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20" name="19 Altbilgi Yer Tutucusu"/>
          <p:cNvSpPr>
            <a:spLocks noGrp="1"/>
          </p:cNvSpPr>
          <p:nvPr>
            <p:ph type="ftr" sz="quarter" idx="11"/>
          </p:nvPr>
        </p:nvSpPr>
        <p:spPr/>
        <p:txBody>
          <a:bodyPr/>
          <a:lstStyle>
            <a:extLst/>
          </a:lstStyle>
          <a:p>
            <a:endParaRPr lang="tr-TR"/>
          </a:p>
        </p:txBody>
      </p:sp>
      <p:sp>
        <p:nvSpPr>
          <p:cNvPr id="10" name="9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3" name="2 Altbilgi Yer Tutucusu"/>
          <p:cNvSpPr>
            <a:spLocks noGrp="1"/>
          </p:cNvSpPr>
          <p:nvPr>
            <p:ph type="ftr" sz="quarter" idx="11"/>
          </p:nvPr>
        </p:nvSpPr>
        <p:spPr/>
        <p:txBody>
          <a:bodyPr/>
          <a:lstStyle>
            <a:extLst/>
          </a:lstStyle>
          <a:p>
            <a:endParaRPr lang="tr-TR"/>
          </a:p>
        </p:txBody>
      </p:sp>
      <p:sp>
        <p:nvSpPr>
          <p:cNvPr id="4" name="3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extLst/>
          </a:lstStyle>
          <a:p>
            <a:fld id="{2A3C9575-2604-46B2-8434-8740FCD25C0C}" type="datetimeFigureOut">
              <a:rPr lang="tr-TR" smtClean="0"/>
              <a:pPr/>
              <a:t>1.05.2020</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4D9A4E35-55FE-4FDD-B57D-3EDD405F338A}" type="slidenum">
              <a:rPr lang="tr-TR" smtClean="0"/>
              <a:pPr/>
              <a:t>‹#›</a:t>
            </a:fld>
            <a:endParaRPr lang="tr-T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A3C9575-2604-46B2-8434-8740FCD25C0C}" type="datetimeFigureOut">
              <a:rPr lang="tr-TR" smtClean="0"/>
              <a:pPr/>
              <a:t>1.05.2020</a:t>
            </a:fld>
            <a:endParaRPr lang="tr-TR"/>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D9A4E35-55FE-4FDD-B57D-3EDD405F338A}" type="slidenum">
              <a:rPr lang="tr-TR" smtClean="0"/>
              <a:pPr/>
              <a:t>‹#›</a:t>
            </a:fld>
            <a:endParaRPr lang="tr-TR"/>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1500166" y="428604"/>
            <a:ext cx="7772400" cy="1470025"/>
          </a:xfrm>
        </p:spPr>
        <p:txBody>
          <a:bodyPr/>
          <a:lstStyle/>
          <a:p>
            <a:r>
              <a:rPr lang="tr-TR" dirty="0" smtClean="0"/>
              <a:t>ÖĞRENCİ BİLGİLERİ</a:t>
            </a:r>
            <a:endParaRPr lang="tr-TR" dirty="0"/>
          </a:p>
        </p:txBody>
      </p:sp>
      <p:sp>
        <p:nvSpPr>
          <p:cNvPr id="3" name="2 Alt Başlık"/>
          <p:cNvSpPr>
            <a:spLocks noGrp="1"/>
          </p:cNvSpPr>
          <p:nvPr>
            <p:ph type="subTitle" idx="1"/>
          </p:nvPr>
        </p:nvSpPr>
        <p:spPr>
          <a:xfrm>
            <a:off x="1428728" y="2285992"/>
            <a:ext cx="6400800" cy="2428892"/>
          </a:xfrm>
        </p:spPr>
        <p:txBody>
          <a:bodyPr>
            <a:normAutofit fontScale="85000" lnSpcReduction="10000"/>
          </a:bodyPr>
          <a:lstStyle/>
          <a:p>
            <a:r>
              <a:rPr lang="tr-TR" b="1" dirty="0" smtClean="0">
                <a:solidFill>
                  <a:schemeClr val="tx1">
                    <a:lumMod val="75000"/>
                    <a:lumOff val="25000"/>
                  </a:schemeClr>
                </a:solidFill>
                <a:latin typeface="+mj-lt"/>
              </a:rPr>
              <a:t>ADI : HAYRETTİN</a:t>
            </a:r>
          </a:p>
          <a:p>
            <a:r>
              <a:rPr lang="tr-TR" b="1" dirty="0" smtClean="0">
                <a:solidFill>
                  <a:schemeClr val="tx1">
                    <a:lumMod val="75000"/>
                    <a:lumOff val="25000"/>
                  </a:schemeClr>
                </a:solidFill>
                <a:latin typeface="+mj-lt"/>
              </a:rPr>
              <a:t>SOYADI : KOÇ</a:t>
            </a:r>
          </a:p>
          <a:p>
            <a:r>
              <a:rPr lang="tr-TR" b="1" dirty="0" smtClean="0">
                <a:solidFill>
                  <a:schemeClr val="tx1">
                    <a:lumMod val="75000"/>
                    <a:lumOff val="25000"/>
                  </a:schemeClr>
                </a:solidFill>
                <a:latin typeface="+mj-lt"/>
              </a:rPr>
              <a:t>DERS ADI :MOBİL PROGRAMLAMA</a:t>
            </a:r>
          </a:p>
          <a:p>
            <a:r>
              <a:rPr lang="tr-TR" b="1" dirty="0" smtClean="0">
                <a:solidFill>
                  <a:schemeClr val="tx1">
                    <a:lumMod val="75000"/>
                    <a:lumOff val="25000"/>
                  </a:schemeClr>
                </a:solidFill>
                <a:latin typeface="+mj-lt"/>
              </a:rPr>
              <a:t>PROJE KONUSU : SUDOKU UYGULAMASI</a:t>
            </a:r>
          </a:p>
          <a:p>
            <a:r>
              <a:rPr lang="tr-TR" b="1" dirty="0" smtClean="0">
                <a:solidFill>
                  <a:schemeClr val="tx1">
                    <a:lumMod val="75000"/>
                    <a:lumOff val="25000"/>
                  </a:schemeClr>
                </a:solidFill>
                <a:latin typeface="+mj-lt"/>
              </a:rPr>
              <a:t>OKUL NUMARASI : 18MY03022</a:t>
            </a:r>
          </a:p>
          <a:p>
            <a:r>
              <a:rPr lang="tr-TR" b="1" dirty="0" smtClean="0">
                <a:solidFill>
                  <a:schemeClr val="tx1">
                    <a:lumMod val="75000"/>
                    <a:lumOff val="25000"/>
                  </a:schemeClr>
                </a:solidFill>
                <a:latin typeface="+mj-lt"/>
              </a:rPr>
              <a:t>ÖĞRETİM GÖREVLİSİ : NİLGÜN İNCEREİS</a:t>
            </a:r>
          </a:p>
          <a:p>
            <a:endParaRPr lang="tr-TR" dirty="0" smtClean="0"/>
          </a:p>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000" dirty="0" smtClean="0"/>
              <a:t>ARKA PLAN KODLARI(Çizim Ekranı </a:t>
            </a:r>
            <a:r>
              <a:rPr lang="tr-TR" sz="4000" dirty="0" err="1" smtClean="0"/>
              <a:t>Oluşturulumu</a:t>
            </a:r>
            <a:r>
              <a:rPr lang="tr-TR" sz="4000" dirty="0" smtClean="0"/>
              <a:t>)</a:t>
            </a:r>
            <a:endParaRPr lang="tr-TR" dirty="0"/>
          </a:p>
        </p:txBody>
      </p:sp>
      <p:pic>
        <p:nvPicPr>
          <p:cNvPr id="3076" name="Picture 4" descr="C:\Users\khayr\Desktop\Adsız.png"/>
          <p:cNvPicPr>
            <a:picLocks noGrp="1" noChangeAspect="1" noChangeArrowheads="1"/>
          </p:cNvPicPr>
          <p:nvPr>
            <p:ph idx="1"/>
          </p:nvPr>
        </p:nvPicPr>
        <p:blipFill>
          <a:blip r:embed="rId2"/>
          <a:srcRect/>
          <a:stretch>
            <a:fillRect/>
          </a:stretch>
        </p:blipFill>
        <p:spPr bwMode="auto">
          <a:xfrm>
            <a:off x="1435100" y="2141998"/>
            <a:ext cx="7499350" cy="341220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400" dirty="0" smtClean="0"/>
              <a:t>ARKA PLAN KODLARI</a:t>
            </a:r>
            <a:endParaRPr lang="tr-TR" dirty="0"/>
          </a:p>
        </p:txBody>
      </p:sp>
      <p:pic>
        <p:nvPicPr>
          <p:cNvPr id="4098" name="Picture 2" descr="C:\Users\khayr\Desktop\Adsız.png"/>
          <p:cNvPicPr>
            <a:picLocks noGrp="1" noChangeAspect="1" noChangeArrowheads="1"/>
          </p:cNvPicPr>
          <p:nvPr>
            <p:ph idx="1"/>
          </p:nvPr>
        </p:nvPicPr>
        <p:blipFill>
          <a:blip r:embed="rId2"/>
          <a:srcRect/>
          <a:stretch>
            <a:fillRect/>
          </a:stretch>
        </p:blipFill>
        <p:spPr bwMode="auto">
          <a:xfrm>
            <a:off x="1428728" y="1500174"/>
            <a:ext cx="7499350" cy="375553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Arka Plan Kodları(Silme İşlemi)</a:t>
            </a:r>
            <a:endParaRPr lang="tr-TR" dirty="0"/>
          </a:p>
        </p:txBody>
      </p:sp>
      <p:pic>
        <p:nvPicPr>
          <p:cNvPr id="5122" name="Picture 2" descr="C:\Users\khayr\Desktop\Adsız.png"/>
          <p:cNvPicPr>
            <a:picLocks noGrp="1" noChangeAspect="1" noChangeArrowheads="1"/>
          </p:cNvPicPr>
          <p:nvPr>
            <p:ph idx="1"/>
          </p:nvPr>
        </p:nvPicPr>
        <p:blipFill>
          <a:blip r:embed="rId2"/>
          <a:srcRect/>
          <a:stretch>
            <a:fillRect/>
          </a:stretch>
        </p:blipFill>
        <p:spPr bwMode="auto">
          <a:xfrm>
            <a:off x="1481134" y="2857414"/>
            <a:ext cx="7407282" cy="198137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PROJENİN SON HALİ</a:t>
            </a:r>
            <a:endParaRPr lang="tr-TR" dirty="0"/>
          </a:p>
        </p:txBody>
      </p:sp>
      <p:pic>
        <p:nvPicPr>
          <p:cNvPr id="1026" name="Picture 2" descr="C:\Users\khayr\Desktop\045a101d-cefc-41b7-9821-27064753bc62.jpg"/>
          <p:cNvPicPr>
            <a:picLocks noChangeAspect="1" noChangeArrowheads="1"/>
          </p:cNvPicPr>
          <p:nvPr/>
        </p:nvPicPr>
        <p:blipFill>
          <a:blip r:embed="rId2"/>
          <a:srcRect/>
          <a:stretch>
            <a:fillRect/>
          </a:stretch>
        </p:blipFill>
        <p:spPr bwMode="auto">
          <a:xfrm>
            <a:off x="1500166" y="1428736"/>
            <a:ext cx="3143272" cy="5072098"/>
          </a:xfrm>
          <a:prstGeom prst="rect">
            <a:avLst/>
          </a:prstGeom>
          <a:noFill/>
        </p:spPr>
      </p:pic>
      <p:pic>
        <p:nvPicPr>
          <p:cNvPr id="6" name="Picture 2" descr="C:\Users\khayr\Desktop\943793d5-0272-4354-8717-49bdf7282da7.jpg"/>
          <p:cNvPicPr>
            <a:picLocks noGrp="1" noChangeAspect="1" noChangeArrowheads="1"/>
          </p:cNvPicPr>
          <p:nvPr>
            <p:ph idx="1"/>
          </p:nvPr>
        </p:nvPicPr>
        <p:blipFill>
          <a:blip r:embed="rId3"/>
          <a:srcRect/>
          <a:stretch>
            <a:fillRect/>
          </a:stretch>
        </p:blipFill>
        <p:spPr bwMode="auto">
          <a:xfrm>
            <a:off x="4714876" y="1428736"/>
            <a:ext cx="3429024" cy="507209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dirty="0" smtClean="0"/>
              <a:t>ANDROİD STUDİO NEDİR?</a:t>
            </a:r>
            <a:r>
              <a:rPr lang="tr-TR" dirty="0" smtClean="0"/>
              <a:t/>
            </a:r>
            <a:br>
              <a:rPr lang="tr-TR" dirty="0" smtClean="0"/>
            </a:br>
            <a:endParaRPr lang="tr-TR" dirty="0"/>
          </a:p>
        </p:txBody>
      </p:sp>
      <p:sp>
        <p:nvSpPr>
          <p:cNvPr id="3" name="2 İçerik Yer Tutucusu"/>
          <p:cNvSpPr>
            <a:spLocks noGrp="1"/>
          </p:cNvSpPr>
          <p:nvPr>
            <p:ph idx="1"/>
          </p:nvPr>
        </p:nvSpPr>
        <p:spPr/>
        <p:txBody>
          <a:bodyPr>
            <a:normAutofit fontScale="62500" lnSpcReduction="20000"/>
          </a:bodyPr>
          <a:lstStyle/>
          <a:p>
            <a:r>
              <a:rPr lang="tr-TR" dirty="0" err="1" smtClean="0"/>
              <a:t>Android</a:t>
            </a:r>
            <a:r>
              <a:rPr lang="tr-TR" dirty="0" smtClean="0"/>
              <a:t> </a:t>
            </a:r>
            <a:r>
              <a:rPr lang="tr-TR" dirty="0" err="1" smtClean="0"/>
              <a:t>Studio</a:t>
            </a:r>
            <a:r>
              <a:rPr lang="tr-TR" dirty="0" smtClean="0"/>
              <a:t>, </a:t>
            </a:r>
            <a:r>
              <a:rPr lang="tr-TR" dirty="0" err="1" smtClean="0"/>
              <a:t>Android</a:t>
            </a:r>
            <a:r>
              <a:rPr lang="tr-TR" dirty="0" smtClean="0"/>
              <a:t> uygulama geliştiricileri için tasarlanan oldukça geniş kapsamlı ve ücretsiz programdır. Program beraberinde bir çok </a:t>
            </a:r>
            <a:r>
              <a:rPr lang="tr-TR" dirty="0" err="1" smtClean="0"/>
              <a:t>Android</a:t>
            </a:r>
            <a:r>
              <a:rPr lang="tr-TR" dirty="0" smtClean="0"/>
              <a:t> geliştirici aracıyla birlikte gelmektedir.</a:t>
            </a:r>
            <a:br>
              <a:rPr lang="tr-TR" dirty="0" smtClean="0"/>
            </a:br>
            <a:r>
              <a:rPr lang="tr-TR" dirty="0" smtClean="0"/>
              <a:t/>
            </a:r>
            <a:br>
              <a:rPr lang="tr-TR" dirty="0" smtClean="0"/>
            </a:br>
            <a:r>
              <a:rPr lang="tr-TR" dirty="0" smtClean="0"/>
              <a:t>Karışık problemleri kolayca çözmenizi sağlayabilecek olan </a:t>
            </a:r>
            <a:r>
              <a:rPr lang="tr-TR" dirty="0" err="1" smtClean="0"/>
              <a:t>Android</a:t>
            </a:r>
            <a:r>
              <a:rPr lang="tr-TR" dirty="0" smtClean="0"/>
              <a:t> </a:t>
            </a:r>
            <a:r>
              <a:rPr lang="tr-TR" dirty="0" err="1" smtClean="0"/>
              <a:t>Studio</a:t>
            </a:r>
            <a:r>
              <a:rPr lang="tr-TR" dirty="0" smtClean="0"/>
              <a:t> ile sadece uygulama geliştirme değil aynı zamanda </a:t>
            </a:r>
            <a:r>
              <a:rPr lang="tr-TR" dirty="0" err="1" smtClean="0"/>
              <a:t>varolan</a:t>
            </a:r>
            <a:r>
              <a:rPr lang="tr-TR" dirty="0" smtClean="0"/>
              <a:t> uygulamalardaki sorunları çözme </a:t>
            </a:r>
            <a:r>
              <a:rPr lang="tr-TR" dirty="0" err="1" smtClean="0"/>
              <a:t>işlemleride</a:t>
            </a:r>
            <a:r>
              <a:rPr lang="tr-TR" dirty="0" smtClean="0"/>
              <a:t> gerçekleştirebiliyorsunuz.</a:t>
            </a:r>
            <a:br>
              <a:rPr lang="tr-TR" dirty="0" smtClean="0"/>
            </a:br>
            <a:r>
              <a:rPr lang="tr-TR" dirty="0" smtClean="0"/>
              <a:t/>
            </a:r>
            <a:br>
              <a:rPr lang="tr-TR" dirty="0" smtClean="0"/>
            </a:br>
            <a:r>
              <a:rPr lang="tr-TR" dirty="0" smtClean="0"/>
              <a:t>Büyük ve geniş kapsamlı bir program olan </a:t>
            </a:r>
            <a:r>
              <a:rPr lang="tr-TR" dirty="0" err="1" smtClean="0"/>
              <a:t>Android</a:t>
            </a:r>
            <a:r>
              <a:rPr lang="tr-TR" dirty="0" smtClean="0"/>
              <a:t> </a:t>
            </a:r>
            <a:r>
              <a:rPr lang="tr-TR" dirty="0" err="1" smtClean="0"/>
              <a:t>Studio</a:t>
            </a:r>
            <a:r>
              <a:rPr lang="tr-TR" dirty="0" smtClean="0"/>
              <a:t>, </a:t>
            </a:r>
            <a:r>
              <a:rPr lang="tr-TR" dirty="0" err="1" smtClean="0"/>
              <a:t>Android</a:t>
            </a:r>
            <a:r>
              <a:rPr lang="tr-TR" dirty="0" smtClean="0"/>
              <a:t> geliştiricilerinin işlemlerini kolaylaştırmak ve onlara karşılaştıkları sorunlarda yardım etmek amacıyla </a:t>
            </a:r>
            <a:r>
              <a:rPr lang="tr-TR" dirty="0" err="1" smtClean="0"/>
              <a:t>Google</a:t>
            </a:r>
            <a:r>
              <a:rPr lang="tr-TR" dirty="0" smtClean="0"/>
              <a:t> tarafından hazırlanan başarılı ve etkileyici bir program.</a:t>
            </a:r>
            <a:br>
              <a:rPr lang="tr-TR" dirty="0" smtClean="0"/>
            </a:br>
            <a:r>
              <a:rPr lang="tr-TR" dirty="0" smtClean="0"/>
              <a:t/>
            </a:r>
            <a:br>
              <a:rPr lang="tr-TR" dirty="0" smtClean="0"/>
            </a:br>
            <a:r>
              <a:rPr lang="tr-TR" dirty="0" err="1" smtClean="0"/>
              <a:t>Android</a:t>
            </a:r>
            <a:r>
              <a:rPr lang="tr-TR" dirty="0" smtClean="0"/>
              <a:t> uygulamaları geliştiriyorsanız veya geliştirmek istiyorsanız </a:t>
            </a:r>
            <a:r>
              <a:rPr lang="tr-TR" dirty="0" err="1" smtClean="0"/>
              <a:t>Android</a:t>
            </a:r>
            <a:r>
              <a:rPr lang="tr-TR" dirty="0" smtClean="0"/>
              <a:t> </a:t>
            </a:r>
            <a:r>
              <a:rPr lang="tr-TR" dirty="0" err="1" smtClean="0"/>
              <a:t>Studio</a:t>
            </a:r>
            <a:r>
              <a:rPr lang="tr-TR" dirty="0" smtClean="0"/>
              <a:t> bu alanda en büyük yardımcılarınızdan biri olabilir. Ücretsiz olarak indirerek hemen kullanmaya başlayabilirsiniz.</a:t>
            </a:r>
          </a:p>
          <a:p>
            <a:endParaRPr lang="tr-TR" dirty="0" smtClean="0"/>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dirty="0" err="1" smtClean="0"/>
              <a:t>Android</a:t>
            </a:r>
            <a:r>
              <a:rPr lang="tr-TR" sz="4400" dirty="0" smtClean="0"/>
              <a:t> </a:t>
            </a:r>
            <a:r>
              <a:rPr lang="tr-TR" sz="4400" dirty="0" err="1" smtClean="0"/>
              <a:t>Studio</a:t>
            </a:r>
            <a:r>
              <a:rPr lang="tr-TR" sz="4400" dirty="0" smtClean="0"/>
              <a:t> Artıları ;</a:t>
            </a:r>
            <a:r>
              <a:rPr lang="tr-TR" dirty="0" smtClean="0"/>
              <a:t/>
            </a:r>
            <a:br>
              <a:rPr lang="tr-TR" dirty="0" smtClean="0"/>
            </a:br>
            <a:endParaRPr lang="tr-TR" dirty="0"/>
          </a:p>
        </p:txBody>
      </p:sp>
      <p:sp>
        <p:nvSpPr>
          <p:cNvPr id="3" name="2 İçerik Yer Tutucusu"/>
          <p:cNvSpPr>
            <a:spLocks noGrp="1"/>
          </p:cNvSpPr>
          <p:nvPr>
            <p:ph idx="1"/>
          </p:nvPr>
        </p:nvSpPr>
        <p:spPr/>
        <p:txBody>
          <a:bodyPr>
            <a:normAutofit fontScale="62500" lnSpcReduction="20000"/>
          </a:bodyPr>
          <a:lstStyle/>
          <a:p>
            <a:r>
              <a:rPr lang="tr-TR" dirty="0" err="1" smtClean="0"/>
              <a:t>JetBrains</a:t>
            </a:r>
            <a:r>
              <a:rPr lang="tr-TR" dirty="0" smtClean="0"/>
              <a:t> </a:t>
            </a:r>
            <a:r>
              <a:rPr lang="tr-TR" dirty="0" err="1" smtClean="0"/>
              <a:t>IntelliJ</a:t>
            </a:r>
            <a:r>
              <a:rPr lang="tr-TR" dirty="0" smtClean="0"/>
              <a:t> </a:t>
            </a:r>
            <a:r>
              <a:rPr lang="tr-TR" dirty="0" err="1" smtClean="0"/>
              <a:t>Idea</a:t>
            </a:r>
            <a:r>
              <a:rPr lang="tr-TR" dirty="0" smtClean="0"/>
              <a:t> üzerine kurulmuş,</a:t>
            </a:r>
            <a:br>
              <a:rPr lang="tr-TR" dirty="0" smtClean="0"/>
            </a:br>
            <a:r>
              <a:rPr lang="tr-TR" dirty="0" smtClean="0"/>
              <a:t>Java geliştirmede en rahat idelerden biri hatta en iyileri(</a:t>
            </a:r>
            <a:r>
              <a:rPr lang="tr-TR" dirty="0" err="1" smtClean="0"/>
              <a:t>Netbeans</a:t>
            </a:r>
            <a:r>
              <a:rPr lang="tr-TR" dirty="0" smtClean="0"/>
              <a:t> kullanırım genelde Java geliştirmek için ama bu da çok iyi),</a:t>
            </a:r>
            <a:br>
              <a:rPr lang="tr-TR" dirty="0" smtClean="0"/>
            </a:br>
            <a:r>
              <a:rPr lang="tr-TR" dirty="0" err="1" smtClean="0"/>
              <a:t>Google</a:t>
            </a:r>
            <a:r>
              <a:rPr lang="tr-TR" dirty="0" smtClean="0"/>
              <a:t> bunu tamamen elden geçirip bir </a:t>
            </a:r>
            <a:r>
              <a:rPr lang="tr-TR" dirty="0" err="1" smtClean="0"/>
              <a:t>android</a:t>
            </a:r>
            <a:r>
              <a:rPr lang="tr-TR" dirty="0" smtClean="0"/>
              <a:t> geliştirme ortamı sağlamış. </a:t>
            </a:r>
            <a:r>
              <a:rPr lang="tr-TR" dirty="0" err="1" smtClean="0"/>
              <a:t>Plugin</a:t>
            </a:r>
            <a:r>
              <a:rPr lang="tr-TR" dirty="0" smtClean="0"/>
              <a:t> mantığı gibi </a:t>
            </a:r>
            <a:r>
              <a:rPr lang="tr-TR" dirty="0" err="1" smtClean="0"/>
              <a:t>görünsede</a:t>
            </a:r>
            <a:r>
              <a:rPr lang="tr-TR" dirty="0" smtClean="0"/>
              <a:t> değil,</a:t>
            </a:r>
            <a:br>
              <a:rPr lang="tr-TR" dirty="0" smtClean="0"/>
            </a:br>
            <a:r>
              <a:rPr lang="tr-TR" dirty="0" smtClean="0"/>
              <a:t>SDK yönetimi ve diğer işlemler çok iyi. Gereksiz menülerle gezinmiyorsun,</a:t>
            </a:r>
            <a:br>
              <a:rPr lang="tr-TR" dirty="0" smtClean="0"/>
            </a:br>
            <a:r>
              <a:rPr lang="tr-TR" dirty="0" smtClean="0"/>
              <a:t>IDE sayesinde </a:t>
            </a:r>
            <a:r>
              <a:rPr lang="tr-TR" dirty="0" err="1" smtClean="0"/>
              <a:t>Refactor</a:t>
            </a:r>
            <a:r>
              <a:rPr lang="tr-TR" dirty="0" smtClean="0"/>
              <a:t>, </a:t>
            </a:r>
            <a:r>
              <a:rPr lang="tr-TR" dirty="0" err="1" smtClean="0"/>
              <a:t>reflection</a:t>
            </a:r>
            <a:r>
              <a:rPr lang="tr-TR" dirty="0" smtClean="0"/>
              <a:t> vb işlemleri çok rahat yapabiliyorsunuz. IDE bütün olanakları sağlamış sana,</a:t>
            </a:r>
            <a:br>
              <a:rPr lang="tr-TR" dirty="0" smtClean="0"/>
            </a:br>
            <a:r>
              <a:rPr lang="tr-TR" dirty="0" smtClean="0"/>
              <a:t>Kod yazımı çok rahat. </a:t>
            </a:r>
            <a:r>
              <a:rPr lang="tr-TR" dirty="0" err="1" smtClean="0"/>
              <a:t>IntelliSense</a:t>
            </a:r>
            <a:r>
              <a:rPr lang="tr-TR" dirty="0" smtClean="0"/>
              <a:t> </a:t>
            </a:r>
            <a:r>
              <a:rPr lang="tr-TR" dirty="0" err="1" smtClean="0"/>
              <a:t>yi</a:t>
            </a:r>
            <a:r>
              <a:rPr lang="tr-TR" dirty="0" smtClean="0"/>
              <a:t> istersen hızlandırabiliyor ve her şeyi tamamlar hale getirebiliyorsun,</a:t>
            </a:r>
            <a:br>
              <a:rPr lang="tr-TR" dirty="0" smtClean="0"/>
            </a:br>
            <a:r>
              <a:rPr lang="tr-TR" dirty="0" err="1" smtClean="0"/>
              <a:t>Gradle</a:t>
            </a:r>
            <a:r>
              <a:rPr lang="tr-TR" dirty="0" smtClean="0"/>
              <a:t> ile istediğiniz </a:t>
            </a:r>
            <a:r>
              <a:rPr lang="tr-TR" dirty="0" err="1" smtClean="0"/>
              <a:t>dependency</a:t>
            </a:r>
            <a:r>
              <a:rPr lang="tr-TR" dirty="0" smtClean="0"/>
              <a:t> - </a:t>
            </a:r>
            <a:r>
              <a:rPr lang="tr-TR" dirty="0" err="1" smtClean="0"/>
              <a:t>library</a:t>
            </a:r>
            <a:r>
              <a:rPr lang="tr-TR" dirty="0" smtClean="0"/>
              <a:t> eklemek çok rahat. </a:t>
            </a:r>
            <a:r>
              <a:rPr lang="tr-TR" dirty="0" err="1" smtClean="0"/>
              <a:t>Composer</a:t>
            </a:r>
            <a:r>
              <a:rPr lang="tr-TR" dirty="0" smtClean="0"/>
              <a:t> - </a:t>
            </a:r>
            <a:r>
              <a:rPr lang="tr-TR" dirty="0" err="1" smtClean="0"/>
              <a:t>Nuget</a:t>
            </a:r>
            <a:r>
              <a:rPr lang="tr-TR" dirty="0" smtClean="0"/>
              <a:t> - </a:t>
            </a:r>
            <a:r>
              <a:rPr lang="tr-TR" dirty="0" err="1" smtClean="0"/>
              <a:t>Maven</a:t>
            </a:r>
            <a:r>
              <a:rPr lang="tr-TR" dirty="0" smtClean="0"/>
              <a:t> kullanmışlar için çok faydalı hale gelebiliyor.</a:t>
            </a:r>
            <a:br>
              <a:rPr lang="tr-TR" dirty="0" smtClean="0"/>
            </a:br>
            <a:r>
              <a:rPr lang="tr-TR" dirty="0" err="1" smtClean="0"/>
              <a:t>Debugger</a:t>
            </a:r>
            <a:r>
              <a:rPr lang="tr-TR" dirty="0" smtClean="0"/>
              <a:t> ve </a:t>
            </a:r>
            <a:r>
              <a:rPr lang="tr-TR" dirty="0" err="1" smtClean="0"/>
              <a:t>Publish</a:t>
            </a:r>
            <a:r>
              <a:rPr lang="tr-TR" dirty="0" smtClean="0"/>
              <a:t> çok rahat,</a:t>
            </a:r>
            <a:br>
              <a:rPr lang="tr-TR" dirty="0" smtClean="0"/>
            </a:br>
            <a:r>
              <a:rPr lang="tr-TR" dirty="0" err="1" smtClean="0"/>
              <a:t>Android</a:t>
            </a:r>
            <a:r>
              <a:rPr lang="tr-TR" dirty="0" smtClean="0"/>
              <a:t> içinde olup biten çok rahat izleniyor.(</a:t>
            </a:r>
            <a:r>
              <a:rPr lang="tr-TR" dirty="0" err="1" smtClean="0"/>
              <a:t>Eclipse</a:t>
            </a:r>
            <a:r>
              <a:rPr lang="tr-TR" dirty="0" smtClean="0"/>
              <a:t> </a:t>
            </a:r>
            <a:r>
              <a:rPr lang="tr-TR" dirty="0" err="1" smtClean="0"/>
              <a:t>burda</a:t>
            </a:r>
            <a:r>
              <a:rPr lang="tr-TR" dirty="0" smtClean="0"/>
              <a:t> bazen </a:t>
            </a:r>
            <a:r>
              <a:rPr lang="tr-TR" dirty="0" err="1" smtClean="0"/>
              <a:t>kitleniyor</a:t>
            </a:r>
            <a:r>
              <a:rPr lang="tr-TR" dirty="0" smtClean="0"/>
              <a:t>),</a:t>
            </a:r>
            <a:br>
              <a:rPr lang="tr-TR" dirty="0" smtClean="0"/>
            </a:br>
            <a:r>
              <a:rPr lang="tr-TR" dirty="0" err="1" smtClean="0"/>
              <a:t>Designer</a:t>
            </a:r>
            <a:r>
              <a:rPr lang="tr-TR" dirty="0" smtClean="0"/>
              <a:t> çok rahat.</a:t>
            </a:r>
          </a:p>
          <a:p>
            <a:endParaRPr lang="tr-TR" dirty="0" smtClean="0"/>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dirty="0" err="1" smtClean="0"/>
              <a:t>Android</a:t>
            </a:r>
            <a:r>
              <a:rPr lang="tr-TR" sz="4400" dirty="0" smtClean="0"/>
              <a:t> </a:t>
            </a:r>
            <a:r>
              <a:rPr lang="tr-TR" sz="4400" dirty="0" err="1" smtClean="0"/>
              <a:t>Studio</a:t>
            </a:r>
            <a:r>
              <a:rPr lang="tr-TR" sz="4400" dirty="0" smtClean="0"/>
              <a:t> Temel Özellikleri;</a:t>
            </a:r>
            <a:br>
              <a:rPr lang="tr-TR" sz="4400" dirty="0" smtClean="0"/>
            </a:br>
            <a:endParaRPr lang="tr-TR" dirty="0"/>
          </a:p>
        </p:txBody>
      </p:sp>
      <p:sp>
        <p:nvSpPr>
          <p:cNvPr id="3" name="2 İçerik Yer Tutucusu"/>
          <p:cNvSpPr>
            <a:spLocks noGrp="1"/>
          </p:cNvSpPr>
          <p:nvPr>
            <p:ph idx="1"/>
          </p:nvPr>
        </p:nvSpPr>
        <p:spPr/>
        <p:txBody>
          <a:bodyPr>
            <a:normAutofit fontScale="25000" lnSpcReduction="20000"/>
          </a:bodyPr>
          <a:lstStyle/>
          <a:p>
            <a:pPr lvl="0"/>
            <a:r>
              <a:rPr lang="tr-TR" sz="4800" dirty="0" smtClean="0"/>
              <a:t>Gelişmiş kod tamamlama, uygulamanın iç yapısını yeniden düzenleyerek geliştirme (</a:t>
            </a:r>
            <a:r>
              <a:rPr lang="tr-TR" sz="4800" dirty="0" err="1" smtClean="0"/>
              <a:t>refactoring</a:t>
            </a:r>
            <a:r>
              <a:rPr lang="tr-TR" sz="4800" dirty="0" smtClean="0"/>
              <a:t>) ve kod analizi yapabilen </a:t>
            </a:r>
            <a:r>
              <a:rPr lang="tr-TR" sz="4800" b="1" dirty="0" smtClean="0"/>
              <a:t>akıllı kod düzenleyici</a:t>
            </a:r>
            <a:r>
              <a:rPr lang="tr-TR" sz="4800" dirty="0" smtClean="0"/>
              <a:t>.</a:t>
            </a:r>
          </a:p>
          <a:p>
            <a:pPr lvl="0"/>
            <a:r>
              <a:rPr lang="tr-TR" sz="4800" b="1" dirty="0" smtClean="0"/>
              <a:t>Anında Çalıştırma</a:t>
            </a:r>
            <a:r>
              <a:rPr lang="tr-TR" sz="4800" dirty="0" smtClean="0"/>
              <a:t> kod ve kaynak değişikliklerinin bir cihaz veya </a:t>
            </a:r>
            <a:r>
              <a:rPr lang="tr-TR" sz="4800" dirty="0" err="1" smtClean="0"/>
              <a:t>emülatör</a:t>
            </a:r>
            <a:r>
              <a:rPr lang="tr-TR" sz="4800" dirty="0" smtClean="0"/>
              <a:t> üzerinde çalışan uygulamanıza hızlı bir şekilde yansıtılmasını sağlayarak düzenleme, derleme ve çalıştırma süreçlerini hızlandırır.</a:t>
            </a:r>
          </a:p>
          <a:p>
            <a:pPr lvl="0"/>
            <a:r>
              <a:rPr lang="tr-TR" sz="4800" dirty="0" smtClean="0"/>
              <a:t>Sanal ivme ölçer, ortam sıcaklığı, manyetometre ve diğer </a:t>
            </a:r>
            <a:r>
              <a:rPr lang="tr-TR" sz="4800" dirty="0" err="1" smtClean="0"/>
              <a:t>sensörlerle</a:t>
            </a:r>
            <a:r>
              <a:rPr lang="tr-TR" sz="4800" dirty="0" smtClean="0"/>
              <a:t> </a:t>
            </a:r>
            <a:r>
              <a:rPr lang="tr-TR" sz="4800" b="1" dirty="0" smtClean="0"/>
              <a:t>zengin özelliklere sahip ve hızlı </a:t>
            </a:r>
            <a:r>
              <a:rPr lang="tr-TR" sz="4800" b="1" dirty="0" err="1" smtClean="0"/>
              <a:t>Android</a:t>
            </a:r>
            <a:r>
              <a:rPr lang="tr-TR" sz="4800" b="1" dirty="0" smtClean="0"/>
              <a:t> </a:t>
            </a:r>
            <a:r>
              <a:rPr lang="tr-TR" sz="4800" b="1" dirty="0" err="1" smtClean="0"/>
              <a:t>Emülatör</a:t>
            </a:r>
            <a:r>
              <a:rPr lang="tr-TR" sz="4800" dirty="0" smtClean="0"/>
              <a:t>.</a:t>
            </a:r>
          </a:p>
          <a:p>
            <a:pPr lvl="0"/>
            <a:r>
              <a:rPr lang="tr-TR" sz="4800" b="1" dirty="0" smtClean="0"/>
              <a:t>Tüm </a:t>
            </a:r>
            <a:r>
              <a:rPr lang="tr-TR" sz="4800" b="1" dirty="0" err="1" smtClean="0"/>
              <a:t>Android</a:t>
            </a:r>
            <a:r>
              <a:rPr lang="tr-TR" sz="4800" b="1" dirty="0" smtClean="0"/>
              <a:t> platformları desteklenir:</a:t>
            </a:r>
            <a:r>
              <a:rPr lang="tr-TR" sz="4800" dirty="0" smtClean="0"/>
              <a:t> </a:t>
            </a:r>
            <a:r>
              <a:rPr lang="tr-TR" sz="4800" dirty="0" err="1" smtClean="0"/>
              <a:t>Android</a:t>
            </a:r>
            <a:r>
              <a:rPr lang="tr-TR" sz="4800" dirty="0" smtClean="0"/>
              <a:t> telefonlar ve tabletler, </a:t>
            </a:r>
            <a:r>
              <a:rPr lang="tr-TR" sz="4800" dirty="0" err="1" smtClean="0"/>
              <a:t>Android</a:t>
            </a:r>
            <a:r>
              <a:rPr lang="tr-TR" sz="4800" dirty="0" smtClean="0"/>
              <a:t> </a:t>
            </a:r>
            <a:r>
              <a:rPr lang="tr-TR" sz="4800" dirty="0" err="1" smtClean="0"/>
              <a:t>Wear</a:t>
            </a:r>
            <a:r>
              <a:rPr lang="tr-TR" sz="4800" dirty="0" smtClean="0"/>
              <a:t>, </a:t>
            </a:r>
            <a:r>
              <a:rPr lang="tr-TR" sz="4800" dirty="0" err="1" smtClean="0"/>
              <a:t>Android</a:t>
            </a:r>
            <a:r>
              <a:rPr lang="tr-TR" sz="4800" dirty="0" smtClean="0"/>
              <a:t> </a:t>
            </a:r>
            <a:r>
              <a:rPr lang="tr-TR" sz="4800" dirty="0" err="1" smtClean="0"/>
              <a:t>Auto</a:t>
            </a:r>
            <a:r>
              <a:rPr lang="tr-TR" sz="4800" dirty="0" smtClean="0"/>
              <a:t> ve </a:t>
            </a:r>
            <a:r>
              <a:rPr lang="tr-TR" sz="4800" dirty="0" err="1" smtClean="0"/>
              <a:t>Android</a:t>
            </a:r>
            <a:r>
              <a:rPr lang="tr-TR" sz="4800" dirty="0" smtClean="0"/>
              <a:t> TV.</a:t>
            </a:r>
          </a:p>
          <a:p>
            <a:pPr lvl="0"/>
            <a:r>
              <a:rPr lang="tr-TR" sz="4800" b="1" dirty="0" err="1" smtClean="0"/>
              <a:t>Gradle</a:t>
            </a:r>
            <a:r>
              <a:rPr lang="tr-TR" sz="4800" b="1" dirty="0" smtClean="0"/>
              <a:t> tabanlı esnek yapılı derleme sistemi</a:t>
            </a:r>
            <a:r>
              <a:rPr lang="tr-TR" sz="4800" dirty="0" smtClean="0"/>
              <a:t> derleme otomasyonu, bağımlılık yönetimi ve özelleştirilebilir APK oluşturma yapılandırmaları sunar.</a:t>
            </a:r>
          </a:p>
          <a:p>
            <a:pPr lvl="0"/>
            <a:r>
              <a:rPr lang="tr-TR" sz="4800" dirty="0" smtClean="0"/>
              <a:t>Yaygın olarak kullanılan uygulama özelliklerini oluşturmanıza yardımcı olacak </a:t>
            </a:r>
            <a:r>
              <a:rPr lang="tr-TR" sz="4800" b="1" dirty="0" smtClean="0"/>
              <a:t>kod şablonları</a:t>
            </a:r>
            <a:r>
              <a:rPr lang="tr-TR" sz="4800" dirty="0" smtClean="0"/>
              <a:t>.</a:t>
            </a:r>
          </a:p>
          <a:p>
            <a:pPr lvl="0"/>
            <a:r>
              <a:rPr lang="tr-TR" sz="4800" dirty="0" smtClean="0"/>
              <a:t>Uygulamaları daha sezgisel bir şekilde oluşturmak için plan </a:t>
            </a:r>
            <a:r>
              <a:rPr lang="tr-TR" sz="4800" dirty="0" err="1" smtClean="0"/>
              <a:t>modu</a:t>
            </a:r>
            <a:r>
              <a:rPr lang="tr-TR" sz="4800" dirty="0" smtClean="0"/>
              <a:t> ve sürükleyip bırakarak yerleşim düzenlemeyi destekleyen </a:t>
            </a:r>
            <a:r>
              <a:rPr lang="tr-TR" sz="4800" b="1" dirty="0" smtClean="0"/>
              <a:t>Zengin Yerleşim Düzenleyici</a:t>
            </a:r>
            <a:r>
              <a:rPr lang="tr-TR" sz="4800" dirty="0" smtClean="0"/>
              <a:t>.</a:t>
            </a:r>
          </a:p>
          <a:p>
            <a:pPr lvl="0"/>
            <a:r>
              <a:rPr lang="tr-TR" sz="4800" dirty="0" smtClean="0"/>
              <a:t>Büyük, karmaşık düzenlerin düz ve sadeleştirilmiş bir hiyerarşiye göre tasarlanması için </a:t>
            </a:r>
            <a:r>
              <a:rPr lang="tr-TR" sz="4800" b="1" dirty="0" smtClean="0"/>
              <a:t>Yeni Sınırlama Düzeni yöneticisi</a:t>
            </a:r>
            <a:r>
              <a:rPr lang="tr-TR" sz="4800" dirty="0" smtClean="0"/>
              <a:t> (</a:t>
            </a:r>
            <a:r>
              <a:rPr lang="tr-TR" sz="4800" dirty="0" err="1" smtClean="0"/>
              <a:t>Android</a:t>
            </a:r>
            <a:r>
              <a:rPr lang="tr-TR" sz="4800" dirty="0" smtClean="0"/>
              <a:t> API seviye 9'dan önceki sürümlerle uyumludur).</a:t>
            </a:r>
          </a:p>
          <a:p>
            <a:pPr lvl="0"/>
            <a:r>
              <a:rPr lang="tr-TR" sz="4800" dirty="0" smtClean="0"/>
              <a:t>Performans, kullanışlılık, sürüm uyumluluğu ve uygulama kodunuzdaki diğer sorunları tespit etmek için </a:t>
            </a:r>
            <a:r>
              <a:rPr lang="tr-TR" sz="4800" b="1" dirty="0" err="1" smtClean="0"/>
              <a:t>Lint</a:t>
            </a:r>
            <a:r>
              <a:rPr lang="tr-TR" sz="4800" b="1" dirty="0" smtClean="0"/>
              <a:t> araçları</a:t>
            </a:r>
            <a:r>
              <a:rPr lang="tr-TR" sz="4800" dirty="0" smtClean="0"/>
              <a:t>.</a:t>
            </a:r>
          </a:p>
          <a:p>
            <a:pPr lvl="0"/>
            <a:r>
              <a:rPr lang="tr-TR" sz="4800" dirty="0" smtClean="0"/>
              <a:t>Uygulamanızda hızlıca JNI bileşenleri oluşturabilmeniz için </a:t>
            </a:r>
            <a:r>
              <a:rPr lang="tr-TR" sz="4800" b="1" dirty="0" smtClean="0"/>
              <a:t>C/C++</a:t>
            </a:r>
            <a:r>
              <a:rPr lang="tr-TR" sz="4800" dirty="0" smtClean="0"/>
              <a:t> kod düzenleme ve LLDB tabanlı hata ayıklama desteği.</a:t>
            </a:r>
          </a:p>
          <a:p>
            <a:pPr lvl="0"/>
            <a:r>
              <a:rPr lang="tr-TR" sz="4800" dirty="0" err="1" smtClean="0"/>
              <a:t>Firebase</a:t>
            </a:r>
            <a:r>
              <a:rPr lang="tr-TR" sz="4800" dirty="0" smtClean="0"/>
              <a:t> SDK, </a:t>
            </a:r>
            <a:r>
              <a:rPr lang="tr-TR" sz="4800" dirty="0" err="1" smtClean="0"/>
              <a:t>Firebase</a:t>
            </a:r>
            <a:r>
              <a:rPr lang="tr-TR" sz="4800" dirty="0" smtClean="0"/>
              <a:t> Test </a:t>
            </a:r>
            <a:r>
              <a:rPr lang="tr-TR" sz="4800" dirty="0" err="1" smtClean="0"/>
              <a:t>Lab</a:t>
            </a:r>
            <a:r>
              <a:rPr lang="tr-TR" sz="4800" dirty="0" smtClean="0"/>
              <a:t>, </a:t>
            </a:r>
            <a:r>
              <a:rPr lang="tr-TR" sz="4800" dirty="0" err="1" smtClean="0"/>
              <a:t>Firebase</a:t>
            </a:r>
            <a:r>
              <a:rPr lang="tr-TR" sz="4800" dirty="0" smtClean="0"/>
              <a:t> Uygulama Dizinine Ekleme ve </a:t>
            </a:r>
            <a:r>
              <a:rPr lang="tr-TR" sz="4800" dirty="0" err="1" smtClean="0"/>
              <a:t>Google</a:t>
            </a:r>
            <a:r>
              <a:rPr lang="tr-TR" sz="4800" dirty="0" smtClean="0"/>
              <a:t> </a:t>
            </a:r>
            <a:r>
              <a:rPr lang="tr-TR" sz="4800" dirty="0" err="1" smtClean="0"/>
              <a:t>Cloud</a:t>
            </a:r>
            <a:r>
              <a:rPr lang="tr-TR" sz="4800" dirty="0" smtClean="0"/>
              <a:t> Platform için </a:t>
            </a:r>
            <a:r>
              <a:rPr lang="tr-TR" sz="4800" b="1" dirty="0" smtClean="0"/>
              <a:t>yerleşik destek</a:t>
            </a:r>
            <a:r>
              <a:rPr lang="tr-TR" sz="4800" dirty="0" smtClean="0"/>
              <a:t>.</a:t>
            </a:r>
          </a:p>
          <a:p>
            <a:pPr lvl="0"/>
            <a:r>
              <a:rPr lang="tr-TR" sz="4800" dirty="0" smtClean="0"/>
              <a:t>Her bileşenin boyuta olan katkısını anlayabilmeniz için </a:t>
            </a:r>
            <a:r>
              <a:rPr lang="tr-TR" sz="4800" dirty="0" err="1" smtClean="0"/>
              <a:t>APK'larınızın</a:t>
            </a:r>
            <a:r>
              <a:rPr lang="tr-TR" sz="4800" dirty="0" smtClean="0"/>
              <a:t> içeriğini incelemenize olanak tanıyan </a:t>
            </a:r>
            <a:r>
              <a:rPr lang="tr-TR" sz="4800" b="1" dirty="0" smtClean="0"/>
              <a:t>APK Analizcisi</a:t>
            </a:r>
            <a:r>
              <a:rPr lang="tr-TR" sz="4800" dirty="0" smtClean="0"/>
              <a:t>.</a:t>
            </a:r>
          </a:p>
          <a:p>
            <a:pPr lvl="0"/>
            <a:r>
              <a:rPr lang="tr-TR" sz="4800" dirty="0" smtClean="0"/>
              <a:t>Uygulamanızın etkileşimlerini kaydederek kullanıcı </a:t>
            </a:r>
            <a:r>
              <a:rPr lang="tr-TR" sz="4800" dirty="0" err="1" smtClean="0"/>
              <a:t>arayüzü</a:t>
            </a:r>
            <a:r>
              <a:rPr lang="tr-TR" sz="4800" dirty="0" smtClean="0"/>
              <a:t> testleri oluşturan ve ardından kullanıcı </a:t>
            </a:r>
            <a:r>
              <a:rPr lang="tr-TR" sz="4800" dirty="0" err="1" smtClean="0"/>
              <a:t>arayüzü</a:t>
            </a:r>
            <a:r>
              <a:rPr lang="tr-TR" sz="4800" dirty="0" smtClean="0"/>
              <a:t> test kodunu çıkaran </a:t>
            </a:r>
            <a:r>
              <a:rPr lang="tr-TR" sz="4800" b="1" dirty="0" err="1" smtClean="0"/>
              <a:t>Espresso</a:t>
            </a:r>
            <a:r>
              <a:rPr lang="tr-TR" sz="4800" b="1" dirty="0" smtClean="0"/>
              <a:t> Test Kaydedici (Beta)</a:t>
            </a:r>
            <a:r>
              <a:rPr lang="tr-TR" sz="4800" dirty="0" smtClean="0"/>
              <a:t>.</a:t>
            </a:r>
          </a:p>
          <a:p>
            <a:pPr lvl="0"/>
            <a:r>
              <a:rPr lang="tr-TR" sz="4800" dirty="0" smtClean="0"/>
              <a:t>Çalışma zamanında uygulamalarınızın görünüm hiyerarşisini incelemek için </a:t>
            </a:r>
            <a:r>
              <a:rPr lang="tr-TR" sz="4800" b="1" dirty="0" smtClean="0"/>
              <a:t>Düzen Denetleyici</a:t>
            </a:r>
            <a:r>
              <a:rPr lang="tr-TR" sz="4800" dirty="0" smtClean="0"/>
              <a:t>.</a:t>
            </a:r>
          </a:p>
          <a:p>
            <a:pPr lvl="0"/>
            <a:r>
              <a:rPr lang="tr-TR" sz="4800" dirty="0" err="1" smtClean="0"/>
              <a:t>Android</a:t>
            </a:r>
            <a:r>
              <a:rPr lang="tr-TR" sz="4800" dirty="0" smtClean="0"/>
              <a:t> cihazınızda </a:t>
            </a:r>
            <a:r>
              <a:rPr lang="tr-TR" sz="4800" dirty="0" err="1" smtClean="0"/>
              <a:t>OpenGL</a:t>
            </a:r>
            <a:r>
              <a:rPr lang="tr-TR" sz="4800" dirty="0" smtClean="0"/>
              <a:t> ES komut akışını yakalayan ve analiz için bunu </a:t>
            </a:r>
            <a:r>
              <a:rPr lang="tr-TR" sz="4800" dirty="0" err="1" smtClean="0"/>
              <a:t>Android</a:t>
            </a:r>
            <a:r>
              <a:rPr lang="tr-TR" sz="4800" dirty="0" smtClean="0"/>
              <a:t> </a:t>
            </a:r>
            <a:r>
              <a:rPr lang="tr-TR" sz="4800" dirty="0" err="1" smtClean="0"/>
              <a:t>Studio'nun</a:t>
            </a:r>
            <a:r>
              <a:rPr lang="tr-TR" sz="4800" dirty="0" smtClean="0"/>
              <a:t> içinde yeniden oynatan </a:t>
            </a:r>
            <a:r>
              <a:rPr lang="tr-TR" sz="4800" b="1" dirty="0" smtClean="0"/>
              <a:t>GPU Hata Ayıklayıcısı (beta)</a:t>
            </a:r>
            <a:r>
              <a:rPr lang="tr-TR" sz="4800" dirty="0" smtClean="0"/>
              <a:t>.</a:t>
            </a:r>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500166" y="285728"/>
            <a:ext cx="7498080" cy="1143000"/>
          </a:xfrm>
        </p:spPr>
        <p:txBody>
          <a:bodyPr>
            <a:normAutofit/>
          </a:bodyPr>
          <a:lstStyle/>
          <a:p>
            <a:r>
              <a:rPr lang="tr-TR" sz="4000" dirty="0" smtClean="0"/>
              <a:t>KOTLİN NEDİR ?</a:t>
            </a:r>
            <a:endParaRPr lang="tr-TR" dirty="0"/>
          </a:p>
        </p:txBody>
      </p:sp>
      <p:sp>
        <p:nvSpPr>
          <p:cNvPr id="3" name="2 İçerik Yer Tutucusu"/>
          <p:cNvSpPr>
            <a:spLocks noGrp="1"/>
          </p:cNvSpPr>
          <p:nvPr>
            <p:ph idx="1"/>
          </p:nvPr>
        </p:nvSpPr>
        <p:spPr/>
        <p:txBody>
          <a:bodyPr>
            <a:normAutofit fontScale="55000" lnSpcReduction="20000"/>
          </a:bodyPr>
          <a:lstStyle/>
          <a:p>
            <a:r>
              <a:rPr lang="tr-TR" dirty="0" err="1" smtClean="0"/>
              <a:t>Kotlin</a:t>
            </a:r>
            <a:r>
              <a:rPr lang="tr-TR" dirty="0" smtClean="0"/>
              <a:t> JVM, yani (Java </a:t>
            </a:r>
            <a:r>
              <a:rPr lang="tr-TR" dirty="0" err="1" smtClean="0"/>
              <a:t>Virtual</a:t>
            </a:r>
            <a:r>
              <a:rPr lang="tr-TR" dirty="0" smtClean="0"/>
              <a:t> </a:t>
            </a:r>
            <a:r>
              <a:rPr lang="tr-TR" dirty="0" err="1" smtClean="0"/>
              <a:t>Machine</a:t>
            </a:r>
            <a:r>
              <a:rPr lang="tr-TR" dirty="0" smtClean="0"/>
              <a:t>) üstünde işlem gösteren bir programlama dili olarak ifade edilebilir. Buna ek olarak </a:t>
            </a:r>
            <a:r>
              <a:rPr lang="tr-TR" dirty="0" err="1" smtClean="0"/>
              <a:t>Javascript</a:t>
            </a:r>
            <a:r>
              <a:rPr lang="tr-TR" dirty="0" smtClean="0"/>
              <a:t> koduna da derlenebilmesi mümkün. </a:t>
            </a:r>
            <a:r>
              <a:rPr lang="tr-TR" dirty="0" err="1" smtClean="0"/>
              <a:t>Kotlin</a:t>
            </a:r>
            <a:r>
              <a:rPr lang="tr-TR" dirty="0" smtClean="0"/>
              <a:t> yazılım dilinin 2011 senesinde Jet </a:t>
            </a:r>
            <a:r>
              <a:rPr lang="tr-TR" dirty="0" err="1" smtClean="0"/>
              <a:t>Brains</a:t>
            </a:r>
            <a:r>
              <a:rPr lang="tr-TR" dirty="0" smtClean="0"/>
              <a:t> firması aracılığıyla geliştirilmeye başlanmış olduğunun duyurusu yapıldı ve </a:t>
            </a:r>
            <a:r>
              <a:rPr lang="tr-TR" dirty="0" err="1" smtClean="0"/>
              <a:t>Kotlin</a:t>
            </a:r>
            <a:r>
              <a:rPr lang="tr-TR" dirty="0" smtClean="0"/>
              <a:t> ilk sabit sürümünü (v1.0) 2016 senesinde çıkardı.  (</a:t>
            </a:r>
            <a:r>
              <a:rPr lang="tr-TR" dirty="0" err="1" smtClean="0"/>
              <a:t>JetBrain</a:t>
            </a:r>
            <a:r>
              <a:rPr lang="tr-TR" dirty="0" smtClean="0"/>
              <a:t> firması </a:t>
            </a:r>
            <a:r>
              <a:rPr lang="tr-TR" dirty="0" err="1" smtClean="0"/>
              <a:t>Intellij</a:t>
            </a:r>
            <a:r>
              <a:rPr lang="tr-TR" dirty="0" smtClean="0"/>
              <a:t> IDEA </a:t>
            </a:r>
            <a:r>
              <a:rPr lang="tr-TR" dirty="0" err="1" smtClean="0"/>
              <a:t>IDE’nin</a:t>
            </a:r>
            <a:r>
              <a:rPr lang="tr-TR" dirty="0" smtClean="0"/>
              <a:t> geliştiricisi olarak tanıtılabilir. Bundan daha sonra </a:t>
            </a:r>
            <a:r>
              <a:rPr lang="tr-TR" dirty="0" err="1" smtClean="0"/>
              <a:t>Google</a:t>
            </a:r>
            <a:r>
              <a:rPr lang="tr-TR" dirty="0" smtClean="0"/>
              <a:t> ile beraber </a:t>
            </a:r>
            <a:r>
              <a:rPr lang="tr-TR" dirty="0" err="1" smtClean="0"/>
              <a:t>Intellij</a:t>
            </a:r>
            <a:r>
              <a:rPr lang="tr-TR" dirty="0" smtClean="0"/>
              <a:t> IDEA bazlı </a:t>
            </a:r>
            <a:r>
              <a:rPr lang="tr-TR" dirty="0" err="1" smtClean="0"/>
              <a:t>Android</a:t>
            </a:r>
            <a:r>
              <a:rPr lang="tr-TR" dirty="0" smtClean="0"/>
              <a:t> </a:t>
            </a:r>
            <a:r>
              <a:rPr lang="tr-TR" dirty="0" err="1" smtClean="0"/>
              <a:t>Studio’yu</a:t>
            </a:r>
            <a:r>
              <a:rPr lang="tr-TR" dirty="0" smtClean="0"/>
              <a:t> geliştirdiler ve </a:t>
            </a:r>
            <a:r>
              <a:rPr lang="tr-TR" dirty="0" err="1" smtClean="0"/>
              <a:t>Android’in</a:t>
            </a:r>
            <a:r>
              <a:rPr lang="tr-TR" dirty="0" smtClean="0"/>
              <a:t> resmi olarak geliştirici ide’si olmuş oldular. Hem </a:t>
            </a:r>
            <a:r>
              <a:rPr lang="tr-TR" dirty="0" err="1" smtClean="0"/>
              <a:t>java</a:t>
            </a:r>
            <a:r>
              <a:rPr lang="tr-TR" dirty="0" smtClean="0"/>
              <a:t> geliştiricileri hem de </a:t>
            </a:r>
            <a:r>
              <a:rPr lang="tr-TR" dirty="0" err="1" smtClean="0"/>
              <a:t>android</a:t>
            </a:r>
            <a:r>
              <a:rPr lang="tr-TR" dirty="0" smtClean="0"/>
              <a:t> için </a:t>
            </a:r>
            <a:r>
              <a:rPr lang="tr-TR" dirty="0" err="1" smtClean="0"/>
              <a:t>Eclipse</a:t>
            </a:r>
            <a:r>
              <a:rPr lang="tr-TR" dirty="0" smtClean="0"/>
              <a:t> ide yerine </a:t>
            </a:r>
            <a:r>
              <a:rPr lang="tr-TR" dirty="0" err="1" smtClean="0"/>
              <a:t>Intellj</a:t>
            </a:r>
            <a:r>
              <a:rPr lang="tr-TR" dirty="0" smtClean="0"/>
              <a:t> IDEA ve </a:t>
            </a:r>
            <a:r>
              <a:rPr lang="tr-TR" dirty="0" err="1" smtClean="0"/>
              <a:t>Android</a:t>
            </a:r>
            <a:r>
              <a:rPr lang="tr-TR" dirty="0" smtClean="0"/>
              <a:t> </a:t>
            </a:r>
            <a:r>
              <a:rPr lang="tr-TR" dirty="0" err="1" smtClean="0"/>
              <a:t>Studio</a:t>
            </a:r>
            <a:r>
              <a:rPr lang="tr-TR" dirty="0" smtClean="0"/>
              <a:t> alıyor. Yazılım dili olan </a:t>
            </a:r>
            <a:r>
              <a:rPr lang="tr-TR" dirty="0" err="1" smtClean="0"/>
              <a:t>Kotlin</a:t>
            </a:r>
            <a:r>
              <a:rPr lang="tr-TR" dirty="0" smtClean="0"/>
              <a:t> </a:t>
            </a:r>
            <a:r>
              <a:rPr lang="tr-TR" dirty="0" err="1" smtClean="0"/>
              <a:t>Google</a:t>
            </a:r>
            <a:r>
              <a:rPr lang="tr-TR" dirty="0" smtClean="0"/>
              <a:t> I/O 2017 etkinliğin içerisinde Java ve C++ dan sonra olmak kaydıyla </a:t>
            </a:r>
            <a:r>
              <a:rPr lang="tr-TR" dirty="0" err="1" smtClean="0"/>
              <a:t>Android’in</a:t>
            </a:r>
            <a:r>
              <a:rPr lang="tr-TR" dirty="0" smtClean="0"/>
              <a:t> resmi olarak 3. resmi geliştirici dili unvanıyla adını duyurdu. Bu duyuru sonrasında da </a:t>
            </a:r>
            <a:r>
              <a:rPr lang="tr-TR" dirty="0" err="1" smtClean="0"/>
              <a:t>Kotlin’in</a:t>
            </a:r>
            <a:r>
              <a:rPr lang="tr-TR" dirty="0" smtClean="0"/>
              <a:t> tanınırlığının artması da kaçınılması mümkün olmayan bir durum.</a:t>
            </a:r>
          </a:p>
          <a:p>
            <a:r>
              <a:rPr lang="tr-TR" dirty="0" err="1" smtClean="0"/>
              <a:t>Kotlin</a:t>
            </a:r>
            <a:r>
              <a:rPr lang="tr-TR" dirty="0" smtClean="0"/>
              <a:t> yazılım dilinin öğrenilmesiyle birlikte hem </a:t>
            </a:r>
            <a:r>
              <a:rPr lang="tr-TR" dirty="0" err="1" smtClean="0"/>
              <a:t>Android</a:t>
            </a:r>
            <a:r>
              <a:rPr lang="tr-TR" dirty="0" smtClean="0"/>
              <a:t> uygulamaların gelişimleri sağlanabilir hem de server-</a:t>
            </a:r>
            <a:r>
              <a:rPr lang="tr-TR" dirty="0" err="1" smtClean="0"/>
              <a:t>side</a:t>
            </a:r>
            <a:r>
              <a:rPr lang="tr-TR" dirty="0" smtClean="0"/>
              <a:t> uygulamaları geliştirebilir ama bunların da gelişiminin yapılabilmesi için ilk olarak </a:t>
            </a:r>
            <a:r>
              <a:rPr lang="tr-TR" dirty="0" err="1" smtClean="0"/>
              <a:t>Kotlin</a:t>
            </a:r>
            <a:r>
              <a:rPr lang="tr-TR" dirty="0" smtClean="0"/>
              <a:t> Yazılım dilinin temelleri öğrenilebilir. </a:t>
            </a:r>
            <a:r>
              <a:rPr lang="tr-TR" dirty="0" err="1" smtClean="0"/>
              <a:t>Kotlin’in</a:t>
            </a:r>
            <a:r>
              <a:rPr lang="tr-TR" dirty="0" smtClean="0"/>
              <a:t> geliştirebilmesi amacıyla ilk olarak bilgisayara </a:t>
            </a:r>
            <a:r>
              <a:rPr lang="tr-TR" dirty="0" err="1" smtClean="0"/>
              <a:t>JDK’nin</a:t>
            </a:r>
            <a:r>
              <a:rPr lang="tr-TR" dirty="0" smtClean="0"/>
              <a:t> kurulması gerekiyor. </a:t>
            </a:r>
            <a:r>
              <a:rPr lang="tr-TR" dirty="0" err="1" smtClean="0"/>
              <a:t>Ide</a:t>
            </a:r>
            <a:r>
              <a:rPr lang="tr-TR" dirty="0" smtClean="0"/>
              <a:t> olarak da </a:t>
            </a:r>
            <a:r>
              <a:rPr lang="tr-TR" dirty="0" err="1" smtClean="0"/>
              <a:t>Intellij</a:t>
            </a:r>
            <a:r>
              <a:rPr lang="tr-TR" dirty="0" smtClean="0"/>
              <a:t> IDEA, </a:t>
            </a:r>
            <a:r>
              <a:rPr lang="tr-TR" dirty="0" err="1" smtClean="0"/>
              <a:t>Android</a:t>
            </a:r>
            <a:r>
              <a:rPr lang="tr-TR" dirty="0" smtClean="0"/>
              <a:t> </a:t>
            </a:r>
            <a:r>
              <a:rPr lang="tr-TR" dirty="0" err="1" smtClean="0"/>
              <a:t>Studio</a:t>
            </a:r>
            <a:r>
              <a:rPr lang="tr-TR" dirty="0" smtClean="0"/>
              <a:t> , </a:t>
            </a:r>
            <a:r>
              <a:rPr lang="tr-TR" dirty="0" err="1" smtClean="0"/>
              <a:t>Eclipse</a:t>
            </a:r>
            <a:r>
              <a:rPr lang="tr-TR" dirty="0" smtClean="0"/>
              <a:t>(</a:t>
            </a:r>
            <a:r>
              <a:rPr lang="tr-TR" dirty="0" err="1" smtClean="0"/>
              <a:t>JetBrains’in</a:t>
            </a:r>
            <a:r>
              <a:rPr lang="tr-TR" dirty="0" smtClean="0"/>
              <a:t> geliştirmiş olduğu </a:t>
            </a:r>
            <a:r>
              <a:rPr lang="tr-TR" dirty="0" err="1" smtClean="0"/>
              <a:t>kotlin</a:t>
            </a:r>
            <a:r>
              <a:rPr lang="tr-TR" dirty="0" smtClean="0"/>
              <a:t> </a:t>
            </a:r>
            <a:r>
              <a:rPr lang="tr-TR" dirty="0" err="1" smtClean="0"/>
              <a:t>plugini</a:t>
            </a:r>
            <a:r>
              <a:rPr lang="tr-TR" dirty="0" smtClean="0"/>
              <a:t> ile) ya da ide kullanmadan terminal vasıtasıyla </a:t>
            </a:r>
            <a:r>
              <a:rPr lang="tr-TR" dirty="0" err="1" smtClean="0"/>
              <a:t>Kotlin</a:t>
            </a:r>
            <a:r>
              <a:rPr lang="tr-TR" dirty="0" smtClean="0"/>
              <a:t> uygulamalar geliştirebilir.</a:t>
            </a:r>
          </a:p>
          <a:p>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KOTLİN DİLİNİN ÖZELLİKLERİ VE ORTAYA ÇIKIŞ AMACI</a:t>
            </a:r>
            <a:endParaRPr lang="tr-TR" dirty="0"/>
          </a:p>
        </p:txBody>
      </p:sp>
      <p:sp>
        <p:nvSpPr>
          <p:cNvPr id="3" name="2 İçerik Yer Tutucusu"/>
          <p:cNvSpPr>
            <a:spLocks noGrp="1"/>
          </p:cNvSpPr>
          <p:nvPr>
            <p:ph idx="1"/>
          </p:nvPr>
        </p:nvSpPr>
        <p:spPr/>
        <p:txBody>
          <a:bodyPr>
            <a:normAutofit fontScale="47500" lnSpcReduction="20000"/>
          </a:bodyPr>
          <a:lstStyle/>
          <a:p>
            <a:r>
              <a:rPr lang="tr-TR" dirty="0" err="1" smtClean="0"/>
              <a:t>Kotlin’i</a:t>
            </a:r>
            <a:r>
              <a:rPr lang="tr-TR" dirty="0" smtClean="0"/>
              <a:t> Java platformunda işlem gösteren yeni bir dil olarak açıklamak mümkün. Yaklaşık olarak Java’nın kullanılabildiği bütün alanlarda kullanılabiliyor </a:t>
            </a:r>
            <a:r>
              <a:rPr lang="tr-TR" dirty="0" err="1" smtClean="0"/>
              <a:t>Kotlin</a:t>
            </a:r>
            <a:r>
              <a:rPr lang="tr-TR" dirty="0" smtClean="0"/>
              <a:t>. Buna sunucu programlama, web programlama ve </a:t>
            </a:r>
            <a:r>
              <a:rPr lang="tr-TR" dirty="0" err="1" smtClean="0"/>
              <a:t>Android</a:t>
            </a:r>
            <a:r>
              <a:rPr lang="tr-TR" dirty="0" smtClean="0"/>
              <a:t> programlama örnek olarak verilebilir. </a:t>
            </a:r>
            <a:r>
              <a:rPr lang="tr-TR" dirty="0" err="1" smtClean="0"/>
              <a:t>Kotlin</a:t>
            </a:r>
            <a:r>
              <a:rPr lang="tr-TR" dirty="0" smtClean="0"/>
              <a:t> dili Nesne Yönelimli bir programlama dili olarak da ifade edilebilir. Nesne yönelimi temel alan bütün programlama dillerinin anlaşılabilmesi için ilk olarak ortada yer alan ihtiyacın neden ortaya çıktığının anlaşılması gerekiyor. Örneğin B benzeri nesne yönelimi olmayan </a:t>
            </a:r>
            <a:r>
              <a:rPr lang="tr-TR" dirty="0" err="1" smtClean="0"/>
              <a:t>prosedürel</a:t>
            </a:r>
            <a:r>
              <a:rPr lang="tr-TR" dirty="0" smtClean="0"/>
              <a:t> şekilde olan bir programa dili örnek olarak verilsin ve bu tarz dillerde bu program her ne kadar birbirinden değişik daha farklı durumdaki dosyalara bölünebilse de içinde görevsel olarak ya da alt yordamlar barındırsa dahi temel manada ardı ardına yazılmış olan koskocaman satırlar yığını olarak ifade etmek yanlış olmaz.</a:t>
            </a:r>
          </a:p>
          <a:p>
            <a:r>
              <a:rPr lang="tr-TR" dirty="0" smtClean="0"/>
              <a:t>Bu duruma göre de bir programcının bir kodu okuyup okuduktan sonra anlamlandırması oranla daha zor olan bir seçenek. </a:t>
            </a:r>
            <a:r>
              <a:rPr lang="tr-TR" dirty="0" err="1" smtClean="0"/>
              <a:t>Kotlin</a:t>
            </a:r>
            <a:r>
              <a:rPr lang="tr-TR" dirty="0" smtClean="0"/>
              <a:t> benzeri bir nesne yönelimi de bir programlama dilindeyse de bu programı meydana getiren alt yapılar kendiliğinden yeten nesneler olarak bölünüyor ve adeta program içerisinde ufak birer ve birbirinden ayrı programcık şeklinde oluşturuluyor. Nesnelerin her biri uygulamanın farklı bir yerini temsil ediyor. Her nesne sahip olduğu verileri ve mantıksal açıdan işlemlerini barındırıyor ve bu nesneler kendi arasında iletişim halinde bulunuyor. Birçok nesne yönelimine sahip programlama dilinde nesnelerin gruplanabilmesi amacıyla sınıf diye adlandırılan yapılar bulunuyor. Sınıfları bahsi geçen nesnelerin benzer nitelikleri bünyesinde bulunduran ve nesnelerin meydana getirilmesi amacıyla tarif vazifesinde bulunan yapılar olarak da düşünmek mümkün.</a:t>
            </a:r>
          </a:p>
          <a:p>
            <a:r>
              <a:rPr lang="tr-TR" dirty="0" err="1" smtClean="0"/>
              <a:t>Kotlin</a:t>
            </a:r>
            <a:r>
              <a:rPr lang="tr-TR" dirty="0" smtClean="0"/>
              <a:t> dili de bu sınıf yapısıyla beraber çalışan nesne yönelimine sahip bir dil. Nesne yönelimine sahip olan programlama dillerinin geliştirilmesinin temel amacı ise bütün bir şekilde olacak şekilde programlama işini basitleştirmek ve yazılan kodların anlaşılma durumunu somutlaştırmak.</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t>PROJE ARAYÜZÜ(XML KODLARI)</a:t>
            </a:r>
            <a:endParaRPr lang="tr-TR" dirty="0"/>
          </a:p>
        </p:txBody>
      </p:sp>
      <p:pic>
        <p:nvPicPr>
          <p:cNvPr id="6146" name="Picture 2" descr="C:\Users\khayr\Desktop\Adsız.png"/>
          <p:cNvPicPr>
            <a:picLocks noGrp="1" noChangeAspect="1" noChangeArrowheads="1"/>
          </p:cNvPicPr>
          <p:nvPr>
            <p:ph idx="1"/>
          </p:nvPr>
        </p:nvPicPr>
        <p:blipFill>
          <a:blip r:embed="rId2"/>
          <a:srcRect/>
          <a:stretch>
            <a:fillRect/>
          </a:stretch>
        </p:blipFill>
        <p:spPr bwMode="auto">
          <a:xfrm>
            <a:off x="2287226" y="1447800"/>
            <a:ext cx="5795098" cy="4800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dirty="0" smtClean="0"/>
              <a:t>PROJE ARAYÜZÜ(Temel Kullanıcı </a:t>
            </a:r>
            <a:r>
              <a:rPr lang="tr-TR" sz="4400" dirty="0" err="1" smtClean="0"/>
              <a:t>Arayüzü</a:t>
            </a:r>
            <a:r>
              <a:rPr lang="tr-TR" sz="4400" dirty="0" smtClean="0"/>
              <a:t>)</a:t>
            </a:r>
            <a:endParaRPr lang="tr-TR" dirty="0"/>
          </a:p>
        </p:txBody>
      </p:sp>
      <p:sp>
        <p:nvSpPr>
          <p:cNvPr id="5" name="4 İçerik Yer Tutucusu"/>
          <p:cNvSpPr>
            <a:spLocks noGrp="1"/>
          </p:cNvSpPr>
          <p:nvPr>
            <p:ph idx="1"/>
          </p:nvPr>
        </p:nvSpPr>
        <p:spPr/>
        <p:txBody>
          <a:bodyPr/>
          <a:lstStyle/>
          <a:p>
            <a:pPr>
              <a:buNone/>
            </a:pPr>
            <a:endParaRPr lang="tr-TR" dirty="0"/>
          </a:p>
        </p:txBody>
      </p:sp>
      <p:pic>
        <p:nvPicPr>
          <p:cNvPr id="2050" name="Picture 2" descr="C:\Users\khayr\Desktop\943793d5-0272-4354-8717-49bdf7282da7.jpg"/>
          <p:cNvPicPr>
            <a:picLocks noChangeAspect="1" noChangeArrowheads="1"/>
          </p:cNvPicPr>
          <p:nvPr/>
        </p:nvPicPr>
        <p:blipFill>
          <a:blip r:embed="rId2"/>
          <a:srcRect/>
          <a:stretch>
            <a:fillRect/>
          </a:stretch>
        </p:blipFill>
        <p:spPr bwMode="auto">
          <a:xfrm>
            <a:off x="1428728" y="1428736"/>
            <a:ext cx="4500594" cy="542926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400" dirty="0" smtClean="0"/>
              <a:t>ARKA PLAN KODLARI(Çizim Ekranı </a:t>
            </a:r>
            <a:r>
              <a:rPr lang="tr-TR" sz="4400" dirty="0" err="1" smtClean="0"/>
              <a:t>Oluşturulumu</a:t>
            </a:r>
            <a:r>
              <a:rPr lang="tr-TR" sz="4400" dirty="0" smtClean="0"/>
              <a:t>)</a:t>
            </a:r>
            <a:endParaRPr lang="tr-TR" dirty="0"/>
          </a:p>
        </p:txBody>
      </p:sp>
      <p:pic>
        <p:nvPicPr>
          <p:cNvPr id="2051" name="Picture 3" descr="C:\Users\khayr\Desktop\Adsız.png"/>
          <p:cNvPicPr>
            <a:picLocks noGrp="1" noChangeAspect="1" noChangeArrowheads="1"/>
          </p:cNvPicPr>
          <p:nvPr>
            <p:ph idx="1"/>
          </p:nvPr>
        </p:nvPicPr>
        <p:blipFill>
          <a:blip r:embed="rId2"/>
          <a:srcRect/>
          <a:stretch>
            <a:fillRect/>
          </a:stretch>
        </p:blipFill>
        <p:spPr bwMode="auto">
          <a:xfrm>
            <a:off x="1435100" y="2208185"/>
            <a:ext cx="7499350" cy="327982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78</TotalTime>
  <Words>199</Words>
  <Application>Microsoft Office PowerPoint</Application>
  <PresentationFormat>Ekran Gösterisi (4:3)</PresentationFormat>
  <Paragraphs>41</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Gündönümü</vt:lpstr>
      <vt:lpstr>ÖĞRENCİ BİLGİLERİ</vt:lpstr>
      <vt:lpstr>ANDROİD STUDİO NEDİR? </vt:lpstr>
      <vt:lpstr>Android Studio Artıları ; </vt:lpstr>
      <vt:lpstr>Android Studio Temel Özellikleri; </vt:lpstr>
      <vt:lpstr>KOTLİN NEDİR ?</vt:lpstr>
      <vt:lpstr>KOTLİN DİLİNİN ÖZELLİKLERİ VE ORTAYA ÇIKIŞ AMACI</vt:lpstr>
      <vt:lpstr>PROJE ARAYÜZÜ(XML KODLARI)</vt:lpstr>
      <vt:lpstr>PROJE ARAYÜZÜ(Temel Kullanıcı Arayüzü)</vt:lpstr>
      <vt:lpstr>ARKA PLAN KODLARI(Çizim Ekranı Oluşturulumu)</vt:lpstr>
      <vt:lpstr>ARKA PLAN KODLARI(Çizim Ekranı Oluşturulumu)</vt:lpstr>
      <vt:lpstr>ARKA PLAN KODLARI</vt:lpstr>
      <vt:lpstr>Arka Plan Kodları(Silme İşlemi)</vt:lpstr>
      <vt:lpstr>PROJENİN SON HALİ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ÖĞRENCİ BİLGİLERİ</dc:title>
  <dc:creator>hayrettin koç</dc:creator>
  <cp:lastModifiedBy>hayrettin koç</cp:lastModifiedBy>
  <cp:revision>12</cp:revision>
  <dcterms:created xsi:type="dcterms:W3CDTF">2020-04-25T22:32:50Z</dcterms:created>
  <dcterms:modified xsi:type="dcterms:W3CDTF">2020-05-01T12:22:20Z</dcterms:modified>
</cp:coreProperties>
</file>