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9049c941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9049c941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9049c9412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9049c9412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9049c9412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9049c9412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9049c9412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9049c9412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9049c9412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9049c9412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Big Mountain Resort</a:t>
            </a:r>
            <a:endParaRPr/>
          </a:p>
        </p:txBody>
      </p:sp>
      <p:sp>
        <p:nvSpPr>
          <p:cNvPr id="129" name="Google Shape;129;p13"/>
          <p:cNvSpPr txBox="1"/>
          <p:nvPr>
            <p:ph idx="1" type="subTitle"/>
          </p:nvPr>
        </p:nvSpPr>
        <p:spPr>
          <a:xfrm>
            <a:off x="1858700" y="31083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Pricing Model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236000"/>
            <a:ext cx="7505700" cy="7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 and Objective</a:t>
            </a:r>
            <a:endParaRPr/>
          </a:p>
        </p:txBody>
      </p:sp>
      <p:sp>
        <p:nvSpPr>
          <p:cNvPr id="135" name="Google Shape;135;p14"/>
          <p:cNvSpPr txBox="1"/>
          <p:nvPr>
            <p:ph idx="1" type="body"/>
          </p:nvPr>
        </p:nvSpPr>
        <p:spPr>
          <a:xfrm>
            <a:off x="819150" y="963450"/>
            <a:ext cx="7540800" cy="370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Current Situation:</a:t>
            </a:r>
            <a:endParaRPr/>
          </a:p>
          <a:p>
            <a:pPr indent="-311150" lvl="0" marL="457200" rtl="0" algn="l">
              <a:lnSpc>
                <a:spcPct val="100000"/>
              </a:lnSpc>
              <a:spcBef>
                <a:spcPts val="1600"/>
              </a:spcBef>
              <a:spcAft>
                <a:spcPts val="0"/>
              </a:spcAft>
              <a:buSzPts val="1300"/>
              <a:buChar char="●"/>
            </a:pPr>
            <a:r>
              <a:rPr lang="en"/>
              <a:t>BM Resort is a ski resort located in Montana where ~ 350K people visit each year for skiing or</a:t>
            </a:r>
            <a:r>
              <a:rPr lang="en"/>
              <a:t> </a:t>
            </a:r>
            <a:r>
              <a:rPr lang="en"/>
              <a:t>snowboarding</a:t>
            </a:r>
            <a:endParaRPr/>
          </a:p>
          <a:p>
            <a:pPr indent="-311150" lvl="0" marL="457200" rtl="0" algn="l">
              <a:lnSpc>
                <a:spcPct val="100000"/>
              </a:lnSpc>
              <a:spcBef>
                <a:spcPts val="0"/>
              </a:spcBef>
              <a:spcAft>
                <a:spcPts val="0"/>
              </a:spcAft>
              <a:buSzPts val="1300"/>
              <a:buChar char="●"/>
            </a:pPr>
            <a:r>
              <a:rPr lang="en"/>
              <a:t>A limited pricing strategy is currently in place where a premium is charged above the average price of resorts in the market segment</a:t>
            </a:r>
            <a:endParaRPr/>
          </a:p>
          <a:p>
            <a:pPr indent="-311150" lvl="0" marL="457200" rtl="0" algn="l">
              <a:lnSpc>
                <a:spcPct val="100000"/>
              </a:lnSpc>
              <a:spcBef>
                <a:spcPts val="0"/>
              </a:spcBef>
              <a:spcAft>
                <a:spcPts val="0"/>
              </a:spcAft>
              <a:buSzPts val="1300"/>
              <a:buChar char="●"/>
            </a:pPr>
            <a:r>
              <a:rPr lang="en"/>
              <a:t>The resort recently has installed new chair lift costing $1.54M </a:t>
            </a:r>
            <a:endParaRPr/>
          </a:p>
          <a:p>
            <a:pPr indent="0" lvl="0" marL="0" rtl="0" algn="l">
              <a:lnSpc>
                <a:spcPct val="100000"/>
              </a:lnSpc>
              <a:spcBef>
                <a:spcPts val="1600"/>
              </a:spcBef>
              <a:spcAft>
                <a:spcPts val="0"/>
              </a:spcAft>
              <a:buNone/>
            </a:pPr>
            <a:r>
              <a:rPr lang="en"/>
              <a:t>Problem: What are the</a:t>
            </a:r>
            <a:r>
              <a:rPr lang="en"/>
              <a:t> opportunities for Big Mountain Resort?</a:t>
            </a:r>
            <a:endParaRPr/>
          </a:p>
          <a:p>
            <a:pPr indent="-311150" lvl="0" marL="457200" rtl="0" algn="l">
              <a:lnSpc>
                <a:spcPct val="100000"/>
              </a:lnSpc>
              <a:spcBef>
                <a:spcPts val="1600"/>
              </a:spcBef>
              <a:spcAft>
                <a:spcPts val="0"/>
              </a:spcAft>
              <a:buSzPts val="1300"/>
              <a:buChar char="●"/>
            </a:pPr>
            <a:r>
              <a:rPr lang="en"/>
              <a:t>Increase revenue by </a:t>
            </a:r>
            <a:r>
              <a:rPr lang="en"/>
              <a:t>altering current pricing strategy and maximize returns</a:t>
            </a:r>
            <a:endParaRPr/>
          </a:p>
          <a:p>
            <a:pPr indent="-311150" lvl="0" marL="457200" rtl="0" algn="l">
              <a:lnSpc>
                <a:spcPct val="100000"/>
              </a:lnSpc>
              <a:spcBef>
                <a:spcPts val="0"/>
              </a:spcBef>
              <a:spcAft>
                <a:spcPts val="0"/>
              </a:spcAft>
              <a:buSzPts val="1300"/>
              <a:buChar char="●"/>
            </a:pPr>
            <a:r>
              <a:rPr lang="en"/>
              <a:t>Optimize the usage of our current facilities and amenities</a:t>
            </a:r>
            <a:endParaRPr/>
          </a:p>
          <a:p>
            <a:pPr indent="0" lvl="0" marL="0" rtl="0" algn="l">
              <a:lnSpc>
                <a:spcPct val="100000"/>
              </a:lnSpc>
              <a:spcBef>
                <a:spcPts val="1600"/>
              </a:spcBef>
              <a:spcAft>
                <a:spcPts val="0"/>
              </a:spcAft>
              <a:buNone/>
            </a:pPr>
            <a:r>
              <a:rPr lang="en"/>
              <a:t>Objective:</a:t>
            </a:r>
            <a:endParaRPr/>
          </a:p>
          <a:p>
            <a:pPr indent="-311150" lvl="0" marL="457200" rtl="0" algn="l">
              <a:lnSpc>
                <a:spcPct val="100000"/>
              </a:lnSpc>
              <a:spcBef>
                <a:spcPts val="1600"/>
              </a:spcBef>
              <a:spcAft>
                <a:spcPts val="0"/>
              </a:spcAft>
              <a:buSzPts val="1300"/>
              <a:buChar char="●"/>
            </a:pPr>
            <a:r>
              <a:rPr lang="en"/>
              <a:t>Select a better value for ticket price </a:t>
            </a:r>
            <a:endParaRPr/>
          </a:p>
          <a:p>
            <a:pPr indent="-311150" lvl="0" marL="457200" rtl="0" algn="l">
              <a:lnSpc>
                <a:spcPct val="100000"/>
              </a:lnSpc>
              <a:spcBef>
                <a:spcPts val="0"/>
              </a:spcBef>
              <a:spcAft>
                <a:spcPts val="0"/>
              </a:spcAft>
              <a:buSzPts val="1300"/>
              <a:buChar char="●"/>
            </a:pPr>
            <a:r>
              <a:rPr lang="en"/>
              <a:t>Find opportunities to cut costs without affecting the ticket price negatively and/or support higher price</a:t>
            </a:r>
            <a:endParaRPr/>
          </a:p>
          <a:p>
            <a:pPr indent="-311150" lvl="0" marL="457200" rtl="0" algn="l">
              <a:lnSpc>
                <a:spcPct val="100000"/>
              </a:lnSpc>
              <a:spcBef>
                <a:spcPts val="0"/>
              </a:spcBef>
              <a:spcAft>
                <a:spcPts val="0"/>
              </a:spcAft>
              <a:buSzPts val="1300"/>
              <a:buChar char="●"/>
            </a:pPr>
            <a:r>
              <a:rPr lang="en"/>
              <a:t>Recent outlay of installing a new chair</a:t>
            </a:r>
            <a:r>
              <a:rPr lang="en"/>
              <a:t> needs to be offset with the pricing strategy</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236000"/>
            <a:ext cx="7505700" cy="7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41" name="Google Shape;141;p15"/>
          <p:cNvSpPr txBox="1"/>
          <p:nvPr>
            <p:ph idx="1" type="body"/>
          </p:nvPr>
        </p:nvSpPr>
        <p:spPr>
          <a:xfrm>
            <a:off x="819150" y="963450"/>
            <a:ext cx="7753200" cy="37098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Even though the BM resort is placed fairly high among the other resorts based on the important features contributing to its price, the current price seems a lot lower than what it is supposed to be as our model suggests.</a:t>
            </a:r>
            <a:endParaRPr/>
          </a:p>
          <a:p>
            <a:pPr indent="-311150" lvl="0" marL="457200" rtl="0" algn="l">
              <a:lnSpc>
                <a:spcPct val="100000"/>
              </a:lnSpc>
              <a:spcBef>
                <a:spcPts val="0"/>
              </a:spcBef>
              <a:spcAft>
                <a:spcPts val="0"/>
              </a:spcAft>
              <a:buSzPts val="1300"/>
              <a:buChar char="●"/>
            </a:pPr>
            <a:r>
              <a:rPr lang="en"/>
              <a:t>Our </a:t>
            </a:r>
            <a:r>
              <a:rPr lang="en"/>
              <a:t>modelled price is $95.87 compared to the actual price of $81.00. Even with the expected mean absolute error of $10.39, this suggests room for an increase. </a:t>
            </a:r>
            <a:endParaRPr/>
          </a:p>
          <a:p>
            <a:pPr indent="-311150" lvl="0" marL="457200" rtl="0" algn="l">
              <a:lnSpc>
                <a:spcPct val="100000"/>
              </a:lnSpc>
              <a:spcBef>
                <a:spcPts val="0"/>
              </a:spcBef>
              <a:spcAft>
                <a:spcPts val="0"/>
              </a:spcAft>
              <a:buSzPts val="1300"/>
              <a:buChar char="●"/>
            </a:pPr>
            <a:r>
              <a:rPr lang="en"/>
              <a:t>Increasing the ticket price is definitely recommended for the immediate future at least within the range of  $1-2 to cover the cost of the new chair lift (~1.5M in extra revenue)</a:t>
            </a:r>
            <a:endParaRPr/>
          </a:p>
          <a:p>
            <a:pPr indent="-311150" lvl="0" marL="457200" rtl="0" algn="l">
              <a:lnSpc>
                <a:spcPct val="100000"/>
              </a:lnSpc>
              <a:spcBef>
                <a:spcPts val="0"/>
              </a:spcBef>
              <a:spcAft>
                <a:spcPts val="0"/>
              </a:spcAft>
              <a:buSzPts val="1300"/>
              <a:buChar char="●"/>
            </a:pPr>
            <a:r>
              <a:rPr lang="en"/>
              <a:t>The following features proved valuable per our model:</a:t>
            </a:r>
            <a:endParaRPr/>
          </a:p>
          <a:p>
            <a:pPr indent="-311150" lvl="1" marL="914400" rtl="0" algn="l">
              <a:lnSpc>
                <a:spcPct val="100000"/>
              </a:lnSpc>
              <a:spcBef>
                <a:spcPts val="0"/>
              </a:spcBef>
              <a:spcAft>
                <a:spcPts val="0"/>
              </a:spcAft>
              <a:buSzPts val="1300"/>
              <a:buChar char="○"/>
            </a:pPr>
            <a:r>
              <a:rPr lang="en" sz="1300"/>
              <a:t>vertical drop, snow making area, total number of chairs, number of fast quads, total number of runs, longest run length in miles, number of trams and skiable terrain area in acres</a:t>
            </a:r>
            <a:endParaRPr sz="1300"/>
          </a:p>
          <a:p>
            <a:pPr indent="-311150" lvl="1" marL="914400" rtl="0" algn="l">
              <a:lnSpc>
                <a:spcPct val="100000"/>
              </a:lnSpc>
              <a:spcBef>
                <a:spcPts val="0"/>
              </a:spcBef>
              <a:spcAft>
                <a:spcPts val="0"/>
              </a:spcAft>
              <a:buSzPts val="1300"/>
              <a:buChar char="○"/>
            </a:pPr>
            <a:r>
              <a:rPr lang="en" sz="1300"/>
              <a:t>Based on different scenarios, costs and feasibility, we can decrease or increase these features and apply the price impact accordingly</a:t>
            </a:r>
            <a:endParaRPr sz="1300"/>
          </a:p>
          <a:p>
            <a:pPr indent="-311150" lvl="0" marL="457200" rtl="0" algn="l">
              <a:lnSpc>
                <a:spcPct val="100000"/>
              </a:lnSpc>
              <a:spcBef>
                <a:spcPts val="0"/>
              </a:spcBef>
              <a:spcAft>
                <a:spcPts val="0"/>
              </a:spcAft>
              <a:buSzPts val="1300"/>
              <a:buChar char="●"/>
            </a:pPr>
            <a:r>
              <a:rPr lang="en"/>
              <a:t>Overall ski resort features account for about 70% of the variation in the price of ticket, which suggests accounting for other features in our model if they are feasible to attain:</a:t>
            </a:r>
            <a:endParaRPr/>
          </a:p>
          <a:p>
            <a:pPr indent="-311150" lvl="1" marL="914400" rtl="0" algn="l">
              <a:lnSpc>
                <a:spcPct val="100000"/>
              </a:lnSpc>
              <a:spcBef>
                <a:spcPts val="0"/>
              </a:spcBef>
              <a:spcAft>
                <a:spcPts val="0"/>
              </a:spcAft>
              <a:buSzPts val="1300"/>
              <a:buChar char="○"/>
            </a:pPr>
            <a:r>
              <a:rPr lang="en" sz="1300"/>
              <a:t>Operating costs of facilities, marketing and advertising costs</a:t>
            </a:r>
            <a:endParaRPr sz="1300"/>
          </a:p>
          <a:p>
            <a:pPr indent="-311150" lvl="1" marL="914400" rtl="0" algn="l">
              <a:lnSpc>
                <a:spcPct val="100000"/>
              </a:lnSpc>
              <a:spcBef>
                <a:spcPts val="0"/>
              </a:spcBef>
              <a:spcAft>
                <a:spcPts val="0"/>
              </a:spcAft>
              <a:buSzPts val="1300"/>
              <a:buChar char="○"/>
            </a:pPr>
            <a:r>
              <a:rPr lang="en" sz="1300"/>
              <a:t>Intangible characteristics of ski resorts: expert/survey ratings for resort charm, services, resort reputation and scenery</a:t>
            </a:r>
            <a:endParaRPr sz="1300"/>
          </a:p>
          <a:p>
            <a:pPr indent="0" lvl="0" marL="45720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236000"/>
            <a:ext cx="7505700" cy="7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and Analysis</a:t>
            </a:r>
            <a:endParaRPr/>
          </a:p>
        </p:txBody>
      </p:sp>
      <p:sp>
        <p:nvSpPr>
          <p:cNvPr id="147" name="Google Shape;147;p16"/>
          <p:cNvSpPr txBox="1"/>
          <p:nvPr>
            <p:ph idx="1" type="body"/>
          </p:nvPr>
        </p:nvSpPr>
        <p:spPr>
          <a:xfrm>
            <a:off x="819150" y="963450"/>
            <a:ext cx="7753200" cy="370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Weekend prices is chosen as the target variable (same with weekday prices for the resort)</a:t>
            </a:r>
            <a:endParaRPr/>
          </a:p>
          <a:p>
            <a:pPr indent="-311150" lvl="0" marL="457200" rtl="0" algn="l">
              <a:spcBef>
                <a:spcPts val="0"/>
              </a:spcBef>
              <a:spcAft>
                <a:spcPts val="0"/>
              </a:spcAft>
              <a:buSzPts val="1300"/>
              <a:buChar char="●"/>
            </a:pPr>
            <a:r>
              <a:rPr lang="en"/>
              <a:t>Random Forest </a:t>
            </a:r>
            <a:r>
              <a:rPr lang="en"/>
              <a:t>algorithm</a:t>
            </a:r>
            <a:r>
              <a:rPr lang="en"/>
              <a:t> is chosen over linear regression due to better performance</a:t>
            </a:r>
            <a:endParaRPr/>
          </a:p>
          <a:p>
            <a:pPr indent="-311150" lvl="1" marL="914400" rtl="0" algn="l">
              <a:spcBef>
                <a:spcPts val="0"/>
              </a:spcBef>
              <a:spcAft>
                <a:spcPts val="0"/>
              </a:spcAft>
              <a:buSzPts val="1300"/>
              <a:buChar char="○"/>
            </a:pPr>
            <a:r>
              <a:rPr lang="en" sz="1300"/>
              <a:t>Result: Modelled price is $95.87 (actual price was $81.00); expected mean absolute error of $10.4</a:t>
            </a:r>
            <a:endParaRPr sz="1300"/>
          </a:p>
          <a:p>
            <a:pPr indent="-311150" lvl="1" marL="914400" rtl="0" algn="l">
              <a:spcBef>
                <a:spcPts val="0"/>
              </a:spcBef>
              <a:spcAft>
                <a:spcPts val="0"/>
              </a:spcAft>
              <a:buSzPts val="1300"/>
              <a:buChar char="○"/>
            </a:pPr>
            <a:r>
              <a:rPr lang="en" sz="1300"/>
              <a:t>Ski resort features account for about 70% of the variation in the price of ticket</a:t>
            </a:r>
            <a:endParaRPr sz="1300"/>
          </a:p>
          <a:p>
            <a:pPr indent="-311150" lvl="0" marL="457200" rtl="0" algn="l">
              <a:spcBef>
                <a:spcPts val="0"/>
              </a:spcBef>
              <a:spcAft>
                <a:spcPts val="0"/>
              </a:spcAft>
              <a:buSzPts val="1300"/>
              <a:buChar char="●"/>
            </a:pPr>
            <a:r>
              <a:rPr lang="en"/>
              <a:t>Ticket price: BM resort is close to average price among other resorts and on the higher side in Montana</a:t>
            </a:r>
            <a:endParaRPr/>
          </a:p>
          <a:p>
            <a:pPr indent="-311150" lvl="0" marL="457200" rtl="0" algn="l">
              <a:spcBef>
                <a:spcPts val="0"/>
              </a:spcBef>
              <a:spcAft>
                <a:spcPts val="0"/>
              </a:spcAft>
              <a:buSzPts val="1300"/>
              <a:buChar char="●"/>
            </a:pPr>
            <a:r>
              <a:rPr lang="en"/>
              <a:t>C</a:t>
            </a:r>
            <a:r>
              <a:rPr lang="en"/>
              <a:t>ompare distributions of important features</a:t>
            </a:r>
            <a:endParaRPr/>
          </a:p>
          <a:p>
            <a:pPr indent="-311150" lvl="1" marL="914400" rtl="0" algn="l">
              <a:spcBef>
                <a:spcPts val="0"/>
              </a:spcBef>
              <a:spcAft>
                <a:spcPts val="0"/>
              </a:spcAft>
              <a:buSzPts val="1300"/>
              <a:buChar char="○"/>
            </a:pPr>
            <a:r>
              <a:rPr lang="en" sz="1300"/>
              <a:t>Vertical drop: Big Mountain is on the higher side</a:t>
            </a:r>
            <a:endParaRPr sz="1300"/>
          </a:p>
          <a:p>
            <a:pPr indent="-311150" lvl="1" marL="914400" rtl="0" algn="l">
              <a:spcBef>
                <a:spcPts val="0"/>
              </a:spcBef>
              <a:spcAft>
                <a:spcPts val="0"/>
              </a:spcAft>
              <a:buSzPts val="1300"/>
              <a:buChar char="○"/>
            </a:pPr>
            <a:r>
              <a:rPr lang="en" sz="1300"/>
              <a:t>Snow making area: Big Mountain is very high up </a:t>
            </a:r>
            <a:endParaRPr sz="1300"/>
          </a:p>
          <a:p>
            <a:pPr indent="-311150" lvl="1" marL="914400" rtl="0" algn="l">
              <a:spcBef>
                <a:spcPts val="0"/>
              </a:spcBef>
              <a:spcAft>
                <a:spcPts val="0"/>
              </a:spcAft>
              <a:buSzPts val="1300"/>
              <a:buChar char="○"/>
            </a:pPr>
            <a:r>
              <a:rPr lang="en" sz="1300"/>
              <a:t>Total Chairs: Amongst the highest number of total chairs</a:t>
            </a:r>
            <a:r>
              <a:rPr lang="en" sz="1300"/>
              <a:t> </a:t>
            </a:r>
            <a:endParaRPr sz="1300"/>
          </a:p>
          <a:p>
            <a:pPr indent="-311150" lvl="1" marL="914400" rtl="0" algn="l">
              <a:spcBef>
                <a:spcPts val="0"/>
              </a:spcBef>
              <a:spcAft>
                <a:spcPts val="0"/>
              </a:spcAft>
              <a:buSzPts val="1300"/>
              <a:buChar char="○"/>
            </a:pPr>
            <a:r>
              <a:rPr lang="en" sz="1300"/>
              <a:t>Fast Quads: </a:t>
            </a:r>
            <a:r>
              <a:rPr lang="en" sz="1300"/>
              <a:t>Most resorts have no fast quads but Big Mountain has 3</a:t>
            </a:r>
            <a:endParaRPr sz="1300"/>
          </a:p>
          <a:p>
            <a:pPr indent="-311150" lvl="1" marL="914400" rtl="0" algn="l">
              <a:spcBef>
                <a:spcPts val="0"/>
              </a:spcBef>
              <a:spcAft>
                <a:spcPts val="0"/>
              </a:spcAft>
              <a:buSzPts val="1300"/>
              <a:buChar char="○"/>
            </a:pPr>
            <a:r>
              <a:rPr lang="en" sz="1300"/>
              <a:t>Number of runs: Resort compares well for the number of runs</a:t>
            </a:r>
            <a:endParaRPr sz="1300"/>
          </a:p>
          <a:p>
            <a:pPr indent="-311150" lvl="1" marL="914400" rtl="0" algn="l">
              <a:spcBef>
                <a:spcPts val="0"/>
              </a:spcBef>
              <a:spcAft>
                <a:spcPts val="0"/>
              </a:spcAft>
              <a:buSzPts val="1300"/>
              <a:buChar char="○"/>
            </a:pPr>
            <a:r>
              <a:rPr lang="en" sz="1300"/>
              <a:t>Longest run: Resort has one of the longest runs</a:t>
            </a:r>
            <a:endParaRPr sz="1300"/>
          </a:p>
          <a:p>
            <a:pPr indent="-311150" lvl="1" marL="914400" rtl="0" algn="l">
              <a:spcBef>
                <a:spcPts val="0"/>
              </a:spcBef>
              <a:spcAft>
                <a:spcPts val="0"/>
              </a:spcAft>
              <a:buSzPts val="1300"/>
              <a:buChar char="○"/>
            </a:pPr>
            <a:r>
              <a:rPr lang="en" sz="1300"/>
              <a:t>Trams: The majority of resorts, including Big Mountain, have no trams</a:t>
            </a:r>
            <a:endParaRPr sz="1300"/>
          </a:p>
          <a:p>
            <a:pPr indent="-311150" lvl="1" marL="914400" rtl="0" algn="l">
              <a:spcBef>
                <a:spcPts val="0"/>
              </a:spcBef>
              <a:spcAft>
                <a:spcPts val="0"/>
              </a:spcAft>
              <a:buSzPts val="1300"/>
              <a:buChar char="○"/>
            </a:pPr>
            <a:r>
              <a:rPr lang="en" sz="1300"/>
              <a:t>Skiable terrain area: Resort ihas one of the largest amount of skiable terrain</a:t>
            </a:r>
            <a:endParaRPr sz="13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236000"/>
            <a:ext cx="7505700" cy="7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a:t>
            </a:r>
            <a:r>
              <a:rPr lang="en"/>
              <a:t> Analysis</a:t>
            </a:r>
            <a:endParaRPr/>
          </a:p>
        </p:txBody>
      </p:sp>
      <p:sp>
        <p:nvSpPr>
          <p:cNvPr id="153" name="Google Shape;153;p17"/>
          <p:cNvSpPr txBox="1"/>
          <p:nvPr>
            <p:ph idx="1" type="body"/>
          </p:nvPr>
        </p:nvSpPr>
        <p:spPr>
          <a:xfrm>
            <a:off x="819150" y="963450"/>
            <a:ext cx="8011500" cy="3709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Scenario 1: Close up to 10 of the least used runs</a:t>
            </a:r>
            <a:endParaRPr/>
          </a:p>
          <a:p>
            <a:pPr indent="-304800" lvl="1" marL="914400" rtl="0" algn="l">
              <a:spcBef>
                <a:spcPts val="0"/>
              </a:spcBef>
              <a:spcAft>
                <a:spcPts val="0"/>
              </a:spcAft>
              <a:buSzPts val="1200"/>
              <a:buChar char="○"/>
            </a:pPr>
            <a:r>
              <a:rPr lang="en" sz="1200"/>
              <a:t>Closing one run makes no difference. </a:t>
            </a:r>
            <a:endParaRPr sz="1200"/>
          </a:p>
          <a:p>
            <a:pPr indent="-304800" lvl="1" marL="914400" rtl="0" algn="l">
              <a:spcBef>
                <a:spcPts val="0"/>
              </a:spcBef>
              <a:spcAft>
                <a:spcPts val="0"/>
              </a:spcAft>
              <a:buSzPts val="1200"/>
              <a:buChar char="○"/>
            </a:pPr>
            <a:r>
              <a:rPr lang="en" sz="1200"/>
              <a:t>Closing 2 and 3 reduces support for prices and between 4-6 closures, there's no further loss in ticket price. </a:t>
            </a:r>
            <a:endParaRPr sz="1200"/>
          </a:p>
          <a:p>
            <a:pPr indent="-304800" lvl="1" marL="914400" rtl="0" algn="l">
              <a:spcBef>
                <a:spcPts val="0"/>
              </a:spcBef>
              <a:spcAft>
                <a:spcPts val="0"/>
              </a:spcAft>
              <a:buSzPts val="1200"/>
              <a:buChar char="○"/>
            </a:pPr>
            <a:r>
              <a:rPr lang="en" sz="1200"/>
              <a:t>Increasing the closures to 6 or more leads to a large drop.</a:t>
            </a:r>
            <a:endParaRPr sz="1200"/>
          </a:p>
          <a:p>
            <a:pPr indent="-311150" lvl="0" marL="457200" rtl="0" algn="l">
              <a:spcBef>
                <a:spcPts val="0"/>
              </a:spcBef>
              <a:spcAft>
                <a:spcPts val="0"/>
              </a:spcAft>
              <a:buSzPts val="1300"/>
              <a:buChar char="●"/>
            </a:pPr>
            <a:r>
              <a:rPr lang="en"/>
              <a:t>Scenario 2: Add 1 run, increase the vertical drop by 150 feet, and install 1n additional chair lift</a:t>
            </a:r>
            <a:endParaRPr/>
          </a:p>
          <a:p>
            <a:pPr indent="-304800" lvl="1" marL="914400" rtl="0" algn="l">
              <a:spcBef>
                <a:spcPts val="0"/>
              </a:spcBef>
              <a:spcAft>
                <a:spcPts val="0"/>
              </a:spcAft>
              <a:buSzPts val="1200"/>
              <a:buChar char="○"/>
            </a:pPr>
            <a:r>
              <a:rPr lang="en" sz="1200"/>
              <a:t>This increased the support for ticket price by $2.</a:t>
            </a:r>
            <a:endParaRPr sz="1200"/>
          </a:p>
          <a:p>
            <a:pPr indent="-311150" lvl="0" marL="457200" rtl="0" algn="l">
              <a:spcBef>
                <a:spcPts val="0"/>
              </a:spcBef>
              <a:spcAft>
                <a:spcPts val="0"/>
              </a:spcAft>
              <a:buSzPts val="1300"/>
              <a:buChar char="●"/>
            </a:pPr>
            <a:r>
              <a:rPr lang="en"/>
              <a:t>Scenario 3: Add 2 acres of snow making to Scenario 2</a:t>
            </a:r>
            <a:endParaRPr/>
          </a:p>
          <a:p>
            <a:pPr indent="-304800" lvl="1" marL="914400" rtl="0" algn="l">
              <a:spcBef>
                <a:spcPts val="0"/>
              </a:spcBef>
              <a:spcAft>
                <a:spcPts val="0"/>
              </a:spcAft>
              <a:buSzPts val="1200"/>
              <a:buChar char="○"/>
            </a:pPr>
            <a:r>
              <a:rPr lang="en" sz="1200"/>
              <a:t>This small increase in the snow making area made no difference.</a:t>
            </a:r>
            <a:endParaRPr sz="1200"/>
          </a:p>
          <a:p>
            <a:pPr indent="-311150" lvl="0" marL="457200" rtl="0" algn="l">
              <a:spcBef>
                <a:spcPts val="0"/>
              </a:spcBef>
              <a:spcAft>
                <a:spcPts val="0"/>
              </a:spcAft>
              <a:buSzPts val="1300"/>
              <a:buChar char="●"/>
            </a:pPr>
            <a:r>
              <a:rPr lang="en"/>
              <a:t>Scenario 4: Increase the longest run by .2 miles and add 4 acres of snow making capability </a:t>
            </a:r>
            <a:endParaRPr/>
          </a:p>
          <a:p>
            <a:pPr indent="-292100" lvl="1" marL="914400" rtl="0" algn="l">
              <a:spcBef>
                <a:spcPts val="0"/>
              </a:spcBef>
              <a:spcAft>
                <a:spcPts val="0"/>
              </a:spcAft>
              <a:buSzPts val="1000"/>
              <a:buChar char="○"/>
            </a:pPr>
            <a:r>
              <a:rPr lang="en" sz="1200"/>
              <a:t>This resulted in no difference in price.</a:t>
            </a:r>
            <a:endParaRPr sz="1200"/>
          </a:p>
          <a:p>
            <a:pPr indent="-311150" lvl="0" marL="457200" rtl="0" algn="l">
              <a:spcBef>
                <a:spcPts val="0"/>
              </a:spcBef>
              <a:spcAft>
                <a:spcPts val="0"/>
              </a:spcAft>
              <a:buSzPts val="1300"/>
              <a:buChar char="●"/>
            </a:pPr>
            <a:r>
              <a:rPr lang="en" sz="1300"/>
              <a:t>Scenario </a:t>
            </a:r>
            <a:r>
              <a:rPr lang="en"/>
              <a:t>5</a:t>
            </a:r>
            <a:r>
              <a:rPr lang="en" sz="1300"/>
              <a:t>: A</a:t>
            </a:r>
            <a:r>
              <a:rPr lang="en"/>
              <a:t>dd only one chair </a:t>
            </a:r>
            <a:endParaRPr sz="1300"/>
          </a:p>
          <a:p>
            <a:pPr indent="-292100" lvl="1" marL="914400" rtl="0" algn="l">
              <a:spcBef>
                <a:spcPts val="0"/>
              </a:spcBef>
              <a:spcAft>
                <a:spcPts val="0"/>
              </a:spcAft>
              <a:buSzPts val="1000"/>
              <a:buChar char="○"/>
            </a:pPr>
            <a:r>
              <a:rPr lang="en" sz="1200"/>
              <a:t>This supports increase of $0.30 in ticket price ($507K revenue)</a:t>
            </a:r>
            <a:endParaRPr sz="1200"/>
          </a:p>
          <a:p>
            <a:pPr indent="-292100" lvl="1" marL="914400" rtl="0" algn="l">
              <a:spcBef>
                <a:spcPts val="0"/>
              </a:spcBef>
              <a:spcAft>
                <a:spcPts val="0"/>
              </a:spcAft>
              <a:buSzPts val="1000"/>
              <a:buChar char="○"/>
            </a:pPr>
            <a:r>
              <a:rPr lang="en" sz="1200"/>
              <a:t>The cost of adding a chair was $1.5M, so the increase should be three times this per ticket price (around $1-2 at the very least)</a:t>
            </a:r>
            <a:endParaRPr sz="12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236000"/>
            <a:ext cx="7505700" cy="7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and Conclusion</a:t>
            </a:r>
            <a:endParaRPr/>
          </a:p>
        </p:txBody>
      </p:sp>
      <p:sp>
        <p:nvSpPr>
          <p:cNvPr id="159" name="Google Shape;159;p18"/>
          <p:cNvSpPr txBox="1"/>
          <p:nvPr>
            <p:ph idx="1" type="body"/>
          </p:nvPr>
        </p:nvSpPr>
        <p:spPr>
          <a:xfrm>
            <a:off x="819150" y="963450"/>
            <a:ext cx="7753200" cy="3709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T</a:t>
            </a:r>
            <a:r>
              <a:rPr lang="en"/>
              <a:t>he current price is a lot lower than what it is supposed to be as our model suggests. </a:t>
            </a:r>
            <a:endParaRPr/>
          </a:p>
          <a:p>
            <a:pPr indent="-311150" lvl="0" marL="457200" rtl="0" algn="l">
              <a:lnSpc>
                <a:spcPct val="115000"/>
              </a:lnSpc>
              <a:spcBef>
                <a:spcPts val="1000"/>
              </a:spcBef>
              <a:spcAft>
                <a:spcPts val="0"/>
              </a:spcAft>
              <a:buSzPts val="1300"/>
              <a:buChar char="●"/>
            </a:pPr>
            <a:r>
              <a:rPr lang="en"/>
              <a:t>We recommend minimum $1-2 increase to offset the new chair lift cost outlay, but there is still room to grow (~$10)</a:t>
            </a:r>
            <a:endParaRPr/>
          </a:p>
          <a:p>
            <a:pPr indent="-311150" lvl="0" marL="457200" rtl="0" algn="l">
              <a:lnSpc>
                <a:spcPct val="115000"/>
              </a:lnSpc>
              <a:spcBef>
                <a:spcPts val="1000"/>
              </a:spcBef>
              <a:spcAft>
                <a:spcPts val="0"/>
              </a:spcAft>
              <a:buSzPts val="1300"/>
              <a:buChar char="●"/>
            </a:pPr>
            <a:r>
              <a:rPr lang="en"/>
              <a:t>Adding more useful features to our model such as operational costs of facilities and marketing and advertising costs could give us a different picture, but collection of this data may not be possible.</a:t>
            </a:r>
            <a:endParaRPr/>
          </a:p>
          <a:p>
            <a:pPr indent="-311150" lvl="0" marL="457200" rtl="0" algn="l">
              <a:lnSpc>
                <a:spcPct val="115000"/>
              </a:lnSpc>
              <a:spcBef>
                <a:spcPts val="1000"/>
              </a:spcBef>
              <a:spcAft>
                <a:spcPts val="0"/>
              </a:spcAft>
              <a:buSzPts val="1300"/>
              <a:buChar char="●"/>
            </a:pPr>
            <a:r>
              <a:rPr lang="en"/>
              <a:t>There may be other intangible characteristics of ski resorts that could prove to be useful as features if they were included in the model such as expert/survey ratings for resort charm, facility services, resort reputation and scenery.</a:t>
            </a:r>
            <a:endParaRPr/>
          </a:p>
          <a:p>
            <a:pPr indent="-311150" lvl="0" marL="457200" rtl="0" algn="l">
              <a:lnSpc>
                <a:spcPct val="115000"/>
              </a:lnSpc>
              <a:spcBef>
                <a:spcPts val="1000"/>
              </a:spcBef>
              <a:spcAft>
                <a:spcPts val="1000"/>
              </a:spcAft>
              <a:buSzPts val="1300"/>
              <a:buChar char="●"/>
            </a:pPr>
            <a:r>
              <a:rPr lang="en"/>
              <a:t>Considering the cost of implementing pricing scenarios, we need to come up with the best strategy moving forward.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