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80" r:id="rId2"/>
    <p:sldId id="292" r:id="rId3"/>
    <p:sldId id="293" r:id="rId4"/>
    <p:sldId id="294" r:id="rId5"/>
    <p:sldId id="295" r:id="rId6"/>
    <p:sldId id="296" r:id="rId7"/>
    <p:sldId id="297" r:id="rId8"/>
    <p:sldId id="298" r:id="rId9"/>
    <p:sldId id="299" r:id="rId10"/>
    <p:sldId id="300" r:id="rId11"/>
    <p:sldId id="301" r:id="rId12"/>
    <p:sldId id="302" r:id="rId13"/>
    <p:sldId id="321" r:id="rId14"/>
    <p:sldId id="304" r:id="rId15"/>
    <p:sldId id="305" r:id="rId16"/>
    <p:sldId id="306" r:id="rId17"/>
    <p:sldId id="307" r:id="rId18"/>
    <p:sldId id="308" r:id="rId19"/>
    <p:sldId id="309" r:id="rId20"/>
    <p:sldId id="310" r:id="rId21"/>
    <p:sldId id="311" r:id="rId22"/>
    <p:sldId id="316" r:id="rId23"/>
    <p:sldId id="317" r:id="rId24"/>
    <p:sldId id="318" r:id="rId25"/>
    <p:sldId id="319" r:id="rId26"/>
    <p:sldId id="320" r:id="rId27"/>
    <p:sldId id="312" r:id="rId28"/>
    <p:sldId id="313" r:id="rId29"/>
    <p:sldId id="29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6"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55CC97-092E-4AAC-9CEB-300BF6A24182}" type="datetimeFigureOut">
              <a:rPr lang="en-US" smtClean="0"/>
              <a:t>5/21/2018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660D4-9510-46F7-B4BF-CA222F759E41}" type="slidenum">
              <a:rPr lang="en-US" smtClean="0"/>
              <a:t>‹#›</a:t>
            </a:fld>
            <a:endParaRPr lang="en-US"/>
          </a:p>
        </p:txBody>
      </p:sp>
    </p:spTree>
    <p:extLst>
      <p:ext uri="{BB962C8B-B14F-4D97-AF65-F5344CB8AC3E}">
        <p14:creationId xmlns:p14="http://schemas.microsoft.com/office/powerpoint/2010/main" val="1371186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660D4-9510-46F7-B4BF-CA222F759E41}" type="slidenum">
              <a:rPr lang="en-US" smtClean="0"/>
              <a:t>1</a:t>
            </a:fld>
            <a:endParaRPr lang="en-US"/>
          </a:p>
        </p:txBody>
      </p:sp>
    </p:spTree>
    <p:extLst>
      <p:ext uri="{BB962C8B-B14F-4D97-AF65-F5344CB8AC3E}">
        <p14:creationId xmlns:p14="http://schemas.microsoft.com/office/powerpoint/2010/main" val="3569875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660D4-9510-46F7-B4BF-CA222F759E41}" type="slidenum">
              <a:rPr lang="en-US" smtClean="0"/>
              <a:t>6</a:t>
            </a:fld>
            <a:endParaRPr lang="en-US"/>
          </a:p>
        </p:txBody>
      </p:sp>
    </p:spTree>
    <p:extLst>
      <p:ext uri="{BB962C8B-B14F-4D97-AF65-F5344CB8AC3E}">
        <p14:creationId xmlns:p14="http://schemas.microsoft.com/office/powerpoint/2010/main" val="32579522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9BD08705-8B33-449D-B57B-AEAA421678A6}" type="datetime1">
              <a:rPr lang="en-US" smtClean="0"/>
              <a:t>5/21/2018</a:t>
            </a:fld>
            <a:endParaRPr lang="en-US"/>
          </a:p>
        </p:txBody>
      </p:sp>
      <p:sp>
        <p:nvSpPr>
          <p:cNvPr id="5" name="Footer Placeholder 4"/>
          <p:cNvSpPr>
            <a:spLocks noGrp="1"/>
          </p:cNvSpPr>
          <p:nvPr>
            <p:ph type="ftr" sz="quarter" idx="11"/>
          </p:nvPr>
        </p:nvSpPr>
        <p:spPr>
          <a:xfrm>
            <a:off x="1921934" y="5054602"/>
            <a:ext cx="4064860" cy="279400"/>
          </a:xfrm>
        </p:spPr>
        <p:txBody>
          <a:bodyPr/>
          <a:lstStyle/>
          <a:p>
            <a:r>
              <a:rPr lang="en-US" smtClean="0"/>
              <a:t>Final Year Project by Ibironke Dapo (Matric Number)666666</a:t>
            </a:r>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B15513E1-1095-4B86-B84C-8F47F6F62C3D}" type="slidenum">
              <a:rPr lang="en-US" smtClean="0"/>
              <a:pPr/>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5199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1E57A4-CB04-4A64-841B-CF0842399463}" type="datetime1">
              <a:rPr lang="en-US" smtClean="0"/>
              <a:t>5/21/2018</a:t>
            </a:fld>
            <a:endParaRPr lang="en-US"/>
          </a:p>
        </p:txBody>
      </p:sp>
      <p:sp>
        <p:nvSpPr>
          <p:cNvPr id="6" name="Footer Placeholder 5"/>
          <p:cNvSpPr>
            <a:spLocks noGrp="1"/>
          </p:cNvSpPr>
          <p:nvPr>
            <p:ph type="ftr" sz="quarter" idx="11"/>
          </p:nvPr>
        </p:nvSpPr>
        <p:spPr/>
        <p:txBody>
          <a:bodyPr/>
          <a:lstStyle/>
          <a:p>
            <a:r>
              <a:rPr lang="en-US" smtClean="0"/>
              <a:t>Final Year Project by Ibironke Dapo (Matric Number)666666</a:t>
            </a:r>
            <a:endParaRPr lang="en-US"/>
          </a:p>
        </p:txBody>
      </p:sp>
      <p:sp>
        <p:nvSpPr>
          <p:cNvPr id="7" name="Slide Number Placeholder 6"/>
          <p:cNvSpPr>
            <a:spLocks noGrp="1"/>
          </p:cNvSpPr>
          <p:nvPr>
            <p:ph type="sldNum" sz="quarter" idx="12"/>
          </p:nvPr>
        </p:nvSpPr>
        <p:spPr/>
        <p:txBody>
          <a:bodyPr/>
          <a:lstStyle/>
          <a:p>
            <a:fld id="{B15513E1-1095-4B86-B84C-8F47F6F62C3D}" type="slidenum">
              <a:rPr lang="en-US" smtClean="0"/>
              <a:pPr/>
              <a:t>‹#›</a:t>
            </a:fld>
            <a:endParaRPr lang="en-US"/>
          </a:p>
        </p:txBody>
      </p:sp>
    </p:spTree>
    <p:extLst>
      <p:ext uri="{BB962C8B-B14F-4D97-AF65-F5344CB8AC3E}">
        <p14:creationId xmlns:p14="http://schemas.microsoft.com/office/powerpoint/2010/main" val="1625002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06CC10-30D9-4414-A29D-4BD93CD5D147}" type="datetime1">
              <a:rPr lang="en-US" smtClean="0"/>
              <a:t>5/21/2018</a:t>
            </a:fld>
            <a:endParaRPr lang="en-US"/>
          </a:p>
        </p:txBody>
      </p:sp>
      <p:sp>
        <p:nvSpPr>
          <p:cNvPr id="5" name="Footer Placeholder 4"/>
          <p:cNvSpPr>
            <a:spLocks noGrp="1"/>
          </p:cNvSpPr>
          <p:nvPr>
            <p:ph type="ftr" sz="quarter" idx="11"/>
          </p:nvPr>
        </p:nvSpPr>
        <p:spPr/>
        <p:txBody>
          <a:bodyPr/>
          <a:lstStyle/>
          <a:p>
            <a:r>
              <a:rPr lang="en-US" smtClean="0"/>
              <a:t>Final Year Project by Ibironke Dapo (Matric Number)666666</a:t>
            </a:r>
            <a:endParaRPr lang="en-US"/>
          </a:p>
        </p:txBody>
      </p:sp>
      <p:sp>
        <p:nvSpPr>
          <p:cNvPr id="6" name="Slide Number Placeholder 5"/>
          <p:cNvSpPr>
            <a:spLocks noGrp="1"/>
          </p:cNvSpPr>
          <p:nvPr>
            <p:ph type="sldNum" sz="quarter" idx="12"/>
          </p:nvPr>
        </p:nvSpPr>
        <p:spPr/>
        <p:txBody>
          <a:bodyPr/>
          <a:lstStyle/>
          <a:p>
            <a:fld id="{B15513E1-1095-4B86-B84C-8F47F6F62C3D}" type="slidenum">
              <a:rPr lang="en-US" smtClean="0"/>
              <a:pPr/>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6542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2BAD4E-EDC6-46BF-B0B4-50E1A5EBAB20}" type="datetime1">
              <a:rPr lang="en-US" smtClean="0"/>
              <a:t>5/21/2018</a:t>
            </a:fld>
            <a:endParaRPr lang="en-US"/>
          </a:p>
        </p:txBody>
      </p:sp>
      <p:sp>
        <p:nvSpPr>
          <p:cNvPr id="5" name="Footer Placeholder 4"/>
          <p:cNvSpPr>
            <a:spLocks noGrp="1"/>
          </p:cNvSpPr>
          <p:nvPr>
            <p:ph type="ftr" sz="quarter" idx="11"/>
          </p:nvPr>
        </p:nvSpPr>
        <p:spPr/>
        <p:txBody>
          <a:bodyPr/>
          <a:lstStyle/>
          <a:p>
            <a:r>
              <a:rPr lang="en-US" smtClean="0"/>
              <a:t>Final Year Project by Ibironke Dapo (Matric Number)666666</a:t>
            </a:r>
            <a:endParaRPr lang="en-US"/>
          </a:p>
        </p:txBody>
      </p:sp>
      <p:sp>
        <p:nvSpPr>
          <p:cNvPr id="6" name="Slide Number Placeholder 5"/>
          <p:cNvSpPr>
            <a:spLocks noGrp="1"/>
          </p:cNvSpPr>
          <p:nvPr>
            <p:ph type="sldNum" sz="quarter" idx="12"/>
          </p:nvPr>
        </p:nvSpPr>
        <p:spPr/>
        <p:txBody>
          <a:bodyPr/>
          <a:lstStyle/>
          <a:p>
            <a:fld id="{B15513E1-1095-4B86-B84C-8F47F6F62C3D}" type="slidenum">
              <a:rPr lang="en-US" smtClean="0"/>
              <a:pPr/>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6265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1BC6A2-0188-4E7F-8F75-5BFC2D6A10AF}" type="datetime1">
              <a:rPr lang="en-US" smtClean="0"/>
              <a:t>5/21/2018</a:t>
            </a:fld>
            <a:endParaRPr lang="en-US"/>
          </a:p>
        </p:txBody>
      </p:sp>
      <p:sp>
        <p:nvSpPr>
          <p:cNvPr id="5" name="Footer Placeholder 4"/>
          <p:cNvSpPr>
            <a:spLocks noGrp="1"/>
          </p:cNvSpPr>
          <p:nvPr>
            <p:ph type="ftr" sz="quarter" idx="11"/>
          </p:nvPr>
        </p:nvSpPr>
        <p:spPr/>
        <p:txBody>
          <a:bodyPr/>
          <a:lstStyle/>
          <a:p>
            <a:r>
              <a:rPr lang="en-US" smtClean="0"/>
              <a:t>Final Year Project by Ibironke Dapo (Matric Number)666666</a:t>
            </a:r>
            <a:endParaRPr lang="en-US"/>
          </a:p>
        </p:txBody>
      </p:sp>
      <p:sp>
        <p:nvSpPr>
          <p:cNvPr id="6" name="Slide Number Placeholder 5"/>
          <p:cNvSpPr>
            <a:spLocks noGrp="1"/>
          </p:cNvSpPr>
          <p:nvPr>
            <p:ph type="sldNum" sz="quarter" idx="12"/>
          </p:nvPr>
        </p:nvSpPr>
        <p:spPr/>
        <p:txBody>
          <a:bodyPr/>
          <a:lstStyle/>
          <a:p>
            <a:fld id="{B15513E1-1095-4B86-B84C-8F47F6F62C3D}" type="slidenum">
              <a:rPr lang="en-US" smtClean="0"/>
              <a:pPr/>
              <a:t>‹#›</a:t>
            </a:fld>
            <a:endParaRPr lang="en-US"/>
          </a:p>
        </p:txBody>
      </p:sp>
    </p:spTree>
    <p:extLst>
      <p:ext uri="{BB962C8B-B14F-4D97-AF65-F5344CB8AC3E}">
        <p14:creationId xmlns:p14="http://schemas.microsoft.com/office/powerpoint/2010/main" val="2859673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30A7B6-178E-4983-8947-9DF01FF1ED50}" type="datetime1">
              <a:rPr lang="en-US" smtClean="0"/>
              <a:t>5/21/2018</a:t>
            </a:fld>
            <a:endParaRPr lang="en-US"/>
          </a:p>
        </p:txBody>
      </p:sp>
      <p:sp>
        <p:nvSpPr>
          <p:cNvPr id="5" name="Footer Placeholder 4"/>
          <p:cNvSpPr>
            <a:spLocks noGrp="1"/>
          </p:cNvSpPr>
          <p:nvPr>
            <p:ph type="ftr" sz="quarter" idx="11"/>
          </p:nvPr>
        </p:nvSpPr>
        <p:spPr/>
        <p:txBody>
          <a:bodyPr/>
          <a:lstStyle/>
          <a:p>
            <a:r>
              <a:rPr lang="en-US" smtClean="0"/>
              <a:t>Final Year Project by Ibironke Dapo (Matric Number)666666</a:t>
            </a:r>
            <a:endParaRPr lang="en-US"/>
          </a:p>
        </p:txBody>
      </p:sp>
      <p:sp>
        <p:nvSpPr>
          <p:cNvPr id="6" name="Slide Number Placeholder 5"/>
          <p:cNvSpPr>
            <a:spLocks noGrp="1"/>
          </p:cNvSpPr>
          <p:nvPr>
            <p:ph type="sldNum" sz="quarter" idx="12"/>
          </p:nvPr>
        </p:nvSpPr>
        <p:spPr/>
        <p:txBody>
          <a:bodyPr/>
          <a:lstStyle/>
          <a:p>
            <a:fld id="{B15513E1-1095-4B86-B84C-8F47F6F62C3D}" type="slidenum">
              <a:rPr lang="en-US" smtClean="0"/>
              <a:pPr/>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16217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798B66-8F22-4A0C-9ADD-4A772A904597}" type="datetime1">
              <a:rPr lang="en-US" smtClean="0"/>
              <a:t>5/21/2018</a:t>
            </a:fld>
            <a:endParaRPr lang="en-US"/>
          </a:p>
        </p:txBody>
      </p:sp>
      <p:sp>
        <p:nvSpPr>
          <p:cNvPr id="5" name="Footer Placeholder 4"/>
          <p:cNvSpPr>
            <a:spLocks noGrp="1"/>
          </p:cNvSpPr>
          <p:nvPr>
            <p:ph type="ftr" sz="quarter" idx="11"/>
          </p:nvPr>
        </p:nvSpPr>
        <p:spPr/>
        <p:txBody>
          <a:bodyPr/>
          <a:lstStyle/>
          <a:p>
            <a:r>
              <a:rPr lang="en-US" smtClean="0"/>
              <a:t>Final Year Project by Ibironke Dapo (Matric Number)666666</a:t>
            </a:r>
            <a:endParaRPr lang="en-US"/>
          </a:p>
        </p:txBody>
      </p:sp>
      <p:sp>
        <p:nvSpPr>
          <p:cNvPr id="6" name="Slide Number Placeholder 5"/>
          <p:cNvSpPr>
            <a:spLocks noGrp="1"/>
          </p:cNvSpPr>
          <p:nvPr>
            <p:ph type="sldNum" sz="quarter" idx="12"/>
          </p:nvPr>
        </p:nvSpPr>
        <p:spPr/>
        <p:txBody>
          <a:bodyPr/>
          <a:lstStyle/>
          <a:p>
            <a:fld id="{B15513E1-1095-4B86-B84C-8F47F6F62C3D}" type="slidenum">
              <a:rPr lang="en-US" smtClean="0"/>
              <a:pPr/>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6805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A960C8-B074-4324-B2F5-70614A5BF157}" type="datetime1">
              <a:rPr lang="en-US" smtClean="0"/>
              <a:t>5/21/2018</a:t>
            </a:fld>
            <a:endParaRPr lang="en-US"/>
          </a:p>
        </p:txBody>
      </p:sp>
      <p:sp>
        <p:nvSpPr>
          <p:cNvPr id="5" name="Footer Placeholder 4"/>
          <p:cNvSpPr>
            <a:spLocks noGrp="1"/>
          </p:cNvSpPr>
          <p:nvPr>
            <p:ph type="ftr" sz="quarter" idx="11"/>
          </p:nvPr>
        </p:nvSpPr>
        <p:spPr/>
        <p:txBody>
          <a:bodyPr/>
          <a:lstStyle/>
          <a:p>
            <a:r>
              <a:rPr lang="en-US" smtClean="0"/>
              <a:t>Final Year Project by Ibironke Dapo (Matric Number)666666</a:t>
            </a:r>
            <a:endParaRPr lang="en-US"/>
          </a:p>
        </p:txBody>
      </p:sp>
      <p:sp>
        <p:nvSpPr>
          <p:cNvPr id="6" name="Slide Number Placeholder 5"/>
          <p:cNvSpPr>
            <a:spLocks noGrp="1"/>
          </p:cNvSpPr>
          <p:nvPr>
            <p:ph type="sldNum" sz="quarter" idx="12"/>
          </p:nvPr>
        </p:nvSpPr>
        <p:spPr/>
        <p:txBody>
          <a:bodyPr/>
          <a:lstStyle/>
          <a:p>
            <a:fld id="{B15513E1-1095-4B86-B84C-8F47F6F62C3D}" type="slidenum">
              <a:rPr lang="en-US" smtClean="0"/>
              <a:pPr/>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541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FEDEE9-C1A9-4C14-904C-65CB67566DE5}" type="datetime1">
              <a:rPr lang="en-US" smtClean="0"/>
              <a:t>5/21/2018</a:t>
            </a:fld>
            <a:endParaRPr lang="en-US"/>
          </a:p>
        </p:txBody>
      </p:sp>
      <p:sp>
        <p:nvSpPr>
          <p:cNvPr id="5" name="Footer Placeholder 4"/>
          <p:cNvSpPr>
            <a:spLocks noGrp="1"/>
          </p:cNvSpPr>
          <p:nvPr>
            <p:ph type="ftr" sz="quarter" idx="11"/>
          </p:nvPr>
        </p:nvSpPr>
        <p:spPr/>
        <p:txBody>
          <a:bodyPr/>
          <a:lstStyle/>
          <a:p>
            <a:r>
              <a:rPr lang="en-US" smtClean="0"/>
              <a:t>Final Year Project by Ibironke Dapo (Matric Number)666666</a:t>
            </a:r>
            <a:endParaRPr lang="en-US"/>
          </a:p>
        </p:txBody>
      </p:sp>
      <p:sp>
        <p:nvSpPr>
          <p:cNvPr id="6" name="Slide Number Placeholder 5"/>
          <p:cNvSpPr>
            <a:spLocks noGrp="1"/>
          </p:cNvSpPr>
          <p:nvPr>
            <p:ph type="sldNum" sz="quarter" idx="12"/>
          </p:nvPr>
        </p:nvSpPr>
        <p:spPr/>
        <p:txBody>
          <a:bodyPr/>
          <a:lstStyle/>
          <a:p>
            <a:fld id="{B15513E1-1095-4B86-B84C-8F47F6F62C3D}" type="slidenum">
              <a:rPr lang="en-US" smtClean="0"/>
              <a:pPr/>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2805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3E1CA6-7CCF-4183-9461-07FF3B328A59}" type="datetime1">
              <a:rPr lang="en-US" smtClean="0"/>
              <a:t>5/21/2018</a:t>
            </a:fld>
            <a:endParaRPr lang="en-US"/>
          </a:p>
        </p:txBody>
      </p:sp>
      <p:sp>
        <p:nvSpPr>
          <p:cNvPr id="5" name="Footer Placeholder 4"/>
          <p:cNvSpPr>
            <a:spLocks noGrp="1"/>
          </p:cNvSpPr>
          <p:nvPr>
            <p:ph type="ftr" sz="quarter" idx="11"/>
          </p:nvPr>
        </p:nvSpPr>
        <p:spPr/>
        <p:txBody>
          <a:bodyPr/>
          <a:lstStyle/>
          <a:p>
            <a:r>
              <a:rPr lang="en-US" smtClean="0"/>
              <a:t>Final Year Project by Ibironke Dapo (Matric Number)666666</a:t>
            </a:r>
            <a:endParaRPr lang="en-US"/>
          </a:p>
        </p:txBody>
      </p:sp>
      <p:sp>
        <p:nvSpPr>
          <p:cNvPr id="6" name="Slide Number Placeholder 5"/>
          <p:cNvSpPr>
            <a:spLocks noGrp="1"/>
          </p:cNvSpPr>
          <p:nvPr>
            <p:ph type="sldNum" sz="quarter" idx="12"/>
          </p:nvPr>
        </p:nvSpPr>
        <p:spPr/>
        <p:txBody>
          <a:bodyPr/>
          <a:lstStyle/>
          <a:p>
            <a:fld id="{B15513E1-1095-4B86-B84C-8F47F6F62C3D}" type="slidenum">
              <a:rPr lang="en-US" smtClean="0"/>
              <a:pPr/>
              <a:t>‹#›</a:t>
            </a:fld>
            <a:endParaRPr lang="en-US"/>
          </a:p>
        </p:txBody>
      </p:sp>
    </p:spTree>
    <p:extLst>
      <p:ext uri="{BB962C8B-B14F-4D97-AF65-F5344CB8AC3E}">
        <p14:creationId xmlns:p14="http://schemas.microsoft.com/office/powerpoint/2010/main" val="244136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4F58E8-E2AD-49E7-AE94-1945D142C797}" type="datetime1">
              <a:rPr lang="en-US" smtClean="0"/>
              <a:t>5/21/2018</a:t>
            </a:fld>
            <a:endParaRPr lang="en-US"/>
          </a:p>
        </p:txBody>
      </p:sp>
      <p:sp>
        <p:nvSpPr>
          <p:cNvPr id="5" name="Footer Placeholder 4"/>
          <p:cNvSpPr>
            <a:spLocks noGrp="1"/>
          </p:cNvSpPr>
          <p:nvPr>
            <p:ph type="ftr" sz="quarter" idx="11"/>
          </p:nvPr>
        </p:nvSpPr>
        <p:spPr/>
        <p:txBody>
          <a:bodyPr/>
          <a:lstStyle/>
          <a:p>
            <a:r>
              <a:rPr lang="en-US" smtClean="0"/>
              <a:t>Final Year Project by Ibironke Dapo (Matric Number)666666</a:t>
            </a:r>
            <a:endParaRPr lang="en-US"/>
          </a:p>
        </p:txBody>
      </p:sp>
      <p:sp>
        <p:nvSpPr>
          <p:cNvPr id="6" name="Slide Number Placeholder 5"/>
          <p:cNvSpPr>
            <a:spLocks noGrp="1"/>
          </p:cNvSpPr>
          <p:nvPr>
            <p:ph type="sldNum" sz="quarter" idx="12"/>
          </p:nvPr>
        </p:nvSpPr>
        <p:spPr/>
        <p:txBody>
          <a:bodyPr/>
          <a:lstStyle/>
          <a:p>
            <a:fld id="{B15513E1-1095-4B86-B84C-8F47F6F62C3D}" type="slidenum">
              <a:rPr lang="en-US" smtClean="0"/>
              <a:pPr/>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3726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EE0B716-A581-4614-A19A-57C79147C45B}" type="datetime1">
              <a:rPr lang="en-US" smtClean="0"/>
              <a:t>5/21/2018</a:t>
            </a:fld>
            <a:endParaRPr lang="en-US"/>
          </a:p>
        </p:txBody>
      </p:sp>
      <p:sp>
        <p:nvSpPr>
          <p:cNvPr id="6" name="Footer Placeholder 5"/>
          <p:cNvSpPr>
            <a:spLocks noGrp="1"/>
          </p:cNvSpPr>
          <p:nvPr>
            <p:ph type="ftr" sz="quarter" idx="11"/>
          </p:nvPr>
        </p:nvSpPr>
        <p:spPr/>
        <p:txBody>
          <a:bodyPr/>
          <a:lstStyle/>
          <a:p>
            <a:r>
              <a:rPr lang="en-US" smtClean="0"/>
              <a:t>Final Year Project by Ibironke Dapo (Matric Number)666666</a:t>
            </a:r>
            <a:endParaRPr lang="en-US"/>
          </a:p>
        </p:txBody>
      </p:sp>
      <p:sp>
        <p:nvSpPr>
          <p:cNvPr id="7" name="Slide Number Placeholder 6"/>
          <p:cNvSpPr>
            <a:spLocks noGrp="1"/>
          </p:cNvSpPr>
          <p:nvPr>
            <p:ph type="sldNum" sz="quarter" idx="12"/>
          </p:nvPr>
        </p:nvSpPr>
        <p:spPr/>
        <p:txBody>
          <a:bodyPr/>
          <a:lstStyle/>
          <a:p>
            <a:fld id="{B15513E1-1095-4B86-B84C-8F47F6F62C3D}" type="slidenum">
              <a:rPr lang="en-US" smtClean="0"/>
              <a:pPr/>
              <a:t>‹#›</a:t>
            </a:fld>
            <a:endParaRPr lang="en-US"/>
          </a:p>
        </p:txBody>
      </p:sp>
    </p:spTree>
    <p:extLst>
      <p:ext uri="{BB962C8B-B14F-4D97-AF65-F5344CB8AC3E}">
        <p14:creationId xmlns:p14="http://schemas.microsoft.com/office/powerpoint/2010/main" val="2034650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CDA283-5A79-46BC-AE2E-722932F05261}" type="datetime1">
              <a:rPr lang="en-US" smtClean="0"/>
              <a:t>5/21/2018</a:t>
            </a:fld>
            <a:endParaRPr lang="en-US"/>
          </a:p>
        </p:txBody>
      </p:sp>
      <p:sp>
        <p:nvSpPr>
          <p:cNvPr id="8" name="Footer Placeholder 7"/>
          <p:cNvSpPr>
            <a:spLocks noGrp="1"/>
          </p:cNvSpPr>
          <p:nvPr>
            <p:ph type="ftr" sz="quarter" idx="11"/>
          </p:nvPr>
        </p:nvSpPr>
        <p:spPr/>
        <p:txBody>
          <a:bodyPr/>
          <a:lstStyle/>
          <a:p>
            <a:r>
              <a:rPr lang="en-US" smtClean="0"/>
              <a:t>Final Year Project by Ibironke Dapo (Matric Number)666666</a:t>
            </a:r>
            <a:endParaRPr lang="en-US"/>
          </a:p>
        </p:txBody>
      </p:sp>
      <p:sp>
        <p:nvSpPr>
          <p:cNvPr id="9" name="Slide Number Placeholder 8"/>
          <p:cNvSpPr>
            <a:spLocks noGrp="1"/>
          </p:cNvSpPr>
          <p:nvPr>
            <p:ph type="sldNum" sz="quarter" idx="12"/>
          </p:nvPr>
        </p:nvSpPr>
        <p:spPr/>
        <p:txBody>
          <a:bodyPr/>
          <a:lstStyle/>
          <a:p>
            <a:fld id="{B15513E1-1095-4B86-B84C-8F47F6F62C3D}" type="slidenum">
              <a:rPr lang="en-US" smtClean="0"/>
              <a:pPr/>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6576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4E541A5-322A-4902-8FBA-909CD97C94A4}" type="datetime1">
              <a:rPr lang="en-US" smtClean="0"/>
              <a:t>5/21/2018</a:t>
            </a:fld>
            <a:endParaRPr lang="en-US"/>
          </a:p>
        </p:txBody>
      </p:sp>
      <p:sp>
        <p:nvSpPr>
          <p:cNvPr id="4" name="Footer Placeholder 3"/>
          <p:cNvSpPr>
            <a:spLocks noGrp="1"/>
          </p:cNvSpPr>
          <p:nvPr>
            <p:ph type="ftr" sz="quarter" idx="11"/>
          </p:nvPr>
        </p:nvSpPr>
        <p:spPr/>
        <p:txBody>
          <a:bodyPr/>
          <a:lstStyle/>
          <a:p>
            <a:r>
              <a:rPr lang="en-US" smtClean="0"/>
              <a:t>Final Year Project by Ibironke Dapo (Matric Number)666666</a:t>
            </a:r>
            <a:endParaRPr lang="en-US"/>
          </a:p>
        </p:txBody>
      </p:sp>
      <p:sp>
        <p:nvSpPr>
          <p:cNvPr id="5" name="Slide Number Placeholder 4"/>
          <p:cNvSpPr>
            <a:spLocks noGrp="1"/>
          </p:cNvSpPr>
          <p:nvPr>
            <p:ph type="sldNum" sz="quarter" idx="12"/>
          </p:nvPr>
        </p:nvSpPr>
        <p:spPr/>
        <p:txBody>
          <a:bodyPr/>
          <a:lstStyle/>
          <a:p>
            <a:fld id="{B15513E1-1095-4B86-B84C-8F47F6F62C3D}" type="slidenum">
              <a:rPr lang="en-US" smtClean="0"/>
              <a:pPr/>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603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06B4AD-5D05-482E-AA4E-63C81F657534}" type="datetime1">
              <a:rPr lang="en-US" smtClean="0"/>
              <a:t>5/21/2018</a:t>
            </a:fld>
            <a:endParaRPr lang="en-US"/>
          </a:p>
        </p:txBody>
      </p:sp>
      <p:sp>
        <p:nvSpPr>
          <p:cNvPr id="3" name="Footer Placeholder 2"/>
          <p:cNvSpPr>
            <a:spLocks noGrp="1"/>
          </p:cNvSpPr>
          <p:nvPr>
            <p:ph type="ftr" sz="quarter" idx="11"/>
          </p:nvPr>
        </p:nvSpPr>
        <p:spPr/>
        <p:txBody>
          <a:bodyPr/>
          <a:lstStyle/>
          <a:p>
            <a:r>
              <a:rPr lang="en-US" smtClean="0"/>
              <a:t>Final Year Project by Ibironke Dapo (Matric Number)666666</a:t>
            </a:r>
            <a:endParaRPr lang="en-US"/>
          </a:p>
        </p:txBody>
      </p:sp>
      <p:sp>
        <p:nvSpPr>
          <p:cNvPr id="4" name="Slide Number Placeholder 3"/>
          <p:cNvSpPr>
            <a:spLocks noGrp="1"/>
          </p:cNvSpPr>
          <p:nvPr>
            <p:ph type="sldNum" sz="quarter" idx="12"/>
          </p:nvPr>
        </p:nvSpPr>
        <p:spPr/>
        <p:txBody>
          <a:bodyPr/>
          <a:lstStyle/>
          <a:p>
            <a:fld id="{B15513E1-1095-4B86-B84C-8F47F6F62C3D}" type="slidenum">
              <a:rPr lang="en-US" smtClean="0"/>
              <a:pPr/>
              <a:t>‹#›</a:t>
            </a:fld>
            <a:endParaRPr lang="en-US"/>
          </a:p>
        </p:txBody>
      </p:sp>
    </p:spTree>
    <p:extLst>
      <p:ext uri="{BB962C8B-B14F-4D97-AF65-F5344CB8AC3E}">
        <p14:creationId xmlns:p14="http://schemas.microsoft.com/office/powerpoint/2010/main" val="2394586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9D1200-0F92-42A9-A16B-71D98EF51349}" type="datetime1">
              <a:rPr lang="en-US" smtClean="0"/>
              <a:t>5/21/2018</a:t>
            </a:fld>
            <a:endParaRPr lang="en-US"/>
          </a:p>
        </p:txBody>
      </p:sp>
      <p:sp>
        <p:nvSpPr>
          <p:cNvPr id="6" name="Footer Placeholder 5"/>
          <p:cNvSpPr>
            <a:spLocks noGrp="1"/>
          </p:cNvSpPr>
          <p:nvPr>
            <p:ph type="ftr" sz="quarter" idx="11"/>
          </p:nvPr>
        </p:nvSpPr>
        <p:spPr/>
        <p:txBody>
          <a:bodyPr/>
          <a:lstStyle/>
          <a:p>
            <a:r>
              <a:rPr lang="en-US" smtClean="0"/>
              <a:t>Final Year Project by Ibironke Dapo (Matric Number)666666</a:t>
            </a:r>
            <a:endParaRPr lang="en-US"/>
          </a:p>
        </p:txBody>
      </p:sp>
      <p:sp>
        <p:nvSpPr>
          <p:cNvPr id="7" name="Slide Number Placeholder 6"/>
          <p:cNvSpPr>
            <a:spLocks noGrp="1"/>
          </p:cNvSpPr>
          <p:nvPr>
            <p:ph type="sldNum" sz="quarter" idx="12"/>
          </p:nvPr>
        </p:nvSpPr>
        <p:spPr/>
        <p:txBody>
          <a:bodyPr/>
          <a:lstStyle/>
          <a:p>
            <a:fld id="{B15513E1-1095-4B86-B84C-8F47F6F62C3D}" type="slidenum">
              <a:rPr lang="en-US" smtClean="0"/>
              <a:pPr/>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0455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8C73CA-A13E-47C2-82FA-DC776E74B1B1}" type="datetime1">
              <a:rPr lang="en-US" smtClean="0"/>
              <a:t>5/21/2018</a:t>
            </a:fld>
            <a:endParaRPr lang="en-US"/>
          </a:p>
        </p:txBody>
      </p:sp>
      <p:sp>
        <p:nvSpPr>
          <p:cNvPr id="6" name="Footer Placeholder 5"/>
          <p:cNvSpPr>
            <a:spLocks noGrp="1"/>
          </p:cNvSpPr>
          <p:nvPr>
            <p:ph type="ftr" sz="quarter" idx="11"/>
          </p:nvPr>
        </p:nvSpPr>
        <p:spPr/>
        <p:txBody>
          <a:bodyPr/>
          <a:lstStyle/>
          <a:p>
            <a:r>
              <a:rPr lang="en-US" smtClean="0"/>
              <a:t>Final Year Project by Ibironke Dapo (Matric Number)666666</a:t>
            </a:r>
            <a:endParaRPr lang="en-US"/>
          </a:p>
        </p:txBody>
      </p:sp>
      <p:sp>
        <p:nvSpPr>
          <p:cNvPr id="7" name="Slide Number Placeholder 6"/>
          <p:cNvSpPr>
            <a:spLocks noGrp="1"/>
          </p:cNvSpPr>
          <p:nvPr>
            <p:ph type="sldNum" sz="quarter" idx="12"/>
          </p:nvPr>
        </p:nvSpPr>
        <p:spPr/>
        <p:txBody>
          <a:bodyPr/>
          <a:lstStyle/>
          <a:p>
            <a:fld id="{B15513E1-1095-4B86-B84C-8F47F6F62C3D}" type="slidenum">
              <a:rPr lang="en-US" smtClean="0"/>
              <a:pPr/>
              <a:t>‹#›</a:t>
            </a:fld>
            <a:endParaRPr lang="en-US"/>
          </a:p>
        </p:txBody>
      </p:sp>
    </p:spTree>
    <p:extLst>
      <p:ext uri="{BB962C8B-B14F-4D97-AF65-F5344CB8AC3E}">
        <p14:creationId xmlns:p14="http://schemas.microsoft.com/office/powerpoint/2010/main" val="971791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07BAAA3-D9E9-40B4-B826-318972D5F120}" type="datetime1">
              <a:rPr lang="en-US" smtClean="0"/>
              <a:t>5/21/2018</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Final Year Project by Ibironke Dapo (Matric Number)666666</a:t>
            </a:r>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5513E1-1095-4B86-B84C-8F47F6F62C3D}" type="slidenum">
              <a:rPr lang="en-US" smtClean="0"/>
              <a:pPr/>
              <a:t>‹#›</a:t>
            </a:fld>
            <a:endParaRPr lang="en-US"/>
          </a:p>
        </p:txBody>
      </p:sp>
    </p:spTree>
    <p:extLst>
      <p:ext uri="{BB962C8B-B14F-4D97-AF65-F5344CB8AC3E}">
        <p14:creationId xmlns:p14="http://schemas.microsoft.com/office/powerpoint/2010/main" val="15949390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dt="0"/>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1858" y="2286000"/>
            <a:ext cx="6798734" cy="1303867"/>
          </a:xfrm>
        </p:spPr>
        <p:txBody>
          <a:bodyPr>
            <a:noAutofit/>
          </a:bodyPr>
          <a:lstStyle/>
          <a:p>
            <a:r>
              <a:rPr lang="en-US" sz="5400" dirty="0"/>
              <a:t>Design and </a:t>
            </a:r>
            <a:r>
              <a:rPr lang="en-US" sz="5400" dirty="0" smtClean="0"/>
              <a:t>Implementation of </a:t>
            </a:r>
            <a:r>
              <a:rPr lang="en-US" sz="5400" dirty="0"/>
              <a:t>SMS Security Mechanism on </a:t>
            </a:r>
            <a:r>
              <a:rPr lang="en-US" sz="5400" dirty="0" smtClean="0"/>
              <a:t>Android </a:t>
            </a:r>
            <a:r>
              <a:rPr lang="en-US" sz="5400" dirty="0"/>
              <a:t>E</a:t>
            </a:r>
            <a:r>
              <a:rPr lang="en-US" sz="5400" dirty="0" smtClean="0"/>
              <a:t>nabled </a:t>
            </a:r>
            <a:r>
              <a:rPr lang="en-US" sz="5400" dirty="0"/>
              <a:t>M</a:t>
            </a:r>
            <a:r>
              <a:rPr lang="en-US" sz="5400" dirty="0" smtClean="0"/>
              <a:t>obile Devices</a:t>
            </a:r>
            <a:br>
              <a:rPr lang="en-US" sz="5400" dirty="0" smtClean="0"/>
            </a:br>
            <a:endParaRPr lang="en-US" sz="2800" dirty="0"/>
          </a:p>
        </p:txBody>
      </p:sp>
      <p:sp>
        <p:nvSpPr>
          <p:cNvPr id="2" name="Rectangle 1"/>
          <p:cNvSpPr/>
          <p:nvPr/>
        </p:nvSpPr>
        <p:spPr>
          <a:xfrm>
            <a:off x="2290232" y="4768735"/>
            <a:ext cx="4572001" cy="800219"/>
          </a:xfrm>
          <a:prstGeom prst="rect">
            <a:avLst/>
          </a:prstGeom>
        </p:spPr>
        <p:txBody>
          <a:bodyPr>
            <a:spAutoFit/>
          </a:bodyPr>
          <a:lstStyle/>
          <a:p>
            <a:r>
              <a:rPr lang="en-US" sz="2800" dirty="0"/>
              <a:t>Supervised by</a:t>
            </a:r>
            <a:r>
              <a:rPr lang="en-US" sz="2800" dirty="0" smtClean="0"/>
              <a:t>: </a:t>
            </a:r>
            <a:r>
              <a:rPr lang="en-US" sz="2800" dirty="0" smtClean="0"/>
              <a:t>Mr</a:t>
            </a:r>
            <a:r>
              <a:rPr lang="en-US" sz="2800" dirty="0" smtClean="0"/>
              <a:t>. </a:t>
            </a:r>
            <a:r>
              <a:rPr lang="en-US" sz="2800" dirty="0" err="1" smtClean="0"/>
              <a:t>Fayemiwo</a:t>
            </a:r>
            <a:r>
              <a:rPr lang="en-US" dirty="0" smtClean="0"/>
              <a:t> </a:t>
            </a:r>
            <a:r>
              <a:rPr lang="en-US" sz="3200" dirty="0"/>
              <a:t/>
            </a:r>
            <a:br>
              <a:rPr lang="en-US" sz="3200" dirty="0"/>
            </a:br>
            <a:endParaRPr lang="en-US" dirty="0"/>
          </a:p>
        </p:txBody>
      </p:sp>
      <p:sp>
        <p:nvSpPr>
          <p:cNvPr id="6" name="Footer Placeholder 5"/>
          <p:cNvSpPr>
            <a:spLocks noGrp="1"/>
          </p:cNvSpPr>
          <p:nvPr>
            <p:ph type="ftr" sz="quarter" idx="11"/>
          </p:nvPr>
        </p:nvSpPr>
        <p:spPr>
          <a:xfrm>
            <a:off x="1524000" y="5960533"/>
            <a:ext cx="6798736" cy="262340"/>
          </a:xfrm>
        </p:spPr>
        <p:txBody>
          <a:bodyPr/>
          <a:lstStyle/>
          <a:p>
            <a:r>
              <a:rPr lang="en-US" sz="2000" dirty="0" smtClean="0"/>
              <a:t>Final Year Project by </a:t>
            </a:r>
            <a:r>
              <a:rPr lang="en-US" sz="2000" dirty="0" err="1" smtClean="0"/>
              <a:t>Ibironke</a:t>
            </a:r>
            <a:r>
              <a:rPr lang="en-US" sz="2000" dirty="0" smtClean="0"/>
              <a:t> </a:t>
            </a:r>
            <a:r>
              <a:rPr lang="en-US" sz="2000" dirty="0" err="1" smtClean="0"/>
              <a:t>Dapo</a:t>
            </a:r>
            <a:r>
              <a:rPr lang="en-US" sz="2000" dirty="0" smtClean="0"/>
              <a:t> (Matric </a:t>
            </a:r>
            <a:r>
              <a:rPr lang="en-US" sz="2000" dirty="0" smtClean="0"/>
              <a:t>Number)</a:t>
            </a:r>
            <a:endParaRPr lang="en-US" sz="2000" dirty="0"/>
          </a:p>
        </p:txBody>
      </p:sp>
      <p:sp>
        <p:nvSpPr>
          <p:cNvPr id="7" name="Slide Number Placeholder 6"/>
          <p:cNvSpPr>
            <a:spLocks noGrp="1"/>
          </p:cNvSpPr>
          <p:nvPr>
            <p:ph type="sldNum" sz="quarter" idx="12"/>
          </p:nvPr>
        </p:nvSpPr>
        <p:spPr/>
        <p:txBody>
          <a:bodyPr/>
          <a:lstStyle/>
          <a:p>
            <a:fld id="{B15513E1-1095-4B86-B84C-8F47F6F62C3D}" type="slidenum">
              <a:rPr lang="en-US" smtClean="0"/>
              <a:pPr/>
              <a:t>1</a:t>
            </a:fld>
            <a:endParaRPr lang="en-US"/>
          </a:p>
        </p:txBody>
      </p:sp>
    </p:spTree>
    <p:extLst>
      <p:ext uri="{BB962C8B-B14F-4D97-AF65-F5344CB8AC3E}">
        <p14:creationId xmlns:p14="http://schemas.microsoft.com/office/powerpoint/2010/main" val="12016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Methodology</a:t>
            </a:r>
          </a:p>
        </p:txBody>
      </p:sp>
      <p:sp>
        <p:nvSpPr>
          <p:cNvPr id="3" name="Content Placeholder 2"/>
          <p:cNvSpPr>
            <a:spLocks noGrp="1"/>
          </p:cNvSpPr>
          <p:nvPr>
            <p:ph idx="1"/>
          </p:nvPr>
        </p:nvSpPr>
        <p:spPr/>
        <p:txBody>
          <a:bodyPr/>
          <a:lstStyle/>
          <a:p>
            <a:r>
              <a:rPr lang="en-US" dirty="0"/>
              <a:t>Encryption/Decryption </a:t>
            </a:r>
            <a:r>
              <a:rPr lang="en-US" dirty="0" smtClean="0"/>
              <a:t>subsystem</a:t>
            </a:r>
          </a:p>
          <a:p>
            <a:r>
              <a:rPr lang="en-US" dirty="0" smtClean="0"/>
              <a:t>Combiner/Extractor subsystem</a:t>
            </a:r>
          </a:p>
          <a:p>
            <a:r>
              <a:rPr lang="en-US" dirty="0" smtClean="0"/>
              <a:t>7-bit </a:t>
            </a:r>
            <a:r>
              <a:rPr lang="en-US" dirty="0"/>
              <a:t>Encoder/Decoder </a:t>
            </a:r>
            <a:r>
              <a:rPr lang="en-US" dirty="0" smtClean="0"/>
              <a:t>and</a:t>
            </a:r>
          </a:p>
          <a:p>
            <a:r>
              <a:rPr lang="en-US" dirty="0" smtClean="0"/>
              <a:t> </a:t>
            </a:r>
            <a:r>
              <a:rPr lang="en-US" dirty="0"/>
              <a:t>Sender/Receiver subsystem. </a:t>
            </a:r>
            <a:endParaRPr lang="en-US" dirty="0" smtClean="0"/>
          </a:p>
          <a:p>
            <a:r>
              <a:rPr lang="en-US" dirty="0"/>
              <a:t>This subsystem contains two type of encryption, the first one is symmetric (Blowfish) cryptography and the second is asymmetric (ECC) cryptography</a:t>
            </a:r>
          </a:p>
        </p:txBody>
      </p:sp>
      <p:sp>
        <p:nvSpPr>
          <p:cNvPr id="4" name="Footer Placeholder 3"/>
          <p:cNvSpPr>
            <a:spLocks noGrp="1"/>
          </p:cNvSpPr>
          <p:nvPr>
            <p:ph type="ftr" sz="quarter" idx="11"/>
          </p:nvPr>
        </p:nvSpPr>
        <p:spPr/>
        <p:txBody>
          <a:bodyPr/>
          <a:lstStyle/>
          <a:p>
            <a:r>
              <a:rPr lang="en-US" smtClean="0"/>
              <a:t>Final Year Project by Ibironke Dapo (Matric Number)666666</a:t>
            </a:r>
            <a:endParaRPr lang="en-US"/>
          </a:p>
        </p:txBody>
      </p:sp>
      <p:sp>
        <p:nvSpPr>
          <p:cNvPr id="5" name="Slide Number Placeholder 4"/>
          <p:cNvSpPr>
            <a:spLocks noGrp="1"/>
          </p:cNvSpPr>
          <p:nvPr>
            <p:ph type="sldNum" sz="quarter" idx="12"/>
          </p:nvPr>
        </p:nvSpPr>
        <p:spPr/>
        <p:txBody>
          <a:bodyPr/>
          <a:lstStyle/>
          <a:p>
            <a:fld id="{B15513E1-1095-4B86-B84C-8F47F6F62C3D}" type="slidenum">
              <a:rPr lang="en-US" smtClean="0"/>
              <a:pPr/>
              <a:t>10</a:t>
            </a:fld>
            <a:endParaRPr lang="en-US"/>
          </a:p>
        </p:txBody>
      </p:sp>
    </p:spTree>
    <p:extLst>
      <p:ext uri="{BB962C8B-B14F-4D97-AF65-F5344CB8AC3E}">
        <p14:creationId xmlns:p14="http://schemas.microsoft.com/office/powerpoint/2010/main" val="1849468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Methodology</a:t>
            </a:r>
          </a:p>
        </p:txBody>
      </p:sp>
      <p:sp>
        <p:nvSpPr>
          <p:cNvPr id="3" name="Content Placeholder 2"/>
          <p:cNvSpPr>
            <a:spLocks noGrp="1"/>
          </p:cNvSpPr>
          <p:nvPr>
            <p:ph idx="1"/>
          </p:nvPr>
        </p:nvSpPr>
        <p:spPr/>
        <p:txBody>
          <a:bodyPr/>
          <a:lstStyle/>
          <a:p>
            <a:r>
              <a:rPr lang="en-US" dirty="0"/>
              <a:t>In general, ECC is more appropriate asymmetric cryptography for resource constraint devices such as mobile phones.   </a:t>
            </a:r>
          </a:p>
          <a:p>
            <a:r>
              <a:rPr lang="en-US" dirty="0"/>
              <a:t>In this mobile application solution, Blowfish is used for encrypting the original SMS messages </a:t>
            </a:r>
            <a:endParaRPr lang="en-US" dirty="0" smtClean="0"/>
          </a:p>
          <a:p>
            <a:r>
              <a:rPr lang="en-US" dirty="0" smtClean="0"/>
              <a:t>Elliptic </a:t>
            </a:r>
            <a:r>
              <a:rPr lang="en-US" dirty="0"/>
              <a:t>Curve Cryptography (ECC) is used in this system as a secure channel to transfer the onetime key which is used to encrypt the message.</a:t>
            </a:r>
          </a:p>
        </p:txBody>
      </p:sp>
      <p:sp>
        <p:nvSpPr>
          <p:cNvPr id="4" name="Footer Placeholder 3"/>
          <p:cNvSpPr>
            <a:spLocks noGrp="1"/>
          </p:cNvSpPr>
          <p:nvPr>
            <p:ph type="ftr" sz="quarter" idx="11"/>
          </p:nvPr>
        </p:nvSpPr>
        <p:spPr/>
        <p:txBody>
          <a:bodyPr/>
          <a:lstStyle/>
          <a:p>
            <a:r>
              <a:rPr lang="en-US" smtClean="0"/>
              <a:t>Final Year Project by Ibironke Dapo (Matric Number)666666</a:t>
            </a:r>
            <a:endParaRPr lang="en-US"/>
          </a:p>
        </p:txBody>
      </p:sp>
      <p:sp>
        <p:nvSpPr>
          <p:cNvPr id="5" name="Slide Number Placeholder 4"/>
          <p:cNvSpPr>
            <a:spLocks noGrp="1"/>
          </p:cNvSpPr>
          <p:nvPr>
            <p:ph type="sldNum" sz="quarter" idx="12"/>
          </p:nvPr>
        </p:nvSpPr>
        <p:spPr/>
        <p:txBody>
          <a:bodyPr/>
          <a:lstStyle/>
          <a:p>
            <a:fld id="{B15513E1-1095-4B86-B84C-8F47F6F62C3D}" type="slidenum">
              <a:rPr lang="en-US" smtClean="0"/>
              <a:pPr/>
              <a:t>11</a:t>
            </a:fld>
            <a:endParaRPr lang="en-US"/>
          </a:p>
        </p:txBody>
      </p:sp>
    </p:spTree>
    <p:extLst>
      <p:ext uri="{BB962C8B-B14F-4D97-AF65-F5344CB8AC3E}">
        <p14:creationId xmlns:p14="http://schemas.microsoft.com/office/powerpoint/2010/main" val="2004716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Methodology</a:t>
            </a:r>
          </a:p>
        </p:txBody>
      </p:sp>
      <p:sp>
        <p:nvSpPr>
          <p:cNvPr id="3" name="Content Placeholder 2"/>
          <p:cNvSpPr>
            <a:spLocks noGrp="1"/>
          </p:cNvSpPr>
          <p:nvPr>
            <p:ph idx="1"/>
          </p:nvPr>
        </p:nvSpPr>
        <p:spPr/>
        <p:txBody>
          <a:bodyPr/>
          <a:lstStyle/>
          <a:p>
            <a:r>
              <a:rPr lang="en-US" dirty="0"/>
              <a:t>The onetime key is encrypted by ECC and sent to the receiver together with the message at a time</a:t>
            </a:r>
            <a:r>
              <a:rPr lang="en-US" dirty="0" smtClean="0"/>
              <a:t>.</a:t>
            </a:r>
          </a:p>
          <a:p>
            <a:r>
              <a:rPr lang="en-US" dirty="0"/>
              <a:t>Message Encryption/Decryption is part of Encryption/Decryption subsystem and it uses Blowfish symmetric cryptography technique to secure the SMS message. </a:t>
            </a:r>
            <a:endParaRPr lang="en-US" dirty="0" smtClean="0"/>
          </a:p>
          <a:p>
            <a:r>
              <a:rPr lang="en-US" dirty="0" smtClean="0"/>
              <a:t>Blowfish </a:t>
            </a:r>
            <a:r>
              <a:rPr lang="en-US" dirty="0"/>
              <a:t>is a symmetric block cipher that supports a 64 bits block size input.</a:t>
            </a:r>
          </a:p>
        </p:txBody>
      </p:sp>
      <p:sp>
        <p:nvSpPr>
          <p:cNvPr id="4" name="Footer Placeholder 3"/>
          <p:cNvSpPr>
            <a:spLocks noGrp="1"/>
          </p:cNvSpPr>
          <p:nvPr>
            <p:ph type="ftr" sz="quarter" idx="11"/>
          </p:nvPr>
        </p:nvSpPr>
        <p:spPr/>
        <p:txBody>
          <a:bodyPr/>
          <a:lstStyle/>
          <a:p>
            <a:r>
              <a:rPr lang="en-US" smtClean="0"/>
              <a:t>Final Year Project by Ibironke Dapo (Matric Number)666666</a:t>
            </a:r>
            <a:endParaRPr lang="en-US"/>
          </a:p>
        </p:txBody>
      </p:sp>
      <p:sp>
        <p:nvSpPr>
          <p:cNvPr id="5" name="Slide Number Placeholder 4"/>
          <p:cNvSpPr>
            <a:spLocks noGrp="1"/>
          </p:cNvSpPr>
          <p:nvPr>
            <p:ph type="sldNum" sz="quarter" idx="12"/>
          </p:nvPr>
        </p:nvSpPr>
        <p:spPr/>
        <p:txBody>
          <a:bodyPr/>
          <a:lstStyle/>
          <a:p>
            <a:fld id="{B15513E1-1095-4B86-B84C-8F47F6F62C3D}" type="slidenum">
              <a:rPr lang="en-US" smtClean="0"/>
              <a:pPr/>
              <a:t>12</a:t>
            </a:fld>
            <a:endParaRPr lang="en-US"/>
          </a:p>
        </p:txBody>
      </p:sp>
    </p:spTree>
    <p:extLst>
      <p:ext uri="{BB962C8B-B14F-4D97-AF65-F5344CB8AC3E}">
        <p14:creationId xmlns:p14="http://schemas.microsoft.com/office/powerpoint/2010/main" val="669375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567" t="-1" r="1278" b="-7604"/>
          <a:stretch/>
        </p:blipFill>
        <p:spPr>
          <a:xfrm>
            <a:off x="3733800" y="1066800"/>
            <a:ext cx="4876799" cy="4792136"/>
          </a:xfrm>
          <a:prstGeom prst="roundRect">
            <a:avLst>
              <a:gd name="adj" fmla="val 0"/>
            </a:avLst>
          </a:prstGeom>
        </p:spPr>
      </p:pic>
      <p:sp>
        <p:nvSpPr>
          <p:cNvPr id="4" name="Text Placeholder 3"/>
          <p:cNvSpPr>
            <a:spLocks noGrp="1"/>
          </p:cNvSpPr>
          <p:nvPr>
            <p:ph type="body" sz="half" idx="2"/>
          </p:nvPr>
        </p:nvSpPr>
        <p:spPr>
          <a:xfrm>
            <a:off x="685800" y="1676400"/>
            <a:ext cx="2819400" cy="3048000"/>
          </a:xfrm>
        </p:spPr>
        <p:txBody>
          <a:bodyPr>
            <a:noAutofit/>
          </a:bodyPr>
          <a:lstStyle/>
          <a:p>
            <a:r>
              <a:rPr lang="en-US" sz="4000" dirty="0"/>
              <a:t>Dataflow diagram for the system</a:t>
            </a:r>
          </a:p>
        </p:txBody>
      </p:sp>
      <p:sp>
        <p:nvSpPr>
          <p:cNvPr id="5" name="Footer Placeholder 4"/>
          <p:cNvSpPr>
            <a:spLocks noGrp="1"/>
          </p:cNvSpPr>
          <p:nvPr>
            <p:ph type="ftr" sz="quarter" idx="11"/>
          </p:nvPr>
        </p:nvSpPr>
        <p:spPr/>
        <p:txBody>
          <a:bodyPr/>
          <a:lstStyle/>
          <a:p>
            <a:r>
              <a:rPr lang="en-US" smtClean="0"/>
              <a:t>Final Year Project by Ibironke Dapo (Matric Number)666666</a:t>
            </a:r>
            <a:endParaRPr lang="en-US"/>
          </a:p>
        </p:txBody>
      </p:sp>
      <p:sp>
        <p:nvSpPr>
          <p:cNvPr id="6" name="Slide Number Placeholder 5"/>
          <p:cNvSpPr>
            <a:spLocks noGrp="1"/>
          </p:cNvSpPr>
          <p:nvPr>
            <p:ph type="sldNum" sz="quarter" idx="12"/>
          </p:nvPr>
        </p:nvSpPr>
        <p:spPr/>
        <p:txBody>
          <a:bodyPr/>
          <a:lstStyle/>
          <a:p>
            <a:fld id="{B15513E1-1095-4B86-B84C-8F47F6F62C3D}" type="slidenum">
              <a:rPr lang="en-US" smtClean="0"/>
              <a:pPr/>
              <a:t>13</a:t>
            </a:fld>
            <a:endParaRPr lang="en-US"/>
          </a:p>
        </p:txBody>
      </p:sp>
    </p:spTree>
    <p:extLst>
      <p:ext uri="{BB962C8B-B14F-4D97-AF65-F5344CB8AC3E}">
        <p14:creationId xmlns:p14="http://schemas.microsoft.com/office/powerpoint/2010/main" val="298868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Methodology</a:t>
            </a:r>
          </a:p>
        </p:txBody>
      </p:sp>
      <p:sp>
        <p:nvSpPr>
          <p:cNvPr id="3" name="Content Placeholder 2"/>
          <p:cNvSpPr>
            <a:spLocks noGrp="1"/>
          </p:cNvSpPr>
          <p:nvPr>
            <p:ph idx="1"/>
          </p:nvPr>
        </p:nvSpPr>
        <p:spPr/>
        <p:txBody>
          <a:bodyPr/>
          <a:lstStyle/>
          <a:p>
            <a:r>
              <a:rPr lang="en-US" dirty="0"/>
              <a:t>It was decided to implement the android messaging system using Java programming language on android studio. Among the reasons are: </a:t>
            </a:r>
          </a:p>
          <a:p>
            <a:pPr lvl="0" fontAlgn="base"/>
            <a:r>
              <a:rPr lang="en-US" dirty="0"/>
              <a:t>Familiarity; </a:t>
            </a:r>
          </a:p>
          <a:p>
            <a:pPr lvl="0" fontAlgn="base"/>
            <a:r>
              <a:rPr lang="en-US" dirty="0"/>
              <a:t>Object Orientation;  </a:t>
            </a:r>
          </a:p>
          <a:p>
            <a:pPr lvl="0" fontAlgn="base"/>
            <a:r>
              <a:rPr lang="en-US" dirty="0"/>
              <a:t>Level of abstraction: Java provides a good level of abstraction and it includes rich set of APIs. </a:t>
            </a:r>
          </a:p>
          <a:p>
            <a:endParaRPr lang="en-US" dirty="0"/>
          </a:p>
        </p:txBody>
      </p:sp>
      <p:sp>
        <p:nvSpPr>
          <p:cNvPr id="4" name="Footer Placeholder 3"/>
          <p:cNvSpPr>
            <a:spLocks noGrp="1"/>
          </p:cNvSpPr>
          <p:nvPr>
            <p:ph type="ftr" sz="quarter" idx="11"/>
          </p:nvPr>
        </p:nvSpPr>
        <p:spPr/>
        <p:txBody>
          <a:bodyPr/>
          <a:lstStyle/>
          <a:p>
            <a:r>
              <a:rPr lang="en-US" smtClean="0"/>
              <a:t>Final Year Project by Ibironke Dapo (Matric Number)666666</a:t>
            </a:r>
            <a:endParaRPr lang="en-US"/>
          </a:p>
        </p:txBody>
      </p:sp>
      <p:sp>
        <p:nvSpPr>
          <p:cNvPr id="5" name="Slide Number Placeholder 4"/>
          <p:cNvSpPr>
            <a:spLocks noGrp="1"/>
          </p:cNvSpPr>
          <p:nvPr>
            <p:ph type="sldNum" sz="quarter" idx="12"/>
          </p:nvPr>
        </p:nvSpPr>
        <p:spPr/>
        <p:txBody>
          <a:bodyPr/>
          <a:lstStyle/>
          <a:p>
            <a:fld id="{B15513E1-1095-4B86-B84C-8F47F6F62C3D}" type="slidenum">
              <a:rPr lang="en-US" smtClean="0"/>
              <a:pPr/>
              <a:t>14</a:t>
            </a:fld>
            <a:endParaRPr lang="en-US"/>
          </a:p>
        </p:txBody>
      </p:sp>
    </p:spTree>
    <p:extLst>
      <p:ext uri="{BB962C8B-B14F-4D97-AF65-F5344CB8AC3E}">
        <p14:creationId xmlns:p14="http://schemas.microsoft.com/office/powerpoint/2010/main" val="3726542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Methodology</a:t>
            </a:r>
            <a:endParaRPr lang="en-US" dirty="0"/>
          </a:p>
        </p:txBody>
      </p:sp>
      <p:sp>
        <p:nvSpPr>
          <p:cNvPr id="3" name="Content Placeholder 2"/>
          <p:cNvSpPr>
            <a:spLocks noGrp="1"/>
          </p:cNvSpPr>
          <p:nvPr>
            <p:ph idx="1"/>
          </p:nvPr>
        </p:nvSpPr>
        <p:spPr/>
        <p:txBody>
          <a:bodyPr>
            <a:noAutofit/>
          </a:bodyPr>
          <a:lstStyle/>
          <a:p>
            <a:r>
              <a:rPr lang="en-US" sz="2800" dirty="0"/>
              <a:t>In order to develop the secure SMS messaging application Java Wireless Toolkit development kit was integrated with android studio, android studio was used as development environment</a:t>
            </a:r>
            <a:r>
              <a:rPr lang="en-US" sz="2800" dirty="0" smtClean="0"/>
              <a:t>.</a:t>
            </a:r>
          </a:p>
          <a:p>
            <a:r>
              <a:rPr lang="en-US" sz="2800" dirty="0"/>
              <a:t>The message sender and receiver application uses the </a:t>
            </a:r>
            <a:r>
              <a:rPr lang="en-US" sz="2800" dirty="0" err="1"/>
              <a:t>NetBeans</a:t>
            </a:r>
            <a:r>
              <a:rPr lang="en-US" sz="2800" dirty="0"/>
              <a:t> Mobility Pack 3.0 to simulate mobile phone environment.</a:t>
            </a:r>
          </a:p>
        </p:txBody>
      </p:sp>
      <p:sp>
        <p:nvSpPr>
          <p:cNvPr id="4" name="Footer Placeholder 3"/>
          <p:cNvSpPr>
            <a:spLocks noGrp="1"/>
          </p:cNvSpPr>
          <p:nvPr>
            <p:ph type="ftr" sz="quarter" idx="11"/>
          </p:nvPr>
        </p:nvSpPr>
        <p:spPr/>
        <p:txBody>
          <a:bodyPr/>
          <a:lstStyle/>
          <a:p>
            <a:r>
              <a:rPr lang="en-US" smtClean="0"/>
              <a:t>Final Year Project by Ibironke Dapo (Matric Number)666666</a:t>
            </a:r>
            <a:endParaRPr lang="en-US"/>
          </a:p>
        </p:txBody>
      </p:sp>
      <p:sp>
        <p:nvSpPr>
          <p:cNvPr id="5" name="Slide Number Placeholder 4"/>
          <p:cNvSpPr>
            <a:spLocks noGrp="1"/>
          </p:cNvSpPr>
          <p:nvPr>
            <p:ph type="sldNum" sz="quarter" idx="12"/>
          </p:nvPr>
        </p:nvSpPr>
        <p:spPr/>
        <p:txBody>
          <a:bodyPr/>
          <a:lstStyle/>
          <a:p>
            <a:fld id="{B15513E1-1095-4B86-B84C-8F47F6F62C3D}" type="slidenum">
              <a:rPr lang="en-US" smtClean="0"/>
              <a:pPr/>
              <a:t>15</a:t>
            </a:fld>
            <a:endParaRPr lang="en-US"/>
          </a:p>
        </p:txBody>
      </p:sp>
    </p:spTree>
    <p:extLst>
      <p:ext uri="{BB962C8B-B14F-4D97-AF65-F5344CB8AC3E}">
        <p14:creationId xmlns:p14="http://schemas.microsoft.com/office/powerpoint/2010/main" val="429914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Discussion</a:t>
            </a:r>
            <a:endParaRPr lang="en-US" dirty="0"/>
          </a:p>
        </p:txBody>
      </p:sp>
      <p:sp>
        <p:nvSpPr>
          <p:cNvPr id="3" name="Content Placeholder 2"/>
          <p:cNvSpPr>
            <a:spLocks noGrp="1"/>
          </p:cNvSpPr>
          <p:nvPr>
            <p:ph idx="1"/>
          </p:nvPr>
        </p:nvSpPr>
        <p:spPr>
          <a:xfrm>
            <a:off x="1176865" y="2367370"/>
            <a:ext cx="6798736" cy="3444997"/>
          </a:xfrm>
        </p:spPr>
        <p:txBody>
          <a:bodyPr>
            <a:noAutofit/>
          </a:bodyPr>
          <a:lstStyle/>
          <a:p>
            <a:r>
              <a:rPr lang="en-GB" sz="2800" dirty="0"/>
              <a:t>The development of this work was carried out on a HP GS78 Laptop Computer with the following specifications;</a:t>
            </a:r>
            <a:endParaRPr lang="en-US" sz="2800" dirty="0"/>
          </a:p>
          <a:p>
            <a:pPr lvl="0"/>
            <a:r>
              <a:rPr lang="en-US" sz="2800" dirty="0"/>
              <a:t>1 Terabytes Hard disk</a:t>
            </a:r>
          </a:p>
          <a:p>
            <a:pPr lvl="0"/>
            <a:r>
              <a:rPr lang="en-US" sz="2800" dirty="0"/>
              <a:t>8 Gigabytes RAM (Random Access Memory)</a:t>
            </a:r>
          </a:p>
          <a:p>
            <a:pPr lvl="0"/>
            <a:r>
              <a:rPr lang="en-US" sz="2800" dirty="0"/>
              <a:t>4 Gigahertz Processor Speed (Intel Pentium Dual Core</a:t>
            </a:r>
            <a:r>
              <a:rPr lang="en-US" sz="2800" dirty="0" smtClean="0"/>
              <a:t>).</a:t>
            </a:r>
            <a:endParaRPr lang="en-US" sz="2800" dirty="0"/>
          </a:p>
        </p:txBody>
      </p:sp>
      <p:sp>
        <p:nvSpPr>
          <p:cNvPr id="4" name="Footer Placeholder 3"/>
          <p:cNvSpPr>
            <a:spLocks noGrp="1"/>
          </p:cNvSpPr>
          <p:nvPr>
            <p:ph type="ftr" sz="quarter" idx="11"/>
          </p:nvPr>
        </p:nvSpPr>
        <p:spPr/>
        <p:txBody>
          <a:bodyPr/>
          <a:lstStyle/>
          <a:p>
            <a:r>
              <a:rPr lang="en-US" smtClean="0"/>
              <a:t>Final Year Project by Ibironke Dapo (Matric Number)666666</a:t>
            </a:r>
            <a:endParaRPr lang="en-US"/>
          </a:p>
        </p:txBody>
      </p:sp>
      <p:sp>
        <p:nvSpPr>
          <p:cNvPr id="5" name="Slide Number Placeholder 4"/>
          <p:cNvSpPr>
            <a:spLocks noGrp="1"/>
          </p:cNvSpPr>
          <p:nvPr>
            <p:ph type="sldNum" sz="quarter" idx="12"/>
          </p:nvPr>
        </p:nvSpPr>
        <p:spPr/>
        <p:txBody>
          <a:bodyPr/>
          <a:lstStyle/>
          <a:p>
            <a:fld id="{B15513E1-1095-4B86-B84C-8F47F6F62C3D}" type="slidenum">
              <a:rPr lang="en-US" smtClean="0"/>
              <a:pPr/>
              <a:t>16</a:t>
            </a:fld>
            <a:endParaRPr lang="en-US"/>
          </a:p>
        </p:txBody>
      </p:sp>
    </p:spTree>
    <p:extLst>
      <p:ext uri="{BB962C8B-B14F-4D97-AF65-F5344CB8AC3E}">
        <p14:creationId xmlns:p14="http://schemas.microsoft.com/office/powerpoint/2010/main" val="351046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7" y="888041"/>
            <a:ext cx="6798734" cy="1303867"/>
          </a:xfrm>
        </p:spPr>
        <p:txBody>
          <a:bodyPr/>
          <a:lstStyle/>
          <a:p>
            <a:r>
              <a:rPr lang="en-US" dirty="0"/>
              <a:t>Results and Discussion</a:t>
            </a:r>
          </a:p>
        </p:txBody>
      </p:sp>
      <p:sp>
        <p:nvSpPr>
          <p:cNvPr id="3" name="Content Placeholder 2"/>
          <p:cNvSpPr>
            <a:spLocks noGrp="1"/>
          </p:cNvSpPr>
          <p:nvPr>
            <p:ph idx="1"/>
          </p:nvPr>
        </p:nvSpPr>
        <p:spPr>
          <a:xfrm>
            <a:off x="964325" y="2348340"/>
            <a:ext cx="6798736" cy="3444997"/>
          </a:xfrm>
        </p:spPr>
        <p:txBody>
          <a:bodyPr>
            <a:noAutofit/>
          </a:bodyPr>
          <a:lstStyle/>
          <a:p>
            <a:pPr lvl="0"/>
            <a:r>
              <a:rPr lang="en-US" sz="2700" dirty="0"/>
              <a:t>64-bit Operating System (Windows 7)</a:t>
            </a:r>
          </a:p>
          <a:p>
            <a:r>
              <a:rPr lang="en-US" sz="2700" dirty="0"/>
              <a:t>The deployment and testing was carried out on HTC M9 mobile phone with the following specifications:</a:t>
            </a:r>
          </a:p>
          <a:p>
            <a:r>
              <a:rPr lang="en-US" sz="2700" dirty="0"/>
              <a:t>On first installation the user is asked to create pin so as to secure the app. After a pin has been selected the main layout (home page) is shown. </a:t>
            </a:r>
          </a:p>
        </p:txBody>
      </p:sp>
      <p:sp>
        <p:nvSpPr>
          <p:cNvPr id="4" name="Footer Placeholder 3"/>
          <p:cNvSpPr>
            <a:spLocks noGrp="1"/>
          </p:cNvSpPr>
          <p:nvPr>
            <p:ph type="ftr" sz="quarter" idx="11"/>
          </p:nvPr>
        </p:nvSpPr>
        <p:spPr/>
        <p:txBody>
          <a:bodyPr/>
          <a:lstStyle/>
          <a:p>
            <a:r>
              <a:rPr lang="en-US" dirty="0" smtClean="0"/>
              <a:t>Final Year Project by </a:t>
            </a:r>
            <a:r>
              <a:rPr lang="en-US" dirty="0" err="1" smtClean="0"/>
              <a:t>Ibironke</a:t>
            </a:r>
            <a:r>
              <a:rPr lang="en-US" dirty="0" smtClean="0"/>
              <a:t> </a:t>
            </a:r>
            <a:r>
              <a:rPr lang="en-US" dirty="0" err="1" smtClean="0"/>
              <a:t>Dapo</a:t>
            </a:r>
            <a:r>
              <a:rPr lang="en-US" dirty="0" smtClean="0"/>
              <a:t> (Matric Number)666666</a:t>
            </a:r>
            <a:endParaRPr lang="en-US" dirty="0"/>
          </a:p>
        </p:txBody>
      </p:sp>
      <p:sp>
        <p:nvSpPr>
          <p:cNvPr id="5" name="Slide Number Placeholder 4"/>
          <p:cNvSpPr>
            <a:spLocks noGrp="1"/>
          </p:cNvSpPr>
          <p:nvPr>
            <p:ph type="sldNum" sz="quarter" idx="12"/>
          </p:nvPr>
        </p:nvSpPr>
        <p:spPr/>
        <p:txBody>
          <a:bodyPr/>
          <a:lstStyle/>
          <a:p>
            <a:fld id="{B15513E1-1095-4B86-B84C-8F47F6F62C3D}" type="slidenum">
              <a:rPr lang="en-US" smtClean="0"/>
              <a:pPr/>
              <a:t>17</a:t>
            </a:fld>
            <a:endParaRPr lang="en-US"/>
          </a:p>
        </p:txBody>
      </p:sp>
    </p:spTree>
    <p:extLst>
      <p:ext uri="{BB962C8B-B14F-4D97-AF65-F5344CB8AC3E}">
        <p14:creationId xmlns:p14="http://schemas.microsoft.com/office/powerpoint/2010/main" val="1756861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Discussion</a:t>
            </a:r>
          </a:p>
        </p:txBody>
      </p:sp>
      <p:sp>
        <p:nvSpPr>
          <p:cNvPr id="3" name="Content Placeholder 2"/>
          <p:cNvSpPr>
            <a:spLocks noGrp="1"/>
          </p:cNvSpPr>
          <p:nvPr>
            <p:ph idx="1"/>
          </p:nvPr>
        </p:nvSpPr>
        <p:spPr>
          <a:xfrm>
            <a:off x="1176866" y="2590800"/>
            <a:ext cx="6798736" cy="3444997"/>
          </a:xfrm>
        </p:spPr>
        <p:txBody>
          <a:bodyPr>
            <a:normAutofit/>
          </a:bodyPr>
          <a:lstStyle/>
          <a:p>
            <a:r>
              <a:rPr lang="en-US" sz="2800" dirty="0"/>
              <a:t>The home page of the secure SMS app shows an inbox tab and a sent tab and a send new message button</a:t>
            </a:r>
            <a:r>
              <a:rPr lang="en-US" sz="2800" dirty="0" smtClean="0"/>
              <a:t>.</a:t>
            </a:r>
          </a:p>
          <a:p>
            <a:r>
              <a:rPr lang="en-US" sz="2800" dirty="0" smtClean="0"/>
              <a:t> </a:t>
            </a:r>
            <a:r>
              <a:rPr lang="en-US" sz="2800" dirty="0"/>
              <a:t>The Inbox Tab shows a list of inbox (received) messages. The Sent Tab shows a list of sent messages. </a:t>
            </a:r>
            <a:endParaRPr lang="en-US" sz="2800" dirty="0" smtClean="0"/>
          </a:p>
          <a:p>
            <a:endParaRPr lang="en-US" dirty="0"/>
          </a:p>
        </p:txBody>
      </p:sp>
      <p:sp>
        <p:nvSpPr>
          <p:cNvPr id="4" name="Footer Placeholder 3"/>
          <p:cNvSpPr>
            <a:spLocks noGrp="1"/>
          </p:cNvSpPr>
          <p:nvPr>
            <p:ph type="ftr" sz="quarter" idx="11"/>
          </p:nvPr>
        </p:nvSpPr>
        <p:spPr/>
        <p:txBody>
          <a:bodyPr/>
          <a:lstStyle/>
          <a:p>
            <a:r>
              <a:rPr lang="en-US" smtClean="0"/>
              <a:t>Final Year Project by Ibironke Dapo (Matric Number)666666</a:t>
            </a:r>
            <a:endParaRPr lang="en-US"/>
          </a:p>
        </p:txBody>
      </p:sp>
      <p:sp>
        <p:nvSpPr>
          <p:cNvPr id="5" name="Slide Number Placeholder 4"/>
          <p:cNvSpPr>
            <a:spLocks noGrp="1"/>
          </p:cNvSpPr>
          <p:nvPr>
            <p:ph type="sldNum" sz="quarter" idx="12"/>
          </p:nvPr>
        </p:nvSpPr>
        <p:spPr/>
        <p:txBody>
          <a:bodyPr/>
          <a:lstStyle/>
          <a:p>
            <a:fld id="{B15513E1-1095-4B86-B84C-8F47F6F62C3D}" type="slidenum">
              <a:rPr lang="en-US" smtClean="0"/>
              <a:pPr/>
              <a:t>18</a:t>
            </a:fld>
            <a:endParaRPr lang="en-US"/>
          </a:p>
        </p:txBody>
      </p:sp>
    </p:spTree>
    <p:extLst>
      <p:ext uri="{BB962C8B-B14F-4D97-AF65-F5344CB8AC3E}">
        <p14:creationId xmlns:p14="http://schemas.microsoft.com/office/powerpoint/2010/main" val="2341564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Discussion</a:t>
            </a:r>
          </a:p>
        </p:txBody>
      </p:sp>
      <p:sp>
        <p:nvSpPr>
          <p:cNvPr id="3" name="Content Placeholder 2"/>
          <p:cNvSpPr>
            <a:spLocks noGrp="1"/>
          </p:cNvSpPr>
          <p:nvPr>
            <p:ph idx="1"/>
          </p:nvPr>
        </p:nvSpPr>
        <p:spPr/>
        <p:txBody>
          <a:bodyPr>
            <a:normAutofit lnSpcReduction="10000"/>
          </a:bodyPr>
          <a:lstStyle/>
          <a:p>
            <a:r>
              <a:rPr lang="en-US" dirty="0"/>
              <a:t>The app takes over the SMS functionality of the mobile phone; this means all text messages sent to the mobile phone through the phone number enters the secure SMS app. </a:t>
            </a:r>
            <a:endParaRPr lang="en-US" dirty="0" smtClean="0"/>
          </a:p>
          <a:p>
            <a:r>
              <a:rPr lang="en-US" dirty="0" smtClean="0"/>
              <a:t>Only </a:t>
            </a:r>
            <a:r>
              <a:rPr lang="en-US" dirty="0"/>
              <a:t>messages sent to the phone from another phone that has this secure SMS app would be encrypted, other text messages sent from the default SMS app will enter the app, but would not be encrypted</a:t>
            </a:r>
          </a:p>
          <a:p>
            <a:endParaRPr lang="en-US" dirty="0"/>
          </a:p>
        </p:txBody>
      </p:sp>
      <p:sp>
        <p:nvSpPr>
          <p:cNvPr id="4" name="Footer Placeholder 3"/>
          <p:cNvSpPr>
            <a:spLocks noGrp="1"/>
          </p:cNvSpPr>
          <p:nvPr>
            <p:ph type="ftr" sz="quarter" idx="11"/>
          </p:nvPr>
        </p:nvSpPr>
        <p:spPr/>
        <p:txBody>
          <a:bodyPr/>
          <a:lstStyle/>
          <a:p>
            <a:r>
              <a:rPr lang="en-US" smtClean="0"/>
              <a:t>Final Year Project by Ibironke Dapo (Matric Number)666666</a:t>
            </a:r>
            <a:endParaRPr lang="en-US"/>
          </a:p>
        </p:txBody>
      </p:sp>
      <p:sp>
        <p:nvSpPr>
          <p:cNvPr id="5" name="Slide Number Placeholder 4"/>
          <p:cNvSpPr>
            <a:spLocks noGrp="1"/>
          </p:cNvSpPr>
          <p:nvPr>
            <p:ph type="sldNum" sz="quarter" idx="12"/>
          </p:nvPr>
        </p:nvSpPr>
        <p:spPr/>
        <p:txBody>
          <a:bodyPr/>
          <a:lstStyle/>
          <a:p>
            <a:fld id="{B15513E1-1095-4B86-B84C-8F47F6F62C3D}" type="slidenum">
              <a:rPr lang="en-US" smtClean="0"/>
              <a:pPr/>
              <a:t>19</a:t>
            </a:fld>
            <a:endParaRPr lang="en-US"/>
          </a:p>
        </p:txBody>
      </p:sp>
    </p:spTree>
    <p:extLst>
      <p:ext uri="{BB962C8B-B14F-4D97-AF65-F5344CB8AC3E}">
        <p14:creationId xmlns:p14="http://schemas.microsoft.com/office/powerpoint/2010/main" val="2092635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Autofit/>
          </a:bodyPr>
          <a:lstStyle/>
          <a:p>
            <a:r>
              <a:rPr lang="en-US" sz="2600" dirty="0"/>
              <a:t>Short Message Service (SMS) also known has text message is a communication service standardized in the Global System for Mobile (GSM) </a:t>
            </a:r>
            <a:r>
              <a:rPr lang="en-US" sz="2600" dirty="0" smtClean="0"/>
              <a:t>system</a:t>
            </a:r>
          </a:p>
          <a:p>
            <a:r>
              <a:rPr lang="en-US" sz="2600" dirty="0"/>
              <a:t>SMS messages are not sent directly to the recipient; instead they travel through several nodes before reaching the recipient. This leads to serious security and privacy </a:t>
            </a:r>
            <a:r>
              <a:rPr lang="en-US" sz="2600" dirty="0" smtClean="0"/>
              <a:t>problems.</a:t>
            </a:r>
            <a:endParaRPr lang="en-US" sz="2600" dirty="0"/>
          </a:p>
        </p:txBody>
      </p:sp>
      <p:sp>
        <p:nvSpPr>
          <p:cNvPr id="4" name="Footer Placeholder 3"/>
          <p:cNvSpPr>
            <a:spLocks noGrp="1"/>
          </p:cNvSpPr>
          <p:nvPr>
            <p:ph type="ftr" sz="quarter" idx="11"/>
          </p:nvPr>
        </p:nvSpPr>
        <p:spPr/>
        <p:txBody>
          <a:bodyPr/>
          <a:lstStyle/>
          <a:p>
            <a:r>
              <a:rPr lang="en-US" smtClean="0"/>
              <a:t>Final Year Project by Ibironke Dapo (Matric Number)666666</a:t>
            </a:r>
            <a:endParaRPr lang="en-US"/>
          </a:p>
        </p:txBody>
      </p:sp>
      <p:sp>
        <p:nvSpPr>
          <p:cNvPr id="5" name="Slide Number Placeholder 4"/>
          <p:cNvSpPr>
            <a:spLocks noGrp="1"/>
          </p:cNvSpPr>
          <p:nvPr>
            <p:ph type="sldNum" sz="quarter" idx="12"/>
          </p:nvPr>
        </p:nvSpPr>
        <p:spPr/>
        <p:txBody>
          <a:bodyPr/>
          <a:lstStyle/>
          <a:p>
            <a:fld id="{B15513E1-1095-4B86-B84C-8F47F6F62C3D}" type="slidenum">
              <a:rPr lang="en-US" smtClean="0"/>
              <a:pPr/>
              <a:t>2</a:t>
            </a:fld>
            <a:endParaRPr lang="en-US"/>
          </a:p>
        </p:txBody>
      </p:sp>
    </p:spTree>
    <p:extLst>
      <p:ext uri="{BB962C8B-B14F-4D97-AF65-F5344CB8AC3E}">
        <p14:creationId xmlns:p14="http://schemas.microsoft.com/office/powerpoint/2010/main" val="2403674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Discussion</a:t>
            </a:r>
          </a:p>
        </p:txBody>
      </p:sp>
      <p:sp>
        <p:nvSpPr>
          <p:cNvPr id="3" name="Content Placeholder 2"/>
          <p:cNvSpPr>
            <a:spLocks noGrp="1"/>
          </p:cNvSpPr>
          <p:nvPr>
            <p:ph idx="1"/>
          </p:nvPr>
        </p:nvSpPr>
        <p:spPr/>
        <p:txBody>
          <a:bodyPr>
            <a:normAutofit/>
          </a:bodyPr>
          <a:lstStyle/>
          <a:p>
            <a:r>
              <a:rPr lang="en-US" sz="2800" dirty="0"/>
              <a:t>For an encrypted message, the key is generated at the point of creation of the text message. </a:t>
            </a:r>
            <a:endParaRPr lang="en-US" sz="2800" dirty="0" smtClean="0"/>
          </a:p>
          <a:p>
            <a:r>
              <a:rPr lang="en-US" sz="2800" dirty="0" smtClean="0"/>
              <a:t>At </a:t>
            </a:r>
            <a:r>
              <a:rPr lang="en-US" sz="2800" dirty="0"/>
              <a:t>the recipient’s end, the key is extracted from the content and used to decrypt the main body of the message and it is displayed to the user. </a:t>
            </a:r>
          </a:p>
        </p:txBody>
      </p:sp>
      <p:sp>
        <p:nvSpPr>
          <p:cNvPr id="4" name="Footer Placeholder 3"/>
          <p:cNvSpPr>
            <a:spLocks noGrp="1"/>
          </p:cNvSpPr>
          <p:nvPr>
            <p:ph type="ftr" sz="quarter" idx="11"/>
          </p:nvPr>
        </p:nvSpPr>
        <p:spPr/>
        <p:txBody>
          <a:bodyPr/>
          <a:lstStyle/>
          <a:p>
            <a:r>
              <a:rPr lang="en-US" smtClean="0"/>
              <a:t>Final Year Project by Ibironke Dapo (Matric Number)666666</a:t>
            </a:r>
            <a:endParaRPr lang="en-US"/>
          </a:p>
        </p:txBody>
      </p:sp>
      <p:sp>
        <p:nvSpPr>
          <p:cNvPr id="5" name="Slide Number Placeholder 4"/>
          <p:cNvSpPr>
            <a:spLocks noGrp="1"/>
          </p:cNvSpPr>
          <p:nvPr>
            <p:ph type="sldNum" sz="quarter" idx="12"/>
          </p:nvPr>
        </p:nvSpPr>
        <p:spPr/>
        <p:txBody>
          <a:bodyPr/>
          <a:lstStyle/>
          <a:p>
            <a:fld id="{B15513E1-1095-4B86-B84C-8F47F6F62C3D}" type="slidenum">
              <a:rPr lang="en-US" smtClean="0"/>
              <a:pPr/>
              <a:t>20</a:t>
            </a:fld>
            <a:endParaRPr lang="en-US"/>
          </a:p>
        </p:txBody>
      </p:sp>
    </p:spTree>
    <p:extLst>
      <p:ext uri="{BB962C8B-B14F-4D97-AF65-F5344CB8AC3E}">
        <p14:creationId xmlns:p14="http://schemas.microsoft.com/office/powerpoint/2010/main" val="3471175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Discussion</a:t>
            </a:r>
          </a:p>
        </p:txBody>
      </p:sp>
      <p:sp>
        <p:nvSpPr>
          <p:cNvPr id="3" name="Content Placeholder 2"/>
          <p:cNvSpPr>
            <a:spLocks noGrp="1"/>
          </p:cNvSpPr>
          <p:nvPr>
            <p:ph idx="1"/>
          </p:nvPr>
        </p:nvSpPr>
        <p:spPr/>
        <p:txBody>
          <a:bodyPr/>
          <a:lstStyle/>
          <a:p>
            <a:r>
              <a:rPr lang="en-US" sz="2800" dirty="0"/>
              <a:t>When the “Create New Message” is clicked, a screen is brought forward and a prompt for the use to input the destination phone number and a message content.</a:t>
            </a:r>
          </a:p>
          <a:p>
            <a:endParaRPr lang="en-US" dirty="0"/>
          </a:p>
        </p:txBody>
      </p:sp>
      <p:sp>
        <p:nvSpPr>
          <p:cNvPr id="4" name="Footer Placeholder 3"/>
          <p:cNvSpPr>
            <a:spLocks noGrp="1"/>
          </p:cNvSpPr>
          <p:nvPr>
            <p:ph type="ftr" sz="quarter" idx="11"/>
          </p:nvPr>
        </p:nvSpPr>
        <p:spPr/>
        <p:txBody>
          <a:bodyPr/>
          <a:lstStyle/>
          <a:p>
            <a:r>
              <a:rPr lang="en-US" smtClean="0"/>
              <a:t>Final Year Project by Ibironke Dapo (Matric Number)666666</a:t>
            </a:r>
            <a:endParaRPr lang="en-US"/>
          </a:p>
        </p:txBody>
      </p:sp>
      <p:sp>
        <p:nvSpPr>
          <p:cNvPr id="5" name="Slide Number Placeholder 4"/>
          <p:cNvSpPr>
            <a:spLocks noGrp="1"/>
          </p:cNvSpPr>
          <p:nvPr>
            <p:ph type="sldNum" sz="quarter" idx="12"/>
          </p:nvPr>
        </p:nvSpPr>
        <p:spPr/>
        <p:txBody>
          <a:bodyPr/>
          <a:lstStyle/>
          <a:p>
            <a:fld id="{B15513E1-1095-4B86-B84C-8F47F6F62C3D}" type="slidenum">
              <a:rPr lang="en-US" smtClean="0"/>
              <a:pPr/>
              <a:t>21</a:t>
            </a:fld>
            <a:endParaRPr lang="en-US"/>
          </a:p>
        </p:txBody>
      </p:sp>
    </p:spTree>
    <p:extLst>
      <p:ext uri="{BB962C8B-B14F-4D97-AF65-F5344CB8AC3E}">
        <p14:creationId xmlns:p14="http://schemas.microsoft.com/office/powerpoint/2010/main" val="1896702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Discussion</a:t>
            </a:r>
          </a:p>
        </p:txBody>
      </p:sp>
      <p:sp>
        <p:nvSpPr>
          <p:cNvPr id="3" name="Content Placeholder 2"/>
          <p:cNvSpPr>
            <a:spLocks noGrp="1"/>
          </p:cNvSpPr>
          <p:nvPr>
            <p:ph idx="1"/>
          </p:nvPr>
        </p:nvSpPr>
        <p:spPr/>
        <p:txBody>
          <a:bodyPr/>
          <a:lstStyle/>
          <a:p>
            <a:r>
              <a:rPr lang="en-US" dirty="0"/>
              <a:t>There is also a button at the bottom of the screen to encrypt the message. </a:t>
            </a:r>
            <a:endParaRPr lang="en-US" dirty="0" smtClean="0"/>
          </a:p>
          <a:p>
            <a:r>
              <a:rPr lang="en-US" dirty="0" smtClean="0"/>
              <a:t>When </a:t>
            </a:r>
            <a:r>
              <a:rPr lang="en-US" dirty="0"/>
              <a:t>the button is clicked a key is generated using ECC encryption and the key is used to encrypt the message using blowfish encryption algorithm and then encoded in base 64 so as to pass over the network and the encrypted message is sent over the mobile network</a:t>
            </a:r>
          </a:p>
        </p:txBody>
      </p:sp>
      <p:sp>
        <p:nvSpPr>
          <p:cNvPr id="4" name="Footer Placeholder 3"/>
          <p:cNvSpPr>
            <a:spLocks noGrp="1"/>
          </p:cNvSpPr>
          <p:nvPr>
            <p:ph type="ftr" sz="quarter" idx="11"/>
          </p:nvPr>
        </p:nvSpPr>
        <p:spPr/>
        <p:txBody>
          <a:bodyPr/>
          <a:lstStyle/>
          <a:p>
            <a:r>
              <a:rPr lang="en-US" smtClean="0"/>
              <a:t>Final Year Project by Ibironke Dapo (Matric Number)666666</a:t>
            </a:r>
            <a:endParaRPr lang="en-US"/>
          </a:p>
        </p:txBody>
      </p:sp>
      <p:sp>
        <p:nvSpPr>
          <p:cNvPr id="5" name="Slide Number Placeholder 4"/>
          <p:cNvSpPr>
            <a:spLocks noGrp="1"/>
          </p:cNvSpPr>
          <p:nvPr>
            <p:ph type="sldNum" sz="quarter" idx="12"/>
          </p:nvPr>
        </p:nvSpPr>
        <p:spPr/>
        <p:txBody>
          <a:bodyPr/>
          <a:lstStyle/>
          <a:p>
            <a:fld id="{B15513E1-1095-4B86-B84C-8F47F6F62C3D}" type="slidenum">
              <a:rPr lang="en-US" smtClean="0"/>
              <a:pPr/>
              <a:t>22</a:t>
            </a:fld>
            <a:endParaRPr lang="en-US"/>
          </a:p>
        </p:txBody>
      </p:sp>
    </p:spTree>
    <p:extLst>
      <p:ext uri="{BB962C8B-B14F-4D97-AF65-F5344CB8AC3E}">
        <p14:creationId xmlns:p14="http://schemas.microsoft.com/office/powerpoint/2010/main" val="2710771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t="3994" b="3994"/>
          <a:stretch>
            <a:fillRect/>
          </a:stretch>
        </p:blipFill>
        <p:spPr/>
      </p:pic>
      <p:sp>
        <p:nvSpPr>
          <p:cNvPr id="4" name="Text Placeholder 3"/>
          <p:cNvSpPr>
            <a:spLocks noGrp="1"/>
          </p:cNvSpPr>
          <p:nvPr>
            <p:ph type="body" sz="half" idx="2"/>
          </p:nvPr>
        </p:nvSpPr>
        <p:spPr>
          <a:xfrm>
            <a:off x="762000" y="2133600"/>
            <a:ext cx="3632201" cy="1828800"/>
          </a:xfrm>
        </p:spPr>
        <p:txBody>
          <a:bodyPr>
            <a:noAutofit/>
          </a:bodyPr>
          <a:lstStyle/>
          <a:p>
            <a:r>
              <a:rPr lang="en-US" sz="2800" dirty="0" smtClean="0"/>
              <a:t>User creating username and password on the SMS app</a:t>
            </a:r>
            <a:endParaRPr lang="en-US" sz="2800" dirty="0"/>
          </a:p>
        </p:txBody>
      </p:sp>
      <p:sp>
        <p:nvSpPr>
          <p:cNvPr id="5" name="Footer Placeholder 4"/>
          <p:cNvSpPr>
            <a:spLocks noGrp="1"/>
          </p:cNvSpPr>
          <p:nvPr>
            <p:ph type="ftr" sz="quarter" idx="11"/>
          </p:nvPr>
        </p:nvSpPr>
        <p:spPr/>
        <p:txBody>
          <a:bodyPr/>
          <a:lstStyle/>
          <a:p>
            <a:r>
              <a:rPr lang="en-US" smtClean="0"/>
              <a:t>Final Year Project by Ibironke Dapo (Matric Number)666666</a:t>
            </a:r>
            <a:endParaRPr lang="en-US"/>
          </a:p>
        </p:txBody>
      </p:sp>
      <p:sp>
        <p:nvSpPr>
          <p:cNvPr id="6" name="Slide Number Placeholder 5"/>
          <p:cNvSpPr>
            <a:spLocks noGrp="1"/>
          </p:cNvSpPr>
          <p:nvPr>
            <p:ph type="sldNum" sz="quarter" idx="12"/>
          </p:nvPr>
        </p:nvSpPr>
        <p:spPr/>
        <p:txBody>
          <a:bodyPr/>
          <a:lstStyle/>
          <a:p>
            <a:fld id="{B15513E1-1095-4B86-B84C-8F47F6F62C3D}" type="slidenum">
              <a:rPr lang="en-US" smtClean="0"/>
              <a:pPr/>
              <a:t>23</a:t>
            </a:fld>
            <a:endParaRPr lang="en-US"/>
          </a:p>
        </p:txBody>
      </p:sp>
    </p:spTree>
    <p:extLst>
      <p:ext uri="{BB962C8B-B14F-4D97-AF65-F5344CB8AC3E}">
        <p14:creationId xmlns:p14="http://schemas.microsoft.com/office/powerpoint/2010/main" val="2468651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990600" y="1981200"/>
            <a:ext cx="3632201" cy="1828800"/>
          </a:xfrm>
        </p:spPr>
        <p:txBody>
          <a:bodyPr>
            <a:normAutofit/>
          </a:bodyPr>
          <a:lstStyle/>
          <a:p>
            <a:r>
              <a:rPr lang="en-US" sz="2800" dirty="0" smtClean="0"/>
              <a:t>Normal and Encrypted Message List on the SMS app showing the inbox</a:t>
            </a:r>
            <a:endParaRPr lang="en-US" sz="2800" dirty="0"/>
          </a:p>
        </p:txBody>
      </p:sp>
      <p:sp>
        <p:nvSpPr>
          <p:cNvPr id="5" name="Footer Placeholder 4"/>
          <p:cNvSpPr>
            <a:spLocks noGrp="1"/>
          </p:cNvSpPr>
          <p:nvPr>
            <p:ph type="ftr" sz="quarter" idx="11"/>
          </p:nvPr>
        </p:nvSpPr>
        <p:spPr/>
        <p:txBody>
          <a:bodyPr/>
          <a:lstStyle/>
          <a:p>
            <a:r>
              <a:rPr lang="en-US" smtClean="0"/>
              <a:t>Final Year Project by Ibironke Dapo (Matric Number)666666</a:t>
            </a:r>
            <a:endParaRPr lang="en-US"/>
          </a:p>
        </p:txBody>
      </p:sp>
      <p:sp>
        <p:nvSpPr>
          <p:cNvPr id="6" name="Slide Number Placeholder 5"/>
          <p:cNvSpPr>
            <a:spLocks noGrp="1"/>
          </p:cNvSpPr>
          <p:nvPr>
            <p:ph type="sldNum" sz="quarter" idx="12"/>
          </p:nvPr>
        </p:nvSpPr>
        <p:spPr/>
        <p:txBody>
          <a:bodyPr/>
          <a:lstStyle/>
          <a:p>
            <a:fld id="{B15513E1-1095-4B86-B84C-8F47F6F62C3D}" type="slidenum">
              <a:rPr lang="en-US" smtClean="0"/>
              <a:pPr/>
              <a:t>24</a:t>
            </a:fld>
            <a:endParaRPr lang="en-US"/>
          </a:p>
        </p:txBody>
      </p:sp>
      <p:pic>
        <p:nvPicPr>
          <p:cNvPr id="9" name="Picture Placeholder 8"/>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t="3994" b="3994"/>
          <a:stretch>
            <a:fillRect/>
          </a:stretch>
        </p:blipFill>
        <p:spPr/>
      </p:pic>
    </p:spTree>
    <p:extLst>
      <p:ext uri="{BB962C8B-B14F-4D97-AF65-F5344CB8AC3E}">
        <p14:creationId xmlns:p14="http://schemas.microsoft.com/office/powerpoint/2010/main" val="932728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t="3994" b="3994"/>
          <a:stretch>
            <a:fillRect/>
          </a:stretch>
        </p:blipFill>
        <p:spPr/>
      </p:pic>
      <p:sp>
        <p:nvSpPr>
          <p:cNvPr id="4" name="Text Placeholder 3"/>
          <p:cNvSpPr>
            <a:spLocks noGrp="1"/>
          </p:cNvSpPr>
          <p:nvPr>
            <p:ph type="body" sz="half" idx="2"/>
          </p:nvPr>
        </p:nvSpPr>
        <p:spPr>
          <a:xfrm>
            <a:off x="1176865" y="1600201"/>
            <a:ext cx="3632201" cy="1828800"/>
          </a:xfrm>
        </p:spPr>
        <p:txBody>
          <a:bodyPr>
            <a:noAutofit/>
          </a:bodyPr>
          <a:lstStyle/>
          <a:p>
            <a:r>
              <a:rPr lang="en-US" sz="4400" dirty="0" smtClean="0"/>
              <a:t>User composing a new message</a:t>
            </a:r>
            <a:endParaRPr lang="en-US" sz="4400" dirty="0"/>
          </a:p>
        </p:txBody>
      </p:sp>
      <p:sp>
        <p:nvSpPr>
          <p:cNvPr id="5" name="Footer Placeholder 4"/>
          <p:cNvSpPr>
            <a:spLocks noGrp="1"/>
          </p:cNvSpPr>
          <p:nvPr>
            <p:ph type="ftr" sz="quarter" idx="11"/>
          </p:nvPr>
        </p:nvSpPr>
        <p:spPr/>
        <p:txBody>
          <a:bodyPr/>
          <a:lstStyle/>
          <a:p>
            <a:r>
              <a:rPr lang="en-US" smtClean="0"/>
              <a:t>Final Year Project by Ibironke Dapo (Matric Number)666666</a:t>
            </a:r>
            <a:endParaRPr lang="en-US"/>
          </a:p>
        </p:txBody>
      </p:sp>
      <p:sp>
        <p:nvSpPr>
          <p:cNvPr id="6" name="Slide Number Placeholder 5"/>
          <p:cNvSpPr>
            <a:spLocks noGrp="1"/>
          </p:cNvSpPr>
          <p:nvPr>
            <p:ph type="sldNum" sz="quarter" idx="12"/>
          </p:nvPr>
        </p:nvSpPr>
        <p:spPr/>
        <p:txBody>
          <a:bodyPr/>
          <a:lstStyle/>
          <a:p>
            <a:fld id="{B15513E1-1095-4B86-B84C-8F47F6F62C3D}" type="slidenum">
              <a:rPr lang="en-US" smtClean="0"/>
              <a:pPr/>
              <a:t>25</a:t>
            </a:fld>
            <a:endParaRPr lang="en-US"/>
          </a:p>
        </p:txBody>
      </p:sp>
    </p:spTree>
    <p:extLst>
      <p:ext uri="{BB962C8B-B14F-4D97-AF65-F5344CB8AC3E}">
        <p14:creationId xmlns:p14="http://schemas.microsoft.com/office/powerpoint/2010/main" val="556900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t="3994" b="3994"/>
          <a:stretch>
            <a:fillRect/>
          </a:stretch>
        </p:blipFill>
        <p:spPr/>
      </p:pic>
      <p:sp>
        <p:nvSpPr>
          <p:cNvPr id="4" name="Text Placeholder 3"/>
          <p:cNvSpPr>
            <a:spLocks noGrp="1"/>
          </p:cNvSpPr>
          <p:nvPr>
            <p:ph type="body" sz="half" idx="2"/>
          </p:nvPr>
        </p:nvSpPr>
        <p:spPr>
          <a:xfrm>
            <a:off x="1066800" y="1828800"/>
            <a:ext cx="3632201" cy="1828800"/>
          </a:xfrm>
        </p:spPr>
        <p:txBody>
          <a:bodyPr>
            <a:noAutofit/>
          </a:bodyPr>
          <a:lstStyle/>
          <a:p>
            <a:r>
              <a:rPr lang="en-US" sz="4000" dirty="0" smtClean="0"/>
              <a:t>List of sent encrypted and Normal SMS</a:t>
            </a:r>
            <a:endParaRPr lang="en-US" sz="4000" dirty="0"/>
          </a:p>
        </p:txBody>
      </p:sp>
      <p:sp>
        <p:nvSpPr>
          <p:cNvPr id="5" name="Footer Placeholder 4"/>
          <p:cNvSpPr>
            <a:spLocks noGrp="1"/>
          </p:cNvSpPr>
          <p:nvPr>
            <p:ph type="ftr" sz="quarter" idx="11"/>
          </p:nvPr>
        </p:nvSpPr>
        <p:spPr/>
        <p:txBody>
          <a:bodyPr/>
          <a:lstStyle/>
          <a:p>
            <a:r>
              <a:rPr lang="en-US" smtClean="0"/>
              <a:t>Final Year Project by Ibironke Dapo (Matric Number)666666</a:t>
            </a:r>
            <a:endParaRPr lang="en-US"/>
          </a:p>
        </p:txBody>
      </p:sp>
      <p:sp>
        <p:nvSpPr>
          <p:cNvPr id="6" name="Slide Number Placeholder 5"/>
          <p:cNvSpPr>
            <a:spLocks noGrp="1"/>
          </p:cNvSpPr>
          <p:nvPr>
            <p:ph type="sldNum" sz="quarter" idx="12"/>
          </p:nvPr>
        </p:nvSpPr>
        <p:spPr/>
        <p:txBody>
          <a:bodyPr/>
          <a:lstStyle/>
          <a:p>
            <a:fld id="{B15513E1-1095-4B86-B84C-8F47F6F62C3D}" type="slidenum">
              <a:rPr lang="en-US" smtClean="0"/>
              <a:pPr/>
              <a:t>26</a:t>
            </a:fld>
            <a:endParaRPr lang="en-US"/>
          </a:p>
        </p:txBody>
      </p:sp>
    </p:spTree>
    <p:extLst>
      <p:ext uri="{BB962C8B-B14F-4D97-AF65-F5344CB8AC3E}">
        <p14:creationId xmlns:p14="http://schemas.microsoft.com/office/powerpoint/2010/main" val="1441580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p>
        </p:txBody>
      </p:sp>
      <p:sp>
        <p:nvSpPr>
          <p:cNvPr id="3" name="Content Placeholder 2"/>
          <p:cNvSpPr>
            <a:spLocks noGrp="1"/>
          </p:cNvSpPr>
          <p:nvPr>
            <p:ph idx="1"/>
          </p:nvPr>
        </p:nvSpPr>
        <p:spPr/>
        <p:txBody>
          <a:bodyPr>
            <a:noAutofit/>
          </a:bodyPr>
          <a:lstStyle/>
          <a:p>
            <a:r>
              <a:rPr lang="en-US" sz="2800" dirty="0"/>
              <a:t>The study is motivated by the fact of ensuring privacy and security in SMS systems, but solution cost was also taken into account </a:t>
            </a:r>
            <a:r>
              <a:rPr lang="en-US" sz="2800" dirty="0" smtClean="0"/>
              <a:t>vigorously</a:t>
            </a:r>
          </a:p>
          <a:p>
            <a:r>
              <a:rPr lang="en-US" sz="2800" dirty="0"/>
              <a:t>However, the operators and handset /mobile phones providers need to be aligned with this approach and cumulative understanding can ensure secured messaging with high privacy.</a:t>
            </a:r>
          </a:p>
        </p:txBody>
      </p:sp>
      <p:sp>
        <p:nvSpPr>
          <p:cNvPr id="4" name="Footer Placeholder 3"/>
          <p:cNvSpPr>
            <a:spLocks noGrp="1"/>
          </p:cNvSpPr>
          <p:nvPr>
            <p:ph type="ftr" sz="quarter" idx="11"/>
          </p:nvPr>
        </p:nvSpPr>
        <p:spPr/>
        <p:txBody>
          <a:bodyPr/>
          <a:lstStyle/>
          <a:p>
            <a:r>
              <a:rPr lang="en-US" smtClean="0"/>
              <a:t>Final Year Project by Ibironke Dapo (Matric Number)666666</a:t>
            </a:r>
            <a:endParaRPr lang="en-US"/>
          </a:p>
        </p:txBody>
      </p:sp>
      <p:sp>
        <p:nvSpPr>
          <p:cNvPr id="5" name="Slide Number Placeholder 4"/>
          <p:cNvSpPr>
            <a:spLocks noGrp="1"/>
          </p:cNvSpPr>
          <p:nvPr>
            <p:ph type="sldNum" sz="quarter" idx="12"/>
          </p:nvPr>
        </p:nvSpPr>
        <p:spPr/>
        <p:txBody>
          <a:bodyPr/>
          <a:lstStyle/>
          <a:p>
            <a:fld id="{B15513E1-1095-4B86-B84C-8F47F6F62C3D}" type="slidenum">
              <a:rPr lang="en-US" smtClean="0"/>
              <a:pPr/>
              <a:t>27</a:t>
            </a:fld>
            <a:endParaRPr lang="en-US"/>
          </a:p>
        </p:txBody>
      </p:sp>
    </p:spTree>
    <p:extLst>
      <p:ext uri="{BB962C8B-B14F-4D97-AF65-F5344CB8AC3E}">
        <p14:creationId xmlns:p14="http://schemas.microsoft.com/office/powerpoint/2010/main" val="366347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Recommendation </a:t>
            </a:r>
            <a:endParaRPr lang="en-US" dirty="0"/>
          </a:p>
        </p:txBody>
      </p:sp>
      <p:sp>
        <p:nvSpPr>
          <p:cNvPr id="3" name="Content Placeholder 2"/>
          <p:cNvSpPr>
            <a:spLocks noGrp="1"/>
          </p:cNvSpPr>
          <p:nvPr>
            <p:ph idx="1"/>
          </p:nvPr>
        </p:nvSpPr>
        <p:spPr/>
        <p:txBody>
          <a:bodyPr/>
          <a:lstStyle/>
          <a:p>
            <a:r>
              <a:rPr lang="en-US" dirty="0"/>
              <a:t>The proposed system can be easily adapted to support secure SMS messaging solutions for many applications such as SMS based (USSD) banking, SMS based health and SMS based voting. </a:t>
            </a:r>
            <a:endParaRPr lang="en-US" dirty="0" smtClean="0"/>
          </a:p>
          <a:p>
            <a:r>
              <a:rPr lang="en-US" dirty="0"/>
              <a:t>This solution is highly recommend to any commercial company and government organizations, which need confidential information transmitted over the GSM network</a:t>
            </a:r>
          </a:p>
        </p:txBody>
      </p:sp>
      <p:sp>
        <p:nvSpPr>
          <p:cNvPr id="4" name="Footer Placeholder 3"/>
          <p:cNvSpPr>
            <a:spLocks noGrp="1"/>
          </p:cNvSpPr>
          <p:nvPr>
            <p:ph type="ftr" sz="quarter" idx="11"/>
          </p:nvPr>
        </p:nvSpPr>
        <p:spPr/>
        <p:txBody>
          <a:bodyPr/>
          <a:lstStyle/>
          <a:p>
            <a:r>
              <a:rPr lang="en-US" smtClean="0"/>
              <a:t>Final Year Project by Ibironke Dapo (Matric Number)666666</a:t>
            </a:r>
            <a:endParaRPr lang="en-US"/>
          </a:p>
        </p:txBody>
      </p:sp>
      <p:sp>
        <p:nvSpPr>
          <p:cNvPr id="5" name="Slide Number Placeholder 4"/>
          <p:cNvSpPr>
            <a:spLocks noGrp="1"/>
          </p:cNvSpPr>
          <p:nvPr>
            <p:ph type="sldNum" sz="quarter" idx="12"/>
          </p:nvPr>
        </p:nvSpPr>
        <p:spPr/>
        <p:txBody>
          <a:bodyPr/>
          <a:lstStyle/>
          <a:p>
            <a:fld id="{B15513E1-1095-4B86-B84C-8F47F6F62C3D}" type="slidenum">
              <a:rPr lang="en-US" smtClean="0"/>
              <a:pPr/>
              <a:t>28</a:t>
            </a:fld>
            <a:endParaRPr lang="en-US"/>
          </a:p>
        </p:txBody>
      </p:sp>
    </p:spTree>
    <p:extLst>
      <p:ext uri="{BB962C8B-B14F-4D97-AF65-F5344CB8AC3E}">
        <p14:creationId xmlns:p14="http://schemas.microsoft.com/office/powerpoint/2010/main" val="1006287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819400"/>
            <a:ext cx="6798735" cy="1303867"/>
          </a:xfrm>
        </p:spPr>
        <p:txBody>
          <a:bodyPr/>
          <a:lstStyle/>
          <a:p>
            <a:r>
              <a:rPr lang="en-US" b="1" dirty="0" smtClean="0">
                <a:solidFill>
                  <a:srgbClr val="0070C0"/>
                </a:solidFill>
              </a:rPr>
              <a:t>I THANK YOU</a:t>
            </a:r>
            <a:endParaRPr lang="en-US" b="1" dirty="0">
              <a:solidFill>
                <a:srgbClr val="0070C0"/>
              </a:solidFill>
            </a:endParaRPr>
          </a:p>
        </p:txBody>
      </p:sp>
      <p:sp>
        <p:nvSpPr>
          <p:cNvPr id="3" name="Footer Placeholder 2"/>
          <p:cNvSpPr>
            <a:spLocks noGrp="1"/>
          </p:cNvSpPr>
          <p:nvPr>
            <p:ph type="ftr" sz="quarter" idx="11"/>
          </p:nvPr>
        </p:nvSpPr>
        <p:spPr/>
        <p:txBody>
          <a:bodyPr/>
          <a:lstStyle/>
          <a:p>
            <a:r>
              <a:rPr lang="en-US" smtClean="0"/>
              <a:t>Final Year Project by Ibironke Dapo (Matric Number)666666</a:t>
            </a:r>
            <a:endParaRPr lang="en-US"/>
          </a:p>
        </p:txBody>
      </p:sp>
      <p:sp>
        <p:nvSpPr>
          <p:cNvPr id="4" name="Slide Number Placeholder 3"/>
          <p:cNvSpPr>
            <a:spLocks noGrp="1"/>
          </p:cNvSpPr>
          <p:nvPr>
            <p:ph type="sldNum" sz="quarter" idx="12"/>
          </p:nvPr>
        </p:nvSpPr>
        <p:spPr/>
        <p:txBody>
          <a:bodyPr/>
          <a:lstStyle/>
          <a:p>
            <a:fld id="{B15513E1-1095-4B86-B84C-8F47F6F62C3D}" type="slidenum">
              <a:rPr lang="en-US" smtClean="0"/>
              <a:pPr/>
              <a:t>29</a:t>
            </a:fld>
            <a:endParaRPr lang="en-US"/>
          </a:p>
        </p:txBody>
      </p:sp>
    </p:spTree>
    <p:extLst>
      <p:ext uri="{BB962C8B-B14F-4D97-AF65-F5344CB8AC3E}">
        <p14:creationId xmlns:p14="http://schemas.microsoft.com/office/powerpoint/2010/main" val="3319185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800" dirty="0"/>
              <a:t>Encryption and decryption provide powerful tools for protecting sensitive communications over a public </a:t>
            </a:r>
            <a:r>
              <a:rPr lang="en-US" sz="2800" dirty="0" smtClean="0"/>
              <a:t>network.</a:t>
            </a:r>
          </a:p>
          <a:p>
            <a:r>
              <a:rPr lang="en-US" sz="2800" dirty="0"/>
              <a:t>Currently, mobile SMS does not provide any specific security feature. </a:t>
            </a:r>
            <a:endParaRPr lang="en-US" sz="2800" dirty="0" smtClean="0"/>
          </a:p>
          <a:p>
            <a:r>
              <a:rPr lang="en-US" sz="2800" dirty="0"/>
              <a:t>By implementing secure SMS system, many SMS security threats </a:t>
            </a:r>
            <a:r>
              <a:rPr lang="en-US" sz="2800" dirty="0" smtClean="0"/>
              <a:t>are </a:t>
            </a:r>
            <a:r>
              <a:rPr lang="en-US" sz="2800" dirty="0"/>
              <a:t>greatly reduced</a:t>
            </a:r>
          </a:p>
        </p:txBody>
      </p:sp>
      <p:sp>
        <p:nvSpPr>
          <p:cNvPr id="4" name="Footer Placeholder 3"/>
          <p:cNvSpPr>
            <a:spLocks noGrp="1"/>
          </p:cNvSpPr>
          <p:nvPr>
            <p:ph type="ftr" sz="quarter" idx="11"/>
          </p:nvPr>
        </p:nvSpPr>
        <p:spPr/>
        <p:txBody>
          <a:bodyPr/>
          <a:lstStyle/>
          <a:p>
            <a:r>
              <a:rPr lang="en-US" smtClean="0"/>
              <a:t>Final Year Project by Ibironke Dapo (Matric Number)666666</a:t>
            </a:r>
            <a:endParaRPr lang="en-US"/>
          </a:p>
        </p:txBody>
      </p:sp>
      <p:sp>
        <p:nvSpPr>
          <p:cNvPr id="5" name="Slide Number Placeholder 4"/>
          <p:cNvSpPr>
            <a:spLocks noGrp="1"/>
          </p:cNvSpPr>
          <p:nvPr>
            <p:ph type="sldNum" sz="quarter" idx="12"/>
          </p:nvPr>
        </p:nvSpPr>
        <p:spPr/>
        <p:txBody>
          <a:bodyPr/>
          <a:lstStyle/>
          <a:p>
            <a:fld id="{B15513E1-1095-4B86-B84C-8F47F6F62C3D}" type="slidenum">
              <a:rPr lang="en-US" smtClean="0"/>
              <a:pPr/>
              <a:t>3</a:t>
            </a:fld>
            <a:endParaRPr lang="en-US"/>
          </a:p>
        </p:txBody>
      </p:sp>
    </p:spTree>
    <p:extLst>
      <p:ext uri="{BB962C8B-B14F-4D97-AF65-F5344CB8AC3E}">
        <p14:creationId xmlns:p14="http://schemas.microsoft.com/office/powerpoint/2010/main" val="3753596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sz="2800" dirty="0"/>
              <a:t>The lack of security in current SMS communication for confidential data is a motivation to conduct this final year </a:t>
            </a:r>
            <a:r>
              <a:rPr lang="en-US" sz="2800" dirty="0" smtClean="0"/>
              <a:t>project.</a:t>
            </a:r>
          </a:p>
          <a:p>
            <a:r>
              <a:rPr lang="en-US" sz="2800" dirty="0"/>
              <a:t>The aim of this research is to identify the appropriate encryption method for mobile text messaging application and develop SMS security mechanism on android enabled </a:t>
            </a:r>
            <a:r>
              <a:rPr lang="en-US" sz="2800" dirty="0" smtClean="0"/>
              <a:t>mobile.</a:t>
            </a:r>
          </a:p>
          <a:p>
            <a:endParaRPr lang="en-US" dirty="0"/>
          </a:p>
        </p:txBody>
      </p:sp>
      <p:sp>
        <p:nvSpPr>
          <p:cNvPr id="4" name="Footer Placeholder 3"/>
          <p:cNvSpPr>
            <a:spLocks noGrp="1"/>
          </p:cNvSpPr>
          <p:nvPr>
            <p:ph type="ftr" sz="quarter" idx="11"/>
          </p:nvPr>
        </p:nvSpPr>
        <p:spPr/>
        <p:txBody>
          <a:bodyPr/>
          <a:lstStyle/>
          <a:p>
            <a:r>
              <a:rPr lang="en-US" smtClean="0"/>
              <a:t>Final Year Project by Ibironke Dapo (Matric Number)666666</a:t>
            </a:r>
            <a:endParaRPr lang="en-US"/>
          </a:p>
        </p:txBody>
      </p:sp>
      <p:sp>
        <p:nvSpPr>
          <p:cNvPr id="5" name="Slide Number Placeholder 4"/>
          <p:cNvSpPr>
            <a:spLocks noGrp="1"/>
          </p:cNvSpPr>
          <p:nvPr>
            <p:ph type="sldNum" sz="quarter" idx="12"/>
          </p:nvPr>
        </p:nvSpPr>
        <p:spPr/>
        <p:txBody>
          <a:bodyPr/>
          <a:lstStyle/>
          <a:p>
            <a:fld id="{B15513E1-1095-4B86-B84C-8F47F6F62C3D}" type="slidenum">
              <a:rPr lang="en-US" smtClean="0"/>
              <a:pPr/>
              <a:t>4</a:t>
            </a:fld>
            <a:endParaRPr lang="en-US"/>
          </a:p>
        </p:txBody>
      </p:sp>
    </p:spTree>
    <p:extLst>
      <p:ext uri="{BB962C8B-B14F-4D97-AF65-F5344CB8AC3E}">
        <p14:creationId xmlns:p14="http://schemas.microsoft.com/office/powerpoint/2010/main" val="3798866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20000"/>
          </a:bodyPr>
          <a:lstStyle/>
          <a:p>
            <a:r>
              <a:rPr lang="en-US" sz="2800" dirty="0"/>
              <a:t>The objectives are to:</a:t>
            </a:r>
          </a:p>
          <a:p>
            <a:pPr lvl="0"/>
            <a:r>
              <a:rPr lang="en-US" sz="2800" dirty="0"/>
              <a:t>Study and identify the appropriate encryption/decryption algorithm for mobile  application;</a:t>
            </a:r>
          </a:p>
          <a:p>
            <a:pPr lvl="0"/>
            <a:r>
              <a:rPr lang="en-US" sz="2800" dirty="0"/>
              <a:t>Study and identify the appropriate security technique for end-to-end text message security; </a:t>
            </a:r>
          </a:p>
          <a:p>
            <a:pPr lvl="0"/>
            <a:r>
              <a:rPr lang="en-US" sz="2800" dirty="0"/>
              <a:t>Design the architecture of secure text message using android studio;</a:t>
            </a:r>
          </a:p>
          <a:p>
            <a:endParaRPr lang="en-US" dirty="0"/>
          </a:p>
        </p:txBody>
      </p:sp>
      <p:sp>
        <p:nvSpPr>
          <p:cNvPr id="4" name="Footer Placeholder 3"/>
          <p:cNvSpPr>
            <a:spLocks noGrp="1"/>
          </p:cNvSpPr>
          <p:nvPr>
            <p:ph type="ftr" sz="quarter" idx="11"/>
          </p:nvPr>
        </p:nvSpPr>
        <p:spPr/>
        <p:txBody>
          <a:bodyPr/>
          <a:lstStyle/>
          <a:p>
            <a:r>
              <a:rPr lang="en-US" smtClean="0"/>
              <a:t>Final Year Project by Ibironke Dapo (Matric Number)666666</a:t>
            </a:r>
            <a:endParaRPr lang="en-US"/>
          </a:p>
        </p:txBody>
      </p:sp>
      <p:sp>
        <p:nvSpPr>
          <p:cNvPr id="5" name="Slide Number Placeholder 4"/>
          <p:cNvSpPr>
            <a:spLocks noGrp="1"/>
          </p:cNvSpPr>
          <p:nvPr>
            <p:ph type="sldNum" sz="quarter" idx="12"/>
          </p:nvPr>
        </p:nvSpPr>
        <p:spPr/>
        <p:txBody>
          <a:bodyPr/>
          <a:lstStyle/>
          <a:p>
            <a:fld id="{B15513E1-1095-4B86-B84C-8F47F6F62C3D}" type="slidenum">
              <a:rPr lang="en-US" smtClean="0"/>
              <a:pPr/>
              <a:t>5</a:t>
            </a:fld>
            <a:endParaRPr lang="en-US"/>
          </a:p>
        </p:txBody>
      </p:sp>
    </p:spTree>
    <p:extLst>
      <p:ext uri="{BB962C8B-B14F-4D97-AF65-F5344CB8AC3E}">
        <p14:creationId xmlns:p14="http://schemas.microsoft.com/office/powerpoint/2010/main" val="1253560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lvl="0"/>
            <a:r>
              <a:rPr lang="en-US" sz="2800" dirty="0"/>
              <a:t>Develop a prototype for secure text messaging application which enables the user to send and receive confidential information using any android enabled mobile phone; and</a:t>
            </a:r>
          </a:p>
          <a:p>
            <a:pPr lvl="0"/>
            <a:r>
              <a:rPr lang="en-US" sz="2800" dirty="0"/>
              <a:t>Evaluate the performance and quality of service after implementation of the </a:t>
            </a:r>
            <a:r>
              <a:rPr lang="en-US" sz="2800" dirty="0" smtClean="0"/>
              <a:t>secure </a:t>
            </a:r>
            <a:r>
              <a:rPr lang="en-US" sz="2800" dirty="0"/>
              <a:t>system.</a:t>
            </a:r>
          </a:p>
        </p:txBody>
      </p:sp>
      <p:sp>
        <p:nvSpPr>
          <p:cNvPr id="4" name="Footer Placeholder 3"/>
          <p:cNvSpPr>
            <a:spLocks noGrp="1"/>
          </p:cNvSpPr>
          <p:nvPr>
            <p:ph type="ftr" sz="quarter" idx="11"/>
          </p:nvPr>
        </p:nvSpPr>
        <p:spPr/>
        <p:txBody>
          <a:bodyPr/>
          <a:lstStyle/>
          <a:p>
            <a:r>
              <a:rPr lang="en-US" smtClean="0"/>
              <a:t>Final Year Project by Ibironke Dapo (Matric Number)666666</a:t>
            </a:r>
            <a:endParaRPr lang="en-US" dirty="0"/>
          </a:p>
        </p:txBody>
      </p:sp>
      <p:sp>
        <p:nvSpPr>
          <p:cNvPr id="5" name="Slide Number Placeholder 4"/>
          <p:cNvSpPr>
            <a:spLocks noGrp="1"/>
          </p:cNvSpPr>
          <p:nvPr>
            <p:ph type="sldNum" sz="quarter" idx="12"/>
          </p:nvPr>
        </p:nvSpPr>
        <p:spPr/>
        <p:txBody>
          <a:bodyPr/>
          <a:lstStyle/>
          <a:p>
            <a:fld id="{B15513E1-1095-4B86-B84C-8F47F6F62C3D}" type="slidenum">
              <a:rPr lang="en-US" smtClean="0"/>
              <a:pPr/>
              <a:t>6</a:t>
            </a:fld>
            <a:endParaRPr lang="en-US"/>
          </a:p>
        </p:txBody>
      </p:sp>
    </p:spTree>
    <p:extLst>
      <p:ext uri="{BB962C8B-B14F-4D97-AF65-F5344CB8AC3E}">
        <p14:creationId xmlns:p14="http://schemas.microsoft.com/office/powerpoint/2010/main" val="1706097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800" dirty="0"/>
              <a:t>The scope of this research is developing a prototype of secure text messaging tool using cryptography </a:t>
            </a:r>
            <a:r>
              <a:rPr lang="en-US" sz="2800" dirty="0" smtClean="0"/>
              <a:t>techniques </a:t>
            </a:r>
            <a:r>
              <a:rPr lang="en-US" sz="2800" dirty="0"/>
              <a:t>for android enabled mobile </a:t>
            </a:r>
            <a:r>
              <a:rPr lang="en-US" sz="2800" dirty="0" smtClean="0"/>
              <a:t>phone</a:t>
            </a:r>
          </a:p>
          <a:p>
            <a:r>
              <a:rPr lang="en-US" sz="2800" dirty="0"/>
              <a:t>This application is to be restricted to android platform alone. That means it can only be used on android-enabled phones.  </a:t>
            </a:r>
          </a:p>
        </p:txBody>
      </p:sp>
      <p:sp>
        <p:nvSpPr>
          <p:cNvPr id="4" name="Footer Placeholder 3"/>
          <p:cNvSpPr>
            <a:spLocks noGrp="1"/>
          </p:cNvSpPr>
          <p:nvPr>
            <p:ph type="ftr" sz="quarter" idx="11"/>
          </p:nvPr>
        </p:nvSpPr>
        <p:spPr/>
        <p:txBody>
          <a:bodyPr/>
          <a:lstStyle/>
          <a:p>
            <a:r>
              <a:rPr lang="en-US" smtClean="0"/>
              <a:t>Final Year Project by Ibironke Dapo (Matric Number)666666</a:t>
            </a:r>
            <a:endParaRPr lang="en-US"/>
          </a:p>
        </p:txBody>
      </p:sp>
      <p:sp>
        <p:nvSpPr>
          <p:cNvPr id="5" name="Slide Number Placeholder 4"/>
          <p:cNvSpPr>
            <a:spLocks noGrp="1"/>
          </p:cNvSpPr>
          <p:nvPr>
            <p:ph type="sldNum" sz="quarter" idx="12"/>
          </p:nvPr>
        </p:nvSpPr>
        <p:spPr/>
        <p:txBody>
          <a:bodyPr/>
          <a:lstStyle/>
          <a:p>
            <a:fld id="{B15513E1-1095-4B86-B84C-8F47F6F62C3D}" type="slidenum">
              <a:rPr lang="en-US" smtClean="0"/>
              <a:pPr/>
              <a:t>7</a:t>
            </a:fld>
            <a:endParaRPr lang="en-US"/>
          </a:p>
        </p:txBody>
      </p:sp>
    </p:spTree>
    <p:extLst>
      <p:ext uri="{BB962C8B-B14F-4D97-AF65-F5344CB8AC3E}">
        <p14:creationId xmlns:p14="http://schemas.microsoft.com/office/powerpoint/2010/main" val="226057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800" dirty="0"/>
              <a:t>Besides, it does not support concatenation of multiple text messages, when the size of the SMS extends 160 7-bit characters. This might be a good area for future researchers to look into.</a:t>
            </a:r>
          </a:p>
          <a:p>
            <a:r>
              <a:rPr lang="en-US" sz="2800" dirty="0"/>
              <a:t>In this final year project, an effective encryption based solution is proposed. </a:t>
            </a:r>
          </a:p>
        </p:txBody>
      </p:sp>
      <p:sp>
        <p:nvSpPr>
          <p:cNvPr id="4" name="Footer Placeholder 3"/>
          <p:cNvSpPr>
            <a:spLocks noGrp="1"/>
          </p:cNvSpPr>
          <p:nvPr>
            <p:ph type="ftr" sz="quarter" idx="11"/>
          </p:nvPr>
        </p:nvSpPr>
        <p:spPr/>
        <p:txBody>
          <a:bodyPr/>
          <a:lstStyle/>
          <a:p>
            <a:r>
              <a:rPr lang="en-US" smtClean="0"/>
              <a:t>Final Year Project by Ibironke Dapo (Matric Number)666666</a:t>
            </a:r>
            <a:endParaRPr lang="en-US"/>
          </a:p>
        </p:txBody>
      </p:sp>
      <p:sp>
        <p:nvSpPr>
          <p:cNvPr id="5" name="Slide Number Placeholder 4"/>
          <p:cNvSpPr>
            <a:spLocks noGrp="1"/>
          </p:cNvSpPr>
          <p:nvPr>
            <p:ph type="sldNum" sz="quarter" idx="12"/>
          </p:nvPr>
        </p:nvSpPr>
        <p:spPr/>
        <p:txBody>
          <a:bodyPr/>
          <a:lstStyle/>
          <a:p>
            <a:fld id="{B15513E1-1095-4B86-B84C-8F47F6F62C3D}" type="slidenum">
              <a:rPr lang="en-US" smtClean="0"/>
              <a:pPr/>
              <a:t>8</a:t>
            </a:fld>
            <a:endParaRPr lang="en-US"/>
          </a:p>
        </p:txBody>
      </p:sp>
    </p:spTree>
    <p:extLst>
      <p:ext uri="{BB962C8B-B14F-4D97-AF65-F5344CB8AC3E}">
        <p14:creationId xmlns:p14="http://schemas.microsoft.com/office/powerpoint/2010/main" val="11995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Methodology</a:t>
            </a:r>
          </a:p>
        </p:txBody>
      </p:sp>
      <p:sp>
        <p:nvSpPr>
          <p:cNvPr id="3" name="Content Placeholder 2"/>
          <p:cNvSpPr>
            <a:spLocks noGrp="1"/>
          </p:cNvSpPr>
          <p:nvPr>
            <p:ph idx="1"/>
          </p:nvPr>
        </p:nvSpPr>
        <p:spPr/>
        <p:txBody>
          <a:bodyPr>
            <a:normAutofit/>
          </a:bodyPr>
          <a:lstStyle/>
          <a:p>
            <a:r>
              <a:rPr lang="en-US" sz="2600" dirty="0"/>
              <a:t>In the proposed solution, symmetric (Blowfish) cryptography is to be used to encrypt/decrypt the SMS content and asymmetric (ECC) is to be used to transfer the secrete key which is used to secure the SMS content</a:t>
            </a:r>
          </a:p>
          <a:p>
            <a:r>
              <a:rPr lang="en-US" sz="2600" dirty="0"/>
              <a:t>The overall structure of the secure SMS messaging system is broken down into four subsystems. </a:t>
            </a:r>
          </a:p>
        </p:txBody>
      </p:sp>
      <p:sp>
        <p:nvSpPr>
          <p:cNvPr id="4" name="Footer Placeholder 3"/>
          <p:cNvSpPr>
            <a:spLocks noGrp="1"/>
          </p:cNvSpPr>
          <p:nvPr>
            <p:ph type="ftr" sz="quarter" idx="11"/>
          </p:nvPr>
        </p:nvSpPr>
        <p:spPr/>
        <p:txBody>
          <a:bodyPr/>
          <a:lstStyle/>
          <a:p>
            <a:r>
              <a:rPr lang="en-US" smtClean="0"/>
              <a:t>Final Year Project by Ibironke Dapo (Matric Number)666666</a:t>
            </a:r>
            <a:endParaRPr lang="en-US"/>
          </a:p>
        </p:txBody>
      </p:sp>
      <p:sp>
        <p:nvSpPr>
          <p:cNvPr id="5" name="Slide Number Placeholder 4"/>
          <p:cNvSpPr>
            <a:spLocks noGrp="1"/>
          </p:cNvSpPr>
          <p:nvPr>
            <p:ph type="sldNum" sz="quarter" idx="12"/>
          </p:nvPr>
        </p:nvSpPr>
        <p:spPr/>
        <p:txBody>
          <a:bodyPr/>
          <a:lstStyle/>
          <a:p>
            <a:fld id="{B15513E1-1095-4B86-B84C-8F47F6F62C3D}" type="slidenum">
              <a:rPr lang="en-US" smtClean="0"/>
              <a:pPr/>
              <a:t>9</a:t>
            </a:fld>
            <a:endParaRPr lang="en-US"/>
          </a:p>
        </p:txBody>
      </p:sp>
    </p:spTree>
    <p:extLst>
      <p:ext uri="{BB962C8B-B14F-4D97-AF65-F5344CB8AC3E}">
        <p14:creationId xmlns:p14="http://schemas.microsoft.com/office/powerpoint/2010/main" val="111031268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7166</TotalTime>
  <Words>1460</Words>
  <Application>Microsoft Office PowerPoint</Application>
  <PresentationFormat>On-screen Show (4:3)</PresentationFormat>
  <Paragraphs>146</Paragraphs>
  <Slides>29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Garamond</vt:lpstr>
      <vt:lpstr>Organic</vt:lpstr>
      <vt:lpstr>Design and Implementation of SMS Security Mechanism on Android Enabled Mobile Devices </vt:lpstr>
      <vt:lpstr>Introduction</vt:lpstr>
      <vt:lpstr>Introduction</vt:lpstr>
      <vt:lpstr>Introduction</vt:lpstr>
      <vt:lpstr>Introduction</vt:lpstr>
      <vt:lpstr>Introduction</vt:lpstr>
      <vt:lpstr>Introduction</vt:lpstr>
      <vt:lpstr>Introduction</vt:lpstr>
      <vt:lpstr>Design Methodology</vt:lpstr>
      <vt:lpstr>Design Methodology</vt:lpstr>
      <vt:lpstr>Design Methodology</vt:lpstr>
      <vt:lpstr>Design Methodology</vt:lpstr>
      <vt:lpstr>PowerPoint Presentation</vt:lpstr>
      <vt:lpstr>Design Methodology</vt:lpstr>
      <vt:lpstr>Design Methodology</vt:lpstr>
      <vt:lpstr>Results and Discussion</vt:lpstr>
      <vt:lpstr>Results and Discussion</vt:lpstr>
      <vt:lpstr>Results and Discussion</vt:lpstr>
      <vt:lpstr>Results and Discussion</vt:lpstr>
      <vt:lpstr>Results and Discussion</vt:lpstr>
      <vt:lpstr>Results and Discussion</vt:lpstr>
      <vt:lpstr>Results and Discussion</vt:lpstr>
      <vt:lpstr>PowerPoint Presentation</vt:lpstr>
      <vt:lpstr>PowerPoint Presentation</vt:lpstr>
      <vt:lpstr>PowerPoint Presentation</vt:lpstr>
      <vt:lpstr>PowerPoint Presentation</vt:lpstr>
      <vt:lpstr>Conclusion</vt:lpstr>
      <vt:lpstr>Recommendation </vt:lpstr>
      <vt:lpstr>I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Pst Show</dc:title>
  <dc:creator>Dapo</dc:creator>
  <cp:lastModifiedBy>HAYROYAL</cp:lastModifiedBy>
  <cp:revision>76</cp:revision>
  <dcterms:created xsi:type="dcterms:W3CDTF">2015-08-20T07:48:54Z</dcterms:created>
  <dcterms:modified xsi:type="dcterms:W3CDTF">2018-05-21T21:17:32Z</dcterms:modified>
</cp:coreProperties>
</file>