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4" autoAdjust="0"/>
    <p:restoredTop sz="91758" autoAdjust="0"/>
  </p:normalViewPr>
  <p:slideViewPr>
    <p:cSldViewPr>
      <p:cViewPr varScale="1">
        <p:scale>
          <a:sx n="96" d="100"/>
          <a:sy n="96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98493DC3-BB71-492B-B3ED-21A7529972F9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7471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69579DD7-6BAB-4300-848B-9F15C387A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60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98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5712">
              <a:defRPr/>
            </a:pP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9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E31E1-DFF3-47ED-866E-69AD87265D7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u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u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Microprocessor</a:t>
            </a:r>
            <a:br>
              <a:rPr lang="en-US" altLang="ko-KR" sz="3200" dirty="0" smtClean="0"/>
            </a:br>
            <a:r>
              <a:rPr lang="en-US" altLang="ko-KR" sz="3200" dirty="0" smtClean="0"/>
              <a:t>Cortex-M3 Development Environment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Seung-Ho Lim</a:t>
            </a:r>
          </a:p>
          <a:p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390166" cy="156992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 </a:t>
            </a:r>
            <a:r>
              <a:rPr lang="en-US" altLang="ko-KR" sz="2000" dirty="0" err="1" smtClean="0"/>
              <a:t>DfuSE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(1)</a:t>
            </a:r>
          </a:p>
          <a:p>
            <a:pPr lvl="1"/>
            <a:r>
              <a:rPr lang="ko-KR" altLang="en-US" sz="1600" dirty="0" smtClean="0"/>
              <a:t>설치프로그램 경로 </a:t>
            </a:r>
            <a:r>
              <a:rPr lang="en-US" altLang="ko-KR" sz="1600" dirty="0" smtClean="0"/>
              <a:t>: \Software\</a:t>
            </a:r>
            <a:r>
              <a:rPr lang="en-US" altLang="ko-KR" sz="1600" dirty="0" err="1" smtClean="0"/>
              <a:t>DfuSe</a:t>
            </a:r>
            <a:r>
              <a:rPr lang="en-US" altLang="ko-KR" sz="1600" dirty="0" smtClean="0"/>
              <a:t>\um0412.exe</a:t>
            </a:r>
            <a:endParaRPr lang="en-US" altLang="ko-KR" sz="16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3592830" cy="264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6591" y="2889384"/>
            <a:ext cx="3571240" cy="268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07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3071834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(2)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262" y="2780928"/>
            <a:ext cx="3578225" cy="268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8191" y="2773943"/>
            <a:ext cx="3578225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5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3071834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(3)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067" y="2644969"/>
            <a:ext cx="358521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37984"/>
            <a:ext cx="3592830" cy="269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68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DfuSe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드라이버 설치하기</a:t>
            </a:r>
            <a:r>
              <a:rPr lang="en-US" altLang="ko-KR" sz="2000" dirty="0" smtClean="0"/>
              <a:t>(1)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834268"/>
            <a:ext cx="3672408" cy="267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34268"/>
            <a:ext cx="3672408" cy="267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59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DfuSe</a:t>
            </a:r>
            <a:r>
              <a:rPr lang="en-US" altLang="ko-KR" sz="2000" dirty="0"/>
              <a:t> </a:t>
            </a:r>
            <a:r>
              <a:rPr lang="ko-KR" altLang="en-US" sz="2000" dirty="0"/>
              <a:t>드라이버 설치하기</a:t>
            </a:r>
            <a:r>
              <a:rPr lang="en-US" altLang="ko-KR" sz="2000" dirty="0"/>
              <a:t>(1) </a:t>
            </a:r>
            <a:endParaRPr lang="en-US" altLang="ko-KR" sz="16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4178300" cy="267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924944"/>
            <a:ext cx="2910840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02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IAR EWARM </a:t>
            </a:r>
            <a:r>
              <a:rPr lang="ko-KR" altLang="en-US" dirty="0" smtClean="0"/>
              <a:t>처음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(1) : </a:t>
            </a:r>
            <a:r>
              <a:rPr lang="ko-KR" altLang="en-US" sz="2000" dirty="0" smtClean="0"/>
              <a:t>프로그램 실행</a:t>
            </a:r>
            <a:r>
              <a:rPr lang="en-US" altLang="ko-KR" sz="2000" dirty="0" smtClean="0"/>
              <a:t>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770485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789040"/>
            <a:ext cx="24482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5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(2) : New Project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32131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708920"/>
            <a:ext cx="432048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94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104356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(3) : Project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파일 폴더 경로 </a:t>
            </a:r>
            <a:r>
              <a:rPr lang="en-US" altLang="ko-KR" sz="1600" dirty="0" smtClean="0"/>
              <a:t>: \Source\1.LED\ </a:t>
            </a:r>
            <a:endParaRPr lang="en-US" altLang="ko-KR" sz="12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38355"/>
            <a:ext cx="288032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829488"/>
            <a:ext cx="4608512" cy="271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99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IAR EWARM </a:t>
            </a:r>
            <a:r>
              <a:rPr lang="ko-KR" altLang="en-US" sz="2000" dirty="0"/>
              <a:t>실행</a:t>
            </a:r>
            <a:r>
              <a:rPr lang="en-US" altLang="ko-KR" sz="2000" dirty="0" smtClean="0"/>
              <a:t>(4)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옵션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150434"/>
            <a:ext cx="59766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48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IAR EWARM </a:t>
            </a:r>
            <a:r>
              <a:rPr lang="ko-KR" altLang="en-US" sz="2000" dirty="0"/>
              <a:t>실행</a:t>
            </a:r>
            <a:r>
              <a:rPr lang="en-US" altLang="ko-KR" sz="2000" dirty="0" smtClean="0"/>
              <a:t>(5)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옵션 설정</a:t>
            </a:r>
            <a:r>
              <a:rPr lang="en-US" altLang="ko-KR" sz="2000" dirty="0" smtClean="0"/>
              <a:t>(1)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82" y="2204864"/>
            <a:ext cx="4058285" cy="191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8874"/>
            <a:ext cx="5544616" cy="222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4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마이크로컨트롤러의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85926"/>
            <a:ext cx="8153400" cy="46434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endParaRPr lang="en-US" altLang="ko-KR" sz="1600" dirty="0" smtClean="0"/>
          </a:p>
          <a:p>
            <a:pPr lvl="1"/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시스템에 필요한 일련의 툴들</a:t>
            </a:r>
            <a:endParaRPr kumimoji="0" lang="en-US" sz="2000" kern="1200" dirty="0" smtClean="0">
              <a:latin typeface="+mn-lt"/>
              <a:ea typeface="+mn-ea"/>
              <a:cs typeface="+mn-cs"/>
            </a:endParaRPr>
          </a:p>
          <a:p>
            <a:pPr lvl="1"/>
            <a:r>
              <a:rPr kumimoji="0" lang="ko-KR" altLang="en-US" sz="2000" kern="1200" dirty="0" err="1" smtClean="0">
                <a:latin typeface="+mn-lt"/>
                <a:ea typeface="+mn-ea"/>
                <a:cs typeface="+mn-cs"/>
              </a:rPr>
              <a:t>개발툴의</a:t>
            </a:r>
            <a:r>
              <a:rPr kumimoji="0" lang="ko-KR" altLang="en-US" sz="2000" kern="1200" dirty="0" smtClean="0">
                <a:latin typeface="+mn-lt"/>
                <a:ea typeface="+mn-ea"/>
                <a:cs typeface="+mn-cs"/>
              </a:rPr>
              <a:t> 종류</a:t>
            </a:r>
            <a:endParaRPr kumimoji="0" lang="en-US" altLang="ko-KR" sz="2000" kern="1200" dirty="0" smtClean="0">
              <a:latin typeface="+mn-lt"/>
              <a:ea typeface="+mn-ea"/>
              <a:cs typeface="+mn-cs"/>
            </a:endParaRPr>
          </a:p>
          <a:p>
            <a:pPr lvl="2"/>
            <a:r>
              <a:rPr lang="en-US" altLang="ko-KR" dirty="0"/>
              <a:t>IAR Embedded Workbench for ARM(EWARM)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r>
              <a:rPr lang="ko-KR" altLang="en-US" sz="1600" dirty="0" smtClean="0"/>
              <a:t>컴파일러 </a:t>
            </a:r>
            <a:r>
              <a:rPr lang="en-US" altLang="ko-KR" sz="1600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ko-KR" altLang="en-US" dirty="0" smtClean="0">
                <a:solidFill>
                  <a:schemeClr val="tx1"/>
                </a:solidFill>
              </a:rPr>
              <a:t>에서 동작하기 위한 프로그램을 기계어로 변환</a:t>
            </a:r>
            <a:endParaRPr lang="en-US" altLang="ko-KR" sz="1600" dirty="0" smtClean="0"/>
          </a:p>
          <a:p>
            <a:pPr lvl="3"/>
            <a:r>
              <a:rPr kumimoji="0" lang="ko-KR" altLang="en-US" kern="1200" dirty="0" err="1" smtClean="0">
                <a:latin typeface="+mn-lt"/>
                <a:ea typeface="+mn-ea"/>
                <a:cs typeface="+mn-cs"/>
              </a:rPr>
              <a:t>디버깅툴</a:t>
            </a:r>
            <a:r>
              <a:rPr kumimoji="0" lang="ko-KR" altLang="en-US" kern="1200" dirty="0" smtClean="0"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kern="1200" dirty="0" smtClean="0">
                <a:latin typeface="+mn-lt"/>
                <a:ea typeface="+mn-ea"/>
                <a:cs typeface="+mn-cs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프로그램의 오류를 찾아내기 위한 도구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dirty="0"/>
              <a:t>ST </a:t>
            </a:r>
            <a:r>
              <a:rPr lang="en-US" altLang="ko-KR" dirty="0" err="1"/>
              <a:t>DfuSE</a:t>
            </a:r>
            <a:endParaRPr kumimoji="0" lang="en-US" altLang="ko-KR" kern="1200" dirty="0" smtClean="0">
              <a:latin typeface="+mn-lt"/>
              <a:ea typeface="+mn-ea"/>
              <a:cs typeface="+mn-cs"/>
            </a:endParaRPr>
          </a:p>
          <a:p>
            <a:pPr lvl="3"/>
            <a:r>
              <a:rPr lang="en-US" altLang="ko-KR" sz="1600" dirty="0" smtClean="0"/>
              <a:t>ISP</a:t>
            </a:r>
            <a:r>
              <a:rPr lang="ko-KR" altLang="en-US" sz="1600" dirty="0" smtClean="0"/>
              <a:t>툴 </a:t>
            </a:r>
            <a:r>
              <a:rPr lang="en-US" altLang="ko-KR" sz="1600" dirty="0" smtClean="0"/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칩의 내장된 프로그램 메모리</a:t>
            </a:r>
            <a:r>
              <a:rPr lang="en-US" dirty="0" smtClean="0">
                <a:solidFill>
                  <a:schemeClr val="tx1"/>
                </a:solidFill>
              </a:rPr>
              <a:t>(Flash Memory)</a:t>
            </a:r>
            <a:r>
              <a:rPr lang="ko-KR" altLang="en-US" dirty="0" smtClean="0">
                <a:solidFill>
                  <a:schemeClr val="tx1"/>
                </a:solidFill>
              </a:rPr>
              <a:t>에 프로그램을 적재시킬 도구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2"/>
            <a:endParaRPr kumimoji="0" lang="en-US" sz="1800" kern="1200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IAR EWARM </a:t>
            </a:r>
            <a:r>
              <a:rPr lang="ko-KR" altLang="en-US" sz="2000" dirty="0"/>
              <a:t>실행</a:t>
            </a:r>
            <a:r>
              <a:rPr lang="en-US" altLang="ko-KR" sz="2000" dirty="0" smtClean="0"/>
              <a:t>(6)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옵션 설정</a:t>
            </a:r>
            <a:r>
              <a:rPr lang="en-US" altLang="ko-KR" sz="2000" dirty="0" smtClean="0"/>
              <a:t>(2)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3960440" cy="18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437112"/>
            <a:ext cx="46805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IAR EWARM </a:t>
            </a:r>
            <a:r>
              <a:rPr lang="ko-KR" altLang="en-US" sz="2000" dirty="0"/>
              <a:t>실행</a:t>
            </a:r>
            <a:r>
              <a:rPr lang="en-US" altLang="ko-KR" sz="2000" dirty="0" smtClean="0"/>
              <a:t>(7)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옵션 설정</a:t>
            </a:r>
            <a:r>
              <a:rPr lang="en-US" altLang="ko-KR" sz="2000" dirty="0" smtClean="0"/>
              <a:t>(3)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385"/>
              </p:ext>
            </p:extLst>
          </p:nvPr>
        </p:nvGraphicFramePr>
        <p:xfrm>
          <a:off x="683568" y="2276872"/>
          <a:ext cx="7776864" cy="3910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1050"/>
                <a:gridCol w="4575814"/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dirty="0">
                          <a:effectLst/>
                        </a:rPr>
                        <a:t>위치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dirty="0">
                          <a:effectLst/>
                        </a:rPr>
                        <a:t>옵션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68044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General Options</a:t>
                      </a:r>
                      <a:r>
                        <a:rPr lang="ko-KR" sz="1400" dirty="0">
                          <a:effectLst/>
                        </a:rPr>
                        <a:t>메뉴</a:t>
                      </a:r>
                      <a:r>
                        <a:rPr lang="en-US" sz="1400" dirty="0">
                          <a:effectLst/>
                        </a:rPr>
                        <a:t> Target</a:t>
                      </a:r>
                      <a:r>
                        <a:rPr lang="ko-KR" sz="1400" dirty="0">
                          <a:effectLst/>
                        </a:rPr>
                        <a:t>탭의 </a:t>
                      </a: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Processor variant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Device</a:t>
                      </a:r>
                      <a:r>
                        <a:rPr lang="ko-KR" sz="1400" dirty="0">
                          <a:effectLst/>
                        </a:rPr>
                        <a:t>를 </a:t>
                      </a:r>
                      <a:r>
                        <a:rPr lang="en-US" sz="1400" dirty="0">
                          <a:effectLst/>
                        </a:rPr>
                        <a:t>ST STM32F10xxB</a:t>
                      </a:r>
                      <a:r>
                        <a:rPr lang="ko-KR" sz="1400" dirty="0">
                          <a:effectLst/>
                        </a:rPr>
                        <a:t>로 설정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15088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C/C++ Compiler</a:t>
                      </a:r>
                      <a:r>
                        <a:rPr lang="ko-KR" sz="1400">
                          <a:effectLst/>
                        </a:rPr>
                        <a:t>메뉴</a:t>
                      </a:r>
                      <a:r>
                        <a:rPr lang="en-US" sz="1400">
                          <a:effectLst/>
                        </a:rPr>
                        <a:t> Preprocessor</a:t>
                      </a:r>
                      <a:r>
                        <a:rPr lang="ko-KR" sz="1400">
                          <a:effectLst/>
                        </a:rPr>
                        <a:t>탭의</a:t>
                      </a:r>
                      <a:r>
                        <a:rPr lang="en-US" sz="1400">
                          <a:effectLst/>
                        </a:rPr>
                        <a:t> Additional include directories</a:t>
                      </a:r>
                      <a:endParaRPr lang="ko-KR" sz="140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$PROJ_DIR$\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$PROJ_DIR$\</a:t>
                      </a:r>
                      <a:r>
                        <a:rPr lang="en-US" sz="1400" dirty="0" err="1">
                          <a:effectLst/>
                        </a:rPr>
                        <a:t>config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$PROJ_DIR$\board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$PROJ_DIR$\Library\</a:t>
                      </a:r>
                      <a:r>
                        <a:rPr lang="en-US" sz="1400" dirty="0" err="1">
                          <a:effectLst/>
                        </a:rPr>
                        <a:t>inc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68044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Output Converter</a:t>
                      </a:r>
                      <a:r>
                        <a:rPr lang="ko-KR" sz="1400">
                          <a:effectLst/>
                        </a:rPr>
                        <a:t>메뉴</a:t>
                      </a:r>
                      <a:r>
                        <a:rPr lang="en-US" sz="1400">
                          <a:effectLst/>
                        </a:rPr>
                        <a:t> Output</a:t>
                      </a:r>
                      <a:r>
                        <a:rPr lang="ko-KR" sz="1400">
                          <a:effectLst/>
                        </a:rPr>
                        <a:t>탭</a:t>
                      </a:r>
                      <a:endParaRPr lang="ko-KR" sz="140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 Generate additional output</a:t>
                      </a:r>
                      <a:r>
                        <a:rPr lang="ko-KR" sz="1400" dirty="0">
                          <a:effectLst/>
                        </a:rPr>
                        <a:t>체크</a:t>
                      </a: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 Output format</a:t>
                      </a:r>
                      <a:r>
                        <a:rPr lang="ko-KR" sz="1400" dirty="0">
                          <a:effectLst/>
                        </a:rPr>
                        <a:t>을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intel</a:t>
                      </a:r>
                      <a:r>
                        <a:rPr lang="en-US" sz="1400" dirty="0">
                          <a:effectLst/>
                        </a:rPr>
                        <a:t> extended </a:t>
                      </a:r>
                      <a:r>
                        <a:rPr lang="ko-KR" sz="1400" dirty="0">
                          <a:effectLst/>
                        </a:rPr>
                        <a:t>설정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68044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Linker</a:t>
                      </a:r>
                      <a:r>
                        <a:rPr lang="ko-KR" sz="1400" dirty="0">
                          <a:effectLst/>
                        </a:rPr>
                        <a:t>메뉴의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Config</a:t>
                      </a:r>
                      <a:r>
                        <a:rPr lang="ko-KR" sz="1400" dirty="0">
                          <a:effectLst/>
                        </a:rPr>
                        <a:t>탭의 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Linke</a:t>
                      </a:r>
                      <a:r>
                        <a:rPr lang="en-US" sz="1400" dirty="0">
                          <a:effectLst/>
                        </a:rPr>
                        <a:t> configuration file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Override default </a:t>
                      </a:r>
                      <a:r>
                        <a:rPr lang="ko-KR" sz="1400" dirty="0">
                          <a:effectLst/>
                        </a:rPr>
                        <a:t>체크</a:t>
                      </a: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$PROJ_DIR$\</a:t>
                      </a:r>
                      <a:r>
                        <a:rPr lang="en-US" sz="1400" dirty="0" err="1">
                          <a:effectLst/>
                        </a:rPr>
                        <a:t>config</a:t>
                      </a:r>
                      <a:r>
                        <a:rPr lang="en-US" sz="1400" dirty="0">
                          <a:effectLst/>
                        </a:rPr>
                        <a:t>\STM32F10x_FLASH.icf </a:t>
                      </a:r>
                      <a:r>
                        <a:rPr lang="ko-KR" sz="1400" dirty="0">
                          <a:effectLst/>
                        </a:rPr>
                        <a:t>입력</a:t>
                      </a:r>
                      <a:endParaRPr lang="ko-KR" sz="14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IAR EWARM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IAR EWARM </a:t>
            </a:r>
            <a:r>
              <a:rPr lang="ko-KR" altLang="en-US" sz="2000" dirty="0"/>
              <a:t>실행</a:t>
            </a:r>
            <a:r>
              <a:rPr lang="en-US" altLang="ko-KR" sz="2000" dirty="0" smtClean="0"/>
              <a:t>(8)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옵션 설정</a:t>
            </a:r>
            <a:r>
              <a:rPr lang="en-US" altLang="ko-KR" sz="2000" dirty="0" smtClean="0"/>
              <a:t>(4)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76872"/>
            <a:ext cx="381642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0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 </a:t>
            </a:r>
            <a:r>
              <a:rPr lang="en-US" altLang="ko-KR" dirty="0" err="1" smtClean="0"/>
              <a:t>DfuSe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628800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 </a:t>
            </a:r>
            <a:r>
              <a:rPr lang="en-US" altLang="ko-KR" sz="2000" dirty="0" err="1" smtClean="0"/>
              <a:t>DfuSe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(1)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프로그램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4931410" cy="20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78053"/>
            <a:ext cx="4939030" cy="366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 </a:t>
            </a:r>
            <a:r>
              <a:rPr lang="en-US" altLang="ko-KR" dirty="0" err="1" smtClean="0"/>
              <a:t>DfuSe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628800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 </a:t>
            </a:r>
            <a:r>
              <a:rPr lang="en-US" altLang="ko-KR" sz="2000" dirty="0" err="1" smtClean="0"/>
              <a:t>DfuSe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(2)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프로그램 파일 변환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3528392" cy="122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005064"/>
            <a:ext cx="4641086" cy="190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 </a:t>
            </a:r>
            <a:r>
              <a:rPr lang="en-US" altLang="ko-KR" dirty="0" err="1" smtClean="0"/>
              <a:t>DfuSe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628800"/>
            <a:ext cx="8001056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 </a:t>
            </a:r>
            <a:r>
              <a:rPr lang="en-US" altLang="ko-KR" sz="2000" dirty="0" err="1" smtClean="0"/>
              <a:t>DfuSe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(3)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프로그램 다운로드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204864"/>
            <a:ext cx="52565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2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Cortex-M3</a:t>
            </a:r>
            <a:r>
              <a:rPr lang="ko-KR" altLang="en-US" dirty="0"/>
              <a:t>의 메모리 이해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STM32F103 </a:t>
            </a:r>
            <a:r>
              <a:rPr lang="ko-KR" altLang="en-US" dirty="0" smtClean="0"/>
              <a:t>데이터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14488"/>
            <a:ext cx="3671320" cy="47149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STM32F103 </a:t>
            </a:r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메모리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 lvl="1"/>
            <a:r>
              <a:rPr lang="en-US" altLang="ko-KR" dirty="0" smtClean="0"/>
              <a:t>RAM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범용레지스터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Peripherals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I/O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SRAM</a:t>
            </a:r>
          </a:p>
          <a:p>
            <a:pPr lvl="1"/>
            <a:r>
              <a:rPr lang="en-US" altLang="ko-KR" dirty="0" smtClean="0"/>
              <a:t>Flash</a:t>
            </a:r>
          </a:p>
          <a:p>
            <a:pPr lvl="2"/>
            <a:r>
              <a:rPr lang="en-US" altLang="ko-KR" dirty="0" smtClean="0"/>
              <a:t>128k Byte Flash</a:t>
            </a:r>
            <a:endParaRPr lang="ko-KR" altLang="en-US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28800"/>
            <a:ext cx="38884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0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STM32F103 </a:t>
            </a:r>
            <a:r>
              <a:rPr lang="ko-KR" altLang="en-US" dirty="0" smtClean="0"/>
              <a:t>데이터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57364"/>
            <a:ext cx="7959880" cy="10001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I/O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내장된 각종</a:t>
            </a:r>
            <a:r>
              <a:rPr lang="en-US" dirty="0" smtClean="0"/>
              <a:t> I/O </a:t>
            </a:r>
            <a:r>
              <a:rPr lang="ko-KR" altLang="en-US" dirty="0" smtClean="0"/>
              <a:t>장치를 제어하기 위한 레지스터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2311"/>
              </p:ext>
            </p:extLst>
          </p:nvPr>
        </p:nvGraphicFramePr>
        <p:xfrm>
          <a:off x="1259632" y="3068960"/>
          <a:ext cx="6264696" cy="15841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33467"/>
                <a:gridCol w="3631229"/>
              </a:tblGrid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100" dirty="0">
                          <a:effectLst/>
                        </a:rPr>
                        <a:t>주소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100" dirty="0">
                          <a:effectLst/>
                        </a:rPr>
                        <a:t>레지스터 명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0x40010800 ~ 0x40010BFF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89305" algn="ctr"/>
                        </a:tabLst>
                      </a:pPr>
                      <a:r>
                        <a:rPr lang="en-US" sz="1100" dirty="0">
                          <a:effectLst/>
                        </a:rPr>
                        <a:t>GPIO Port A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0x40010C00 ~ 0x40010FFF</a:t>
                      </a:r>
                      <a:endParaRPr lang="ko-KR" sz="110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GPIO Port B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0x40011000 ~ 0x400113FF</a:t>
                      </a:r>
                      <a:endParaRPr lang="ko-KR" sz="110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GPIO Port B</a:t>
                      </a:r>
                      <a:endParaRPr lang="ko-KR" sz="1100" dirty="0">
                        <a:effectLst/>
                        <a:latin typeface="Arial"/>
                        <a:ea typeface="-윤고딕120"/>
                        <a:cs typeface="Estrangelo Edess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EWARM </a:t>
            </a:r>
            <a:r>
              <a:rPr lang="ko-KR" altLang="en-US" dirty="0" smtClean="0"/>
              <a:t>시뮬레이션 모드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57364"/>
            <a:ext cx="7959880" cy="50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EWARM </a:t>
            </a:r>
            <a:r>
              <a:rPr lang="ko-KR" altLang="en-US" dirty="0" smtClean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프로젝트만들기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06179"/>
            <a:ext cx="31683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1" y="3145036"/>
            <a:ext cx="4669155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0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Cortex-M3 MCU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14488"/>
            <a:ext cx="8153400" cy="1785950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dirty="0" smtClean="0"/>
              <a:t>IAR Embedded Workbench for ARM(EWARM)</a:t>
            </a:r>
            <a:endParaRPr kumimoji="0" lang="en-US" sz="2400" kern="1200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2100" dirty="0" smtClean="0"/>
              <a:t>IAR </a:t>
            </a:r>
            <a:r>
              <a:rPr lang="ko-KR" altLang="en-US" sz="2100" dirty="0" smtClean="0"/>
              <a:t>사에서 제공하는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개발환경 소프트웨어</a:t>
            </a:r>
            <a:endParaRPr lang="en-US" altLang="ko-KR" sz="2100" dirty="0" smtClean="0"/>
          </a:p>
          <a:p>
            <a:pPr lvl="1"/>
            <a:r>
              <a:rPr lang="en-US" altLang="ko-KR" sz="2100" dirty="0" smtClean="0"/>
              <a:t>Cortex-M3 </a:t>
            </a:r>
            <a:r>
              <a:rPr lang="ko-KR" altLang="en-US" sz="2100" dirty="0" smtClean="0"/>
              <a:t>설계에 필요한 코드 작성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컴파일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다운로드 등 모든 기능을 하나의 소프트웨어에서 제공하는 통합 개발 환경</a:t>
            </a:r>
            <a:endParaRPr lang="en-US" altLang="ko-KR" sz="2100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284984"/>
            <a:ext cx="489654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EWARM </a:t>
            </a:r>
            <a:r>
              <a:rPr lang="ko-KR" altLang="en-US" dirty="0" smtClean="0"/>
              <a:t>시뮬레이션 모드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57364"/>
            <a:ext cx="7959880" cy="50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EWARM </a:t>
            </a:r>
            <a:r>
              <a:rPr lang="ko-KR" altLang="en-US" dirty="0" smtClean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디버깅 드라이버 설정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276872"/>
            <a:ext cx="54006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0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57364"/>
            <a:ext cx="7959880" cy="71438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시뮬레이션 모드 설정 및 실행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953" y="2564904"/>
            <a:ext cx="339400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8313" y="3320988"/>
            <a:ext cx="324036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20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시뮬레이션 모드 실행화면</a:t>
            </a: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7881" y="2276872"/>
            <a:ext cx="4928235" cy="447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chemeClr val="tx1"/>
                </a:solidFill>
              </a:rPr>
              <a:t>Register </a:t>
            </a:r>
            <a:r>
              <a:rPr lang="ko-KR" altLang="en-US" dirty="0">
                <a:solidFill>
                  <a:schemeClr val="tx1"/>
                </a:solidFill>
              </a:rPr>
              <a:t>창 실행 및 설정 방법</a:t>
            </a:r>
            <a:endParaRPr lang="en-US" altLang="ko-KR" dirty="0" smtClean="0"/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04864"/>
            <a:ext cx="30963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204864"/>
            <a:ext cx="309634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2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스탭오버</a:t>
            </a:r>
            <a:r>
              <a:rPr lang="ko-KR" altLang="en-US" dirty="0" smtClean="0">
                <a:solidFill>
                  <a:schemeClr val="tx1"/>
                </a:solidFill>
              </a:rPr>
              <a:t> 시뮬레이션</a:t>
            </a: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28803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365104"/>
            <a:ext cx="5760948" cy="176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2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스탭오버</a:t>
            </a:r>
            <a:r>
              <a:rPr lang="ko-KR" altLang="en-US" dirty="0" smtClean="0">
                <a:solidFill>
                  <a:schemeClr val="tx1"/>
                </a:solidFill>
              </a:rPr>
              <a:t> 시뮬레이션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714" y="2204864"/>
            <a:ext cx="337223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880629"/>
            <a:ext cx="352839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47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>
                <a:solidFill>
                  <a:schemeClr val="tx1"/>
                </a:solidFill>
              </a:rPr>
              <a:t>브레이크 포인트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56886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디버깅 </a:t>
            </a:r>
            <a:r>
              <a:rPr lang="ko-KR" altLang="en-US" dirty="0" err="1" smtClean="0">
                <a:solidFill>
                  <a:schemeClr val="tx1"/>
                </a:solidFill>
              </a:rPr>
              <a:t>리셋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92896"/>
            <a:ext cx="432048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185" y="4221088"/>
            <a:ext cx="436782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25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chemeClr val="tx1"/>
                </a:solidFill>
              </a:rPr>
              <a:t>GPIO </a:t>
            </a:r>
            <a:r>
              <a:rPr lang="ko-KR" altLang="en-US" dirty="0">
                <a:solidFill>
                  <a:schemeClr val="tx1"/>
                </a:solidFill>
              </a:rPr>
              <a:t>레지스터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07625"/>
            <a:ext cx="3240360" cy="238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4286" y="3107625"/>
            <a:ext cx="3680121" cy="238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8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76" y="3128912"/>
            <a:ext cx="350075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159928"/>
            <a:ext cx="3926582" cy="39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00694" y="1643050"/>
            <a:ext cx="3643306" cy="42862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200" dirty="0" smtClean="0"/>
              <a:t>설치프로그램 경로</a:t>
            </a:r>
            <a:endParaRPr lang="en-US" altLang="ko-KR" sz="2200" dirty="0" smtClean="0"/>
          </a:p>
          <a:p>
            <a:pPr lvl="1" fontAlgn="base"/>
            <a:r>
              <a:rPr lang="en-US" altLang="en-US" sz="1800" dirty="0" smtClean="0"/>
              <a:t>\Software\EWARM-KS-WEB-520.exe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489654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7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6642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16" y="2276872"/>
            <a:ext cx="377468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077072"/>
            <a:ext cx="613273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3230880" cy="231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4271010" cy="13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573016"/>
            <a:ext cx="5242421" cy="275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5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59880" cy="714380"/>
          </a:xfrm>
        </p:spPr>
        <p:txBody>
          <a:bodyPr>
            <a:normAutofit/>
          </a:bodyPr>
          <a:lstStyle/>
          <a:p>
            <a:r>
              <a:rPr lang="en-US" altLang="ko-KR" dirty="0"/>
              <a:t>EWARM </a:t>
            </a:r>
            <a:r>
              <a:rPr lang="ko-KR" altLang="en-US" dirty="0"/>
              <a:t>시뮬레이션 모드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변수값</a:t>
            </a:r>
            <a:r>
              <a:rPr lang="ko-KR" altLang="en-US" dirty="0" smtClean="0">
                <a:solidFill>
                  <a:schemeClr val="tx1"/>
                </a:solidFill>
              </a:rPr>
              <a:t>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04864"/>
            <a:ext cx="60486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365104"/>
            <a:ext cx="604867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39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Cortex-M3 </a:t>
            </a:r>
            <a:r>
              <a:rPr lang="ko-KR" altLang="en-US" dirty="0" smtClean="0"/>
              <a:t>개발환경을 구성하시오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IAR Embedded Workbench for ARM(EWARM)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ST </a:t>
            </a:r>
            <a:r>
              <a:rPr lang="en-US" altLang="ko-KR" dirty="0" err="1"/>
              <a:t>DfuSE</a:t>
            </a:r>
            <a:endParaRPr lang="en-US" altLang="ko-KR" sz="2400" dirty="0"/>
          </a:p>
          <a:p>
            <a:endParaRPr lang="en-US" altLang="ko-KR" dirty="0" smtClean="0"/>
          </a:p>
          <a:p>
            <a:r>
              <a:rPr lang="en-US" altLang="ko-KR" dirty="0" smtClean="0"/>
              <a:t>Cortex-M3 </a:t>
            </a:r>
            <a:r>
              <a:rPr lang="ko-KR" altLang="en-US" dirty="0" smtClean="0"/>
              <a:t>메모리 구성을 개발환경을 통해서 </a:t>
            </a:r>
            <a:r>
              <a:rPr lang="ko-KR" altLang="en-US" dirty="0" err="1" smtClean="0"/>
              <a:t>시뮬레이션해보고</a:t>
            </a:r>
            <a:r>
              <a:rPr lang="ko-KR" altLang="en-US" dirty="0" smtClean="0"/>
              <a:t> 관찰하시오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2714644" cy="571504"/>
          </a:xfrm>
        </p:spPr>
        <p:txBody>
          <a:bodyPr>
            <a:normAutofit fontScale="92500"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(1)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29" y="2564904"/>
            <a:ext cx="3832225" cy="286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564904"/>
            <a:ext cx="38322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5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462174" cy="473827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(2)</a:t>
            </a:r>
          </a:p>
          <a:p>
            <a:pPr lvl="1"/>
            <a:r>
              <a:rPr lang="en-US" altLang="ko-KR" sz="1600" dirty="0" smtClean="0"/>
              <a:t>License Key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경로 </a:t>
            </a:r>
            <a:r>
              <a:rPr lang="en-US" altLang="ko-KR" sz="1600" dirty="0" smtClean="0"/>
              <a:t>: \Software\license.txt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33871"/>
            <a:ext cx="3599815" cy="269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040855"/>
            <a:ext cx="3585210" cy="268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7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246150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(3)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40109"/>
            <a:ext cx="359283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7094"/>
            <a:ext cx="3578225" cy="268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38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3071834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(4)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592830" cy="269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571889"/>
            <a:ext cx="357124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3071834" cy="5715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IAR EWARM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(5)</a:t>
            </a: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564904"/>
            <a:ext cx="3592830" cy="268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2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701</Words>
  <Application>Microsoft Office PowerPoint</Application>
  <PresentationFormat>화면 슬라이드 쇼(4:3)</PresentationFormat>
  <Paragraphs>198</Paragraphs>
  <Slides>43</Slides>
  <Notes>43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Microprocessor Cortex-M3 Development Environment</vt:lpstr>
      <vt:lpstr>마이크로컨트롤러의 개발환경</vt:lpstr>
      <vt:lpstr>Cortex-M3 MCU 개발환경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개발환경 설치</vt:lpstr>
      <vt:lpstr>IAR EWARM 처음 실행</vt:lpstr>
      <vt:lpstr>IAR EWARM 처음 실행</vt:lpstr>
      <vt:lpstr>IAR EWARM 처음 실행</vt:lpstr>
      <vt:lpstr>IAR EWARM 처음 실행</vt:lpstr>
      <vt:lpstr>IAR EWARM 처음 실행</vt:lpstr>
      <vt:lpstr>IAR EWARM 처음 실행</vt:lpstr>
      <vt:lpstr>IAR EWARM 처음 실행</vt:lpstr>
      <vt:lpstr>IAR EWARM 처음 실행</vt:lpstr>
      <vt:lpstr>ST DfuSe 실행</vt:lpstr>
      <vt:lpstr>ST DfuSe 실행</vt:lpstr>
      <vt:lpstr>ST DfuSe 실행</vt:lpstr>
      <vt:lpstr>실습 Cortex-M3의 메모리 이해 실습</vt:lpstr>
      <vt:lpstr>STM32F103 데이터 메모리 구조</vt:lpstr>
      <vt:lpstr>STM32F103 데이터 메모리 구조</vt:lpstr>
      <vt:lpstr>EWARM 시뮬레이션 모드 시작</vt:lpstr>
      <vt:lpstr> EWARM 시뮬레이션 모드 시작</vt:lpstr>
      <vt:lpstr>EWARM 시뮬레이션 모드 시작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EWARM 시뮬레이션 모드 실행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Location Based Service  &amp; Multimedia Service</dc:title>
  <dc:creator>Seung-Ho-Lim</dc:creator>
  <cp:lastModifiedBy>LimSeungHo</cp:lastModifiedBy>
  <cp:revision>206</cp:revision>
  <cp:lastPrinted>2015-11-17T04:33:56Z</cp:lastPrinted>
  <dcterms:created xsi:type="dcterms:W3CDTF">2011-10-15T23:24:55Z</dcterms:created>
  <dcterms:modified xsi:type="dcterms:W3CDTF">2016-03-07T08:56:28Z</dcterms:modified>
</cp:coreProperties>
</file>