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81" r:id="rId3"/>
    <p:sldId id="257" r:id="rId4"/>
    <p:sldId id="260" r:id="rId5"/>
    <p:sldId id="261" r:id="rId6"/>
    <p:sldId id="274" r:id="rId7"/>
    <p:sldId id="275" r:id="rId8"/>
    <p:sldId id="276" r:id="rId9"/>
    <p:sldId id="258" r:id="rId10"/>
    <p:sldId id="269" r:id="rId11"/>
    <p:sldId id="272" r:id="rId12"/>
    <p:sldId id="273" r:id="rId13"/>
    <p:sldId id="279" r:id="rId14"/>
    <p:sldId id="267" r:id="rId15"/>
    <p:sldId id="262" r:id="rId16"/>
    <p:sldId id="263" r:id="rId17"/>
    <p:sldId id="264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2" autoAdjust="0"/>
    <p:restoredTop sz="94660"/>
  </p:normalViewPr>
  <p:slideViewPr>
    <p:cSldViewPr>
      <p:cViewPr varScale="1">
        <p:scale>
          <a:sx n="137" d="100"/>
          <a:sy n="137" d="100"/>
        </p:scale>
        <p:origin x="126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93DC3-BB71-492B-B3ED-21A7529972F9}" type="datetimeFigureOut">
              <a:rPr lang="ko-KR" altLang="en-US" smtClean="0"/>
              <a:pPr/>
              <a:t>2018-09-18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79DD7-6BAB-4300-848B-9F15C387A6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4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8986">
              <a:defRPr sz="3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88493" indent="-303266" defTabSz="988986">
              <a:defRPr sz="3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213066" indent="-242613" defTabSz="988986">
              <a:defRPr sz="3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98292" indent="-242613" defTabSz="988986">
              <a:defRPr sz="3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183519" indent="-242613" defTabSz="988986">
              <a:defRPr sz="3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668745" indent="-242613" defTabSz="988986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3153971" indent="-242613" defTabSz="988986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639198" indent="-242613" defTabSz="988986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4124424" indent="-242613" defTabSz="988986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5076D03-2CD7-457E-B87C-B52E818D726F}" type="slidenum">
              <a:rPr lang="en-US" altLang="ko-KR" sz="1300"/>
              <a:pPr/>
              <a:t>10</a:t>
            </a:fld>
            <a:endParaRPr lang="en-US" altLang="ko-KR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5184" y="4879942"/>
            <a:ext cx="5208935" cy="462163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932" tIns="48464" rIns="96932" bIns="48464"/>
          <a:lstStyle/>
          <a:p>
            <a:endParaRPr lang="ko-KR" altLang="ko-KR" smtClean="0"/>
          </a:p>
        </p:txBody>
      </p:sp>
      <p:sp>
        <p:nvSpPr>
          <p:cNvPr id="4710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958850"/>
            <a:ext cx="4875213" cy="3657600"/>
          </a:xfrm>
          <a:ln/>
        </p:spPr>
      </p:sp>
    </p:spTree>
    <p:extLst>
      <p:ext uri="{BB962C8B-B14F-4D97-AF65-F5344CB8AC3E}">
        <p14:creationId xmlns:p14="http://schemas.microsoft.com/office/powerpoint/2010/main" val="2034587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37170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  <a:prstGeom prst="rect">
            <a:avLst/>
          </a:prstGeo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48264" y="64482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u"/>
        <a:defRPr sz="24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Wingdings" pitchFamily="2" charset="2"/>
        <a:buChar char="u"/>
        <a:defRPr sz="20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Wingdings" pitchFamily="2" charset="2"/>
        <a:buChar char="u"/>
        <a:defRPr sz="18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itchFamily="2" charset="2"/>
        <a:buChar char="u"/>
        <a:defRPr sz="16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Wingdings" pitchFamily="2" charset="2"/>
        <a:buChar char="u"/>
        <a:defRPr sz="16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Microprocessor</a:t>
            </a:r>
            <a:br>
              <a:rPr lang="en-US" altLang="ko-KR" sz="3200" dirty="0" smtClean="0"/>
            </a:br>
            <a:r>
              <a:rPr lang="en-US" altLang="ko-KR" sz="3200" dirty="0" smtClean="0"/>
              <a:t>Cortex-M3 Instruction Set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Seung-Ho Lim</a:t>
            </a:r>
          </a:p>
          <a:p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948264" y="64482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F766E45-7343-4CA2-9EBC-DB337CD3F203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779C4F53-1022-4D8E-99EF-243BD9AFCBE4}" type="slidenum">
              <a:rPr lang="en-US" altLang="ko-KR" sz="1600">
                <a:solidFill>
                  <a:schemeClr val="folHlink"/>
                </a:solidFill>
                <a:latin typeface="Trebuchet MS" pitchFamily="34" charset="0"/>
              </a:rPr>
              <a:pPr/>
              <a:t>10</a:t>
            </a:fld>
            <a:endParaRPr lang="en-US" altLang="ko-KR" sz="1600">
              <a:solidFill>
                <a:schemeClr val="folHlink"/>
              </a:solidFill>
              <a:latin typeface="Trebuchet MS" pitchFamily="34" charset="0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An ISA defines the hardware/software interface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135938" cy="5410200"/>
          </a:xfrm>
        </p:spPr>
        <p:txBody>
          <a:bodyPr/>
          <a:lstStyle/>
          <a:p>
            <a:endParaRPr lang="en-US" altLang="ko-KR" sz="2200" dirty="0" smtClean="0"/>
          </a:p>
          <a:p>
            <a:r>
              <a:rPr lang="en-US" altLang="ko-KR" sz="2200" dirty="0" smtClean="0"/>
              <a:t>A </a:t>
            </a:r>
            <a:r>
              <a:rPr lang="en-US" altLang="en-US" sz="2200" dirty="0" smtClean="0"/>
              <a:t>“</a:t>
            </a:r>
            <a:r>
              <a:rPr lang="en-US" altLang="ko-KR" sz="2200" dirty="0" smtClean="0"/>
              <a:t>contract</a:t>
            </a:r>
            <a:r>
              <a:rPr lang="en-US" altLang="en-US" sz="2200" dirty="0" smtClean="0"/>
              <a:t>”</a:t>
            </a:r>
            <a:r>
              <a:rPr lang="en-US" altLang="ko-KR" sz="2200" dirty="0" smtClean="0"/>
              <a:t> between architects and programmers</a:t>
            </a:r>
          </a:p>
          <a:p>
            <a:r>
              <a:rPr lang="en-US" altLang="ko-KR" sz="2200" dirty="0" smtClean="0"/>
              <a:t>Register set</a:t>
            </a:r>
          </a:p>
          <a:p>
            <a:r>
              <a:rPr lang="en-US" altLang="ko-KR" sz="2200" dirty="0" smtClean="0"/>
              <a:t>Instruction set</a:t>
            </a:r>
          </a:p>
          <a:p>
            <a:pPr lvl="1"/>
            <a:r>
              <a:rPr lang="en-US" altLang="ko-KR" sz="1800" dirty="0" smtClean="0"/>
              <a:t>Addressing modes</a:t>
            </a:r>
          </a:p>
          <a:p>
            <a:pPr lvl="1"/>
            <a:r>
              <a:rPr lang="en-US" altLang="ko-KR" sz="1800" dirty="0" smtClean="0"/>
              <a:t>Word size</a:t>
            </a:r>
          </a:p>
          <a:p>
            <a:pPr lvl="1"/>
            <a:r>
              <a:rPr lang="en-US" altLang="ko-KR" sz="1800" dirty="0" smtClean="0"/>
              <a:t>Data formats</a:t>
            </a:r>
          </a:p>
          <a:p>
            <a:pPr lvl="1"/>
            <a:r>
              <a:rPr lang="en-US" altLang="ko-KR" sz="1800" dirty="0" smtClean="0"/>
              <a:t>Operating modes</a:t>
            </a:r>
          </a:p>
          <a:p>
            <a:pPr lvl="1"/>
            <a:r>
              <a:rPr lang="en-US" altLang="ko-KR" sz="1800" dirty="0" smtClean="0"/>
              <a:t>Condition codes</a:t>
            </a:r>
          </a:p>
          <a:p>
            <a:r>
              <a:rPr lang="en-US" altLang="ko-KR" sz="2200" i="1" dirty="0" smtClean="0"/>
              <a:t>Calling conventions </a:t>
            </a:r>
          </a:p>
          <a:p>
            <a:pPr lvl="1"/>
            <a:r>
              <a:rPr lang="en-US" altLang="ko-KR" sz="1800" dirty="0" smtClean="0"/>
              <a:t>Really not part of the ISA (usually)</a:t>
            </a:r>
          </a:p>
          <a:p>
            <a:pPr lvl="1"/>
            <a:r>
              <a:rPr lang="en-US" altLang="ko-KR" sz="1800" dirty="0" smtClean="0"/>
              <a:t>Rather part of the ABI</a:t>
            </a:r>
          </a:p>
          <a:p>
            <a:pPr lvl="1"/>
            <a:r>
              <a:rPr lang="en-US" altLang="ko-KR" sz="1800" dirty="0" smtClean="0"/>
              <a:t>But the ISA often provides meaningful support.</a:t>
            </a:r>
          </a:p>
          <a:p>
            <a:pPr lvl="1"/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18028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ARM Cortex-M3 ISA</a:t>
            </a:r>
            <a:endParaRPr lang="ko-KR" altLang="en-US" dirty="0"/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3784600" y="1371600"/>
            <a:ext cx="1549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en-US" altLang="ko-KR" sz="2000">
                <a:latin typeface="Trebuchet MS" pitchFamily="34" charset="0"/>
              </a:rPr>
              <a:t>Register Set</a:t>
            </a:r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6400800" y="1371600"/>
            <a:ext cx="181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en-US" altLang="ko-KR" sz="2000">
                <a:latin typeface="Trebuchet MS" pitchFamily="34" charset="0"/>
              </a:rPr>
              <a:t>Address Space</a:t>
            </a: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664844" y="3549650"/>
            <a:ext cx="233108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rebuchet MS" pitchFamily="34" charset="0"/>
              </a:rPr>
              <a:t>Branching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rebuchet MS" pitchFamily="34" charset="0"/>
              </a:rPr>
              <a:t>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rebuchet MS" pitchFamily="34" charset="0"/>
              </a:rPr>
              <a:t>Load/Store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rebuchet MS" pitchFamily="34" charset="0"/>
              </a:rPr>
              <a:t>Exceptions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rebuchet MS" pitchFamily="34" charset="0"/>
              </a:rPr>
              <a:t>Miscellaneous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25" y="1857375"/>
            <a:ext cx="169227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013" y="1752600"/>
            <a:ext cx="21002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11"/>
          <p:cNvCxnSpPr>
            <a:cxnSpLocks noChangeShapeType="1"/>
          </p:cNvCxnSpPr>
          <p:nvPr/>
        </p:nvCxnSpPr>
        <p:spPr bwMode="auto">
          <a:xfrm>
            <a:off x="3657600" y="6176963"/>
            <a:ext cx="18288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12"/>
          <p:cNvCxnSpPr>
            <a:cxnSpLocks noChangeShapeType="1"/>
          </p:cNvCxnSpPr>
          <p:nvPr/>
        </p:nvCxnSpPr>
        <p:spPr bwMode="auto">
          <a:xfrm>
            <a:off x="6400800" y="6172200"/>
            <a:ext cx="1625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914400" y="1371600"/>
            <a:ext cx="1860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en-US" altLang="ko-KR" sz="2000">
                <a:latin typeface="Trebuchet MS" pitchFamily="34" charset="0"/>
              </a:rPr>
              <a:t>Instruction Set</a:t>
            </a: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086225" y="5791200"/>
            <a:ext cx="971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en-US" altLang="ko-KR" sz="2000">
                <a:latin typeface="Trebuchet MS" pitchFamily="34" charset="0"/>
              </a:rPr>
              <a:t>32-bits</a:t>
            </a:r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6743700" y="5772150"/>
            <a:ext cx="969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en-US" altLang="ko-KR" sz="2000">
                <a:latin typeface="Trebuchet MS" pitchFamily="34" charset="0"/>
              </a:rPr>
              <a:t>32-bits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76450"/>
            <a:ext cx="15716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3886200" y="6229350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en-US" altLang="ko-KR" sz="2000">
                <a:latin typeface="Trebuchet MS" pitchFamily="34" charset="0"/>
              </a:rPr>
              <a:t>Endianess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6629400" y="6229350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en-US" altLang="ko-KR" sz="2000">
                <a:latin typeface="Trebuchet MS" pitchFamily="34" charset="0"/>
              </a:rPr>
              <a:t>Endianess</a:t>
            </a:r>
          </a:p>
        </p:txBody>
      </p:sp>
    </p:spTree>
    <p:extLst>
      <p:ext uri="{BB962C8B-B14F-4D97-AF65-F5344CB8AC3E}">
        <p14:creationId xmlns:p14="http://schemas.microsoft.com/office/powerpoint/2010/main" val="188622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Registers for ISA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575966"/>
            <a:ext cx="780097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>
            <a:off x="4986338" y="5705053"/>
            <a:ext cx="18288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4833938" y="5757441"/>
            <a:ext cx="2090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en-US" altLang="ko-KR" sz="2000">
                <a:latin typeface="Trebuchet MS" pitchFamily="34" charset="0"/>
              </a:rPr>
              <a:t>Mode dependent</a:t>
            </a:r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6613525" y="2947566"/>
            <a:ext cx="2497138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latin typeface="Trebuchet MS" pitchFamily="34" charset="0"/>
                <a:ea typeface="ＭＳ Ｐゴシック" charset="0"/>
                <a:cs typeface="ＭＳ Ｐゴシック" charset="0"/>
              </a:rPr>
              <a:t>SP_main</a:t>
            </a:r>
            <a:r>
              <a:rPr lang="en-US" sz="1800" dirty="0">
                <a:latin typeface="Trebuchet MS" pitchFamily="34" charset="0"/>
                <a:ea typeface="ＭＳ Ｐゴシック" charset="0"/>
                <a:cs typeface="ＭＳ Ｐゴシック" charset="0"/>
              </a:rPr>
              <a:t> (MSP) used by:</a:t>
            </a: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latin typeface="Trebuchet MS" pitchFamily="34" charset="0"/>
                <a:ea typeface="ＭＳ Ｐゴシック" charset="0"/>
                <a:cs typeface="ＭＳ Ｐゴシック" charset="0"/>
              </a:rPr>
              <a:t>OS kernel</a:t>
            </a: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latin typeface="Trebuchet MS" pitchFamily="34" charset="0"/>
                <a:ea typeface="ＭＳ Ｐゴシック" charset="0"/>
                <a:cs typeface="ＭＳ Ｐゴシック" charset="0"/>
              </a:rPr>
              <a:t>Exception handlers</a:t>
            </a: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latin typeface="Trebuchet MS" pitchFamily="34" charset="0"/>
                <a:ea typeface="ＭＳ Ｐゴシック" charset="0"/>
                <a:cs typeface="ＭＳ Ｐゴシック" charset="0"/>
              </a:rPr>
              <a:t>App code w/ </a:t>
            </a:r>
            <a:r>
              <a:rPr lang="en-US" sz="1800" dirty="0" err="1">
                <a:latin typeface="Trebuchet MS" pitchFamily="34" charset="0"/>
                <a:ea typeface="ＭＳ Ｐゴシック" charset="0"/>
                <a:cs typeface="ＭＳ Ｐゴシック" charset="0"/>
              </a:rPr>
              <a:t>privileded</a:t>
            </a:r>
            <a:r>
              <a:rPr lang="en-US" sz="1800" dirty="0">
                <a:latin typeface="Trebuchet MS" pitchFamily="34" charset="0"/>
                <a:ea typeface="ＭＳ Ｐゴシック" charset="0"/>
                <a:cs typeface="ＭＳ Ｐゴシック" charset="0"/>
              </a:rPr>
              <a:t> access</a:t>
            </a:r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4116388" y="2957091"/>
            <a:ext cx="2497137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latin typeface="Trebuchet MS" pitchFamily="34" charset="0"/>
                <a:ea typeface="ＭＳ Ｐゴシック" charset="0"/>
                <a:cs typeface="ＭＳ Ｐゴシック" charset="0"/>
              </a:rPr>
              <a:t>SP_process</a:t>
            </a:r>
            <a:r>
              <a:rPr lang="en-US" sz="1800" dirty="0">
                <a:latin typeface="Trebuchet MS" pitchFamily="34" charset="0"/>
                <a:ea typeface="ＭＳ Ｐゴシック" charset="0"/>
                <a:cs typeface="ＭＳ Ｐゴシック" charset="0"/>
              </a:rPr>
              <a:t> (PSP) used by:</a:t>
            </a: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latin typeface="Trebuchet MS" pitchFamily="34" charset="0"/>
                <a:ea typeface="ＭＳ Ｐゴシック" charset="0"/>
                <a:cs typeface="ＭＳ Ｐゴシック" charset="0"/>
              </a:rPr>
              <a:t>Base app code (when not running an exception handler)</a:t>
            </a:r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4176713" y="2434803"/>
            <a:ext cx="4797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en-US" altLang="ko-KR" sz="2000">
                <a:latin typeface="Trebuchet MS" pitchFamily="34" charset="0"/>
              </a:rPr>
              <a:t>Note: there are two stack pointers!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65575" y="2206203"/>
            <a:ext cx="5145088" cy="4175125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88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Space</a:t>
            </a:r>
            <a:endParaRPr lang="ko-KR" alt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303" y="1600200"/>
            <a:ext cx="526539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52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ARM Instruction Set Architecture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98"/>
          <a:stretch>
            <a:fillRect/>
          </a:stretch>
        </p:blipFill>
        <p:spPr bwMode="auto">
          <a:xfrm>
            <a:off x="1792734" y="5943600"/>
            <a:ext cx="701516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96" y="1400175"/>
            <a:ext cx="169227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234" y="1371600"/>
            <a:ext cx="21002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Elbow Connector 10"/>
          <p:cNvCxnSpPr>
            <a:cxnSpLocks noChangeShapeType="1"/>
          </p:cNvCxnSpPr>
          <p:nvPr/>
        </p:nvCxnSpPr>
        <p:spPr bwMode="auto">
          <a:xfrm rot="16200000" flipH="1">
            <a:off x="925165" y="5452269"/>
            <a:ext cx="990600" cy="906462"/>
          </a:xfrm>
          <a:prstGeom prst="bentConnector3">
            <a:avLst>
              <a:gd name="adj1" fmla="val 100000"/>
            </a:avLst>
          </a:prstGeom>
          <a:noFill/>
          <a:ln w="381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21096" y="5105400"/>
            <a:ext cx="1671638" cy="304800"/>
          </a:xfrm>
          <a:prstGeom prst="rect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ko-KR" altLang="ko-KR"/>
          </a:p>
        </p:txBody>
      </p:sp>
      <p:cxnSp>
        <p:nvCxnSpPr>
          <p:cNvPr id="9" name="Straight Connector 11"/>
          <p:cNvCxnSpPr>
            <a:cxnSpLocks noChangeShapeType="1"/>
          </p:cNvCxnSpPr>
          <p:nvPr/>
        </p:nvCxnSpPr>
        <p:spPr bwMode="auto">
          <a:xfrm>
            <a:off x="121096" y="1300163"/>
            <a:ext cx="1651000" cy="79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1763688" y="1124744"/>
            <a:ext cx="971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en-US" altLang="ko-KR" sz="2000" dirty="0">
                <a:latin typeface="Trebuchet MS" pitchFamily="34" charset="0"/>
              </a:rPr>
              <a:t>32-bits</a:t>
            </a: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6012160" y="1156742"/>
            <a:ext cx="969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en-US" altLang="ko-KR" sz="2000" dirty="0">
                <a:latin typeface="Trebuchet MS" pitchFamily="34" charset="0"/>
              </a:rPr>
              <a:t>32-bits</a:t>
            </a: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7050534" y="5410200"/>
            <a:ext cx="1300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en-US" altLang="ko-KR" sz="2000">
                <a:latin typeface="Trebuchet MS" pitchFamily="34" charset="0"/>
              </a:rPr>
              <a:t>Endianess</a:t>
            </a:r>
          </a:p>
        </p:txBody>
      </p:sp>
      <p:cxnSp>
        <p:nvCxnSpPr>
          <p:cNvPr id="13" name="Straight Connector 11"/>
          <p:cNvCxnSpPr>
            <a:cxnSpLocks noChangeShapeType="1"/>
          </p:cNvCxnSpPr>
          <p:nvPr/>
        </p:nvCxnSpPr>
        <p:spPr bwMode="auto">
          <a:xfrm>
            <a:off x="6936234" y="1370013"/>
            <a:ext cx="1452562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550096" y="1600200"/>
            <a:ext cx="2971800" cy="3600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en-US" altLang="ko-KR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b="1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altLang="ko-KR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altLang="ko-KR" sz="2400" b="1" dirty="0">
                <a:latin typeface="Consolas" pitchFamily="49" charset="0"/>
                <a:cs typeface="Consolas" pitchFamily="49" charset="0"/>
              </a:rPr>
              <a:t>, #4</a:t>
            </a:r>
          </a:p>
          <a:p>
            <a:endParaRPr lang="en-US" altLang="ko-KR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b="1" dirty="0" err="1">
                <a:latin typeface="Consolas" pitchFamily="49" charset="0"/>
                <a:cs typeface="Consolas" pitchFamily="49" charset="0"/>
              </a:rPr>
              <a:t>ldr</a:t>
            </a:r>
            <a:r>
              <a:rPr lang="en-US" altLang="ko-KR" sz="2400" b="1" dirty="0">
                <a:latin typeface="Consolas" pitchFamily="49" charset="0"/>
                <a:cs typeface="Consolas" pitchFamily="49" charset="0"/>
              </a:rPr>
              <a:t> r1, </a:t>
            </a:r>
            <a:r>
              <a:rPr lang="en-US" altLang="ko-KR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[r0,#8]</a:t>
            </a:r>
          </a:p>
          <a:p>
            <a:endParaRPr lang="en-US" altLang="ko-KR" sz="18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      r1=mem((r0)+8)</a:t>
            </a:r>
          </a:p>
          <a:p>
            <a:endParaRPr lang="en-US" altLang="ko-KR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b="1" dirty="0" err="1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ko-KR" sz="24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ne</a:t>
            </a:r>
            <a:r>
              <a:rPr lang="en-US" altLang="ko-KR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loop</a:t>
            </a:r>
          </a:p>
          <a:p>
            <a:endParaRPr lang="en-US" altLang="ko-KR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b="1" dirty="0">
                <a:latin typeface="Consolas" pitchFamily="49" charset="0"/>
                <a:cs typeface="Consolas" pitchFamily="49" charset="0"/>
              </a:rPr>
              <a:t> sub</a:t>
            </a:r>
            <a:r>
              <a:rPr lang="en-US" altLang="ko-KR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ko-KR" sz="2400" b="1" dirty="0">
                <a:latin typeface="Consolas" pitchFamily="49" charset="0"/>
                <a:cs typeface="Consolas" pitchFamily="49" charset="0"/>
              </a:rPr>
              <a:t> r2, #1</a:t>
            </a:r>
          </a:p>
        </p:txBody>
      </p:sp>
      <p:cxnSp>
        <p:nvCxnSpPr>
          <p:cNvPr id="15" name="Elbow Connector 28"/>
          <p:cNvCxnSpPr>
            <a:cxnSpLocks noChangeShapeType="1"/>
          </p:cNvCxnSpPr>
          <p:nvPr/>
        </p:nvCxnSpPr>
        <p:spPr bwMode="auto">
          <a:xfrm rot="10800000">
            <a:off x="1773684" y="1517650"/>
            <a:ext cx="2843212" cy="463550"/>
          </a:xfrm>
          <a:prstGeom prst="bentConnector3">
            <a:avLst>
              <a:gd name="adj1" fmla="val 435"/>
            </a:avLst>
          </a:prstGeom>
          <a:noFill/>
          <a:ln w="381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273496" y="5410200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en-US" altLang="ko-KR" sz="2000">
                <a:latin typeface="Trebuchet MS" pitchFamily="34" charset="0"/>
              </a:rPr>
              <a:t>Endianess</a:t>
            </a:r>
          </a:p>
        </p:txBody>
      </p:sp>
      <p:cxnSp>
        <p:nvCxnSpPr>
          <p:cNvPr id="17" name="Straight Arrow Connector 41"/>
          <p:cNvCxnSpPr>
            <a:cxnSpLocks noChangeShapeType="1"/>
          </p:cNvCxnSpPr>
          <p:nvPr/>
        </p:nvCxnSpPr>
        <p:spPr bwMode="auto">
          <a:xfrm rot="5400000">
            <a:off x="3854103" y="5638006"/>
            <a:ext cx="1066800" cy="1587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43"/>
          <p:cNvCxnSpPr>
            <a:cxnSpLocks noChangeShapeType="1"/>
          </p:cNvCxnSpPr>
          <p:nvPr/>
        </p:nvCxnSpPr>
        <p:spPr bwMode="auto">
          <a:xfrm flipV="1">
            <a:off x="2254696" y="4419600"/>
            <a:ext cx="1828800" cy="139065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46"/>
          <p:cNvCxnSpPr>
            <a:cxnSpLocks noChangeShapeType="1"/>
          </p:cNvCxnSpPr>
          <p:nvPr/>
        </p:nvCxnSpPr>
        <p:spPr bwMode="auto">
          <a:xfrm>
            <a:off x="5074096" y="4419600"/>
            <a:ext cx="1862138" cy="78105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51"/>
          <p:cNvCxnSpPr>
            <a:cxnSpLocks noChangeShapeType="1"/>
          </p:cNvCxnSpPr>
          <p:nvPr/>
        </p:nvCxnSpPr>
        <p:spPr bwMode="auto">
          <a:xfrm rot="16200000" flipH="1">
            <a:off x="5624165" y="3793331"/>
            <a:ext cx="1371600" cy="1252538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58"/>
          <p:cNvCxnSpPr>
            <a:cxnSpLocks noChangeShapeType="1"/>
          </p:cNvCxnSpPr>
          <p:nvPr/>
        </p:nvCxnSpPr>
        <p:spPr bwMode="auto">
          <a:xfrm rot="5400000">
            <a:off x="5570190" y="3313906"/>
            <a:ext cx="228600" cy="1588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9517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Instruction </a:t>
            </a:r>
            <a:r>
              <a:rPr lang="en-US" altLang="ko-KR" dirty="0" smtClean="0"/>
              <a:t>Descriptions Details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/>
              <a:t>1) Assembler </a:t>
            </a:r>
            <a:r>
              <a:rPr lang="en-US" altLang="ko-KR" b="1" dirty="0"/>
              <a:t>Language: Moving </a:t>
            </a:r>
            <a:r>
              <a:rPr lang="en-US" altLang="ko-KR" b="1" dirty="0" smtClean="0"/>
              <a:t>Data</a:t>
            </a:r>
          </a:p>
          <a:p>
            <a:pPr lvl="1"/>
            <a:r>
              <a:rPr lang="en-US" altLang="ko-KR" dirty="0"/>
              <a:t>One of the most basic functions in a processor is transfer of data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In </a:t>
            </a:r>
            <a:r>
              <a:rPr lang="en-US" altLang="ko-KR" dirty="0"/>
              <a:t>the Cortex-M3, data transfers </a:t>
            </a:r>
            <a:r>
              <a:rPr lang="en-US" altLang="ko-KR" dirty="0" smtClean="0"/>
              <a:t>can be </a:t>
            </a:r>
            <a:r>
              <a:rPr lang="en-US" altLang="ko-KR" dirty="0"/>
              <a:t>of one of the following types</a:t>
            </a:r>
            <a:r>
              <a:rPr lang="en-US" altLang="ko-KR" dirty="0" smtClean="0"/>
              <a:t>:</a:t>
            </a:r>
          </a:p>
          <a:p>
            <a:pPr lvl="2"/>
            <a:r>
              <a:rPr lang="en-US" altLang="ko-KR" dirty="0"/>
              <a:t>Moving data between register and </a:t>
            </a:r>
            <a:r>
              <a:rPr lang="en-US" altLang="ko-KR" dirty="0" smtClean="0"/>
              <a:t>register</a:t>
            </a:r>
          </a:p>
          <a:p>
            <a:pPr lvl="3"/>
            <a:r>
              <a:rPr lang="en-US" altLang="ko-KR" dirty="0" smtClean="0"/>
              <a:t>Ex) MOV  R8,  R3</a:t>
            </a:r>
            <a:endParaRPr lang="en-US" altLang="ko-KR" dirty="0"/>
          </a:p>
          <a:p>
            <a:pPr lvl="2"/>
            <a:r>
              <a:rPr lang="en-US" altLang="ko-KR" dirty="0" smtClean="0"/>
              <a:t>Moving </a:t>
            </a:r>
            <a:r>
              <a:rPr lang="en-US" altLang="ko-KR" dirty="0"/>
              <a:t>data between memory and </a:t>
            </a:r>
            <a:r>
              <a:rPr lang="en-US" altLang="ko-KR" dirty="0" smtClean="0"/>
              <a:t>register</a:t>
            </a:r>
          </a:p>
          <a:p>
            <a:pPr lvl="3"/>
            <a:r>
              <a:rPr lang="en-US" altLang="ko-KR" dirty="0" smtClean="0"/>
              <a:t>Ex) STMIA.W  R8!,  {R0-R3}</a:t>
            </a:r>
          </a:p>
          <a:p>
            <a:pPr marL="914400" lvl="2" indent="0">
              <a:buNone/>
            </a:pPr>
            <a:r>
              <a:rPr lang="en-US" altLang="ko-KR" sz="1600" dirty="0" smtClean="0"/>
              <a:t>	  LDR.W  R0,   [R1, #offset]!</a:t>
            </a:r>
          </a:p>
          <a:p>
            <a:pPr lvl="2"/>
            <a:r>
              <a:rPr lang="en-US" altLang="ko-KR" dirty="0" smtClean="0"/>
              <a:t>Moving </a:t>
            </a:r>
            <a:r>
              <a:rPr lang="en-US" altLang="ko-KR" dirty="0"/>
              <a:t>data between special register and </a:t>
            </a:r>
            <a:r>
              <a:rPr lang="en-US" altLang="ko-KR" dirty="0" smtClean="0"/>
              <a:t>register</a:t>
            </a:r>
          </a:p>
          <a:p>
            <a:pPr lvl="3"/>
            <a:r>
              <a:rPr lang="en-US" altLang="ko-KR" dirty="0" smtClean="0"/>
              <a:t>Ex) MRS  R0,  PSR</a:t>
            </a:r>
          </a:p>
          <a:p>
            <a:pPr lvl="2"/>
            <a:r>
              <a:rPr lang="en-US" altLang="ko-KR" dirty="0" smtClean="0"/>
              <a:t>Moving </a:t>
            </a:r>
            <a:r>
              <a:rPr lang="en-US" altLang="ko-KR" dirty="0"/>
              <a:t>an immediate data value into a </a:t>
            </a:r>
            <a:r>
              <a:rPr lang="en-US" altLang="ko-KR" dirty="0" smtClean="0"/>
              <a:t>register</a:t>
            </a:r>
          </a:p>
          <a:p>
            <a:pPr lvl="3"/>
            <a:r>
              <a:rPr lang="en-US" altLang="ko-KR" dirty="0" smtClean="0"/>
              <a:t>Ex) MOVS R0, #0x12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37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Instruction Descriptions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1" dirty="0" smtClean="0"/>
              <a:t>2) Assembler </a:t>
            </a:r>
            <a:r>
              <a:rPr lang="en-US" altLang="ko-KR" b="1" dirty="0"/>
              <a:t>Language: Processing </a:t>
            </a:r>
            <a:r>
              <a:rPr lang="en-US" altLang="ko-KR" b="1" dirty="0" smtClean="0"/>
              <a:t>Data</a:t>
            </a:r>
          </a:p>
          <a:p>
            <a:pPr lvl="1"/>
            <a:r>
              <a:rPr lang="en-US" altLang="ko-KR" dirty="0" smtClean="0"/>
              <a:t>Processing data means Addition, Subtraction, Multiply, Division</a:t>
            </a:r>
          </a:p>
          <a:p>
            <a:pPr lvl="1"/>
            <a:r>
              <a:rPr lang="en-US" altLang="ko-KR" dirty="0"/>
              <a:t>Aside from ADD instructions, the arithmetic functions that the Cortex-M3 supports include </a:t>
            </a:r>
            <a:r>
              <a:rPr lang="en-US" altLang="ko-KR" dirty="0" smtClean="0"/>
              <a:t>subtract (SUB</a:t>
            </a:r>
            <a:r>
              <a:rPr lang="en-US" altLang="ko-KR" dirty="0"/>
              <a:t>), multiply (MUL), and unsigned and signed divide (UDIV/SDIV).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Addition</a:t>
            </a:r>
          </a:p>
          <a:p>
            <a:pPr lvl="2"/>
            <a:r>
              <a:rPr lang="pt-BR" altLang="ko-KR" dirty="0"/>
              <a:t>ADD R0, R0, R1 ; R0 = R0 + R1</a:t>
            </a:r>
          </a:p>
          <a:p>
            <a:pPr lvl="2"/>
            <a:r>
              <a:rPr lang="pt-BR" altLang="ko-KR" dirty="0"/>
              <a:t>ADDS R0, R0, #0x12 ; R0 = R0 + 0x12</a:t>
            </a:r>
          </a:p>
          <a:p>
            <a:pPr lvl="2"/>
            <a:r>
              <a:rPr lang="pt-BR" altLang="ko-KR" dirty="0"/>
              <a:t>ADD.W R0, R1, R2 ; R0 = R1 + R2</a:t>
            </a:r>
            <a:endParaRPr lang="en-US" altLang="ko-KR" dirty="0"/>
          </a:p>
          <a:p>
            <a:pPr lvl="1"/>
            <a:r>
              <a:rPr lang="en-US" altLang="ko-KR" dirty="0" smtClean="0"/>
              <a:t>Subtraction</a:t>
            </a:r>
          </a:p>
          <a:p>
            <a:pPr lvl="2"/>
            <a:r>
              <a:rPr lang="pt-BR" altLang="ko-KR" dirty="0" smtClean="0"/>
              <a:t>SUB </a:t>
            </a:r>
            <a:r>
              <a:rPr lang="pt-BR" altLang="ko-KR" dirty="0"/>
              <a:t>R0, R0, R1 ; R0 = R0 -</a:t>
            </a:r>
            <a:r>
              <a:rPr lang="pt-BR" altLang="ko-KR" dirty="0" smtClean="0"/>
              <a:t> </a:t>
            </a:r>
            <a:r>
              <a:rPr lang="pt-BR" altLang="ko-KR" dirty="0"/>
              <a:t>R1</a:t>
            </a:r>
          </a:p>
          <a:p>
            <a:pPr lvl="2"/>
            <a:r>
              <a:rPr lang="pt-BR" altLang="ko-KR" dirty="0" smtClean="0"/>
              <a:t>SUBS </a:t>
            </a:r>
            <a:r>
              <a:rPr lang="pt-BR" altLang="ko-KR" dirty="0"/>
              <a:t>R0, R0, #0x12 ; R0 = R0 </a:t>
            </a:r>
            <a:r>
              <a:rPr lang="pt-BR" altLang="ko-KR" dirty="0" smtClean="0"/>
              <a:t>- </a:t>
            </a:r>
            <a:r>
              <a:rPr lang="pt-BR" altLang="ko-KR" dirty="0"/>
              <a:t>0x12</a:t>
            </a:r>
          </a:p>
          <a:p>
            <a:pPr lvl="2"/>
            <a:r>
              <a:rPr lang="pt-BR" altLang="ko-KR" dirty="0" smtClean="0"/>
              <a:t>SUB.W </a:t>
            </a:r>
            <a:r>
              <a:rPr lang="pt-BR" altLang="ko-KR" dirty="0"/>
              <a:t>R0, R1, R2 ; R0 = R1 </a:t>
            </a:r>
            <a:r>
              <a:rPr lang="pt-BR" altLang="ko-KR" dirty="0" smtClean="0"/>
              <a:t>- </a:t>
            </a:r>
            <a:r>
              <a:rPr lang="pt-BR" altLang="ko-KR" dirty="0"/>
              <a:t>R2</a:t>
            </a:r>
            <a:endParaRPr lang="en-US" altLang="ko-KR" dirty="0"/>
          </a:p>
          <a:p>
            <a:pPr lvl="1"/>
            <a:r>
              <a:rPr lang="en-US" altLang="ko-KR" dirty="0" smtClean="0"/>
              <a:t>Multiply</a:t>
            </a:r>
          </a:p>
          <a:p>
            <a:pPr lvl="2"/>
            <a:r>
              <a:rPr lang="en-US" altLang="ko-KR" dirty="0"/>
              <a:t>MUL Rd, Rm ; Rd = Rd * Rm</a:t>
            </a:r>
          </a:p>
          <a:p>
            <a:pPr lvl="2"/>
            <a:r>
              <a:rPr lang="en-US" altLang="ko-KR" dirty="0"/>
              <a:t>MUL.W Rd, Rn, Rm ; Rd = Rn * Rm</a:t>
            </a:r>
          </a:p>
          <a:p>
            <a:pPr lvl="1"/>
            <a:r>
              <a:rPr lang="en-US" altLang="ko-KR" dirty="0" smtClean="0"/>
              <a:t>Division</a:t>
            </a:r>
          </a:p>
          <a:p>
            <a:pPr lvl="2"/>
            <a:r>
              <a:rPr lang="en-US" altLang="ko-KR" dirty="0"/>
              <a:t>UDIV Rd, Rn, Rm ; Rd = Rn/Rm</a:t>
            </a:r>
          </a:p>
          <a:p>
            <a:pPr lvl="2"/>
            <a:r>
              <a:rPr lang="en-US" altLang="ko-KR" dirty="0"/>
              <a:t>SDIV Rd, Rn, Rm ; Rd = </a:t>
            </a:r>
            <a:r>
              <a:rPr lang="en-US" altLang="ko-KR" dirty="0" smtClean="0"/>
              <a:t>Rn/Rm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809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Instruction Descriptions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3) Assembler </a:t>
            </a:r>
            <a:r>
              <a:rPr lang="en-US" altLang="ko-KR" b="1" dirty="0"/>
              <a:t>Language: Call and Unconditional </a:t>
            </a:r>
            <a:r>
              <a:rPr lang="en-US" altLang="ko-KR" b="1" dirty="0" smtClean="0"/>
              <a:t>Branch</a:t>
            </a:r>
          </a:p>
          <a:p>
            <a:pPr lvl="1"/>
            <a:r>
              <a:rPr lang="en-US" altLang="ko-KR" dirty="0" smtClean="0"/>
              <a:t>Jump to the specified address that is expected to be executed</a:t>
            </a:r>
          </a:p>
          <a:p>
            <a:pPr lvl="2"/>
            <a:r>
              <a:rPr lang="en-US" altLang="ko-KR" dirty="0" smtClean="0"/>
              <a:t>B </a:t>
            </a:r>
            <a:r>
              <a:rPr lang="en-US" altLang="ko-KR" dirty="0"/>
              <a:t>label ; Branch to a labeled address</a:t>
            </a:r>
          </a:p>
          <a:p>
            <a:pPr lvl="2"/>
            <a:r>
              <a:rPr lang="en-US" altLang="ko-KR" dirty="0"/>
              <a:t>BX </a:t>
            </a:r>
            <a:r>
              <a:rPr lang="en-US" altLang="ko-KR" dirty="0" err="1"/>
              <a:t>reg</a:t>
            </a:r>
            <a:r>
              <a:rPr lang="en-US" altLang="ko-KR" dirty="0"/>
              <a:t> ; Branch to an address specified by a </a:t>
            </a:r>
            <a:r>
              <a:rPr lang="en-US" altLang="ko-KR" dirty="0" smtClean="0"/>
              <a:t>register</a:t>
            </a:r>
          </a:p>
          <a:p>
            <a:pPr lvl="2"/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/>
              <a:t>4) Assembler </a:t>
            </a:r>
            <a:r>
              <a:rPr lang="en-US" altLang="ko-KR" b="1" dirty="0"/>
              <a:t>Language: Combined Compare and Conditional Branch</a:t>
            </a:r>
            <a:endParaRPr lang="ko-KR" altLang="en-US" dirty="0"/>
          </a:p>
          <a:p>
            <a:pPr lvl="1"/>
            <a:r>
              <a:rPr lang="en-US" altLang="ko-KR" dirty="0" smtClean="0"/>
              <a:t>a simple compare </a:t>
            </a:r>
            <a:r>
              <a:rPr lang="en-US" altLang="ko-KR" dirty="0"/>
              <a:t>with zero and conditional branch </a:t>
            </a:r>
            <a:r>
              <a:rPr lang="en-US" altLang="ko-KR" dirty="0" smtClean="0"/>
              <a:t>operations.</a:t>
            </a:r>
          </a:p>
          <a:p>
            <a:pPr lvl="2"/>
            <a:r>
              <a:rPr lang="en-US" altLang="ko-KR" dirty="0" smtClean="0"/>
              <a:t>CBZ </a:t>
            </a:r>
            <a:r>
              <a:rPr lang="en-US" altLang="ko-KR" dirty="0"/>
              <a:t>(compare and branch if zero)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CBNZ </a:t>
            </a:r>
            <a:r>
              <a:rPr lang="en-US" altLang="ko-KR" dirty="0"/>
              <a:t>(compare and branch if nonzero).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58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Instruction Descriptions Details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Four Type of Instructions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b="1" dirty="0" smtClean="0"/>
              <a:t>Assembler </a:t>
            </a:r>
            <a:r>
              <a:rPr lang="en-US" altLang="ko-KR" b="1" dirty="0"/>
              <a:t>Language: Moving </a:t>
            </a:r>
            <a:r>
              <a:rPr lang="en-US" altLang="ko-KR" b="1" dirty="0" smtClean="0"/>
              <a:t>Data</a:t>
            </a:r>
          </a:p>
          <a:p>
            <a:pPr lvl="2"/>
            <a:r>
              <a:rPr lang="en-US" altLang="ko-KR" b="1" dirty="0" smtClean="0"/>
              <a:t>Data moving from resisters to registers</a:t>
            </a:r>
          </a:p>
          <a:p>
            <a:pPr lvl="2"/>
            <a:r>
              <a:rPr lang="en-US" altLang="ko-KR" b="1" dirty="0" smtClean="0"/>
              <a:t>Data moving from registers to memory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b="1" dirty="0" smtClean="0"/>
              <a:t>Assembler </a:t>
            </a:r>
            <a:r>
              <a:rPr lang="en-US" altLang="ko-KR" b="1" dirty="0"/>
              <a:t>Language: Processing </a:t>
            </a:r>
            <a:r>
              <a:rPr lang="en-US" altLang="ko-KR" b="1" dirty="0" smtClean="0"/>
              <a:t>Data</a:t>
            </a:r>
          </a:p>
          <a:p>
            <a:pPr lvl="2"/>
            <a:r>
              <a:rPr lang="en-US" altLang="ko-KR" b="1" dirty="0" smtClean="0"/>
              <a:t>Data arithmetic operations</a:t>
            </a:r>
          </a:p>
          <a:p>
            <a:pPr lvl="2"/>
            <a:r>
              <a:rPr lang="en-US" altLang="ko-KR" b="1" dirty="0" smtClean="0"/>
              <a:t>Data logical operations</a:t>
            </a:r>
            <a:endParaRPr lang="en-US" altLang="ko-KR" b="1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b="1" dirty="0" smtClean="0"/>
              <a:t>Assembler </a:t>
            </a:r>
            <a:r>
              <a:rPr lang="en-US" altLang="ko-KR" b="1" dirty="0"/>
              <a:t>Language: </a:t>
            </a:r>
            <a:r>
              <a:rPr lang="en-US" altLang="ko-KR" b="1" dirty="0" smtClean="0"/>
              <a:t>branch</a:t>
            </a:r>
          </a:p>
          <a:p>
            <a:pPr lvl="2"/>
            <a:r>
              <a:rPr lang="en-US" altLang="ko-KR" b="1" dirty="0" smtClean="0"/>
              <a:t>Call </a:t>
            </a:r>
            <a:r>
              <a:rPr lang="en-US" altLang="ko-KR" b="1" dirty="0"/>
              <a:t>and Unconditional Branch</a:t>
            </a:r>
            <a:endParaRPr lang="en-US" altLang="ko-KR" b="1" dirty="0" smtClean="0"/>
          </a:p>
          <a:p>
            <a:pPr lvl="2"/>
            <a:r>
              <a:rPr lang="en-US" altLang="ko-KR" b="1" dirty="0" smtClean="0"/>
              <a:t>Combined </a:t>
            </a:r>
            <a:r>
              <a:rPr lang="en-US" altLang="ko-KR" b="1" dirty="0"/>
              <a:t>Compare and Conditional </a:t>
            </a:r>
            <a:r>
              <a:rPr lang="en-US" altLang="ko-KR" b="1" dirty="0" smtClean="0"/>
              <a:t>Branch</a:t>
            </a:r>
          </a:p>
          <a:p>
            <a:pPr lvl="2"/>
            <a:r>
              <a:rPr lang="en-US" altLang="ko-KR" b="1" dirty="0" smtClean="0"/>
              <a:t>program flow control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b="1" dirty="0"/>
              <a:t>Assembler Language: Use of </a:t>
            </a:r>
            <a:r>
              <a:rPr lang="en-US" altLang="ko-KR" b="1" dirty="0" smtClean="0"/>
              <a:t>Suffixes</a:t>
            </a: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92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Instruction </a:t>
            </a:r>
            <a:r>
              <a:rPr lang="en-US" altLang="ko-KR" dirty="0" smtClean="0"/>
              <a:t>Descriptions Details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/>
              <a:t>1) Assembler </a:t>
            </a:r>
            <a:r>
              <a:rPr lang="en-US" altLang="ko-KR" b="1" dirty="0"/>
              <a:t>Language: Moving </a:t>
            </a:r>
            <a:r>
              <a:rPr lang="en-US" altLang="ko-KR" b="1" dirty="0" smtClean="0"/>
              <a:t>Data</a:t>
            </a:r>
          </a:p>
          <a:p>
            <a:pPr lvl="1"/>
            <a:r>
              <a:rPr lang="en-US" altLang="ko-KR" dirty="0"/>
              <a:t>One of the most basic functions in a processor is transfer of data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In </a:t>
            </a:r>
            <a:r>
              <a:rPr lang="en-US" altLang="ko-KR" dirty="0"/>
              <a:t>the Cortex-M3, data transfers </a:t>
            </a:r>
            <a:r>
              <a:rPr lang="en-US" altLang="ko-KR" dirty="0" smtClean="0"/>
              <a:t>can be </a:t>
            </a:r>
            <a:r>
              <a:rPr lang="en-US" altLang="ko-KR" dirty="0"/>
              <a:t>of one of the following types</a:t>
            </a:r>
            <a:r>
              <a:rPr lang="en-US" altLang="ko-KR" dirty="0" smtClean="0"/>
              <a:t>:</a:t>
            </a:r>
          </a:p>
          <a:p>
            <a:pPr lvl="2"/>
            <a:r>
              <a:rPr lang="en-US" altLang="ko-KR" dirty="0"/>
              <a:t>Moving data between register and </a:t>
            </a:r>
            <a:r>
              <a:rPr lang="en-US" altLang="ko-KR" dirty="0" smtClean="0"/>
              <a:t>register</a:t>
            </a:r>
          </a:p>
          <a:p>
            <a:pPr lvl="3"/>
            <a:r>
              <a:rPr lang="en-US" altLang="ko-KR" dirty="0" smtClean="0"/>
              <a:t>Ex) MOV  R8,  R3</a:t>
            </a:r>
            <a:endParaRPr lang="en-US" altLang="ko-KR" dirty="0"/>
          </a:p>
          <a:p>
            <a:pPr lvl="2"/>
            <a:r>
              <a:rPr lang="en-US" altLang="ko-KR" dirty="0" smtClean="0"/>
              <a:t>Moving </a:t>
            </a:r>
            <a:r>
              <a:rPr lang="en-US" altLang="ko-KR" dirty="0"/>
              <a:t>data between memory and </a:t>
            </a:r>
            <a:r>
              <a:rPr lang="en-US" altLang="ko-KR" dirty="0" smtClean="0"/>
              <a:t>register</a:t>
            </a:r>
          </a:p>
          <a:p>
            <a:pPr lvl="3"/>
            <a:r>
              <a:rPr lang="en-US" altLang="ko-KR" dirty="0" smtClean="0"/>
              <a:t>Ex) STMIA.W  R8!,  {R0-R3}</a:t>
            </a:r>
          </a:p>
          <a:p>
            <a:pPr marL="914400" lvl="2" indent="0">
              <a:buNone/>
            </a:pPr>
            <a:r>
              <a:rPr lang="en-US" altLang="ko-KR" sz="1600" dirty="0" smtClean="0"/>
              <a:t>	  LDR.W  R0,   [R1, #offset]!</a:t>
            </a:r>
          </a:p>
          <a:p>
            <a:pPr lvl="2"/>
            <a:r>
              <a:rPr lang="en-US" altLang="ko-KR" dirty="0" smtClean="0"/>
              <a:t>Moving </a:t>
            </a:r>
            <a:r>
              <a:rPr lang="en-US" altLang="ko-KR" dirty="0"/>
              <a:t>data between special register and </a:t>
            </a:r>
            <a:r>
              <a:rPr lang="en-US" altLang="ko-KR" dirty="0" smtClean="0"/>
              <a:t>register</a:t>
            </a:r>
          </a:p>
          <a:p>
            <a:pPr lvl="3"/>
            <a:r>
              <a:rPr lang="en-US" altLang="ko-KR" dirty="0" smtClean="0"/>
              <a:t>Ex) MRS  R0,  PSR</a:t>
            </a:r>
          </a:p>
          <a:p>
            <a:pPr lvl="2"/>
            <a:r>
              <a:rPr lang="en-US" altLang="ko-KR" dirty="0" smtClean="0"/>
              <a:t>Moving </a:t>
            </a:r>
            <a:r>
              <a:rPr lang="en-US" altLang="ko-KR" dirty="0"/>
              <a:t>an immediate data value into a </a:t>
            </a:r>
            <a:r>
              <a:rPr lang="en-US" altLang="ko-KR" dirty="0" smtClean="0"/>
              <a:t>register</a:t>
            </a:r>
          </a:p>
          <a:p>
            <a:pPr lvl="3"/>
            <a:r>
              <a:rPr lang="en-US" altLang="ko-KR" dirty="0" smtClean="0"/>
              <a:t>Ex) MOVS R0, #0x12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38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Assembly </a:t>
            </a:r>
            <a:r>
              <a:rPr lang="en-US" altLang="ko-KR" dirty="0" smtClean="0"/>
              <a:t>Basics</a:t>
            </a:r>
          </a:p>
          <a:p>
            <a:r>
              <a:rPr lang="en-US" altLang="ko-KR" dirty="0" smtClean="0"/>
              <a:t>Endian format</a:t>
            </a:r>
          </a:p>
          <a:p>
            <a:r>
              <a:rPr lang="en-US" altLang="ko-KR" dirty="0" smtClean="0"/>
              <a:t>Cortex-M3 Registers &amp; Memory</a:t>
            </a:r>
          </a:p>
          <a:p>
            <a:r>
              <a:rPr lang="en-US" altLang="ko-KR" dirty="0" smtClean="0"/>
              <a:t>Corex-M3 Instruction Set Architecture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9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Assembler Language: Moving </a:t>
            </a:r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Load/Store instructions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7056784" cy="340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51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ChangeArrowheads="1"/>
          </p:cNvSpPr>
          <p:nvPr/>
        </p:nvSpPr>
        <p:spPr bwMode="auto">
          <a:xfrm>
            <a:off x="228600" y="990600"/>
            <a:ext cx="85915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en-GB" altLang="ko-KR" sz="2400"/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Addressing Modes</a:t>
            </a:r>
          </a:p>
        </p:txBody>
      </p:sp>
      <p:sp>
        <p:nvSpPr>
          <p:cNvPr id="46083" name="Content Placeholder 5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Offset Addressing</a:t>
            </a:r>
          </a:p>
          <a:p>
            <a:pPr lvl="1"/>
            <a:r>
              <a:rPr lang="en-US" altLang="ko-KR" dirty="0" smtClean="0"/>
              <a:t>Offset is added or subtracted from base register</a:t>
            </a:r>
          </a:p>
          <a:p>
            <a:pPr lvl="1"/>
            <a:r>
              <a:rPr lang="en-US" altLang="ko-KR" dirty="0" smtClean="0"/>
              <a:t>Result used as effective address for memory access</a:t>
            </a:r>
          </a:p>
          <a:p>
            <a:pPr lvl="1"/>
            <a:r>
              <a:rPr lang="en-US" altLang="ko-KR" dirty="0" smtClean="0"/>
              <a:t>[&lt;Rn&gt;, &lt;offset&gt;]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66" y="3417250"/>
            <a:ext cx="5942017" cy="179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894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Addressing Modes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Pre-indexed Addressing</a:t>
            </a:r>
          </a:p>
          <a:p>
            <a:pPr lvl="1"/>
            <a:r>
              <a:rPr lang="en-US" altLang="ko-KR" dirty="0"/>
              <a:t>Offset is applied to base register</a:t>
            </a:r>
          </a:p>
          <a:p>
            <a:pPr lvl="1"/>
            <a:r>
              <a:rPr lang="en-US" altLang="ko-KR" dirty="0"/>
              <a:t>Result used as effective address for memory access</a:t>
            </a:r>
          </a:p>
          <a:p>
            <a:pPr lvl="1"/>
            <a:r>
              <a:rPr lang="en-US" altLang="ko-KR" dirty="0"/>
              <a:t>Result written back into base register</a:t>
            </a:r>
          </a:p>
          <a:p>
            <a:pPr lvl="1"/>
            <a:r>
              <a:rPr lang="en-US" altLang="ko-KR" dirty="0"/>
              <a:t>[&lt;Rn&gt;, &lt;offset</a:t>
            </a:r>
            <a:r>
              <a:rPr lang="en-US" altLang="ko-KR" dirty="0" smtClean="0"/>
              <a:t>&gt;]!</a:t>
            </a:r>
          </a:p>
          <a:p>
            <a:pPr lvl="2"/>
            <a:r>
              <a:rPr lang="en-US" altLang="ko-KR" dirty="0"/>
              <a:t>The exclamation mark (!) in the instruction specifies whether the </a:t>
            </a:r>
            <a:r>
              <a:rPr lang="en-US" altLang="ko-KR" dirty="0" smtClean="0"/>
              <a:t>value</a:t>
            </a:r>
            <a:r>
              <a:rPr lang="en-US" altLang="ko-KR" i="1" dirty="0" smtClean="0"/>
              <a:t> </a:t>
            </a:r>
            <a:r>
              <a:rPr lang="en-US" altLang="ko-KR" dirty="0"/>
              <a:t>should be updated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Example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91293"/>
            <a:ext cx="5976664" cy="184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21" y="6093296"/>
            <a:ext cx="5898595" cy="599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996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Addressing Modes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Post-indexed Addressing</a:t>
            </a:r>
          </a:p>
          <a:p>
            <a:pPr lvl="1"/>
            <a:r>
              <a:rPr lang="en-US" altLang="ko-KR" dirty="0"/>
              <a:t>The address from the base register is used as the EA</a:t>
            </a:r>
          </a:p>
          <a:p>
            <a:pPr lvl="1"/>
            <a:r>
              <a:rPr lang="en-US" altLang="ko-KR" dirty="0"/>
              <a:t>The offset is applied to the base and then written back</a:t>
            </a:r>
          </a:p>
          <a:p>
            <a:pPr lvl="1"/>
            <a:r>
              <a:rPr lang="en-US" altLang="ko-KR" dirty="0"/>
              <a:t>[&lt;Rn&gt;], &lt;offset</a:t>
            </a:r>
            <a:r>
              <a:rPr lang="en-US" altLang="ko-KR" dirty="0" smtClean="0"/>
              <a:t>&gt;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Example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60494"/>
            <a:ext cx="6408712" cy="196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5805264"/>
            <a:ext cx="5688632" cy="63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17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Multiple load/store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Multiple Load and Store operations can be combined into single instructions called LDM (</a:t>
            </a:r>
            <a:r>
              <a:rPr lang="en-US" altLang="ko-KR" sz="1800" dirty="0" smtClean="0"/>
              <a:t>Load Multiple</a:t>
            </a:r>
            <a:r>
              <a:rPr lang="en-US" altLang="ko-KR" sz="1800" dirty="0"/>
              <a:t>) and STM (Store Multiple</a:t>
            </a:r>
            <a:r>
              <a:rPr lang="en-US" altLang="ko-KR" sz="1800" dirty="0" smtClean="0"/>
              <a:t>)</a:t>
            </a:r>
          </a:p>
          <a:p>
            <a:r>
              <a:rPr lang="en-US" altLang="ko-KR" sz="1800" dirty="0"/>
              <a:t>The exclamation mark (!) in the instruction specifies whether the register </a:t>
            </a:r>
            <a:r>
              <a:rPr lang="en-US" altLang="ko-KR" sz="1800" i="1" dirty="0"/>
              <a:t>Rd </a:t>
            </a:r>
            <a:r>
              <a:rPr lang="en-US" altLang="ko-KR" sz="1800" dirty="0"/>
              <a:t>should be updated </a:t>
            </a:r>
            <a:r>
              <a:rPr lang="en-US" altLang="ko-KR" sz="1800" dirty="0" smtClean="0"/>
              <a:t>after the </a:t>
            </a:r>
            <a:r>
              <a:rPr lang="en-US" altLang="ko-KR" sz="1800" dirty="0"/>
              <a:t>instruction is completed</a:t>
            </a:r>
            <a:endParaRPr lang="ko-KR" altLang="en-US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12976"/>
            <a:ext cx="6688557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4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Instruction Descriptions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1" dirty="0" smtClean="0"/>
              <a:t>2) Assembler </a:t>
            </a:r>
            <a:r>
              <a:rPr lang="en-US" altLang="ko-KR" b="1" dirty="0"/>
              <a:t>Language: Processing </a:t>
            </a:r>
            <a:r>
              <a:rPr lang="en-US" altLang="ko-KR" b="1" dirty="0" smtClean="0"/>
              <a:t>Data</a:t>
            </a:r>
          </a:p>
          <a:p>
            <a:pPr lvl="1"/>
            <a:r>
              <a:rPr lang="en-US" altLang="ko-KR" dirty="0" smtClean="0"/>
              <a:t>Processing data means Addition, Subtraction, Multiply, Division</a:t>
            </a:r>
          </a:p>
          <a:p>
            <a:pPr lvl="1"/>
            <a:r>
              <a:rPr lang="en-US" altLang="ko-KR" dirty="0"/>
              <a:t>Aside from ADD instructions, the arithmetic functions that the Cortex-M3 supports include </a:t>
            </a:r>
            <a:r>
              <a:rPr lang="en-US" altLang="ko-KR" dirty="0" smtClean="0"/>
              <a:t>subtract (SUB</a:t>
            </a:r>
            <a:r>
              <a:rPr lang="en-US" altLang="ko-KR" dirty="0"/>
              <a:t>), multiply (MUL), and unsigned and signed divide (UDIV/SDIV).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Addition</a:t>
            </a:r>
          </a:p>
          <a:p>
            <a:pPr lvl="2"/>
            <a:r>
              <a:rPr lang="pt-BR" altLang="ko-KR" dirty="0"/>
              <a:t>ADD R0, R0, R1 ; R0 = R0 + R1</a:t>
            </a:r>
          </a:p>
          <a:p>
            <a:pPr lvl="2"/>
            <a:r>
              <a:rPr lang="pt-BR" altLang="ko-KR" dirty="0"/>
              <a:t>ADDS R0, R0, #0x12 ; R0 = R0 + 0x12</a:t>
            </a:r>
          </a:p>
          <a:p>
            <a:pPr lvl="2"/>
            <a:r>
              <a:rPr lang="pt-BR" altLang="ko-KR" dirty="0"/>
              <a:t>ADD.W R0, R1, R2 ; R0 = R1 + R2</a:t>
            </a:r>
            <a:endParaRPr lang="en-US" altLang="ko-KR" dirty="0"/>
          </a:p>
          <a:p>
            <a:pPr lvl="1"/>
            <a:r>
              <a:rPr lang="en-US" altLang="ko-KR" dirty="0" smtClean="0"/>
              <a:t>Subtraction</a:t>
            </a:r>
          </a:p>
          <a:p>
            <a:pPr lvl="2"/>
            <a:r>
              <a:rPr lang="pt-BR" altLang="ko-KR" dirty="0" smtClean="0"/>
              <a:t>SUB </a:t>
            </a:r>
            <a:r>
              <a:rPr lang="pt-BR" altLang="ko-KR" dirty="0"/>
              <a:t>R0, R0, R1 ; R0 = R0 -</a:t>
            </a:r>
            <a:r>
              <a:rPr lang="pt-BR" altLang="ko-KR" dirty="0" smtClean="0"/>
              <a:t> </a:t>
            </a:r>
            <a:r>
              <a:rPr lang="pt-BR" altLang="ko-KR" dirty="0"/>
              <a:t>R1</a:t>
            </a:r>
          </a:p>
          <a:p>
            <a:pPr lvl="2"/>
            <a:r>
              <a:rPr lang="pt-BR" altLang="ko-KR" dirty="0" smtClean="0"/>
              <a:t>SUBS </a:t>
            </a:r>
            <a:r>
              <a:rPr lang="pt-BR" altLang="ko-KR" dirty="0"/>
              <a:t>R0, R0, #0x12 ; R0 = R0 </a:t>
            </a:r>
            <a:r>
              <a:rPr lang="pt-BR" altLang="ko-KR" dirty="0" smtClean="0"/>
              <a:t>- </a:t>
            </a:r>
            <a:r>
              <a:rPr lang="pt-BR" altLang="ko-KR" dirty="0"/>
              <a:t>0x12</a:t>
            </a:r>
          </a:p>
          <a:p>
            <a:pPr lvl="2"/>
            <a:r>
              <a:rPr lang="pt-BR" altLang="ko-KR" dirty="0" smtClean="0"/>
              <a:t>SUB.W </a:t>
            </a:r>
            <a:r>
              <a:rPr lang="pt-BR" altLang="ko-KR" dirty="0"/>
              <a:t>R0, R1, R2 ; R0 = R1 </a:t>
            </a:r>
            <a:r>
              <a:rPr lang="pt-BR" altLang="ko-KR" dirty="0" smtClean="0"/>
              <a:t>- </a:t>
            </a:r>
            <a:r>
              <a:rPr lang="pt-BR" altLang="ko-KR" dirty="0"/>
              <a:t>R2</a:t>
            </a:r>
            <a:endParaRPr lang="en-US" altLang="ko-KR" dirty="0"/>
          </a:p>
          <a:p>
            <a:pPr lvl="1"/>
            <a:r>
              <a:rPr lang="en-US" altLang="ko-KR" dirty="0" smtClean="0"/>
              <a:t>Multiply</a:t>
            </a:r>
          </a:p>
          <a:p>
            <a:pPr lvl="2"/>
            <a:r>
              <a:rPr lang="en-US" altLang="ko-KR" dirty="0"/>
              <a:t>MUL Rd, Rm ; Rd = Rd * Rm</a:t>
            </a:r>
          </a:p>
          <a:p>
            <a:pPr lvl="2"/>
            <a:r>
              <a:rPr lang="en-US" altLang="ko-KR" dirty="0"/>
              <a:t>MUL.W Rd, Rn, Rm ; Rd = Rn * Rm</a:t>
            </a:r>
          </a:p>
          <a:p>
            <a:pPr lvl="1"/>
            <a:r>
              <a:rPr lang="en-US" altLang="ko-KR" dirty="0" smtClean="0"/>
              <a:t>Division</a:t>
            </a:r>
          </a:p>
          <a:p>
            <a:pPr lvl="2"/>
            <a:r>
              <a:rPr lang="en-US" altLang="ko-KR" dirty="0"/>
              <a:t>UDIV Rd, Rn, Rm ; Rd = Rn/Rm</a:t>
            </a:r>
          </a:p>
          <a:p>
            <a:pPr lvl="2"/>
            <a:r>
              <a:rPr lang="en-US" altLang="ko-KR" dirty="0"/>
              <a:t>SDIV Rd, Rn, Rm ; Rd = </a:t>
            </a:r>
            <a:r>
              <a:rPr lang="en-US" altLang="ko-KR" dirty="0" smtClean="0"/>
              <a:t>Rn/Rm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68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Assembler Language: Processing </a:t>
            </a:r>
            <a:r>
              <a:rPr lang="en-US" altLang="ko-KR" sz="3200" dirty="0" smtClean="0"/>
              <a:t>Data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Examples of Arithmetic Instructions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84180"/>
            <a:ext cx="6760616" cy="430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7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Assembler Language: Processing Data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32-Bit Multiply Instructions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7452320" cy="1194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33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Assembler Language: Processing Data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Logic Operation Instructions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04864"/>
            <a:ext cx="6454304" cy="282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90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Assembler Language: Processing Data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Shift and Rotate Instructions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6823670" cy="325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00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Assembly Basics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Assembler Language: </a:t>
            </a:r>
            <a:r>
              <a:rPr lang="en-US" altLang="ko-KR" b="1" dirty="0"/>
              <a:t>Basic </a:t>
            </a:r>
            <a:r>
              <a:rPr lang="en-US" altLang="ko-KR" b="1" dirty="0" smtClean="0"/>
              <a:t>Syntax</a:t>
            </a:r>
          </a:p>
          <a:p>
            <a:pPr lvl="1"/>
            <a:r>
              <a:rPr lang="en-US" altLang="ko-KR" dirty="0" smtClean="0"/>
              <a:t>Common format for assembler 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Label</a:t>
            </a:r>
          </a:p>
          <a:p>
            <a:pPr lvl="2"/>
            <a:r>
              <a:rPr lang="en-US" altLang="ko-KR" dirty="0" smtClean="0"/>
              <a:t>The address of </a:t>
            </a:r>
            <a:r>
              <a:rPr lang="en-US" altLang="ko-KR" dirty="0"/>
              <a:t>the instructions can be determined using the </a:t>
            </a:r>
            <a:r>
              <a:rPr lang="en-US" altLang="ko-KR" dirty="0" smtClean="0"/>
              <a:t>label</a:t>
            </a:r>
          </a:p>
          <a:p>
            <a:pPr lvl="1"/>
            <a:r>
              <a:rPr lang="en-US" altLang="ko-KR" dirty="0" smtClean="0"/>
              <a:t>Opcode</a:t>
            </a:r>
          </a:p>
          <a:p>
            <a:pPr lvl="2"/>
            <a:r>
              <a:rPr lang="en-US" altLang="ko-KR" dirty="0" smtClean="0"/>
              <a:t>Encoded symbol of instruction that let processor execute</a:t>
            </a:r>
          </a:p>
          <a:p>
            <a:pPr lvl="1"/>
            <a:r>
              <a:rPr lang="en-US" altLang="ko-KR" dirty="0" smtClean="0"/>
              <a:t>Operands</a:t>
            </a:r>
          </a:p>
          <a:p>
            <a:pPr lvl="2"/>
            <a:r>
              <a:rPr lang="en-US" altLang="ko-KR" dirty="0" smtClean="0"/>
              <a:t>Values or registers to be executed by opcode</a:t>
            </a:r>
          </a:p>
          <a:p>
            <a:pPr lvl="1"/>
            <a:r>
              <a:rPr lang="en-US" altLang="ko-KR" dirty="0" smtClean="0"/>
              <a:t>Comments</a:t>
            </a:r>
          </a:p>
          <a:p>
            <a:pPr lvl="2"/>
            <a:r>
              <a:rPr lang="en-US" altLang="ko-KR" dirty="0" smtClean="0"/>
              <a:t>Additional explain for the statements. Identified by ;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2636912"/>
            <a:ext cx="422423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label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opcode </a:t>
            </a:r>
            <a:r>
              <a:rPr lang="en-US" altLang="ko-KR" sz="1400" dirty="0"/>
              <a:t>operand1, operand2, ...; Comments</a:t>
            </a:r>
            <a:endParaRPr lang="ko-KR" altLang="en-US" sz="1400" dirty="0"/>
          </a:p>
          <a:p>
            <a:endParaRPr lang="ko-KR" altLang="en-US" sz="1400" b="1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87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Assembler Language: Processing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Shift and Rotate Instructions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04864"/>
            <a:ext cx="5267319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Assembler Language: Processing </a:t>
            </a:r>
            <a:r>
              <a:rPr lang="en-US" altLang="ko-KR" sz="3200" dirty="0" smtClean="0"/>
              <a:t>Data</a:t>
            </a:r>
            <a:endParaRPr lang="ko-KR" altLang="en-US" sz="3200" dirty="0"/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3429000" y="5924550"/>
            <a:ext cx="2222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en-US" altLang="ko-KR" sz="2000" dirty="0">
                <a:latin typeface="Trebuchet MS" pitchFamily="34" charset="0"/>
              </a:rPr>
              <a:t>Many, Many More!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7" y="1791494"/>
            <a:ext cx="59150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u"/>
              <a:defRPr sz="2400" kern="120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u"/>
              <a:defRPr sz="2000" kern="120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u"/>
              <a:defRPr sz="1800" kern="120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u"/>
              <a:defRPr sz="1600" kern="120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u"/>
              <a:defRPr sz="1600" kern="120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More 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44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Instruction Descriptions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3-1) Assembler </a:t>
            </a:r>
            <a:r>
              <a:rPr lang="en-US" altLang="ko-KR" b="1" dirty="0"/>
              <a:t>Language: Call and Unconditional </a:t>
            </a:r>
            <a:r>
              <a:rPr lang="en-US" altLang="ko-KR" b="1" dirty="0" smtClean="0"/>
              <a:t>Branch</a:t>
            </a:r>
          </a:p>
          <a:p>
            <a:pPr lvl="1"/>
            <a:r>
              <a:rPr lang="en-US" altLang="ko-KR" dirty="0" smtClean="0"/>
              <a:t>Jump to the specified address that is expected to be executed</a:t>
            </a:r>
          </a:p>
          <a:p>
            <a:pPr lvl="2"/>
            <a:r>
              <a:rPr lang="en-US" altLang="ko-KR" dirty="0" smtClean="0"/>
              <a:t>B </a:t>
            </a:r>
            <a:r>
              <a:rPr lang="en-US" altLang="ko-KR" dirty="0"/>
              <a:t>label ; Branch to a labeled address</a:t>
            </a:r>
          </a:p>
          <a:p>
            <a:pPr lvl="2"/>
            <a:r>
              <a:rPr lang="en-US" altLang="ko-KR" dirty="0"/>
              <a:t>BX </a:t>
            </a:r>
            <a:r>
              <a:rPr lang="en-US" altLang="ko-KR" dirty="0" err="1"/>
              <a:t>reg</a:t>
            </a:r>
            <a:r>
              <a:rPr lang="en-US" altLang="ko-KR" dirty="0"/>
              <a:t> ; Branch to an address specified by a </a:t>
            </a:r>
            <a:r>
              <a:rPr lang="en-US" altLang="ko-KR" dirty="0" smtClean="0"/>
              <a:t>register</a:t>
            </a:r>
          </a:p>
          <a:p>
            <a:pPr lvl="2"/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/>
              <a:t>3-2) Assembler </a:t>
            </a:r>
            <a:r>
              <a:rPr lang="en-US" altLang="ko-KR" b="1" dirty="0"/>
              <a:t>Language: Combined Compare and Conditional Branch</a:t>
            </a:r>
            <a:endParaRPr lang="ko-KR" altLang="en-US" dirty="0"/>
          </a:p>
          <a:p>
            <a:pPr lvl="1"/>
            <a:r>
              <a:rPr lang="en-US" altLang="ko-KR" dirty="0" smtClean="0"/>
              <a:t>a simple compare </a:t>
            </a:r>
            <a:r>
              <a:rPr lang="en-US" altLang="ko-KR" dirty="0"/>
              <a:t>with zero and conditional branch </a:t>
            </a:r>
            <a:r>
              <a:rPr lang="en-US" altLang="ko-KR" dirty="0" smtClean="0"/>
              <a:t>operations.</a:t>
            </a:r>
          </a:p>
          <a:p>
            <a:pPr lvl="2"/>
            <a:r>
              <a:rPr lang="en-US" altLang="ko-KR" dirty="0" smtClean="0"/>
              <a:t>CBZ </a:t>
            </a:r>
            <a:r>
              <a:rPr lang="en-US" altLang="ko-KR" dirty="0"/>
              <a:t>(compare and branch if zero)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CBNZ </a:t>
            </a:r>
            <a:r>
              <a:rPr lang="en-US" altLang="ko-KR" dirty="0"/>
              <a:t>(compare and branch if nonzero).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75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4710"/>
            <a:ext cx="5760640" cy="364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07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examples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ko-KR" dirty="0"/>
              <a:t>b </a:t>
            </a:r>
            <a:r>
              <a:rPr lang="en-US" altLang="ko-KR" dirty="0" smtClean="0"/>
              <a:t>label</a:t>
            </a:r>
            <a:endParaRPr lang="pt-BR" altLang="ko-KR" dirty="0"/>
          </a:p>
          <a:p>
            <a:pPr lvl="1"/>
            <a:r>
              <a:rPr lang="pt-BR" altLang="ko-KR" dirty="0"/>
              <a:t>Branch without link (i.e. no possibility of return) to </a:t>
            </a:r>
            <a:r>
              <a:rPr lang="pt-BR" altLang="ko-KR" dirty="0" smtClean="0"/>
              <a:t>label</a:t>
            </a:r>
            <a:endParaRPr lang="pt-BR" altLang="ko-KR" dirty="0"/>
          </a:p>
          <a:p>
            <a:pPr lvl="1"/>
            <a:r>
              <a:rPr lang="pt-BR" altLang="ko-KR" dirty="0"/>
              <a:t>The PC is not saved!</a:t>
            </a:r>
          </a:p>
          <a:p>
            <a:r>
              <a:rPr lang="pt-BR" altLang="ko-KR" dirty="0"/>
              <a:t>bx </a:t>
            </a:r>
            <a:r>
              <a:rPr lang="pt-BR" altLang="ko-KR" dirty="0" smtClean="0"/>
              <a:t>reg</a:t>
            </a:r>
            <a:endParaRPr lang="pt-BR" altLang="ko-KR" dirty="0"/>
          </a:p>
          <a:p>
            <a:pPr lvl="1"/>
            <a:r>
              <a:rPr lang="pt-BR" altLang="ko-KR" dirty="0"/>
              <a:t>Use to return from a </a:t>
            </a:r>
            <a:r>
              <a:rPr lang="pt-BR" altLang="ko-KR" dirty="0" smtClean="0"/>
              <a:t>function</a:t>
            </a:r>
          </a:p>
          <a:p>
            <a:pPr lvl="1"/>
            <a:r>
              <a:rPr lang="pt-BR" altLang="ko-KR" dirty="0" smtClean="0"/>
              <a:t>Generally, </a:t>
            </a:r>
            <a:r>
              <a:rPr lang="pt-BR" altLang="ko-KR" dirty="0"/>
              <a:t>lr </a:t>
            </a:r>
            <a:r>
              <a:rPr lang="pt-BR" altLang="ko-KR" dirty="0" smtClean="0"/>
              <a:t>is used for reg</a:t>
            </a:r>
            <a:endParaRPr lang="pt-BR" altLang="ko-KR" dirty="0"/>
          </a:p>
          <a:p>
            <a:pPr lvl="1"/>
            <a:r>
              <a:rPr lang="pt-BR" altLang="ko-KR" dirty="0"/>
              <a:t>Moves the lr value into the pc</a:t>
            </a:r>
          </a:p>
          <a:p>
            <a:pPr lvl="1"/>
            <a:r>
              <a:rPr lang="pt-BR" altLang="ko-KR" dirty="0"/>
              <a:t>Could be a different register than lr as </a:t>
            </a:r>
            <a:r>
              <a:rPr lang="pt-BR" altLang="ko-KR" dirty="0" smtClean="0"/>
              <a:t>well</a:t>
            </a:r>
          </a:p>
          <a:p>
            <a:pPr lvl="1"/>
            <a:endParaRPr lang="pt-BR" altLang="ko-KR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05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examples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ko-KR" dirty="0"/>
              <a:t>bl </a:t>
            </a:r>
            <a:r>
              <a:rPr lang="pt-BR" altLang="ko-KR" dirty="0" smtClean="0"/>
              <a:t>label</a:t>
            </a:r>
            <a:endParaRPr lang="pt-BR" altLang="ko-KR" dirty="0"/>
          </a:p>
          <a:p>
            <a:pPr lvl="1"/>
            <a:r>
              <a:rPr lang="pt-BR" altLang="ko-KR" dirty="0"/>
              <a:t>Branch with link (call) to function </a:t>
            </a:r>
            <a:r>
              <a:rPr lang="pt-BR" altLang="ko-KR" dirty="0" smtClean="0"/>
              <a:t>label</a:t>
            </a:r>
            <a:endParaRPr lang="pt-BR" altLang="ko-KR" dirty="0"/>
          </a:p>
          <a:p>
            <a:pPr lvl="1"/>
            <a:r>
              <a:rPr lang="pt-BR" altLang="ko-KR" dirty="0"/>
              <a:t>Store the return address in the link register (lr)</a:t>
            </a:r>
          </a:p>
          <a:p>
            <a:r>
              <a:rPr lang="pt-BR" altLang="ko-KR" dirty="0"/>
              <a:t>blx reg</a:t>
            </a:r>
          </a:p>
          <a:p>
            <a:pPr lvl="1"/>
            <a:r>
              <a:rPr lang="pt-BR" altLang="ko-KR" dirty="0"/>
              <a:t>Branch to address specified by reg</a:t>
            </a:r>
          </a:p>
          <a:p>
            <a:pPr lvl="1"/>
            <a:r>
              <a:rPr lang="pt-BR" altLang="ko-KR" dirty="0"/>
              <a:t>Save return address in lr</a:t>
            </a:r>
          </a:p>
          <a:p>
            <a:pPr lvl="1"/>
            <a:r>
              <a:rPr lang="pt-BR" altLang="ko-KR" dirty="0"/>
              <a:t>When using blx, makre sure lsb of reg is 1 (otherwise, the CPU will fault b/c it</a:t>
            </a:r>
            <a:r>
              <a:rPr lang="pt-BR" altLang="en-US" dirty="0"/>
              <a:t>’</a:t>
            </a:r>
            <a:r>
              <a:rPr lang="pt-BR" altLang="ko-KR" dirty="0"/>
              <a:t>s an attempt to go into the ARM state)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16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examples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ko-KR" dirty="0" smtClean="0"/>
              <a:t>Bx label, blx </a:t>
            </a:r>
            <a:r>
              <a:rPr lang="pt-BR" altLang="ko-KR" dirty="0"/>
              <a:t>label</a:t>
            </a:r>
          </a:p>
          <a:p>
            <a:pPr lvl="1"/>
            <a:r>
              <a:rPr lang="pt-BR" altLang="ko-KR" dirty="0" smtClean="0"/>
              <a:t>But </a:t>
            </a:r>
            <a:r>
              <a:rPr lang="pt-BR" altLang="ko-KR" dirty="0"/>
              <a:t>since </a:t>
            </a:r>
            <a:r>
              <a:rPr lang="pt-BR" altLang="ko-KR" dirty="0" smtClean="0"/>
              <a:t>Cortex M-3 </a:t>
            </a:r>
            <a:r>
              <a:rPr lang="pt-BR" altLang="ko-KR" dirty="0"/>
              <a:t>does not support ARM state, </a:t>
            </a:r>
            <a:r>
              <a:rPr lang="pt-BR" altLang="ko-KR" dirty="0">
                <a:solidFill>
                  <a:srgbClr val="FF0000"/>
                </a:solidFill>
              </a:rPr>
              <a:t>this instruction causes a fault!</a:t>
            </a:r>
          </a:p>
          <a:p>
            <a:endParaRPr lang="pt-BR" altLang="ko-KR" dirty="0" smtClean="0"/>
          </a:p>
          <a:p>
            <a:r>
              <a:rPr lang="pt-BR" altLang="ko-KR" dirty="0" smtClean="0"/>
              <a:t>Without branch instruction, branch is possible</a:t>
            </a:r>
          </a:p>
          <a:p>
            <a:pPr lvl="1"/>
            <a:r>
              <a:rPr lang="pt-BR" altLang="ko-KR" dirty="0" smtClean="0"/>
              <a:t>Use MOV and LDR</a:t>
            </a:r>
          </a:p>
          <a:p>
            <a:endParaRPr lang="pt-BR" altLang="ko-KR" dirty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6759"/>
            <a:ext cx="6219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369" y="5119464"/>
            <a:ext cx="62769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6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examples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ko-KR" dirty="0">
                <a:cs typeface="Courier New" pitchFamily="49" charset="0"/>
              </a:rPr>
              <a:t>Calling </a:t>
            </a:r>
            <a:r>
              <a:rPr lang="pt-BR" altLang="ko-KR" dirty="0">
                <a:latin typeface="Courier" charset="0"/>
              </a:rPr>
              <a:t>bl</a:t>
            </a:r>
            <a:r>
              <a:rPr lang="pt-BR" altLang="ko-KR" dirty="0">
                <a:cs typeface="Courier New" pitchFamily="49" charset="0"/>
              </a:rPr>
              <a:t> </a:t>
            </a:r>
            <a:r>
              <a:rPr lang="pt-BR" altLang="ko-KR" dirty="0">
                <a:solidFill>
                  <a:srgbClr val="FF0000"/>
                </a:solidFill>
                <a:cs typeface="Courier New" pitchFamily="49" charset="0"/>
              </a:rPr>
              <a:t>overwrites</a:t>
            </a:r>
            <a:r>
              <a:rPr lang="pt-BR" altLang="ko-KR" dirty="0">
                <a:cs typeface="Courier New" pitchFamily="49" charset="0"/>
              </a:rPr>
              <a:t> contents of </a:t>
            </a:r>
            <a:r>
              <a:rPr lang="pt-BR" altLang="ko-KR" dirty="0">
                <a:latin typeface="Courier" charset="0"/>
              </a:rPr>
              <a:t>lr</a:t>
            </a:r>
            <a:r>
              <a:rPr lang="pt-BR" altLang="ko-KR" dirty="0">
                <a:cs typeface="Courier New" pitchFamily="49" charset="0"/>
              </a:rPr>
              <a:t>!</a:t>
            </a:r>
          </a:p>
          <a:p>
            <a:r>
              <a:rPr lang="pt-BR" altLang="ko-KR" dirty="0">
                <a:cs typeface="Courier New" pitchFamily="49" charset="0"/>
              </a:rPr>
              <a:t>So, </a:t>
            </a:r>
            <a:r>
              <a:rPr lang="pt-BR" altLang="ko-KR" dirty="0">
                <a:solidFill>
                  <a:srgbClr val="FF0000"/>
                </a:solidFill>
                <a:cs typeface="Courier New" pitchFamily="49" charset="0"/>
              </a:rPr>
              <a:t>save </a:t>
            </a:r>
            <a:r>
              <a:rPr lang="pt-BR" altLang="ko-KR" dirty="0">
                <a:solidFill>
                  <a:srgbClr val="FF0000"/>
                </a:solidFill>
                <a:latin typeface="Courier" charset="0"/>
              </a:rPr>
              <a:t>lr</a:t>
            </a:r>
            <a:r>
              <a:rPr lang="pt-BR" altLang="ko-KR" dirty="0">
                <a:cs typeface="Courier New" pitchFamily="49" charset="0"/>
              </a:rPr>
              <a:t> if your function needs to call a function!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64904"/>
            <a:ext cx="7416824" cy="359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30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Conditional </a:t>
            </a: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Most conditional branches in ARM processors use flags in the APSR to determine whether a </a:t>
            </a:r>
            <a:r>
              <a:rPr lang="en-US" altLang="ko-KR" dirty="0" smtClean="0"/>
              <a:t>branch should </a:t>
            </a:r>
            <a:r>
              <a:rPr lang="en-US" altLang="ko-KR" dirty="0"/>
              <a:t>be carried out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In the APSR, there are five flag bits; four of them are used for branch decisions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1048"/>
            <a:ext cx="8208912" cy="159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617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Flags in ARM Processors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Data </a:t>
            </a:r>
            <a:r>
              <a:rPr lang="en-US" altLang="ko-KR" dirty="0"/>
              <a:t>processing instructions change the flags in the </a:t>
            </a:r>
            <a:r>
              <a:rPr lang="en-US" altLang="ko-KR" dirty="0" smtClean="0"/>
              <a:t>PSR</a:t>
            </a:r>
          </a:p>
          <a:p>
            <a:r>
              <a:rPr lang="en-US" altLang="ko-KR" dirty="0"/>
              <a:t>The flags might be used for branch </a:t>
            </a:r>
            <a:r>
              <a:rPr lang="en-US" altLang="ko-KR" dirty="0" smtClean="0"/>
              <a:t>decisions</a:t>
            </a:r>
          </a:p>
          <a:p>
            <a:r>
              <a:rPr lang="en-US" altLang="ko-KR" dirty="0"/>
              <a:t>Z (Zero) flag: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This </a:t>
            </a:r>
            <a:r>
              <a:rPr lang="en-US" altLang="ko-KR" dirty="0"/>
              <a:t>flag is set when the result of an instruction has a zero value or when a comparison of </a:t>
            </a:r>
            <a:r>
              <a:rPr lang="en-US" altLang="ko-KR" dirty="0" smtClean="0"/>
              <a:t>two data </a:t>
            </a:r>
            <a:r>
              <a:rPr lang="en-US" altLang="ko-KR" dirty="0"/>
              <a:t>returns an equal result.</a:t>
            </a:r>
          </a:p>
          <a:p>
            <a:r>
              <a:rPr lang="en-US" altLang="ko-KR" dirty="0" smtClean="0"/>
              <a:t>N </a:t>
            </a:r>
            <a:r>
              <a:rPr lang="en-US" altLang="ko-KR" dirty="0"/>
              <a:t>(Negative) </a:t>
            </a:r>
            <a:r>
              <a:rPr lang="en-US" altLang="ko-KR" dirty="0" smtClean="0"/>
              <a:t>flag:</a:t>
            </a:r>
          </a:p>
          <a:p>
            <a:pPr lvl="1"/>
            <a:r>
              <a:rPr lang="en-US" altLang="ko-KR" dirty="0" smtClean="0"/>
              <a:t>This </a:t>
            </a:r>
            <a:r>
              <a:rPr lang="en-US" altLang="ko-KR" dirty="0"/>
              <a:t>flag is set when the result of an instruction has a negative value (bit 31 is 1).</a:t>
            </a:r>
          </a:p>
          <a:p>
            <a:r>
              <a:rPr lang="en-US" altLang="ko-KR" dirty="0" smtClean="0"/>
              <a:t>C </a:t>
            </a:r>
            <a:r>
              <a:rPr lang="en-US" altLang="ko-KR" dirty="0"/>
              <a:t>(Carry) flag: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This </a:t>
            </a:r>
            <a:r>
              <a:rPr lang="en-US" altLang="ko-KR" dirty="0"/>
              <a:t>flag is for unsigned data processing—for example, in add (ADD) it is set when </a:t>
            </a:r>
            <a:r>
              <a:rPr lang="en-US" altLang="ko-KR" dirty="0" smtClean="0"/>
              <a:t>an overflow </a:t>
            </a:r>
            <a:r>
              <a:rPr lang="en-US" altLang="ko-KR" dirty="0"/>
              <a:t>occurs; in subtract (SUB) it is set when a borrow did not occur (borrow is the invert of carry).</a:t>
            </a:r>
          </a:p>
          <a:p>
            <a:r>
              <a:rPr lang="en-US" altLang="ko-KR" dirty="0" smtClean="0"/>
              <a:t>V </a:t>
            </a:r>
            <a:r>
              <a:rPr lang="en-US" altLang="ko-KR" dirty="0"/>
              <a:t>(Overflow) flag: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This </a:t>
            </a:r>
            <a:r>
              <a:rPr lang="en-US" altLang="ko-KR" dirty="0"/>
              <a:t>flag is for signed data processing; for example, in an add (ADD), when two </a:t>
            </a:r>
            <a:r>
              <a:rPr lang="en-US" altLang="ko-KR" dirty="0" smtClean="0"/>
              <a:t>positive values </a:t>
            </a:r>
            <a:r>
              <a:rPr lang="en-US" altLang="ko-KR" dirty="0"/>
              <a:t>added together produce a negative value, or when two negative values added together produce </a:t>
            </a:r>
            <a:r>
              <a:rPr lang="en-US" altLang="ko-KR" dirty="0" smtClean="0"/>
              <a:t>a positive </a:t>
            </a:r>
            <a:r>
              <a:rPr lang="en-US" altLang="ko-KR" dirty="0"/>
              <a:t>value.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47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Assembly Basics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Assembler </a:t>
            </a:r>
            <a:r>
              <a:rPr lang="en-US" altLang="ko-KR" b="1" dirty="0" smtClean="0"/>
              <a:t>Language examples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 smtClean="0"/>
              <a:t>    </a:t>
            </a:r>
            <a:r>
              <a:rPr lang="en-US" altLang="ko-KR" sz="1400" dirty="0" smtClean="0"/>
              <a:t>Opcode, operands, comment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Define constant using EQU (similar to #define in c)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0147" y="2276872"/>
            <a:ext cx="56276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400" dirty="0"/>
              <a:t>MOV R0, #0x12 ; Set R0 = 0x12 (hexadecimal)</a:t>
            </a:r>
          </a:p>
          <a:p>
            <a:r>
              <a:rPr lang="pt-BR" altLang="ko-KR" sz="1400" dirty="0"/>
              <a:t>MOV R1, #'A' ; Set R1 = ASCII character A</a:t>
            </a:r>
            <a:endParaRPr lang="ko-KR" altLang="en-US" sz="1400" b="1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0146" y="4005064"/>
            <a:ext cx="5699637" cy="187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NVIC_IRQ_SETEN0 EQU 0xE000E100</a:t>
            </a:r>
          </a:p>
          <a:p>
            <a:r>
              <a:rPr lang="en-US" altLang="ko-KR" sz="1400" dirty="0"/>
              <a:t>NVIC_IRQ0_ENABLE EQU 0x1</a:t>
            </a:r>
          </a:p>
          <a:p>
            <a:r>
              <a:rPr lang="en-US" altLang="ko-KR" sz="1400" dirty="0"/>
              <a:t>...</a:t>
            </a:r>
          </a:p>
          <a:p>
            <a:r>
              <a:rPr lang="en-US" altLang="ko-KR" sz="1400" dirty="0"/>
              <a:t>LDR R0,=NVIC_IRQ_SETEN0; ; LDR here is a pseudo-instruction that</a:t>
            </a:r>
          </a:p>
          <a:p>
            <a:r>
              <a:rPr lang="en-US" altLang="ko-KR" sz="1400" dirty="0"/>
              <a:t>; convert to a PC relative load by</a:t>
            </a:r>
          </a:p>
          <a:p>
            <a:r>
              <a:rPr lang="en-US" altLang="ko-KR" sz="1400" dirty="0"/>
              <a:t>; assembler.</a:t>
            </a:r>
          </a:p>
          <a:p>
            <a:r>
              <a:rPr lang="en-US" altLang="ko-KR" sz="1400" dirty="0"/>
              <a:t>MOV R1,#NVIC_IRQ0_ENABLE ; Move immediate data to register</a:t>
            </a:r>
          </a:p>
          <a:p>
            <a:r>
              <a:rPr lang="pt-BR" altLang="ko-KR" sz="1400" dirty="0"/>
              <a:t>STR R1,[R0] ; Enable IRQ</a:t>
            </a:r>
            <a:endParaRPr lang="ko-KR" altLang="en-US" sz="1400" b="1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19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Application Program Status Register (APSR)</a:t>
            </a:r>
            <a:endParaRPr lang="ko-KR" altLang="en-US" sz="2800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2" y="1977231"/>
            <a:ext cx="536257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69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of Suffixes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4) Assembler </a:t>
            </a:r>
            <a:r>
              <a:rPr lang="en-US" altLang="ko-KR" b="1" dirty="0"/>
              <a:t>Language: Use of </a:t>
            </a:r>
            <a:r>
              <a:rPr lang="en-US" altLang="ko-KR" b="1" dirty="0" smtClean="0"/>
              <a:t>Suffixes</a:t>
            </a:r>
          </a:p>
          <a:p>
            <a:pPr lvl="1"/>
            <a:r>
              <a:rPr lang="en-US" altLang="ko-KR" dirty="0"/>
              <a:t>In assembler for ARM processors, instructions can be followed by </a:t>
            </a:r>
            <a:r>
              <a:rPr lang="en-US" altLang="ko-KR" dirty="0" smtClean="0"/>
              <a:t>suffixes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conditional execution suffixes are usually used for branch instructions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45024"/>
            <a:ext cx="740194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573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of Suffixes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Conditions for Branches or Other Conditional Operations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04864"/>
            <a:ext cx="6691434" cy="3656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75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Updating the APSR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SUB Rx, Ry</a:t>
            </a:r>
          </a:p>
          <a:p>
            <a:pPr lvl="1"/>
            <a:r>
              <a:rPr lang="en-US" altLang="ko-KR" dirty="0"/>
              <a:t>Rx = Rx - Ry</a:t>
            </a:r>
          </a:p>
          <a:p>
            <a:pPr lvl="1"/>
            <a:r>
              <a:rPr lang="en-US" altLang="ko-KR" dirty="0"/>
              <a:t>APSR unchanged</a:t>
            </a:r>
          </a:p>
          <a:p>
            <a:r>
              <a:rPr lang="en-US" altLang="ko-KR" dirty="0"/>
              <a:t>SUB</a:t>
            </a:r>
            <a:r>
              <a:rPr lang="en-US" altLang="ko-KR" u="sng" dirty="0"/>
              <a:t>S</a:t>
            </a:r>
          </a:p>
          <a:p>
            <a:pPr lvl="1"/>
            <a:r>
              <a:rPr lang="en-US" altLang="ko-KR" dirty="0"/>
              <a:t>Rx = Rx - Ry</a:t>
            </a:r>
          </a:p>
          <a:p>
            <a:pPr lvl="1"/>
            <a:r>
              <a:rPr lang="en-US" altLang="ko-KR" dirty="0"/>
              <a:t>APSR N, Z, C, V updated</a:t>
            </a:r>
          </a:p>
          <a:p>
            <a:r>
              <a:rPr lang="en-US" altLang="ko-KR" dirty="0"/>
              <a:t>ADD Rx, Ry</a:t>
            </a:r>
          </a:p>
          <a:p>
            <a:pPr lvl="1"/>
            <a:r>
              <a:rPr lang="en-US" altLang="ko-KR" dirty="0"/>
              <a:t>Rx = Rx + Ry</a:t>
            </a:r>
          </a:p>
          <a:p>
            <a:pPr lvl="1"/>
            <a:r>
              <a:rPr lang="en-US" altLang="ko-KR" dirty="0"/>
              <a:t>APSR unchanged</a:t>
            </a:r>
          </a:p>
          <a:p>
            <a:r>
              <a:rPr lang="en-US" altLang="ko-KR" dirty="0"/>
              <a:t>ADD</a:t>
            </a:r>
            <a:r>
              <a:rPr lang="en-US" altLang="ko-KR" u="sng" dirty="0"/>
              <a:t>S</a:t>
            </a:r>
          </a:p>
          <a:p>
            <a:pPr lvl="1"/>
            <a:r>
              <a:rPr lang="en-US" altLang="ko-KR" dirty="0"/>
              <a:t>Rx = Rx + Ry</a:t>
            </a:r>
          </a:p>
          <a:p>
            <a:pPr lvl="1"/>
            <a:r>
              <a:rPr lang="en-US" altLang="ko-KR" dirty="0"/>
              <a:t>APSR N, Z, C, V updated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4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of Suffixes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Examples of using of Suffixes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48880"/>
            <a:ext cx="62579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04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Exercise: What </a:t>
            </a:r>
            <a:r>
              <a:rPr lang="en-US" altLang="ko-KR" sz="3200" dirty="0"/>
              <a:t>is the value of r2 at </a:t>
            </a:r>
            <a:r>
              <a:rPr lang="en-US" altLang="ko-KR" sz="3200" u="sng" dirty="0"/>
              <a:t>done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indent="0">
              <a:buNone/>
            </a:pPr>
            <a:r>
              <a:rPr lang="en-US" altLang="ko-KR" b="1" dirty="0">
                <a:latin typeface="Consolas" pitchFamily="49" charset="0"/>
                <a:cs typeface="Consolas" pitchFamily="49" charset="0"/>
              </a:rPr>
              <a:t>start:</a:t>
            </a:r>
          </a:p>
          <a:p>
            <a:pPr marL="0" indent="0">
              <a:buNone/>
            </a:pPr>
            <a:r>
              <a:rPr lang="en-US" altLang="ko-KR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movs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 r0, #1</a:t>
            </a:r>
          </a:p>
          <a:p>
            <a:pPr marL="0" indent="0">
              <a:buNone/>
            </a:pPr>
            <a:r>
              <a:rPr lang="en-US" altLang="ko-KR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movs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 r1, #1</a:t>
            </a:r>
          </a:p>
          <a:p>
            <a:pPr marL="0" indent="0">
              <a:buNone/>
            </a:pPr>
            <a:r>
              <a:rPr lang="en-US" altLang="ko-KR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movs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 r2, #1</a:t>
            </a:r>
          </a:p>
          <a:p>
            <a:pPr marL="0" indent="0">
              <a:buNone/>
            </a:pPr>
            <a:r>
              <a:rPr lang="en-US" altLang="ko-KR" b="1" dirty="0">
                <a:latin typeface="Consolas" pitchFamily="49" charset="0"/>
                <a:cs typeface="Consolas" pitchFamily="49" charset="0"/>
              </a:rPr>
              <a:t>	sub  r0, r1</a:t>
            </a:r>
          </a:p>
          <a:p>
            <a:pPr marL="0" indent="0">
              <a:buNone/>
            </a:pPr>
            <a:r>
              <a:rPr lang="en-US" altLang="ko-KR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bne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  done</a:t>
            </a:r>
          </a:p>
          <a:p>
            <a:pPr marL="0" indent="0">
              <a:buNone/>
            </a:pPr>
            <a:r>
              <a:rPr lang="en-US" altLang="ko-KR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movs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 r2, #2</a:t>
            </a:r>
          </a:p>
          <a:p>
            <a:pPr marL="0" indent="0">
              <a:buNone/>
            </a:pPr>
            <a:r>
              <a:rPr lang="en-US" altLang="ko-KR" b="1" dirty="0">
                <a:latin typeface="Consolas" pitchFamily="49" charset="0"/>
                <a:cs typeface="Consolas" pitchFamily="49" charset="0"/>
              </a:rPr>
              <a:t>done:</a:t>
            </a:r>
          </a:p>
          <a:p>
            <a:pPr marL="0" indent="0">
              <a:buNone/>
            </a:pPr>
            <a:r>
              <a:rPr lang="en-US" altLang="ko-KR" b="1" dirty="0">
                <a:latin typeface="Consolas" pitchFamily="49" charset="0"/>
                <a:cs typeface="Consolas" pitchFamily="49" charset="0"/>
              </a:rPr>
              <a:t>	b    done</a:t>
            </a:r>
          </a:p>
          <a:p>
            <a:pPr marL="0" indent="0">
              <a:buNone/>
            </a:pPr>
            <a:r>
              <a:rPr lang="en-US" altLang="ko-KR" b="1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53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Cortex M-3 Instruction Set Architecture</a:t>
            </a:r>
          </a:p>
          <a:p>
            <a:r>
              <a:rPr lang="en-US" altLang="ko-KR" dirty="0" smtClean="0"/>
              <a:t>Cortex M-3 Instruction details</a:t>
            </a:r>
          </a:p>
          <a:p>
            <a:pPr lvl="1"/>
            <a:r>
              <a:rPr lang="en-US" altLang="ko-KR" dirty="0" smtClean="0"/>
              <a:t>Data moving</a:t>
            </a:r>
          </a:p>
          <a:p>
            <a:pPr lvl="1"/>
            <a:r>
              <a:rPr lang="en-US" altLang="ko-KR" dirty="0" smtClean="0"/>
              <a:t>Data processing</a:t>
            </a:r>
          </a:p>
          <a:p>
            <a:pPr lvl="1"/>
            <a:r>
              <a:rPr lang="en-US" altLang="ko-KR" dirty="0" smtClean="0"/>
              <a:t>Branch</a:t>
            </a:r>
          </a:p>
          <a:p>
            <a:pPr lvl="1"/>
            <a:r>
              <a:rPr lang="en-US" altLang="ko-KR" dirty="0" smtClean="0"/>
              <a:t>Use suffixes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00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Assembly Basics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Assembler Language: Use of </a:t>
            </a:r>
            <a:r>
              <a:rPr lang="en-US" altLang="ko-KR" b="1" dirty="0" smtClean="0"/>
              <a:t>Suffixes</a:t>
            </a:r>
          </a:p>
          <a:p>
            <a:pPr lvl="1"/>
            <a:r>
              <a:rPr lang="en-US" altLang="ko-KR" dirty="0"/>
              <a:t>In assembler for ARM processors, instructions can be followed by </a:t>
            </a:r>
            <a:r>
              <a:rPr lang="en-US" altLang="ko-KR" dirty="0" smtClean="0"/>
              <a:t>suffixes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conditional execution suffixes are usually used for branch instructions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45024"/>
            <a:ext cx="740194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33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The </a:t>
            </a:r>
            <a:r>
              <a:rPr lang="en-US" altLang="ko-KR" sz="2400" dirty="0" err="1" smtClean="0"/>
              <a:t>Endianess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religious war: 288 years and counting!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Modern version</a:t>
            </a:r>
          </a:p>
          <a:p>
            <a:pPr lvl="1"/>
            <a:r>
              <a:rPr lang="en-US" altLang="ko-KR" sz="1800" dirty="0"/>
              <a:t>Danny Cohen</a:t>
            </a:r>
          </a:p>
          <a:p>
            <a:pPr lvl="1"/>
            <a:r>
              <a:rPr lang="en-US" altLang="ko-KR" sz="1800" dirty="0"/>
              <a:t>IEEE Computer, v14, #10</a:t>
            </a:r>
          </a:p>
          <a:p>
            <a:pPr lvl="1"/>
            <a:r>
              <a:rPr lang="en-US" altLang="ko-KR" sz="1800" dirty="0"/>
              <a:t>Published in 1981</a:t>
            </a:r>
          </a:p>
          <a:p>
            <a:pPr lvl="1"/>
            <a:r>
              <a:rPr lang="en-US" altLang="ko-KR" sz="1800" dirty="0"/>
              <a:t>Satire on CS religious war</a:t>
            </a:r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Historical Inspiration</a:t>
            </a:r>
          </a:p>
          <a:p>
            <a:pPr lvl="1"/>
            <a:r>
              <a:rPr lang="en-US" altLang="ko-KR" sz="1800" dirty="0"/>
              <a:t>Jonathan Swift</a:t>
            </a:r>
          </a:p>
          <a:p>
            <a:pPr lvl="1"/>
            <a:r>
              <a:rPr lang="en-US" altLang="ko-KR" sz="1800" i="1" dirty="0"/>
              <a:t>Gulliver's Travels</a:t>
            </a:r>
          </a:p>
          <a:p>
            <a:pPr lvl="1"/>
            <a:r>
              <a:rPr lang="en-US" altLang="ko-KR" sz="1800" dirty="0"/>
              <a:t>Published in 1726 </a:t>
            </a:r>
          </a:p>
          <a:p>
            <a:pPr lvl="1"/>
            <a:r>
              <a:rPr lang="en-US" altLang="ko-KR" sz="1800" dirty="0"/>
              <a:t>Satire on Henry-VIII</a:t>
            </a:r>
            <a:r>
              <a:rPr lang="ja-JP" altLang="en-US" sz="1800" dirty="0"/>
              <a:t>’</a:t>
            </a:r>
            <a:r>
              <a:rPr lang="en-US" altLang="ja-JP" sz="1800" dirty="0"/>
              <a:t>s split with the Church</a:t>
            </a:r>
          </a:p>
          <a:p>
            <a:pPr lvl="2"/>
            <a:r>
              <a:rPr lang="en-US" altLang="ko-KR" sz="1600" dirty="0"/>
              <a:t>Now a major motion picture!</a:t>
            </a:r>
          </a:p>
          <a:p>
            <a:endParaRPr lang="ko-KR" altLang="en-US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48200" y="1359049"/>
            <a:ext cx="4402138" cy="26558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ko-KR" altLang="ko-KR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648200" y="2402036"/>
            <a:ext cx="440213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ko-KR" sz="1200" b="1">
                <a:latin typeface="Consolas" pitchFamily="49" charset="0"/>
                <a:cs typeface="Consolas" pitchFamily="49" charset="0"/>
              </a:rPr>
              <a:t>                              Memory     Value</a:t>
            </a:r>
          </a:p>
          <a:p>
            <a:r>
              <a:rPr lang="en-US" altLang="ko-KR" sz="1200" b="1">
                <a:latin typeface="Consolas" pitchFamily="49" charset="0"/>
                <a:cs typeface="Consolas" pitchFamily="49" charset="0"/>
              </a:rPr>
              <a:t>                              Offset  (LSB) (MSB)</a:t>
            </a:r>
          </a:p>
          <a:p>
            <a:r>
              <a:rPr lang="en-US" altLang="ko-KR" sz="1200" b="1">
                <a:latin typeface="Consolas" pitchFamily="49" charset="0"/>
                <a:cs typeface="Consolas" pitchFamily="49" charset="0"/>
              </a:rPr>
              <a:t>                              ======  ===========</a:t>
            </a:r>
          </a:p>
          <a:p>
            <a:r>
              <a:rPr lang="en-US" altLang="ko-KR" sz="1200" b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uint8_t a  = 1;</a:t>
            </a:r>
            <a:r>
              <a:rPr lang="en-US" altLang="ko-KR" sz="1200" b="1">
                <a:latin typeface="Consolas" pitchFamily="49" charset="0"/>
                <a:cs typeface="Consolas" pitchFamily="49" charset="0"/>
              </a:rPr>
              <a:t>               0x0000  </a:t>
            </a:r>
            <a:r>
              <a:rPr lang="en-US" altLang="ko-KR" sz="1200" b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</a:t>
            </a:r>
            <a:r>
              <a:rPr lang="en-US" altLang="ko-KR" sz="1200" b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b="1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>02</a:t>
            </a:r>
            <a:r>
              <a:rPr lang="en-US" altLang="ko-KR" sz="1200" b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FF 00</a:t>
            </a:r>
          </a:p>
          <a:p>
            <a:r>
              <a:rPr lang="en-US" altLang="ko-KR" sz="1200" b="1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>uint8_t b  = 2;</a:t>
            </a:r>
          </a:p>
          <a:p>
            <a:r>
              <a:rPr lang="en-US" altLang="ko-KR" sz="12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uint16_t c = 255; // 0x00FF</a:t>
            </a:r>
          </a:p>
          <a:p>
            <a:r>
              <a:rPr lang="en-US" altLang="ko-KR" sz="1200" b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uint32_t d = 0x12345678;</a:t>
            </a:r>
            <a:r>
              <a:rPr lang="en-US" altLang="ko-KR" sz="1200" b="1">
                <a:latin typeface="Consolas" pitchFamily="49" charset="0"/>
                <a:cs typeface="Consolas" pitchFamily="49" charset="0"/>
              </a:rPr>
              <a:t>      0x0004  </a:t>
            </a:r>
            <a:r>
              <a:rPr lang="en-US" altLang="ko-KR" sz="1200" b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78 56 34 12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48200" y="1500336"/>
            <a:ext cx="4267200" cy="990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u"/>
              <a:defRPr sz="2400" kern="120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u"/>
              <a:defRPr sz="2000" kern="120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u"/>
              <a:defRPr sz="1800" kern="120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u"/>
              <a:defRPr sz="1600" kern="120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u"/>
              <a:defRPr sz="1600" kern="120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Little-Endian</a:t>
            </a:r>
          </a:p>
          <a:p>
            <a:pPr lvl="1"/>
            <a:r>
              <a:rPr lang="en-US" altLang="ko-KR" smtClean="0"/>
              <a:t>LSB is at lower address</a:t>
            </a:r>
            <a:endParaRPr lang="en-US" altLang="ko-KR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4648200" y="4167336"/>
            <a:ext cx="4267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Big-</a:t>
            </a:r>
            <a:r>
              <a:rPr lang="en-US" sz="2800" kern="0" dirty="0" err="1">
                <a:latin typeface="+mn-lt"/>
                <a:ea typeface="ＭＳ Ｐゴシック" pitchFamily="-107" charset="-128"/>
                <a:cs typeface="ＭＳ Ｐゴシック" pitchFamily="-107" charset="-128"/>
              </a:rPr>
              <a:t>Endian</a:t>
            </a:r>
            <a:endParaRPr lang="en-US" sz="2800" kern="0" dirty="0">
              <a:latin typeface="+mn-lt"/>
              <a:ea typeface="ＭＳ Ｐゴシック" pitchFamily="-107" charset="-128"/>
              <a:cs typeface="ＭＳ Ｐゴシック" pitchFamily="-107" charset="-128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MSB is at lower address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648200" y="5069036"/>
            <a:ext cx="440213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ko-KR" sz="1200" b="1">
                <a:latin typeface="Consolas" pitchFamily="49" charset="0"/>
                <a:cs typeface="Consolas" pitchFamily="49" charset="0"/>
              </a:rPr>
              <a:t>                              Memory     Value</a:t>
            </a:r>
          </a:p>
          <a:p>
            <a:r>
              <a:rPr lang="en-US" altLang="ko-KR" sz="1200" b="1">
                <a:latin typeface="Consolas" pitchFamily="49" charset="0"/>
                <a:cs typeface="Consolas" pitchFamily="49" charset="0"/>
              </a:rPr>
              <a:t>                              Offset  (LSB) (MSB)</a:t>
            </a:r>
          </a:p>
          <a:p>
            <a:r>
              <a:rPr lang="en-US" altLang="ko-KR" sz="1200" b="1">
                <a:latin typeface="Consolas" pitchFamily="49" charset="0"/>
                <a:cs typeface="Consolas" pitchFamily="49" charset="0"/>
              </a:rPr>
              <a:t>                              ======  ===========</a:t>
            </a:r>
          </a:p>
          <a:p>
            <a:r>
              <a:rPr lang="en-US" altLang="ko-KR" sz="1200" b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uint8_t a  = 1;</a:t>
            </a:r>
            <a:r>
              <a:rPr lang="en-US" altLang="ko-KR" sz="1200" b="1">
                <a:latin typeface="Consolas" pitchFamily="49" charset="0"/>
                <a:cs typeface="Consolas" pitchFamily="49" charset="0"/>
              </a:rPr>
              <a:t>               0x0000  </a:t>
            </a:r>
            <a:r>
              <a:rPr lang="en-US" altLang="ko-KR" sz="1200" b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</a:t>
            </a:r>
            <a:r>
              <a:rPr lang="en-US" altLang="ko-KR" sz="1200" b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b="1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>02</a:t>
            </a:r>
            <a:r>
              <a:rPr lang="en-US" altLang="ko-KR" sz="1200" b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00 FF</a:t>
            </a:r>
          </a:p>
          <a:p>
            <a:r>
              <a:rPr lang="en-US" altLang="ko-KR" sz="1200" b="1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>uint8_t b  = 2;</a:t>
            </a:r>
          </a:p>
          <a:p>
            <a:r>
              <a:rPr lang="en-US" altLang="ko-KR" sz="12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uint16_t c = 255; // 0x00FF</a:t>
            </a:r>
          </a:p>
          <a:p>
            <a:r>
              <a:rPr lang="en-US" altLang="ko-KR" sz="1200" b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uint32_t d = 0x12345678;</a:t>
            </a:r>
            <a:r>
              <a:rPr lang="en-US" altLang="ko-KR" sz="1200" b="1">
                <a:latin typeface="Consolas" pitchFamily="49" charset="0"/>
                <a:cs typeface="Consolas" pitchFamily="49" charset="0"/>
              </a:rPr>
              <a:t>      0x0004  </a:t>
            </a:r>
            <a:r>
              <a:rPr lang="en-US" altLang="ko-KR" sz="1200" b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12 34 56 78</a:t>
            </a:r>
          </a:p>
        </p:txBody>
      </p:sp>
    </p:spTree>
    <p:extLst>
      <p:ext uri="{BB962C8B-B14F-4D97-AF65-F5344CB8AC3E}">
        <p14:creationId xmlns:p14="http://schemas.microsoft.com/office/powerpoint/2010/main" val="355408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Addressing: Big Endian vs Little </a:t>
            </a:r>
            <a:r>
              <a:rPr lang="en-US" altLang="ko-KR" sz="2400" dirty="0" smtClean="0"/>
              <a:t>Endian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Endian-ness: ordering of bytes within a word</a:t>
            </a:r>
          </a:p>
          <a:p>
            <a:pPr lvl="1"/>
            <a:r>
              <a:rPr lang="en-US" altLang="ko-KR" dirty="0"/>
              <a:t>Little - increasing numeric significance with increasing memory addresses</a:t>
            </a:r>
          </a:p>
          <a:p>
            <a:pPr lvl="1"/>
            <a:r>
              <a:rPr lang="en-US" altLang="ko-KR" dirty="0"/>
              <a:t>Big – The opposite, most significant byte first</a:t>
            </a:r>
          </a:p>
          <a:p>
            <a:pPr lvl="1"/>
            <a:r>
              <a:rPr lang="en-US" altLang="ko-KR" dirty="0"/>
              <a:t>MIPS is big endian, x86 is little endian</a:t>
            </a:r>
          </a:p>
          <a:p>
            <a:endParaRPr lang="ko-KR" altLang="en-US" dirty="0"/>
          </a:p>
        </p:txBody>
      </p:sp>
      <p:pic>
        <p:nvPicPr>
          <p:cNvPr id="4" name="Picture 5" descr="280px-Big-Endian_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3848100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280px-Little-Endian_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352" y="3318322"/>
            <a:ext cx="3810000" cy="340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06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ARM Cortex-M3 Memory Formats (Endian)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altLang="ko-KR" dirty="0"/>
              <a:t>Default memory format for ARM CPUs: </a:t>
            </a:r>
            <a:r>
              <a:rPr lang="pt-BR" altLang="ko-KR" u="sng" dirty="0">
                <a:solidFill>
                  <a:srgbClr val="FF0000"/>
                </a:solidFill>
              </a:rPr>
              <a:t>LITTLE ENDIAN</a:t>
            </a:r>
          </a:p>
          <a:p>
            <a:r>
              <a:rPr lang="pt-BR" altLang="ko-KR" dirty="0"/>
              <a:t>Bytes 0-3 hold the first stored word</a:t>
            </a:r>
          </a:p>
          <a:p>
            <a:r>
              <a:rPr lang="pt-BR" altLang="ko-KR" dirty="0"/>
              <a:t>Bytes 4-7 hold the second stored word</a:t>
            </a:r>
          </a:p>
          <a:p>
            <a:r>
              <a:rPr lang="pt-BR" altLang="ko-KR" dirty="0"/>
              <a:t>Processor contains a configuration pin BIGEND</a:t>
            </a:r>
          </a:p>
          <a:p>
            <a:pPr lvl="1"/>
            <a:r>
              <a:rPr lang="pt-BR" altLang="ko-KR" dirty="0"/>
              <a:t>Enables system developer to select format:</a:t>
            </a:r>
          </a:p>
          <a:p>
            <a:pPr lvl="2"/>
            <a:r>
              <a:rPr lang="pt-BR" altLang="ko-KR" sz="2000" dirty="0"/>
              <a:t>Little Endian</a:t>
            </a:r>
          </a:p>
          <a:p>
            <a:pPr lvl="2"/>
            <a:r>
              <a:rPr lang="pt-BR" altLang="ko-KR" sz="2000" dirty="0"/>
              <a:t>Big Endian (BE-8)</a:t>
            </a:r>
          </a:p>
          <a:p>
            <a:pPr lvl="1"/>
            <a:r>
              <a:rPr lang="pt-BR" altLang="ko-KR" dirty="0"/>
              <a:t>Pin is sampled on reset</a:t>
            </a:r>
          </a:p>
          <a:p>
            <a:pPr lvl="1"/>
            <a:r>
              <a:rPr lang="pt-BR" altLang="ko-KR" dirty="0"/>
              <a:t>Cannot change endianness when out of reset</a:t>
            </a:r>
          </a:p>
          <a:p>
            <a:endParaRPr lang="pt-BR" altLang="ko-KR" dirty="0"/>
          </a:p>
          <a:p>
            <a:endParaRPr lang="pt-BR" altLang="ko-KR" dirty="0"/>
          </a:p>
          <a:p>
            <a:r>
              <a:rPr lang="pt-BR" altLang="ko-KR" dirty="0"/>
              <a:t>Source: [ARM TRM] ARM DDI 0337E, </a:t>
            </a:r>
            <a:r>
              <a:rPr lang="pt-BR" altLang="en-US" dirty="0"/>
              <a:t>“</a:t>
            </a:r>
            <a:r>
              <a:rPr lang="pt-BR" altLang="ko-KR" dirty="0"/>
              <a:t>Cortex-M3 Technical Reference Manual,</a:t>
            </a:r>
            <a:r>
              <a:rPr lang="pt-BR" altLang="en-US" dirty="0"/>
              <a:t>”</a:t>
            </a:r>
            <a:r>
              <a:rPr lang="pt-BR" altLang="ko-KR" dirty="0"/>
              <a:t> Revision r1p1, pg 67 (2-11).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89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Instruction Set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Instruction Set</a:t>
            </a:r>
          </a:p>
          <a:p>
            <a:pPr lvl="1"/>
            <a:r>
              <a:rPr lang="en-US" altLang="ko-KR" dirty="0"/>
              <a:t>The complete details of each </a:t>
            </a:r>
            <a:r>
              <a:rPr lang="en-US" altLang="ko-KR" dirty="0" smtClean="0"/>
              <a:t>instruction are </a:t>
            </a:r>
            <a:r>
              <a:rPr lang="en-US" altLang="ko-KR" dirty="0"/>
              <a:t>available in the </a:t>
            </a:r>
            <a:r>
              <a:rPr lang="en-US" altLang="ko-KR" i="1" dirty="0"/>
              <a:t>ARM v7-M Architecture Application Level Reference </a:t>
            </a:r>
            <a:r>
              <a:rPr lang="en-US" altLang="ko-KR" i="1" dirty="0" smtClean="0"/>
              <a:t>Manual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Cortex-M3 Instruction Type</a:t>
            </a:r>
          </a:p>
          <a:p>
            <a:pPr lvl="1"/>
            <a:r>
              <a:rPr lang="en-US" altLang="ko-KR" dirty="0" smtClean="0"/>
              <a:t>16-bit/32-bit Data Processing Instructions</a:t>
            </a:r>
          </a:p>
          <a:p>
            <a:pPr lvl="1"/>
            <a:r>
              <a:rPr lang="en-US" altLang="ko-KR" dirty="0" smtClean="0"/>
              <a:t>Branch Instructions</a:t>
            </a:r>
          </a:p>
          <a:p>
            <a:pPr lvl="1"/>
            <a:r>
              <a:rPr lang="en-US" altLang="ko-KR" dirty="0" smtClean="0"/>
              <a:t>16-bit/32-bit Load and Store Instructions</a:t>
            </a:r>
          </a:p>
          <a:p>
            <a:pPr lvl="1"/>
            <a:r>
              <a:rPr lang="en-US" altLang="ko-KR" dirty="0" smtClean="0"/>
              <a:t>Etc.</a:t>
            </a:r>
          </a:p>
          <a:p>
            <a:pPr lvl="2"/>
            <a:r>
              <a:rPr lang="en-US" altLang="ko-KR" dirty="0" smtClean="0"/>
              <a:t>Coprocessor instructions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09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0.2|0|0|0.1|0.4|0|0.3|0.3|0.2|0|0.3|0.2|0.2|0|0.2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400" b="1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4690</TotalTime>
  <Words>2127</Words>
  <Application>Microsoft Office PowerPoint</Application>
  <PresentationFormat>화면 슬라이드 쇼(4:3)</PresentationFormat>
  <Paragraphs>387</Paragraphs>
  <Slides>46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7" baseType="lpstr">
      <vt:lpstr>Courier</vt:lpstr>
      <vt:lpstr>MS PGothic</vt:lpstr>
      <vt:lpstr>MS PGothic</vt:lpstr>
      <vt:lpstr>맑은 고딕</vt:lpstr>
      <vt:lpstr>Arial</vt:lpstr>
      <vt:lpstr>Consolas</vt:lpstr>
      <vt:lpstr>Courier New</vt:lpstr>
      <vt:lpstr>Times New Roman</vt:lpstr>
      <vt:lpstr>Trebuchet MS</vt:lpstr>
      <vt:lpstr>Wingdings</vt:lpstr>
      <vt:lpstr>Office 테마</vt:lpstr>
      <vt:lpstr>Microprocessor Cortex-M3 Instruction Set</vt:lpstr>
      <vt:lpstr>Agenda</vt:lpstr>
      <vt:lpstr>Assembly Basics</vt:lpstr>
      <vt:lpstr>Assembly Basics</vt:lpstr>
      <vt:lpstr>Assembly Basics</vt:lpstr>
      <vt:lpstr>The Endianess religious war: 288 years and counting!</vt:lpstr>
      <vt:lpstr>Addressing: Big Endian vs Little Endian</vt:lpstr>
      <vt:lpstr>ARM Cortex-M3 Memory Formats (Endian)</vt:lpstr>
      <vt:lpstr>Instruction Set Architecture</vt:lpstr>
      <vt:lpstr>An ISA defines the hardware/software interface</vt:lpstr>
      <vt:lpstr>ARM Cortex-M3 ISA</vt:lpstr>
      <vt:lpstr>Registers for ISA</vt:lpstr>
      <vt:lpstr>Address Space</vt:lpstr>
      <vt:lpstr>ARM Instruction Set Architecture</vt:lpstr>
      <vt:lpstr>Instruction Descriptions Details</vt:lpstr>
      <vt:lpstr>Instruction Descriptions</vt:lpstr>
      <vt:lpstr>Instruction Descriptions</vt:lpstr>
      <vt:lpstr>Instruction Descriptions Details</vt:lpstr>
      <vt:lpstr>Instruction Descriptions Details</vt:lpstr>
      <vt:lpstr>Assembler Language: Moving Data</vt:lpstr>
      <vt:lpstr>Addressing Modes</vt:lpstr>
      <vt:lpstr>Addressing Modes</vt:lpstr>
      <vt:lpstr>Addressing Modes</vt:lpstr>
      <vt:lpstr>Multiple load/store</vt:lpstr>
      <vt:lpstr>Instruction Descriptions</vt:lpstr>
      <vt:lpstr>Assembler Language: Processing Data</vt:lpstr>
      <vt:lpstr>Assembler Language: Processing Data</vt:lpstr>
      <vt:lpstr>Assembler Language: Processing Data</vt:lpstr>
      <vt:lpstr>Assembler Language: Processing Data</vt:lpstr>
      <vt:lpstr>Assembler Language: Processing Data</vt:lpstr>
      <vt:lpstr>Assembler Language: Processing Data</vt:lpstr>
      <vt:lpstr>Instruction Descriptions</vt:lpstr>
      <vt:lpstr>Branch</vt:lpstr>
      <vt:lpstr>Branch examples</vt:lpstr>
      <vt:lpstr>Branch examples</vt:lpstr>
      <vt:lpstr>Branch examples</vt:lpstr>
      <vt:lpstr>Branch examples</vt:lpstr>
      <vt:lpstr>Conditional Branch</vt:lpstr>
      <vt:lpstr>Flags in ARM Processors</vt:lpstr>
      <vt:lpstr>Application Program Status Register (APSR)</vt:lpstr>
      <vt:lpstr>Use of Suffixes</vt:lpstr>
      <vt:lpstr>Use of Suffixes</vt:lpstr>
      <vt:lpstr>Updating the APSR</vt:lpstr>
      <vt:lpstr>Use of Suffixes</vt:lpstr>
      <vt:lpstr>Exercise: What is the value of r2 at done?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Location Based Service  &amp; Multimedia Service</dc:title>
  <dc:creator>Seung-Ho-Lim</dc:creator>
  <cp:lastModifiedBy>Seung-Ho Lim</cp:lastModifiedBy>
  <cp:revision>214</cp:revision>
  <dcterms:created xsi:type="dcterms:W3CDTF">2011-10-15T23:24:55Z</dcterms:created>
  <dcterms:modified xsi:type="dcterms:W3CDTF">2018-09-18T09:09:07Z</dcterms:modified>
</cp:coreProperties>
</file>