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3"/>
  </p:sldMasterIdLst>
  <p:notesMasterIdLst>
    <p:notesMasterId r:id="rId60"/>
  </p:notesMasterIdLst>
  <p:sldIdLst>
    <p:sldId id="268" r:id="rId4"/>
    <p:sldId id="426" r:id="rId5"/>
    <p:sldId id="375" r:id="rId6"/>
    <p:sldId id="269" r:id="rId7"/>
    <p:sldId id="407" r:id="rId8"/>
    <p:sldId id="408" r:id="rId9"/>
    <p:sldId id="409" r:id="rId10"/>
    <p:sldId id="410" r:id="rId11"/>
    <p:sldId id="411" r:id="rId12"/>
    <p:sldId id="329" r:id="rId13"/>
    <p:sldId id="270" r:id="rId14"/>
    <p:sldId id="271" r:id="rId15"/>
    <p:sldId id="272" r:id="rId16"/>
    <p:sldId id="273" r:id="rId17"/>
    <p:sldId id="274" r:id="rId18"/>
    <p:sldId id="427" r:id="rId19"/>
    <p:sldId id="428" r:id="rId20"/>
    <p:sldId id="275" r:id="rId21"/>
    <p:sldId id="441" r:id="rId22"/>
    <p:sldId id="421" r:id="rId23"/>
    <p:sldId id="338" r:id="rId24"/>
    <p:sldId id="401" r:id="rId25"/>
    <p:sldId id="368" r:id="rId26"/>
    <p:sldId id="276" r:id="rId27"/>
    <p:sldId id="429" r:id="rId28"/>
    <p:sldId id="364" r:id="rId29"/>
    <p:sldId id="365" r:id="rId30"/>
    <p:sldId id="440" r:id="rId31"/>
    <p:sldId id="343" r:id="rId32"/>
    <p:sldId id="344" r:id="rId33"/>
    <p:sldId id="422" r:id="rId34"/>
    <p:sldId id="277" r:id="rId35"/>
    <p:sldId id="327" r:id="rId36"/>
    <p:sldId id="366" r:id="rId37"/>
    <p:sldId id="367" r:id="rId38"/>
    <p:sldId id="340" r:id="rId39"/>
    <p:sldId id="278" r:id="rId40"/>
    <p:sldId id="369" r:id="rId41"/>
    <p:sldId id="280" r:id="rId42"/>
    <p:sldId id="430" r:id="rId43"/>
    <p:sldId id="431" r:id="rId44"/>
    <p:sldId id="432" r:id="rId45"/>
    <p:sldId id="433" r:id="rId46"/>
    <p:sldId id="434" r:id="rId47"/>
    <p:sldId id="435" r:id="rId48"/>
    <p:sldId id="436" r:id="rId49"/>
    <p:sldId id="437" r:id="rId50"/>
    <p:sldId id="438" r:id="rId51"/>
    <p:sldId id="439" r:id="rId52"/>
    <p:sldId id="355" r:id="rId53"/>
    <p:sldId id="442" r:id="rId54"/>
    <p:sldId id="444" r:id="rId55"/>
    <p:sldId id="443" r:id="rId56"/>
    <p:sldId id="446" r:id="rId57"/>
    <p:sldId id="445" r:id="rId58"/>
    <p:sldId id="447" r:id="rId59"/>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1" hangingPunct="1">
      <a:defRPr sz="1600" kern="1200">
        <a:solidFill>
          <a:schemeClr val="tx1"/>
        </a:solidFill>
        <a:latin typeface="Times New Roman" panose="02020603050405020304" pitchFamily="18" charset="0"/>
        <a:ea typeface="+mn-ea"/>
        <a:cs typeface="+mn-cs"/>
      </a:defRPr>
    </a:lvl6pPr>
    <a:lvl7pPr marL="2743200" algn="l" defTabSz="914400" rtl="0" eaLnBrk="1" latinLnBrk="1" hangingPunct="1">
      <a:defRPr sz="1600" kern="1200">
        <a:solidFill>
          <a:schemeClr val="tx1"/>
        </a:solidFill>
        <a:latin typeface="Times New Roman" panose="02020603050405020304" pitchFamily="18" charset="0"/>
        <a:ea typeface="+mn-ea"/>
        <a:cs typeface="+mn-cs"/>
      </a:defRPr>
    </a:lvl7pPr>
    <a:lvl8pPr marL="3200400" algn="l" defTabSz="914400" rtl="0" eaLnBrk="1" latinLnBrk="1" hangingPunct="1">
      <a:defRPr sz="1600" kern="1200">
        <a:solidFill>
          <a:schemeClr val="tx1"/>
        </a:solidFill>
        <a:latin typeface="Times New Roman" panose="02020603050405020304" pitchFamily="18" charset="0"/>
        <a:ea typeface="+mn-ea"/>
        <a:cs typeface="+mn-cs"/>
      </a:defRPr>
    </a:lvl8pPr>
    <a:lvl9pPr marL="3657600" algn="l" defTabSz="914400" rtl="0" eaLnBrk="1" latinLnBrk="1"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113" d="100"/>
          <a:sy n="113" d="100"/>
        </p:scale>
        <p:origin x="114" y="31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14300"/>
            <a:ext cx="9142413" cy="6742113"/>
            <a:chOff x="0" y="72"/>
            <a:chExt cx="5759" cy="4247"/>
          </a:xfrm>
        </p:grpSpPr>
        <p:sp>
          <p:nvSpPr>
            <p:cNvPr id="5" name="Rectangle 3"/>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6" name="Group 4"/>
            <p:cNvGrpSpPr>
              <a:grpSpLocks/>
            </p:cNvGrpSpPr>
            <p:nvPr/>
          </p:nvGrpSpPr>
          <p:grpSpPr bwMode="auto">
            <a:xfrm>
              <a:off x="0" y="72"/>
              <a:ext cx="5759" cy="2040"/>
              <a:chOff x="0" y="72"/>
              <a:chExt cx="5759" cy="2040"/>
            </a:xfrm>
          </p:grpSpPr>
          <p:sp>
            <p:nvSpPr>
              <p:cNvPr id="7"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8" name="Group 6"/>
              <p:cNvGrpSpPr>
                <a:grpSpLocks/>
              </p:cNvGrpSpPr>
              <p:nvPr/>
            </p:nvGrpSpPr>
            <p:grpSpPr bwMode="auto">
              <a:xfrm>
                <a:off x="2289" y="72"/>
                <a:ext cx="1440" cy="1984"/>
                <a:chOff x="2289" y="72"/>
                <a:chExt cx="1440" cy="1984"/>
              </a:xfrm>
            </p:grpSpPr>
            <p:sp>
              <p:nvSpPr>
                <p:cNvPr id="29" name="Freeform 7"/>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11"/>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 name="Group 13"/>
              <p:cNvGrpSpPr>
                <a:grpSpLocks/>
              </p:cNvGrpSpPr>
              <p:nvPr/>
            </p:nvGrpSpPr>
            <p:grpSpPr bwMode="auto">
              <a:xfrm>
                <a:off x="2071" y="406"/>
                <a:ext cx="1392" cy="1109"/>
                <a:chOff x="2071" y="406"/>
                <a:chExt cx="1392" cy="1109"/>
              </a:xfrm>
            </p:grpSpPr>
            <p:sp>
              <p:nvSpPr>
                <p:cNvPr id="11" name="Freeform 14"/>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5"/>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6"/>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7"/>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8"/>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9"/>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20"/>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21"/>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22"/>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3"/>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4"/>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5"/>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6"/>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7"/>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8"/>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9"/>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30"/>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31"/>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(c) </a:t>
            </a:r>
            <a:r>
              <a:rPr lang="en-US" smtClean="0"/>
              <a:t>2015 </a:t>
            </a:r>
            <a:r>
              <a:rPr lang="en-US"/>
              <a:t>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84810718-81FB-4740-82B5-33E8967509C9}" type="slidenum">
              <a:rPr lang="en-US" altLang="ko-KR"/>
              <a:pPr/>
              <a:t>‹#›</a:t>
            </a:fld>
            <a:endParaRPr lang="en-US" altLang="ko-KR"/>
          </a:p>
        </p:txBody>
      </p:sp>
    </p:spTree>
    <p:extLst>
      <p:ext uri="{BB962C8B-B14F-4D97-AF65-F5344CB8AC3E}">
        <p14:creationId xmlns:p14="http://schemas.microsoft.com/office/powerpoint/2010/main" val="22892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3"/>
          <p:cNvSpPr>
            <a:spLocks noGrp="1" noChangeArrowheads="1"/>
          </p:cNvSpPr>
          <p:nvPr>
            <p:ph type="sldNum" sz="quarter" idx="11"/>
          </p:nvPr>
        </p:nvSpPr>
        <p:spPr>
          <a:ln/>
        </p:spPr>
        <p:txBody>
          <a:bodyPr/>
          <a:lstStyle>
            <a:lvl1pPr>
              <a:defRPr/>
            </a:lvl1pPr>
          </a:lstStyle>
          <a:p>
            <a:fld id="{63B10B97-747B-445E-9F98-D493785542CF}" type="slidenum">
              <a:rPr lang="en-US" altLang="ko-KR"/>
              <a:pPr/>
              <a:t>‹#›</a:t>
            </a:fld>
            <a:endParaRPr lang="en-US" altLang="ko-KR"/>
          </a:p>
        </p:txBody>
      </p:sp>
    </p:spTree>
    <p:extLst>
      <p:ext uri="{BB962C8B-B14F-4D97-AF65-F5344CB8AC3E}">
        <p14:creationId xmlns:p14="http://schemas.microsoft.com/office/powerpoint/2010/main" val="362077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3"/>
          <p:cNvSpPr>
            <a:spLocks noGrp="1" noChangeArrowheads="1"/>
          </p:cNvSpPr>
          <p:nvPr>
            <p:ph type="sldNum" sz="quarter" idx="11"/>
          </p:nvPr>
        </p:nvSpPr>
        <p:spPr>
          <a:ln/>
        </p:spPr>
        <p:txBody>
          <a:bodyPr/>
          <a:lstStyle>
            <a:lvl1pPr>
              <a:defRPr/>
            </a:lvl1pPr>
          </a:lstStyle>
          <a:p>
            <a:fld id="{352A7B89-897B-44B9-96DC-4800F8E522A3}" type="slidenum">
              <a:rPr lang="en-US" altLang="ko-KR"/>
              <a:pPr/>
              <a:t>‹#›</a:t>
            </a:fld>
            <a:endParaRPr lang="en-US" altLang="ko-KR"/>
          </a:p>
        </p:txBody>
      </p:sp>
    </p:spTree>
    <p:extLst>
      <p:ext uri="{BB962C8B-B14F-4D97-AF65-F5344CB8AC3E}">
        <p14:creationId xmlns:p14="http://schemas.microsoft.com/office/powerpoint/2010/main" val="258043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45666E71-5D6D-4A16-965D-2F453E73FE6D}" type="slidenum">
              <a:rPr lang="en-US" altLang="ko-KR"/>
              <a:pPr/>
              <a:t>‹#›</a:t>
            </a:fld>
            <a:endParaRPr lang="en-US" altLang="ko-KR"/>
          </a:p>
        </p:txBody>
      </p:sp>
    </p:spTree>
    <p:extLst>
      <p:ext uri="{BB962C8B-B14F-4D97-AF65-F5344CB8AC3E}">
        <p14:creationId xmlns:p14="http://schemas.microsoft.com/office/powerpoint/2010/main" val="9008463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3"/>
          <p:cNvSpPr>
            <a:spLocks noGrp="1" noChangeArrowheads="1"/>
          </p:cNvSpPr>
          <p:nvPr>
            <p:ph type="sldNum" sz="quarter" idx="11"/>
          </p:nvPr>
        </p:nvSpPr>
        <p:spPr>
          <a:ln/>
        </p:spPr>
        <p:txBody>
          <a:bodyPr/>
          <a:lstStyle>
            <a:lvl1pPr>
              <a:defRPr/>
            </a:lvl1pPr>
          </a:lstStyle>
          <a:p>
            <a:fld id="{DB6F0E1A-5E37-4F41-B84B-7534A195FA02}" type="slidenum">
              <a:rPr lang="en-US" altLang="ko-KR"/>
              <a:pPr/>
              <a:t>‹#›</a:t>
            </a:fld>
            <a:endParaRPr lang="en-US" altLang="ko-KR"/>
          </a:p>
        </p:txBody>
      </p:sp>
    </p:spTree>
    <p:extLst>
      <p:ext uri="{BB962C8B-B14F-4D97-AF65-F5344CB8AC3E}">
        <p14:creationId xmlns:p14="http://schemas.microsoft.com/office/powerpoint/2010/main" val="229633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3"/>
          <p:cNvSpPr>
            <a:spLocks noGrp="1" noChangeArrowheads="1"/>
          </p:cNvSpPr>
          <p:nvPr>
            <p:ph type="sldNum" sz="quarter" idx="11"/>
          </p:nvPr>
        </p:nvSpPr>
        <p:spPr>
          <a:ln/>
        </p:spPr>
        <p:txBody>
          <a:bodyPr/>
          <a:lstStyle>
            <a:lvl1pPr>
              <a:defRPr/>
            </a:lvl1pPr>
          </a:lstStyle>
          <a:p>
            <a:fld id="{FFC62876-42E0-48B2-8A96-6FBB79E00B87}" type="slidenum">
              <a:rPr lang="en-US" altLang="ko-KR"/>
              <a:pPr/>
              <a:t>‹#›</a:t>
            </a:fld>
            <a:endParaRPr lang="en-US" altLang="ko-KR"/>
          </a:p>
        </p:txBody>
      </p:sp>
    </p:spTree>
    <p:extLst>
      <p:ext uri="{BB962C8B-B14F-4D97-AF65-F5344CB8AC3E}">
        <p14:creationId xmlns:p14="http://schemas.microsoft.com/office/powerpoint/2010/main" val="1531726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3"/>
          <p:cNvSpPr>
            <a:spLocks noGrp="1" noChangeArrowheads="1"/>
          </p:cNvSpPr>
          <p:nvPr>
            <p:ph type="sldNum" sz="quarter" idx="11"/>
          </p:nvPr>
        </p:nvSpPr>
        <p:spPr>
          <a:ln/>
        </p:spPr>
        <p:txBody>
          <a:bodyPr/>
          <a:lstStyle>
            <a:lvl1pPr>
              <a:defRPr/>
            </a:lvl1pPr>
          </a:lstStyle>
          <a:p>
            <a:fld id="{E7459300-921B-49FD-81F3-F63162EBDDF5}" type="slidenum">
              <a:rPr lang="en-US" altLang="ko-KR"/>
              <a:pPr/>
              <a:t>‹#›</a:t>
            </a:fld>
            <a:endParaRPr lang="en-US" altLang="ko-KR"/>
          </a:p>
        </p:txBody>
      </p:sp>
    </p:spTree>
    <p:extLst>
      <p:ext uri="{BB962C8B-B14F-4D97-AF65-F5344CB8AC3E}">
        <p14:creationId xmlns:p14="http://schemas.microsoft.com/office/powerpoint/2010/main" val="224636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3"/>
          <p:cNvSpPr>
            <a:spLocks noGrp="1" noChangeArrowheads="1"/>
          </p:cNvSpPr>
          <p:nvPr>
            <p:ph type="sldNum" sz="quarter" idx="11"/>
          </p:nvPr>
        </p:nvSpPr>
        <p:spPr>
          <a:ln/>
        </p:spPr>
        <p:txBody>
          <a:bodyPr/>
          <a:lstStyle>
            <a:lvl1pPr>
              <a:defRPr/>
            </a:lvl1pPr>
          </a:lstStyle>
          <a:p>
            <a:fld id="{C496B4AC-F151-420C-823D-7A3392D079AE}" type="slidenum">
              <a:rPr lang="en-US" altLang="ko-KR"/>
              <a:pPr/>
              <a:t>‹#›</a:t>
            </a:fld>
            <a:endParaRPr lang="en-US" altLang="ko-KR"/>
          </a:p>
        </p:txBody>
      </p:sp>
    </p:spTree>
    <p:extLst>
      <p:ext uri="{BB962C8B-B14F-4D97-AF65-F5344CB8AC3E}">
        <p14:creationId xmlns:p14="http://schemas.microsoft.com/office/powerpoint/2010/main" val="15353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3"/>
          <p:cNvSpPr>
            <a:spLocks noGrp="1" noChangeArrowheads="1"/>
          </p:cNvSpPr>
          <p:nvPr>
            <p:ph type="sldNum" sz="quarter" idx="11"/>
          </p:nvPr>
        </p:nvSpPr>
        <p:spPr>
          <a:ln/>
        </p:spPr>
        <p:txBody>
          <a:bodyPr/>
          <a:lstStyle>
            <a:lvl1pPr>
              <a:defRPr/>
            </a:lvl1pPr>
          </a:lstStyle>
          <a:p>
            <a:fld id="{B65F3514-2B88-424B-9DCA-9171B86126E1}" type="slidenum">
              <a:rPr lang="en-US" altLang="ko-KR"/>
              <a:pPr/>
              <a:t>‹#›</a:t>
            </a:fld>
            <a:endParaRPr lang="en-US" altLang="ko-KR"/>
          </a:p>
        </p:txBody>
      </p:sp>
    </p:spTree>
    <p:extLst>
      <p:ext uri="{BB962C8B-B14F-4D97-AF65-F5344CB8AC3E}">
        <p14:creationId xmlns:p14="http://schemas.microsoft.com/office/powerpoint/2010/main" val="241360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3"/>
          <p:cNvSpPr>
            <a:spLocks noGrp="1" noChangeArrowheads="1"/>
          </p:cNvSpPr>
          <p:nvPr>
            <p:ph type="sldNum" sz="quarter" idx="11"/>
          </p:nvPr>
        </p:nvSpPr>
        <p:spPr>
          <a:ln/>
        </p:spPr>
        <p:txBody>
          <a:bodyPr/>
          <a:lstStyle>
            <a:lvl1pPr>
              <a:defRPr/>
            </a:lvl1pPr>
          </a:lstStyle>
          <a:p>
            <a:fld id="{EE88F6FA-EE15-4668-AB7C-0EF613F8E690}" type="slidenum">
              <a:rPr lang="en-US" altLang="ko-KR"/>
              <a:pPr/>
              <a:t>‹#›</a:t>
            </a:fld>
            <a:endParaRPr lang="en-US" altLang="ko-KR"/>
          </a:p>
        </p:txBody>
      </p:sp>
    </p:spTree>
    <p:extLst>
      <p:ext uri="{BB962C8B-B14F-4D97-AF65-F5344CB8AC3E}">
        <p14:creationId xmlns:p14="http://schemas.microsoft.com/office/powerpoint/2010/main" val="202605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3"/>
          <p:cNvSpPr>
            <a:spLocks noGrp="1" noChangeArrowheads="1"/>
          </p:cNvSpPr>
          <p:nvPr>
            <p:ph type="sldNum" sz="quarter" idx="11"/>
          </p:nvPr>
        </p:nvSpPr>
        <p:spPr>
          <a:ln/>
        </p:spPr>
        <p:txBody>
          <a:bodyPr/>
          <a:lstStyle>
            <a:lvl1pPr>
              <a:defRPr/>
            </a:lvl1pPr>
          </a:lstStyle>
          <a:p>
            <a:fld id="{E9E20DCA-0E05-4D07-A8BE-20FC2EAE833C}" type="slidenum">
              <a:rPr lang="en-US" altLang="ko-KR"/>
              <a:pPr/>
              <a:t>‹#›</a:t>
            </a:fld>
            <a:endParaRPr lang="en-US" altLang="ko-KR"/>
          </a:p>
        </p:txBody>
      </p:sp>
    </p:spTree>
    <p:extLst>
      <p:ext uri="{BB962C8B-B14F-4D97-AF65-F5344CB8AC3E}">
        <p14:creationId xmlns:p14="http://schemas.microsoft.com/office/powerpoint/2010/main" val="79148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367213"/>
            <a:ext cx="9131300" cy="2478087"/>
            <a:chOff x="0" y="2751"/>
            <a:chExt cx="5752" cy="1561"/>
          </a:xfrm>
        </p:grpSpPr>
        <p:sp>
          <p:nvSpPr>
            <p:cNvPr id="1032"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33" name="Group 4"/>
            <p:cNvGrpSpPr>
              <a:grpSpLocks/>
            </p:cNvGrpSpPr>
            <p:nvPr/>
          </p:nvGrpSpPr>
          <p:grpSpPr bwMode="auto">
            <a:xfrm>
              <a:off x="4458" y="2751"/>
              <a:ext cx="1190" cy="1426"/>
              <a:chOff x="4458" y="2751"/>
              <a:chExt cx="1190" cy="1426"/>
            </a:xfrm>
          </p:grpSpPr>
          <p:sp>
            <p:nvSpPr>
              <p:cNvPr id="1034" name="Freeform 5"/>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9"/>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defRPr/>
                </a:pPr>
                <a:endParaRPr lang="en-US" altLang="en-US" smtClean="0"/>
              </a:p>
            </p:txBody>
          </p:sp>
          <p:grpSp>
            <p:nvGrpSpPr>
              <p:cNvPr id="1040" name="Group 11"/>
              <p:cNvGrpSpPr>
                <a:grpSpLocks/>
              </p:cNvGrpSpPr>
              <p:nvPr/>
            </p:nvGrpSpPr>
            <p:grpSpPr bwMode="auto">
              <a:xfrm>
                <a:off x="4458" y="2991"/>
                <a:ext cx="999" cy="797"/>
                <a:chOff x="4458" y="2991"/>
                <a:chExt cx="999" cy="797"/>
              </a:xfrm>
            </p:grpSpPr>
            <p:sp>
              <p:nvSpPr>
                <p:cNvPr id="1041" name="Freeform 12"/>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3"/>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4"/>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5"/>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6"/>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7"/>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8"/>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9"/>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20"/>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21"/>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22"/>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3"/>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4"/>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5"/>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6"/>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6" name="Freeform 27"/>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8"/>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8" name="Freeform 29"/>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EA1E16C1-4E8F-427E-B42F-1A8645ADE153}" type="slidenum">
              <a:rPr lang="en-US" altLang="ko-KR"/>
              <a:pPr/>
              <a:t>‹#›</a:t>
            </a:fld>
            <a:endParaRPr lang="en-US" altLang="ko-KR"/>
          </a:p>
        </p:txBody>
      </p:sp>
      <p:sp>
        <p:nvSpPr>
          <p:cNvPr id="1031" name="Rectangle 34"/>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3" Type="http://schemas.openxmlformats.org/officeDocument/2006/relationships/hyperlink" Target="html/ComputeArea.bat" TargetMode="External"/><Relationship Id="rId2" Type="http://schemas.openxmlformats.org/officeDocument/2006/relationships/hyperlink" Target="html/ComputeArea.html" TargetMode="External"/><Relationship Id="rId1" Type="http://schemas.openxmlformats.org/officeDocument/2006/relationships/slideLayout" Target="../slideLayouts/slideLayout2.xml"/><Relationship Id="rId5" Type="http://schemas.openxmlformats.org/officeDocument/2006/relationships/hyperlink" Target="http://www.cs.armstrong.edu/liang/animation/web/java10e/Listing2_1.html" TargetMode="External"/><Relationship Id="rId4" Type="http://schemas.openxmlformats.org/officeDocument/2006/relationships/hyperlink" Target="http://www.cs.armstrong.edu/liang/intro10e/html/ComputeArea.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ml/ComputeLoan.html" TargetMode="External"/><Relationship Id="rId7" Type="http://schemas.openxmlformats.org/officeDocument/2006/relationships/hyperlink" Target="http://www.cs.armstrong.edu/liang/intro10e/html/ComputeLoan.html"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hyperlink" Target="html/ComputeLoan.ba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1A3380-7CBF-4F8E-8A21-7DA2E847062A}" type="slidenum">
              <a:rPr lang="en-US" altLang="en-US" sz="1400"/>
              <a:pPr>
                <a:spcBef>
                  <a:spcPct val="0"/>
                </a:spcBef>
                <a:buClrTx/>
                <a:buSzTx/>
                <a:buFontTx/>
                <a:buNone/>
              </a:pPr>
              <a:t>1</a:t>
            </a:fld>
            <a:endParaRPr lang="en-US" altLang="en-US" sz="1400"/>
          </a:p>
        </p:txBody>
      </p:sp>
      <p:sp>
        <p:nvSpPr>
          <p:cNvPr id="4099" name="Rectangle 2"/>
          <p:cNvSpPr>
            <a:spLocks noGrp="1" noChangeArrowheads="1"/>
          </p:cNvSpPr>
          <p:nvPr>
            <p:ph type="title"/>
          </p:nvPr>
        </p:nvSpPr>
        <p:spPr>
          <a:xfrm>
            <a:off x="693738" y="893763"/>
            <a:ext cx="7772400" cy="1143000"/>
          </a:xfrm>
          <a:noFill/>
        </p:spPr>
        <p:txBody>
          <a:bodyPr/>
          <a:lstStyle/>
          <a:p>
            <a:r>
              <a:rPr lang="en-US" altLang="en-US" sz="3600" smtClean="0"/>
              <a:t>Chapter 2 Elementary Programming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7B610A-F3DF-4BE2-BD44-4A72F70AE0E7}" type="slidenum">
              <a:rPr lang="en-US" altLang="en-US" sz="1400"/>
              <a:pPr>
                <a:spcBef>
                  <a:spcPct val="0"/>
                </a:spcBef>
                <a:buClrTx/>
                <a:buSzTx/>
                <a:buFontTx/>
                <a:buNone/>
              </a:pPr>
              <a:t>10</a:t>
            </a:fld>
            <a:endParaRPr lang="en-US" altLang="en-US" sz="1400"/>
          </a:p>
        </p:txBody>
      </p:sp>
      <p:sp>
        <p:nvSpPr>
          <p:cNvPr id="14339" name="Rectangle 2"/>
          <p:cNvSpPr>
            <a:spLocks noGrp="1" noChangeArrowheads="1"/>
          </p:cNvSpPr>
          <p:nvPr>
            <p:ph type="title"/>
          </p:nvPr>
        </p:nvSpPr>
        <p:spPr>
          <a:xfrm>
            <a:off x="685800" y="228600"/>
            <a:ext cx="7772400" cy="685800"/>
          </a:xfrm>
          <a:noFill/>
        </p:spPr>
        <p:txBody>
          <a:bodyPr/>
          <a:lstStyle/>
          <a:p>
            <a:r>
              <a:rPr lang="en-US" altLang="en-US" smtClean="0"/>
              <a:t>Identifiers</a:t>
            </a:r>
          </a:p>
        </p:txBody>
      </p:sp>
      <p:sp>
        <p:nvSpPr>
          <p:cNvPr id="14340" name="Rectangle 3"/>
          <p:cNvSpPr>
            <a:spLocks noGrp="1" noChangeArrowheads="1"/>
          </p:cNvSpPr>
          <p:nvPr>
            <p:ph type="body" idx="1"/>
          </p:nvPr>
        </p:nvSpPr>
        <p:spPr>
          <a:xfrm>
            <a:off x="228600" y="1143000"/>
            <a:ext cx="8686800" cy="4876800"/>
          </a:xfrm>
          <a:noFill/>
        </p:spPr>
        <p:txBody>
          <a:bodyPr/>
          <a:lstStyle/>
          <a:p>
            <a:r>
              <a:rPr lang="en-US" altLang="en-US" sz="2800" smtClean="0"/>
              <a:t>An identifier is a sequence of characters that consist of letters, digits, underscores (_), and dollar signs ($). </a:t>
            </a:r>
          </a:p>
          <a:p>
            <a:r>
              <a:rPr lang="en-US" altLang="en-US" sz="2800" smtClean="0"/>
              <a:t>An identifier must start with a letter, an underscore (_), or a dollar sign ($). It cannot start with a digit. </a:t>
            </a:r>
          </a:p>
          <a:p>
            <a:r>
              <a:rPr lang="en-US" altLang="en-US" sz="2800" smtClean="0"/>
              <a:t>An identifier cannot be a reserved word. (See Appendix A, “Java Keywords,” for a list of reserved words).</a:t>
            </a:r>
          </a:p>
          <a:p>
            <a:r>
              <a:rPr lang="en-US" altLang="en-US" sz="2800" smtClean="0"/>
              <a:t>An identifier cannot be </a:t>
            </a:r>
            <a:r>
              <a:rPr lang="en-US" altLang="en-US" sz="2800" smtClean="0">
                <a:latin typeface="Courier New" panose="02070309020205020404" pitchFamily="49" charset="0"/>
              </a:rPr>
              <a:t>true</a:t>
            </a:r>
            <a:r>
              <a:rPr lang="en-US" altLang="en-US" sz="2800" smtClean="0"/>
              <a:t>, </a:t>
            </a:r>
            <a:r>
              <a:rPr lang="en-US" altLang="en-US" sz="2800" smtClean="0">
                <a:latin typeface="Courier New" panose="02070309020205020404" pitchFamily="49" charset="0"/>
              </a:rPr>
              <a:t>false</a:t>
            </a:r>
            <a:r>
              <a:rPr lang="en-US" altLang="en-US" sz="2800" smtClean="0"/>
              <a:t>, or</a:t>
            </a:r>
            <a:br>
              <a:rPr lang="en-US" altLang="en-US" sz="2800" smtClean="0"/>
            </a:br>
            <a:r>
              <a:rPr lang="en-US" altLang="en-US" sz="2800" smtClean="0">
                <a:latin typeface="Courier New" panose="02070309020205020404" pitchFamily="49" charset="0"/>
              </a:rPr>
              <a:t>null</a:t>
            </a:r>
            <a:r>
              <a:rPr lang="en-US" altLang="en-US" sz="2800" smtClean="0"/>
              <a:t>.</a:t>
            </a:r>
          </a:p>
          <a:p>
            <a:r>
              <a:rPr lang="en-US" altLang="en-US" sz="2800" smtClean="0"/>
              <a:t>An identifier can be of any length.</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C30BD3-98E1-47A2-A857-8B92C80F30B4}" type="slidenum">
              <a:rPr lang="en-US" altLang="en-US" sz="1400"/>
              <a:pPr>
                <a:spcBef>
                  <a:spcPct val="0"/>
                </a:spcBef>
                <a:buClrTx/>
                <a:buSzTx/>
                <a:buFontTx/>
                <a:buNone/>
              </a:pPr>
              <a:t>11</a:t>
            </a:fld>
            <a:endParaRPr lang="en-US" altLang="en-US" sz="1400"/>
          </a:p>
        </p:txBody>
      </p:sp>
      <p:sp>
        <p:nvSpPr>
          <p:cNvPr id="15363" name="Rectangle 2"/>
          <p:cNvSpPr>
            <a:spLocks noGrp="1" noChangeArrowheads="1"/>
          </p:cNvSpPr>
          <p:nvPr>
            <p:ph type="title"/>
          </p:nvPr>
        </p:nvSpPr>
        <p:spPr>
          <a:xfrm>
            <a:off x="685800" y="0"/>
            <a:ext cx="7772400" cy="1428750"/>
          </a:xfrm>
          <a:noFill/>
        </p:spPr>
        <p:txBody>
          <a:bodyPr/>
          <a:lstStyle/>
          <a:p>
            <a:r>
              <a:rPr lang="en-US" altLang="en-US" smtClean="0"/>
              <a:t>Variables</a:t>
            </a:r>
          </a:p>
        </p:txBody>
      </p:sp>
      <p:sp>
        <p:nvSpPr>
          <p:cNvPr id="15364" name="Rectangle 3"/>
          <p:cNvSpPr>
            <a:spLocks noGrp="1" noChangeArrowheads="1"/>
          </p:cNvSpPr>
          <p:nvPr>
            <p:ph type="body" idx="1"/>
          </p:nvPr>
        </p:nvSpPr>
        <p:spPr>
          <a:xfrm>
            <a:off x="609600" y="1447800"/>
            <a:ext cx="7924800" cy="4953000"/>
          </a:xfrm>
          <a:noFill/>
        </p:spPr>
        <p:txBody>
          <a:bodyPr/>
          <a:lstStyle/>
          <a:p>
            <a:pPr>
              <a:lnSpc>
                <a:spcPct val="90000"/>
              </a:lnSpc>
              <a:buFont typeface="Monotype Sorts" pitchFamily="2" charset="2"/>
              <a:buNone/>
            </a:pPr>
            <a:r>
              <a:rPr lang="en-US" altLang="en-US" sz="2600" b="1" smtClean="0">
                <a:latin typeface="Courier New" panose="02070309020205020404" pitchFamily="49" charset="0"/>
              </a:rPr>
              <a:t>// Compute the first area</a:t>
            </a:r>
          </a:p>
          <a:p>
            <a:pPr>
              <a:lnSpc>
                <a:spcPct val="90000"/>
              </a:lnSpc>
              <a:buFont typeface="Monotype Sorts" pitchFamily="2" charset="2"/>
              <a:buNone/>
            </a:pPr>
            <a:r>
              <a:rPr lang="en-US" altLang="en-US" sz="2600" b="1" smtClean="0">
                <a:latin typeface="Courier New" panose="02070309020205020404" pitchFamily="49" charset="0"/>
              </a:rPr>
              <a:t>radius = 1.0;</a:t>
            </a:r>
          </a:p>
          <a:p>
            <a:pPr>
              <a:lnSpc>
                <a:spcPct val="90000"/>
              </a:lnSpc>
              <a:buFont typeface="Monotype Sorts" pitchFamily="2" charset="2"/>
              <a:buNone/>
            </a:pPr>
            <a:r>
              <a:rPr lang="en-US" altLang="en-US" sz="2600" b="1" smtClean="0">
                <a:latin typeface="Courier New" panose="02070309020205020404" pitchFamily="49" charset="0"/>
              </a:rPr>
              <a:t>area = radius * radius * 3.14159;</a:t>
            </a:r>
          </a:p>
          <a:p>
            <a:pPr>
              <a:lnSpc>
                <a:spcPct val="90000"/>
              </a:lnSpc>
              <a:buFont typeface="Monotype Sorts" pitchFamily="2" charset="2"/>
              <a:buNone/>
            </a:pPr>
            <a:r>
              <a:rPr lang="en-US" altLang="en-US" sz="2600" b="1" smtClean="0">
                <a:latin typeface="Courier New" panose="02070309020205020404" pitchFamily="49" charset="0"/>
              </a:rPr>
              <a:t>System.out.println("The area is “ + area + " for radius "+radius);</a:t>
            </a:r>
          </a:p>
          <a:p>
            <a:pPr>
              <a:lnSpc>
                <a:spcPct val="90000"/>
              </a:lnSpc>
              <a:buFont typeface="Monotype Sorts" pitchFamily="2" charset="2"/>
              <a:buNone/>
            </a:pPr>
            <a:endParaRPr lang="en-US" altLang="en-US" sz="2600" b="1" smtClean="0">
              <a:latin typeface="Courier New" panose="02070309020205020404" pitchFamily="49" charset="0"/>
            </a:endParaRPr>
          </a:p>
          <a:p>
            <a:pPr>
              <a:lnSpc>
                <a:spcPct val="90000"/>
              </a:lnSpc>
              <a:buFont typeface="Monotype Sorts" pitchFamily="2" charset="2"/>
              <a:buNone/>
            </a:pPr>
            <a:r>
              <a:rPr lang="en-US" altLang="en-US" sz="2600" b="1" smtClean="0">
                <a:latin typeface="Courier New" panose="02070309020205020404" pitchFamily="49" charset="0"/>
              </a:rPr>
              <a:t>// Compute the second area</a:t>
            </a:r>
          </a:p>
          <a:p>
            <a:pPr>
              <a:lnSpc>
                <a:spcPct val="90000"/>
              </a:lnSpc>
              <a:buFont typeface="Monotype Sorts" pitchFamily="2" charset="2"/>
              <a:buNone/>
            </a:pPr>
            <a:r>
              <a:rPr lang="en-US" altLang="en-US" sz="2600" b="1" smtClean="0">
                <a:latin typeface="Courier New" panose="02070309020205020404" pitchFamily="49" charset="0"/>
              </a:rPr>
              <a:t>radius = 2.0;</a:t>
            </a:r>
          </a:p>
          <a:p>
            <a:pPr>
              <a:lnSpc>
                <a:spcPct val="90000"/>
              </a:lnSpc>
              <a:buFont typeface="Monotype Sorts" pitchFamily="2" charset="2"/>
              <a:buNone/>
            </a:pPr>
            <a:r>
              <a:rPr lang="en-US" altLang="en-US" sz="2600" b="1" smtClean="0">
                <a:latin typeface="Courier New" panose="02070309020205020404" pitchFamily="49" charset="0"/>
              </a:rPr>
              <a:t>area = radius * radius * 3.14159;</a:t>
            </a:r>
          </a:p>
          <a:p>
            <a:pPr>
              <a:lnSpc>
                <a:spcPct val="90000"/>
              </a:lnSpc>
              <a:buFont typeface="Monotype Sorts" pitchFamily="2" charset="2"/>
              <a:buNone/>
            </a:pPr>
            <a:r>
              <a:rPr lang="en-US" altLang="en-US" sz="2600" b="1" smtClean="0">
                <a:latin typeface="Courier New" panose="02070309020205020404" pitchFamily="49" charset="0"/>
              </a:rPr>
              <a:t>System.out.println("The area is “ + area + " for radius "+radius);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FD8850-56B5-4A9F-9CBA-FBCF0164F870}" type="slidenum">
              <a:rPr lang="en-US" altLang="en-US" sz="1400"/>
              <a:pPr>
                <a:spcBef>
                  <a:spcPct val="0"/>
                </a:spcBef>
                <a:buClrTx/>
                <a:buSzTx/>
                <a:buFontTx/>
                <a:buNone/>
              </a:pPr>
              <a:t>12</a:t>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smtClean="0"/>
              <a:t>Declaring Variables</a:t>
            </a:r>
          </a:p>
        </p:txBody>
      </p:sp>
      <p:sp>
        <p:nvSpPr>
          <p:cNvPr id="16388" name="Rectangle 3"/>
          <p:cNvSpPr>
            <a:spLocks noGrp="1" noChangeArrowheads="1"/>
          </p:cNvSpPr>
          <p:nvPr>
            <p:ph type="body" idx="1"/>
          </p:nvPr>
        </p:nvSpPr>
        <p:spPr>
          <a:xfrm>
            <a:off x="347663" y="1371600"/>
            <a:ext cx="8720137" cy="2914650"/>
          </a:xfrm>
          <a:noFill/>
        </p:spPr>
        <p:txBody>
          <a:bodyPr/>
          <a:lstStyle/>
          <a:p>
            <a:pPr>
              <a:lnSpc>
                <a:spcPct val="90000"/>
              </a:lnSpc>
              <a:buFont typeface="Monotype Sorts" pitchFamily="2" charset="2"/>
              <a:buNone/>
            </a:pPr>
            <a:r>
              <a:rPr lang="en-US" altLang="en-US" sz="2600" b="1" smtClean="0">
                <a:latin typeface="Courier New" panose="02070309020205020404" pitchFamily="49" charset="0"/>
              </a:rPr>
              <a:t>int x;         // Declare x to be an</a:t>
            </a:r>
          </a:p>
          <a:p>
            <a:pPr>
              <a:lnSpc>
                <a:spcPct val="90000"/>
              </a:lnSpc>
              <a:buFont typeface="Monotype Sorts" pitchFamily="2" charset="2"/>
              <a:buNone/>
            </a:pPr>
            <a:r>
              <a:rPr lang="en-US" altLang="en-US" sz="2600" b="1" smtClean="0">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b="1" smtClean="0">
                <a:latin typeface="Courier New" panose="02070309020205020404" pitchFamily="49" charset="0"/>
              </a:rPr>
              <a:t>double radius; // Declare radius to</a:t>
            </a:r>
          </a:p>
          <a:p>
            <a:pPr>
              <a:lnSpc>
                <a:spcPct val="90000"/>
              </a:lnSpc>
              <a:buFont typeface="Monotype Sorts" pitchFamily="2" charset="2"/>
              <a:buNone/>
            </a:pPr>
            <a:r>
              <a:rPr lang="en-US" altLang="en-US" sz="2600" b="1" smtClean="0">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b="1" smtClean="0">
                <a:latin typeface="Courier New" panose="02070309020205020404" pitchFamily="49" charset="0"/>
              </a:rPr>
              <a:t>char a;        // Declare a to be a</a:t>
            </a:r>
          </a:p>
          <a:p>
            <a:pPr>
              <a:lnSpc>
                <a:spcPct val="90000"/>
              </a:lnSpc>
              <a:buFont typeface="Monotype Sorts" pitchFamily="2" charset="2"/>
              <a:buNone/>
            </a:pPr>
            <a:r>
              <a:rPr lang="en-US" altLang="en-US" sz="2600" b="1" smtClean="0">
                <a:latin typeface="Courier New" panose="02070309020205020404" pitchFamily="49" charset="0"/>
              </a:rPr>
              <a:t>               // character variable;</a:t>
            </a:r>
            <a:endParaRPr lang="en-US" altLang="en-US" sz="2800" b="1"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E9A4D6-8483-42F0-81F5-66E947586542}" type="slidenum">
              <a:rPr lang="en-US" altLang="en-US" sz="1400"/>
              <a:pPr>
                <a:spcBef>
                  <a:spcPct val="0"/>
                </a:spcBef>
                <a:buClrTx/>
                <a:buSzTx/>
                <a:buFontTx/>
                <a:buNone/>
              </a:pPr>
              <a:t>13</a:t>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smtClean="0"/>
              <a:t>Assignment Statements</a:t>
            </a:r>
            <a:endParaRPr lang="en-US" altLang="en-US" b="1" smtClean="0"/>
          </a:p>
        </p:txBody>
      </p:sp>
      <p:sp>
        <p:nvSpPr>
          <p:cNvPr id="17412" name="Rectangle 3"/>
          <p:cNvSpPr>
            <a:spLocks noGrp="1" noChangeArrowheads="1"/>
          </p:cNvSpPr>
          <p:nvPr>
            <p:ph type="body" idx="1"/>
          </p:nvPr>
        </p:nvSpPr>
        <p:spPr>
          <a:xfrm>
            <a:off x="309563" y="1371600"/>
            <a:ext cx="8529637" cy="2990850"/>
          </a:xfrm>
          <a:noFill/>
        </p:spPr>
        <p:txBody>
          <a:bodyPr/>
          <a:lstStyle/>
          <a:p>
            <a:pPr>
              <a:spcAft>
                <a:spcPct val="25000"/>
              </a:spcAft>
              <a:buFont typeface="Monotype Sorts" pitchFamily="2" charset="2"/>
              <a:buNone/>
            </a:pPr>
            <a:r>
              <a:rPr lang="en-US" altLang="en-US" sz="2600" b="1" smtClean="0">
                <a:latin typeface="Courier New" panose="02070309020205020404" pitchFamily="49" charset="0"/>
              </a:rPr>
              <a:t>x = 1;          // Assign 1 to x;</a:t>
            </a:r>
          </a:p>
          <a:p>
            <a:pPr>
              <a:spcBef>
                <a:spcPct val="50000"/>
              </a:spcBef>
              <a:buFont typeface="Monotype Sorts" pitchFamily="2" charset="2"/>
              <a:buNone/>
            </a:pPr>
            <a:r>
              <a:rPr lang="en-US" altLang="en-US" sz="2600" b="1" smtClean="0">
                <a:latin typeface="Courier New" panose="02070309020205020404" pitchFamily="49" charset="0"/>
              </a:rPr>
              <a:t>radius = 1.0;   // Assign 1.0 to radius;</a:t>
            </a:r>
          </a:p>
          <a:p>
            <a:pPr>
              <a:spcBef>
                <a:spcPct val="50000"/>
              </a:spcBef>
              <a:buFont typeface="Monotype Sorts" pitchFamily="2" charset="2"/>
              <a:buNone/>
            </a:pPr>
            <a:r>
              <a:rPr lang="en-US" altLang="en-US" sz="2600" b="1" smtClean="0">
                <a:latin typeface="Courier New" panose="02070309020205020404" pitchFamily="49" charset="0"/>
              </a:rPr>
              <a:t>a = 'A';        // Assign 'A' to a;</a:t>
            </a:r>
            <a:r>
              <a:rPr lang="en-US" altLang="en-US" sz="2800" smtClean="0">
                <a:latin typeface="Courier New" panose="02070309020205020404" pitchFamily="49" charset="0"/>
              </a:rPr>
              <a:t/>
            </a:r>
            <a:br>
              <a:rPr lang="en-US" altLang="en-US" sz="2800" smtClean="0">
                <a:latin typeface="Courier New" panose="02070309020205020404" pitchFamily="49" charset="0"/>
              </a:rPr>
            </a:br>
            <a:endParaRPr lang="en-US" altLang="en-US" sz="4400" smtClean="0">
              <a:solidFill>
                <a:schemeClr val="tx2"/>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4C5197-8597-427F-BF02-3DE1CB86C5FA}" type="slidenum">
              <a:rPr lang="en-US" altLang="en-US" sz="1400"/>
              <a:pPr>
                <a:spcBef>
                  <a:spcPct val="0"/>
                </a:spcBef>
                <a:buClrTx/>
                <a:buSzTx/>
                <a:buFontTx/>
                <a:buNone/>
              </a:pPr>
              <a:t>14</a:t>
            </a:fld>
            <a:endParaRPr lang="en-US" altLang="en-US" sz="1400"/>
          </a:p>
        </p:txBody>
      </p:sp>
      <p:sp>
        <p:nvSpPr>
          <p:cNvPr id="18435" name="Rectangle 2"/>
          <p:cNvSpPr>
            <a:spLocks noGrp="1" noChangeArrowheads="1"/>
          </p:cNvSpPr>
          <p:nvPr>
            <p:ph type="title"/>
          </p:nvPr>
        </p:nvSpPr>
        <p:spPr>
          <a:xfrm>
            <a:off x="685800" y="228600"/>
            <a:ext cx="7772400" cy="1676400"/>
          </a:xfrm>
          <a:noFill/>
        </p:spPr>
        <p:txBody>
          <a:bodyPr/>
          <a:lstStyle/>
          <a:p>
            <a:r>
              <a:rPr lang="en-US" altLang="en-US" smtClean="0"/>
              <a:t>Declaring and Initializing</a:t>
            </a:r>
            <a:br>
              <a:rPr lang="en-US" altLang="en-US" smtClean="0"/>
            </a:br>
            <a:r>
              <a:rPr lang="en-US" altLang="en-US" smtClean="0"/>
              <a:t>in One Step</a:t>
            </a:r>
            <a:endParaRPr lang="en-US" altLang="en-US" sz="3600" b="1" smtClean="0"/>
          </a:p>
        </p:txBody>
      </p:sp>
      <p:sp>
        <p:nvSpPr>
          <p:cNvPr id="18436" name="Rectangle 3"/>
          <p:cNvSpPr>
            <a:spLocks noGrp="1" noChangeArrowheads="1"/>
          </p:cNvSpPr>
          <p:nvPr>
            <p:ph type="body" idx="1"/>
          </p:nvPr>
        </p:nvSpPr>
        <p:spPr>
          <a:xfrm>
            <a:off x="685800" y="2057400"/>
            <a:ext cx="6324600" cy="3373438"/>
          </a:xfrm>
          <a:noFill/>
        </p:spPr>
        <p:txBody>
          <a:bodyPr/>
          <a:lstStyle/>
          <a:p>
            <a:r>
              <a:rPr lang="en-US" altLang="en-US" sz="3000" b="1" smtClean="0">
                <a:latin typeface="Courier New" panose="02070309020205020404" pitchFamily="49" charset="0"/>
              </a:rPr>
              <a:t>int x = 1;</a:t>
            </a:r>
          </a:p>
          <a:p>
            <a:pPr>
              <a:spcBef>
                <a:spcPct val="50000"/>
              </a:spcBef>
            </a:pPr>
            <a:r>
              <a:rPr lang="en-US" altLang="en-US" sz="3000" b="1" smtClean="0">
                <a:latin typeface="Courier New" panose="02070309020205020404" pitchFamily="49" charset="0"/>
              </a:rPr>
              <a:t>double d = 1.4;</a:t>
            </a:r>
          </a:p>
          <a:p>
            <a:pPr>
              <a:spcBef>
                <a:spcPct val="50000"/>
              </a:spcBef>
              <a:buFont typeface="Monotype Sorts" pitchFamily="2" charset="2"/>
              <a:buNone/>
            </a:pPr>
            <a:endParaRPr lang="en-US" altLang="en-US" sz="2800"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D8CF37-5ACA-43AE-B061-5E982EAD5BDE}" type="slidenum">
              <a:rPr lang="en-US" altLang="en-US" sz="1400"/>
              <a:pPr>
                <a:spcBef>
                  <a:spcPct val="0"/>
                </a:spcBef>
                <a:buClrTx/>
                <a:buSzTx/>
                <a:buFontTx/>
                <a:buNone/>
              </a:pPr>
              <a:t>15</a:t>
            </a:fld>
            <a:endParaRPr lang="en-US" altLang="en-US" sz="1400"/>
          </a:p>
        </p:txBody>
      </p:sp>
      <p:sp>
        <p:nvSpPr>
          <p:cNvPr id="19459" name="Rectangle 2"/>
          <p:cNvSpPr>
            <a:spLocks noGrp="1" noChangeArrowheads="1"/>
          </p:cNvSpPr>
          <p:nvPr>
            <p:ph type="title"/>
          </p:nvPr>
        </p:nvSpPr>
        <p:spPr>
          <a:xfrm>
            <a:off x="685800" y="0"/>
            <a:ext cx="7772400" cy="1428750"/>
          </a:xfrm>
          <a:noFill/>
        </p:spPr>
        <p:txBody>
          <a:bodyPr/>
          <a:lstStyle/>
          <a:p>
            <a:r>
              <a:rPr lang="en-US" altLang="en-US" smtClean="0"/>
              <a:t>Named Constants</a:t>
            </a:r>
          </a:p>
        </p:txBody>
      </p:sp>
      <p:sp>
        <p:nvSpPr>
          <p:cNvPr id="19460" name="Rectangle 3"/>
          <p:cNvSpPr>
            <a:spLocks noGrp="1" noChangeArrowheads="1"/>
          </p:cNvSpPr>
          <p:nvPr>
            <p:ph type="body" idx="1"/>
          </p:nvPr>
        </p:nvSpPr>
        <p:spPr>
          <a:xfrm>
            <a:off x="914400" y="1371600"/>
            <a:ext cx="7772400" cy="4114800"/>
          </a:xfrm>
          <a:noFill/>
        </p:spPr>
        <p:txBody>
          <a:bodyPr/>
          <a:lstStyle/>
          <a:p>
            <a:pPr>
              <a:buFont typeface="Monotype Sorts" pitchFamily="2" charset="2"/>
              <a:buNone/>
            </a:pPr>
            <a:r>
              <a:rPr lang="en-US" altLang="en-US" sz="2600" b="1" smtClean="0">
                <a:latin typeface="Courier New" panose="02070309020205020404" pitchFamily="49" charset="0"/>
              </a:rPr>
              <a:t>final datatype CONSTANTNAME = VALUE;   </a:t>
            </a:r>
          </a:p>
          <a:p>
            <a:pPr>
              <a:buFont typeface="Monotype Sorts" pitchFamily="2" charset="2"/>
              <a:buNone/>
            </a:pPr>
            <a:endParaRPr lang="en-US" altLang="en-US" sz="2600" b="1" smtClean="0">
              <a:latin typeface="Courier New" panose="02070309020205020404" pitchFamily="49" charset="0"/>
            </a:endParaRPr>
          </a:p>
          <a:p>
            <a:pPr>
              <a:buFont typeface="Monotype Sorts" pitchFamily="2" charset="2"/>
              <a:buNone/>
            </a:pPr>
            <a:r>
              <a:rPr lang="en-US" altLang="en-US" sz="2600" b="1" smtClean="0">
                <a:latin typeface="Courier New" panose="02070309020205020404" pitchFamily="49" charset="0"/>
              </a:rPr>
              <a:t>final double PI = 3.14159; </a:t>
            </a:r>
          </a:p>
          <a:p>
            <a:pPr>
              <a:buFont typeface="Monotype Sorts" pitchFamily="2" charset="2"/>
              <a:buNone/>
            </a:pPr>
            <a:r>
              <a:rPr lang="en-US" altLang="en-US" sz="2600" b="1" smtClean="0">
                <a:latin typeface="Courier New" panose="02070309020205020404" pitchFamily="49" charset="0"/>
              </a:rPr>
              <a:t>final int SIZE = 3;</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49A5F8-8D24-4F1C-9191-3233306DED7B}" type="slidenum">
              <a:rPr lang="en-US" altLang="en-US" sz="1400"/>
              <a:pPr>
                <a:spcBef>
                  <a:spcPct val="0"/>
                </a:spcBef>
                <a:buClrTx/>
                <a:buSzTx/>
                <a:buFontTx/>
                <a:buNone/>
              </a:pPr>
              <a:t>16</a:t>
            </a:fld>
            <a:endParaRPr lang="en-US" altLang="en-US" sz="1400"/>
          </a:p>
        </p:txBody>
      </p:sp>
      <p:sp>
        <p:nvSpPr>
          <p:cNvPr id="20483" name="Rectangle 2"/>
          <p:cNvSpPr>
            <a:spLocks noGrp="1" noChangeArrowheads="1"/>
          </p:cNvSpPr>
          <p:nvPr>
            <p:ph type="title"/>
          </p:nvPr>
        </p:nvSpPr>
        <p:spPr>
          <a:xfrm>
            <a:off x="685800" y="0"/>
            <a:ext cx="7772400" cy="1428750"/>
          </a:xfrm>
          <a:noFill/>
        </p:spPr>
        <p:txBody>
          <a:bodyPr/>
          <a:lstStyle/>
          <a:p>
            <a:r>
              <a:rPr lang="en-US" altLang="en-US" smtClean="0"/>
              <a:t>Naming Conventions</a:t>
            </a:r>
          </a:p>
        </p:txBody>
      </p:sp>
      <p:sp>
        <p:nvSpPr>
          <p:cNvPr id="20484" name="Rectangle 3"/>
          <p:cNvSpPr>
            <a:spLocks noGrp="1" noChangeArrowheads="1"/>
          </p:cNvSpPr>
          <p:nvPr>
            <p:ph type="body" idx="1"/>
          </p:nvPr>
        </p:nvSpPr>
        <p:spPr>
          <a:xfrm>
            <a:off x="685800" y="1371600"/>
            <a:ext cx="7696200" cy="4495800"/>
          </a:xfrm>
          <a:noFill/>
        </p:spPr>
        <p:txBody>
          <a:bodyPr/>
          <a:lstStyle/>
          <a:p>
            <a:pPr algn="just"/>
            <a:r>
              <a:rPr lang="en-US" altLang="en-US" smtClean="0"/>
              <a:t>Choose meaningful and descriptive names.</a:t>
            </a:r>
          </a:p>
          <a:p>
            <a:pPr algn="just"/>
            <a:r>
              <a:rPr lang="en-US" altLang="en-US" smtClean="0"/>
              <a:t>Variables and method names:  </a:t>
            </a:r>
          </a:p>
          <a:p>
            <a:pPr lvl="1"/>
            <a:r>
              <a:rPr lang="en-US" altLang="en-US" smtClean="0"/>
              <a:t>Use lowercase. If the name consists of several words, concatenate all in one, use lowercase for the first word, and capitalize the first letter of each subsequent word in the name. For example, the variables </a:t>
            </a:r>
            <a:r>
              <a:rPr lang="en-US" altLang="en-US" sz="2600" smtClean="0">
                <a:latin typeface="Courier New" panose="02070309020205020404" pitchFamily="49" charset="0"/>
              </a:rPr>
              <a:t>radius</a:t>
            </a:r>
            <a:r>
              <a:rPr lang="en-US" altLang="en-US" smtClean="0"/>
              <a:t> and </a:t>
            </a:r>
            <a:r>
              <a:rPr lang="en-US" altLang="en-US" sz="2600" smtClean="0">
                <a:latin typeface="Courier New" panose="02070309020205020404" pitchFamily="49" charset="0"/>
              </a:rPr>
              <a:t>area</a:t>
            </a:r>
            <a:r>
              <a:rPr lang="en-US" altLang="en-US" smtClean="0"/>
              <a:t>, and the method </a:t>
            </a:r>
            <a:r>
              <a:rPr lang="en-US" altLang="en-US" sz="2600" smtClean="0">
                <a:latin typeface="Courier New" panose="02070309020205020404" pitchFamily="49" charset="0"/>
              </a:rPr>
              <a:t>computeArea</a:t>
            </a:r>
            <a:r>
              <a:rPr lang="en-US" altLang="en-US" smtClean="0"/>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F9151B-D849-4C4E-90CA-5D6F0FDD09FD}" type="slidenum">
              <a:rPr lang="en-US" altLang="en-US" sz="1400"/>
              <a:pPr>
                <a:spcBef>
                  <a:spcPct val="0"/>
                </a:spcBef>
                <a:buClrTx/>
                <a:buSzTx/>
                <a:buFontTx/>
                <a:buNone/>
              </a:pPr>
              <a:t>17</a:t>
            </a:fld>
            <a:endParaRPr lang="en-US" altLang="en-US" sz="1400"/>
          </a:p>
        </p:txBody>
      </p:sp>
      <p:sp>
        <p:nvSpPr>
          <p:cNvPr id="21507" name="Rectangle 2"/>
          <p:cNvSpPr>
            <a:spLocks noGrp="1" noChangeArrowheads="1"/>
          </p:cNvSpPr>
          <p:nvPr>
            <p:ph type="title"/>
          </p:nvPr>
        </p:nvSpPr>
        <p:spPr>
          <a:xfrm>
            <a:off x="685800" y="0"/>
            <a:ext cx="7772400" cy="1428750"/>
          </a:xfrm>
          <a:noFill/>
        </p:spPr>
        <p:txBody>
          <a:bodyPr/>
          <a:lstStyle/>
          <a:p>
            <a:r>
              <a:rPr lang="en-US" altLang="en-US" sz="4000" smtClean="0"/>
              <a:t>Naming Conventions, cont.</a:t>
            </a:r>
            <a:endParaRPr lang="en-US" altLang="en-US" smtClean="0"/>
          </a:p>
        </p:txBody>
      </p:sp>
      <p:sp>
        <p:nvSpPr>
          <p:cNvPr id="21508" name="Rectangle 3"/>
          <p:cNvSpPr>
            <a:spLocks noGrp="1" noChangeArrowheads="1"/>
          </p:cNvSpPr>
          <p:nvPr>
            <p:ph type="body" idx="1"/>
          </p:nvPr>
        </p:nvSpPr>
        <p:spPr>
          <a:xfrm>
            <a:off x="685800" y="1371600"/>
            <a:ext cx="6172200" cy="4114800"/>
          </a:xfrm>
          <a:noFill/>
        </p:spPr>
        <p:txBody>
          <a:bodyPr/>
          <a:lstStyle/>
          <a:p>
            <a:pPr algn="just">
              <a:lnSpc>
                <a:spcPct val="90000"/>
              </a:lnSpc>
            </a:pPr>
            <a:r>
              <a:rPr lang="en-US" altLang="en-US" sz="2800" smtClean="0"/>
              <a:t>Class names:</a:t>
            </a:r>
            <a:r>
              <a:rPr lang="en-US" altLang="en-US" sz="2800" smtClean="0">
                <a:latin typeface="Book Antiqua" panose="02040602050305030304" pitchFamily="18" charset="0"/>
              </a:rPr>
              <a:t> </a:t>
            </a:r>
          </a:p>
          <a:p>
            <a:pPr lvl="1">
              <a:lnSpc>
                <a:spcPct val="90000"/>
              </a:lnSpc>
            </a:pPr>
            <a:r>
              <a:rPr lang="en-US" altLang="en-US" sz="2400" smtClean="0"/>
              <a:t>Capitalize the first letter of each word in the name.  For example, the class name </a:t>
            </a:r>
            <a:r>
              <a:rPr lang="en-US" altLang="en-US" sz="2200" smtClean="0">
                <a:latin typeface="Courier New" panose="02070309020205020404" pitchFamily="49" charset="0"/>
              </a:rPr>
              <a:t>ComputeArea</a:t>
            </a:r>
            <a:r>
              <a:rPr lang="en-US" altLang="en-US" sz="2400" smtClean="0"/>
              <a:t>.</a:t>
            </a:r>
            <a:endParaRPr lang="en-US" altLang="en-US" sz="2400" smtClean="0">
              <a:latin typeface="Book Antiqua" panose="02040602050305030304" pitchFamily="18" charset="0"/>
            </a:endParaRPr>
          </a:p>
          <a:p>
            <a:pPr algn="just">
              <a:lnSpc>
                <a:spcPct val="90000"/>
              </a:lnSpc>
            </a:pPr>
            <a:endParaRPr lang="en-US" altLang="en-US" sz="2800" smtClean="0">
              <a:latin typeface="Book Antiqua" panose="02040602050305030304" pitchFamily="18" charset="0"/>
            </a:endParaRPr>
          </a:p>
          <a:p>
            <a:pPr algn="just">
              <a:lnSpc>
                <a:spcPct val="90000"/>
              </a:lnSpc>
              <a:spcBef>
                <a:spcPct val="0"/>
              </a:spcBef>
            </a:pPr>
            <a:r>
              <a:rPr lang="en-US" altLang="en-US" sz="2800" smtClean="0"/>
              <a:t>Constants: </a:t>
            </a:r>
          </a:p>
          <a:p>
            <a:pPr lvl="1">
              <a:lnSpc>
                <a:spcPct val="90000"/>
              </a:lnSpc>
            </a:pPr>
            <a:r>
              <a:rPr lang="en-US" altLang="en-US" sz="2400" smtClean="0"/>
              <a:t>Capitalize all letters in constants, and use underscores to connect words.  For example, the constant </a:t>
            </a:r>
            <a:r>
              <a:rPr lang="en-US" altLang="en-US" sz="2200" smtClean="0">
                <a:latin typeface="Courier New" panose="02070309020205020404" pitchFamily="49" charset="0"/>
              </a:rPr>
              <a:t>PI and </a:t>
            </a:r>
            <a:r>
              <a:rPr lang="en-US" altLang="en-US" sz="2400" smtClean="0"/>
              <a:t>MAX_VALUE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2B4D05-8912-48F5-B76B-C5BBD67BF0D5}" type="slidenum">
              <a:rPr lang="en-US" altLang="en-US" sz="1400"/>
              <a:pPr>
                <a:spcBef>
                  <a:spcPct val="0"/>
                </a:spcBef>
                <a:buClrTx/>
                <a:buSzTx/>
                <a:buFontTx/>
                <a:buNone/>
              </a:pPr>
              <a:t>18</a:t>
            </a:fld>
            <a:endParaRPr lang="en-US" altLang="en-US" sz="1400"/>
          </a:p>
        </p:txBody>
      </p:sp>
      <p:sp>
        <p:nvSpPr>
          <p:cNvPr id="22531" name="Rectangle 2"/>
          <p:cNvSpPr>
            <a:spLocks noGrp="1" noChangeArrowheads="1"/>
          </p:cNvSpPr>
          <p:nvPr>
            <p:ph type="title"/>
          </p:nvPr>
        </p:nvSpPr>
        <p:spPr>
          <a:xfrm>
            <a:off x="685800" y="317500"/>
            <a:ext cx="7772400" cy="538163"/>
          </a:xfrm>
          <a:noFill/>
        </p:spPr>
        <p:txBody>
          <a:bodyPr/>
          <a:lstStyle/>
          <a:p>
            <a:r>
              <a:rPr lang="en-US" altLang="en-US" sz="4000" smtClean="0"/>
              <a:t>Numerical Data Types</a:t>
            </a:r>
          </a:p>
        </p:txBody>
      </p:sp>
      <p:sp>
        <p:nvSpPr>
          <p:cNvPr id="22532" name="Rectangle 7"/>
          <p:cNvSpPr>
            <a:spLocks noChangeArrowheads="1"/>
          </p:cNvSpPr>
          <p:nvPr/>
        </p:nvSpPr>
        <p:spPr bwMode="auto">
          <a:xfrm>
            <a:off x="0" y="208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2533" name="Rectangle 9"/>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2534" name="Object 8"/>
          <p:cNvGraphicFramePr>
            <a:graphicFrameLocks noChangeAspect="1"/>
          </p:cNvGraphicFramePr>
          <p:nvPr/>
        </p:nvGraphicFramePr>
        <p:xfrm>
          <a:off x="155575" y="1201738"/>
          <a:ext cx="8870950" cy="4016375"/>
        </p:xfrm>
        <a:graphic>
          <a:graphicData uri="http://schemas.openxmlformats.org/presentationml/2006/ole">
            <mc:AlternateContent xmlns:mc="http://schemas.openxmlformats.org/markup-compatibility/2006">
              <mc:Choice xmlns:v="urn:schemas-microsoft-com:vml" Requires="v">
                <p:oleObj spid="_x0000_s22537" name="Picture" r:id="rId3" imgW="5299266" imgH="2556059" progId="Word.Picture.8">
                  <p:embed/>
                </p:oleObj>
              </mc:Choice>
              <mc:Fallback>
                <p:oleObj name="Picture" r:id="rId3" imgW="5299266" imgH="2556059"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201738"/>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D1A981-7A72-470B-9AED-B27D3653F95F}" type="slidenum">
              <a:rPr lang="en-US" altLang="en-US" sz="1400"/>
              <a:pPr>
                <a:spcBef>
                  <a:spcPct val="0"/>
                </a:spcBef>
                <a:buClrTx/>
                <a:buSzTx/>
                <a:buFontTx/>
                <a:buNone/>
              </a:pPr>
              <a:t>19</a:t>
            </a:fld>
            <a:endParaRPr lang="en-US" altLang="en-US" sz="1400"/>
          </a:p>
        </p:txBody>
      </p:sp>
      <p:sp>
        <p:nvSpPr>
          <p:cNvPr id="23555" name="Rectangle 2"/>
          <p:cNvSpPr>
            <a:spLocks noGrp="1" noChangeArrowheads="1"/>
          </p:cNvSpPr>
          <p:nvPr>
            <p:ph type="title"/>
          </p:nvPr>
        </p:nvSpPr>
        <p:spPr>
          <a:xfrm>
            <a:off x="231775" y="152400"/>
            <a:ext cx="8642350" cy="762000"/>
          </a:xfrm>
          <a:noFill/>
        </p:spPr>
        <p:txBody>
          <a:bodyPr/>
          <a:lstStyle/>
          <a:p>
            <a:r>
              <a:rPr lang="en-US" altLang="en-US" smtClean="0"/>
              <a:t>Reading Numbers from the Keyboard</a:t>
            </a:r>
          </a:p>
        </p:txBody>
      </p:sp>
      <p:sp>
        <p:nvSpPr>
          <p:cNvPr id="23556" name="Rectangle 3"/>
          <p:cNvSpPr>
            <a:spLocks noGrp="1" noChangeArrowheads="1"/>
          </p:cNvSpPr>
          <p:nvPr>
            <p:ph type="body" idx="1"/>
          </p:nvPr>
        </p:nvSpPr>
        <p:spPr>
          <a:xfrm>
            <a:off x="193675" y="1123950"/>
            <a:ext cx="8756650" cy="1460500"/>
          </a:xfrm>
          <a:noFill/>
        </p:spPr>
        <p:txBody>
          <a:bodyPr/>
          <a:lstStyle/>
          <a:p>
            <a:pPr marL="0" indent="0">
              <a:spcBef>
                <a:spcPct val="0"/>
              </a:spcBef>
              <a:buFont typeface="Monotype Sorts" pitchFamily="2" charset="2"/>
              <a:buNone/>
            </a:pPr>
            <a:r>
              <a:rPr lang="en-US" altLang="en-US" sz="2800" b="1" smtClean="0">
                <a:latin typeface="Courier New" panose="02070309020205020404" pitchFamily="49" charset="0"/>
                <a:cs typeface="Courier New" panose="02070309020205020404" pitchFamily="49" charset="0"/>
              </a:rPr>
              <a:t>Scanner input = new Scanner(System.in);</a:t>
            </a:r>
          </a:p>
          <a:p>
            <a:pPr marL="0" indent="0">
              <a:spcBef>
                <a:spcPct val="0"/>
              </a:spcBef>
              <a:buFont typeface="Monotype Sorts" pitchFamily="2" charset="2"/>
              <a:buNone/>
            </a:pPr>
            <a:r>
              <a:rPr lang="en-US" altLang="en-US" sz="2800" b="1" smtClean="0">
                <a:latin typeface="Courier New" panose="02070309020205020404" pitchFamily="49" charset="0"/>
                <a:cs typeface="Courier New" panose="02070309020205020404" pitchFamily="49" charset="0"/>
              </a:rPr>
              <a:t>int value = input.nextInt();</a:t>
            </a:r>
          </a:p>
        </p:txBody>
      </p:sp>
      <p:sp>
        <p:nvSpPr>
          <p:cNvPr id="23557"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3559" name="Object 3"/>
          <p:cNvGraphicFramePr>
            <a:graphicFrameLocks noChangeAspect="1"/>
          </p:cNvGraphicFramePr>
          <p:nvPr/>
        </p:nvGraphicFramePr>
        <p:xfrm>
          <a:off x="1000125" y="2546350"/>
          <a:ext cx="7491413" cy="4070350"/>
        </p:xfrm>
        <a:graphic>
          <a:graphicData uri="http://schemas.openxmlformats.org/presentationml/2006/ole">
            <mc:AlternateContent xmlns:mc="http://schemas.openxmlformats.org/markup-compatibility/2006">
              <mc:Choice xmlns:v="urn:schemas-microsoft-com:vml" Requires="v">
                <p:oleObj spid="_x0000_s23562" name="Picture" r:id="rId3" imgW="3249295" imgH="1767611" progId="Word.Picture.8">
                  <p:embed/>
                </p:oleObj>
              </mc:Choice>
              <mc:Fallback>
                <p:oleObj name="Picture" r:id="rId3" imgW="3249295" imgH="1767611"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312B4A-A754-4000-9EF6-96D6FB020FE8}"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5124" name="Rectangle 3"/>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smtClean="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98861C-9355-4754-B4D2-6285636EEA87}" type="slidenum">
              <a:rPr lang="en-US" altLang="en-US" sz="1400"/>
              <a:pPr>
                <a:spcBef>
                  <a:spcPct val="0"/>
                </a:spcBef>
                <a:buClrTx/>
                <a:buSzTx/>
                <a:buFontTx/>
                <a:buNone/>
              </a:pPr>
              <a:t>20</a:t>
            </a:fld>
            <a:endParaRPr lang="en-US" altLang="en-US" sz="1400"/>
          </a:p>
        </p:txBody>
      </p:sp>
      <p:sp>
        <p:nvSpPr>
          <p:cNvPr id="24579" name="Rectangle 2"/>
          <p:cNvSpPr>
            <a:spLocks noGrp="1" noChangeArrowheads="1"/>
          </p:cNvSpPr>
          <p:nvPr>
            <p:ph type="title"/>
          </p:nvPr>
        </p:nvSpPr>
        <p:spPr>
          <a:xfrm>
            <a:off x="693738" y="241300"/>
            <a:ext cx="7772400" cy="611188"/>
          </a:xfrm>
          <a:noFill/>
        </p:spPr>
        <p:txBody>
          <a:bodyPr/>
          <a:lstStyle/>
          <a:p>
            <a:r>
              <a:rPr lang="en-US" altLang="en-US" sz="4000" smtClean="0"/>
              <a:t>Numeric Operators</a:t>
            </a:r>
          </a:p>
        </p:txBody>
      </p:sp>
      <p:sp>
        <p:nvSpPr>
          <p:cNvPr id="24580"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4581"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4584" name="Picture" r:id="rId3" imgW="3414166" imgH="1510814" progId="Word.Picture.8">
                  <p:embed/>
                </p:oleObj>
              </mc:Choice>
              <mc:Fallback>
                <p:oleObj name="Picture" r:id="rId3" imgW="3414166" imgH="151081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504A90-6DE3-4C4E-B2F1-23B182A83C7F}" type="slidenum">
              <a:rPr lang="en-US" altLang="en-US" sz="1400"/>
              <a:pPr>
                <a:spcBef>
                  <a:spcPct val="0"/>
                </a:spcBef>
                <a:buClrTx/>
                <a:buSzTx/>
                <a:buFontTx/>
                <a:buNone/>
              </a:pPr>
              <a:t>21</a:t>
            </a:fld>
            <a:endParaRPr lang="en-US" altLang="en-US" sz="1400"/>
          </a:p>
        </p:txBody>
      </p:sp>
      <p:sp>
        <p:nvSpPr>
          <p:cNvPr id="25603" name="Rectangle 2"/>
          <p:cNvSpPr>
            <a:spLocks noGrp="1" noChangeArrowheads="1"/>
          </p:cNvSpPr>
          <p:nvPr>
            <p:ph type="title"/>
          </p:nvPr>
        </p:nvSpPr>
        <p:spPr>
          <a:xfrm>
            <a:off x="693738" y="241300"/>
            <a:ext cx="7772400" cy="611188"/>
          </a:xfrm>
          <a:noFill/>
        </p:spPr>
        <p:txBody>
          <a:bodyPr/>
          <a:lstStyle/>
          <a:p>
            <a:r>
              <a:rPr lang="en-US" altLang="en-US" sz="4000" smtClean="0"/>
              <a:t>Integer Division</a:t>
            </a:r>
          </a:p>
        </p:txBody>
      </p:sp>
      <p:sp>
        <p:nvSpPr>
          <p:cNvPr id="25604" name="Rectangle 3"/>
          <p:cNvSpPr>
            <a:spLocks noGrp="1" noChangeArrowheads="1"/>
          </p:cNvSpPr>
          <p:nvPr>
            <p:ph type="body" idx="1"/>
          </p:nvPr>
        </p:nvSpPr>
        <p:spPr>
          <a:xfrm>
            <a:off x="309563" y="1277938"/>
            <a:ext cx="8524875" cy="4208462"/>
          </a:xfrm>
          <a:noFill/>
        </p:spPr>
        <p:txBody>
          <a:bodyPr/>
          <a:lstStyle/>
          <a:p>
            <a:pPr algn="just">
              <a:lnSpc>
                <a:spcPct val="90000"/>
              </a:lnSpc>
              <a:spcAft>
                <a:spcPct val="25000"/>
              </a:spcAft>
              <a:buFont typeface="Monotype Sorts" pitchFamily="2" charset="2"/>
              <a:buNone/>
            </a:pPr>
            <a:r>
              <a:rPr lang="en-US" altLang="en-US" sz="3400" smtClean="0"/>
              <a:t>+, -, *, /, and %</a:t>
            </a:r>
          </a:p>
          <a:p>
            <a:pPr algn="just">
              <a:lnSpc>
                <a:spcPct val="90000"/>
              </a:lnSpc>
              <a:spcAft>
                <a:spcPct val="25000"/>
              </a:spcAft>
              <a:buFont typeface="Monotype Sorts" pitchFamily="2" charset="2"/>
              <a:buNone/>
            </a:pPr>
            <a:endParaRPr lang="en-US" altLang="en-US" sz="3400" smtClean="0"/>
          </a:p>
          <a:p>
            <a:pPr algn="just">
              <a:lnSpc>
                <a:spcPct val="90000"/>
              </a:lnSpc>
              <a:spcAft>
                <a:spcPct val="25000"/>
              </a:spcAft>
              <a:buFont typeface="Monotype Sorts" pitchFamily="2" charset="2"/>
              <a:buNone/>
            </a:pPr>
            <a:r>
              <a:rPr lang="en-US" altLang="en-US" sz="3400" smtClean="0"/>
              <a:t>5 / 2 yields an integer 2.</a:t>
            </a:r>
          </a:p>
          <a:p>
            <a:pPr algn="just">
              <a:lnSpc>
                <a:spcPct val="90000"/>
              </a:lnSpc>
              <a:spcAft>
                <a:spcPct val="25000"/>
              </a:spcAft>
              <a:buFont typeface="Monotype Sorts" pitchFamily="2" charset="2"/>
              <a:buNone/>
            </a:pPr>
            <a:r>
              <a:rPr lang="en-US" altLang="en-US" sz="3400" smtClean="0"/>
              <a:t>5.0 / 2 yields a double value 2.5</a:t>
            </a:r>
          </a:p>
          <a:p>
            <a:pPr algn="just">
              <a:lnSpc>
                <a:spcPct val="90000"/>
              </a:lnSpc>
              <a:spcAft>
                <a:spcPct val="25000"/>
              </a:spcAft>
              <a:buFont typeface="Monotype Sorts" pitchFamily="2" charset="2"/>
              <a:buNone/>
            </a:pPr>
            <a:endParaRPr lang="en-US" altLang="en-US" sz="3400" smtClean="0"/>
          </a:p>
          <a:p>
            <a:pPr algn="just">
              <a:lnSpc>
                <a:spcPct val="90000"/>
              </a:lnSpc>
              <a:spcAft>
                <a:spcPct val="25000"/>
              </a:spcAft>
              <a:buFont typeface="Monotype Sorts" pitchFamily="2" charset="2"/>
              <a:buNone/>
            </a:pPr>
            <a:r>
              <a:rPr lang="en-US" altLang="en-US" sz="3400" smtClean="0"/>
              <a:t>5 % 2 yields 1 (the remainder of the division)</a:t>
            </a:r>
            <a:r>
              <a:rPr lang="en-US" altLang="en-US" sz="3400" smtClean="0">
                <a:latin typeface="Book Antiqua" panose="02040602050305030304" pitchFamily="18" charset="0"/>
              </a:rPr>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349B33-4245-4CB4-B216-806297768F16}" type="slidenum">
              <a:rPr lang="en-US" altLang="en-US" sz="1400"/>
              <a:pPr>
                <a:spcBef>
                  <a:spcPct val="0"/>
                </a:spcBef>
                <a:buClrTx/>
                <a:buSzTx/>
                <a:buFontTx/>
                <a:buNone/>
              </a:pPr>
              <a:t>22</a:t>
            </a:fld>
            <a:endParaRPr lang="en-US" altLang="en-US" sz="1400"/>
          </a:p>
        </p:txBody>
      </p:sp>
      <p:sp>
        <p:nvSpPr>
          <p:cNvPr id="26627" name="Rectangle 2"/>
          <p:cNvSpPr>
            <a:spLocks noGrp="1" noChangeArrowheads="1"/>
          </p:cNvSpPr>
          <p:nvPr>
            <p:ph type="title"/>
          </p:nvPr>
        </p:nvSpPr>
        <p:spPr>
          <a:xfrm>
            <a:off x="685800" y="152400"/>
            <a:ext cx="7772400" cy="762000"/>
          </a:xfrm>
          <a:noFill/>
        </p:spPr>
        <p:txBody>
          <a:bodyPr/>
          <a:lstStyle/>
          <a:p>
            <a:r>
              <a:rPr lang="en-US" altLang="en-US" smtClean="0"/>
              <a:t>Remainder Operator</a:t>
            </a:r>
          </a:p>
        </p:txBody>
      </p:sp>
      <p:sp>
        <p:nvSpPr>
          <p:cNvPr id="26628" name="Rectangle 3"/>
          <p:cNvSpPr>
            <a:spLocks noGrp="1" noChangeArrowheads="1"/>
          </p:cNvSpPr>
          <p:nvPr>
            <p:ph type="body" idx="1"/>
          </p:nvPr>
        </p:nvSpPr>
        <p:spPr>
          <a:xfrm>
            <a:off x="228600" y="1085850"/>
            <a:ext cx="8686800" cy="2876550"/>
          </a:xfrm>
          <a:noFill/>
        </p:spPr>
        <p:txBody>
          <a:bodyPr/>
          <a:lstStyle/>
          <a:p>
            <a:pPr marL="0" indent="0">
              <a:lnSpc>
                <a:spcPct val="90000"/>
              </a:lnSpc>
              <a:spcBef>
                <a:spcPct val="0"/>
              </a:spcBef>
              <a:buFont typeface="Monotype Sorts" pitchFamily="2" charset="2"/>
              <a:buNone/>
            </a:pPr>
            <a:r>
              <a:rPr lang="en-US" altLang="en-US" sz="2600" smtClean="0"/>
              <a:t>Remainder is very useful in programming. For example, an even number % 2 is always 0 and an odd number % 2 is always 1. So you can use this property to determine whether a number is even or odd. </a:t>
            </a:r>
            <a:r>
              <a:rPr lang="en-US" altLang="en-US" sz="2800" smtClean="0"/>
              <a:t>Suppose today is Saturday and you and your friends are going to meet in 10 days. What day is in 10 days? You can find that day is Tuesday using the following expression: </a:t>
            </a:r>
          </a:p>
        </p:txBody>
      </p:sp>
      <p:sp>
        <p:nvSpPr>
          <p:cNvPr id="26629" name="Rectangle 5"/>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6630" name="Rectangle 7"/>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6631"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26634" name="Picture" r:id="rId3" imgW="4762500" imgH="1091184" progId="Word.Picture.8">
                  <p:embed/>
                </p:oleObj>
              </mc:Choice>
              <mc:Fallback>
                <p:oleObj name="Picture" r:id="rId3" imgW="4762500" imgH="109118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4FF6E3-F55A-45F2-8E9F-B98057CB5F7F}" type="slidenum">
              <a:rPr lang="en-US" altLang="en-US" sz="1400"/>
              <a:pPr>
                <a:spcBef>
                  <a:spcPct val="0"/>
                </a:spcBef>
                <a:buClrTx/>
                <a:buSzTx/>
                <a:buFontTx/>
                <a:buNone/>
              </a:pPr>
              <a:t>23</a:t>
            </a:fld>
            <a:endParaRPr lang="en-US" altLang="en-US" sz="1400"/>
          </a:p>
        </p:txBody>
      </p:sp>
      <p:sp>
        <p:nvSpPr>
          <p:cNvPr id="28675" name="Rectangle 2"/>
          <p:cNvSpPr>
            <a:spLocks noGrp="1" noChangeArrowheads="1"/>
          </p:cNvSpPr>
          <p:nvPr>
            <p:ph type="title"/>
          </p:nvPr>
        </p:nvSpPr>
        <p:spPr>
          <a:xfrm>
            <a:off x="685800" y="152400"/>
            <a:ext cx="7772400" cy="762000"/>
          </a:xfrm>
          <a:noFill/>
        </p:spPr>
        <p:txBody>
          <a:bodyPr/>
          <a:lstStyle/>
          <a:p>
            <a:r>
              <a:rPr lang="en-US" altLang="en-US" smtClean="0"/>
              <a:t>NOTE</a:t>
            </a:r>
          </a:p>
        </p:txBody>
      </p:sp>
      <p:sp>
        <p:nvSpPr>
          <p:cNvPr id="28676" name="Rectangle 3"/>
          <p:cNvSpPr>
            <a:spLocks noGrp="1" noChangeArrowheads="1"/>
          </p:cNvSpPr>
          <p:nvPr>
            <p:ph type="body" idx="1"/>
          </p:nvPr>
        </p:nvSpPr>
        <p:spPr>
          <a:xfrm>
            <a:off x="381000" y="1143000"/>
            <a:ext cx="8610600" cy="5257800"/>
          </a:xfrm>
          <a:noFill/>
        </p:spPr>
        <p:txBody>
          <a:bodyPr/>
          <a:lstStyle/>
          <a:p>
            <a:pPr marL="0" indent="0">
              <a:spcAft>
                <a:spcPct val="25000"/>
              </a:spcAft>
              <a:buFont typeface="Monotype Sorts" pitchFamily="2" charset="2"/>
              <a:buNone/>
            </a:pPr>
            <a:r>
              <a:rPr lang="en-US" altLang="en-US" sz="3000" smtClean="0"/>
              <a:t>Calculations involving floating-point numbers are approximated because these numbers are not stored with complete accuracy. For example, </a:t>
            </a:r>
          </a:p>
          <a:p>
            <a:pPr marL="0" indent="0" algn="just">
              <a:spcAft>
                <a:spcPct val="25000"/>
              </a:spcAft>
              <a:buFont typeface="Monotype Sorts" pitchFamily="2" charset="2"/>
              <a:buNone/>
            </a:pPr>
            <a:r>
              <a:rPr lang="en-US" altLang="en-US" sz="3000" smtClean="0"/>
              <a:t>System.out.println(1.0 - 0.1 - 0.1 - 0.1 - 0.1 - 0.1);</a:t>
            </a:r>
          </a:p>
          <a:p>
            <a:pPr marL="0" indent="0" algn="just">
              <a:spcAft>
                <a:spcPct val="25000"/>
              </a:spcAft>
              <a:buFont typeface="Monotype Sorts" pitchFamily="2" charset="2"/>
              <a:buNone/>
            </a:pPr>
            <a:r>
              <a:rPr lang="en-US" altLang="en-US" sz="3000" smtClean="0"/>
              <a:t>displays 0.5000000000000001, not 0.5, and </a:t>
            </a:r>
          </a:p>
          <a:p>
            <a:pPr marL="0" indent="0" algn="just">
              <a:spcAft>
                <a:spcPct val="25000"/>
              </a:spcAft>
              <a:buFont typeface="Monotype Sorts" pitchFamily="2" charset="2"/>
              <a:buNone/>
            </a:pPr>
            <a:r>
              <a:rPr lang="en-US" altLang="en-US" sz="3000" smtClean="0"/>
              <a:t>System.out.println(1.0 - 0.9);</a:t>
            </a:r>
          </a:p>
          <a:p>
            <a:pPr marL="0" indent="0">
              <a:spcAft>
                <a:spcPct val="25000"/>
              </a:spcAft>
              <a:buFont typeface="Monotype Sorts" pitchFamily="2" charset="2"/>
              <a:buNone/>
            </a:pPr>
            <a:r>
              <a:rPr lang="en-US" altLang="en-US" sz="3000" smtClean="0"/>
              <a:t>displays 0.09999999999999998, not 0.1. Integers are stored precisely. Therefore, calculations with integers yield a precise integer result.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F9578A-611E-42D3-BE84-9EDCE4FD3B22}" type="slidenum">
              <a:rPr lang="en-US" altLang="en-US" sz="1400"/>
              <a:pPr>
                <a:spcBef>
                  <a:spcPct val="0"/>
                </a:spcBef>
                <a:buClrTx/>
                <a:buSzTx/>
                <a:buFontTx/>
                <a:buNone/>
              </a:pPr>
              <a:t>24</a:t>
            </a:fld>
            <a:endParaRPr lang="en-US" altLang="en-US" sz="1400"/>
          </a:p>
        </p:txBody>
      </p:sp>
      <p:sp>
        <p:nvSpPr>
          <p:cNvPr id="29699" name="Rectangle 2"/>
          <p:cNvSpPr>
            <a:spLocks noGrp="1" noChangeArrowheads="1"/>
          </p:cNvSpPr>
          <p:nvPr>
            <p:ph type="title"/>
          </p:nvPr>
        </p:nvSpPr>
        <p:spPr>
          <a:xfrm>
            <a:off x="685800" y="0"/>
            <a:ext cx="7772400" cy="1428750"/>
          </a:xfrm>
          <a:noFill/>
        </p:spPr>
        <p:txBody>
          <a:bodyPr/>
          <a:lstStyle/>
          <a:p>
            <a:r>
              <a:rPr lang="en-US" altLang="en-US" smtClean="0"/>
              <a:t>Exponent Operations </a:t>
            </a:r>
          </a:p>
        </p:txBody>
      </p:sp>
      <p:sp>
        <p:nvSpPr>
          <p:cNvPr id="29700" name="Rectangle 3"/>
          <p:cNvSpPr>
            <a:spLocks noGrp="1" noChangeArrowheads="1"/>
          </p:cNvSpPr>
          <p:nvPr>
            <p:ph type="body" idx="1"/>
          </p:nvPr>
        </p:nvSpPr>
        <p:spPr>
          <a:xfrm>
            <a:off x="269875" y="1470025"/>
            <a:ext cx="8642350" cy="4416425"/>
          </a:xfrm>
        </p:spPr>
        <p:txBody>
          <a:bodyPr/>
          <a:lstStyle/>
          <a:p>
            <a:pPr marL="0" indent="0">
              <a:lnSpc>
                <a:spcPct val="90000"/>
              </a:lnSpc>
              <a:buFont typeface="Monotype Sorts" pitchFamily="2" charset="2"/>
              <a:buNone/>
            </a:pPr>
            <a:r>
              <a:rPr lang="en-US" altLang="en-US" sz="2800" b="1" smtClean="0">
                <a:latin typeface="Courier New" panose="02070309020205020404" pitchFamily="49" charset="0"/>
              </a:rPr>
              <a:t>System.out.println(Math.pow(2, 3)); </a:t>
            </a:r>
          </a:p>
          <a:p>
            <a:pPr marL="0" indent="0">
              <a:lnSpc>
                <a:spcPct val="90000"/>
              </a:lnSpc>
              <a:buFont typeface="Monotype Sorts" pitchFamily="2" charset="2"/>
              <a:buNone/>
            </a:pPr>
            <a:r>
              <a:rPr lang="en-US" altLang="en-US" sz="2800" b="1" smtClean="0">
                <a:latin typeface="Courier New" panose="02070309020205020404" pitchFamily="49" charset="0"/>
              </a:rPr>
              <a:t>// Displays 8.0 </a:t>
            </a: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System.out.println(Math.pow(4, 0.5)); </a:t>
            </a:r>
          </a:p>
          <a:p>
            <a:pPr marL="0" indent="0">
              <a:lnSpc>
                <a:spcPct val="90000"/>
              </a:lnSpc>
              <a:buFont typeface="Monotype Sorts" pitchFamily="2" charset="2"/>
              <a:buNone/>
            </a:pPr>
            <a:r>
              <a:rPr lang="en-US" altLang="en-US" sz="2800" b="1" smtClean="0">
                <a:latin typeface="Courier New" panose="02070309020205020404" pitchFamily="49" charset="0"/>
              </a:rPr>
              <a:t>// Displays 2.0</a:t>
            </a: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System.out.println(Math.pow(2.5, 2));</a:t>
            </a:r>
          </a:p>
          <a:p>
            <a:pPr marL="0" indent="0">
              <a:lnSpc>
                <a:spcPct val="90000"/>
              </a:lnSpc>
              <a:buFont typeface="Monotype Sorts" pitchFamily="2" charset="2"/>
              <a:buNone/>
            </a:pPr>
            <a:r>
              <a:rPr lang="en-US" altLang="en-US" sz="2800" b="1" smtClean="0">
                <a:latin typeface="Courier New" panose="02070309020205020404" pitchFamily="49" charset="0"/>
              </a:rPr>
              <a:t>// Displays 6.25</a:t>
            </a:r>
          </a:p>
          <a:p>
            <a:pPr marL="0" indent="0">
              <a:lnSpc>
                <a:spcPct val="90000"/>
              </a:lnSpc>
              <a:buFont typeface="Monotype Sorts" pitchFamily="2" charset="2"/>
              <a:buNone/>
            </a:pPr>
            <a:r>
              <a:rPr lang="en-US" altLang="en-US" sz="2800" b="1" smtClean="0">
                <a:latin typeface="Courier New" panose="02070309020205020404" pitchFamily="49" charset="0"/>
              </a:rPr>
              <a:t>System.out.println(Math.pow(2.5, -2)); </a:t>
            </a:r>
          </a:p>
          <a:p>
            <a:pPr marL="0" indent="0">
              <a:lnSpc>
                <a:spcPct val="90000"/>
              </a:lnSpc>
              <a:buFont typeface="Monotype Sorts" pitchFamily="2" charset="2"/>
              <a:buNone/>
            </a:pPr>
            <a:r>
              <a:rPr lang="en-US" altLang="en-US" sz="2800" b="1" smtClean="0">
                <a:latin typeface="Courier New" panose="02070309020205020404" pitchFamily="49" charset="0"/>
              </a:rPr>
              <a:t>// Displays 0.16</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C4BB34-66F8-41DF-9F95-BCB2301EB6F5}" type="slidenum">
              <a:rPr lang="en-US" altLang="en-US" sz="1400"/>
              <a:pPr>
                <a:spcBef>
                  <a:spcPct val="0"/>
                </a:spcBef>
                <a:buClrTx/>
                <a:buSzTx/>
                <a:buFontTx/>
                <a:buNone/>
              </a:pPr>
              <a:t>25</a:t>
            </a:fld>
            <a:endParaRPr lang="en-US" altLang="en-US" sz="1400"/>
          </a:p>
        </p:txBody>
      </p:sp>
      <p:sp>
        <p:nvSpPr>
          <p:cNvPr id="30723" name="Rectangle 2"/>
          <p:cNvSpPr>
            <a:spLocks noGrp="1" noChangeArrowheads="1"/>
          </p:cNvSpPr>
          <p:nvPr>
            <p:ph type="title"/>
          </p:nvPr>
        </p:nvSpPr>
        <p:spPr>
          <a:xfrm>
            <a:off x="685800" y="0"/>
            <a:ext cx="7772400" cy="1428750"/>
          </a:xfrm>
          <a:noFill/>
        </p:spPr>
        <p:txBody>
          <a:bodyPr/>
          <a:lstStyle/>
          <a:p>
            <a:r>
              <a:rPr lang="en-US" altLang="en-US" smtClean="0"/>
              <a:t>Number Literals</a:t>
            </a:r>
          </a:p>
        </p:txBody>
      </p:sp>
      <p:sp>
        <p:nvSpPr>
          <p:cNvPr id="30724" name="Rectangle 3"/>
          <p:cNvSpPr>
            <a:spLocks noGrp="1" noChangeArrowheads="1"/>
          </p:cNvSpPr>
          <p:nvPr>
            <p:ph type="body" idx="1"/>
          </p:nvPr>
        </p:nvSpPr>
        <p:spPr>
          <a:xfrm>
            <a:off x="685800" y="1371600"/>
            <a:ext cx="7772400" cy="4114800"/>
          </a:xfrm>
          <a:noFill/>
        </p:spPr>
        <p:txBody>
          <a:bodyPr/>
          <a:lstStyle/>
          <a:p>
            <a:pPr marL="0" indent="0">
              <a:lnSpc>
                <a:spcPct val="90000"/>
              </a:lnSpc>
              <a:spcAft>
                <a:spcPct val="25000"/>
              </a:spcAft>
              <a:buFont typeface="Monotype Sorts" pitchFamily="2" charset="2"/>
              <a:buNone/>
            </a:pPr>
            <a:r>
              <a:rPr lang="en-US" altLang="en-US" sz="3000" smtClean="0">
                <a:cs typeface="Times New Roman" panose="02020603050405020304" pitchFamily="18" charset="0"/>
              </a:rPr>
              <a:t>A </a:t>
            </a:r>
            <a:r>
              <a:rPr lang="en-US" altLang="en-US" sz="3000" i="1" smtClean="0">
                <a:cs typeface="Times New Roman" panose="02020603050405020304" pitchFamily="18" charset="0"/>
              </a:rPr>
              <a:t>literal</a:t>
            </a:r>
            <a:r>
              <a:rPr lang="en-US" altLang="en-US" sz="3000" smtClean="0">
                <a:cs typeface="Times New Roman" panose="02020603050405020304"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 </a:t>
            </a: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int i = 34;</a:t>
            </a: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long x = 1000000;</a:t>
            </a:r>
          </a:p>
          <a:p>
            <a:pPr marL="0" indent="0" algn="just">
              <a:lnSpc>
                <a:spcPct val="90000"/>
              </a:lnSpc>
              <a:spcAft>
                <a:spcPct val="25000"/>
              </a:spcAft>
              <a:buFont typeface="Monotype Sorts" pitchFamily="2" charset="2"/>
              <a:buNone/>
            </a:pPr>
            <a:r>
              <a:rPr lang="en-US" altLang="en-US" sz="3000" smtClean="0">
                <a:cs typeface="Times New Roman" panose="02020603050405020304" pitchFamily="18" charset="0"/>
              </a:rPr>
              <a:t>double d = 5.0;</a:t>
            </a:r>
            <a:r>
              <a:rPr lang="en-US" altLang="en-US" sz="3000" smtClean="0">
                <a:latin typeface="Courier New" panose="02070309020205020404" pitchFamily="49" charset="0"/>
              </a:rPr>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8BB0B5-E661-4BC9-802D-F8B4EAB0E419}" type="slidenum">
              <a:rPr lang="en-US" altLang="en-US" sz="1400"/>
              <a:pPr>
                <a:spcBef>
                  <a:spcPct val="0"/>
                </a:spcBef>
                <a:buClrTx/>
                <a:buSzTx/>
                <a:buFontTx/>
                <a:buNone/>
              </a:pPr>
              <a:t>26</a:t>
            </a:fld>
            <a:endParaRPr lang="en-US" altLang="en-US" sz="1400"/>
          </a:p>
        </p:txBody>
      </p:sp>
      <p:sp>
        <p:nvSpPr>
          <p:cNvPr id="31747" name="Rectangle 2"/>
          <p:cNvSpPr>
            <a:spLocks noGrp="1" noChangeArrowheads="1"/>
          </p:cNvSpPr>
          <p:nvPr>
            <p:ph type="title"/>
          </p:nvPr>
        </p:nvSpPr>
        <p:spPr>
          <a:xfrm>
            <a:off x="685800" y="152400"/>
            <a:ext cx="7772400" cy="762000"/>
          </a:xfrm>
          <a:noFill/>
        </p:spPr>
        <p:txBody>
          <a:bodyPr/>
          <a:lstStyle/>
          <a:p>
            <a:r>
              <a:rPr lang="en-US" altLang="en-US" smtClean="0"/>
              <a:t>Integer Literals</a:t>
            </a:r>
          </a:p>
        </p:txBody>
      </p:sp>
      <p:sp>
        <p:nvSpPr>
          <p:cNvPr id="31748" name="Rectangle 3"/>
          <p:cNvSpPr>
            <a:spLocks noGrp="1" noChangeArrowheads="1"/>
          </p:cNvSpPr>
          <p:nvPr>
            <p:ph type="body" idx="1"/>
          </p:nvPr>
        </p:nvSpPr>
        <p:spPr>
          <a:xfrm>
            <a:off x="228600" y="914400"/>
            <a:ext cx="8610600" cy="5715000"/>
          </a:xfrm>
          <a:noFill/>
        </p:spPr>
        <p:txBody>
          <a:bodyPr/>
          <a:lstStyle/>
          <a:p>
            <a:pPr marL="0" indent="0" algn="just">
              <a:spcAft>
                <a:spcPct val="25000"/>
              </a:spcAft>
              <a:buFont typeface="Monotype Sorts" pitchFamily="2" charset="2"/>
              <a:buNone/>
            </a:pPr>
            <a:r>
              <a:rPr lang="en-US" altLang="en-US" sz="2800" smtClean="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byte b = 1000 would cause a compilation error, because 1000 cannot be stored in a variable of the byte type.</a:t>
            </a:r>
          </a:p>
          <a:p>
            <a:pPr marL="0" indent="0" algn="just">
              <a:spcAft>
                <a:spcPct val="25000"/>
              </a:spcAft>
              <a:buFont typeface="Monotype Sorts" pitchFamily="2" charset="2"/>
              <a:buNone/>
            </a:pPr>
            <a:r>
              <a:rPr lang="en-US" altLang="en-US" sz="2800" smtClean="0">
                <a:cs typeface="Times New Roman" panose="02020603050405020304" pitchFamily="18" charset="0"/>
              </a:rPr>
              <a:t>An integer literal is assumed to be of the int type, whose value is between -2</a:t>
            </a:r>
            <a:r>
              <a:rPr lang="en-US" altLang="en-US" sz="2800" baseline="30000" smtClean="0">
                <a:cs typeface="Times New Roman" panose="02020603050405020304" pitchFamily="18" charset="0"/>
              </a:rPr>
              <a:t>31</a:t>
            </a:r>
            <a:r>
              <a:rPr lang="en-US" altLang="en-US" sz="2800" smtClean="0">
                <a:cs typeface="Times New Roman" panose="02020603050405020304" pitchFamily="18" charset="0"/>
              </a:rPr>
              <a:t> (-2147483648) to 2</a:t>
            </a:r>
            <a:r>
              <a:rPr lang="en-US" altLang="en-US" sz="2800" baseline="30000" smtClean="0">
                <a:cs typeface="Times New Roman" panose="02020603050405020304" pitchFamily="18" charset="0"/>
              </a:rPr>
              <a:t>31</a:t>
            </a:r>
            <a:r>
              <a:rPr lang="en-US" altLang="en-US" sz="2800" smtClean="0">
                <a:cs typeface="Times New Roman" panose="02020603050405020304" pitchFamily="18" charset="0"/>
              </a:rPr>
              <a:t>–1 (2147483647). To denote an integer literal of the long type, append it with the letter L or l. L is preferred because l (lowercase L) can easily be confused with 1 (the digit one).</a:t>
            </a:r>
            <a:r>
              <a:rPr lang="en-US" altLang="en-US" sz="2600" smtClean="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D210-AD13-45B3-991D-FD081732730F}" type="slidenum">
              <a:rPr lang="en-US" altLang="en-US" sz="1400"/>
              <a:pPr>
                <a:spcBef>
                  <a:spcPct val="0"/>
                </a:spcBef>
                <a:buClrTx/>
                <a:buSzTx/>
                <a:buFontTx/>
                <a:buNone/>
              </a:pPr>
              <a:t>27</a:t>
            </a:fld>
            <a:endParaRPr lang="en-US" altLang="en-US" sz="1400"/>
          </a:p>
        </p:txBody>
      </p:sp>
      <p:sp>
        <p:nvSpPr>
          <p:cNvPr id="32771" name="Rectangle 2"/>
          <p:cNvSpPr>
            <a:spLocks noGrp="1" noChangeArrowheads="1"/>
          </p:cNvSpPr>
          <p:nvPr>
            <p:ph type="title"/>
          </p:nvPr>
        </p:nvSpPr>
        <p:spPr>
          <a:xfrm>
            <a:off x="685800" y="152400"/>
            <a:ext cx="7772400" cy="762000"/>
          </a:xfrm>
          <a:noFill/>
        </p:spPr>
        <p:txBody>
          <a:bodyPr/>
          <a:lstStyle/>
          <a:p>
            <a:r>
              <a:rPr lang="en-US" altLang="en-US" smtClean="0"/>
              <a:t>Floating-Point Literals</a:t>
            </a:r>
          </a:p>
        </p:txBody>
      </p:sp>
      <p:sp>
        <p:nvSpPr>
          <p:cNvPr id="32772" name="Rectangle 3"/>
          <p:cNvSpPr>
            <a:spLocks noGrp="1" noChangeArrowheads="1"/>
          </p:cNvSpPr>
          <p:nvPr>
            <p:ph type="body" idx="1"/>
          </p:nvPr>
        </p:nvSpPr>
        <p:spPr>
          <a:xfrm>
            <a:off x="228600" y="1143000"/>
            <a:ext cx="8610600" cy="5486400"/>
          </a:xfrm>
          <a:noFill/>
        </p:spPr>
        <p:txBody>
          <a:bodyPr/>
          <a:lstStyle/>
          <a:p>
            <a:pPr marL="0" indent="0" algn="just">
              <a:spcAft>
                <a:spcPct val="25000"/>
              </a:spcAft>
              <a:buFont typeface="Monotype Sorts" pitchFamily="2" charset="2"/>
              <a:buNone/>
            </a:pPr>
            <a:r>
              <a:rPr lang="en-US" altLang="en-US" smtClean="0">
                <a:cs typeface="Times New Roman" panose="02020603050405020304" pitchFamily="18" charset="0"/>
              </a:rPr>
              <a:t>Floating-point literals are written with a decimal point. By default, a floating-point literal is treated as a double type value. For example, 5.0 is considered a double value, not a float value. You can make a number a float by appending the letter f or F, and make a number a double by appending the letter d or D. For example, you can use 100.2f or 100.2F for a float number, and 100.2d or 100.2D for a double number.</a:t>
            </a:r>
            <a:r>
              <a:rPr lang="en-US" altLang="en-US" smtClean="0">
                <a:latin typeface="Courier" charset="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7C600F-975D-4D2F-BB2B-291B2CB06356}" type="slidenum">
              <a:rPr lang="en-US" altLang="en-US" sz="1400"/>
              <a:pPr>
                <a:spcBef>
                  <a:spcPct val="0"/>
                </a:spcBef>
                <a:buClrTx/>
                <a:buSzTx/>
                <a:buFontTx/>
                <a:buNone/>
              </a:pPr>
              <a:t>28</a:t>
            </a:fld>
            <a:endParaRPr lang="en-US" altLang="en-US" sz="1400"/>
          </a:p>
        </p:txBody>
      </p:sp>
      <p:sp>
        <p:nvSpPr>
          <p:cNvPr id="33795" name="Rectangle 2"/>
          <p:cNvSpPr>
            <a:spLocks noGrp="1" noChangeArrowheads="1"/>
          </p:cNvSpPr>
          <p:nvPr>
            <p:ph type="title"/>
          </p:nvPr>
        </p:nvSpPr>
        <p:spPr>
          <a:xfrm>
            <a:off x="685800" y="0"/>
            <a:ext cx="7772400" cy="1428750"/>
          </a:xfrm>
          <a:noFill/>
        </p:spPr>
        <p:txBody>
          <a:bodyPr/>
          <a:lstStyle/>
          <a:p>
            <a:r>
              <a:rPr lang="en-US" altLang="en-US" smtClean="0"/>
              <a:t>double vs. float </a:t>
            </a:r>
          </a:p>
        </p:txBody>
      </p:sp>
      <p:sp>
        <p:nvSpPr>
          <p:cNvPr id="33796" name="Rectangle 3"/>
          <p:cNvSpPr>
            <a:spLocks noGrp="1" noChangeArrowheads="1"/>
          </p:cNvSpPr>
          <p:nvPr>
            <p:ph type="body" idx="1"/>
          </p:nvPr>
        </p:nvSpPr>
        <p:spPr>
          <a:xfrm>
            <a:off x="269875" y="1355725"/>
            <a:ext cx="8680450" cy="1150938"/>
          </a:xfrm>
          <a:noFill/>
        </p:spPr>
        <p:txBody>
          <a:bodyPr/>
          <a:lstStyle/>
          <a:p>
            <a:pPr marL="0" indent="0">
              <a:buFont typeface="Monotype Sorts" pitchFamily="2" charset="2"/>
              <a:buNone/>
            </a:pPr>
            <a:r>
              <a:rPr lang="en-US" altLang="en-US" smtClean="0"/>
              <a:t>The double type values are more accurate than the float type values. For example,</a:t>
            </a:r>
          </a:p>
        </p:txBody>
      </p:sp>
      <p:sp>
        <p:nvSpPr>
          <p:cNvPr id="33797" name="Rectangle 4"/>
          <p:cNvSpPr>
            <a:spLocks noChangeArrowheads="1"/>
          </p:cNvSpPr>
          <p:nvPr/>
        </p:nvSpPr>
        <p:spPr bwMode="auto">
          <a:xfrm>
            <a:off x="231775" y="2622550"/>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 / 3.0 is " + 1.0 / 3.0);</a:t>
            </a:r>
          </a:p>
        </p:txBody>
      </p:sp>
      <p:sp>
        <p:nvSpPr>
          <p:cNvPr id="33798" name="Rectangle 5"/>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799" name="Object 6"/>
          <p:cNvGraphicFramePr>
            <a:graphicFrameLocks noChangeAspect="1"/>
          </p:cNvGraphicFramePr>
          <p:nvPr/>
        </p:nvGraphicFramePr>
        <p:xfrm>
          <a:off x="231775" y="3429000"/>
          <a:ext cx="5492750" cy="906463"/>
        </p:xfrm>
        <a:graphic>
          <a:graphicData uri="http://schemas.openxmlformats.org/presentationml/2006/ole">
            <mc:AlternateContent xmlns:mc="http://schemas.openxmlformats.org/markup-compatibility/2006">
              <mc:Choice xmlns:v="urn:schemas-microsoft-com:vml" Requires="v">
                <p:oleObj spid="_x0000_s33807" name="Picture" r:id="rId3" imgW="3149600" imgH="520700" progId="Word.Picture.8">
                  <p:embed/>
                </p:oleObj>
              </mc:Choice>
              <mc:Fallback>
                <p:oleObj name="Picture" r:id="rId3" imgW="3149600" imgH="5207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429000"/>
                        <a:ext cx="54927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8"/>
          <p:cNvSpPr>
            <a:spLocks noChangeArrowheads="1"/>
          </p:cNvSpPr>
          <p:nvPr/>
        </p:nvSpPr>
        <p:spPr bwMode="auto">
          <a:xfrm>
            <a:off x="0" y="3170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3801" name="Object 9"/>
          <p:cNvGraphicFramePr>
            <a:graphicFrameLocks noChangeAspect="1"/>
          </p:cNvGraphicFramePr>
          <p:nvPr/>
        </p:nvGraphicFramePr>
        <p:xfrm>
          <a:off x="277813" y="5387975"/>
          <a:ext cx="5476875" cy="903288"/>
        </p:xfrm>
        <a:graphic>
          <a:graphicData uri="http://schemas.openxmlformats.org/presentationml/2006/ole">
            <mc:AlternateContent xmlns:mc="http://schemas.openxmlformats.org/markup-compatibility/2006">
              <mc:Choice xmlns:v="urn:schemas-microsoft-com:vml" Requires="v">
                <p:oleObj spid="_x0000_s33808" name="Picture" r:id="rId5" imgW="3149600" imgH="520700" progId="Word.Picture.8">
                  <p:embed/>
                </p:oleObj>
              </mc:Choice>
              <mc:Fallback>
                <p:oleObj name="Picture" r:id="rId5" imgW="3149600" imgH="5207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813" y="5387975"/>
                        <a:ext cx="547687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0"/>
          <p:cNvSpPr>
            <a:spLocks noChangeArrowheads="1"/>
          </p:cNvSpPr>
          <p:nvPr/>
        </p:nvSpPr>
        <p:spPr bwMode="auto">
          <a:xfrm>
            <a:off x="231775" y="4657725"/>
            <a:ext cx="86804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latin typeface="Courier New" panose="02070309020205020404" pitchFamily="49" charset="0"/>
              </a:rPr>
              <a:t>System.out.println("1.0F / 3.0F is " + 1.0F / 3.0F);</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311DF3-1582-4DE7-BB07-B33620E57AFF}" type="slidenum">
              <a:rPr lang="en-US" altLang="en-US" sz="1400"/>
              <a:pPr>
                <a:spcBef>
                  <a:spcPct val="0"/>
                </a:spcBef>
                <a:buClrTx/>
                <a:buSzTx/>
                <a:buFontTx/>
                <a:buNone/>
              </a:pPr>
              <a:t>29</a:t>
            </a:fld>
            <a:endParaRPr lang="en-US" altLang="en-US" sz="1400"/>
          </a:p>
        </p:txBody>
      </p:sp>
      <p:sp>
        <p:nvSpPr>
          <p:cNvPr id="34819" name="Rectangle 2"/>
          <p:cNvSpPr>
            <a:spLocks noGrp="1" noChangeArrowheads="1"/>
          </p:cNvSpPr>
          <p:nvPr>
            <p:ph type="title"/>
          </p:nvPr>
        </p:nvSpPr>
        <p:spPr>
          <a:xfrm>
            <a:off x="685800" y="0"/>
            <a:ext cx="7772400" cy="1428750"/>
          </a:xfrm>
          <a:noFill/>
        </p:spPr>
        <p:txBody>
          <a:bodyPr/>
          <a:lstStyle/>
          <a:p>
            <a:r>
              <a:rPr lang="en-US" altLang="en-US" smtClean="0"/>
              <a:t>Scientific Notation</a:t>
            </a:r>
          </a:p>
        </p:txBody>
      </p:sp>
      <p:sp>
        <p:nvSpPr>
          <p:cNvPr id="34820" name="Rectangle 3"/>
          <p:cNvSpPr>
            <a:spLocks noGrp="1" noChangeArrowheads="1"/>
          </p:cNvSpPr>
          <p:nvPr>
            <p:ph type="body" idx="1"/>
          </p:nvPr>
        </p:nvSpPr>
        <p:spPr>
          <a:xfrm>
            <a:off x="347663" y="1371600"/>
            <a:ext cx="8334375" cy="4114800"/>
          </a:xfrm>
          <a:noFill/>
        </p:spPr>
        <p:txBody>
          <a:bodyPr/>
          <a:lstStyle/>
          <a:p>
            <a:pPr marL="0" indent="0" algn="just">
              <a:spcAft>
                <a:spcPct val="25000"/>
              </a:spcAft>
              <a:buFont typeface="Monotype Sorts" pitchFamily="2" charset="2"/>
              <a:buNone/>
            </a:pPr>
            <a:r>
              <a:rPr lang="en-US" altLang="en-US" sz="3000" smtClean="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A3A4B6-394C-4D40-AA29-BEB04027BB91}"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457200" y="228600"/>
            <a:ext cx="8458200" cy="381000"/>
          </a:xfrm>
          <a:noFill/>
        </p:spPr>
        <p:txBody>
          <a:bodyPr/>
          <a:lstStyle/>
          <a:p>
            <a:r>
              <a:rPr lang="en-US" altLang="en-US" sz="3600" smtClean="0"/>
              <a:t>Objectives</a:t>
            </a:r>
          </a:p>
        </p:txBody>
      </p:sp>
      <p:sp>
        <p:nvSpPr>
          <p:cNvPr id="6148" name="Rectangle 3"/>
          <p:cNvSpPr>
            <a:spLocks noGrp="1" noChangeArrowheads="1"/>
          </p:cNvSpPr>
          <p:nvPr>
            <p:ph type="body" idx="1"/>
          </p:nvPr>
        </p:nvSpPr>
        <p:spPr>
          <a:xfrm>
            <a:off x="155575" y="817563"/>
            <a:ext cx="8839200" cy="5568950"/>
          </a:xfrm>
          <a:noFill/>
        </p:spPr>
        <p:txBody>
          <a:bodyPr/>
          <a:lstStyle/>
          <a:p>
            <a:pPr hangingPunct="1"/>
            <a:r>
              <a:rPr lang="en-US" altLang="en-US" sz="1400" smtClean="0"/>
              <a:t>To write Java programs to perform simple computations (§2.2).</a:t>
            </a:r>
          </a:p>
          <a:p>
            <a:pPr hangingPunct="1"/>
            <a:r>
              <a:rPr lang="en-US" altLang="en-US" sz="1400" smtClean="0"/>
              <a:t>To obtain input from the console using the </a:t>
            </a:r>
            <a:r>
              <a:rPr lang="en-US" altLang="en-US" sz="1400" b="1" smtClean="0"/>
              <a:t>Scanner</a:t>
            </a:r>
            <a:r>
              <a:rPr lang="en-US" altLang="en-US" sz="1400" smtClean="0"/>
              <a:t> class (§2.3).</a:t>
            </a:r>
          </a:p>
          <a:p>
            <a:pPr hangingPunct="1"/>
            <a:r>
              <a:rPr lang="en-US" altLang="en-US" sz="1400" smtClean="0"/>
              <a:t>To use identifiers to name variables, constants, methods, and classes (§2.4).</a:t>
            </a:r>
          </a:p>
          <a:p>
            <a:pPr hangingPunct="1"/>
            <a:r>
              <a:rPr lang="en-US" altLang="en-US" sz="1400" smtClean="0"/>
              <a:t>To use variables to store data (§§2.5–2.6).</a:t>
            </a:r>
          </a:p>
          <a:p>
            <a:pPr hangingPunct="1"/>
            <a:r>
              <a:rPr lang="en-US" altLang="en-US" sz="1400" smtClean="0"/>
              <a:t>To program with assignment statements and assignment expressions (§2.6).</a:t>
            </a:r>
          </a:p>
          <a:p>
            <a:pPr hangingPunct="1"/>
            <a:r>
              <a:rPr lang="en-US" altLang="en-US" sz="1400" smtClean="0"/>
              <a:t>To use constants to store permanent data (§2.7).</a:t>
            </a:r>
          </a:p>
          <a:p>
            <a:pPr hangingPunct="1"/>
            <a:r>
              <a:rPr lang="en-US" altLang="en-US" sz="1400" smtClean="0"/>
              <a:t>To name classes, methods, variables, and constants by following their naming conventions (§2.8).</a:t>
            </a:r>
          </a:p>
          <a:p>
            <a:pPr hangingPunct="1"/>
            <a:r>
              <a:rPr lang="en-US" altLang="en-US" sz="1400" smtClean="0"/>
              <a:t>To explore Java numeric primitive data types: </a:t>
            </a:r>
            <a:r>
              <a:rPr lang="en-US" altLang="en-US" sz="1400" b="1" smtClean="0"/>
              <a:t>byte</a:t>
            </a:r>
            <a:r>
              <a:rPr lang="en-US" altLang="en-US" sz="1400" smtClean="0"/>
              <a:t>, </a:t>
            </a:r>
            <a:r>
              <a:rPr lang="en-US" altLang="en-US" sz="1400" b="1" smtClean="0"/>
              <a:t>short</a:t>
            </a:r>
            <a:r>
              <a:rPr lang="en-US" altLang="en-US" sz="1400" smtClean="0"/>
              <a:t>, </a:t>
            </a:r>
            <a:r>
              <a:rPr lang="en-US" altLang="en-US" sz="1400" b="1" smtClean="0"/>
              <a:t>int</a:t>
            </a:r>
            <a:r>
              <a:rPr lang="en-US" altLang="en-US" sz="1400" smtClean="0"/>
              <a:t>, </a:t>
            </a:r>
            <a:r>
              <a:rPr lang="en-US" altLang="en-US" sz="1400" b="1" smtClean="0"/>
              <a:t>long</a:t>
            </a:r>
            <a:r>
              <a:rPr lang="en-US" altLang="en-US" sz="1400" smtClean="0"/>
              <a:t>, </a:t>
            </a:r>
            <a:r>
              <a:rPr lang="en-US" altLang="en-US" sz="1400" b="1" smtClean="0"/>
              <a:t>float</a:t>
            </a:r>
            <a:r>
              <a:rPr lang="en-US" altLang="en-US" sz="1400" smtClean="0"/>
              <a:t>, and </a:t>
            </a:r>
            <a:r>
              <a:rPr lang="en-US" altLang="en-US" sz="1400" b="1" smtClean="0"/>
              <a:t>double</a:t>
            </a:r>
            <a:r>
              <a:rPr lang="en-US" altLang="en-US" sz="1400" smtClean="0"/>
              <a:t> (§2.9.1).</a:t>
            </a:r>
          </a:p>
          <a:p>
            <a:pPr hangingPunct="1"/>
            <a:r>
              <a:rPr lang="en-US" altLang="en-US" sz="1400" smtClean="0"/>
              <a:t>To read a </a:t>
            </a:r>
            <a:r>
              <a:rPr lang="en-US" altLang="en-US" sz="1400" b="1" smtClean="0"/>
              <a:t>byte</a:t>
            </a:r>
            <a:r>
              <a:rPr lang="en-US" altLang="en-US" sz="1400" smtClean="0"/>
              <a:t>, </a:t>
            </a:r>
            <a:r>
              <a:rPr lang="en-US" altLang="en-US" sz="1400" b="1" smtClean="0"/>
              <a:t>short</a:t>
            </a:r>
            <a:r>
              <a:rPr lang="en-US" altLang="en-US" sz="1400" smtClean="0"/>
              <a:t>, </a:t>
            </a:r>
            <a:r>
              <a:rPr lang="en-US" altLang="en-US" sz="1400" b="1" smtClean="0"/>
              <a:t>int</a:t>
            </a:r>
            <a:r>
              <a:rPr lang="en-US" altLang="en-US" sz="1400" smtClean="0"/>
              <a:t>, </a:t>
            </a:r>
            <a:r>
              <a:rPr lang="en-US" altLang="en-US" sz="1400" b="1" smtClean="0"/>
              <a:t>long</a:t>
            </a:r>
            <a:r>
              <a:rPr lang="en-US" altLang="en-US" sz="1400" smtClean="0"/>
              <a:t>,  </a:t>
            </a:r>
            <a:r>
              <a:rPr lang="en-US" altLang="en-US" sz="1400" b="1" smtClean="0"/>
              <a:t>float</a:t>
            </a:r>
            <a:r>
              <a:rPr lang="en-US" altLang="en-US" sz="1400" smtClean="0"/>
              <a:t>, or </a:t>
            </a:r>
            <a:r>
              <a:rPr lang="en-US" altLang="en-US" sz="1400" b="1" smtClean="0"/>
              <a:t>double</a:t>
            </a:r>
            <a:r>
              <a:rPr lang="en-US" altLang="en-US" sz="1400" smtClean="0"/>
              <a:t> value from the keyboard (§2.9.2).</a:t>
            </a:r>
          </a:p>
          <a:p>
            <a:pPr hangingPunct="1"/>
            <a:r>
              <a:rPr lang="en-US" altLang="en-US" sz="1400" smtClean="0"/>
              <a:t>To perform operations using operators </a:t>
            </a:r>
            <a:r>
              <a:rPr lang="en-US" altLang="en-US" sz="1400" b="1" smtClean="0"/>
              <a:t>+</a:t>
            </a:r>
            <a:r>
              <a:rPr lang="en-US" altLang="en-US" sz="1400" smtClean="0"/>
              <a:t>, </a:t>
            </a:r>
            <a:r>
              <a:rPr lang="en-US" altLang="en-US" sz="1400" b="1" smtClean="0"/>
              <a:t>-</a:t>
            </a:r>
            <a:r>
              <a:rPr lang="en-US" altLang="en-US" sz="1400" smtClean="0"/>
              <a:t>, </a:t>
            </a:r>
            <a:r>
              <a:rPr lang="en-US" altLang="en-US" sz="1400" b="1" smtClean="0"/>
              <a:t>*</a:t>
            </a:r>
            <a:r>
              <a:rPr lang="en-US" altLang="en-US" sz="1400" smtClean="0"/>
              <a:t>, </a:t>
            </a:r>
            <a:r>
              <a:rPr lang="en-US" altLang="en-US" sz="1400" b="1" smtClean="0"/>
              <a:t>/</a:t>
            </a:r>
            <a:r>
              <a:rPr lang="en-US" altLang="en-US" sz="1400" smtClean="0"/>
              <a:t>, and </a:t>
            </a:r>
            <a:r>
              <a:rPr lang="en-US" altLang="en-US" sz="1400" b="1" smtClean="0"/>
              <a:t>%</a:t>
            </a:r>
            <a:r>
              <a:rPr lang="en-US" altLang="en-US" sz="1400" smtClean="0"/>
              <a:t> (§2.9.3).</a:t>
            </a:r>
          </a:p>
          <a:p>
            <a:pPr hangingPunct="1"/>
            <a:r>
              <a:rPr lang="en-US" altLang="en-US" sz="1400" smtClean="0"/>
              <a:t>To perform exponent operations using </a:t>
            </a:r>
            <a:r>
              <a:rPr lang="en-US" altLang="en-US" sz="1400" b="1" smtClean="0"/>
              <a:t>Math.pow(a, b)</a:t>
            </a:r>
            <a:r>
              <a:rPr lang="en-US" altLang="en-US" sz="1400" smtClean="0"/>
              <a:t> (§2.9.4).</a:t>
            </a:r>
          </a:p>
          <a:p>
            <a:pPr hangingPunct="1"/>
            <a:r>
              <a:rPr lang="en-US" altLang="en-US" sz="1400" smtClean="0"/>
              <a:t>To write integer literals, floating-point literals, and literals in scientific notation (§2.10).</a:t>
            </a:r>
          </a:p>
          <a:p>
            <a:pPr hangingPunct="1"/>
            <a:r>
              <a:rPr lang="en-US" altLang="en-US" sz="1400" smtClean="0"/>
              <a:t>To write and evaluate numeric expressions (§2.11).</a:t>
            </a:r>
          </a:p>
          <a:p>
            <a:pPr hangingPunct="1"/>
            <a:r>
              <a:rPr lang="en-US" altLang="en-US" sz="1400" smtClean="0"/>
              <a:t>To obtain the current system time using </a:t>
            </a:r>
            <a:r>
              <a:rPr lang="en-US" altLang="en-US" sz="1400" b="1" smtClean="0"/>
              <a:t>System.currentTimeMillis()</a:t>
            </a:r>
            <a:r>
              <a:rPr lang="en-US" altLang="en-US" sz="1400" smtClean="0"/>
              <a:t> (§2.12).</a:t>
            </a:r>
          </a:p>
          <a:p>
            <a:pPr hangingPunct="1"/>
            <a:r>
              <a:rPr lang="en-US" altLang="en-US" sz="1400" smtClean="0"/>
              <a:t>To use augmented assignment operators (§2.13).</a:t>
            </a:r>
          </a:p>
          <a:p>
            <a:pPr hangingPunct="1"/>
            <a:r>
              <a:rPr lang="en-US" altLang="en-US" sz="1400" smtClean="0"/>
              <a:t>To distinguish between postincrement and preincrement and between postdecrement and predecrement (§2.14).</a:t>
            </a:r>
          </a:p>
          <a:p>
            <a:pPr hangingPunct="1"/>
            <a:r>
              <a:rPr lang="en-US" altLang="en-US" sz="1400" smtClean="0"/>
              <a:t>To cast the value of one type to another type (§2.15).</a:t>
            </a:r>
          </a:p>
          <a:p>
            <a:pPr hangingPunct="1"/>
            <a:r>
              <a:rPr lang="en-US" altLang="en-US" sz="1400" smtClean="0"/>
              <a:t>To describe the software development process and apply it to develop the loan payment program (§2.16).</a:t>
            </a:r>
          </a:p>
          <a:p>
            <a:r>
              <a:rPr lang="en-US" altLang="en-US" sz="1400" smtClean="0"/>
              <a:t>To write a program that converts a large amount of money into smaller units (§2.17).</a:t>
            </a:r>
          </a:p>
          <a:p>
            <a:pPr hangingPunct="1"/>
            <a:r>
              <a:rPr lang="en-US" altLang="en-US" sz="1400" smtClean="0"/>
              <a:t>To avoid common errors and pitfalls in elementary programming (§2.18).</a:t>
            </a:r>
            <a:endParaRPr lang="en-US" altLang="en-US" sz="16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C0EF7A-518E-42F5-8FC9-F6CB17ACADE5}" type="slidenum">
              <a:rPr lang="en-US" altLang="en-US" sz="1400"/>
              <a:pPr>
                <a:spcBef>
                  <a:spcPct val="0"/>
                </a:spcBef>
                <a:buClrTx/>
                <a:buSzTx/>
                <a:buFontTx/>
                <a:buNone/>
              </a:pPr>
              <a:t>30</a:t>
            </a:fld>
            <a:endParaRPr lang="en-US" altLang="en-US" sz="1400"/>
          </a:p>
        </p:txBody>
      </p:sp>
      <p:sp>
        <p:nvSpPr>
          <p:cNvPr id="35843" name="Rectangle 2"/>
          <p:cNvSpPr>
            <a:spLocks noGrp="1" noChangeArrowheads="1"/>
          </p:cNvSpPr>
          <p:nvPr>
            <p:ph type="title"/>
          </p:nvPr>
        </p:nvSpPr>
        <p:spPr>
          <a:xfrm>
            <a:off x="685800" y="0"/>
            <a:ext cx="7772400" cy="1428750"/>
          </a:xfrm>
          <a:noFill/>
        </p:spPr>
        <p:txBody>
          <a:bodyPr/>
          <a:lstStyle/>
          <a:p>
            <a:r>
              <a:rPr lang="en-US" altLang="en-US" smtClean="0"/>
              <a:t>Arithmetic Expressions</a:t>
            </a:r>
          </a:p>
        </p:txBody>
      </p:sp>
      <p:sp>
        <p:nvSpPr>
          <p:cNvPr id="35844" name="Rectangle 5"/>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5" name="Object 4"/>
          <p:cNvGraphicFramePr>
            <a:graphicFrameLocks noChangeAspect="1"/>
          </p:cNvGraphicFramePr>
          <p:nvPr/>
        </p:nvGraphicFramePr>
        <p:xfrm>
          <a:off x="838200" y="1600200"/>
          <a:ext cx="6159500" cy="968375"/>
        </p:xfrm>
        <a:graphic>
          <a:graphicData uri="http://schemas.openxmlformats.org/presentationml/2006/ole">
            <mc:AlternateContent xmlns:mc="http://schemas.openxmlformats.org/markup-compatibility/2006">
              <mc:Choice xmlns:v="urn:schemas-microsoft-com:vml" Requires="v">
                <p:oleObj spid="_x0000_s35849" name="Equation" r:id="rId3" imgW="2667000" imgH="419100" progId="Equation.3">
                  <p:embed/>
                </p:oleObj>
              </mc:Choice>
              <mc:Fallback>
                <p:oleObj name="Equation" r:id="rId3" imgW="26670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00200"/>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475E04-0C43-476C-9B73-D54C44EE36AA}" type="slidenum">
              <a:rPr lang="en-US" altLang="en-US" sz="1400"/>
              <a:pPr>
                <a:spcBef>
                  <a:spcPct val="0"/>
                </a:spcBef>
                <a:buClrTx/>
                <a:buSzTx/>
                <a:buFontTx/>
                <a:buNone/>
              </a:pPr>
              <a:t>31</a:t>
            </a:fld>
            <a:endParaRPr lang="en-US" altLang="en-US" sz="1400"/>
          </a:p>
        </p:txBody>
      </p:sp>
      <p:sp>
        <p:nvSpPr>
          <p:cNvPr id="36867" name="Rectangle 2"/>
          <p:cNvSpPr>
            <a:spLocks noGrp="1" noChangeArrowheads="1"/>
          </p:cNvSpPr>
          <p:nvPr>
            <p:ph type="title"/>
          </p:nvPr>
        </p:nvSpPr>
        <p:spPr>
          <a:xfrm>
            <a:off x="685800" y="0"/>
            <a:ext cx="7880350" cy="855663"/>
          </a:xfrm>
          <a:noFill/>
        </p:spPr>
        <p:txBody>
          <a:bodyPr/>
          <a:lstStyle/>
          <a:p>
            <a:r>
              <a:rPr lang="en-US" altLang="en-US" smtClean="0"/>
              <a:t>How to Evaluate an Expression</a:t>
            </a:r>
          </a:p>
        </p:txBody>
      </p:sp>
      <p:sp>
        <p:nvSpPr>
          <p:cNvPr id="36868" name="Rectangle 3"/>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6869" name="Text Box 5"/>
          <p:cNvSpPr txBox="1">
            <a:spLocks noChangeArrowheads="1"/>
          </p:cNvSpPr>
          <p:nvPr/>
        </p:nvSpPr>
        <p:spPr bwMode="auto">
          <a:xfrm>
            <a:off x="269875" y="971550"/>
            <a:ext cx="88741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Though Java has its own way to evaluate an expression behind the scene, the result of a Java expression and its corresponding arithmetic expression are the same. Therefore, you can safely apply the arithmetic rule for evaluating a Java expression. </a:t>
            </a:r>
          </a:p>
        </p:txBody>
      </p:sp>
      <p:graphicFrame>
        <p:nvGraphicFramePr>
          <p:cNvPr id="36870" name="Object 6"/>
          <p:cNvGraphicFramePr>
            <a:graphicFrameLocks noChangeAspect="1"/>
          </p:cNvGraphicFramePr>
          <p:nvPr/>
        </p:nvGraphicFramePr>
        <p:xfrm>
          <a:off x="4341813" y="3621088"/>
          <a:ext cx="4546600" cy="2738437"/>
        </p:xfrm>
        <a:graphic>
          <a:graphicData uri="http://schemas.openxmlformats.org/presentationml/2006/ole">
            <mc:AlternateContent xmlns:mc="http://schemas.openxmlformats.org/markup-compatibility/2006">
              <mc:Choice xmlns:v="urn:schemas-microsoft-com:vml" Requires="v">
                <p:oleObj spid="_x0000_s36873" name="Picture" r:id="rId3" imgW="3383280" imgH="2033016" progId="Word.Picture.8">
                  <p:embed/>
                </p:oleObj>
              </mc:Choice>
              <mc:Fallback>
                <p:oleObj name="Picture" r:id="rId3" imgW="3383280" imgH="203301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1813" y="3621088"/>
                        <a:ext cx="4546600"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BDD823-2018-4366-AD99-3B3D1DC5AF91}" type="slidenum">
              <a:rPr lang="en-US" altLang="en-US" sz="1400"/>
              <a:pPr>
                <a:spcBef>
                  <a:spcPct val="0"/>
                </a:spcBef>
                <a:buClrTx/>
                <a:buSzTx/>
                <a:buFontTx/>
                <a:buNone/>
              </a:pPr>
              <a:t>32</a:t>
            </a:fld>
            <a:endParaRPr lang="en-US" altLang="en-US" sz="1400"/>
          </a:p>
        </p:txBody>
      </p:sp>
      <p:sp>
        <p:nvSpPr>
          <p:cNvPr id="39939" name="Rectangle 2"/>
          <p:cNvSpPr>
            <a:spLocks noGrp="1" noChangeArrowheads="1"/>
          </p:cNvSpPr>
          <p:nvPr>
            <p:ph type="title"/>
          </p:nvPr>
        </p:nvSpPr>
        <p:spPr>
          <a:xfrm>
            <a:off x="155575" y="0"/>
            <a:ext cx="8794750" cy="1371600"/>
          </a:xfrm>
          <a:noFill/>
        </p:spPr>
        <p:txBody>
          <a:bodyPr/>
          <a:lstStyle/>
          <a:p>
            <a:r>
              <a:rPr lang="en-US" altLang="en-US" smtClean="0"/>
              <a:t>Augmented Assignment Operators</a:t>
            </a: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0963F9-2FE7-45FF-9DFA-4FA0B03761C7}" type="slidenum">
              <a:rPr lang="en-US" altLang="en-US" sz="1400"/>
              <a:pPr>
                <a:spcBef>
                  <a:spcPct val="0"/>
                </a:spcBef>
                <a:buClrTx/>
                <a:buSzTx/>
                <a:buFontTx/>
                <a:buNone/>
              </a:pPr>
              <a:t>33</a:t>
            </a:fld>
            <a:endParaRPr lang="en-US" altLang="en-US" sz="1400"/>
          </a:p>
        </p:txBody>
      </p:sp>
      <p:sp>
        <p:nvSpPr>
          <p:cNvPr id="40963" name="Rectangle 2"/>
          <p:cNvSpPr>
            <a:spLocks noGrp="1" noChangeArrowheads="1"/>
          </p:cNvSpPr>
          <p:nvPr>
            <p:ph type="title"/>
          </p:nvPr>
        </p:nvSpPr>
        <p:spPr>
          <a:xfrm>
            <a:off x="685800" y="381000"/>
            <a:ext cx="7772400" cy="1295400"/>
          </a:xfrm>
        </p:spPr>
        <p:txBody>
          <a:bodyPr/>
          <a:lstStyle/>
          <a:p>
            <a:r>
              <a:rPr lang="en-US" altLang="en-US" smtClean="0"/>
              <a:t>Increment and</a:t>
            </a:r>
            <a:br>
              <a:rPr lang="en-US" altLang="en-US" smtClean="0"/>
            </a:br>
            <a:r>
              <a:rPr lang="en-US" altLang="en-US" smtClean="0"/>
              <a:t>Decrement Operators</a:t>
            </a:r>
          </a:p>
        </p:txBody>
      </p:sp>
      <p:sp>
        <p:nvSpPr>
          <p:cNvPr id="40964" name="Rectangle 9"/>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5" name="Rectangle 10"/>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096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0EC298-E00D-4201-8721-15156FC28F70}" type="slidenum">
              <a:rPr lang="en-US" altLang="en-US" sz="1400"/>
              <a:pPr>
                <a:spcBef>
                  <a:spcPct val="0"/>
                </a:spcBef>
                <a:buClrTx/>
                <a:buSzTx/>
                <a:buFontTx/>
                <a:buNone/>
              </a:pPr>
              <a:t>34</a:t>
            </a:fld>
            <a:endParaRPr lang="en-US" altLang="en-US" sz="1400"/>
          </a:p>
        </p:txBody>
      </p:sp>
      <p:sp>
        <p:nvSpPr>
          <p:cNvPr id="41987" name="Rectangle 2"/>
          <p:cNvSpPr>
            <a:spLocks noGrp="1" noChangeArrowheads="1"/>
          </p:cNvSpPr>
          <p:nvPr>
            <p:ph type="title"/>
          </p:nvPr>
        </p:nvSpPr>
        <p:spPr>
          <a:xfrm>
            <a:off x="685800" y="381000"/>
            <a:ext cx="7772400" cy="1295400"/>
          </a:xfrm>
        </p:spPr>
        <p:txBody>
          <a:bodyPr/>
          <a:lstStyle/>
          <a:p>
            <a:r>
              <a:rPr lang="en-US" altLang="en-US" smtClean="0"/>
              <a:t>Increment and</a:t>
            </a:r>
            <a:br>
              <a:rPr lang="en-US" altLang="en-US" smtClean="0"/>
            </a:br>
            <a:r>
              <a:rPr lang="en-US" altLang="en-US" smtClean="0"/>
              <a:t>Decrement Operators, cont.</a:t>
            </a:r>
          </a:p>
        </p:txBody>
      </p:sp>
      <p:sp>
        <p:nvSpPr>
          <p:cNvPr id="41988" name="Rectangle 9"/>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89" name="Rectangle 11"/>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0" name="Rectangle 13"/>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1" name="Rectangle 15"/>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2" name="Rectangle 17"/>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993"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42000" name="Picture" r:id="rId4" imgW="4422648" imgH="685800" progId="Word.Picture.8">
                  <p:embed/>
                </p:oleObj>
              </mc:Choice>
              <mc:Fallback>
                <p:oleObj name="Picture" r:id="rId4" imgW="4422648" imgH="685800" progId="Word.Picture.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19"/>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995"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42001" name="Picture" r:id="rId6" imgW="4575048" imgH="685800" progId="Word.Picture.8">
                  <p:embed/>
                </p:oleObj>
              </mc:Choice>
              <mc:Fallback>
                <p:oleObj name="Picture" r:id="rId6" imgW="4575048" imgH="685800"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7200C3-139B-4DDE-B9C9-740EF1F2D654}" type="slidenum">
              <a:rPr lang="en-US" altLang="en-US" sz="1400"/>
              <a:pPr>
                <a:spcBef>
                  <a:spcPct val="0"/>
                </a:spcBef>
                <a:buClrTx/>
                <a:buSzTx/>
                <a:buFontTx/>
                <a:buNone/>
              </a:pPr>
              <a:t>35</a:t>
            </a:fld>
            <a:endParaRPr lang="en-US" altLang="en-US" sz="1400"/>
          </a:p>
        </p:txBody>
      </p:sp>
      <p:sp>
        <p:nvSpPr>
          <p:cNvPr id="43011" name="Rectangle 2"/>
          <p:cNvSpPr>
            <a:spLocks noGrp="1" noChangeArrowheads="1"/>
          </p:cNvSpPr>
          <p:nvPr>
            <p:ph type="title"/>
          </p:nvPr>
        </p:nvSpPr>
        <p:spPr>
          <a:xfrm>
            <a:off x="685800" y="381000"/>
            <a:ext cx="7772400" cy="1295400"/>
          </a:xfrm>
        </p:spPr>
        <p:txBody>
          <a:bodyPr/>
          <a:lstStyle/>
          <a:p>
            <a:r>
              <a:rPr lang="en-US" altLang="en-US" smtClean="0"/>
              <a:t>Increment and</a:t>
            </a:r>
            <a:br>
              <a:rPr lang="en-US" altLang="en-US" smtClean="0"/>
            </a:br>
            <a:r>
              <a:rPr lang="en-US" altLang="en-US" smtClean="0"/>
              <a:t>Decrement Operators, cont.</a:t>
            </a:r>
          </a:p>
        </p:txBody>
      </p:sp>
      <p:sp>
        <p:nvSpPr>
          <p:cNvPr id="43012" name="Rectangle 4"/>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50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altLang="en-US" sz="2500" u="sng">
                <a:cs typeface="Times New Roman" panose="02020603050405020304" pitchFamily="18" charset="0"/>
              </a:rPr>
              <a:t>int k = ++i + i</a:t>
            </a:r>
            <a:r>
              <a:rPr lang="en-US" altLang="en-US" sz="2500">
                <a:cs typeface="Times New Roman" panose="02020603050405020304" pitchFamily="18" charset="0"/>
              </a:rPr>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DA4798-A2F4-477D-9112-F06872B5BFF3}" type="slidenum">
              <a:rPr lang="en-US" altLang="en-US" sz="1400"/>
              <a:pPr>
                <a:spcBef>
                  <a:spcPct val="0"/>
                </a:spcBef>
                <a:buClrTx/>
                <a:buSzTx/>
                <a:buFontTx/>
                <a:buNone/>
              </a:pPr>
              <a:t>36</a:t>
            </a:fld>
            <a:endParaRPr lang="en-US" altLang="en-US" sz="1400"/>
          </a:p>
        </p:txBody>
      </p:sp>
      <p:sp>
        <p:nvSpPr>
          <p:cNvPr id="44035" name="Rectangle 2"/>
          <p:cNvSpPr>
            <a:spLocks noGrp="1" noChangeArrowheads="1"/>
          </p:cNvSpPr>
          <p:nvPr>
            <p:ph type="title"/>
          </p:nvPr>
        </p:nvSpPr>
        <p:spPr>
          <a:xfrm>
            <a:off x="685800" y="381000"/>
            <a:ext cx="7772400" cy="1295400"/>
          </a:xfrm>
        </p:spPr>
        <p:txBody>
          <a:bodyPr/>
          <a:lstStyle/>
          <a:p>
            <a:r>
              <a:rPr lang="en-US" altLang="en-US" sz="4000" smtClean="0"/>
              <a:t>Assignment Expressions and Assignment Statements</a:t>
            </a:r>
          </a:p>
        </p:txBody>
      </p:sp>
      <p:sp>
        <p:nvSpPr>
          <p:cNvPr id="44036" name="Rectangle 4"/>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altLang="en-US" sz="2800" smtClean="0">
                <a:cs typeface="Times New Roman" panose="02020603050405020304" pitchFamily="18" charset="0"/>
              </a:rPr>
              <a:t>Prior to Java 2, all the expressions can be used as statements. Since Java 2, only the following types of expressions can be statements:</a:t>
            </a:r>
          </a:p>
          <a:p>
            <a:pPr marL="0" indent="0">
              <a:buFont typeface="Monotype Sorts" pitchFamily="2" charset="2"/>
              <a:buNone/>
            </a:pPr>
            <a:r>
              <a:rPr lang="en-US" altLang="en-US" sz="2800" smtClean="0">
                <a:cs typeface="Times New Roman" panose="02020603050405020304" pitchFamily="18" charset="0"/>
              </a:rPr>
              <a:t>variable op= expression; // Where op is +, -, *, /, or %</a:t>
            </a:r>
          </a:p>
          <a:p>
            <a:pPr marL="0" indent="0">
              <a:buFont typeface="Monotype Sorts" pitchFamily="2" charset="2"/>
              <a:buNone/>
            </a:pPr>
            <a:r>
              <a:rPr lang="en-US" altLang="en-US" sz="2800" smtClean="0">
                <a:cs typeface="Times New Roman" panose="02020603050405020304" pitchFamily="18" charset="0"/>
              </a:rPr>
              <a:t>++variable;</a:t>
            </a:r>
          </a:p>
          <a:p>
            <a:pPr marL="0" indent="0">
              <a:buFont typeface="Monotype Sorts" pitchFamily="2" charset="2"/>
              <a:buNone/>
            </a:pPr>
            <a:r>
              <a:rPr lang="en-US" altLang="en-US" sz="2800" smtClean="0">
                <a:cs typeface="Times New Roman" panose="02020603050405020304" pitchFamily="18" charset="0"/>
              </a:rPr>
              <a:t>variable++;</a:t>
            </a:r>
          </a:p>
          <a:p>
            <a:pPr marL="0" indent="0">
              <a:buFont typeface="Monotype Sorts" pitchFamily="2" charset="2"/>
              <a:buNone/>
            </a:pPr>
            <a:r>
              <a:rPr lang="en-US" altLang="en-US" sz="2800" smtClean="0">
                <a:cs typeface="Times New Roman" panose="02020603050405020304" pitchFamily="18" charset="0"/>
              </a:rPr>
              <a:t>--variable;</a:t>
            </a:r>
          </a:p>
          <a:p>
            <a:pPr marL="0" indent="0">
              <a:buFont typeface="Monotype Sorts" pitchFamily="2" charset="2"/>
              <a:buNone/>
            </a:pPr>
            <a:r>
              <a:rPr lang="en-US" altLang="en-US" sz="2800" smtClean="0">
                <a:cs typeface="Times New Roman" panose="02020603050405020304" pitchFamily="18" charset="0"/>
              </a:rPr>
              <a:t>variable--;</a:t>
            </a:r>
            <a:endParaRPr lang="en-US" altLang="en-US" sz="280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16CCD6-46F1-4396-BA20-1EED05A44EBA}" type="slidenum">
              <a:rPr lang="en-US" altLang="en-US" sz="1400"/>
              <a:pPr>
                <a:spcBef>
                  <a:spcPct val="0"/>
                </a:spcBef>
                <a:buClrTx/>
                <a:buSzTx/>
                <a:buFontTx/>
                <a:buNone/>
              </a:pPr>
              <a:t>37</a:t>
            </a:fld>
            <a:endParaRPr lang="en-US" altLang="en-US" sz="1400"/>
          </a:p>
        </p:txBody>
      </p:sp>
      <p:sp>
        <p:nvSpPr>
          <p:cNvPr id="45059" name="Rectangle 2"/>
          <p:cNvSpPr>
            <a:spLocks noGrp="1" noChangeArrowheads="1"/>
          </p:cNvSpPr>
          <p:nvPr>
            <p:ph type="title"/>
          </p:nvPr>
        </p:nvSpPr>
        <p:spPr>
          <a:xfrm>
            <a:off x="685800" y="0"/>
            <a:ext cx="7772400" cy="1428750"/>
          </a:xfrm>
          <a:noFill/>
        </p:spPr>
        <p:txBody>
          <a:bodyPr/>
          <a:lstStyle/>
          <a:p>
            <a:r>
              <a:rPr lang="en-US" altLang="en-US" smtClean="0"/>
              <a:t>Numeric Type Conversion</a:t>
            </a:r>
          </a:p>
        </p:txBody>
      </p:sp>
      <p:sp>
        <p:nvSpPr>
          <p:cNvPr id="45060" name="Rectangle 3"/>
          <p:cNvSpPr>
            <a:spLocks noGrp="1" noChangeArrowheads="1"/>
          </p:cNvSpPr>
          <p:nvPr>
            <p:ph type="body" idx="1"/>
          </p:nvPr>
        </p:nvSpPr>
        <p:spPr>
          <a:xfrm>
            <a:off x="381000" y="1371600"/>
            <a:ext cx="8458200" cy="4495800"/>
          </a:xfrm>
          <a:noFill/>
        </p:spPr>
        <p:txBody>
          <a:bodyPr/>
          <a:lstStyle/>
          <a:p>
            <a:pPr algn="just">
              <a:buFont typeface="Monotype Sorts" pitchFamily="2" charset="2"/>
              <a:buNone/>
            </a:pPr>
            <a:r>
              <a:rPr lang="en-US" altLang="en-US" sz="3600" smtClean="0"/>
              <a:t>Consider the following statements:</a:t>
            </a:r>
          </a:p>
          <a:p>
            <a:pPr algn="just">
              <a:spcBef>
                <a:spcPct val="100000"/>
              </a:spcBef>
              <a:buFont typeface="Monotype Sorts" pitchFamily="2" charset="2"/>
              <a:buNone/>
            </a:pPr>
            <a:r>
              <a:rPr lang="en-US" altLang="en-US" smtClean="0">
                <a:latin typeface="Courier New" panose="02070309020205020404" pitchFamily="49" charset="0"/>
              </a:rPr>
              <a:t>byte i = 100;</a:t>
            </a:r>
          </a:p>
          <a:p>
            <a:pPr algn="just">
              <a:buFont typeface="Monotype Sorts" pitchFamily="2" charset="2"/>
              <a:buNone/>
            </a:pPr>
            <a:r>
              <a:rPr lang="en-US" altLang="en-US" smtClean="0">
                <a:latin typeface="Courier New" panose="02070309020205020404" pitchFamily="49" charset="0"/>
              </a:rPr>
              <a:t>long k = i * 3 + 4;</a:t>
            </a:r>
          </a:p>
          <a:p>
            <a:pPr algn="just">
              <a:buFont typeface="Monotype Sorts" pitchFamily="2" charset="2"/>
              <a:buNone/>
            </a:pPr>
            <a:r>
              <a:rPr lang="en-US" altLang="en-US" smtClean="0">
                <a:latin typeface="Courier New" panose="02070309020205020404" pitchFamily="49" charset="0"/>
              </a:rPr>
              <a:t>double d = i * 3.1 + k / 2;</a:t>
            </a:r>
          </a:p>
          <a:p>
            <a:pPr algn="just">
              <a:buFont typeface="Monotype Sorts" pitchFamily="2" charset="2"/>
              <a:buNone/>
            </a:pPr>
            <a:endParaRPr lang="en-US" altLang="en-US" sz="3600" smtClean="0">
              <a:latin typeface="Book Antiqua" panose="02040602050305030304"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99BCDE-24B9-46EA-A863-21DFF9B7095E}" type="slidenum">
              <a:rPr lang="en-US" altLang="en-US" sz="1400"/>
              <a:pPr>
                <a:spcBef>
                  <a:spcPct val="0"/>
                </a:spcBef>
                <a:buClrTx/>
                <a:buSzTx/>
                <a:buFontTx/>
                <a:buNone/>
              </a:pPr>
              <a:t>38</a:t>
            </a:fld>
            <a:endParaRPr lang="en-US" altLang="en-US" sz="1400"/>
          </a:p>
        </p:txBody>
      </p:sp>
      <p:sp>
        <p:nvSpPr>
          <p:cNvPr id="46083" name="Rectangle 2"/>
          <p:cNvSpPr>
            <a:spLocks noGrp="1" noChangeArrowheads="1"/>
          </p:cNvSpPr>
          <p:nvPr>
            <p:ph type="title"/>
          </p:nvPr>
        </p:nvSpPr>
        <p:spPr>
          <a:xfrm>
            <a:off x="609600" y="228600"/>
            <a:ext cx="7772400" cy="762000"/>
          </a:xfrm>
          <a:noFill/>
        </p:spPr>
        <p:txBody>
          <a:bodyPr/>
          <a:lstStyle/>
          <a:p>
            <a:r>
              <a:rPr lang="en-US" altLang="en-US" smtClean="0"/>
              <a:t>Conversion Rules</a:t>
            </a:r>
          </a:p>
        </p:txBody>
      </p:sp>
      <p:sp>
        <p:nvSpPr>
          <p:cNvPr id="46084" name="Rectangle 3"/>
          <p:cNvSpPr>
            <a:spLocks noGrp="1" noChangeArrowheads="1"/>
          </p:cNvSpPr>
          <p:nvPr>
            <p:ph type="body" idx="1"/>
          </p:nvPr>
        </p:nvSpPr>
        <p:spPr>
          <a:xfrm>
            <a:off x="304800" y="1143000"/>
            <a:ext cx="8534400" cy="5181600"/>
          </a:xfrm>
          <a:noFill/>
        </p:spPr>
        <p:txBody>
          <a:bodyPr/>
          <a:lstStyle/>
          <a:p>
            <a:pPr marL="630238" indent="-630238">
              <a:spcBef>
                <a:spcPct val="0"/>
              </a:spcBef>
              <a:buFont typeface="Monotype Sorts" pitchFamily="2" charset="2"/>
              <a:buNone/>
            </a:pPr>
            <a:r>
              <a:rPr lang="en-US" altLang="en-US" sz="2800" smtClean="0"/>
              <a:t>	When performing a binary operation involving two operands of different types, Java automatically converts the operand based on the following rules:</a:t>
            </a:r>
          </a:p>
          <a:p>
            <a:pPr marL="630238" indent="-630238">
              <a:spcBef>
                <a:spcPct val="0"/>
              </a:spcBef>
              <a:buClrTx/>
              <a:buSzTx/>
              <a:buFontTx/>
              <a:buNone/>
            </a:pPr>
            <a:r>
              <a:rPr lang="en-US" altLang="en-US" sz="2800" smtClean="0"/>
              <a:t> </a:t>
            </a:r>
          </a:p>
          <a:p>
            <a:pPr marL="630238" indent="-630238">
              <a:spcBef>
                <a:spcPct val="0"/>
              </a:spcBef>
              <a:buClrTx/>
              <a:buSzTx/>
              <a:buFontTx/>
              <a:buNone/>
            </a:pPr>
            <a:r>
              <a:rPr lang="en-US" altLang="en-US" sz="2800" smtClean="0"/>
              <a:t>1.    If one of the operands is double, the other is converted into double.</a:t>
            </a:r>
          </a:p>
          <a:p>
            <a:pPr marL="630238" indent="-630238">
              <a:spcBef>
                <a:spcPct val="0"/>
              </a:spcBef>
              <a:buClrTx/>
              <a:buSzTx/>
              <a:buFontTx/>
              <a:buNone/>
            </a:pPr>
            <a:r>
              <a:rPr lang="en-US" altLang="en-US" sz="2800" smtClean="0"/>
              <a:t>2.    Otherwise, if one of the operands is float, the other is converted into float.</a:t>
            </a:r>
          </a:p>
          <a:p>
            <a:pPr marL="630238" indent="-630238">
              <a:spcBef>
                <a:spcPct val="0"/>
              </a:spcBef>
              <a:buClrTx/>
              <a:buSzTx/>
              <a:buFontTx/>
              <a:buNone/>
            </a:pPr>
            <a:r>
              <a:rPr lang="en-US" altLang="en-US" sz="2800" smtClean="0"/>
              <a:t>3.    Otherwise, if one of the operands is long, the other is converted into long.</a:t>
            </a:r>
          </a:p>
          <a:p>
            <a:pPr marL="630238" indent="-630238">
              <a:spcBef>
                <a:spcPct val="0"/>
              </a:spcBef>
              <a:buClrTx/>
              <a:buSzTx/>
              <a:buFontTx/>
              <a:buNone/>
            </a:pPr>
            <a:r>
              <a:rPr lang="en-US" altLang="en-US" sz="2800" smtClean="0"/>
              <a:t>4.    Otherwise, both operands are converted into int.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BE16D2-F326-4894-A6EA-44169BCB8C37}" type="slidenum">
              <a:rPr lang="en-US" altLang="en-US" sz="1400"/>
              <a:pPr>
                <a:spcBef>
                  <a:spcPct val="0"/>
                </a:spcBef>
                <a:buClrTx/>
                <a:buSzTx/>
                <a:buFontTx/>
                <a:buNone/>
              </a:pPr>
              <a:t>39</a:t>
            </a:fld>
            <a:endParaRPr lang="en-US" altLang="en-US" sz="1400"/>
          </a:p>
        </p:txBody>
      </p:sp>
      <p:sp>
        <p:nvSpPr>
          <p:cNvPr id="47107" name="Rectangle 2"/>
          <p:cNvSpPr>
            <a:spLocks noGrp="1" noChangeArrowheads="1"/>
          </p:cNvSpPr>
          <p:nvPr>
            <p:ph type="title"/>
          </p:nvPr>
        </p:nvSpPr>
        <p:spPr>
          <a:xfrm>
            <a:off x="685800" y="203200"/>
            <a:ext cx="7772400" cy="652463"/>
          </a:xfrm>
          <a:noFill/>
        </p:spPr>
        <p:txBody>
          <a:bodyPr/>
          <a:lstStyle/>
          <a:p>
            <a:r>
              <a:rPr lang="en-US" altLang="en-US" sz="4000" smtClean="0"/>
              <a:t>Type Casting</a:t>
            </a:r>
          </a:p>
        </p:txBody>
      </p:sp>
      <p:sp>
        <p:nvSpPr>
          <p:cNvPr id="47108" name="Rectangle 3"/>
          <p:cNvSpPr>
            <a:spLocks noGrp="1" noChangeArrowheads="1"/>
          </p:cNvSpPr>
          <p:nvPr>
            <p:ph type="body" idx="1"/>
          </p:nvPr>
        </p:nvSpPr>
        <p:spPr>
          <a:xfrm>
            <a:off x="231775" y="1085850"/>
            <a:ext cx="8610600" cy="3173413"/>
          </a:xfrm>
          <a:noFill/>
        </p:spPr>
        <p:txBody>
          <a:bodyPr/>
          <a:lstStyle/>
          <a:p>
            <a:pPr algn="just">
              <a:lnSpc>
                <a:spcPct val="80000"/>
              </a:lnSpc>
              <a:buFont typeface="Monotype Sorts" pitchFamily="2" charset="2"/>
              <a:buNone/>
            </a:pPr>
            <a:r>
              <a:rPr lang="en-US" altLang="en-US" sz="2600" smtClean="0"/>
              <a:t>Implicit casting</a:t>
            </a:r>
          </a:p>
          <a:p>
            <a:pPr>
              <a:lnSpc>
                <a:spcPct val="80000"/>
              </a:lnSpc>
              <a:buFont typeface="Monotype Sorts" pitchFamily="2" charset="2"/>
              <a:buNone/>
            </a:pPr>
            <a:r>
              <a:rPr lang="en-US" altLang="en-US" sz="2600" b="1" smtClean="0">
                <a:latin typeface="Courier New" panose="02070309020205020404" pitchFamily="49" charset="0"/>
              </a:rPr>
              <a:t>  double d = 3; </a:t>
            </a:r>
            <a:r>
              <a:rPr lang="en-US" altLang="en-US" sz="2600" smtClean="0"/>
              <a:t>(type widening)</a:t>
            </a:r>
          </a:p>
          <a:p>
            <a:pPr algn="just">
              <a:lnSpc>
                <a:spcPct val="80000"/>
              </a:lnSpc>
              <a:buFont typeface="Monotype Sorts" pitchFamily="2" charset="2"/>
              <a:buNone/>
            </a:pPr>
            <a:endParaRPr lang="en-US" altLang="en-US" sz="2600" smtClean="0">
              <a:latin typeface="Courier New" panose="02070309020205020404" pitchFamily="49" charset="0"/>
            </a:endParaRPr>
          </a:p>
          <a:p>
            <a:pPr algn="just">
              <a:lnSpc>
                <a:spcPct val="80000"/>
              </a:lnSpc>
              <a:buFont typeface="Monotype Sorts" pitchFamily="2" charset="2"/>
              <a:buNone/>
            </a:pPr>
            <a:r>
              <a:rPr lang="en-US" altLang="en-US" sz="2600" smtClean="0"/>
              <a:t>Explicit casting</a:t>
            </a:r>
          </a:p>
          <a:p>
            <a:pPr>
              <a:lnSpc>
                <a:spcPct val="80000"/>
              </a:lnSpc>
              <a:buFont typeface="Monotype Sorts" pitchFamily="2" charset="2"/>
              <a:buNone/>
            </a:pPr>
            <a:r>
              <a:rPr lang="en-US" altLang="en-US" sz="2600" b="1" smtClean="0">
                <a:latin typeface="Courier New" panose="02070309020205020404" pitchFamily="49" charset="0"/>
              </a:rPr>
              <a:t>  int i = (int)3.0; </a:t>
            </a:r>
            <a:r>
              <a:rPr lang="en-US" altLang="en-US" sz="2600" smtClean="0"/>
              <a:t>(type narrowing)</a:t>
            </a:r>
          </a:p>
          <a:p>
            <a:pPr>
              <a:lnSpc>
                <a:spcPct val="80000"/>
              </a:lnSpc>
              <a:buFont typeface="Monotype Sorts" pitchFamily="2" charset="2"/>
              <a:buNone/>
            </a:pPr>
            <a:r>
              <a:rPr lang="en-US" altLang="en-US" sz="2600" b="1" smtClean="0">
                <a:latin typeface="Courier New" panose="02070309020205020404" pitchFamily="49" charset="0"/>
              </a:rPr>
              <a:t>  int i = (int)3.9; </a:t>
            </a:r>
            <a:r>
              <a:rPr lang="en-US" altLang="en-US" sz="2600" smtClean="0"/>
              <a:t>(Fraction part is truncated)</a:t>
            </a:r>
          </a:p>
          <a:p>
            <a:pPr>
              <a:lnSpc>
                <a:spcPct val="80000"/>
              </a:lnSpc>
              <a:buFont typeface="Monotype Sorts" pitchFamily="2" charset="2"/>
              <a:buNone/>
            </a:pPr>
            <a:r>
              <a:rPr lang="en-US" altLang="en-US" sz="2600" smtClean="0"/>
              <a:t> </a:t>
            </a:r>
          </a:p>
          <a:p>
            <a:pPr algn="just">
              <a:lnSpc>
                <a:spcPct val="80000"/>
              </a:lnSpc>
              <a:buFont typeface="Monotype Sorts" pitchFamily="2" charset="2"/>
              <a:buNone/>
            </a:pPr>
            <a:r>
              <a:rPr lang="en-US" altLang="en-US" sz="2600" smtClean="0"/>
              <a:t>What is wrong?	int x = 5 / 2.0;</a:t>
            </a:r>
          </a:p>
        </p:txBody>
      </p:sp>
      <p:sp>
        <p:nvSpPr>
          <p:cNvPr id="47109" name="Rectangle 7"/>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7110" name="Object 6"/>
          <p:cNvGraphicFramePr>
            <a:graphicFrameLocks noChangeAspect="1"/>
          </p:cNvGraphicFramePr>
          <p:nvPr/>
        </p:nvGraphicFramePr>
        <p:xfrm>
          <a:off x="544513" y="4505325"/>
          <a:ext cx="7861300" cy="1717675"/>
        </p:xfrm>
        <a:graphic>
          <a:graphicData uri="http://schemas.openxmlformats.org/presentationml/2006/ole">
            <mc:AlternateContent xmlns:mc="http://schemas.openxmlformats.org/markup-compatibility/2006">
              <mc:Choice xmlns:v="urn:schemas-microsoft-com:vml" Requires="v">
                <p:oleObj spid="_x0000_s47113" name="Picture" r:id="rId3" imgW="3378200" imgH="736600" progId="Word.Picture.8">
                  <p:embed/>
                </p:oleObj>
              </mc:Choice>
              <mc:Fallback>
                <p:oleObj name="Picture" r:id="rId3" imgW="3378200" imgH="7366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13" y="4505325"/>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5DF67A-107E-4232-BAAD-D2E720E17D06}"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685800" y="304800"/>
            <a:ext cx="7772400" cy="1428750"/>
          </a:xfrm>
          <a:noFill/>
        </p:spPr>
        <p:txBody>
          <a:bodyPr/>
          <a:lstStyle/>
          <a:p>
            <a:r>
              <a:rPr lang="en-US" altLang="en-US" sz="4300" smtClean="0"/>
              <a:t>Introducing Programming with an Example</a:t>
            </a:r>
          </a:p>
        </p:txBody>
      </p:sp>
      <p:sp>
        <p:nvSpPr>
          <p:cNvPr id="7172" name="Rectangle 3"/>
          <p:cNvSpPr>
            <a:spLocks noGrp="1" noChangeArrowheads="1"/>
          </p:cNvSpPr>
          <p:nvPr>
            <p:ph type="body" idx="1"/>
          </p:nvPr>
        </p:nvSpPr>
        <p:spPr>
          <a:xfrm>
            <a:off x="193675" y="1854200"/>
            <a:ext cx="8718550" cy="1574800"/>
          </a:xfrm>
          <a:noFill/>
        </p:spPr>
        <p:txBody>
          <a:bodyPr/>
          <a:lstStyle/>
          <a:p>
            <a:pPr>
              <a:spcBef>
                <a:spcPct val="50000"/>
              </a:spcBef>
              <a:buFont typeface="Monotype Sorts" pitchFamily="2" charset="2"/>
              <a:buNone/>
            </a:pPr>
            <a:r>
              <a:rPr lang="en-US" altLang="en-US" sz="3600" smtClean="0"/>
              <a:t>Listing 2.1 Computing the Area of a Circle</a:t>
            </a:r>
          </a:p>
          <a:p>
            <a:pPr>
              <a:spcBef>
                <a:spcPct val="50000"/>
              </a:spcBef>
              <a:buFont typeface="Monotype Sorts" pitchFamily="2" charset="2"/>
              <a:buNone/>
            </a:pPr>
            <a:r>
              <a:rPr lang="en-US" altLang="en-US" sz="3600" smtClean="0"/>
              <a:t>  This program computes the area of the circle.</a:t>
            </a:r>
            <a:endParaRPr lang="en-US" altLang="en-US" smtClean="0">
              <a:latin typeface="Book Antiqua" panose="02040602050305030304" pitchFamily="18" charset="0"/>
            </a:endParaRPr>
          </a:p>
        </p:txBody>
      </p:sp>
      <p:sp>
        <p:nvSpPr>
          <p:cNvPr id="17414" name="AutoShape 6">
            <a:hlinkClick r:id="" action="ppaction://noaction" highlightClick="1"/>
          </p:cNvPr>
          <p:cNvSpPr>
            <a:spLocks noChangeArrowheads="1"/>
          </p:cNvSpPr>
          <p:nvPr/>
        </p:nvSpPr>
        <p:spPr bwMode="auto">
          <a:xfrm>
            <a:off x="1076325" y="3505200"/>
            <a:ext cx="1981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ko-KR" sz="2400">
                <a:solidFill>
                  <a:schemeClr val="accent1"/>
                </a:solidFill>
                <a:latin typeface="Book Antiqua" panose="02040602050305030304" pitchFamily="18" charset="0"/>
                <a:ea typeface="굴림" panose="020B0600000101010101" pitchFamily="50" charset="-127"/>
                <a:hlinkClick r:id="rId2" action="ppaction://program"/>
              </a:rPr>
              <a:t>ComputeArea</a:t>
            </a:r>
            <a:endParaRPr lang="en-US" altLang="ko-KR" sz="2400">
              <a:solidFill>
                <a:schemeClr val="accent1"/>
              </a:solidFill>
              <a:ea typeface="굴림" panose="020B0600000101010101" pitchFamily="50" charset="-127"/>
            </a:endParaRPr>
          </a:p>
        </p:txBody>
      </p:sp>
      <p:sp>
        <p:nvSpPr>
          <p:cNvPr id="7174" name="AutoShape 7">
            <a:hlinkClick r:id="rId3" action="ppaction://program" highlightClick="1"/>
          </p:cNvPr>
          <p:cNvSpPr>
            <a:spLocks noChangeArrowheads="1"/>
          </p:cNvSpPr>
          <p:nvPr/>
        </p:nvSpPr>
        <p:spPr bwMode="auto">
          <a:xfrm>
            <a:off x="269875" y="431165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175" name="AutoShape 14">
            <a:hlinkClick r:id="rId4" highlightClick="1"/>
          </p:cNvPr>
          <p:cNvSpPr>
            <a:spLocks noChangeArrowheads="1"/>
          </p:cNvSpPr>
          <p:nvPr/>
        </p:nvSpPr>
        <p:spPr bwMode="auto">
          <a:xfrm>
            <a:off x="347663" y="34671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 name="AutoShape 4">
            <a:hlinkClick r:id="rId5" highlightClick="1"/>
          </p:cNvPr>
          <p:cNvSpPr>
            <a:spLocks noChangeArrowheads="1"/>
          </p:cNvSpPr>
          <p:nvPr/>
        </p:nvSpPr>
        <p:spPr bwMode="auto">
          <a:xfrm>
            <a:off x="3276600" y="3562493"/>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smtClean="0">
                <a:latin typeface="Book Antiqua" pitchFamily="18" charset="0"/>
              </a:rPr>
              <a:t>Animation</a:t>
            </a:r>
            <a:endParaRPr lang="en-US" altLang="en-US" sz="24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E3D5EE-099D-4FC9-8E0D-03B682FDA279}" type="slidenum">
              <a:rPr lang="en-US" altLang="en-US" sz="1400"/>
              <a:pPr>
                <a:spcBef>
                  <a:spcPct val="0"/>
                </a:spcBef>
                <a:buClrTx/>
                <a:buSzTx/>
                <a:buFontTx/>
                <a:buNone/>
              </a:pPr>
              <a:t>40</a:t>
            </a:fld>
            <a:endParaRPr lang="en-US" altLang="en-US" sz="1400"/>
          </a:p>
        </p:txBody>
      </p:sp>
      <p:sp>
        <p:nvSpPr>
          <p:cNvPr id="49155" name="Rectangle 2"/>
          <p:cNvSpPr>
            <a:spLocks noGrp="1" noChangeArrowheads="1"/>
          </p:cNvSpPr>
          <p:nvPr>
            <p:ph type="title"/>
          </p:nvPr>
        </p:nvSpPr>
        <p:spPr>
          <a:xfrm>
            <a:off x="269875" y="357188"/>
            <a:ext cx="8642350" cy="958850"/>
          </a:xfrm>
          <a:noFill/>
        </p:spPr>
        <p:txBody>
          <a:bodyPr/>
          <a:lstStyle/>
          <a:p>
            <a:r>
              <a:rPr lang="en-US" altLang="en-US" smtClean="0"/>
              <a:t>Casting in an Augmented Expression </a:t>
            </a:r>
          </a:p>
        </p:txBody>
      </p:sp>
      <p:sp>
        <p:nvSpPr>
          <p:cNvPr id="49156" name="Rectangle 3"/>
          <p:cNvSpPr>
            <a:spLocks noGrp="1" noChangeArrowheads="1"/>
          </p:cNvSpPr>
          <p:nvPr>
            <p:ph type="body" idx="1"/>
          </p:nvPr>
        </p:nvSpPr>
        <p:spPr>
          <a:xfrm>
            <a:off x="231775" y="1662113"/>
            <a:ext cx="8912225" cy="4724400"/>
          </a:xfrm>
          <a:noFill/>
        </p:spPr>
        <p:txBody>
          <a:bodyPr/>
          <a:lstStyle/>
          <a:p>
            <a:pPr marL="0" indent="0">
              <a:buFont typeface="Monotype Sorts" pitchFamily="2" charset="2"/>
              <a:buNone/>
            </a:pPr>
            <a:r>
              <a:rPr lang="en-US" altLang="en-US" smtClean="0"/>
              <a:t>In Java, an augmented expression of the form </a:t>
            </a:r>
            <a:r>
              <a:rPr lang="en-US" altLang="en-US" b="1" smtClean="0"/>
              <a:t>x1 op= x2</a:t>
            </a:r>
            <a:r>
              <a:rPr lang="en-US" altLang="en-US" smtClean="0"/>
              <a:t> is implemented as </a:t>
            </a:r>
            <a:r>
              <a:rPr lang="en-US" altLang="en-US" b="1" smtClean="0"/>
              <a:t>x1 = (T)(x1 op x2)</a:t>
            </a:r>
            <a:r>
              <a:rPr lang="en-US" altLang="en-US" smtClean="0"/>
              <a:t>, where </a:t>
            </a:r>
            <a:r>
              <a:rPr lang="en-US" altLang="en-US" b="1" smtClean="0"/>
              <a:t>T</a:t>
            </a:r>
            <a:r>
              <a:rPr lang="en-US" altLang="en-US" smtClean="0"/>
              <a:t> is the type for </a:t>
            </a:r>
            <a:r>
              <a:rPr lang="en-US" altLang="en-US" b="1" smtClean="0"/>
              <a:t>x1</a:t>
            </a:r>
            <a:r>
              <a:rPr lang="en-US" altLang="en-US" smtClean="0"/>
              <a:t>. Therefore, the following code is correct.</a:t>
            </a:r>
            <a:endParaRPr lang="en-US" altLang="en-US" b="1" smtClean="0"/>
          </a:p>
          <a:p>
            <a:pPr marL="0" indent="0">
              <a:buFont typeface="Monotype Sorts" pitchFamily="2" charset="2"/>
              <a:buNone/>
            </a:pPr>
            <a:r>
              <a:rPr lang="en-US" altLang="en-US" b="1" smtClean="0"/>
              <a:t>int</a:t>
            </a:r>
            <a:r>
              <a:rPr lang="en-US" altLang="en-US" smtClean="0"/>
              <a:t> sum = </a:t>
            </a:r>
            <a:r>
              <a:rPr lang="en-US" altLang="en-US" b="1" smtClean="0"/>
              <a:t>0</a:t>
            </a:r>
            <a:r>
              <a:rPr lang="en-US" altLang="en-US" smtClean="0"/>
              <a:t>;</a:t>
            </a:r>
          </a:p>
          <a:p>
            <a:pPr marL="0" indent="0">
              <a:buFont typeface="Monotype Sorts" pitchFamily="2" charset="2"/>
              <a:buNone/>
            </a:pPr>
            <a:r>
              <a:rPr lang="en-US" altLang="en-US" smtClean="0"/>
              <a:t>sum += </a:t>
            </a:r>
            <a:r>
              <a:rPr lang="en-US" altLang="en-US" b="1" smtClean="0"/>
              <a:t>4.5</a:t>
            </a:r>
            <a:r>
              <a:rPr lang="en-US" altLang="en-US" smtClean="0"/>
              <a:t>; // sum becomes 4 after this statement</a:t>
            </a:r>
          </a:p>
          <a:p>
            <a:pPr marL="0" indent="0">
              <a:buFont typeface="Monotype Sorts" pitchFamily="2" charset="2"/>
              <a:buNone/>
            </a:pPr>
            <a:endParaRPr lang="en-US" altLang="en-US" b="1" smtClean="0"/>
          </a:p>
          <a:p>
            <a:pPr marL="0" indent="0">
              <a:buFont typeface="Monotype Sorts" pitchFamily="2" charset="2"/>
              <a:buNone/>
            </a:pPr>
            <a:r>
              <a:rPr lang="en-US" altLang="en-US" b="1" smtClean="0"/>
              <a:t>sum += 4.5</a:t>
            </a:r>
            <a:r>
              <a:rPr lang="en-US" altLang="en-US" smtClean="0"/>
              <a:t> is equivalent to </a:t>
            </a:r>
            <a:r>
              <a:rPr lang="en-US" altLang="en-US" b="1" smtClean="0"/>
              <a:t>sum = (int)(sum + 4.5)</a:t>
            </a:r>
            <a:r>
              <a:rPr lang="en-US" altLang="en-US" smtClean="0"/>
              <a:t>. </a:t>
            </a:r>
          </a:p>
        </p:txBody>
      </p:sp>
      <p:sp>
        <p:nvSpPr>
          <p:cNvPr id="49157"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3F19BE-DD50-4C23-81BD-71DFF36D7833}" type="slidenum">
              <a:rPr lang="en-US" altLang="en-US" sz="1400"/>
              <a:pPr>
                <a:spcBef>
                  <a:spcPct val="0"/>
                </a:spcBef>
                <a:buClrTx/>
                <a:buSzTx/>
                <a:buFontTx/>
                <a:buNone/>
              </a:pPr>
              <a:t>41</a:t>
            </a:fld>
            <a:endParaRPr lang="en-US" altLang="en-US" sz="1400"/>
          </a:p>
        </p:txBody>
      </p:sp>
      <p:sp>
        <p:nvSpPr>
          <p:cNvPr id="50179" name="Rectangle 2"/>
          <p:cNvSpPr>
            <a:spLocks noGrp="1" noChangeArrowheads="1"/>
          </p:cNvSpPr>
          <p:nvPr>
            <p:ph type="title"/>
          </p:nvPr>
        </p:nvSpPr>
        <p:spPr>
          <a:xfrm>
            <a:off x="533400" y="304800"/>
            <a:ext cx="8305800" cy="685800"/>
          </a:xfrm>
        </p:spPr>
        <p:txBody>
          <a:bodyPr/>
          <a:lstStyle/>
          <a:p>
            <a:r>
              <a:rPr lang="en-US" altLang="en-US" smtClean="0"/>
              <a:t>Software Development Process</a:t>
            </a:r>
            <a:r>
              <a:rPr lang="en-US" altLang="en-US" b="1" smtClean="0">
                <a:latin typeface="Courier" charset="0"/>
              </a:rPr>
              <a:t> </a:t>
            </a:r>
          </a:p>
        </p:txBody>
      </p:sp>
      <p:sp>
        <p:nvSpPr>
          <p:cNvPr id="50180"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01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316038"/>
            <a:ext cx="815975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5B4995-569B-4711-A0DE-4B25A4A7A78A}" type="slidenum">
              <a:rPr lang="en-US" altLang="en-US" sz="1400"/>
              <a:pPr>
                <a:spcBef>
                  <a:spcPct val="0"/>
                </a:spcBef>
                <a:buClrTx/>
                <a:buSzTx/>
                <a:buFontTx/>
                <a:buNone/>
              </a:pPr>
              <a:t>42</a:t>
            </a:fld>
            <a:endParaRPr lang="en-US" altLang="en-US" sz="1400"/>
          </a:p>
        </p:txBody>
      </p:sp>
      <p:sp>
        <p:nvSpPr>
          <p:cNvPr id="51203" name="Rectangle 2"/>
          <p:cNvSpPr>
            <a:spLocks noGrp="1" noChangeArrowheads="1"/>
          </p:cNvSpPr>
          <p:nvPr>
            <p:ph type="title"/>
          </p:nvPr>
        </p:nvSpPr>
        <p:spPr>
          <a:xfrm>
            <a:off x="533400" y="304800"/>
            <a:ext cx="8305800" cy="685800"/>
          </a:xfrm>
        </p:spPr>
        <p:txBody>
          <a:bodyPr/>
          <a:lstStyle/>
          <a:p>
            <a:r>
              <a:rPr lang="en-US" altLang="en-US" smtClean="0"/>
              <a:t>Requirement Specification</a:t>
            </a:r>
            <a:r>
              <a:rPr lang="en-US" altLang="en-US" b="1" smtClean="0">
                <a:latin typeface="Courier" charset="0"/>
              </a:rPr>
              <a:t> </a:t>
            </a:r>
          </a:p>
        </p:txBody>
      </p:sp>
      <p:sp>
        <p:nvSpPr>
          <p:cNvPr id="51204"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1205" name="Object 4"/>
          <p:cNvGraphicFramePr>
            <a:graphicFrameLocks noChangeAspect="1"/>
          </p:cNvGraphicFramePr>
          <p:nvPr/>
        </p:nvGraphicFramePr>
        <p:xfrm>
          <a:off x="304800" y="1066800"/>
          <a:ext cx="8458200" cy="5311775"/>
        </p:xfrm>
        <a:graphic>
          <a:graphicData uri="http://schemas.openxmlformats.org/presentationml/2006/ole">
            <mc:AlternateContent xmlns:mc="http://schemas.openxmlformats.org/markup-compatibility/2006">
              <mc:Choice xmlns:v="urn:schemas-microsoft-com:vml" Requires="v">
                <p:oleObj spid="_x0000_s51210"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3173" name="Text Box 5"/>
          <p:cNvSpPr txBox="1">
            <a:spLocks noChangeArrowheads="1"/>
          </p:cNvSpPr>
          <p:nvPr/>
        </p:nvSpPr>
        <p:spPr bwMode="auto">
          <a:xfrm>
            <a:off x="4343400" y="1143000"/>
            <a:ext cx="4495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A formal process that seeks to understand the problem and document in detail what the software system needs to do. This phase involves close interaction between users and designers.</a:t>
            </a:r>
            <a:r>
              <a:rPr lang="en-US" altLang="en-US" sz="2400">
                <a:cs typeface="Courier New" panose="02070309020205020404" pitchFamily="49" charset="0"/>
              </a:rPr>
              <a:t> </a:t>
            </a:r>
            <a:endParaRPr lang="en-US" altLang="en-US" sz="2400"/>
          </a:p>
        </p:txBody>
      </p:sp>
      <p:sp>
        <p:nvSpPr>
          <p:cNvPr id="263174" name="Rectangle 6"/>
          <p:cNvSpPr>
            <a:spLocks noChangeArrowheads="1"/>
          </p:cNvSpPr>
          <p:nvPr/>
        </p:nvSpPr>
        <p:spPr bwMode="auto">
          <a:xfrm>
            <a:off x="228600" y="4724400"/>
            <a:ext cx="4876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Most of the examples in this book are simple, and their requirements are clearly stated. In the real world, however, problems are not well defined. You need to study a problem carefully to identify its requirements.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0-#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4"/>
                                        </p:tgtEl>
                                        <p:attrNameLst>
                                          <p:attrName>style.visibility</p:attrName>
                                        </p:attrNameLst>
                                      </p:cBhvr>
                                      <p:to>
                                        <p:strVal val="visible"/>
                                      </p:to>
                                    </p:set>
                                    <p:anim calcmode="lin" valueType="num">
                                      <p:cBhvr additive="base">
                                        <p:cTn id="13" dur="500" fill="hold"/>
                                        <p:tgtEl>
                                          <p:spTgt spid="263174"/>
                                        </p:tgtEl>
                                        <p:attrNameLst>
                                          <p:attrName>ppt_x</p:attrName>
                                        </p:attrNameLst>
                                      </p:cBhvr>
                                      <p:tavLst>
                                        <p:tav tm="0">
                                          <p:val>
                                            <p:strVal val="0-#ppt_w/2"/>
                                          </p:val>
                                        </p:tav>
                                        <p:tav tm="100000">
                                          <p:val>
                                            <p:strVal val="#ppt_x"/>
                                          </p:val>
                                        </p:tav>
                                      </p:tavLst>
                                    </p:anim>
                                    <p:anim calcmode="lin" valueType="num">
                                      <p:cBhvr additive="base">
                                        <p:cTn id="14"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3" grpId="0" autoUpdateAnimBg="0"/>
      <p:bldP spid="26317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6B8085-8115-4268-8D0C-D0A4536288FE}" type="slidenum">
              <a:rPr lang="en-US" altLang="en-US" sz="1400"/>
              <a:pPr>
                <a:spcBef>
                  <a:spcPct val="0"/>
                </a:spcBef>
                <a:buClrTx/>
                <a:buSzTx/>
                <a:buFontTx/>
                <a:buNone/>
              </a:pPr>
              <a:t>43</a:t>
            </a:fld>
            <a:endParaRPr lang="en-US" altLang="en-US" sz="1400"/>
          </a:p>
        </p:txBody>
      </p:sp>
      <p:sp>
        <p:nvSpPr>
          <p:cNvPr id="52227" name="Rectangle 2"/>
          <p:cNvSpPr>
            <a:spLocks noGrp="1" noChangeArrowheads="1"/>
          </p:cNvSpPr>
          <p:nvPr>
            <p:ph type="title"/>
          </p:nvPr>
        </p:nvSpPr>
        <p:spPr>
          <a:xfrm>
            <a:off x="533400" y="304800"/>
            <a:ext cx="8305800" cy="685800"/>
          </a:xfrm>
        </p:spPr>
        <p:txBody>
          <a:bodyPr/>
          <a:lstStyle/>
          <a:p>
            <a:r>
              <a:rPr lang="en-US" altLang="en-US" smtClean="0"/>
              <a:t>System Analysis</a:t>
            </a:r>
            <a:endParaRPr lang="en-US" altLang="en-US" b="1" smtClean="0">
              <a:latin typeface="Courier" charset="0"/>
            </a:endParaRPr>
          </a:p>
        </p:txBody>
      </p:sp>
      <p:sp>
        <p:nvSpPr>
          <p:cNvPr id="52228"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29" name="Object 4"/>
          <p:cNvGraphicFramePr>
            <a:graphicFrameLocks noChangeAspect="1"/>
          </p:cNvGraphicFramePr>
          <p:nvPr/>
        </p:nvGraphicFramePr>
        <p:xfrm>
          <a:off x="228600" y="990600"/>
          <a:ext cx="8686800" cy="5454650"/>
        </p:xfrm>
        <a:graphic>
          <a:graphicData uri="http://schemas.openxmlformats.org/presentationml/2006/ole">
            <mc:AlternateContent xmlns:mc="http://schemas.openxmlformats.org/markup-compatibility/2006">
              <mc:Choice xmlns:v="urn:schemas-microsoft-com:vml" Requires="v">
                <p:oleObj spid="_x0000_s52234"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686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7" name="Text Box 5"/>
          <p:cNvSpPr txBox="1">
            <a:spLocks noChangeArrowheads="1"/>
          </p:cNvSpPr>
          <p:nvPr/>
        </p:nvSpPr>
        <p:spPr bwMode="auto">
          <a:xfrm>
            <a:off x="4419600" y="1371600"/>
            <a:ext cx="4495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Seeks to analyze the business process in terms of data flow, and to identify the system’s input and output. </a:t>
            </a:r>
          </a:p>
        </p:txBody>
      </p:sp>
      <p:sp>
        <p:nvSpPr>
          <p:cNvPr id="264198" name="Text Box 6"/>
          <p:cNvSpPr txBox="1">
            <a:spLocks noChangeArrowheads="1"/>
          </p:cNvSpPr>
          <p:nvPr/>
        </p:nvSpPr>
        <p:spPr bwMode="auto">
          <a:xfrm>
            <a:off x="228600" y="4343400"/>
            <a:ext cx="46482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Part of the analysis entails modeling the system’s behavior. The model is intended to capture the essential elements of the system and to define services to the system.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0-#ppt_w/2"/>
                                          </p:val>
                                        </p:tav>
                                        <p:tav tm="100000">
                                          <p:val>
                                            <p:strVal val="#ppt_x"/>
                                          </p:val>
                                        </p:tav>
                                      </p:tavLst>
                                    </p:anim>
                                    <p:anim calcmode="lin" valueType="num">
                                      <p:cBhvr additive="base">
                                        <p:cTn id="8" dur="500" fill="hold"/>
                                        <p:tgtEl>
                                          <p:spTgt spid="264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8"/>
                                        </p:tgtEl>
                                        <p:attrNameLst>
                                          <p:attrName>style.visibility</p:attrName>
                                        </p:attrNameLst>
                                      </p:cBhvr>
                                      <p:to>
                                        <p:strVal val="visible"/>
                                      </p:to>
                                    </p:set>
                                    <p:anim calcmode="lin" valueType="num">
                                      <p:cBhvr additive="base">
                                        <p:cTn id="13" dur="500" fill="hold"/>
                                        <p:tgtEl>
                                          <p:spTgt spid="264198"/>
                                        </p:tgtEl>
                                        <p:attrNameLst>
                                          <p:attrName>ppt_x</p:attrName>
                                        </p:attrNameLst>
                                      </p:cBhvr>
                                      <p:tavLst>
                                        <p:tav tm="0">
                                          <p:val>
                                            <p:strVal val="0-#ppt_w/2"/>
                                          </p:val>
                                        </p:tav>
                                        <p:tav tm="100000">
                                          <p:val>
                                            <p:strVal val="#ppt_x"/>
                                          </p:val>
                                        </p:tav>
                                      </p:tavLst>
                                    </p:anim>
                                    <p:anim calcmode="lin" valueType="num">
                                      <p:cBhvr additive="base">
                                        <p:cTn id="14" dur="500" fill="hold"/>
                                        <p:tgtEl>
                                          <p:spTgt spid="264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19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B355CC-1D2E-40DB-A4A4-5245B8C0C7ED}" type="slidenum">
              <a:rPr lang="en-US" altLang="en-US" sz="1400"/>
              <a:pPr>
                <a:spcBef>
                  <a:spcPct val="0"/>
                </a:spcBef>
                <a:buClrTx/>
                <a:buSzTx/>
                <a:buFontTx/>
                <a:buNone/>
              </a:pPr>
              <a:t>44</a:t>
            </a:fld>
            <a:endParaRPr lang="en-US" altLang="en-US" sz="1400"/>
          </a:p>
        </p:txBody>
      </p:sp>
      <p:sp>
        <p:nvSpPr>
          <p:cNvPr id="53251" name="Rectangle 2"/>
          <p:cNvSpPr>
            <a:spLocks noGrp="1" noChangeArrowheads="1"/>
          </p:cNvSpPr>
          <p:nvPr>
            <p:ph type="title"/>
          </p:nvPr>
        </p:nvSpPr>
        <p:spPr>
          <a:xfrm>
            <a:off x="533400" y="304800"/>
            <a:ext cx="8305800" cy="685800"/>
          </a:xfrm>
        </p:spPr>
        <p:txBody>
          <a:bodyPr/>
          <a:lstStyle/>
          <a:p>
            <a:r>
              <a:rPr lang="en-US" altLang="en-US" smtClean="0"/>
              <a:t>System Design</a:t>
            </a:r>
            <a:r>
              <a:rPr lang="en-US" altLang="en-US" b="1" smtClean="0">
                <a:latin typeface="Courier" charset="0"/>
              </a:rPr>
              <a:t> </a:t>
            </a:r>
          </a:p>
        </p:txBody>
      </p:sp>
      <p:sp>
        <p:nvSpPr>
          <p:cNvPr id="53252"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3253" name="Object 4"/>
          <p:cNvGraphicFramePr>
            <a:graphicFrameLocks noChangeAspect="1"/>
          </p:cNvGraphicFramePr>
          <p:nvPr/>
        </p:nvGraphicFramePr>
        <p:xfrm>
          <a:off x="304800" y="1066800"/>
          <a:ext cx="8534400" cy="5359400"/>
        </p:xfrm>
        <a:graphic>
          <a:graphicData uri="http://schemas.openxmlformats.org/presentationml/2006/ole">
            <mc:AlternateContent xmlns:mc="http://schemas.openxmlformats.org/markup-compatibility/2006">
              <mc:Choice xmlns:v="urn:schemas-microsoft-com:vml" Requires="v">
                <p:oleObj spid="_x0000_s53258"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5221" name="Text Box 5"/>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designing the system’s components. </a:t>
            </a:r>
          </a:p>
        </p:txBody>
      </p:sp>
      <p:sp>
        <p:nvSpPr>
          <p:cNvPr id="265222" name="Text Box 6"/>
          <p:cNvSpPr txBox="1">
            <a:spLocks noChangeArrowheads="1"/>
          </p:cNvSpPr>
          <p:nvPr/>
        </p:nvSpPr>
        <p:spPr bwMode="auto">
          <a:xfrm>
            <a:off x="228600" y="4800600"/>
            <a:ext cx="4800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Courier New" panose="02070309020205020404" pitchFamily="49" charset="0"/>
              </a:rPr>
              <a:t>This phase involves the use of many levels of abstraction to decompose the problem into manageable components, identify classes and interfaces, and establish relationships among the classes and interfaces.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21"/>
                                        </p:tgtEl>
                                        <p:attrNameLst>
                                          <p:attrName>style.visibility</p:attrName>
                                        </p:attrNameLst>
                                      </p:cBhvr>
                                      <p:to>
                                        <p:strVal val="visible"/>
                                      </p:to>
                                    </p:set>
                                    <p:anim calcmode="lin" valueType="num">
                                      <p:cBhvr additive="base">
                                        <p:cTn id="7" dur="500" fill="hold"/>
                                        <p:tgtEl>
                                          <p:spTgt spid="265221"/>
                                        </p:tgtEl>
                                        <p:attrNameLst>
                                          <p:attrName>ppt_x</p:attrName>
                                        </p:attrNameLst>
                                      </p:cBhvr>
                                      <p:tavLst>
                                        <p:tav tm="0">
                                          <p:val>
                                            <p:strVal val="0-#ppt_w/2"/>
                                          </p:val>
                                        </p:tav>
                                        <p:tav tm="100000">
                                          <p:val>
                                            <p:strVal val="#ppt_x"/>
                                          </p:val>
                                        </p:tav>
                                      </p:tavLst>
                                    </p:anim>
                                    <p:anim calcmode="lin" valueType="num">
                                      <p:cBhvr additive="base">
                                        <p:cTn id="8"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22"/>
                                        </p:tgtEl>
                                        <p:attrNameLst>
                                          <p:attrName>style.visibility</p:attrName>
                                        </p:attrNameLst>
                                      </p:cBhvr>
                                      <p:to>
                                        <p:strVal val="visible"/>
                                      </p:to>
                                    </p:set>
                                    <p:anim calcmode="lin" valueType="num">
                                      <p:cBhvr additive="base">
                                        <p:cTn id="13" dur="500" fill="hold"/>
                                        <p:tgtEl>
                                          <p:spTgt spid="265222"/>
                                        </p:tgtEl>
                                        <p:attrNameLst>
                                          <p:attrName>ppt_x</p:attrName>
                                        </p:attrNameLst>
                                      </p:cBhvr>
                                      <p:tavLst>
                                        <p:tav tm="0">
                                          <p:val>
                                            <p:strVal val="0-#ppt_w/2"/>
                                          </p:val>
                                        </p:tav>
                                        <p:tav tm="100000">
                                          <p:val>
                                            <p:strVal val="#ppt_x"/>
                                          </p:val>
                                        </p:tav>
                                      </p:tavLst>
                                    </p:anim>
                                    <p:anim calcmode="lin" valueType="num">
                                      <p:cBhvr additive="base">
                                        <p:cTn id="14"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1" grpId="0" autoUpdateAnimBg="0"/>
      <p:bldP spid="26522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719C7E-6D7A-4CA9-9AE7-EB024F4D24ED}" type="slidenum">
              <a:rPr lang="en-US" altLang="en-US" sz="1400"/>
              <a:pPr>
                <a:spcBef>
                  <a:spcPct val="0"/>
                </a:spcBef>
                <a:buClrTx/>
                <a:buSzTx/>
                <a:buFontTx/>
                <a:buNone/>
              </a:pPr>
              <a:t>45</a:t>
            </a:fld>
            <a:endParaRPr lang="en-US" altLang="en-US" sz="1400"/>
          </a:p>
        </p:txBody>
      </p:sp>
      <p:sp>
        <p:nvSpPr>
          <p:cNvPr id="54275" name="Rectangle 2"/>
          <p:cNvSpPr>
            <a:spLocks noGrp="1" noChangeArrowheads="1"/>
          </p:cNvSpPr>
          <p:nvPr>
            <p:ph type="title"/>
          </p:nvPr>
        </p:nvSpPr>
        <p:spPr>
          <a:xfrm>
            <a:off x="533400" y="304800"/>
            <a:ext cx="8305800" cy="685800"/>
          </a:xfrm>
        </p:spPr>
        <p:txBody>
          <a:bodyPr/>
          <a:lstStyle/>
          <a:p>
            <a:r>
              <a:rPr lang="en-US" altLang="en-US" smtClean="0"/>
              <a:t>IPO</a:t>
            </a:r>
            <a:r>
              <a:rPr lang="en-US" altLang="en-US" b="1" smtClean="0">
                <a:latin typeface="Courier" charset="0"/>
              </a:rPr>
              <a:t> </a:t>
            </a:r>
          </a:p>
        </p:txBody>
      </p:sp>
      <p:sp>
        <p:nvSpPr>
          <p:cNvPr id="54276"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77" name="Object 4"/>
          <p:cNvGraphicFramePr>
            <a:graphicFrameLocks noChangeAspect="1"/>
          </p:cNvGraphicFramePr>
          <p:nvPr/>
        </p:nvGraphicFramePr>
        <p:xfrm>
          <a:off x="309563" y="1047750"/>
          <a:ext cx="8534400" cy="5359400"/>
        </p:xfrm>
        <a:graphic>
          <a:graphicData uri="http://schemas.openxmlformats.org/presentationml/2006/ole">
            <mc:AlternateContent xmlns:mc="http://schemas.openxmlformats.org/markup-compatibility/2006">
              <mc:Choice xmlns:v="urn:schemas-microsoft-com:vml" Requires="v">
                <p:oleObj spid="_x0000_s54281"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047750"/>
                        <a:ext cx="85344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45" name="Text Box 5"/>
          <p:cNvSpPr txBox="1">
            <a:spLocks noChangeArrowheads="1"/>
          </p:cNvSpPr>
          <p:nvPr/>
        </p:nvSpPr>
        <p:spPr bwMode="auto">
          <a:xfrm>
            <a:off x="228600" y="4800600"/>
            <a:ext cx="480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The essence of system analysis and design is input, process, and output. This is called </a:t>
            </a:r>
            <a:r>
              <a:rPr lang="en-US" altLang="en-US" sz="1600" i="1"/>
              <a:t>IPO</a:t>
            </a:r>
            <a:r>
              <a:rPr lang="en-US" altLang="en-US" sz="16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 calcmode="lin" valueType="num">
                                      <p:cBhvr additive="base">
                                        <p:cTn id="7" dur="500" fill="hold"/>
                                        <p:tgtEl>
                                          <p:spTgt spid="266245"/>
                                        </p:tgtEl>
                                        <p:attrNameLst>
                                          <p:attrName>ppt_x</p:attrName>
                                        </p:attrNameLst>
                                      </p:cBhvr>
                                      <p:tavLst>
                                        <p:tav tm="0">
                                          <p:val>
                                            <p:strVal val="0-#ppt_w/2"/>
                                          </p:val>
                                        </p:tav>
                                        <p:tav tm="100000">
                                          <p:val>
                                            <p:strVal val="#ppt_x"/>
                                          </p:val>
                                        </p:tav>
                                      </p:tavLst>
                                    </p:anim>
                                    <p:anim calcmode="lin" valueType="num">
                                      <p:cBhvr additive="base">
                                        <p:cTn id="8"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3E5373-4A23-4500-959A-95A59A43330B}" type="slidenum">
              <a:rPr lang="en-US" altLang="en-US" sz="1400"/>
              <a:pPr>
                <a:spcBef>
                  <a:spcPct val="0"/>
                </a:spcBef>
                <a:buClrTx/>
                <a:buSzTx/>
                <a:buFontTx/>
                <a:buNone/>
              </a:pPr>
              <a:t>46</a:t>
            </a:fld>
            <a:endParaRPr lang="en-US" altLang="en-US" sz="1400"/>
          </a:p>
        </p:txBody>
      </p:sp>
      <p:sp>
        <p:nvSpPr>
          <p:cNvPr id="55299" name="Rectangle 2"/>
          <p:cNvSpPr>
            <a:spLocks noGrp="1" noChangeArrowheads="1"/>
          </p:cNvSpPr>
          <p:nvPr>
            <p:ph type="title"/>
          </p:nvPr>
        </p:nvSpPr>
        <p:spPr>
          <a:xfrm>
            <a:off x="533400" y="304800"/>
            <a:ext cx="8305800" cy="685800"/>
          </a:xfrm>
        </p:spPr>
        <p:txBody>
          <a:bodyPr/>
          <a:lstStyle/>
          <a:p>
            <a:r>
              <a:rPr lang="en-US" altLang="en-US" smtClean="0"/>
              <a:t>Implementation</a:t>
            </a:r>
            <a:r>
              <a:rPr lang="en-US" altLang="en-US" b="1" smtClean="0">
                <a:latin typeface="Courier" charset="0"/>
              </a:rPr>
              <a:t> </a:t>
            </a:r>
          </a:p>
        </p:txBody>
      </p:sp>
      <p:sp>
        <p:nvSpPr>
          <p:cNvPr id="55300"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5301" name="Object 4"/>
          <p:cNvGraphicFramePr>
            <a:graphicFrameLocks noChangeAspect="1"/>
          </p:cNvGraphicFramePr>
          <p:nvPr/>
        </p:nvGraphicFramePr>
        <p:xfrm>
          <a:off x="304800" y="990600"/>
          <a:ext cx="8610600" cy="5407025"/>
        </p:xfrm>
        <a:graphic>
          <a:graphicData uri="http://schemas.openxmlformats.org/presentationml/2006/ole">
            <mc:AlternateContent xmlns:mc="http://schemas.openxmlformats.org/markup-compatibility/2006">
              <mc:Choice xmlns:v="urn:schemas-microsoft-com:vml" Requires="v">
                <p:oleObj spid="_x0000_s55306"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6106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7269" name="Text Box 5"/>
          <p:cNvSpPr txBox="1">
            <a:spLocks noChangeArrowheads="1"/>
          </p:cNvSpPr>
          <p:nvPr/>
        </p:nvSpPr>
        <p:spPr bwMode="auto">
          <a:xfrm>
            <a:off x="4648200" y="1219200"/>
            <a:ext cx="4495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The process of translating the system design into programs. Separate programs are written for each component and put to work together. </a:t>
            </a:r>
          </a:p>
        </p:txBody>
      </p:sp>
      <p:sp>
        <p:nvSpPr>
          <p:cNvPr id="267270" name="Text Box 6"/>
          <p:cNvSpPr txBox="1">
            <a:spLocks noChangeArrowheads="1"/>
          </p:cNvSpPr>
          <p:nvPr/>
        </p:nvSpPr>
        <p:spPr bwMode="auto">
          <a:xfrm>
            <a:off x="381000" y="44196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This phase requires the use of a programming language like Java. The implementation involves coding, testing, and debugging.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9"/>
                                        </p:tgtEl>
                                        <p:attrNameLst>
                                          <p:attrName>style.visibility</p:attrName>
                                        </p:attrNameLst>
                                      </p:cBhvr>
                                      <p:to>
                                        <p:strVal val="visible"/>
                                      </p:to>
                                    </p:set>
                                    <p:anim calcmode="lin" valueType="num">
                                      <p:cBhvr additive="base">
                                        <p:cTn id="7" dur="500" fill="hold"/>
                                        <p:tgtEl>
                                          <p:spTgt spid="267269"/>
                                        </p:tgtEl>
                                        <p:attrNameLst>
                                          <p:attrName>ppt_x</p:attrName>
                                        </p:attrNameLst>
                                      </p:cBhvr>
                                      <p:tavLst>
                                        <p:tav tm="0">
                                          <p:val>
                                            <p:strVal val="0-#ppt_w/2"/>
                                          </p:val>
                                        </p:tav>
                                        <p:tav tm="100000">
                                          <p:val>
                                            <p:strVal val="#ppt_x"/>
                                          </p:val>
                                        </p:tav>
                                      </p:tavLst>
                                    </p:anim>
                                    <p:anim calcmode="lin" valueType="num">
                                      <p:cBhvr additive="base">
                                        <p:cTn id="8"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70"/>
                                        </p:tgtEl>
                                        <p:attrNameLst>
                                          <p:attrName>style.visibility</p:attrName>
                                        </p:attrNameLst>
                                      </p:cBhvr>
                                      <p:to>
                                        <p:strVal val="visible"/>
                                      </p:to>
                                    </p:set>
                                    <p:anim calcmode="lin" valueType="num">
                                      <p:cBhvr additive="base">
                                        <p:cTn id="13" dur="500" fill="hold"/>
                                        <p:tgtEl>
                                          <p:spTgt spid="267270"/>
                                        </p:tgtEl>
                                        <p:attrNameLst>
                                          <p:attrName>ppt_x</p:attrName>
                                        </p:attrNameLst>
                                      </p:cBhvr>
                                      <p:tavLst>
                                        <p:tav tm="0">
                                          <p:val>
                                            <p:strVal val="0-#ppt_w/2"/>
                                          </p:val>
                                        </p:tav>
                                        <p:tav tm="100000">
                                          <p:val>
                                            <p:strVal val="#ppt_x"/>
                                          </p:val>
                                        </p:tav>
                                      </p:tavLst>
                                    </p:anim>
                                    <p:anim calcmode="lin" valueType="num">
                                      <p:cBhvr additive="base">
                                        <p:cTn id="14"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EB75B9-27E2-489F-B592-BE92ABDB86C5}" type="slidenum">
              <a:rPr lang="en-US" altLang="en-US" sz="1400"/>
              <a:pPr>
                <a:spcBef>
                  <a:spcPct val="0"/>
                </a:spcBef>
                <a:buClrTx/>
                <a:buSzTx/>
                <a:buFontTx/>
                <a:buNone/>
              </a:pPr>
              <a:t>47</a:t>
            </a:fld>
            <a:endParaRPr lang="en-US" altLang="en-US" sz="1400"/>
          </a:p>
        </p:txBody>
      </p:sp>
      <p:sp>
        <p:nvSpPr>
          <p:cNvPr id="56323" name="Rectangle 2"/>
          <p:cNvSpPr>
            <a:spLocks noGrp="1" noChangeArrowheads="1"/>
          </p:cNvSpPr>
          <p:nvPr>
            <p:ph type="title"/>
          </p:nvPr>
        </p:nvSpPr>
        <p:spPr>
          <a:xfrm>
            <a:off x="533400" y="304800"/>
            <a:ext cx="8305800" cy="685800"/>
          </a:xfrm>
        </p:spPr>
        <p:txBody>
          <a:bodyPr/>
          <a:lstStyle/>
          <a:p>
            <a:r>
              <a:rPr lang="en-US" altLang="en-US" smtClean="0"/>
              <a:t>Testing</a:t>
            </a:r>
            <a:r>
              <a:rPr lang="en-US" altLang="en-US" b="1" smtClean="0">
                <a:latin typeface="Courier" charset="0"/>
              </a:rPr>
              <a:t> </a:t>
            </a:r>
          </a:p>
        </p:txBody>
      </p:sp>
      <p:sp>
        <p:nvSpPr>
          <p:cNvPr id="56324"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6325"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6330"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8293" name="Text Box 5"/>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Ensures that the code meets the requirements specification and weeds out bugs. </a:t>
            </a:r>
            <a:endParaRPr lang="en-US" altLang="en-US" sz="2400">
              <a:latin typeface="Courier New" panose="02070309020205020404" pitchFamily="49" charset="0"/>
              <a:cs typeface="Courier New" panose="02070309020205020404" pitchFamily="49" charset="0"/>
            </a:endParaRPr>
          </a:p>
        </p:txBody>
      </p:sp>
      <p:sp>
        <p:nvSpPr>
          <p:cNvPr id="268294" name="Text Box 6"/>
          <p:cNvSpPr txBox="1">
            <a:spLocks noChangeArrowheads="1"/>
          </p:cNvSpPr>
          <p:nvPr/>
        </p:nvSpPr>
        <p:spPr bwMode="auto">
          <a:xfrm>
            <a:off x="228600" y="4343400"/>
            <a:ext cx="4648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An independent team of software engineers not involved in the design and implementation of the project usually conducts such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anim calcmode="lin" valueType="num">
                                      <p:cBhvr additive="base">
                                        <p:cTn id="7" dur="500" fill="hold"/>
                                        <p:tgtEl>
                                          <p:spTgt spid="268293"/>
                                        </p:tgtEl>
                                        <p:attrNameLst>
                                          <p:attrName>ppt_x</p:attrName>
                                        </p:attrNameLst>
                                      </p:cBhvr>
                                      <p:tavLst>
                                        <p:tav tm="0">
                                          <p:val>
                                            <p:strVal val="0-#ppt_w/2"/>
                                          </p:val>
                                        </p:tav>
                                        <p:tav tm="100000">
                                          <p:val>
                                            <p:strVal val="#ppt_x"/>
                                          </p:val>
                                        </p:tav>
                                      </p:tavLst>
                                    </p:anim>
                                    <p:anim calcmode="lin" valueType="num">
                                      <p:cBhvr additive="base">
                                        <p:cTn id="8"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8294"/>
                                        </p:tgtEl>
                                        <p:attrNameLst>
                                          <p:attrName>style.visibility</p:attrName>
                                        </p:attrNameLst>
                                      </p:cBhvr>
                                      <p:to>
                                        <p:strVal val="visible"/>
                                      </p:to>
                                    </p:set>
                                    <p:anim calcmode="lin" valueType="num">
                                      <p:cBhvr additive="base">
                                        <p:cTn id="13" dur="500" fill="hold"/>
                                        <p:tgtEl>
                                          <p:spTgt spid="268294"/>
                                        </p:tgtEl>
                                        <p:attrNameLst>
                                          <p:attrName>ppt_x</p:attrName>
                                        </p:attrNameLst>
                                      </p:cBhvr>
                                      <p:tavLst>
                                        <p:tav tm="0">
                                          <p:val>
                                            <p:strVal val="0-#ppt_w/2"/>
                                          </p:val>
                                        </p:tav>
                                        <p:tav tm="100000">
                                          <p:val>
                                            <p:strVal val="#ppt_x"/>
                                          </p:val>
                                        </p:tav>
                                      </p:tavLst>
                                    </p:anim>
                                    <p:anim calcmode="lin" valueType="num">
                                      <p:cBhvr additive="base">
                                        <p:cTn id="14"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794B79-BDD3-44C9-AECC-AA4A9935C87D}" type="slidenum">
              <a:rPr lang="en-US" altLang="en-US" sz="1400"/>
              <a:pPr>
                <a:spcBef>
                  <a:spcPct val="0"/>
                </a:spcBef>
                <a:buClrTx/>
                <a:buSzTx/>
                <a:buFontTx/>
                <a:buNone/>
              </a:pPr>
              <a:t>48</a:t>
            </a:fld>
            <a:endParaRPr lang="en-US" altLang="en-US" sz="1400"/>
          </a:p>
        </p:txBody>
      </p:sp>
      <p:sp>
        <p:nvSpPr>
          <p:cNvPr id="57347" name="Rectangle 2"/>
          <p:cNvSpPr>
            <a:spLocks noGrp="1" noChangeArrowheads="1"/>
          </p:cNvSpPr>
          <p:nvPr>
            <p:ph type="title"/>
          </p:nvPr>
        </p:nvSpPr>
        <p:spPr>
          <a:xfrm>
            <a:off x="533400" y="304800"/>
            <a:ext cx="8305800" cy="685800"/>
          </a:xfrm>
        </p:spPr>
        <p:txBody>
          <a:bodyPr/>
          <a:lstStyle/>
          <a:p>
            <a:r>
              <a:rPr lang="en-US" altLang="en-US" smtClean="0"/>
              <a:t>Deployment</a:t>
            </a:r>
            <a:r>
              <a:rPr lang="en-US" altLang="en-US" b="1" smtClean="0">
                <a:latin typeface="Courier" charset="0"/>
              </a:rPr>
              <a:t> </a:t>
            </a:r>
          </a:p>
        </p:txBody>
      </p:sp>
      <p:sp>
        <p:nvSpPr>
          <p:cNvPr id="57348"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7349"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7354"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9317" name="Text Box 5"/>
          <p:cNvSpPr txBox="1">
            <a:spLocks noChangeArrowheads="1"/>
          </p:cNvSpPr>
          <p:nvPr/>
        </p:nvSpPr>
        <p:spPr bwMode="auto">
          <a:xfrm>
            <a:off x="4419600" y="1371600"/>
            <a:ext cx="4495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Deployment makes the project available for use. </a:t>
            </a:r>
          </a:p>
        </p:txBody>
      </p:sp>
      <p:sp>
        <p:nvSpPr>
          <p:cNvPr id="269318" name="Text Box 6"/>
          <p:cNvSpPr txBox="1">
            <a:spLocks noChangeArrowheads="1"/>
          </p:cNvSpPr>
          <p:nvPr/>
        </p:nvSpPr>
        <p:spPr bwMode="auto">
          <a:xfrm>
            <a:off x="228600" y="4735513"/>
            <a:ext cx="4648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For a Java program, this means installing it on a desktop or on the Web.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0-#ppt_w/2"/>
                                          </p:val>
                                        </p:tav>
                                        <p:tav tm="100000">
                                          <p:val>
                                            <p:strVal val="#ppt_x"/>
                                          </p:val>
                                        </p:tav>
                                      </p:tavLst>
                                    </p:anim>
                                    <p:anim calcmode="lin" valueType="num">
                                      <p:cBhvr additive="base">
                                        <p:cTn id="8"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8"/>
                                        </p:tgtEl>
                                        <p:attrNameLst>
                                          <p:attrName>style.visibility</p:attrName>
                                        </p:attrNameLst>
                                      </p:cBhvr>
                                      <p:to>
                                        <p:strVal val="visible"/>
                                      </p:to>
                                    </p:set>
                                    <p:anim calcmode="lin" valueType="num">
                                      <p:cBhvr additive="base">
                                        <p:cTn id="13" dur="500" fill="hold"/>
                                        <p:tgtEl>
                                          <p:spTgt spid="269318"/>
                                        </p:tgtEl>
                                        <p:attrNameLst>
                                          <p:attrName>ppt_x</p:attrName>
                                        </p:attrNameLst>
                                      </p:cBhvr>
                                      <p:tavLst>
                                        <p:tav tm="0">
                                          <p:val>
                                            <p:strVal val="0-#ppt_w/2"/>
                                          </p:val>
                                        </p:tav>
                                        <p:tav tm="100000">
                                          <p:val>
                                            <p:strVal val="#ppt_x"/>
                                          </p:val>
                                        </p:tav>
                                      </p:tavLst>
                                    </p:anim>
                                    <p:anim calcmode="lin" valueType="num">
                                      <p:cBhvr additive="base">
                                        <p:cTn id="14" dur="500" fill="hold"/>
                                        <p:tgtEl>
                                          <p:spTgt spid="269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D20AB4-84A8-487A-8606-5D8F792D837D}" type="slidenum">
              <a:rPr lang="en-US" altLang="en-US" sz="1400"/>
              <a:pPr>
                <a:spcBef>
                  <a:spcPct val="0"/>
                </a:spcBef>
                <a:buClrTx/>
                <a:buSzTx/>
                <a:buFontTx/>
                <a:buNone/>
              </a:pPr>
              <a:t>49</a:t>
            </a:fld>
            <a:endParaRPr lang="en-US" altLang="en-US" sz="1400"/>
          </a:p>
        </p:txBody>
      </p:sp>
      <p:sp>
        <p:nvSpPr>
          <p:cNvPr id="58371" name="Rectangle 2"/>
          <p:cNvSpPr>
            <a:spLocks noGrp="1" noChangeArrowheads="1"/>
          </p:cNvSpPr>
          <p:nvPr>
            <p:ph type="title"/>
          </p:nvPr>
        </p:nvSpPr>
        <p:spPr>
          <a:xfrm>
            <a:off x="533400" y="304800"/>
            <a:ext cx="8305800" cy="685800"/>
          </a:xfrm>
        </p:spPr>
        <p:txBody>
          <a:bodyPr/>
          <a:lstStyle/>
          <a:p>
            <a:r>
              <a:rPr lang="en-US" altLang="en-US" smtClean="0"/>
              <a:t>Maintenance</a:t>
            </a:r>
            <a:r>
              <a:rPr lang="en-US" altLang="en-US" b="1" smtClean="0">
                <a:latin typeface="Courier" charset="0"/>
              </a:rPr>
              <a:t> </a:t>
            </a:r>
          </a:p>
        </p:txBody>
      </p:sp>
      <p:sp>
        <p:nvSpPr>
          <p:cNvPr id="58372" name="Rectangle 3"/>
          <p:cNvSpPr>
            <a:spLocks noChangeArrowheads="1"/>
          </p:cNvSpPr>
          <p:nvPr/>
        </p:nvSpPr>
        <p:spPr bwMode="auto">
          <a:xfrm>
            <a:off x="211455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3" name="Object 4"/>
          <p:cNvGraphicFramePr>
            <a:graphicFrameLocks noChangeAspect="1"/>
          </p:cNvGraphicFramePr>
          <p:nvPr/>
        </p:nvGraphicFramePr>
        <p:xfrm>
          <a:off x="304800" y="990600"/>
          <a:ext cx="8458200" cy="5311775"/>
        </p:xfrm>
        <a:graphic>
          <a:graphicData uri="http://schemas.openxmlformats.org/presentationml/2006/ole">
            <mc:AlternateContent xmlns:mc="http://schemas.openxmlformats.org/markup-compatibility/2006">
              <mc:Choice xmlns:v="urn:schemas-microsoft-com:vml" Requires="v">
                <p:oleObj spid="_x0000_s58378" name="Picture" r:id="rId3" imgW="4914900" imgH="3086100" progId="Word.Picture.8">
                  <p:embed/>
                </p:oleObj>
              </mc:Choice>
              <mc:Fallback>
                <p:oleObj name="Picture" r:id="rId3" imgW="4914900" imgH="3086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458200"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0341" name="Text Box 5"/>
          <p:cNvSpPr txBox="1">
            <a:spLocks noChangeArrowheads="1"/>
          </p:cNvSpPr>
          <p:nvPr/>
        </p:nvSpPr>
        <p:spPr bwMode="auto">
          <a:xfrm>
            <a:off x="4419600" y="1371600"/>
            <a:ext cx="4495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57150" algn="l"/>
                <a:tab pos="4000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57150" algn="l"/>
                <a:tab pos="4000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57150" algn="l"/>
                <a:tab pos="4000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57150" algn="l"/>
                <a:tab pos="4000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57150" algn="l"/>
                <a:tab pos="4000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57150" algn="l"/>
                <a:tab pos="40005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Maintenance is concerned with changing and improving the product. </a:t>
            </a:r>
          </a:p>
        </p:txBody>
      </p:sp>
      <p:sp>
        <p:nvSpPr>
          <p:cNvPr id="270342" name="Text Box 6"/>
          <p:cNvSpPr txBox="1">
            <a:spLocks noChangeArrowheads="1"/>
          </p:cNvSpPr>
          <p:nvPr/>
        </p:nvSpPr>
        <p:spPr bwMode="auto">
          <a:xfrm>
            <a:off x="228600" y="4343400"/>
            <a:ext cx="56388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Courier New" panose="02070309020205020404" pitchFamily="49" charset="0"/>
              </a:rPr>
              <a:t>A software product must continue to perform and improve in a changing environment. This requires periodic upgrades of the product to fix newly discovered bugs and incorporate changes.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additive="base">
                                        <p:cTn id="7" dur="500" fill="hold"/>
                                        <p:tgtEl>
                                          <p:spTgt spid="270341"/>
                                        </p:tgtEl>
                                        <p:attrNameLst>
                                          <p:attrName>ppt_x</p:attrName>
                                        </p:attrNameLst>
                                      </p:cBhvr>
                                      <p:tavLst>
                                        <p:tav tm="0">
                                          <p:val>
                                            <p:strVal val="0-#ppt_w/2"/>
                                          </p:val>
                                        </p:tav>
                                        <p:tav tm="100000">
                                          <p:val>
                                            <p:strVal val="#ppt_x"/>
                                          </p:val>
                                        </p:tav>
                                      </p:tavLst>
                                    </p:anim>
                                    <p:anim calcmode="lin" valueType="num">
                                      <p:cBhvr additive="base">
                                        <p:cTn id="8" dur="500" fill="hold"/>
                                        <p:tgtEl>
                                          <p:spTgt spid="270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42"/>
                                        </p:tgtEl>
                                        <p:attrNameLst>
                                          <p:attrName>style.visibility</p:attrName>
                                        </p:attrNameLst>
                                      </p:cBhvr>
                                      <p:to>
                                        <p:strVal val="visible"/>
                                      </p:to>
                                    </p:set>
                                    <p:anim calcmode="lin" valueType="num">
                                      <p:cBhvr additive="base">
                                        <p:cTn id="13" dur="500" fill="hold"/>
                                        <p:tgtEl>
                                          <p:spTgt spid="270342"/>
                                        </p:tgtEl>
                                        <p:attrNameLst>
                                          <p:attrName>ppt_x</p:attrName>
                                        </p:attrNameLst>
                                      </p:cBhvr>
                                      <p:tavLst>
                                        <p:tav tm="0">
                                          <p:val>
                                            <p:strVal val="0-#ppt_w/2"/>
                                          </p:val>
                                        </p:tav>
                                        <p:tav tm="100000">
                                          <p:val>
                                            <p:strVal val="#ppt_x"/>
                                          </p:val>
                                        </p:tav>
                                      </p:tavLst>
                                    </p:anim>
                                    <p:anim calcmode="lin" valueType="num">
                                      <p:cBhvr additive="base">
                                        <p:cTn id="14" dur="500" fill="hold"/>
                                        <p:tgtEl>
                                          <p:spTgt spid="270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1" grpId="0" autoUpdateAnimBg="0"/>
      <p:bldP spid="27034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DCD620-ABD8-43D2-AD7A-28A6F8DE1A1B}"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8196" name="Rectangle 3"/>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smtClean="0"/>
              <a:t>public class ComputeArea {</a:t>
            </a:r>
          </a:p>
          <a:p>
            <a:pPr>
              <a:lnSpc>
                <a:spcPct val="80000"/>
              </a:lnSpc>
              <a:buFont typeface="Monotype Sorts" pitchFamily="2" charset="2"/>
              <a:buNone/>
            </a:pPr>
            <a:r>
              <a:rPr lang="en-US" altLang="en-US" sz="1800" smtClean="0"/>
              <a:t>  /** Main method */</a:t>
            </a:r>
          </a:p>
          <a:p>
            <a:pPr>
              <a:lnSpc>
                <a:spcPct val="80000"/>
              </a:lnSpc>
              <a:buFont typeface="Monotype Sorts" pitchFamily="2" charset="2"/>
              <a:buNone/>
            </a:pPr>
            <a:r>
              <a:rPr lang="en-US" altLang="en-US" sz="1800" smtClean="0"/>
              <a:t>  public static void main(String[] args) {</a:t>
            </a:r>
          </a:p>
          <a:p>
            <a:pPr>
              <a:lnSpc>
                <a:spcPct val="80000"/>
              </a:lnSpc>
              <a:buFont typeface="Monotype Sorts" pitchFamily="2" charset="2"/>
              <a:buNone/>
            </a:pPr>
            <a:r>
              <a:rPr lang="en-US" altLang="en-US" sz="1800" smtClean="0"/>
              <a:t>    double radius;</a:t>
            </a:r>
          </a:p>
          <a:p>
            <a:pPr>
              <a:lnSpc>
                <a:spcPct val="80000"/>
              </a:lnSpc>
              <a:buFont typeface="Monotype Sorts" pitchFamily="2" charset="2"/>
              <a:buNone/>
            </a:pPr>
            <a:r>
              <a:rPr lang="en-US" altLang="en-US" sz="1800" smtClean="0"/>
              <a:t>    double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Assign a radius</a:t>
            </a:r>
          </a:p>
          <a:p>
            <a:pPr>
              <a:lnSpc>
                <a:spcPct val="80000"/>
              </a:lnSpc>
              <a:buFont typeface="Monotype Sorts" pitchFamily="2" charset="2"/>
              <a:buNone/>
            </a:pPr>
            <a:r>
              <a:rPr lang="en-US" altLang="en-US" sz="1800" smtClean="0"/>
              <a:t>    radius = 20;</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Compute area</a:t>
            </a:r>
          </a:p>
          <a:p>
            <a:pPr>
              <a:lnSpc>
                <a:spcPct val="80000"/>
              </a:lnSpc>
              <a:buFont typeface="Monotype Sorts" pitchFamily="2" charset="2"/>
              <a:buNone/>
            </a:pPr>
            <a:r>
              <a:rPr lang="en-US" altLang="en-US" sz="1800" smtClean="0"/>
              <a:t>    area = radius * radius * 3.14159;</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Display results</a:t>
            </a:r>
          </a:p>
          <a:p>
            <a:pPr>
              <a:lnSpc>
                <a:spcPct val="80000"/>
              </a:lnSpc>
              <a:buFont typeface="Monotype Sorts" pitchFamily="2" charset="2"/>
              <a:buNone/>
            </a:pPr>
            <a:r>
              <a:rPr lang="en-US" altLang="en-US" sz="1800" smtClean="0"/>
              <a:t>    System.out.println("The area for the circle of radius " +</a:t>
            </a:r>
          </a:p>
          <a:p>
            <a:pPr>
              <a:lnSpc>
                <a:spcPct val="80000"/>
              </a:lnSpc>
              <a:buFont typeface="Monotype Sorts" pitchFamily="2" charset="2"/>
              <a:buNone/>
            </a:pPr>
            <a:r>
              <a:rPr lang="en-US" altLang="en-US" sz="1800" smtClean="0"/>
              <a:t>      radius + " is " +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a:t>
            </a:r>
          </a:p>
        </p:txBody>
      </p:sp>
      <p:sp>
        <p:nvSpPr>
          <p:cNvPr id="8197" name="Rectangle 8"/>
          <p:cNvSpPr>
            <a:spLocks noChangeArrowheads="1"/>
          </p:cNvSpPr>
          <p:nvPr/>
        </p:nvSpPr>
        <p:spPr bwMode="auto">
          <a:xfrm>
            <a:off x="6837363" y="1854200"/>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8198" name="Text Box 9"/>
          <p:cNvSpPr txBox="1">
            <a:spLocks noChangeArrowheads="1"/>
          </p:cNvSpPr>
          <p:nvPr/>
        </p:nvSpPr>
        <p:spPr bwMode="auto">
          <a:xfrm>
            <a:off x="6019800" y="182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8199" name="Rectangle 10"/>
          <p:cNvSpPr>
            <a:spLocks noChangeArrowheads="1"/>
          </p:cNvSpPr>
          <p:nvPr/>
        </p:nvSpPr>
        <p:spPr bwMode="auto">
          <a:xfrm>
            <a:off x="457200" y="19050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radius</a:t>
            </a:r>
          </a:p>
        </p:txBody>
      </p:sp>
      <p:sp>
        <p:nvSpPr>
          <p:cNvPr id="8201"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1D773A-A342-43E5-8FAB-940D394CCF56}" type="slidenum">
              <a:rPr lang="en-US" altLang="en-US" sz="1400"/>
              <a:pPr>
                <a:spcBef>
                  <a:spcPct val="0"/>
                </a:spcBef>
                <a:buClrTx/>
                <a:buSzTx/>
                <a:buFontTx/>
                <a:buNone/>
              </a:pPr>
              <a:t>50</a:t>
            </a:fld>
            <a:endParaRPr lang="en-US" altLang="en-US" sz="1400"/>
          </a:p>
        </p:txBody>
      </p:sp>
      <p:sp>
        <p:nvSpPr>
          <p:cNvPr id="59395" name="Rectangle 2"/>
          <p:cNvSpPr>
            <a:spLocks noGrp="1" noChangeArrowheads="1"/>
          </p:cNvSpPr>
          <p:nvPr>
            <p:ph type="title"/>
          </p:nvPr>
        </p:nvSpPr>
        <p:spPr>
          <a:xfrm>
            <a:off x="685800" y="0"/>
            <a:ext cx="7772400" cy="1428750"/>
          </a:xfrm>
        </p:spPr>
        <p:txBody>
          <a:bodyPr/>
          <a:lstStyle/>
          <a:p>
            <a:r>
              <a:rPr lang="en-US" altLang="en-US" smtClean="0"/>
              <a:t>Problem:</a:t>
            </a:r>
            <a:br>
              <a:rPr lang="en-US" altLang="en-US" smtClean="0"/>
            </a:br>
            <a:r>
              <a:rPr lang="en-US" altLang="en-US" smtClean="0"/>
              <a:t> Computing Loan Payments</a:t>
            </a:r>
            <a:endParaRPr lang="en-US" altLang="en-US" sz="5400" smtClean="0"/>
          </a:p>
        </p:txBody>
      </p:sp>
      <p:sp>
        <p:nvSpPr>
          <p:cNvPr id="122883" name="AutoShape 3">
            <a:hlinkClick r:id="" action="ppaction://noaction" highlightClick="1"/>
          </p:cNvPr>
          <p:cNvSpPr>
            <a:spLocks noChangeArrowheads="1"/>
          </p:cNvSpPr>
          <p:nvPr/>
        </p:nvSpPr>
        <p:spPr bwMode="auto">
          <a:xfrm>
            <a:off x="1905000" y="58674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ko-KR" sz="2400">
                <a:solidFill>
                  <a:schemeClr val="accent1"/>
                </a:solidFill>
                <a:latin typeface="Book Antiqua" panose="02040602050305030304" pitchFamily="18" charset="0"/>
                <a:ea typeface="굴림" panose="020B0600000101010101" pitchFamily="50" charset="-127"/>
                <a:hlinkClick r:id="rId3" action="ppaction://program"/>
              </a:rPr>
              <a:t>ComputeLoan</a:t>
            </a:r>
            <a:endParaRPr lang="en-US" altLang="ko-KR" sz="2400">
              <a:solidFill>
                <a:schemeClr val="accent1"/>
              </a:solidFill>
              <a:ea typeface="굴림" panose="020B0600000101010101" pitchFamily="50" charset="-127"/>
            </a:endParaRPr>
          </a:p>
        </p:txBody>
      </p:sp>
      <p:sp>
        <p:nvSpPr>
          <p:cNvPr id="59397" name="AutoShape 4">
            <a:hlinkClick r:id="rId4" action="ppaction://program" highlightClick="1"/>
          </p:cNvPr>
          <p:cNvSpPr>
            <a:spLocks noChangeArrowheads="1"/>
          </p:cNvSpPr>
          <p:nvPr/>
        </p:nvSpPr>
        <p:spPr bwMode="auto">
          <a:xfrm>
            <a:off x="52578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9398"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9399" name="Text Box 6"/>
          <p:cNvSpPr txBox="1">
            <a:spLocks noChangeArrowheads="1"/>
          </p:cNvSpPr>
          <p:nvPr/>
        </p:nvSpPr>
        <p:spPr bwMode="auto">
          <a:xfrm>
            <a:off x="838200" y="1676400"/>
            <a:ext cx="7696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59400" name="Object 7"/>
          <p:cNvGraphicFramePr>
            <a:graphicFrameLocks noChangeAspect="1"/>
          </p:cNvGraphicFramePr>
          <p:nvPr/>
        </p:nvGraphicFramePr>
        <p:xfrm>
          <a:off x="231775" y="4043363"/>
          <a:ext cx="8682038" cy="1331912"/>
        </p:xfrm>
        <a:graphic>
          <a:graphicData uri="http://schemas.openxmlformats.org/presentationml/2006/ole">
            <mc:AlternateContent xmlns:mc="http://schemas.openxmlformats.org/markup-compatibility/2006">
              <mc:Choice xmlns:v="urn:schemas-microsoft-com:vml" Requires="v">
                <p:oleObj spid="_x0000_s59404" name="Equation" r:id="rId5" imgW="3695700" imgH="571500" progId="Equation.3">
                  <p:embed/>
                </p:oleObj>
              </mc:Choice>
              <mc:Fallback>
                <p:oleObj name="Equation" r:id="rId5" imgW="3695700" imgH="571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AutoShape 8">
            <a:hlinkClick r:id="rId7" highlightClick="1"/>
          </p:cNvPr>
          <p:cNvSpPr>
            <a:spLocks noChangeArrowheads="1"/>
          </p:cNvSpPr>
          <p:nvPr/>
        </p:nvSpPr>
        <p:spPr bwMode="auto">
          <a:xfrm>
            <a:off x="1192213" y="58102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DB5227-1BEA-479B-AFEC-08CE71E5E437}" type="slidenum">
              <a:rPr lang="en-US" altLang="en-US" sz="1400"/>
              <a:pPr>
                <a:spcBef>
                  <a:spcPct val="0"/>
                </a:spcBef>
                <a:buClrTx/>
                <a:buSzTx/>
                <a:buFontTx/>
                <a:buNone/>
              </a:pPr>
              <a:t>51</a:t>
            </a:fld>
            <a:endParaRPr lang="en-US" altLang="en-US" sz="1400"/>
          </a:p>
        </p:txBody>
      </p:sp>
      <p:sp>
        <p:nvSpPr>
          <p:cNvPr id="61443" name="Rectangle 2"/>
          <p:cNvSpPr>
            <a:spLocks noGrp="1" noChangeArrowheads="1"/>
          </p:cNvSpPr>
          <p:nvPr>
            <p:ph type="title"/>
          </p:nvPr>
        </p:nvSpPr>
        <p:spPr>
          <a:xfrm>
            <a:off x="685800" y="0"/>
            <a:ext cx="7772400" cy="1428750"/>
          </a:xfrm>
        </p:spPr>
        <p:txBody>
          <a:bodyPr/>
          <a:lstStyle/>
          <a:p>
            <a:r>
              <a:rPr lang="en-US" altLang="en-US" smtClean="0"/>
              <a:t>Common Errors and Pitfalls</a:t>
            </a:r>
            <a:endParaRPr lang="en-US" altLang="en-US" sz="5400" smtClean="0"/>
          </a:p>
        </p:txBody>
      </p:sp>
      <p:sp>
        <p:nvSpPr>
          <p:cNvPr id="61444" name="Text Box 6"/>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1445" name="Rectangle 3"/>
          <p:cNvSpPr txBox="1">
            <a:spLocks noChangeArrowheads="1"/>
          </p:cNvSpPr>
          <p:nvPr/>
        </p:nvSpPr>
        <p:spPr bwMode="auto">
          <a:xfrm>
            <a:off x="155575" y="1355725"/>
            <a:ext cx="8839200" cy="503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hangingPunct="1"/>
            <a:r>
              <a:rPr lang="en-US" altLang="en-US" dirty="0"/>
              <a:t>Common Error 1: Undeclared/Uninitialized Variables and Unused Variables </a:t>
            </a:r>
          </a:p>
          <a:p>
            <a:pPr hangingPunct="1"/>
            <a:r>
              <a:rPr lang="en-US" altLang="en-US" dirty="0"/>
              <a:t>Common Error 2: Integer Overflow</a:t>
            </a:r>
          </a:p>
          <a:p>
            <a:pPr hangingPunct="1"/>
            <a:r>
              <a:rPr lang="en-US" altLang="en-US" dirty="0"/>
              <a:t>Common Error 3: Round-off Errors</a:t>
            </a:r>
          </a:p>
          <a:p>
            <a:pPr hangingPunct="1"/>
            <a:r>
              <a:rPr lang="en-US" altLang="en-US" dirty="0"/>
              <a:t>Common Error 4: Unintended Integer Division</a:t>
            </a:r>
          </a:p>
          <a:p>
            <a:pPr hangingPunct="1"/>
            <a:r>
              <a:rPr lang="en-US" altLang="en-US" dirty="0"/>
              <a:t>Common Error 5: Redundant Input Objects</a:t>
            </a:r>
          </a:p>
          <a:p>
            <a:pPr hangingPunct="1"/>
            <a:endParaRPr lang="en-US" altLang="en-US" dirty="0"/>
          </a:p>
          <a:p>
            <a:pPr hangingPunct="1"/>
            <a:r>
              <a:rPr lang="en-US" altLang="en-US" dirty="0"/>
              <a:t>Common Pitfall 1: Redundant Input Objects</a:t>
            </a:r>
          </a:p>
          <a:p>
            <a:pPr hangingPunct="1"/>
            <a:endParaRPr lang="en-US"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081B3E-0B66-4C37-BB6D-58FFB66B94D3}" type="slidenum">
              <a:rPr lang="en-US" altLang="en-US" sz="1400"/>
              <a:pPr>
                <a:spcBef>
                  <a:spcPct val="0"/>
                </a:spcBef>
                <a:buClrTx/>
                <a:buSzTx/>
                <a:buFontTx/>
                <a:buNone/>
              </a:pPr>
              <a:t>52</a:t>
            </a:fld>
            <a:endParaRPr lang="en-US" altLang="en-US" sz="1400"/>
          </a:p>
        </p:txBody>
      </p:sp>
      <p:sp>
        <p:nvSpPr>
          <p:cNvPr id="62467" name="Rectangle 2"/>
          <p:cNvSpPr>
            <a:spLocks noGrp="1" noChangeArrowheads="1"/>
          </p:cNvSpPr>
          <p:nvPr>
            <p:ph type="title"/>
          </p:nvPr>
        </p:nvSpPr>
        <p:spPr>
          <a:xfrm>
            <a:off x="155575" y="357188"/>
            <a:ext cx="8839200" cy="1804987"/>
          </a:xfrm>
        </p:spPr>
        <p:txBody>
          <a:bodyPr/>
          <a:lstStyle/>
          <a:p>
            <a:pPr hangingPunct="1"/>
            <a:r>
              <a:rPr lang="en-US" altLang="en-US" smtClean="0"/>
              <a:t>Common Error 1: Undeclared/Uninitialized Variables and Unused Variables </a:t>
            </a:r>
          </a:p>
        </p:txBody>
      </p:sp>
      <p:sp>
        <p:nvSpPr>
          <p:cNvPr id="62468" name="Text Box 6"/>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2469" name="Rectangle 3"/>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double</a:t>
            </a:r>
            <a:r>
              <a:rPr lang="en-US" altLang="en-US"/>
              <a:t> interestRate = </a:t>
            </a:r>
            <a:r>
              <a:rPr lang="en-US" altLang="en-US" b="1"/>
              <a:t>0.05</a:t>
            </a:r>
            <a:r>
              <a:rPr lang="en-US" altLang="en-US"/>
              <a:t>;</a:t>
            </a:r>
            <a:endParaRPr lang="en-US" altLang="en-US" u="sng"/>
          </a:p>
          <a:p>
            <a:pPr>
              <a:buFont typeface="Monotype Sorts" pitchFamily="2" charset="2"/>
              <a:buNone/>
            </a:pPr>
            <a:r>
              <a:rPr lang="en-US" altLang="en-US" b="1"/>
              <a:t>double</a:t>
            </a:r>
            <a:r>
              <a:rPr lang="en-US" altLang="en-US"/>
              <a:t> interest = interestrate * </a:t>
            </a:r>
            <a:r>
              <a:rPr lang="en-US" altLang="en-US" b="1"/>
              <a:t>45</a:t>
            </a:r>
            <a:r>
              <a:rPr lang="en-US" altLang="en-US"/>
              <a:t>;</a:t>
            </a:r>
            <a:endParaRPr lang="en-US" altLang="en-US" u="sng"/>
          </a:p>
          <a:p>
            <a:pPr hangingPunct="1">
              <a:buFont typeface="Monotype Sorts" pitchFamily="2" charset="2"/>
              <a:buNone/>
            </a:pPr>
            <a:endParaRPr lang="en-US"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01CB67-5DCD-4A14-9A9F-AEEE21D24D34}" type="slidenum">
              <a:rPr lang="en-US" altLang="en-US" sz="1400"/>
              <a:pPr>
                <a:spcBef>
                  <a:spcPct val="0"/>
                </a:spcBef>
                <a:buClrTx/>
                <a:buSzTx/>
                <a:buFontTx/>
                <a:buNone/>
              </a:pPr>
              <a:t>53</a:t>
            </a:fld>
            <a:endParaRPr lang="en-US" altLang="en-US" sz="1400"/>
          </a:p>
        </p:txBody>
      </p:sp>
      <p:sp>
        <p:nvSpPr>
          <p:cNvPr id="63491" name="Rectangle 2"/>
          <p:cNvSpPr>
            <a:spLocks noGrp="1" noChangeArrowheads="1"/>
          </p:cNvSpPr>
          <p:nvPr>
            <p:ph type="title"/>
          </p:nvPr>
        </p:nvSpPr>
        <p:spPr>
          <a:xfrm>
            <a:off x="155575" y="357188"/>
            <a:ext cx="8839200" cy="1804987"/>
          </a:xfrm>
        </p:spPr>
        <p:txBody>
          <a:bodyPr/>
          <a:lstStyle/>
          <a:p>
            <a:pPr hangingPunct="1"/>
            <a:r>
              <a:rPr lang="en-US" altLang="en-US" smtClean="0"/>
              <a:t>Common Error 2: Integer Overflow</a:t>
            </a:r>
          </a:p>
        </p:txBody>
      </p:sp>
      <p:sp>
        <p:nvSpPr>
          <p:cNvPr id="63492" name="Rectangle 3"/>
          <p:cNvSpPr txBox="1">
            <a:spLocks noChangeArrowheads="1"/>
          </p:cNvSpPr>
          <p:nvPr/>
        </p:nvSpPr>
        <p:spPr bwMode="auto">
          <a:xfrm>
            <a:off x="155575" y="2584450"/>
            <a:ext cx="8839200" cy="380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t>int</a:t>
            </a:r>
            <a:r>
              <a:rPr lang="en-US" altLang="en-US"/>
              <a:t> value = </a:t>
            </a:r>
            <a:r>
              <a:rPr lang="en-US" altLang="en-US" b="1"/>
              <a:t>2147483647</a:t>
            </a:r>
            <a:r>
              <a:rPr lang="en-US" altLang="en-US"/>
              <a:t> + </a:t>
            </a:r>
            <a:r>
              <a:rPr lang="en-US" altLang="en-US" b="1"/>
              <a:t>1</a:t>
            </a:r>
            <a:r>
              <a:rPr lang="en-US" altLang="en-US"/>
              <a:t>; </a:t>
            </a:r>
            <a:endParaRPr lang="en-US" altLang="en-US" u="sng"/>
          </a:p>
          <a:p>
            <a:pPr>
              <a:buFont typeface="Monotype Sorts" pitchFamily="2" charset="2"/>
              <a:buNone/>
            </a:pPr>
            <a:r>
              <a:rPr lang="en-US" altLang="en-US"/>
              <a:t>// value will actually be -2147483648</a:t>
            </a:r>
            <a:endParaRPr lang="en-US" altLang="en-US" u="sng"/>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24AE5F-DF79-422E-B272-5DC615D792BA}" type="slidenum">
              <a:rPr lang="en-US" altLang="en-US" sz="1400"/>
              <a:pPr>
                <a:spcBef>
                  <a:spcPct val="0"/>
                </a:spcBef>
                <a:buClrTx/>
                <a:buSzTx/>
                <a:buFontTx/>
                <a:buNone/>
              </a:pPr>
              <a:t>54</a:t>
            </a:fld>
            <a:endParaRPr lang="en-US" altLang="en-US" sz="1400"/>
          </a:p>
        </p:txBody>
      </p:sp>
      <p:sp>
        <p:nvSpPr>
          <p:cNvPr id="64515" name="Rectangle 2"/>
          <p:cNvSpPr>
            <a:spLocks noGrp="1" noChangeArrowheads="1"/>
          </p:cNvSpPr>
          <p:nvPr>
            <p:ph type="title"/>
          </p:nvPr>
        </p:nvSpPr>
        <p:spPr>
          <a:xfrm>
            <a:off x="155575" y="357188"/>
            <a:ext cx="8839200" cy="1804987"/>
          </a:xfrm>
        </p:spPr>
        <p:txBody>
          <a:bodyPr/>
          <a:lstStyle/>
          <a:p>
            <a:pPr hangingPunct="1"/>
            <a:r>
              <a:rPr lang="en-US" altLang="en-US" smtClean="0"/>
              <a:t>Common Error 3: Round-off Errors</a:t>
            </a:r>
          </a:p>
        </p:txBody>
      </p:sp>
      <p:sp>
        <p:nvSpPr>
          <p:cNvPr id="64516" name="Rectangle 3"/>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System.out.println(</a:t>
            </a:r>
            <a:r>
              <a:rPr lang="en-US" altLang="en-US" b="1"/>
              <a:t>1.0</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 - </a:t>
            </a:r>
            <a:r>
              <a:rPr lang="en-US" altLang="en-US" b="1"/>
              <a:t>0.1</a:t>
            </a:r>
            <a:r>
              <a:rPr lang="en-US" altLang="en-US"/>
              <a:t>);</a:t>
            </a:r>
          </a:p>
          <a:p>
            <a:pPr>
              <a:buFont typeface="Monotype Sorts" pitchFamily="2" charset="2"/>
              <a:buNone/>
            </a:pPr>
            <a:endParaRPr lang="en-US" altLang="en-US"/>
          </a:p>
          <a:p>
            <a:pPr>
              <a:buFont typeface="Monotype Sorts" pitchFamily="2" charset="2"/>
              <a:buNone/>
            </a:pPr>
            <a:r>
              <a:rPr lang="en-US" altLang="en-US"/>
              <a:t>System.out.println(</a:t>
            </a:r>
            <a:r>
              <a:rPr lang="en-US" altLang="en-US" b="1"/>
              <a:t>1.0</a:t>
            </a:r>
            <a:r>
              <a:rPr lang="en-US" altLang="en-US"/>
              <a:t> - </a:t>
            </a:r>
            <a:r>
              <a:rPr lang="en-US" altLang="en-US" b="1"/>
              <a:t>0.9</a:t>
            </a:r>
            <a:r>
              <a:rPr lang="en-US" altLang="en-US"/>
              <a:t>);</a:t>
            </a:r>
          </a:p>
          <a:p>
            <a:pPr>
              <a:buFont typeface="Monotype Sorts" pitchFamily="2" charset="2"/>
              <a:buNone/>
            </a:pPr>
            <a:endParaRPr lang="en-US"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84565D-FD47-46A2-A8D4-A62E1A7007B7}" type="slidenum">
              <a:rPr lang="en-US" altLang="en-US" sz="1400"/>
              <a:pPr>
                <a:spcBef>
                  <a:spcPct val="0"/>
                </a:spcBef>
                <a:buClrTx/>
                <a:buSzTx/>
                <a:buFontTx/>
                <a:buNone/>
              </a:pPr>
              <a:t>55</a:t>
            </a:fld>
            <a:endParaRPr lang="en-US" altLang="en-US" sz="1400"/>
          </a:p>
        </p:txBody>
      </p:sp>
      <p:sp>
        <p:nvSpPr>
          <p:cNvPr id="65539" name="Rectangle 2"/>
          <p:cNvSpPr>
            <a:spLocks noGrp="1" noChangeArrowheads="1"/>
          </p:cNvSpPr>
          <p:nvPr>
            <p:ph type="title"/>
          </p:nvPr>
        </p:nvSpPr>
        <p:spPr>
          <a:xfrm>
            <a:off x="155575" y="357188"/>
            <a:ext cx="8839200" cy="1804987"/>
          </a:xfrm>
        </p:spPr>
        <p:txBody>
          <a:bodyPr/>
          <a:lstStyle/>
          <a:p>
            <a:pPr hangingPunct="1"/>
            <a:r>
              <a:rPr lang="en-US" altLang="en-US" smtClean="0"/>
              <a:t>Common Error 4: Unintended Integer Division</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65541" name="Object 2"/>
          <p:cNvGraphicFramePr>
            <a:graphicFrameLocks noChangeAspect="1"/>
          </p:cNvGraphicFramePr>
          <p:nvPr/>
        </p:nvGraphicFramePr>
        <p:xfrm>
          <a:off x="269875" y="2162175"/>
          <a:ext cx="8655050" cy="1304925"/>
        </p:xfrm>
        <a:graphic>
          <a:graphicData uri="http://schemas.openxmlformats.org/presentationml/2006/ole">
            <mc:AlternateContent xmlns:mc="http://schemas.openxmlformats.org/markup-compatibility/2006">
              <mc:Choice xmlns:v="urn:schemas-microsoft-com:vml" Requires="v">
                <p:oleObj spid="_x0000_s65544" name="Picture" r:id="rId3" imgW="5384800" imgH="812800" progId="Word.Picture.8">
                  <p:embed/>
                </p:oleObj>
              </mc:Choice>
              <mc:Fallback>
                <p:oleObj name="Picture" r:id="rId3" imgW="5384800" imgH="8128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162175"/>
                        <a:ext cx="86550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7B8117-AA51-4B8E-BE72-51F2D624105E}" type="slidenum">
              <a:rPr lang="en-US" altLang="en-US" sz="1400"/>
              <a:pPr>
                <a:spcBef>
                  <a:spcPct val="0"/>
                </a:spcBef>
                <a:buClrTx/>
                <a:buSzTx/>
                <a:buFontTx/>
                <a:buNone/>
              </a:pPr>
              <a:t>56</a:t>
            </a:fld>
            <a:endParaRPr lang="en-US" altLang="en-US" sz="1400"/>
          </a:p>
        </p:txBody>
      </p:sp>
      <p:sp>
        <p:nvSpPr>
          <p:cNvPr id="66563" name="Rectangle 2"/>
          <p:cNvSpPr>
            <a:spLocks noGrp="1" noChangeArrowheads="1"/>
          </p:cNvSpPr>
          <p:nvPr>
            <p:ph type="title"/>
          </p:nvPr>
        </p:nvSpPr>
        <p:spPr>
          <a:xfrm>
            <a:off x="155575" y="357188"/>
            <a:ext cx="8839200" cy="1804987"/>
          </a:xfrm>
        </p:spPr>
        <p:txBody>
          <a:bodyPr/>
          <a:lstStyle/>
          <a:p>
            <a:r>
              <a:rPr lang="en-US" altLang="en-US" smtClean="0"/>
              <a:t>Common Pitfall 1: Redundant Input Objects</a:t>
            </a: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6565" name="Rectangle 3"/>
          <p:cNvSpPr txBox="1">
            <a:spLocks noChangeArrowheads="1"/>
          </p:cNvSpPr>
          <p:nvPr/>
        </p:nvSpPr>
        <p:spPr bwMode="auto">
          <a:xfrm>
            <a:off x="225425" y="2162175"/>
            <a:ext cx="8839200"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Scanner input = </a:t>
            </a:r>
            <a:r>
              <a:rPr lang="en-US" altLang="en-US" b="1"/>
              <a:t>new</a:t>
            </a:r>
            <a:r>
              <a:rPr lang="en-US" altLang="en-US"/>
              <a:t> Scanner(System.in);</a:t>
            </a:r>
          </a:p>
          <a:p>
            <a:pPr>
              <a:buFont typeface="Monotype Sorts" pitchFamily="2" charset="2"/>
              <a:buNone/>
            </a:pPr>
            <a:r>
              <a:rPr lang="de-DE" altLang="en-US"/>
              <a:t>System.out.print(</a:t>
            </a:r>
            <a:r>
              <a:rPr lang="de-DE" altLang="en-US" b="1"/>
              <a:t>"Enter an integer: "</a:t>
            </a:r>
            <a:r>
              <a:rPr lang="de-DE" altLang="en-US"/>
              <a:t>);</a:t>
            </a:r>
            <a:endParaRPr lang="en-US" altLang="en-US"/>
          </a:p>
          <a:p>
            <a:pPr>
              <a:buFont typeface="Monotype Sorts" pitchFamily="2" charset="2"/>
              <a:buNone/>
            </a:pPr>
            <a:r>
              <a:rPr lang="en-US" altLang="en-US" b="1"/>
              <a:t>int</a:t>
            </a:r>
            <a:r>
              <a:rPr lang="en-US" altLang="en-US"/>
              <a:t> v1 = input.nextInt();</a:t>
            </a:r>
          </a:p>
          <a:p>
            <a:pPr>
              <a:buFont typeface="Monotype Sorts" pitchFamily="2" charset="2"/>
              <a:buNone/>
            </a:pPr>
            <a:r>
              <a:rPr lang="en-US" altLang="en-US"/>
              <a:t> </a:t>
            </a:r>
          </a:p>
          <a:p>
            <a:pPr>
              <a:buFont typeface="Monotype Sorts" pitchFamily="2" charset="2"/>
              <a:buNone/>
            </a:pPr>
            <a:r>
              <a:rPr lang="en-US" altLang="en-US"/>
              <a:t>Scanner input1 = </a:t>
            </a:r>
            <a:r>
              <a:rPr lang="en-US" altLang="en-US" b="1"/>
              <a:t>new</a:t>
            </a:r>
            <a:r>
              <a:rPr lang="en-US" altLang="en-US"/>
              <a:t> Scanner(System.in);</a:t>
            </a:r>
          </a:p>
          <a:p>
            <a:pPr>
              <a:buFont typeface="Monotype Sorts" pitchFamily="2" charset="2"/>
              <a:buNone/>
            </a:pPr>
            <a:r>
              <a:rPr lang="en-US" altLang="en-US"/>
              <a:t>System.out.print(</a:t>
            </a:r>
            <a:r>
              <a:rPr lang="en-US" altLang="en-US" b="1"/>
              <a:t>"Enter a double value: "</a:t>
            </a:r>
            <a:r>
              <a:rPr lang="en-US" altLang="en-US"/>
              <a:t>);</a:t>
            </a:r>
          </a:p>
          <a:p>
            <a:pPr>
              <a:buFont typeface="Monotype Sorts" pitchFamily="2" charset="2"/>
              <a:buNone/>
            </a:pPr>
            <a:r>
              <a:rPr lang="en-US" altLang="en-US" b="1"/>
              <a:t>double</a:t>
            </a:r>
            <a:r>
              <a:rPr lang="en-US" altLang="en-US"/>
              <a:t> v2 = input1.nextDouble();</a:t>
            </a:r>
          </a:p>
          <a:p>
            <a:pPr>
              <a:buFont typeface="Monotype Sorts" pitchFamily="2" charset="2"/>
              <a:buNone/>
            </a:pPr>
            <a:endParaRPr lang="en-US"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0E06E2-C9DC-4F52-B840-80DC0A292D7A}" type="slidenum">
              <a:rPr lang="en-US" altLang="en-US" sz="1400"/>
              <a:pPr>
                <a:spcBef>
                  <a:spcPct val="0"/>
                </a:spcBef>
                <a:buClrTx/>
                <a:buSzTx/>
                <a:buFontTx/>
                <a:buNone/>
              </a:pPr>
              <a:t>6</a:t>
            </a:fld>
            <a:endParaRPr lang="en-US" altLang="en-US" sz="1400"/>
          </a:p>
        </p:txBody>
      </p:sp>
      <p:sp>
        <p:nvSpPr>
          <p:cNvPr id="9219"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9220" name="Rectangle 3"/>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smtClean="0"/>
              <a:t>public class ComputeArea {</a:t>
            </a:r>
          </a:p>
          <a:p>
            <a:pPr>
              <a:lnSpc>
                <a:spcPct val="80000"/>
              </a:lnSpc>
              <a:buFont typeface="Monotype Sorts" pitchFamily="2" charset="2"/>
              <a:buNone/>
            </a:pPr>
            <a:r>
              <a:rPr lang="en-US" altLang="en-US" sz="1800" smtClean="0"/>
              <a:t>  /** Main method */</a:t>
            </a:r>
          </a:p>
          <a:p>
            <a:pPr>
              <a:lnSpc>
                <a:spcPct val="80000"/>
              </a:lnSpc>
              <a:buFont typeface="Monotype Sorts" pitchFamily="2" charset="2"/>
              <a:buNone/>
            </a:pPr>
            <a:r>
              <a:rPr lang="en-US" altLang="en-US" sz="1800" smtClean="0"/>
              <a:t>  public static void main(String[] args) {</a:t>
            </a:r>
          </a:p>
          <a:p>
            <a:pPr>
              <a:lnSpc>
                <a:spcPct val="80000"/>
              </a:lnSpc>
              <a:buFont typeface="Monotype Sorts" pitchFamily="2" charset="2"/>
              <a:buNone/>
            </a:pPr>
            <a:r>
              <a:rPr lang="en-US" altLang="en-US" sz="1800" smtClean="0"/>
              <a:t>    double radius;</a:t>
            </a:r>
          </a:p>
          <a:p>
            <a:pPr>
              <a:lnSpc>
                <a:spcPct val="80000"/>
              </a:lnSpc>
              <a:buFont typeface="Monotype Sorts" pitchFamily="2" charset="2"/>
              <a:buNone/>
            </a:pPr>
            <a:r>
              <a:rPr lang="en-US" altLang="en-US" sz="1800" smtClean="0"/>
              <a:t>    double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Assign a radius</a:t>
            </a:r>
          </a:p>
          <a:p>
            <a:pPr>
              <a:lnSpc>
                <a:spcPct val="80000"/>
              </a:lnSpc>
              <a:buFont typeface="Monotype Sorts" pitchFamily="2" charset="2"/>
              <a:buNone/>
            </a:pPr>
            <a:r>
              <a:rPr lang="en-US" altLang="en-US" sz="1800" smtClean="0"/>
              <a:t>    radius = 20;</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Compute area</a:t>
            </a:r>
          </a:p>
          <a:p>
            <a:pPr>
              <a:lnSpc>
                <a:spcPct val="80000"/>
              </a:lnSpc>
              <a:buFont typeface="Monotype Sorts" pitchFamily="2" charset="2"/>
              <a:buNone/>
            </a:pPr>
            <a:r>
              <a:rPr lang="en-US" altLang="en-US" sz="1800" smtClean="0"/>
              <a:t>    area = radius * radius * 3.14159;</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Display results</a:t>
            </a:r>
          </a:p>
          <a:p>
            <a:pPr>
              <a:lnSpc>
                <a:spcPct val="80000"/>
              </a:lnSpc>
              <a:buFont typeface="Monotype Sorts" pitchFamily="2" charset="2"/>
              <a:buNone/>
            </a:pPr>
            <a:r>
              <a:rPr lang="en-US" altLang="en-US" sz="1800" smtClean="0"/>
              <a:t>    System.out.println("The area for the circle of radius " +</a:t>
            </a:r>
          </a:p>
          <a:p>
            <a:pPr>
              <a:lnSpc>
                <a:spcPct val="80000"/>
              </a:lnSpc>
              <a:buFont typeface="Monotype Sorts" pitchFamily="2" charset="2"/>
              <a:buNone/>
            </a:pPr>
            <a:r>
              <a:rPr lang="en-US" altLang="en-US" sz="1800" smtClean="0"/>
              <a:t>      radius + " is " +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a:t>
            </a:r>
          </a:p>
        </p:txBody>
      </p:sp>
      <p:sp>
        <p:nvSpPr>
          <p:cNvPr id="9221" name="Rectangle 4"/>
          <p:cNvSpPr>
            <a:spLocks noChangeArrowheads="1"/>
          </p:cNvSpPr>
          <p:nvPr/>
        </p:nvSpPr>
        <p:spPr bwMode="auto">
          <a:xfrm>
            <a:off x="6858000" y="1816100"/>
            <a:ext cx="1524000" cy="2682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9222"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9223" name="Rectangle 6"/>
          <p:cNvSpPr>
            <a:spLocks noChangeArrowheads="1"/>
          </p:cNvSpPr>
          <p:nvPr/>
        </p:nvSpPr>
        <p:spPr bwMode="auto">
          <a:xfrm>
            <a:off x="457200" y="2162175"/>
            <a:ext cx="5105400" cy="3063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9224"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9225" name="Rectangle 8"/>
          <p:cNvSpPr>
            <a:spLocks noChangeArrowheads="1"/>
          </p:cNvSpPr>
          <p:nvPr/>
        </p:nvSpPr>
        <p:spPr bwMode="auto">
          <a:xfrm>
            <a:off x="6837363" y="2200275"/>
            <a:ext cx="1563687" cy="2698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9226" name="Text Box 9"/>
          <p:cNvSpPr txBox="1">
            <a:spLocks noChangeArrowheads="1"/>
          </p:cNvSpPr>
          <p:nvPr/>
        </p:nvSpPr>
        <p:spPr bwMode="auto">
          <a:xfrm>
            <a:off x="60198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7403" name="AutoShape 11"/>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allocate memory for area</a:t>
            </a:r>
          </a:p>
        </p:txBody>
      </p:sp>
      <p:sp>
        <p:nvSpPr>
          <p:cNvPr id="9228" name="Rectangle 12"/>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A51F66-8C1D-441C-A4FB-4F30E662D2D5}" type="slidenum">
              <a:rPr lang="en-US" altLang="en-US" sz="1400"/>
              <a:pPr>
                <a:spcBef>
                  <a:spcPct val="0"/>
                </a:spcBef>
                <a:buClrTx/>
                <a:buSzTx/>
                <a:buFontTx/>
                <a:buNone/>
              </a:pPr>
              <a:t>7</a:t>
            </a:fld>
            <a:endParaRPr lang="en-US" altLang="en-US" sz="1400"/>
          </a:p>
        </p:txBody>
      </p:sp>
      <p:sp>
        <p:nvSpPr>
          <p:cNvPr id="10243"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10244" name="Rectangle 3"/>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smtClean="0"/>
              <a:t>public class ComputeArea {</a:t>
            </a:r>
          </a:p>
          <a:p>
            <a:pPr>
              <a:lnSpc>
                <a:spcPct val="80000"/>
              </a:lnSpc>
              <a:buFont typeface="Monotype Sorts" pitchFamily="2" charset="2"/>
              <a:buNone/>
            </a:pPr>
            <a:r>
              <a:rPr lang="en-US" altLang="en-US" sz="1800" smtClean="0"/>
              <a:t>  /** Main method */</a:t>
            </a:r>
          </a:p>
          <a:p>
            <a:pPr>
              <a:lnSpc>
                <a:spcPct val="80000"/>
              </a:lnSpc>
              <a:buFont typeface="Monotype Sorts" pitchFamily="2" charset="2"/>
              <a:buNone/>
            </a:pPr>
            <a:r>
              <a:rPr lang="en-US" altLang="en-US" sz="1800" smtClean="0"/>
              <a:t>  public static void main(String[] args) {</a:t>
            </a:r>
          </a:p>
          <a:p>
            <a:pPr>
              <a:lnSpc>
                <a:spcPct val="80000"/>
              </a:lnSpc>
              <a:buFont typeface="Monotype Sorts" pitchFamily="2" charset="2"/>
              <a:buNone/>
            </a:pPr>
            <a:r>
              <a:rPr lang="en-US" altLang="en-US" sz="1800" smtClean="0"/>
              <a:t>    double radius;</a:t>
            </a:r>
          </a:p>
          <a:p>
            <a:pPr>
              <a:lnSpc>
                <a:spcPct val="80000"/>
              </a:lnSpc>
              <a:buFont typeface="Monotype Sorts" pitchFamily="2" charset="2"/>
              <a:buNone/>
            </a:pPr>
            <a:r>
              <a:rPr lang="en-US" altLang="en-US" sz="1800" smtClean="0"/>
              <a:t>    double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Assign a radius</a:t>
            </a:r>
          </a:p>
          <a:p>
            <a:pPr>
              <a:lnSpc>
                <a:spcPct val="80000"/>
              </a:lnSpc>
              <a:buFont typeface="Monotype Sorts" pitchFamily="2" charset="2"/>
              <a:buNone/>
            </a:pPr>
            <a:r>
              <a:rPr lang="en-US" altLang="en-US" sz="1800" smtClean="0"/>
              <a:t>    radius = 20;</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Compute area</a:t>
            </a:r>
          </a:p>
          <a:p>
            <a:pPr>
              <a:lnSpc>
                <a:spcPct val="80000"/>
              </a:lnSpc>
              <a:buFont typeface="Monotype Sorts" pitchFamily="2" charset="2"/>
              <a:buNone/>
            </a:pPr>
            <a:r>
              <a:rPr lang="en-US" altLang="en-US" sz="1800" smtClean="0"/>
              <a:t>    area = radius * radius * 3.14159;</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Display results</a:t>
            </a:r>
          </a:p>
          <a:p>
            <a:pPr>
              <a:lnSpc>
                <a:spcPct val="80000"/>
              </a:lnSpc>
              <a:buFont typeface="Monotype Sorts" pitchFamily="2" charset="2"/>
              <a:buNone/>
            </a:pPr>
            <a:r>
              <a:rPr lang="en-US" altLang="en-US" sz="1800" smtClean="0"/>
              <a:t>    System.out.println("The area for the circle of radius " +</a:t>
            </a:r>
          </a:p>
          <a:p>
            <a:pPr>
              <a:lnSpc>
                <a:spcPct val="80000"/>
              </a:lnSpc>
              <a:buFont typeface="Monotype Sorts" pitchFamily="2" charset="2"/>
              <a:buNone/>
            </a:pPr>
            <a:r>
              <a:rPr lang="en-US" altLang="en-US" sz="1800" smtClean="0"/>
              <a:t>      radius + " is " +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a:t>
            </a:r>
          </a:p>
        </p:txBody>
      </p:sp>
      <p:sp>
        <p:nvSpPr>
          <p:cNvPr id="10245" name="Rectangle 4"/>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20</a:t>
            </a:r>
          </a:p>
        </p:txBody>
      </p:sp>
      <p:sp>
        <p:nvSpPr>
          <p:cNvPr id="10246"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0247" name="Rectangle 6"/>
          <p:cNvSpPr>
            <a:spLocks noChangeArrowheads="1"/>
          </p:cNvSpPr>
          <p:nvPr/>
        </p:nvSpPr>
        <p:spPr bwMode="auto">
          <a:xfrm>
            <a:off x="457200" y="3048000"/>
            <a:ext cx="5105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0248" name="Rectangle 8"/>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no value</a:t>
            </a:r>
          </a:p>
        </p:txBody>
      </p:sp>
      <p:sp>
        <p:nvSpPr>
          <p:cNvPr id="10249"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88429" name="AutoShape 13"/>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assign 20 to radius</a:t>
            </a:r>
          </a:p>
        </p:txBody>
      </p:sp>
      <p:sp>
        <p:nvSpPr>
          <p:cNvPr id="10251" name="Line 14"/>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252" name="Rectangle 1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CD881D-EDDF-44DC-ADAA-396C28927143}" type="slidenum">
              <a:rPr lang="en-US" altLang="en-US" sz="1400"/>
              <a:pPr>
                <a:spcBef>
                  <a:spcPct val="0"/>
                </a:spcBef>
                <a:buClrTx/>
                <a:buSzTx/>
                <a:buFontTx/>
                <a:buNone/>
              </a:pPr>
              <a:t>8</a:t>
            </a:fld>
            <a:endParaRPr lang="en-US" altLang="en-US" sz="1400"/>
          </a:p>
        </p:txBody>
      </p:sp>
      <p:sp>
        <p:nvSpPr>
          <p:cNvPr id="11267"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11268" name="Rectangle 3"/>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smtClean="0"/>
              <a:t>public class ComputeArea {</a:t>
            </a:r>
          </a:p>
          <a:p>
            <a:pPr>
              <a:lnSpc>
                <a:spcPct val="80000"/>
              </a:lnSpc>
              <a:buFont typeface="Monotype Sorts" pitchFamily="2" charset="2"/>
              <a:buNone/>
            </a:pPr>
            <a:r>
              <a:rPr lang="en-US" altLang="en-US" sz="1800" smtClean="0"/>
              <a:t>  /** Main method */</a:t>
            </a:r>
          </a:p>
          <a:p>
            <a:pPr>
              <a:lnSpc>
                <a:spcPct val="80000"/>
              </a:lnSpc>
              <a:buFont typeface="Monotype Sorts" pitchFamily="2" charset="2"/>
              <a:buNone/>
            </a:pPr>
            <a:r>
              <a:rPr lang="en-US" altLang="en-US" sz="1800" smtClean="0"/>
              <a:t>  public static void main(String[] args) {</a:t>
            </a:r>
          </a:p>
          <a:p>
            <a:pPr>
              <a:lnSpc>
                <a:spcPct val="80000"/>
              </a:lnSpc>
              <a:buFont typeface="Monotype Sorts" pitchFamily="2" charset="2"/>
              <a:buNone/>
            </a:pPr>
            <a:r>
              <a:rPr lang="en-US" altLang="en-US" sz="1800" smtClean="0"/>
              <a:t>    double radius;</a:t>
            </a:r>
          </a:p>
          <a:p>
            <a:pPr>
              <a:lnSpc>
                <a:spcPct val="80000"/>
              </a:lnSpc>
              <a:buFont typeface="Monotype Sorts" pitchFamily="2" charset="2"/>
              <a:buNone/>
            </a:pPr>
            <a:r>
              <a:rPr lang="en-US" altLang="en-US" sz="1800" smtClean="0"/>
              <a:t>    double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Assign a radius</a:t>
            </a:r>
          </a:p>
          <a:p>
            <a:pPr>
              <a:lnSpc>
                <a:spcPct val="80000"/>
              </a:lnSpc>
              <a:buFont typeface="Monotype Sorts" pitchFamily="2" charset="2"/>
              <a:buNone/>
            </a:pPr>
            <a:r>
              <a:rPr lang="en-US" altLang="en-US" sz="1800" smtClean="0"/>
              <a:t>    radius = 20;</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Compute area</a:t>
            </a:r>
          </a:p>
          <a:p>
            <a:pPr>
              <a:lnSpc>
                <a:spcPct val="80000"/>
              </a:lnSpc>
              <a:buFont typeface="Monotype Sorts" pitchFamily="2" charset="2"/>
              <a:buNone/>
            </a:pPr>
            <a:r>
              <a:rPr lang="en-US" altLang="en-US" sz="1800" smtClean="0"/>
              <a:t>    area = radius * radius * 3.14159;</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Display results</a:t>
            </a:r>
          </a:p>
          <a:p>
            <a:pPr>
              <a:lnSpc>
                <a:spcPct val="80000"/>
              </a:lnSpc>
              <a:buFont typeface="Monotype Sorts" pitchFamily="2" charset="2"/>
              <a:buNone/>
            </a:pPr>
            <a:r>
              <a:rPr lang="en-US" altLang="en-US" sz="1800" smtClean="0"/>
              <a:t>    System.out.println("The area for the circle of radius " +</a:t>
            </a:r>
          </a:p>
          <a:p>
            <a:pPr>
              <a:lnSpc>
                <a:spcPct val="80000"/>
              </a:lnSpc>
              <a:buFont typeface="Monotype Sorts" pitchFamily="2" charset="2"/>
              <a:buNone/>
            </a:pPr>
            <a:r>
              <a:rPr lang="en-US" altLang="en-US" sz="1800" smtClean="0"/>
              <a:t>      radius + " is " +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a:t>
            </a:r>
          </a:p>
        </p:txBody>
      </p:sp>
      <p:sp>
        <p:nvSpPr>
          <p:cNvPr id="11269" name="Rectangle 4"/>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20</a:t>
            </a:r>
          </a:p>
        </p:txBody>
      </p:sp>
      <p:sp>
        <p:nvSpPr>
          <p:cNvPr id="11270"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1271" name="Text Box 7"/>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1272" name="Rectangle 8"/>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bg2"/>
                </a:solidFill>
              </a:rPr>
              <a:t>1256.636</a:t>
            </a:r>
          </a:p>
        </p:txBody>
      </p:sp>
      <p:sp>
        <p:nvSpPr>
          <p:cNvPr id="11273" name="Text Box 9"/>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1274" name="Rectangle 10"/>
          <p:cNvSpPr>
            <a:spLocks noChangeArrowheads="1"/>
          </p:cNvSpPr>
          <p:nvPr/>
        </p:nvSpPr>
        <p:spPr bwMode="auto">
          <a:xfrm>
            <a:off x="457200" y="3810000"/>
            <a:ext cx="5105400" cy="309563"/>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1275" name="Line 12"/>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9453" name="AutoShape 13"/>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compute area and assign it to variable area</a:t>
            </a:r>
          </a:p>
        </p:txBody>
      </p:sp>
      <p:sp>
        <p:nvSpPr>
          <p:cNvPr id="11277" name="Rectangle 1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4138AD-962A-4AFB-BF6A-015C08E17EF0}" type="slidenum">
              <a:rPr lang="en-US" altLang="en-US" sz="1400"/>
              <a:pPr>
                <a:spcBef>
                  <a:spcPct val="0"/>
                </a:spcBef>
                <a:buClrTx/>
                <a:buSzTx/>
                <a:buFontTx/>
                <a:buNone/>
              </a:pPr>
              <a:t>9</a:t>
            </a:fld>
            <a:endParaRPr lang="en-US" altLang="en-US" sz="1400"/>
          </a:p>
        </p:txBody>
      </p:sp>
      <p:sp>
        <p:nvSpPr>
          <p:cNvPr id="1229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12292" name="Rectangle 3"/>
          <p:cNvSpPr>
            <a:spLocks noGrp="1" noChangeArrowheads="1"/>
          </p:cNvSpPr>
          <p:nvPr>
            <p:ph type="body" idx="1"/>
          </p:nvPr>
        </p:nvSpPr>
        <p:spPr>
          <a:xfrm>
            <a:off x="152400" y="1066800"/>
            <a:ext cx="5562600" cy="5181600"/>
          </a:xfrm>
        </p:spPr>
        <p:txBody>
          <a:bodyPr/>
          <a:lstStyle/>
          <a:p>
            <a:pPr>
              <a:lnSpc>
                <a:spcPct val="80000"/>
              </a:lnSpc>
              <a:buFont typeface="Monotype Sorts" pitchFamily="2" charset="2"/>
              <a:buNone/>
            </a:pPr>
            <a:r>
              <a:rPr lang="en-US" altLang="en-US" sz="1800" smtClean="0"/>
              <a:t>public class ComputeArea {</a:t>
            </a:r>
          </a:p>
          <a:p>
            <a:pPr>
              <a:lnSpc>
                <a:spcPct val="80000"/>
              </a:lnSpc>
              <a:buFont typeface="Monotype Sorts" pitchFamily="2" charset="2"/>
              <a:buNone/>
            </a:pPr>
            <a:r>
              <a:rPr lang="en-US" altLang="en-US" sz="1800" smtClean="0"/>
              <a:t>  /** Main method */</a:t>
            </a:r>
          </a:p>
          <a:p>
            <a:pPr>
              <a:lnSpc>
                <a:spcPct val="80000"/>
              </a:lnSpc>
              <a:buFont typeface="Monotype Sorts" pitchFamily="2" charset="2"/>
              <a:buNone/>
            </a:pPr>
            <a:r>
              <a:rPr lang="en-US" altLang="en-US" sz="1800" smtClean="0"/>
              <a:t>  public static void main(String[] args) {</a:t>
            </a:r>
          </a:p>
          <a:p>
            <a:pPr>
              <a:lnSpc>
                <a:spcPct val="80000"/>
              </a:lnSpc>
              <a:buFont typeface="Monotype Sorts" pitchFamily="2" charset="2"/>
              <a:buNone/>
            </a:pPr>
            <a:r>
              <a:rPr lang="en-US" altLang="en-US" sz="1800" smtClean="0"/>
              <a:t>    double radius;</a:t>
            </a:r>
          </a:p>
          <a:p>
            <a:pPr>
              <a:lnSpc>
                <a:spcPct val="80000"/>
              </a:lnSpc>
              <a:buFont typeface="Monotype Sorts" pitchFamily="2" charset="2"/>
              <a:buNone/>
            </a:pPr>
            <a:r>
              <a:rPr lang="en-US" altLang="en-US" sz="1800" smtClean="0"/>
              <a:t>    double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Assign a radius</a:t>
            </a:r>
          </a:p>
          <a:p>
            <a:pPr>
              <a:lnSpc>
                <a:spcPct val="80000"/>
              </a:lnSpc>
              <a:buFont typeface="Monotype Sorts" pitchFamily="2" charset="2"/>
              <a:buNone/>
            </a:pPr>
            <a:r>
              <a:rPr lang="en-US" altLang="en-US" sz="1800" smtClean="0"/>
              <a:t>    radius = 20;</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Compute area</a:t>
            </a:r>
          </a:p>
          <a:p>
            <a:pPr>
              <a:lnSpc>
                <a:spcPct val="80000"/>
              </a:lnSpc>
              <a:buFont typeface="Monotype Sorts" pitchFamily="2" charset="2"/>
              <a:buNone/>
            </a:pPr>
            <a:r>
              <a:rPr lang="en-US" altLang="en-US" sz="1800" smtClean="0"/>
              <a:t>    area = radius * radius * 3.14159;</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    // Display results</a:t>
            </a:r>
          </a:p>
          <a:p>
            <a:pPr>
              <a:lnSpc>
                <a:spcPct val="80000"/>
              </a:lnSpc>
              <a:buFont typeface="Monotype Sorts" pitchFamily="2" charset="2"/>
              <a:buNone/>
            </a:pPr>
            <a:r>
              <a:rPr lang="en-US" altLang="en-US" sz="1800" smtClean="0"/>
              <a:t>    System.out.println("The area for the circle of radius " +</a:t>
            </a:r>
          </a:p>
          <a:p>
            <a:pPr>
              <a:lnSpc>
                <a:spcPct val="80000"/>
              </a:lnSpc>
              <a:buFont typeface="Monotype Sorts" pitchFamily="2" charset="2"/>
              <a:buNone/>
            </a:pPr>
            <a:r>
              <a:rPr lang="en-US" altLang="en-US" sz="1800" smtClean="0"/>
              <a:t>      radius + " is " + area);</a:t>
            </a:r>
          </a:p>
          <a:p>
            <a:pPr>
              <a:lnSpc>
                <a:spcPct val="80000"/>
              </a:lnSpc>
              <a:buFont typeface="Monotype Sorts" pitchFamily="2" charset="2"/>
              <a:buNone/>
            </a:pPr>
            <a:r>
              <a:rPr lang="en-US" altLang="en-US" sz="1800" smtClean="0"/>
              <a:t>  }</a:t>
            </a:r>
          </a:p>
          <a:p>
            <a:pPr>
              <a:lnSpc>
                <a:spcPct val="80000"/>
              </a:lnSpc>
              <a:buFont typeface="Monotype Sorts" pitchFamily="2" charset="2"/>
              <a:buNone/>
            </a:pPr>
            <a:r>
              <a:rPr lang="en-US" altLang="en-US" sz="1800" smtClean="0"/>
              <a:t>}</a:t>
            </a:r>
          </a:p>
        </p:txBody>
      </p:sp>
      <p:sp>
        <p:nvSpPr>
          <p:cNvPr id="12293" name="Rectangle 4"/>
          <p:cNvSpPr>
            <a:spLocks noChangeArrowheads="1"/>
          </p:cNvSpPr>
          <p:nvPr/>
        </p:nvSpPr>
        <p:spPr bwMode="auto">
          <a:xfrm>
            <a:off x="6858000" y="17526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20</a:t>
            </a:r>
          </a:p>
        </p:txBody>
      </p:sp>
      <p:sp>
        <p:nvSpPr>
          <p:cNvPr id="12294" name="Text Box 5"/>
          <p:cNvSpPr txBox="1">
            <a:spLocks noChangeArrowheads="1"/>
          </p:cNvSpPr>
          <p:nvPr/>
        </p:nvSpPr>
        <p:spPr bwMode="auto">
          <a:xfrm>
            <a:off x="60198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radius</a:t>
            </a:r>
          </a:p>
        </p:txBody>
      </p:sp>
      <p:sp>
        <p:nvSpPr>
          <p:cNvPr id="12295" name="Text Box 6"/>
          <p:cNvSpPr txBox="1">
            <a:spLocks noChangeArrowheads="1"/>
          </p:cNvSpPr>
          <p:nvPr/>
        </p:nvSpPr>
        <p:spPr bwMode="auto">
          <a:xfrm>
            <a:off x="6858000" y="1219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memory</a:t>
            </a:r>
          </a:p>
        </p:txBody>
      </p:sp>
      <p:sp>
        <p:nvSpPr>
          <p:cNvPr id="12296" name="Rectangle 7"/>
          <p:cNvSpPr>
            <a:spLocks noChangeArrowheads="1"/>
          </p:cNvSpPr>
          <p:nvPr/>
        </p:nvSpPr>
        <p:spPr bwMode="auto">
          <a:xfrm>
            <a:off x="6858000" y="2209800"/>
            <a:ext cx="1524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rPr>
              <a:t>1256.636</a:t>
            </a:r>
          </a:p>
        </p:txBody>
      </p:sp>
      <p:sp>
        <p:nvSpPr>
          <p:cNvPr id="12297" name="Text Box 8"/>
          <p:cNvSpPr txBox="1">
            <a:spLocks noChangeArrowheads="1"/>
          </p:cNvSpPr>
          <p:nvPr/>
        </p:nvSpPr>
        <p:spPr bwMode="auto">
          <a:xfrm>
            <a:off x="6019800" y="220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area</a:t>
            </a:r>
          </a:p>
        </p:txBody>
      </p:sp>
      <p:sp>
        <p:nvSpPr>
          <p:cNvPr id="12298" name="Rectangle 10"/>
          <p:cNvSpPr>
            <a:spLocks noChangeArrowheads="1"/>
          </p:cNvSpPr>
          <p:nvPr/>
        </p:nvSpPr>
        <p:spPr bwMode="auto">
          <a:xfrm>
            <a:off x="457200" y="4648200"/>
            <a:ext cx="5105400" cy="533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1229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105400"/>
            <a:ext cx="3352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Line 13"/>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0478" name="AutoShape 14"/>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sp>
        <p:nvSpPr>
          <p:cNvPr id="12302"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D82428-E1D6-44F5-AA4B-F67F4D1FA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45A6C8-9B84-4BC3-9AC2-571334F22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21615</TotalTime>
  <Words>2722</Words>
  <Application>Microsoft Office PowerPoint</Application>
  <PresentationFormat>화면 슬라이드 쇼(4:3)</PresentationFormat>
  <Paragraphs>398</Paragraphs>
  <Slides>56</Slides>
  <Notes>5</Notes>
  <HiddenSlides>0</HiddenSlides>
  <MMClips>0</MMClips>
  <ScaleCrop>false</ScaleCrop>
  <HeadingPairs>
    <vt:vector size="10" baseType="variant">
      <vt:variant>
        <vt:lpstr>사용한 글꼴</vt:lpstr>
      </vt:variant>
      <vt:variant>
        <vt:i4>8</vt:i4>
      </vt:variant>
      <vt:variant>
        <vt:lpstr>테마</vt:lpstr>
      </vt:variant>
      <vt:variant>
        <vt:i4>1</vt:i4>
      </vt:variant>
      <vt:variant>
        <vt:lpstr>포함된 OLE 서버</vt:lpstr>
      </vt:variant>
      <vt:variant>
        <vt:i4>2</vt:i4>
      </vt:variant>
      <vt:variant>
        <vt:lpstr>슬라이드 제목</vt:lpstr>
      </vt:variant>
      <vt:variant>
        <vt:i4>56</vt:i4>
      </vt:variant>
      <vt:variant>
        <vt:lpstr>재구성한 쇼</vt:lpstr>
      </vt:variant>
      <vt:variant>
        <vt:i4>1</vt:i4>
      </vt:variant>
    </vt:vector>
  </HeadingPairs>
  <TitlesOfParts>
    <vt:vector size="68" baseType="lpstr">
      <vt:lpstr>Courier</vt:lpstr>
      <vt:lpstr>Monotype Sorts</vt:lpstr>
      <vt:lpstr>굴림</vt:lpstr>
      <vt:lpstr>Arial</vt:lpstr>
      <vt:lpstr>Book Antiqua</vt:lpstr>
      <vt:lpstr>Courier New</vt:lpstr>
      <vt:lpstr>Forte</vt:lpstr>
      <vt:lpstr>Times New Roman</vt:lpstr>
      <vt:lpstr>International</vt:lpstr>
      <vt:lpstr>Picture</vt:lpstr>
      <vt:lpstr>Equation</vt:lpstr>
      <vt:lpstr>Chapter 2 Elementary Programming</vt:lpstr>
      <vt:lpstr>Motivations</vt:lpstr>
      <vt:lpstr>Objectives</vt:lpstr>
      <vt:lpstr>Introducing Programming with an Example</vt:lpstr>
      <vt:lpstr>Trace a Program Execution</vt:lpstr>
      <vt:lpstr>Trace a Program Execution</vt:lpstr>
      <vt:lpstr>Trace a Program Execution</vt:lpstr>
      <vt:lpstr>Trace a Program Execution</vt:lpstr>
      <vt:lpstr>Trace a Program Execution</vt:lpstr>
      <vt:lpstr>Identifiers</vt:lpstr>
      <vt:lpstr>Variables</vt:lpstr>
      <vt:lpstr>Declaring Variables</vt:lpstr>
      <vt:lpstr>Assignment Statements</vt:lpstr>
      <vt:lpstr>Declaring and Initializing in One Step</vt:lpstr>
      <vt:lpstr>Named Constants</vt:lpstr>
      <vt:lpstr>Naming Conventions</vt:lpstr>
      <vt:lpstr>Naming Conventions, cont.</vt:lpstr>
      <vt:lpstr>Numerical Data Types</vt:lpstr>
      <vt:lpstr>Reading Numbers from the Keyboard</vt:lpstr>
      <vt:lpstr>Numeric Operators</vt:lpstr>
      <vt:lpstr>Integer Division</vt:lpstr>
      <vt:lpstr>Remainder Operator</vt:lpstr>
      <vt:lpstr>NOTE</vt:lpstr>
      <vt:lpstr>Exponent Operations </vt:lpstr>
      <vt:lpstr>Number Literals</vt:lpstr>
      <vt:lpstr>Integer Literals</vt:lpstr>
      <vt:lpstr>Floating-Point Literals</vt:lpstr>
      <vt:lpstr>double vs. float </vt:lpstr>
      <vt:lpstr>Scientific Notation</vt:lpstr>
      <vt:lpstr>Arithmetic Expressions</vt:lpstr>
      <vt:lpstr>How to Evaluate an Expression</vt:lpstr>
      <vt:lpstr>Augmented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Casting in an Augmented Expression </vt:lpstr>
      <vt:lpstr>Software Development Process </vt:lpstr>
      <vt:lpstr>Requirement Specification </vt:lpstr>
      <vt:lpstr>System Analysis</vt:lpstr>
      <vt:lpstr>System Design </vt:lpstr>
      <vt:lpstr>IPO </vt:lpstr>
      <vt:lpstr>Implementation </vt:lpstr>
      <vt:lpstr>Testing </vt:lpstr>
      <vt:lpstr>Deployment </vt:lpstr>
      <vt:lpstr>Maintenance </vt:lpstr>
      <vt:lpstr>Problem:  Computing Loan Payments</vt:lpstr>
      <vt:lpstr>Common Errors and Pitfalls</vt:lpstr>
      <vt:lpstr>Common Error 1: Undeclared/Uninitialized Variables and Unused Variables </vt:lpstr>
      <vt:lpstr>Common Error 2: Integer Overflow</vt:lpstr>
      <vt:lpstr>Common Error 3: Round-off Errors</vt:lpstr>
      <vt:lpstr>Common Error 4: Unintended Integer Division</vt:lpstr>
      <vt:lpstr>Common Pitfall 1: Redundant Input Objects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Seung-Ho Lim</cp:lastModifiedBy>
  <cp:revision>288</cp:revision>
  <dcterms:created xsi:type="dcterms:W3CDTF">1995-06-10T17:31:50Z</dcterms:created>
  <dcterms:modified xsi:type="dcterms:W3CDTF">2019-03-07T02:19:58Z</dcterms:modified>
</cp:coreProperties>
</file>