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54"/>
  </p:notesMasterIdLst>
  <p:sldIdLst>
    <p:sldId id="314" r:id="rId5"/>
    <p:sldId id="429" r:id="rId6"/>
    <p:sldId id="430" r:id="rId7"/>
    <p:sldId id="431" r:id="rId8"/>
    <p:sldId id="432" r:id="rId9"/>
    <p:sldId id="361" r:id="rId10"/>
    <p:sldId id="435" r:id="rId11"/>
    <p:sldId id="362" r:id="rId12"/>
    <p:sldId id="415" r:id="rId13"/>
    <p:sldId id="416" r:id="rId14"/>
    <p:sldId id="417" r:id="rId15"/>
    <p:sldId id="418" r:id="rId16"/>
    <p:sldId id="335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18" r:id="rId28"/>
    <p:sldId id="336" r:id="rId29"/>
    <p:sldId id="399" r:id="rId30"/>
    <p:sldId id="400" r:id="rId31"/>
    <p:sldId id="401" r:id="rId32"/>
    <p:sldId id="409" r:id="rId33"/>
    <p:sldId id="402" r:id="rId34"/>
    <p:sldId id="403" r:id="rId35"/>
    <p:sldId id="404" r:id="rId36"/>
    <p:sldId id="405" r:id="rId37"/>
    <p:sldId id="406" r:id="rId38"/>
    <p:sldId id="408" r:id="rId39"/>
    <p:sldId id="411" r:id="rId40"/>
    <p:sldId id="427" r:id="rId41"/>
    <p:sldId id="319" r:id="rId42"/>
    <p:sldId id="337" r:id="rId43"/>
    <p:sldId id="320" r:id="rId44"/>
    <p:sldId id="334" r:id="rId45"/>
    <p:sldId id="347" r:id="rId46"/>
    <p:sldId id="342" r:id="rId47"/>
    <p:sldId id="350" r:id="rId48"/>
    <p:sldId id="360" r:id="rId49"/>
    <p:sldId id="353" r:id="rId50"/>
    <p:sldId id="351" r:id="rId51"/>
    <p:sldId id="352" r:id="rId52"/>
    <p:sldId id="346" r:id="rId5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94647" autoAdjust="0"/>
  </p:normalViewPr>
  <p:slideViewPr>
    <p:cSldViewPr>
      <p:cViewPr varScale="1">
        <p:scale>
          <a:sx n="101" d="100"/>
          <a:sy n="101" d="100"/>
        </p:scale>
        <p:origin x="126" y="588"/>
      </p:cViewPr>
      <p:guideLst>
        <p:guide orient="horz" pos="864"/>
        <p:guide pos="576"/>
      </p:guideLst>
    </p:cSldViewPr>
  </p:slideViewPr>
  <p:outlineViewPr>
    <p:cViewPr>
      <p:scale>
        <a:sx n="100" d="100"/>
        <a:sy n="10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5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4" name="Rectangle 3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Liang, Introduction to Java Programming, </a:t>
            </a:r>
            <a:r>
              <a:rPr lang="en-US" smtClean="0"/>
              <a:t>Tenth </a:t>
            </a:r>
            <a:r>
              <a:rPr lang="en-US"/>
              <a:t>Edition, (c) </a:t>
            </a:r>
            <a:r>
              <a:rPr lang="en-US" smtClean="0"/>
              <a:t>2015 </a:t>
            </a:r>
            <a:r>
              <a:rPr lang="en-US"/>
              <a:t>Pearson Education, Inc. All rights reserved. 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232D1F0-A863-477E-9FEE-EDF008974F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644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E9021-BF19-46DB-8DE1-635C3A2BA4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772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62946-B6D2-4BA3-87A3-B1E45A2130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704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51257C-B41E-4C12-ACF6-4622E97400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4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0ED2E-797D-463D-AA19-50C83BB449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0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577D0-FAEC-4161-8AA6-026380C771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05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6FA55-E89E-41F7-83CB-77E7A3E01B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DBA50-C000-448A-99A4-B8A502526B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43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B9809-D339-4AB4-AB2A-60D361EBE00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14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D0851-909D-439F-8750-C4910B1761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876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4D73A1-8634-4DBB-9838-903ED8D2A8F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29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5C599C29-A181-4516-BA81-ABA3F14E52F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1" name="Rectangle 35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smtClean="0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ml/Increment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Increment.html" TargetMode="External"/><Relationship Id="rId5" Type="http://schemas.openxmlformats.org/officeDocument/2006/relationships/image" Target="../media/image17.wmf"/><Relationship Id="rId4" Type="http://schemas.openxmlformats.org/officeDocument/2006/relationships/hyperlink" Target="html/Increment.bat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ml/TestPassByValu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TestPassByValue.html" TargetMode="External"/><Relationship Id="rId5" Type="http://schemas.openxmlformats.org/officeDocument/2006/relationships/image" Target="../media/image17.wmf"/><Relationship Id="rId4" Type="http://schemas.openxmlformats.org/officeDocument/2006/relationships/hyperlink" Target="html/TestPassByValue.bat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ml/TestMethodOverloading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TestMethodOverloading.html" TargetMode="External"/><Relationship Id="rId5" Type="http://schemas.openxmlformats.org/officeDocument/2006/relationships/image" Target="../media/image17.wmf"/><Relationship Id="rId4" Type="http://schemas.openxmlformats.org/officeDocument/2006/relationships/hyperlink" Target="html/TestMethodOverloading.bat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0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3D7D59-AE29-4AB0-A1BE-A61D4F5DBD0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701675"/>
            <a:ext cx="7772400" cy="1143000"/>
          </a:xfrm>
        </p:spPr>
        <p:txBody>
          <a:bodyPr/>
          <a:lstStyle/>
          <a:p>
            <a:r>
              <a:rPr lang="en-US" altLang="en-US" smtClean="0"/>
              <a:t>Chapter 6 Methods</a:t>
            </a:r>
            <a:endParaRPr lang="en-US" altLang="en-US" smtClean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724EE7-50DB-4430-9116-EC59A4659B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Formal Parameters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/>
              <a:t>The variables defined in the method header are known as </a:t>
            </a:r>
            <a:r>
              <a:rPr lang="en-US" altLang="en-US" sz="2800" i="1"/>
              <a:t>formal parameters</a:t>
            </a:r>
            <a:r>
              <a:rPr lang="en-US" altLang="en-US" sz="2800"/>
              <a:t>.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2301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110163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071938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5AAAF3-89FE-469D-A5E7-9663B6CD520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Actual Parameters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When a method is invoked, you pass a value to the parameter. This value is referred to as </a:t>
            </a:r>
            <a:r>
              <a:rPr lang="en-US" altLang="en-US" sz="2400" i="1"/>
              <a:t>actual parameter or argument</a:t>
            </a:r>
            <a:r>
              <a:rPr lang="en-US" altLang="en-US" sz="2400"/>
              <a:t>.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3325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7759700" y="3390900"/>
            <a:ext cx="461963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F8AF84-7B25-4BB0-A163-D0E302A089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Return Value Type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09563" y="893763"/>
            <a:ext cx="8458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 method may return a value. The </a:t>
            </a:r>
            <a:r>
              <a:rPr lang="en-US" altLang="en-US" sz="2400" u="sng"/>
              <a:t>returnValueType</a:t>
            </a:r>
            <a:r>
              <a:rPr lang="en-US" altLang="en-US" sz="2400"/>
              <a:t> is the data type of the value the method returns. If the method does not return a value, the </a:t>
            </a:r>
            <a:r>
              <a:rPr lang="en-US" altLang="en-US" sz="2400" u="sng"/>
              <a:t>returnValueType</a:t>
            </a:r>
            <a:r>
              <a:rPr lang="en-US" altLang="en-US" sz="2400"/>
              <a:t> is the keyword </a:t>
            </a:r>
            <a:r>
              <a:rPr lang="en-US" altLang="en-US" sz="2400" u="sng"/>
              <a:t>void</a:t>
            </a:r>
            <a:r>
              <a:rPr lang="en-US" altLang="en-US" sz="2400"/>
              <a:t>. For example, the </a:t>
            </a:r>
            <a:r>
              <a:rPr lang="en-US" altLang="en-US" sz="2400" u="sng"/>
              <a:t>returnValueType</a:t>
            </a:r>
            <a:r>
              <a:rPr lang="en-US" altLang="en-US" sz="2400"/>
              <a:t> in the </a:t>
            </a:r>
            <a:r>
              <a:rPr lang="en-US" altLang="en-US" sz="2400" u="sng"/>
              <a:t>main</a:t>
            </a:r>
            <a:r>
              <a:rPr lang="en-US" altLang="en-US" sz="2400"/>
              <a:t> method is </a:t>
            </a:r>
            <a:r>
              <a:rPr lang="en-US" altLang="en-US" sz="2400" u="sng"/>
              <a:t>void</a:t>
            </a:r>
            <a:r>
              <a:rPr lang="en-US" altLang="en-US" sz="2400"/>
              <a:t>.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4349" name="Object 12"/>
          <p:cNvGraphicFramePr>
            <a:graphicFrameLocks noChangeAspect="1"/>
          </p:cNvGraphicFramePr>
          <p:nvPr/>
        </p:nvGraphicFramePr>
        <p:xfrm>
          <a:off x="231775" y="25844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844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2805113" y="3659188"/>
            <a:ext cx="385762" cy="230187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1576388" y="5464175"/>
            <a:ext cx="1382712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00FC9D-1922-48EB-AC9D-CAB335860C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smtClean="0"/>
              <a:t>Calling Methods, cont.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6390" name="Object 8"/>
          <p:cNvGraphicFramePr>
            <a:graphicFrameLocks noChangeAspect="1"/>
          </p:cNvGraphicFramePr>
          <p:nvPr/>
        </p:nvGraphicFramePr>
        <p:xfrm>
          <a:off x="228600" y="1676400"/>
          <a:ext cx="86106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Picture" r:id="rId4" imgW="4232148" imgH="1598676" progId="Word.Picture.8">
                  <p:embed/>
                </p:oleObj>
              </mc:Choice>
              <mc:Fallback>
                <p:oleObj name="Picture" r:id="rId4" imgW="4232148" imgH="1598676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86106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167F40-F9E4-469D-BFE6-3882842AB29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 smtClean="0"/>
              <a:t>Trace Method Invocation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84175" y="2311400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014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is now 5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B95BCB-C97F-4D3F-969B-E0A9A664AD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 smtClean="0"/>
              <a:t>Trace Method Invocation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85763" y="2468563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0" name="AutoShape 7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0909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j is now 2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EA18AA-1CEE-4DFE-8CFA-0E3D9CB258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 smtClean="0"/>
              <a:t>Trace Method Invocation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1230313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5206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invoke max(i, j)</a:t>
            </a: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A8C293-9BA4-43CA-A892-003909A265D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 smtClean="0"/>
              <a:t>Trace Method Invocation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0486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762625" y="2162175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2690813" y="931863"/>
            <a:ext cx="3532187" cy="998537"/>
          </a:xfrm>
          <a:prstGeom prst="wedgeRoundRectCallout">
            <a:avLst>
              <a:gd name="adj1" fmla="val 41597"/>
              <a:gd name="adj2" fmla="val 751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invoke max(i, j)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Pass the value of i to num1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Pass the value of j to num2</a:t>
            </a:r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EFDD3D-650A-4690-8589-F40893D6E9E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 smtClean="0"/>
              <a:t>Trace Method Invocation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648200" y="2354263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44653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declare variable result</a:t>
            </a: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1E7BE2-5370-42E2-9BA9-4C5EC1DD54C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 smtClean="0"/>
              <a:t>Trace Method Invocation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4648200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6" name="AutoShape 7"/>
          <p:cNvSpPr>
            <a:spLocks noChangeArrowheads="1"/>
          </p:cNvSpPr>
          <p:nvPr/>
        </p:nvSpPr>
        <p:spPr bwMode="auto">
          <a:xfrm>
            <a:off x="2690813" y="971550"/>
            <a:ext cx="3533775" cy="614363"/>
          </a:xfrm>
          <a:prstGeom prst="wedgeRoundRectCallout">
            <a:avLst>
              <a:gd name="adj1" fmla="val 57593"/>
              <a:gd name="adj2" fmla="val 23888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(num1 &gt; num2) is true since num1 is 5 and num2 is 2</a:t>
            </a: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5A1258-6BE6-40B0-AC04-45588E4F5B6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 smtClean="0"/>
              <a:t>Opening Problem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17475" y="971550"/>
            <a:ext cx="883285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Find the sum of integers from 1 to 10, from 20 to 30, and from 35 to 45,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1D9126-7A2A-4CB4-A789-0C338FD26A1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 smtClean="0"/>
              <a:t>Trace Method Invocation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648200" y="2776538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0" name="AutoShape 7"/>
          <p:cNvSpPr>
            <a:spLocks noChangeArrowheads="1"/>
          </p:cNvSpPr>
          <p:nvPr/>
        </p:nvSpPr>
        <p:spPr bwMode="auto">
          <a:xfrm>
            <a:off x="2690813" y="971550"/>
            <a:ext cx="3533775" cy="614363"/>
          </a:xfrm>
          <a:prstGeom prst="wedgeRoundRectCallout">
            <a:avLst>
              <a:gd name="adj1" fmla="val 60153"/>
              <a:gd name="adj2" fmla="val 2660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result is now 5</a:t>
            </a:r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CFD124-4655-4863-AF43-BDACB6F23C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 smtClean="0"/>
              <a:t>Trace Method Invocation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648200" y="339090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4" name="AutoShape 7"/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7954"/>
              <a:gd name="adj2" fmla="val 5318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return result, which is 5</a:t>
            </a: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4F808B-33DA-4041-A00A-B1D73C12A8D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 smtClean="0"/>
              <a:t>Trace Method Invocation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423863" y="2622550"/>
            <a:ext cx="33845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2690813" y="931863"/>
            <a:ext cx="3533775" cy="654050"/>
          </a:xfrm>
          <a:prstGeom prst="wedgeRoundRectCallout">
            <a:avLst>
              <a:gd name="adj1" fmla="val -45236"/>
              <a:gd name="adj2" fmla="val 22742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return max(i, j) and assign the return value to k</a:t>
            </a: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 flipH="1" flipV="1">
            <a:off x="1844675" y="2776538"/>
            <a:ext cx="2881313" cy="6905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3C6540-2AEA-460E-804E-36869FB9F18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 smtClean="0"/>
              <a:t>Trace Method Invocation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423863" y="2968625"/>
            <a:ext cx="3384550" cy="4603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2" name="AutoShape 7"/>
          <p:cNvSpPr>
            <a:spLocks noChangeArrowheads="1"/>
          </p:cNvSpPr>
          <p:nvPr/>
        </p:nvSpPr>
        <p:spPr bwMode="auto">
          <a:xfrm>
            <a:off x="2690813" y="931863"/>
            <a:ext cx="3533775" cy="654050"/>
          </a:xfrm>
          <a:prstGeom prst="wedgeRoundRectCallout">
            <a:avLst>
              <a:gd name="adj1" fmla="val -43398"/>
              <a:gd name="adj2" fmla="val 27961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Execute the print statement</a:t>
            </a: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28451C-1702-4F56-BB52-4C9EC49E98C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smtClean="0"/>
              <a:t>CAUTION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931863"/>
            <a:ext cx="8458200" cy="17478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smtClean="0"/>
              <a:t>A </a:t>
            </a:r>
            <a:r>
              <a:rPr lang="en-US" altLang="en-US" sz="2400" u="sng" smtClean="0"/>
              <a:t>return</a:t>
            </a:r>
            <a:r>
              <a:rPr lang="en-US" altLang="en-US" sz="2400" smtClean="0"/>
              <a:t> statement is required for a value-returning method. The method shown below in (a) is logically correct, but it has a compilation error because the Java compiler thinks it possible that this method does not return any value.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47663" y="5041900"/>
            <a:ext cx="8458200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To fix this problem, delete </a:t>
            </a:r>
            <a:r>
              <a:rPr lang="en-US" altLang="en-US" sz="2400" i="1" u="sng"/>
              <a:t>if (n &lt; 0)</a:t>
            </a:r>
            <a:r>
              <a:rPr lang="en-US" altLang="en-US" sz="2400"/>
              <a:t> in (a), so that the compiler will see a </a:t>
            </a:r>
            <a:r>
              <a:rPr lang="en-US" altLang="en-US" sz="2400" u="sng"/>
              <a:t>return</a:t>
            </a:r>
            <a:r>
              <a:rPr lang="en-US" altLang="en-US" sz="2400"/>
              <a:t> statement to be reached regardless of how the </a:t>
            </a:r>
            <a:r>
              <a:rPr lang="en-US" altLang="en-US" sz="2400" u="sng"/>
              <a:t>if</a:t>
            </a:r>
            <a:r>
              <a:rPr lang="en-US" altLang="en-US" sz="2400"/>
              <a:t> statement is evaluated.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0" y="285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427038" y="2584450"/>
          <a:ext cx="8404225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Picture" r:id="rId4" imgW="4622800" imgH="1193800" progId="Word.Picture.8">
                  <p:embed/>
                </p:oleObj>
              </mc:Choice>
              <mc:Fallback>
                <p:oleObj name="Picture" r:id="rId4" imgW="4622800" imgH="11938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584450"/>
                        <a:ext cx="8404225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143352-283C-4C85-8325-25D64A7657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 smtClean="0">
                <a:cs typeface="Courier New" panose="02070309020205020404" pitchFamily="49" charset="0"/>
              </a:rPr>
              <a:t>Call Stacks</a:t>
            </a:r>
            <a:r>
              <a:rPr lang="en-US" altLang="en-US" smtClean="0"/>
              <a:t> 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3" name="Rectangle 10"/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970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2033588"/>
            <a:ext cx="9026525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A7CEEB-54E9-4B31-8B4F-2E335A29962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 smtClean="0"/>
              <a:t>Trace Call Stack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347663" y="2622550"/>
            <a:ext cx="3384550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8" name="AutoShape 7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89713"/>
              <a:gd name="adj2" fmla="val 14077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is declared and initialized</a:t>
            </a:r>
          </a:p>
        </p:txBody>
      </p:sp>
      <p:graphicFrame>
        <p:nvGraphicFramePr>
          <p:cNvPr id="30729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611563" y="2698750"/>
            <a:ext cx="3879850" cy="1882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D15D48-917E-4DB9-B570-B92127377B1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85800"/>
          </a:xfrm>
        </p:spPr>
        <p:txBody>
          <a:bodyPr/>
          <a:lstStyle/>
          <a:p>
            <a:r>
              <a:rPr lang="en-US" altLang="en-US" sz="4000" smtClean="0"/>
              <a:t>Trace Call Stack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347663" y="2814638"/>
            <a:ext cx="3384550" cy="1539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2" name="AutoShape 7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86523"/>
              <a:gd name="adj2" fmla="val 17184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j is declared and initialized</a:t>
            </a:r>
          </a:p>
        </p:txBody>
      </p:sp>
      <p:graphicFrame>
        <p:nvGraphicFramePr>
          <p:cNvPr id="31753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3457575" y="2890838"/>
            <a:ext cx="4033838" cy="1536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A1DF5D-2180-44B1-95F8-5AE92B2B753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 smtClean="0"/>
              <a:t>Trace Call Stack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347663" y="3006725"/>
            <a:ext cx="690562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6" name="AutoShape 7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150269"/>
              <a:gd name="adj2" fmla="val 18349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Declare k</a:t>
            </a:r>
          </a:p>
        </p:txBody>
      </p:sp>
      <p:graphicFrame>
        <p:nvGraphicFramePr>
          <p:cNvPr id="32777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Line 9"/>
          <p:cNvSpPr>
            <a:spLocks noChangeShapeType="1"/>
          </p:cNvSpPr>
          <p:nvPr/>
        </p:nvSpPr>
        <p:spPr bwMode="auto">
          <a:xfrm>
            <a:off x="1000125" y="3121025"/>
            <a:ext cx="6529388" cy="11525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12CE6F-645F-4F0B-8DD0-723C767BCC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 smtClean="0"/>
              <a:t>Trace Call Stack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1230313" y="3006725"/>
            <a:ext cx="2501900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0" name="AutoShape 7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78843"/>
              <a:gd name="adj2" fmla="val 19271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Invoke max(i, j)</a:t>
            </a:r>
          </a:p>
        </p:txBody>
      </p:sp>
      <p:graphicFrame>
        <p:nvGraphicFramePr>
          <p:cNvPr id="33801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Line 9"/>
          <p:cNvSpPr>
            <a:spLocks noChangeShapeType="1"/>
          </p:cNvSpPr>
          <p:nvPr/>
        </p:nvSpPr>
        <p:spPr bwMode="auto">
          <a:xfrm>
            <a:off x="3305175" y="3082925"/>
            <a:ext cx="114300" cy="12684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DE9046-F62C-436A-99B9-9E21B26CD10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 dirty="0" smtClean="0"/>
              <a:t>Problem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117475" y="971550"/>
            <a:ext cx="88709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int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for (</a:t>
            </a: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int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= 1; </a:t>
            </a: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&lt;= 10; </a:t>
            </a: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sum += </a:t>
            </a: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System.out.println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("Sum from 1 to 10 is " + sum);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200" b="1" dirty="0">
              <a:solidFill>
                <a:srgbClr val="00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for (</a:t>
            </a: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int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= 20; </a:t>
            </a: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&lt;= 30; </a:t>
            </a: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sum += </a:t>
            </a: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System.out.println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("Sum from 20 to 30 is " + sum);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200" b="1" dirty="0">
              <a:solidFill>
                <a:srgbClr val="00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for (</a:t>
            </a: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int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= 35; </a:t>
            </a: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&lt;= 45; </a:t>
            </a: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sum += </a:t>
            </a: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System.out.println</a:t>
            </a:r>
            <a:r>
              <a:rPr lang="en-US" altLang="ko-KR" sz="2200" b="1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("Sum from 35 to 45 is " + sum);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1FD54A-A308-4385-B45E-FF485FE437E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85800"/>
          </a:xfrm>
        </p:spPr>
        <p:txBody>
          <a:bodyPr/>
          <a:lstStyle/>
          <a:p>
            <a:r>
              <a:rPr lang="en-US" altLang="en-US" sz="4000" smtClean="0"/>
              <a:t>Trace Call Stack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4822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036763" y="4311650"/>
            <a:ext cx="2573337" cy="1920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4" name="AutoShape 7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47171"/>
              <a:gd name="adj2" fmla="val 39611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pass the values of i and j to num1 and num2</a:t>
            </a:r>
          </a:p>
        </p:txBody>
      </p:sp>
      <p:graphicFrame>
        <p:nvGraphicFramePr>
          <p:cNvPr id="34825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Line 9"/>
          <p:cNvSpPr>
            <a:spLocks noChangeShapeType="1"/>
          </p:cNvSpPr>
          <p:nvPr/>
        </p:nvSpPr>
        <p:spPr bwMode="auto">
          <a:xfrm flipV="1">
            <a:off x="3535363" y="3889375"/>
            <a:ext cx="3609975" cy="461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7" name="Rectangle 12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052701-992A-47CE-81A5-E5381968C13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 smtClean="0"/>
              <a:t>Trace Call Stack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385763" y="4503738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8" name="AutoShape 7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51032"/>
              <a:gd name="adj2" fmla="val 43543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Declare result</a:t>
            </a:r>
          </a:p>
        </p:txBody>
      </p:sp>
      <p:graphicFrame>
        <p:nvGraphicFramePr>
          <p:cNvPr id="35849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Line 9"/>
          <p:cNvSpPr>
            <a:spLocks noChangeShapeType="1"/>
          </p:cNvSpPr>
          <p:nvPr/>
        </p:nvSpPr>
        <p:spPr bwMode="auto">
          <a:xfrm flipV="1">
            <a:off x="3919538" y="3621088"/>
            <a:ext cx="3263900" cy="9985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7A38FB-ABD0-4447-8EA9-714850AB3C8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 smtClean="0"/>
              <a:t>Trace Call Stack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385763" y="4811713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2" name="AutoShape 7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53819"/>
              <a:gd name="adj2" fmla="val 47232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(num1 &gt; num2) is true</a:t>
            </a:r>
          </a:p>
        </p:txBody>
      </p:sp>
      <p:graphicFrame>
        <p:nvGraphicFramePr>
          <p:cNvPr id="36873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CE523F-20A7-415B-8E0A-D022E99EC05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 smtClean="0"/>
              <a:t>Trace Call Stack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7894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385763" y="5003800"/>
            <a:ext cx="4186237" cy="1920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6" name="AutoShape 7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51259"/>
              <a:gd name="adj2" fmla="val 50703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Assign num1 to result</a:t>
            </a:r>
          </a:p>
        </p:txBody>
      </p:sp>
      <p:graphicFrame>
        <p:nvGraphicFramePr>
          <p:cNvPr id="37897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Line 9"/>
          <p:cNvSpPr>
            <a:spLocks noChangeShapeType="1"/>
          </p:cNvSpPr>
          <p:nvPr/>
        </p:nvSpPr>
        <p:spPr bwMode="auto">
          <a:xfrm flipV="1">
            <a:off x="3957638" y="3659188"/>
            <a:ext cx="3725862" cy="14589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81629C-D93D-49D1-975D-705003D65A0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 smtClean="0"/>
              <a:t>Trace Call Stack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8918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347663" y="5694363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20" name="AutoShape 7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63255"/>
              <a:gd name="adj2" fmla="val 60412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Return result and assign it to k</a:t>
            </a:r>
          </a:p>
        </p:txBody>
      </p:sp>
      <p:graphicFrame>
        <p:nvGraphicFramePr>
          <p:cNvPr id="38921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Line 9"/>
          <p:cNvSpPr>
            <a:spLocks noChangeShapeType="1"/>
          </p:cNvSpPr>
          <p:nvPr/>
        </p:nvSpPr>
        <p:spPr bwMode="auto">
          <a:xfrm flipH="1" flipV="1">
            <a:off x="923925" y="3082925"/>
            <a:ext cx="614363" cy="26511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V="1">
            <a:off x="4225925" y="4773613"/>
            <a:ext cx="3225800" cy="9985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9F4FE9-C138-43C1-A208-D6A5D0A8E89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 smtClean="0"/>
              <a:t>Trace Call Stack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9942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47663" y="3313113"/>
            <a:ext cx="3384550" cy="576262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75833"/>
              <a:gd name="adj2" fmla="val 25631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Execute print statement</a:t>
            </a:r>
          </a:p>
        </p:txBody>
      </p:sp>
      <p:graphicFrame>
        <p:nvGraphicFramePr>
          <p:cNvPr id="39945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292F13-AE0F-4E52-AF16-9BCB869AFDC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 smtClean="0"/>
              <a:t>Passing Parameters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9144000" cy="1600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public static void </a:t>
            </a:r>
            <a:r>
              <a:rPr lang="en-US" sz="2200" b="1" dirty="0" err="1" smtClean="0">
                <a:solidFill>
                  <a:schemeClr val="accent4"/>
                </a:solidFill>
                <a:latin typeface="Courier New" pitchFamily="49" charset="0"/>
              </a:rPr>
              <a:t>nPrintln</a:t>
            </a: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(String message, </a:t>
            </a:r>
            <a:r>
              <a:rPr lang="en-US" sz="2200" b="1" dirty="0" err="1" smtClean="0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 n)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  for (</a:t>
            </a:r>
            <a:r>
              <a:rPr lang="en-US" sz="2200" b="1" dirty="0" err="1" smtClean="0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 = 0; </a:t>
            </a:r>
            <a:r>
              <a:rPr lang="en-US" sz="2200" b="1" dirty="0" err="1" smtClean="0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 &lt; n; </a:t>
            </a:r>
            <a:r>
              <a:rPr lang="en-US" sz="2200" b="1" dirty="0" err="1" smtClean="0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++)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    </a:t>
            </a:r>
            <a:r>
              <a:rPr lang="en-US" sz="2200" b="1" dirty="0" err="1" smtClean="0">
                <a:solidFill>
                  <a:schemeClr val="accent4"/>
                </a:solidFill>
                <a:latin typeface="Courier New" pitchFamily="49" charset="0"/>
              </a:rPr>
              <a:t>System.out.println</a:t>
            </a: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(message);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200" b="1" dirty="0" smtClean="0">
                <a:solidFill>
                  <a:schemeClr val="accent4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381000" y="2667000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/>
              <a:t>Suppose you invoke the method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nPrintln(“Welcome to Java”, 5);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/>
              <a:t>What is the output?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/>
              <a:t>Suppose you invoke the method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nPrintln(“Computer Science”, 15);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/>
              <a:t>What is the output?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/>
              <a:t>Can you invoke the method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nPrintln(15, “Computer Science”);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772809-D040-4618-A78B-3302F63AA6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smtClean="0"/>
              <a:t>Pass by Value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467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This program demonstrates passing values to the methods.</a:t>
            </a:r>
          </a:p>
        </p:txBody>
      </p:sp>
      <p:sp>
        <p:nvSpPr>
          <p:cNvPr id="29082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3000" y="4648200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3" action="ppaction://program"/>
              </a:rPr>
              <a:t>Increment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pic>
        <p:nvPicPr>
          <p:cNvPr id="43014" name="Picture 5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331311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5" name="AutoShape 6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539750" y="461962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9ABCD9-73CE-4BD0-8FAC-44844F9CA89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smtClean="0"/>
              <a:t>Pass by Value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838200" y="1676400"/>
            <a:ext cx="74676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Testing Pass by value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This program demonstrates passing values to the methods.</a:t>
            </a:r>
          </a:p>
        </p:txBody>
      </p:sp>
      <p:sp>
        <p:nvSpPr>
          <p:cNvPr id="70664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54113" y="4657725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3" action="ppaction://program"/>
              </a:rPr>
              <a:t>TestPassByValue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pic>
        <p:nvPicPr>
          <p:cNvPr id="44038" name="Picture 10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331311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9" name="AutoShape 11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539750" y="461962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0DC2C1-0B4C-4483-B44B-C8AA58B8666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smtClean="0"/>
              <a:t>Pass by Value, cont.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45060" name="Rectangle 7"/>
          <p:cNvSpPr>
            <a:spLocks noChangeArrowheads="1"/>
          </p:cNvSpPr>
          <p:nvPr/>
        </p:nvSpPr>
        <p:spPr bwMode="auto">
          <a:xfrm>
            <a:off x="2312988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1" name="Rectangle 9"/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506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844675"/>
            <a:ext cx="88646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7D18DF-D957-4849-9513-E09FB0D6CDA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 smtClean="0"/>
              <a:t>Problem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17475" y="971550"/>
            <a:ext cx="88709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int 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for (int i = 1; i &lt;= 10;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sum +=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System.out.println("Sum from 1 to 10 is " + sum);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200" b="1">
              <a:solidFill>
                <a:srgbClr val="00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for (int i = 20; i &lt;= 30;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sum +=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System.out.println("Sum from 20 to 30 is " + sum);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200" b="1">
              <a:solidFill>
                <a:srgbClr val="00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sum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for (int i = 35; i &lt;= 45;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sum +=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 b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System.out.println("Sum from 35 to 45 is " + sum);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193675" y="1009650"/>
            <a:ext cx="5684838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231775" y="2698750"/>
            <a:ext cx="5646738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231775" y="4389438"/>
            <a:ext cx="5607050" cy="10366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FDBFFB-0E0E-41FC-85FC-01A7DE9C645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smtClean="0"/>
              <a:t>Overloading Methods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3810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mtClean="0">
                <a:ea typeface="굴림" panose="020B0600000101010101" pitchFamily="50" charset="-127"/>
              </a:rPr>
              <a:t>Overloading the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50" charset="-127"/>
              </a:rPr>
              <a:t>max</a:t>
            </a:r>
            <a:r>
              <a:rPr lang="en-US" altLang="ko-KR" smtClean="0">
                <a:ea typeface="굴림" panose="020B0600000101010101" pitchFamily="50" charset="-127"/>
              </a:rPr>
              <a:t> Method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ko-KR" sz="2600" smtClean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6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public static double max(double num1, double num2)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ko-KR" sz="26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if (num1 &gt; num2)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ko-KR" sz="26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return num1;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ko-KR" sz="26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ko-KR" sz="26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return num2;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ko-KR" sz="26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7168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3000" y="556260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3" action="ppaction://program"/>
              </a:rPr>
              <a:t>TestMethodOverloading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pic>
        <p:nvPicPr>
          <p:cNvPr id="48134" name="Picture 7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562600"/>
            <a:ext cx="331311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5" name="AutoShape 8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539750" y="554196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5123D1-8805-4704-8347-646B6F54C91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 smtClean="0"/>
              <a:t>Ambiguous Invocation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600200"/>
            <a:ext cx="8718550" cy="38100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 smtClean="0">
                <a:cs typeface="Times New Roman" panose="02020603050405020304" pitchFamily="18" charset="0"/>
              </a:rPr>
              <a:t>Sometimes there may be two or more possible matches for an invocation of a method, but the compiler cannot determine the most specific match. This is referred to as </a:t>
            </a:r>
            <a:r>
              <a:rPr lang="en-US" altLang="en-US" sz="3600" i="1" smtClean="0">
                <a:cs typeface="Times New Roman" panose="02020603050405020304" pitchFamily="18" charset="0"/>
              </a:rPr>
              <a:t>ambiguous invocation</a:t>
            </a:r>
            <a:r>
              <a:rPr lang="en-US" altLang="en-US" sz="3600" smtClean="0">
                <a:cs typeface="Times New Roman" panose="02020603050405020304" pitchFamily="18" charset="0"/>
              </a:rPr>
              <a:t>. Ambiguous invocation is a compile error.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A8D9D0-524D-4672-9E8C-69E0D2D5DC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 smtClean="0"/>
              <a:t>Ambiguous Invocation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9248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public class AmbiguousOverloading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public static void main(String[] args)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  System.out.println(max(1, 2));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public static double max(int num1, double num2) {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  if (num1 &gt; num2)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    return num1;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  else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    return num2;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public static double max(double num1, int num2)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  if (num1 &gt; num2)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    return num1;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  else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    return num2;   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705D77-9512-4AEA-9E18-4F3243832F5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 smtClean="0"/>
              <a:t>Scope of Local Variables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smtClean="0"/>
              <a:t>A local variable: a variable defined inside a method.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smtClean="0"/>
              <a:t>Scope: the part of the program where the variable can be referenced.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smtClean="0">
                <a:cs typeface="Times New Roman" panose="02020603050405020304" pitchFamily="18" charset="0"/>
              </a:rPr>
              <a:t>The scope of a local variable starts from its declaration and continues to the end of the block that contains the variable. A local variable must be declared before it can be used.</a:t>
            </a:r>
            <a:endParaRPr lang="en-US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B6506C-F9D2-4046-87BE-2F839CD7C4D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 smtClean="0"/>
              <a:t>Scope of Local Variables, cont.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 smtClean="0">
                <a:cs typeface="Times New Roman" panose="02020603050405020304" pitchFamily="18" charset="0"/>
              </a:rPr>
              <a:t>You can declare a local variable with the same name multiple times in different non-nesting blocks in a method, but you cannot declare a local variable twice in nested blocks.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71913E-9E7E-47FE-99B8-00718C15C87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 smtClean="0"/>
              <a:t>Scope of Local Variables, cont.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2322513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A variable declared in the initial action part of a </a:t>
            </a:r>
            <a:r>
              <a:rPr lang="en-US" altLang="en-US" sz="2800" u="sng" smtClean="0">
                <a:cs typeface="Times New Roman" panose="02020603050405020304" pitchFamily="18" charset="0"/>
              </a:rPr>
              <a:t>for</a:t>
            </a:r>
            <a:r>
              <a:rPr lang="en-US" altLang="en-US" sz="2800" smtClean="0">
                <a:cs typeface="Times New Roman" panose="02020603050405020304" pitchFamily="18" charset="0"/>
              </a:rPr>
              <a:t> loop header has its scope in the entire loop. But a variable declared inside a </a:t>
            </a:r>
            <a:r>
              <a:rPr lang="en-US" altLang="en-US" sz="2800" u="sng" smtClean="0">
                <a:cs typeface="Times New Roman" panose="02020603050405020304" pitchFamily="18" charset="0"/>
              </a:rPr>
              <a:t>for</a:t>
            </a:r>
            <a:r>
              <a:rPr lang="en-US" altLang="en-US" sz="2800" smtClean="0">
                <a:cs typeface="Times New Roman" panose="02020603050405020304" pitchFamily="18" charset="0"/>
              </a:rPr>
              <a:t> loop body has its scope limited in the loop body from its declaration and to the end of the block that contains the variable.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80035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3254" name="Object 4"/>
          <p:cNvGraphicFramePr>
            <a:graphicFrameLocks noChangeAspect="1"/>
          </p:cNvGraphicFramePr>
          <p:nvPr/>
        </p:nvGraphicFramePr>
        <p:xfrm>
          <a:off x="769938" y="2776538"/>
          <a:ext cx="72390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r:id="rId4" imgW="3543300" imgH="1714500" progId="Word.Picture.8">
                  <p:embed/>
                </p:oleObj>
              </mc:Choice>
              <mc:Fallback>
                <p:oleObj r:id="rId4" imgW="3543300" imgH="17145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776538"/>
                        <a:ext cx="7239000" cy="350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17560C-A031-4D2C-B531-D9F887625EB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 smtClean="0"/>
              <a:t>Scope of Local Variables, cont.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32004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277" name="Rectangle 8"/>
          <p:cNvSpPr>
            <a:spLocks noChangeArrowheads="1"/>
          </p:cNvSpPr>
          <p:nvPr/>
        </p:nvSpPr>
        <p:spPr bwMode="auto">
          <a:xfrm>
            <a:off x="2198688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4278" name="Object 7"/>
          <p:cNvGraphicFramePr>
            <a:graphicFrameLocks noChangeAspect="1"/>
          </p:cNvGraphicFramePr>
          <p:nvPr/>
        </p:nvGraphicFramePr>
        <p:xfrm>
          <a:off x="228600" y="2057400"/>
          <a:ext cx="8915400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Picture" r:id="rId4" imgW="4747260" imgH="1941576" progId="Word.Picture.8">
                  <p:embed/>
                </p:oleObj>
              </mc:Choice>
              <mc:Fallback>
                <p:oleObj name="Picture" r:id="rId4" imgW="4747260" imgH="19415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8915400" cy="364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40029F-E368-4907-AC04-2B9B851F11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 smtClean="0"/>
              <a:t>Scope of Local Variables, cont.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6200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// Fine with no errors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correctMethod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x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y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//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is declared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++)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x +=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//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is declared again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++)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y += </a:t>
            </a:r>
            <a:r>
              <a:rPr lang="en-US" sz="2600" b="1" dirty="0" err="1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 smtClean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0DE89A-63AB-4739-815D-7FD312FC4E9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 smtClean="0"/>
              <a:t>Scope of Local Variables, cont.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33400" y="11430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// With errors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incorrectMethod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x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y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++)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x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x +=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EEB69C-FB93-4F4D-BD4C-48C8CD674A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smtClean="0"/>
              <a:t>Benefits of Methods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534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Write a method once and reuse it anywhere.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Information hiding. Hide the implementation from the user.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Reduce complexity.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AB332C-5F77-49AD-B636-C45384947A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7872412" cy="701675"/>
          </a:xfrm>
        </p:spPr>
        <p:txBody>
          <a:bodyPr/>
          <a:lstStyle/>
          <a:p>
            <a:r>
              <a:rPr lang="en-US" altLang="en-US" sz="4000" smtClean="0"/>
              <a:t>Solution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155575" y="855663"/>
            <a:ext cx="883285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b="1">
                <a:solidFill>
                  <a:srgbClr val="000000"/>
                </a:solidFill>
                <a:ea typeface="굴림" panose="020B0600000101010101" pitchFamily="50" charset="-127"/>
              </a:rPr>
              <a:t>public static int </a:t>
            </a: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sum(</a:t>
            </a:r>
            <a:r>
              <a:rPr lang="en-US" altLang="ko-KR" sz="2800" b="1">
                <a:solidFill>
                  <a:srgbClr val="000000"/>
                </a:solidFill>
                <a:ea typeface="굴림" panose="020B0600000101010101" pitchFamily="50" charset="-127"/>
              </a:rPr>
              <a:t>int</a:t>
            </a: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 i1, </a:t>
            </a:r>
            <a:r>
              <a:rPr lang="en-US" altLang="ko-KR" sz="2800" b="1">
                <a:solidFill>
                  <a:srgbClr val="000000"/>
                </a:solidFill>
                <a:ea typeface="굴림" panose="020B0600000101010101" pitchFamily="50" charset="-127"/>
              </a:rPr>
              <a:t>int</a:t>
            </a: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 i2) {</a:t>
            </a:r>
            <a:endParaRPr lang="en-US" altLang="ko-KR" sz="2800" b="1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b="1">
                <a:solidFill>
                  <a:srgbClr val="000000"/>
                </a:solidFill>
                <a:ea typeface="굴림" panose="020B0600000101010101" pitchFamily="50" charset="-127"/>
              </a:rPr>
              <a:t>  int </a:t>
            </a: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sum = 0;</a:t>
            </a:r>
            <a:endParaRPr lang="en-US" altLang="ko-KR" sz="2800" b="1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b="1">
                <a:solidFill>
                  <a:srgbClr val="000000"/>
                </a:solidFill>
                <a:ea typeface="굴림" panose="020B0600000101010101" pitchFamily="50" charset="-127"/>
              </a:rPr>
              <a:t>  for (int</a:t>
            </a: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 i = i1; i &lt;= i2;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    sum += i;</a:t>
            </a:r>
            <a:endParaRPr lang="en-US" altLang="ko-KR" sz="2800" b="1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b="1">
                <a:solidFill>
                  <a:srgbClr val="000000"/>
                </a:solidFill>
                <a:ea typeface="굴림" panose="020B0600000101010101" pitchFamily="50" charset="-127"/>
              </a:rPr>
              <a:t>  return </a:t>
            </a: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800" b="1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 b="1">
                <a:solidFill>
                  <a:srgbClr val="000000"/>
                </a:solidFill>
                <a:ea typeface="굴림" panose="020B0600000101010101" pitchFamily="50" charset="-127"/>
              </a:rPr>
              <a:t>public static void </a:t>
            </a: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main(String[] args)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  System.out.println("Sum from 1 to 10 is " + sum(1, 10));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  System.out.println("Sum from 20 to 30 is " + sum(20, 30));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  System.out.println("Sum from 35 to 45 is " + sum(35, 45));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231775" y="893763"/>
            <a:ext cx="5492750" cy="25733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6723063" y="4351338"/>
            <a:ext cx="15748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6915150" y="4811713"/>
            <a:ext cx="17272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6877050" y="5272088"/>
            <a:ext cx="17272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77D07C-8BE1-4C3C-9197-A988D7A6300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009650"/>
            <a:ext cx="8450262" cy="5338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define methods with formal parameters (§6.2).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invoke methods with actual parameters (i.e., arguments) (§6.2).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define methods with a return value (§6.3).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define methods without a return value (§6.4).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pass arguments by value (§6.5).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develop reusable code that is modular, easy to read, easy to debug, and easy to maintain (§6.6).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write a method that converts hexadecimals to decimals (§6.7).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use method overloading and understand ambiguous overloading (§6.8).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determine the scope of variables (§6.9).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apply the concept of method abstraction in software development (§6.10).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 smtClean="0"/>
              <a:t>To design and implement methods using stepwise refinement (§6.10).</a:t>
            </a:r>
          </a:p>
          <a:p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3442FB-6495-40A8-B927-89E1EE6C416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Defining Methods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A method is a collection of statements that are grouped together to perform an operation.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5" name="Rectangle 10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6" name="Rectangle 12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7" name="Rectangle 14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8" name="Rectangle 16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9229" name="Object 15"/>
          <p:cNvGraphicFramePr>
            <a:graphicFrameLocks noChangeAspect="1"/>
          </p:cNvGraphicFramePr>
          <p:nvPr/>
        </p:nvGraphicFramePr>
        <p:xfrm>
          <a:off x="231775" y="2543175"/>
          <a:ext cx="864235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Picture" r:id="rId4" imgW="4975008" imgH="1982981" progId="Word.Picture.8">
                  <p:embed/>
                </p:oleObj>
              </mc:Choice>
              <mc:Fallback>
                <p:oleObj name="Picture" r:id="rId4" imgW="4975008" imgH="1982981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3175"/>
                        <a:ext cx="8642350" cy="344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8C74FD-7727-424E-9BCC-5AFDA0008B2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Defining Methods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A method is a collection of statements that are grouped together to perform an operation.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52" name="Rectangle 16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0253" name="Object 15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3B3BA0-E94D-4A31-90B2-5D07B08F4E7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smtClean="0"/>
              <a:t>Method Signature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/>
              <a:t>Method signature</a:t>
            </a:r>
            <a:r>
              <a:rPr lang="en-US" altLang="en-US" sz="2400"/>
              <a:t> is the combination of the method name and the parameter list.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1277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3189288" y="3505200"/>
            <a:ext cx="2535237" cy="423863"/>
          </a:xfrm>
          <a:prstGeom prst="rect">
            <a:avLst/>
          </a:prstGeom>
          <a:solidFill>
            <a:schemeClr val="accent1">
              <a:alpha val="2901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4CC4F74CD8DD4DB16C9ACEC42927A1" ma:contentTypeVersion="" ma:contentTypeDescription="Create a new document." ma:contentTypeScope="" ma:versionID="c51eb85056608f75d79ac716321df73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087f67eda00c539007612ec919253f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75F8E9-6997-403B-93DB-8FB7A86892CF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07E9A07-88FD-456D-91D6-1DAC4E4453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1E58B9-02D5-4155-A7A2-EBF5CD8EBC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14988</TotalTime>
  <Words>1506</Words>
  <Application>Microsoft Office PowerPoint</Application>
  <PresentationFormat>화면 슬라이드 쇼(4:3)</PresentationFormat>
  <Paragraphs>279</Paragraphs>
  <Slides>49</Slides>
  <Notes>49</Notes>
  <HiddenSlides>0</HiddenSlides>
  <MMClips>0</MMClips>
  <ScaleCrop>false</ScaleCrop>
  <HeadingPairs>
    <vt:vector size="10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49</vt:i4>
      </vt:variant>
      <vt:variant>
        <vt:lpstr>재구성한 쇼</vt:lpstr>
      </vt:variant>
      <vt:variant>
        <vt:i4>1</vt:i4>
      </vt:variant>
    </vt:vector>
  </HeadingPairs>
  <TitlesOfParts>
    <vt:vector size="61" baseType="lpstr">
      <vt:lpstr>Monotype Sorts</vt:lpstr>
      <vt:lpstr>굴림</vt:lpstr>
      <vt:lpstr>Arial</vt:lpstr>
      <vt:lpstr>Book Antiqua</vt:lpstr>
      <vt:lpstr>Courier New</vt:lpstr>
      <vt:lpstr>Forte</vt:lpstr>
      <vt:lpstr>Times New Roman</vt:lpstr>
      <vt:lpstr>Wingdings</vt:lpstr>
      <vt:lpstr>International</vt:lpstr>
      <vt:lpstr>Picture</vt:lpstr>
      <vt:lpstr>Microsoft Word Picture</vt:lpstr>
      <vt:lpstr>Chapter 6 Methods</vt:lpstr>
      <vt:lpstr>Opening Problem</vt:lpstr>
      <vt:lpstr>Problem</vt:lpstr>
      <vt:lpstr>Problem</vt:lpstr>
      <vt:lpstr>Solution</vt:lpstr>
      <vt:lpstr>Objectives</vt:lpstr>
      <vt:lpstr>Defining Methods</vt:lpstr>
      <vt:lpstr>Defining Methods</vt:lpstr>
      <vt:lpstr>Method Signature</vt:lpstr>
      <vt:lpstr>Formal Parameters</vt:lpstr>
      <vt:lpstr>Actual Parameters</vt:lpstr>
      <vt:lpstr>Return Value Type</vt:lpstr>
      <vt:lpstr>Calling Methods, cont.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CAUTION</vt:lpstr>
      <vt:lpstr>Call Stacks 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Passing Parameters</vt:lpstr>
      <vt:lpstr>Pass by Value</vt:lpstr>
      <vt:lpstr>Pass by Value</vt:lpstr>
      <vt:lpstr>Pass by Value, cont.</vt:lpstr>
      <vt:lpstr>Overloading Methods</vt:lpstr>
      <vt:lpstr>Ambiguous Invocation</vt:lpstr>
      <vt:lpstr>Ambiguous Invocation</vt:lpstr>
      <vt:lpstr>Scope of Local Variables</vt:lpstr>
      <vt:lpstr>Scope of Local Variables, cont.</vt:lpstr>
      <vt:lpstr>Scope of Local Variables, cont.</vt:lpstr>
      <vt:lpstr>Scope of Local Variables, cont.</vt:lpstr>
      <vt:lpstr>Scope of Local Variables, cont.</vt:lpstr>
      <vt:lpstr>Scope of Local Variables, cont.</vt:lpstr>
      <vt:lpstr>Benefits of Methods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Seung-Ho Lim</cp:lastModifiedBy>
  <cp:revision>200</cp:revision>
  <dcterms:created xsi:type="dcterms:W3CDTF">1995-06-10T17:31:50Z</dcterms:created>
  <dcterms:modified xsi:type="dcterms:W3CDTF">2019-03-07T02:23:21Z</dcterms:modified>
</cp:coreProperties>
</file>