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60"/>
  </p:notesMasterIdLst>
  <p:handoutMasterIdLst>
    <p:handoutMasterId r:id="rId61"/>
  </p:handoutMasterIdLst>
  <p:sldIdLst>
    <p:sldId id="257" r:id="rId4"/>
    <p:sldId id="651" r:id="rId5"/>
    <p:sldId id="530" r:id="rId6"/>
    <p:sldId id="478" r:id="rId7"/>
    <p:sldId id="260" r:id="rId8"/>
    <p:sldId id="262" r:id="rId9"/>
    <p:sldId id="263" r:id="rId10"/>
    <p:sldId id="264" r:id="rId11"/>
    <p:sldId id="533" r:id="rId12"/>
    <p:sldId id="532" r:id="rId13"/>
    <p:sldId id="534" r:id="rId14"/>
    <p:sldId id="518" r:id="rId15"/>
    <p:sldId id="507" r:id="rId16"/>
    <p:sldId id="553" r:id="rId17"/>
    <p:sldId id="568" r:id="rId18"/>
    <p:sldId id="569" r:id="rId19"/>
    <p:sldId id="554" r:id="rId20"/>
    <p:sldId id="570" r:id="rId21"/>
    <p:sldId id="572" r:id="rId22"/>
    <p:sldId id="571" r:id="rId23"/>
    <p:sldId id="573" r:id="rId24"/>
    <p:sldId id="580" r:id="rId25"/>
    <p:sldId id="574" r:id="rId26"/>
    <p:sldId id="575" r:id="rId27"/>
    <p:sldId id="581" r:id="rId28"/>
    <p:sldId id="576" r:id="rId29"/>
    <p:sldId id="577" r:id="rId30"/>
    <p:sldId id="578" r:id="rId31"/>
    <p:sldId id="579" r:id="rId32"/>
    <p:sldId id="538" r:id="rId33"/>
    <p:sldId id="512" r:id="rId34"/>
    <p:sldId id="500" r:id="rId35"/>
    <p:sldId id="267" r:id="rId36"/>
    <p:sldId id="487" r:id="rId37"/>
    <p:sldId id="539" r:id="rId38"/>
    <p:sldId id="495" r:id="rId39"/>
    <p:sldId id="524" r:id="rId40"/>
    <p:sldId id="614" r:id="rId41"/>
    <p:sldId id="529" r:id="rId42"/>
    <p:sldId id="506" r:id="rId43"/>
    <p:sldId id="559" r:id="rId44"/>
    <p:sldId id="567" r:id="rId45"/>
    <p:sldId id="658" r:id="rId46"/>
    <p:sldId id="520" r:id="rId47"/>
    <p:sldId id="503" r:id="rId48"/>
    <p:sldId id="521" r:id="rId49"/>
    <p:sldId id="504" r:id="rId50"/>
    <p:sldId id="600" r:id="rId51"/>
    <p:sldId id="528" r:id="rId52"/>
    <p:sldId id="505" r:id="rId53"/>
    <p:sldId id="602" r:id="rId54"/>
    <p:sldId id="653" r:id="rId55"/>
    <p:sldId id="656" r:id="rId56"/>
    <p:sldId id="657" r:id="rId57"/>
    <p:sldId id="536" r:id="rId58"/>
    <p:sldId id="535"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0" autoAdjust="0"/>
    <p:restoredTop sz="95405" autoAdjust="0"/>
  </p:normalViewPr>
  <p:slideViewPr>
    <p:cSldViewPr>
      <p:cViewPr varScale="1">
        <p:scale>
          <a:sx n="108" d="100"/>
          <a:sy n="108" d="100"/>
        </p:scale>
        <p:origin x="102" y="582"/>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107"/>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ea typeface="굴림" panose="020B0600000101010101" pitchFamily="50" charset="-127"/>
              </a:defRPr>
            </a:lvl1pPr>
          </a:lstStyle>
          <a:p>
            <a:fld id="{73F09E8C-97FD-4C48-9603-06AAC9B1B62C}" type="slidenum">
              <a:rPr lang="en-US" altLang="ko-K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A2871D-5934-469E-AB47-B2DDE1A9A266}" type="slidenum">
              <a:rPr lang="en-US" altLang="en-US" sz="1000"/>
              <a:pPr/>
              <a:t>5</a:t>
            </a:fld>
            <a:endParaRPr lang="en-US" altLang="en-US" sz="100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65"/>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fld id="{38AC4050-7196-4D24-8868-05276F61CF8A}" type="slidenum">
              <a:rPr lang="en-US" altLang="ko-KR"/>
              <a:pPr/>
              <a:t>‹#›</a:t>
            </a:fld>
            <a:endParaRPr lang="en-US" altLang="ko-KR"/>
          </a:p>
        </p:txBody>
      </p:sp>
    </p:spTree>
    <p:extLst>
      <p:ext uri="{BB962C8B-B14F-4D97-AF65-F5344CB8AC3E}">
        <p14:creationId xmlns:p14="http://schemas.microsoft.com/office/powerpoint/2010/main" val="242468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0BEFCA58-77DE-42E1-82FB-483E1E0219AE}" type="slidenum">
              <a:rPr lang="en-US" altLang="ko-KR"/>
              <a:pPr/>
              <a:t>‹#›</a:t>
            </a:fld>
            <a:endParaRPr lang="en-US" altLang="ko-KR"/>
          </a:p>
        </p:txBody>
      </p:sp>
    </p:spTree>
    <p:extLst>
      <p:ext uri="{BB962C8B-B14F-4D97-AF65-F5344CB8AC3E}">
        <p14:creationId xmlns:p14="http://schemas.microsoft.com/office/powerpoint/2010/main" val="137735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19C1EA6A-1E28-4D2C-87B2-0BF1176F6B15}" type="slidenum">
              <a:rPr lang="en-US" altLang="ko-KR"/>
              <a:pPr/>
              <a:t>‹#›</a:t>
            </a:fld>
            <a:endParaRPr lang="en-US" altLang="ko-KR"/>
          </a:p>
        </p:txBody>
      </p:sp>
    </p:spTree>
    <p:extLst>
      <p:ext uri="{BB962C8B-B14F-4D97-AF65-F5344CB8AC3E}">
        <p14:creationId xmlns:p14="http://schemas.microsoft.com/office/powerpoint/2010/main" val="2153191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1EB86DAC-CA33-4631-B65C-E5AD4279115B}" type="slidenum">
              <a:rPr lang="en-US" altLang="ko-KR"/>
              <a:pPr/>
              <a:t>‹#›</a:t>
            </a:fld>
            <a:endParaRPr lang="en-US" altLang="ko-KR"/>
          </a:p>
        </p:txBody>
      </p:sp>
    </p:spTree>
    <p:extLst>
      <p:ext uri="{BB962C8B-B14F-4D97-AF65-F5344CB8AC3E}">
        <p14:creationId xmlns:p14="http://schemas.microsoft.com/office/powerpoint/2010/main" val="3091140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D436DFC8-CCA8-46E7-B09A-6AC76E61C162}" type="slidenum">
              <a:rPr lang="en-US" altLang="ko-KR"/>
              <a:pPr/>
              <a:t>‹#›</a:t>
            </a:fld>
            <a:endParaRPr lang="en-US" altLang="ko-KR"/>
          </a:p>
        </p:txBody>
      </p:sp>
    </p:spTree>
    <p:extLst>
      <p:ext uri="{BB962C8B-B14F-4D97-AF65-F5344CB8AC3E}">
        <p14:creationId xmlns:p14="http://schemas.microsoft.com/office/powerpoint/2010/main" val="17835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A417EADD-1651-4957-A778-B8DB168D615E}" type="slidenum">
              <a:rPr lang="en-US" altLang="ko-KR"/>
              <a:pPr/>
              <a:t>‹#›</a:t>
            </a:fld>
            <a:endParaRPr lang="en-US" altLang="ko-KR"/>
          </a:p>
        </p:txBody>
      </p:sp>
    </p:spTree>
    <p:extLst>
      <p:ext uri="{BB962C8B-B14F-4D97-AF65-F5344CB8AC3E}">
        <p14:creationId xmlns:p14="http://schemas.microsoft.com/office/powerpoint/2010/main" val="293147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A705589B-5012-48C7-A199-869A7264642F}" type="slidenum">
              <a:rPr lang="en-US" altLang="ko-KR"/>
              <a:pPr/>
              <a:t>‹#›</a:t>
            </a:fld>
            <a:endParaRPr lang="en-US" altLang="ko-KR"/>
          </a:p>
        </p:txBody>
      </p:sp>
    </p:spTree>
    <p:extLst>
      <p:ext uri="{BB962C8B-B14F-4D97-AF65-F5344CB8AC3E}">
        <p14:creationId xmlns:p14="http://schemas.microsoft.com/office/powerpoint/2010/main" val="252157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B6B11D68-571B-47C4-8E45-63C822040F72}" type="slidenum">
              <a:rPr lang="en-US" altLang="ko-KR"/>
              <a:pPr/>
              <a:t>‹#›</a:t>
            </a:fld>
            <a:endParaRPr lang="en-US" altLang="ko-KR"/>
          </a:p>
        </p:txBody>
      </p:sp>
    </p:spTree>
    <p:extLst>
      <p:ext uri="{BB962C8B-B14F-4D97-AF65-F5344CB8AC3E}">
        <p14:creationId xmlns:p14="http://schemas.microsoft.com/office/powerpoint/2010/main" val="293039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D79592A0-370D-4C27-AA1B-A66084E621E6}" type="slidenum">
              <a:rPr lang="en-US" altLang="ko-KR"/>
              <a:pPr/>
              <a:t>‹#›</a:t>
            </a:fld>
            <a:endParaRPr lang="en-US" altLang="ko-KR"/>
          </a:p>
        </p:txBody>
      </p:sp>
    </p:spTree>
    <p:extLst>
      <p:ext uri="{BB962C8B-B14F-4D97-AF65-F5344CB8AC3E}">
        <p14:creationId xmlns:p14="http://schemas.microsoft.com/office/powerpoint/2010/main" val="386421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6CEB1ACC-36C1-4168-9EDB-F7A3469FB9C3}" type="slidenum">
              <a:rPr lang="en-US" altLang="ko-KR"/>
              <a:pPr/>
              <a:t>‹#›</a:t>
            </a:fld>
            <a:endParaRPr lang="en-US" altLang="ko-KR"/>
          </a:p>
        </p:txBody>
      </p:sp>
    </p:spTree>
    <p:extLst>
      <p:ext uri="{BB962C8B-B14F-4D97-AF65-F5344CB8AC3E}">
        <p14:creationId xmlns:p14="http://schemas.microsoft.com/office/powerpoint/2010/main" val="306684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537F3BDA-6375-4C6E-8300-353032F84330}" type="slidenum">
              <a:rPr lang="en-US" altLang="ko-KR"/>
              <a:pPr/>
              <a:t>‹#›</a:t>
            </a:fld>
            <a:endParaRPr lang="en-US" altLang="ko-KR"/>
          </a:p>
        </p:txBody>
      </p:sp>
    </p:spTree>
    <p:extLst>
      <p:ext uri="{BB962C8B-B14F-4D97-AF65-F5344CB8AC3E}">
        <p14:creationId xmlns:p14="http://schemas.microsoft.com/office/powerpoint/2010/main" val="271411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0B00661F-BB5A-4ECE-BCEC-8F9A79981699}" type="slidenum">
              <a:rPr lang="en-US" altLang="ko-KR"/>
              <a:pPr/>
              <a:t>‹#›</a:t>
            </a:fld>
            <a:endParaRPr lang="en-US" altLang="ko-KR"/>
          </a:p>
        </p:txBody>
      </p:sp>
    </p:spTree>
    <p:extLst>
      <p:ext uri="{BB962C8B-B14F-4D97-AF65-F5344CB8AC3E}">
        <p14:creationId xmlns:p14="http://schemas.microsoft.com/office/powerpoint/2010/main" val="102345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0A8A6977-FCDA-4C41-B0BF-B9E4924E2186}" type="slidenum">
              <a:rPr lang="en-US" altLang="ko-KR"/>
              <a:pPr/>
              <a:t>‹#›</a:t>
            </a:fld>
            <a:endParaRPr lang="en-US" altLang="ko-KR"/>
          </a:p>
        </p:txBody>
      </p:sp>
    </p:spTree>
    <p:extLst>
      <p:ext uri="{BB962C8B-B14F-4D97-AF65-F5344CB8AC3E}">
        <p14:creationId xmlns:p14="http://schemas.microsoft.com/office/powerpoint/2010/main" val="392372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F9AADDED-B9D0-465A-AA25-30BC03CC7BBF}" type="slidenum">
              <a:rPr lang="en-US" altLang="ko-KR"/>
              <a:pPr/>
              <a:t>‹#›</a:t>
            </a:fld>
            <a:endParaRPr lang="en-US" altLang="ko-KR"/>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3.wmf"/><Relationship Id="rId4"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4.wmf"/><Relationship Id="rId4"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A5C819-95F6-4EE8-B2B5-5D38B895EB74}" type="slidenum">
              <a:rPr lang="en-US" altLang="en-US" sz="1400"/>
              <a:pPr/>
              <a:t>1</a:t>
            </a:fld>
            <a:endParaRPr lang="en-US" altLang="en-US" sz="140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smtClean="0"/>
              <a:t>Chapter 7 Single-Dimensional 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176820-911C-4758-9B65-C4847900C823}" type="slidenum">
              <a:rPr lang="en-US" altLang="en-US" sz="1400"/>
              <a:pPr/>
              <a:t>10</a:t>
            </a:fld>
            <a:endParaRPr lang="en-US" altLang="en-US" sz="140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smtClean="0"/>
              <a:t>Indexed Variables</a:t>
            </a:r>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smtClean="0">
                <a:cs typeface="Courier New" panose="02070309020205020404" pitchFamily="49" charset="0"/>
              </a:rPr>
              <a:t>The array elements are accessed through the index. The array indices are </a:t>
            </a:r>
            <a:r>
              <a:rPr lang="en-US" altLang="en-US" sz="3000" i="1" smtClean="0">
                <a:cs typeface="Courier New" panose="02070309020205020404" pitchFamily="49" charset="0"/>
              </a:rPr>
              <a:t>0-based</a:t>
            </a:r>
            <a:r>
              <a:rPr lang="en-US" altLang="en-US" sz="3000" smtClean="0">
                <a:cs typeface="Courier New" panose="02070309020205020404"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smtClean="0">
              <a:cs typeface="Times New Roman" panose="02020603050405020304" pitchFamily="18" charset="0"/>
            </a:endParaRPr>
          </a:p>
          <a:p>
            <a:pPr marL="0" indent="0" algn="just">
              <a:buFont typeface="Monotype Sorts" pitchFamily="2" charset="2"/>
              <a:buNone/>
            </a:pPr>
            <a:r>
              <a:rPr lang="en-US" altLang="en-US" sz="3000" smtClean="0">
                <a:cs typeface="Courier New" panose="02070309020205020404" pitchFamily="49" charset="0"/>
              </a:rPr>
              <a:t>Each element in the array is represented using the following syntax, known as an </a:t>
            </a:r>
            <a:r>
              <a:rPr lang="en-US" altLang="en-US" sz="3000" i="1" smtClean="0">
                <a:cs typeface="Courier New" panose="02070309020205020404" pitchFamily="49" charset="0"/>
              </a:rPr>
              <a:t>indexed variable</a:t>
            </a:r>
            <a:r>
              <a:rPr lang="en-US" altLang="en-US" sz="3000" smtClean="0">
                <a:cs typeface="Courier New" panose="02070309020205020404" pitchFamily="49" charset="0"/>
              </a:rPr>
              <a:t>:</a:t>
            </a:r>
          </a:p>
          <a:p>
            <a:pPr marL="0" indent="0" algn="just">
              <a:buFont typeface="Monotype Sorts" pitchFamily="2" charset="2"/>
              <a:buNone/>
            </a:pPr>
            <a:endParaRPr lang="en-US" altLang="en-US" sz="3000" smtClean="0">
              <a:cs typeface="Times New Roman" panose="02020603050405020304" pitchFamily="18" charset="0"/>
            </a:endParaRPr>
          </a:p>
          <a:p>
            <a:pPr lvl="1" algn="just">
              <a:buFontTx/>
              <a:buNone/>
            </a:pPr>
            <a:r>
              <a:rPr lang="en-US" altLang="en-US" sz="2600" smtClean="0">
                <a:cs typeface="Courier New" panose="02070309020205020404" pitchFamily="49" charset="0"/>
              </a:rPr>
              <a:t>arrayRefVar[index];</a:t>
            </a:r>
            <a:endParaRPr lang="en-US" altLang="en-US" sz="26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BBA52B-B97E-467D-8EA5-07920F4E1E54}" type="slidenum">
              <a:rPr lang="en-US" altLang="en-US" sz="1400"/>
              <a:pPr/>
              <a:t>11</a:t>
            </a:fld>
            <a:endParaRPr lang="en-US" altLang="en-US" sz="140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smtClean="0"/>
              <a:t>Using Indexed Variables</a:t>
            </a:r>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smtClean="0">
                <a:cs typeface="Courier New" panose="02070309020205020404" pitchFamily="49" charset="0"/>
              </a:rPr>
              <a:t>After an array is created, an indexed variable can be used in the same way as a regular variable. For example, the following code adds the value in myList[0] and myList[1] to myList[2].</a:t>
            </a:r>
          </a:p>
          <a:p>
            <a:pPr marL="0" indent="0" algn="just">
              <a:buFont typeface="Monotype Sorts" pitchFamily="2" charset="2"/>
              <a:buNone/>
            </a:pPr>
            <a:endParaRPr lang="en-US" altLang="en-US" sz="3400" smtClean="0">
              <a:cs typeface="Courier New" panose="02070309020205020404" pitchFamily="49" charset="0"/>
            </a:endParaRPr>
          </a:p>
          <a:p>
            <a:pPr lvl="1" algn="just">
              <a:buFontTx/>
              <a:buNone/>
            </a:pPr>
            <a:r>
              <a:rPr lang="en-US" altLang="en-US" sz="2600" smtClean="0">
                <a:latin typeface="Courier New" panose="02070309020205020404" pitchFamily="49" charset="0"/>
                <a:cs typeface="Courier New" panose="02070309020205020404" pitchFamily="49" charset="0"/>
              </a:rPr>
              <a:t>myList[2] = myList[0] + myList[1];</a:t>
            </a:r>
            <a:endParaRPr lang="en-US" altLang="en-US" sz="2600" smtClean="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B5EDC2-A63C-4788-A967-A006B2E97A63}" type="slidenum">
              <a:rPr lang="en-US" altLang="en-US" sz="1400"/>
              <a:pPr/>
              <a:t>12</a:t>
            </a:fld>
            <a:endParaRPr lang="en-US" altLang="en-US" sz="140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smtClean="0"/>
              <a:t>Array Initializers</a:t>
            </a: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smtClean="0"/>
              <a:t>Declaring, creating, initializing in one step:</a:t>
            </a:r>
            <a:endParaRPr lang="en-US" altLang="en-US" sz="3600" smtClean="0"/>
          </a:p>
          <a:p>
            <a:pPr>
              <a:spcBef>
                <a:spcPct val="50000"/>
              </a:spcBef>
              <a:buFont typeface="Monotype Sorts" pitchFamily="2" charset="2"/>
              <a:buNone/>
            </a:pPr>
            <a:r>
              <a:rPr lang="en-US" altLang="en-US" sz="2800" smtClean="0">
                <a:latin typeface="Courier New" panose="02070309020205020404" pitchFamily="49" charset="0"/>
              </a:rPr>
              <a:t>	</a:t>
            </a:r>
            <a:r>
              <a:rPr lang="en-US" altLang="en-US" sz="2800" b="1" smtClean="0">
                <a:latin typeface="Courier New" panose="02070309020205020404" pitchFamily="49" charset="0"/>
              </a:rPr>
              <a:t>double[] myList = {1.9, 2.9, 3.4, 3.5};</a:t>
            </a:r>
          </a:p>
          <a:p>
            <a:pPr>
              <a:spcBef>
                <a:spcPct val="50000"/>
              </a:spcBef>
              <a:buFont typeface="Monotype Sorts" pitchFamily="2" charset="2"/>
              <a:buNone/>
            </a:pPr>
            <a:r>
              <a:rPr lang="en-US" altLang="en-US" sz="3600" smtClean="0"/>
              <a:t>This shorthand syntax must be in one statement.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42530C-B0E4-4345-9724-6C137E31024B}" type="slidenum">
              <a:rPr lang="en-US" altLang="en-US" sz="1400"/>
              <a:pPr/>
              <a:t>13</a:t>
            </a:fld>
            <a:endParaRPr lang="en-US" altLang="en-US" sz="140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smtClean="0"/>
              <a:t>Declaring, creating, initializing Using the Shorthand Notation</a:t>
            </a: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smtClean="0">
                <a:latin typeface="Courier New" panose="02070309020205020404" pitchFamily="49" charset="0"/>
              </a:rPr>
              <a:t>double[] myList = {1.9, 2.9, 3.4, 3.5};</a:t>
            </a:r>
          </a:p>
          <a:p>
            <a:pPr marL="0" indent="0">
              <a:spcBef>
                <a:spcPct val="50000"/>
              </a:spcBef>
              <a:buFont typeface="Monotype Sorts" pitchFamily="2" charset="2"/>
              <a:buNone/>
            </a:pPr>
            <a:r>
              <a:rPr lang="en-US" altLang="en-US" smtClean="0">
                <a:cs typeface="Times New Roman" panose="02020603050405020304" pitchFamily="18" charset="0"/>
              </a:rPr>
              <a:t>This shorthand notation is equivalent to the following statements:</a:t>
            </a:r>
          </a:p>
          <a:p>
            <a:pPr marL="0" indent="0">
              <a:spcBef>
                <a:spcPct val="50000"/>
              </a:spcBef>
              <a:buFont typeface="Monotype Sorts" pitchFamily="2" charset="2"/>
              <a:buNone/>
            </a:pPr>
            <a:r>
              <a:rPr lang="en-US" altLang="en-US" sz="2400" smtClean="0">
                <a:latin typeface="Courier New" panose="02070309020205020404" pitchFamily="49" charset="0"/>
              </a:rPr>
              <a:t>double[] myList = new double[4];</a:t>
            </a:r>
          </a:p>
          <a:p>
            <a:pPr marL="0" indent="0">
              <a:spcBef>
                <a:spcPct val="50000"/>
              </a:spcBef>
              <a:buFont typeface="Monotype Sorts" pitchFamily="2" charset="2"/>
              <a:buNone/>
            </a:pPr>
            <a:r>
              <a:rPr lang="en-US" altLang="en-US" sz="2400" smtClean="0">
                <a:latin typeface="Courier New" panose="02070309020205020404" pitchFamily="49" charset="0"/>
              </a:rPr>
              <a:t>myList[0] = 1.9;</a:t>
            </a:r>
          </a:p>
          <a:p>
            <a:pPr marL="0" indent="0">
              <a:spcBef>
                <a:spcPct val="50000"/>
              </a:spcBef>
              <a:buFont typeface="Monotype Sorts" pitchFamily="2" charset="2"/>
              <a:buNone/>
            </a:pPr>
            <a:r>
              <a:rPr lang="en-US" altLang="en-US" sz="2400" smtClean="0">
                <a:latin typeface="Courier New" panose="02070309020205020404" pitchFamily="49" charset="0"/>
              </a:rPr>
              <a:t>myList[1] = 2.9;</a:t>
            </a:r>
          </a:p>
          <a:p>
            <a:pPr marL="0" indent="0">
              <a:spcBef>
                <a:spcPct val="50000"/>
              </a:spcBef>
              <a:buFont typeface="Monotype Sorts" pitchFamily="2" charset="2"/>
              <a:buNone/>
            </a:pPr>
            <a:r>
              <a:rPr lang="en-US" altLang="en-US" sz="2400" smtClean="0">
                <a:latin typeface="Courier New" panose="02070309020205020404" pitchFamily="49" charset="0"/>
              </a:rPr>
              <a:t>myList[2] = 3.4;</a:t>
            </a:r>
          </a:p>
          <a:p>
            <a:pPr marL="0" indent="0">
              <a:spcBef>
                <a:spcPct val="50000"/>
              </a:spcBef>
              <a:buFont typeface="Monotype Sorts" pitchFamily="2" charset="2"/>
              <a:buNone/>
            </a:pPr>
            <a:r>
              <a:rPr lang="en-US" altLang="en-US" sz="2400" smtClean="0">
                <a:latin typeface="Courier New" panose="02070309020205020404" pitchFamily="49" charset="0"/>
              </a:rPr>
              <a:t>myList[3] = 3.5;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B727B6-3336-49B5-B7F4-77515D4D3E38}" type="slidenum">
              <a:rPr lang="en-US" altLang="en-US" sz="1400"/>
              <a:pPr/>
              <a:t>14</a:t>
            </a:fld>
            <a:endParaRPr lang="en-US" altLang="en-US" sz="140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7421"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E47001-AD11-49C5-9357-B49F02993C68}" type="slidenum">
              <a:rPr lang="en-US" altLang="en-US" sz="1400"/>
              <a:pPr/>
              <a:t>15</a:t>
            </a:fld>
            <a:endParaRPr lang="en-US" altLang="en-US" sz="140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becomes 1</a:t>
            </a:r>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18444"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976630-8F87-48E6-8879-39C07B985A04}" type="slidenum">
              <a:rPr lang="en-US" altLang="en-US" sz="1400"/>
              <a:pPr/>
              <a:t>16</a:t>
            </a:fld>
            <a:endParaRPr lang="en-US" altLang="en-US" sz="140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(=1) is less than 5</a:t>
            </a:r>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19468"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B426F5-633A-44C5-A3D3-DCAFB8A3CF08}" type="slidenum">
              <a:rPr lang="en-US" altLang="en-US" sz="1400"/>
              <a:pPr/>
              <a:t>17</a:t>
            </a:fld>
            <a:endParaRPr lang="en-US" altLang="en-US" sz="140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049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2077E0-2B16-4111-86BE-47387BFE8947}" type="slidenum">
              <a:rPr lang="en-US" altLang="en-US" sz="1400"/>
              <a:pPr/>
              <a:t>18</a:t>
            </a:fld>
            <a:endParaRPr lang="en-US" altLang="en-US" sz="140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smtClean="0"/>
              <a:t>Trace Program with Arrays</a:t>
            </a:r>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smtClean="0">
                <a:solidFill>
                  <a:schemeClr val="accent4"/>
                </a:solidFill>
              </a:rPr>
              <a:t>public class Test {</a:t>
            </a:r>
          </a:p>
          <a:p>
            <a:pPr marL="609600" indent="-609600">
              <a:lnSpc>
                <a:spcPct val="9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9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values[0] = values[1] + values[4];</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a:t>
            </a: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i++, i becomes 2</a:t>
            </a:r>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1516"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C5A84B-A340-476D-94DE-F5FC4BC37971}" type="slidenum">
              <a:rPr lang="en-US" altLang="en-US" sz="1400"/>
              <a:pPr/>
              <a:t>19</a:t>
            </a:fld>
            <a:endParaRPr lang="en-US" altLang="en-US" sz="140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smtClean="0">
                <a:solidFill>
                  <a:schemeClr val="accent4"/>
                </a:solidFill>
              </a:rPr>
              <a:t>public class Test {</a:t>
            </a:r>
          </a:p>
          <a:p>
            <a:pPr marL="609600" indent="-609600">
              <a:lnSpc>
                <a:spcPct val="80000"/>
              </a:lnSpc>
              <a:buFont typeface="Monotype Sorts" pitchFamily="2" charset="2"/>
              <a:buNone/>
              <a:defRPr/>
            </a:pPr>
            <a:r>
              <a:rPr lang="en-US" sz="2400" dirty="0" smtClean="0">
                <a:solidFill>
                  <a:schemeClr val="accent4"/>
                </a:solidFill>
              </a:rPr>
              <a:t>  public static void main(String[] </a:t>
            </a:r>
            <a:r>
              <a:rPr lang="en-US" sz="2400" dirty="0" err="1" smtClean="0">
                <a:solidFill>
                  <a:schemeClr val="accent4"/>
                </a:solidFill>
              </a:rPr>
              <a:t>args</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a:t>
            </a:r>
            <a:r>
              <a:rPr lang="en-US" sz="2400" dirty="0" err="1" smtClean="0">
                <a:solidFill>
                  <a:schemeClr val="accent4"/>
                </a:solidFill>
              </a:rPr>
              <a:t>int</a:t>
            </a:r>
            <a:r>
              <a:rPr lang="en-US" sz="2400" dirty="0" smtClean="0">
                <a:solidFill>
                  <a:schemeClr val="accent4"/>
                </a:solidFill>
              </a:rPr>
              <a:t>[] values = new </a:t>
            </a:r>
            <a:r>
              <a:rPr lang="en-US" sz="2400" dirty="0" err="1" smtClean="0">
                <a:solidFill>
                  <a:schemeClr val="accent4"/>
                </a:solidFill>
              </a:rPr>
              <a:t>int</a:t>
            </a:r>
            <a:r>
              <a:rPr lang="en-US" sz="2400" dirty="0" smtClean="0">
                <a:solidFill>
                  <a:schemeClr val="accent4"/>
                </a:solidFill>
              </a:rPr>
              <a:t>[5];</a:t>
            </a:r>
          </a:p>
          <a:p>
            <a:pPr marL="609600" indent="-609600">
              <a:lnSpc>
                <a:spcPct val="80000"/>
              </a:lnSpc>
              <a:buFont typeface="Monotype Sorts" pitchFamily="2" charset="2"/>
              <a:buNone/>
              <a:defRPr/>
            </a:pPr>
            <a:r>
              <a:rPr lang="en-US" sz="2400" dirty="0" smtClean="0">
                <a:solidFill>
                  <a:schemeClr val="accent4"/>
                </a:solidFill>
              </a:rPr>
              <a:t>    for (</a:t>
            </a:r>
            <a:r>
              <a:rPr lang="en-US" sz="2400" dirty="0" err="1" smtClean="0">
                <a:solidFill>
                  <a:schemeClr val="accent4"/>
                </a:solidFill>
              </a:rPr>
              <a:t>int</a:t>
            </a:r>
            <a:r>
              <a:rPr lang="en-US" sz="2400" dirty="0" smtClean="0">
                <a:solidFill>
                  <a:schemeClr val="accent4"/>
                </a:solidFill>
              </a:rPr>
              <a:t> </a:t>
            </a:r>
            <a:r>
              <a:rPr lang="en-US" sz="2400" dirty="0" err="1" smtClean="0">
                <a:solidFill>
                  <a:schemeClr val="accent4"/>
                </a:solidFill>
              </a:rPr>
              <a:t>i</a:t>
            </a:r>
            <a:r>
              <a:rPr lang="en-US" sz="2400" dirty="0" smtClean="0">
                <a:solidFill>
                  <a:schemeClr val="accent4"/>
                </a:solidFill>
              </a:rPr>
              <a:t> = 1; </a:t>
            </a:r>
            <a:r>
              <a:rPr lang="en-US" sz="2400" dirty="0" err="1" smtClean="0">
                <a:solidFill>
                  <a:schemeClr val="accent4"/>
                </a:solidFill>
              </a:rPr>
              <a:t>i</a:t>
            </a:r>
            <a:r>
              <a:rPr lang="en-US" sz="2400" dirty="0" smtClean="0">
                <a:solidFill>
                  <a:schemeClr val="accent4"/>
                </a:solidFill>
              </a:rPr>
              <a:t> &lt; 5; </a:t>
            </a:r>
            <a:r>
              <a:rPr lang="en-US" sz="2400" dirty="0" err="1" smtClean="0">
                <a:solidFill>
                  <a:schemeClr val="accent4"/>
                </a:solidFill>
              </a:rPr>
              <a:t>i</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a:t>
            </a:r>
            <a:r>
              <a:rPr lang="en-US" sz="2400" dirty="0" err="1" smtClean="0">
                <a:solidFill>
                  <a:schemeClr val="accent4"/>
                </a:solidFill>
              </a:rPr>
              <a:t>i</a:t>
            </a:r>
            <a:r>
              <a:rPr lang="en-US" sz="2400" dirty="0" smtClean="0">
                <a:solidFill>
                  <a:schemeClr val="accent4"/>
                </a:solidFill>
              </a:rPr>
              <a:t>] = </a:t>
            </a:r>
            <a:r>
              <a:rPr lang="en-US" sz="2400" dirty="0" err="1" smtClean="0">
                <a:solidFill>
                  <a:schemeClr val="accent4"/>
                </a:solidFill>
              </a:rPr>
              <a:t>i</a:t>
            </a:r>
            <a:r>
              <a:rPr lang="en-US" sz="2400" dirty="0" smtClean="0">
                <a:solidFill>
                  <a:schemeClr val="accent4"/>
                </a:solidFill>
              </a:rPr>
              <a:t> + values[i-1];</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values[0] = values[1] + values[4];</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a:t>
            </a: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2) is less than 5</a:t>
            </a:r>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2540"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E34A3E-5BEE-413F-A86B-E2F8FDE3BE46}" type="slidenum">
              <a:rPr lang="en-US" altLang="en-US" sz="1400"/>
              <a:pPr/>
              <a:t>2</a:t>
            </a:fld>
            <a:endParaRPr lang="en-US" altLang="en-US" sz="140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smtClean="0"/>
              <a:t>Opening Problem</a:t>
            </a:r>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928593-BED3-4442-9713-CD344E24C196}" type="slidenum">
              <a:rPr lang="en-US" altLang="en-US" sz="1400"/>
              <a:pPr/>
              <a:t>20</a:t>
            </a:fld>
            <a:endParaRPr lang="en-US" altLang="en-US" sz="140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356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2415A4-9A0F-49DB-AB16-4E73D0E49BE9}" type="slidenum">
              <a:rPr lang="en-US" altLang="en-US" sz="1400"/>
              <a:pPr/>
              <a:t>21</a:t>
            </a:fld>
            <a:endParaRPr lang="en-US" altLang="en-US" sz="140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458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D9819A-98A4-47AA-8E3E-AF8FCE0F92CE}" type="slidenum">
              <a:rPr lang="en-US" altLang="en-US" sz="1400"/>
              <a:pPr/>
              <a:t>22</a:t>
            </a:fld>
            <a:endParaRPr lang="en-US" altLang="en-US" sz="140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561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E6566B-E8DC-4060-8B42-DF3666A7DEF8}" type="slidenum">
              <a:rPr lang="en-US" altLang="en-US" sz="1400"/>
              <a:pPr/>
              <a:t>23</a:t>
            </a:fld>
            <a:endParaRPr lang="en-US" altLang="en-US" sz="140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663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C5EF12-902C-4C16-87EE-6014CFCDF568}" type="slidenum">
              <a:rPr lang="en-US" altLang="en-US" sz="1400"/>
              <a:pPr/>
              <a:t>24</a:t>
            </a:fld>
            <a:endParaRPr lang="en-US" altLang="en-US" sz="140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6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A4B3A2-7AB3-4621-BADC-68F46ED8B7EE}" type="slidenum">
              <a:rPr lang="en-US" altLang="en-US" sz="1400"/>
              <a:pPr/>
              <a:t>25</a:t>
            </a:fld>
            <a:endParaRPr lang="en-US" altLang="en-US" sz="140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868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B63505-3065-477D-87AE-A4F7E4FCF47A}" type="slidenum">
              <a:rPr lang="en-US" altLang="en-US" sz="1400"/>
              <a:pPr/>
              <a:t>26</a:t>
            </a:fld>
            <a:endParaRPr lang="en-US" altLang="en-US" sz="140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971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00AF0B-3AF8-48D2-A253-C1610C8830FF}" type="slidenum">
              <a:rPr lang="en-US" altLang="en-US" sz="1400"/>
              <a:pPr/>
              <a:t>27</a:t>
            </a:fld>
            <a:endParaRPr lang="en-US" altLang="en-US" sz="140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i++, i becomes 5</a:t>
            </a:r>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732"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A891C5-1788-4287-96C7-AC2CE4201FF4}" type="slidenum">
              <a:rPr lang="en-US" altLang="en-US" sz="1400"/>
              <a:pPr/>
              <a:t>28</a:t>
            </a:fld>
            <a:endParaRPr lang="en-US" altLang="en-US" sz="140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smtClean="0"/>
              <a:t>Trace Program with Arrays</a:t>
            </a:r>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1756"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C18B2A-57D0-40D7-B5D7-E0816ACA6F4C}" type="slidenum">
              <a:rPr lang="en-US" altLang="en-US" sz="1400"/>
              <a:pPr/>
              <a:t>29</a:t>
            </a:fld>
            <a:endParaRPr lang="en-US" altLang="en-US" sz="140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smtClean="0"/>
              <a:t>Trace Program with Arrays</a:t>
            </a:r>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278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63CB9F-B40A-408A-B6F2-F494CA0B476C}" type="slidenum">
              <a:rPr lang="en-US" altLang="en-US" sz="1400"/>
              <a:pPr/>
              <a:t>3</a:t>
            </a:fld>
            <a:endParaRPr lang="en-US" altLang="en-US" sz="1400"/>
          </a:p>
        </p:txBody>
      </p:sp>
      <p:sp>
        <p:nvSpPr>
          <p:cNvPr id="5123" name="Rectangle 2"/>
          <p:cNvSpPr>
            <a:spLocks noGrp="1" noChangeArrowheads="1"/>
          </p:cNvSpPr>
          <p:nvPr>
            <p:ph type="title"/>
          </p:nvPr>
        </p:nvSpPr>
        <p:spPr>
          <a:xfrm>
            <a:off x="685800" y="228600"/>
            <a:ext cx="7772400" cy="473075"/>
          </a:xfrm>
          <a:noFill/>
        </p:spPr>
        <p:txBody>
          <a:bodyPr/>
          <a:lstStyle/>
          <a:p>
            <a:r>
              <a:rPr lang="en-US" altLang="en-US" smtClean="0"/>
              <a:t>Objectives</a:t>
            </a:r>
          </a:p>
        </p:txBody>
      </p:sp>
      <p:sp>
        <p:nvSpPr>
          <p:cNvPr id="6148" name="Rectangle 3"/>
          <p:cNvSpPr>
            <a:spLocks noGrp="1" noChangeArrowheads="1"/>
          </p:cNvSpPr>
          <p:nvPr>
            <p:ph type="body" idx="1"/>
          </p:nvPr>
        </p:nvSpPr>
        <p:spPr>
          <a:xfrm>
            <a:off x="0" y="893763"/>
            <a:ext cx="8991600" cy="5545137"/>
          </a:xfrm>
        </p:spPr>
        <p:txBody>
          <a:bodyPr/>
          <a:lstStyle/>
          <a:p>
            <a:r>
              <a:rPr lang="en-US" altLang="ko-KR" sz="1700" smtClean="0">
                <a:ea typeface="굴림" panose="020B0600000101010101" pitchFamily="50" charset="-127"/>
              </a:rPr>
              <a:t>To describe why arrays are necessary in programming (§7.1).</a:t>
            </a:r>
          </a:p>
          <a:p>
            <a:r>
              <a:rPr lang="en-US" altLang="ko-KR" sz="1700" smtClean="0">
                <a:ea typeface="굴림" panose="020B0600000101010101" pitchFamily="50" charset="-127"/>
              </a:rPr>
              <a:t>To declare array reference variables and create arrays (§§7.2.1–7.2.2).</a:t>
            </a:r>
          </a:p>
          <a:p>
            <a:r>
              <a:rPr lang="en-US" altLang="ko-KR" sz="1700" smtClean="0">
                <a:ea typeface="굴림" panose="020B0600000101010101" pitchFamily="50" charset="-127"/>
              </a:rPr>
              <a:t>To obtain array size using </a:t>
            </a:r>
            <a:r>
              <a:rPr lang="en-US" altLang="ko-KR" sz="1700" b="1" smtClean="0">
                <a:ea typeface="굴림" panose="020B0600000101010101" pitchFamily="50" charset="-127"/>
              </a:rPr>
              <a:t>arrayRefVar.length</a:t>
            </a:r>
            <a:r>
              <a:rPr lang="en-US" altLang="ko-KR" sz="1700" smtClean="0">
                <a:ea typeface="굴림" panose="020B0600000101010101" pitchFamily="50" charset="-127"/>
              </a:rPr>
              <a:t> and know default values in an array (§7.2.3).</a:t>
            </a:r>
          </a:p>
          <a:p>
            <a:r>
              <a:rPr lang="en-US" altLang="ko-KR" sz="1700" smtClean="0">
                <a:ea typeface="굴림" panose="020B0600000101010101" pitchFamily="50" charset="-127"/>
              </a:rPr>
              <a:t>To access array elements using indexes (§7.2.4).</a:t>
            </a:r>
          </a:p>
          <a:p>
            <a:r>
              <a:rPr lang="en-US" altLang="ko-KR" sz="1700" smtClean="0">
                <a:ea typeface="굴림" panose="020B0600000101010101" pitchFamily="50" charset="-127"/>
              </a:rPr>
              <a:t>To declare, create, and initialize an array using an array initializer (§7.2.5).</a:t>
            </a:r>
          </a:p>
          <a:p>
            <a:r>
              <a:rPr lang="en-US" altLang="ko-KR" sz="1700" smtClean="0">
                <a:ea typeface="굴림" panose="020B0600000101010101" pitchFamily="50" charset="-127"/>
              </a:rPr>
              <a:t>To program common array operations (displaying arrays, summing all elements, finding the minimum and maximum elements, random shuffling, and shifting elements) (§7.2.6).</a:t>
            </a:r>
          </a:p>
          <a:p>
            <a:r>
              <a:rPr lang="en-US" altLang="ko-KR" sz="1700" smtClean="0">
                <a:ea typeface="굴림" panose="020B0600000101010101" pitchFamily="50" charset="-127"/>
              </a:rPr>
              <a:t>To simplify programming using the foreach loops (§7.2.7).</a:t>
            </a:r>
          </a:p>
          <a:p>
            <a:r>
              <a:rPr lang="en-US" altLang="ko-KR" sz="1700" smtClean="0">
                <a:ea typeface="굴림" panose="020B0600000101010101" pitchFamily="50" charset="-127"/>
              </a:rPr>
              <a:t>To apply arrays in application development (</a:t>
            </a:r>
            <a:r>
              <a:rPr lang="en-US" altLang="ko-KR" sz="1700" b="1" smtClean="0">
                <a:ea typeface="굴림" panose="020B0600000101010101" pitchFamily="50" charset="-127"/>
              </a:rPr>
              <a:t>AnalyzeNumbers</a:t>
            </a:r>
            <a:r>
              <a:rPr lang="en-US" altLang="ko-KR" sz="1700" smtClean="0">
                <a:ea typeface="굴림" panose="020B0600000101010101" pitchFamily="50" charset="-127"/>
              </a:rPr>
              <a:t>, </a:t>
            </a:r>
            <a:r>
              <a:rPr lang="en-US" altLang="ko-KR" sz="1700" b="1" smtClean="0">
                <a:ea typeface="굴림" panose="020B0600000101010101" pitchFamily="50" charset="-127"/>
              </a:rPr>
              <a:t>DeckOfCards</a:t>
            </a:r>
            <a:r>
              <a:rPr lang="en-US" altLang="ko-KR" sz="1700" smtClean="0">
                <a:ea typeface="굴림" panose="020B0600000101010101" pitchFamily="50" charset="-127"/>
              </a:rPr>
              <a:t>) (§§7.3–7.4).</a:t>
            </a:r>
          </a:p>
          <a:p>
            <a:r>
              <a:rPr lang="en-US" altLang="ko-KR" sz="1700" smtClean="0">
                <a:ea typeface="굴림" panose="020B0600000101010101" pitchFamily="50" charset="-127"/>
              </a:rPr>
              <a:t>To copy contents from one array to another (§7.5).</a:t>
            </a:r>
          </a:p>
          <a:p>
            <a:r>
              <a:rPr lang="en-US" altLang="ko-KR" sz="1700" smtClean="0">
                <a:ea typeface="굴림" panose="020B0600000101010101" pitchFamily="50" charset="-127"/>
              </a:rPr>
              <a:t>To develop and invoke methods with array arguments and return values (§§7.6–7.8).</a:t>
            </a:r>
          </a:p>
          <a:p>
            <a:r>
              <a:rPr lang="en-US" altLang="ko-KR" sz="1700" smtClean="0">
                <a:ea typeface="굴림" panose="020B0600000101010101" pitchFamily="50" charset="-127"/>
              </a:rPr>
              <a:t>To define a method with a variable-length argument list (§7.9).</a:t>
            </a:r>
          </a:p>
          <a:p>
            <a:r>
              <a:rPr lang="en-US" altLang="ko-KR" sz="1700" smtClean="0">
                <a:ea typeface="굴림" panose="020B0600000101010101" pitchFamily="50" charset="-127"/>
              </a:rPr>
              <a:t>To search elements using the linear (§7.10.1) or binary (§7.10.2) search algorithm.</a:t>
            </a:r>
          </a:p>
          <a:p>
            <a:r>
              <a:rPr lang="en-US" altLang="ko-KR" sz="1700" smtClean="0">
                <a:ea typeface="굴림" panose="020B0600000101010101" pitchFamily="50" charset="-127"/>
              </a:rPr>
              <a:t>To sort an array using the selection sort approach (§7.11).</a:t>
            </a:r>
          </a:p>
          <a:p>
            <a:r>
              <a:rPr lang="en-US" altLang="ko-KR" sz="1700" smtClean="0">
                <a:ea typeface="굴림" panose="020B0600000101010101" pitchFamily="50" charset="-127"/>
              </a:rPr>
              <a:t>To use the methods in the </a:t>
            </a:r>
            <a:r>
              <a:rPr lang="en-US" altLang="ko-KR" sz="1700" b="1" smtClean="0">
                <a:ea typeface="굴림" panose="020B0600000101010101" pitchFamily="50" charset="-127"/>
              </a:rPr>
              <a:t>java.util.Arrays</a:t>
            </a:r>
            <a:r>
              <a:rPr lang="en-US" altLang="ko-KR" sz="1700" smtClean="0">
                <a:ea typeface="굴림" panose="020B0600000101010101" pitchFamily="50" charset="-127"/>
              </a:rPr>
              <a:t> class (§7.12).</a:t>
            </a:r>
          </a:p>
          <a:p>
            <a:r>
              <a:rPr lang="en-US" altLang="ko-KR" sz="1700" smtClean="0">
                <a:ea typeface="굴림" panose="020B0600000101010101" pitchFamily="50" charset="-127"/>
              </a:rPr>
              <a:t>To pass arguments to the main method from the command line (§7.13).</a:t>
            </a:r>
          </a:p>
          <a:p>
            <a:pPr>
              <a:lnSpc>
                <a:spcPct val="80000"/>
              </a:lnSpc>
            </a:pPr>
            <a:endParaRPr lang="en-US" altLang="ko-KR" sz="1900" smtClean="0">
              <a:ea typeface="굴림" panose="020B0600000101010101" pitchFamily="50" charset="-127"/>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1A2080-652C-481B-A9B8-EED18A1DAE83}" type="slidenum">
              <a:rPr lang="en-US" altLang="en-US" sz="1400"/>
              <a:pPr/>
              <a:t>30</a:t>
            </a:fld>
            <a:endParaRPr lang="en-US" altLang="en-US" sz="140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smtClean="0">
                <a:cs typeface="Times New Roman" panose="02020603050405020304" pitchFamily="18" charset="0"/>
              </a:rPr>
              <a:t>Enhanced </a:t>
            </a:r>
            <a:r>
              <a:rPr lang="en-US" altLang="en-US" sz="3200" u="sng" smtClean="0">
                <a:cs typeface="Times New Roman" panose="02020603050405020304" pitchFamily="18" charset="0"/>
              </a:rPr>
              <a:t>for</a:t>
            </a:r>
            <a:r>
              <a:rPr lang="en-US" altLang="en-US" sz="3200" smtClean="0">
                <a:cs typeface="Times New Roman" panose="02020603050405020304" pitchFamily="18" charset="0"/>
              </a:rPr>
              <a:t> Loop (for-each loop)</a:t>
            </a: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pPr>
            <a:r>
              <a:rPr lang="en-US" altLang="ko-KR" sz="2000" smtClean="0">
                <a:ea typeface="굴림" panose="020B0600000101010101" pitchFamily="50" charset="-127"/>
                <a:cs typeface="Times New Roman" panose="02020603050405020304" pitchFamily="18" charset="0"/>
              </a:rPr>
              <a:t>JDK 1.5 introduced a new for loop that enables you to traverse the complete array sequentially without using an index variable. For example, the following code displays all elements in the array myList:</a:t>
            </a:r>
          </a:p>
          <a:p>
            <a:pPr marL="0" indent="0">
              <a:spcBef>
                <a:spcPct val="0"/>
              </a:spcBef>
              <a:buClrTx/>
              <a:buSzTx/>
              <a:buFontTx/>
              <a:buNone/>
            </a:pPr>
            <a:r>
              <a:rPr lang="en-US" altLang="ko-KR" sz="2000" smtClean="0">
                <a:solidFill>
                  <a:schemeClr val="tx2"/>
                </a:solidFill>
                <a:ea typeface="굴림" panose="020B0600000101010101" pitchFamily="50" charset="-127"/>
                <a:cs typeface="Courier New" panose="02070309020205020404" pitchFamily="49" charset="0"/>
              </a:rPr>
              <a:t> </a:t>
            </a:r>
            <a:endParaRPr lang="en-US" altLang="ko-KR" sz="2000" smtClean="0">
              <a:solidFill>
                <a:schemeClr val="tx2"/>
              </a:solidFill>
              <a:ea typeface="굴림" panose="020B0600000101010101" pitchFamily="50" charset="-127"/>
            </a:endParaRPr>
          </a:p>
          <a:p>
            <a:pPr lvl="1">
              <a:buFontTx/>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for (double value: myList) </a:t>
            </a:r>
            <a:endParaRPr lang="en-US" altLang="ko-KR" sz="1800" b="1" smtClean="0">
              <a:solidFill>
                <a:srgbClr val="000000"/>
              </a:solidFill>
              <a:latin typeface="Courier New" panose="02070309020205020404" pitchFamily="49" charset="0"/>
              <a:ea typeface="굴림" panose="020B0600000101010101" pitchFamily="50" charset="-127"/>
              <a:cs typeface="Times New Roman" panose="02020603050405020304" pitchFamily="18" charset="0"/>
            </a:endParaRPr>
          </a:p>
          <a:p>
            <a:pPr lvl="1">
              <a:buFontTx/>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System.out.println(value);</a:t>
            </a:r>
            <a:endParaRPr lang="en-US" altLang="ko-KR" sz="1800" b="1" smtClean="0">
              <a:solidFill>
                <a:srgbClr val="000000"/>
              </a:solidFill>
              <a:latin typeface="Courier New" panose="02070309020205020404" pitchFamily="49" charset="0"/>
              <a:ea typeface="굴림" panose="020B0600000101010101" pitchFamily="50" charset="-127"/>
              <a:cs typeface="Times New Roman" panose="02020603050405020304" pitchFamily="18" charset="0"/>
            </a:endParaRPr>
          </a:p>
          <a:p>
            <a:pPr marL="0" indent="0">
              <a:buFont typeface="Monotype Sorts" pitchFamily="2" charset="2"/>
              <a:buNone/>
            </a:pPr>
            <a:r>
              <a:rPr lang="en-US" altLang="ko-KR" sz="2000" smtClean="0">
                <a:ea typeface="굴림" panose="020B0600000101010101" pitchFamily="50" charset="-127"/>
                <a:cs typeface="Courier New" panose="02070309020205020404" pitchFamily="49" charset="0"/>
              </a:rPr>
              <a:t> </a:t>
            </a:r>
            <a:endParaRPr lang="en-US" altLang="ko-KR" sz="2000" smtClean="0">
              <a:ea typeface="굴림" panose="020B0600000101010101" pitchFamily="50" charset="-127"/>
              <a:cs typeface="Times New Roman" panose="02020603050405020304" pitchFamily="18" charset="0"/>
            </a:endParaRPr>
          </a:p>
          <a:p>
            <a:pPr marL="0" indent="0">
              <a:spcBef>
                <a:spcPct val="0"/>
              </a:spcBef>
              <a:buClrTx/>
              <a:buSzTx/>
              <a:buFontTx/>
              <a:buNone/>
            </a:pPr>
            <a:r>
              <a:rPr lang="en-US" altLang="ko-KR" sz="2000" smtClean="0">
                <a:ea typeface="굴림" panose="020B0600000101010101" pitchFamily="50" charset="-127"/>
                <a:cs typeface="Times New Roman" panose="02020603050405020304" pitchFamily="18" charset="0"/>
              </a:rPr>
              <a:t>In general, the syntax is</a:t>
            </a:r>
          </a:p>
          <a:p>
            <a:pPr marL="0" indent="0">
              <a:spcBef>
                <a:spcPct val="0"/>
              </a:spcBef>
              <a:buClrTx/>
              <a:buSzTx/>
              <a:buFontTx/>
              <a:buNone/>
            </a:pPr>
            <a:r>
              <a:rPr lang="en-US" altLang="ko-KR" sz="2000" smtClean="0">
                <a:solidFill>
                  <a:schemeClr val="tx2"/>
                </a:solidFill>
                <a:ea typeface="굴림" panose="020B0600000101010101" pitchFamily="50" charset="-127"/>
                <a:cs typeface="Courier New" panose="02070309020205020404" pitchFamily="49" charset="0"/>
              </a:rPr>
              <a:t> </a:t>
            </a:r>
            <a:endParaRPr lang="en-US" altLang="ko-KR" sz="2000" smtClean="0">
              <a:solidFill>
                <a:schemeClr val="tx2"/>
              </a:solidFill>
              <a:ea typeface="굴림" panose="020B0600000101010101" pitchFamily="50" charset="-127"/>
            </a:endParaRPr>
          </a:p>
          <a:p>
            <a:pPr lvl="1">
              <a:buFontTx/>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for (elementType value: arrayRefVar) {</a:t>
            </a:r>
            <a:endParaRPr lang="en-US" altLang="ko-KR" sz="1800" b="1" smtClean="0">
              <a:solidFill>
                <a:srgbClr val="000000"/>
              </a:solidFill>
              <a:latin typeface="Courier New" panose="02070309020205020404" pitchFamily="49" charset="0"/>
              <a:ea typeface="굴림" panose="020B0600000101010101" pitchFamily="50" charset="-127"/>
              <a:cs typeface="Times New Roman" panose="02020603050405020304" pitchFamily="18" charset="0"/>
            </a:endParaRPr>
          </a:p>
          <a:p>
            <a:pPr lvl="1">
              <a:buFontTx/>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 Process the value</a:t>
            </a:r>
            <a:endParaRPr lang="en-US" altLang="ko-KR" sz="1800" b="1" smtClean="0">
              <a:solidFill>
                <a:srgbClr val="000000"/>
              </a:solidFill>
              <a:latin typeface="Courier New" panose="02070309020205020404" pitchFamily="49" charset="0"/>
              <a:ea typeface="굴림" panose="020B0600000101010101" pitchFamily="50" charset="-127"/>
              <a:cs typeface="Times New Roman" panose="02020603050405020304" pitchFamily="18" charset="0"/>
            </a:endParaRPr>
          </a:p>
          <a:p>
            <a:pPr lvl="1">
              <a:buFontTx/>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a:t>
            </a:r>
            <a:endParaRPr lang="en-US" altLang="ko-KR" sz="1800" b="1" smtClean="0">
              <a:solidFill>
                <a:srgbClr val="000000"/>
              </a:solidFill>
              <a:latin typeface="Courier New" panose="02070309020205020404" pitchFamily="49" charset="0"/>
              <a:ea typeface="굴림" panose="020B0600000101010101" pitchFamily="50" charset="-127"/>
              <a:cs typeface="Times New Roman" panose="02020603050405020304" pitchFamily="18" charset="0"/>
            </a:endParaRPr>
          </a:p>
          <a:p>
            <a:pPr marL="0" indent="0">
              <a:buFont typeface="Monotype Sorts" pitchFamily="2" charset="2"/>
              <a:buNone/>
            </a:pPr>
            <a:r>
              <a:rPr lang="en-US" altLang="ko-KR" sz="2000" smtClean="0">
                <a:ea typeface="굴림" panose="020B0600000101010101" pitchFamily="50" charset="-127"/>
                <a:cs typeface="Courier New" panose="02070309020205020404" pitchFamily="49" charset="0"/>
              </a:rPr>
              <a:t> </a:t>
            </a:r>
            <a:endParaRPr lang="en-US" altLang="ko-KR" sz="2000" smtClean="0">
              <a:ea typeface="굴림" panose="020B0600000101010101" pitchFamily="50" charset="-127"/>
              <a:cs typeface="Times New Roman" panose="02020603050405020304" pitchFamily="18" charset="0"/>
            </a:endParaRPr>
          </a:p>
          <a:p>
            <a:pPr marL="0" indent="0">
              <a:buFont typeface="Monotype Sorts" pitchFamily="2" charset="2"/>
              <a:buNone/>
            </a:pPr>
            <a:r>
              <a:rPr lang="en-US" altLang="ko-KR" sz="2000" smtClean="0">
                <a:ea typeface="굴림" panose="020B0600000101010101" pitchFamily="50" charset="-127"/>
                <a:cs typeface="Courier New" panose="02070309020205020404" pitchFamily="49" charset="0"/>
              </a:rPr>
              <a:t>You still have to use an index variable if you wish to traverse the array in a different order or change the elements in the array.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C6F666-E477-4FA3-B060-2943D36B3CFB}" type="slidenum">
              <a:rPr lang="en-US" altLang="en-US" sz="1400"/>
              <a:pPr/>
              <a:t>31</a:t>
            </a:fld>
            <a:endParaRPr lang="en-US" altLang="en-US" sz="140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smtClean="0"/>
              <a:t>Copying Arrays</a:t>
            </a:r>
            <a:endParaRPr lang="en-US" altLang="en-US" sz="4100" smtClean="0">
              <a:solidFill>
                <a:schemeClr val="tx1"/>
              </a:solidFill>
              <a:latin typeface="Book Antiqua" panose="02040602050305030304" pitchFamily="18" charset="0"/>
              <a:hlinkClick r:id="rId2"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smtClean="0">
                <a:cs typeface="Courier New" panose="02070309020205020404" pitchFamily="49" charset="0"/>
              </a:rPr>
              <a:t>Often, in a program, you need to duplicate an array or a part of an array. In such cases you could attempt to use the assignment statement (=), as follows:</a:t>
            </a:r>
            <a:endParaRPr lang="en-US" altLang="en-US" sz="2300" smtClean="0">
              <a:cs typeface="Times New Roman" panose="02020603050405020304" pitchFamily="18" charset="0"/>
            </a:endParaRPr>
          </a:p>
          <a:p>
            <a:pPr marL="0" indent="0">
              <a:lnSpc>
                <a:spcPct val="90000"/>
              </a:lnSpc>
              <a:buFont typeface="Monotype Sorts" pitchFamily="2" charset="2"/>
              <a:buNone/>
            </a:pPr>
            <a:r>
              <a:rPr lang="en-US" altLang="en-US" sz="2300" smtClean="0">
                <a:cs typeface="Courier New" panose="02070309020205020404" pitchFamily="49" charset="0"/>
              </a:rPr>
              <a:t> </a:t>
            </a:r>
            <a:endParaRPr lang="en-US" altLang="en-US" sz="2300" smtClean="0">
              <a:cs typeface="Times New Roman" panose="02020603050405020304" pitchFamily="18" charset="0"/>
            </a:endParaRPr>
          </a:p>
          <a:p>
            <a:pPr marL="0" indent="0">
              <a:lnSpc>
                <a:spcPct val="90000"/>
              </a:lnSpc>
              <a:buFont typeface="Monotype Sorts" pitchFamily="2" charset="2"/>
              <a:buNone/>
            </a:pPr>
            <a:r>
              <a:rPr lang="en-US" altLang="en-US" sz="2300" smtClean="0">
                <a:cs typeface="Courier New" panose="02070309020205020404" pitchFamily="49" charset="0"/>
              </a:rPr>
              <a:t>list2 = list1;</a:t>
            </a:r>
            <a:endParaRPr lang="en-US" altLang="en-US" sz="2300" smtClean="0">
              <a:cs typeface="Times New Roman" panose="02020603050405020304" pitchFamily="18" charset="0"/>
            </a:endParaRPr>
          </a:p>
          <a:p>
            <a:pPr marL="0" indent="0">
              <a:lnSpc>
                <a:spcPct val="90000"/>
              </a:lnSpc>
              <a:buFont typeface="Monotype Sorts" pitchFamily="2" charset="2"/>
              <a:buNone/>
            </a:pPr>
            <a:r>
              <a:rPr lang="en-US" altLang="en-US" sz="2300" smtClean="0">
                <a:cs typeface="Courier New" panose="02070309020205020404" pitchFamily="49" charset="0"/>
              </a:rPr>
              <a:t> </a:t>
            </a:r>
            <a:endParaRPr lang="en-US" altLang="en-US" sz="2300" smtClean="0">
              <a:cs typeface="Times New Roman" panose="02020603050405020304" pitchFamily="18" charset="0"/>
            </a:endParaRPr>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2FEA44-75C2-4840-ADC6-113A267EF2A4}" type="slidenum">
              <a:rPr lang="en-US" altLang="en-US" sz="1400"/>
              <a:pPr/>
              <a:t>32</a:t>
            </a:fld>
            <a:endParaRPr lang="en-US" altLang="en-US"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en-US" smtClean="0"/>
              <a:t>Copying Arrays</a:t>
            </a:r>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smtClean="0"/>
              <a:t>Using a loop:</a:t>
            </a:r>
            <a:endParaRPr lang="en-US" altLang="en-US" smtClean="0"/>
          </a:p>
          <a:p>
            <a:pPr>
              <a:spcBef>
                <a:spcPct val="50000"/>
              </a:spcBef>
              <a:buFont typeface="Monotype Sorts" pitchFamily="2" charset="2"/>
              <a:buNone/>
            </a:pPr>
            <a:r>
              <a:rPr lang="en-US" altLang="en-US" sz="2400" b="1" smtClean="0">
                <a:latin typeface="Courier New" panose="02070309020205020404" pitchFamily="49" charset="0"/>
              </a:rPr>
              <a:t>int[] sourceArray = {2, 3, 1, 5, 10};</a:t>
            </a:r>
          </a:p>
          <a:p>
            <a:pPr>
              <a:buFont typeface="Monotype Sorts" pitchFamily="2" charset="2"/>
              <a:buNone/>
            </a:pPr>
            <a:r>
              <a:rPr lang="en-US" altLang="en-US" sz="2400" b="1" smtClean="0">
                <a:latin typeface="Courier New" panose="02070309020205020404" pitchFamily="49" charset="0"/>
              </a:rPr>
              <a:t>int[] targetArray = new int[sourceArray.length];</a:t>
            </a:r>
          </a:p>
          <a:p>
            <a:pPr>
              <a:buFont typeface="Monotype Sorts" pitchFamily="2" charset="2"/>
              <a:buNone/>
            </a:pPr>
            <a:endParaRPr lang="en-US" altLang="en-US" sz="2400" b="1" smtClean="0">
              <a:latin typeface="Courier New" panose="02070309020205020404" pitchFamily="49" charset="0"/>
            </a:endParaRPr>
          </a:p>
          <a:p>
            <a:pPr>
              <a:buFont typeface="Monotype Sorts" pitchFamily="2" charset="2"/>
              <a:buNone/>
            </a:pPr>
            <a:r>
              <a:rPr lang="en-US" altLang="en-US" sz="2400" b="1" smtClean="0">
                <a:latin typeface="Courier New" panose="02070309020205020404" pitchFamily="49" charset="0"/>
              </a:rPr>
              <a:t>for (int i = 0; i &lt; sourceArrays.length; i++)</a:t>
            </a:r>
          </a:p>
          <a:p>
            <a:pPr>
              <a:buFont typeface="Monotype Sorts" pitchFamily="2" charset="2"/>
              <a:buNone/>
            </a:pPr>
            <a:r>
              <a:rPr lang="en-US" altLang="en-US" sz="2400" b="1" smtClean="0">
                <a:latin typeface="Courier New" panose="02070309020205020404" pitchFamily="49" charset="0"/>
              </a:rPr>
              <a:t>   targetArray[i] = sourceArray[i];</a:t>
            </a:r>
          </a:p>
          <a:p>
            <a:pPr algn="just">
              <a:buFont typeface="Monotype Sorts" pitchFamily="2" charset="2"/>
              <a:buNone/>
            </a:pPr>
            <a:endParaRPr lang="en-US" altLang="en-US" sz="280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C8B8BD-2F36-4C61-BB64-1B8E195BEBE7}" type="slidenum">
              <a:rPr lang="en-US" altLang="en-US" sz="1400"/>
              <a:pPr/>
              <a:t>33</a:t>
            </a:fld>
            <a:endParaRPr lang="en-US" altLang="en-US" sz="1400"/>
          </a:p>
        </p:txBody>
      </p:sp>
      <p:sp>
        <p:nvSpPr>
          <p:cNvPr id="52227"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anose="02070309020205020404" pitchFamily="49" charset="0"/>
              </a:rPr>
              <a:t>arraycopy</a:t>
            </a:r>
            <a:r>
              <a:rPr lang="en-US" altLang="en-US" smtClean="0"/>
              <a:t> Utility</a:t>
            </a: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smtClean="0">
                <a:latin typeface="Courier New" panose="02070309020205020404" pitchFamily="49" charset="0"/>
              </a:rPr>
              <a:t>arraycopy(sourceArray, src_pos, targetArray, tar_pos, length);</a:t>
            </a:r>
            <a:endParaRPr lang="en-US" altLang="en-US" sz="2600" b="1" smtClean="0">
              <a:latin typeface="Book Antiqua" panose="02040602050305030304" pitchFamily="18" charset="0"/>
            </a:endParaRPr>
          </a:p>
          <a:p>
            <a:pPr algn="just">
              <a:buFont typeface="Monotype Sorts" pitchFamily="2" charset="2"/>
              <a:buNone/>
            </a:pPr>
            <a:endParaRPr lang="en-US" altLang="en-US" sz="2400" smtClean="0"/>
          </a:p>
          <a:p>
            <a:pPr algn="just">
              <a:spcBef>
                <a:spcPct val="0"/>
              </a:spcBef>
              <a:buFont typeface="Monotype Sorts" pitchFamily="2" charset="2"/>
              <a:buNone/>
            </a:pPr>
            <a:r>
              <a:rPr lang="en-US" altLang="en-US" sz="2800" smtClean="0"/>
              <a:t>Example:</a:t>
            </a:r>
            <a:endParaRPr lang="en-US" altLang="en-US" sz="2400" smtClean="0"/>
          </a:p>
          <a:p>
            <a:pPr>
              <a:buFont typeface="Monotype Sorts" pitchFamily="2" charset="2"/>
              <a:buNone/>
            </a:pPr>
            <a:r>
              <a:rPr lang="en-US" altLang="en-US" sz="2600" b="1" smtClean="0">
                <a:latin typeface="Courier New" panose="02070309020205020404" pitchFamily="49" charset="0"/>
              </a:rPr>
              <a:t>System.arraycopy(sourceArray, 0, targetArray, 0, sourceArray.length);</a:t>
            </a:r>
            <a:r>
              <a:rPr lang="en-US" altLang="en-US" sz="2400" b="1" smtClean="0">
                <a:latin typeface="Courier New" panose="02070309020205020404" pitchFamily="49"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1E1E23-DE23-433D-94BB-5B2A001BE1DA}" type="slidenum">
              <a:rPr lang="en-US" altLang="en-US" sz="1400"/>
              <a:pPr/>
              <a:t>34</a:t>
            </a:fld>
            <a:endParaRPr lang="en-US" altLang="en-US" sz="1400"/>
          </a:p>
        </p:txBody>
      </p:sp>
      <p:sp>
        <p:nvSpPr>
          <p:cNvPr id="53251" name="Rectangle 2"/>
          <p:cNvSpPr>
            <a:spLocks noGrp="1" noChangeArrowheads="1"/>
          </p:cNvSpPr>
          <p:nvPr>
            <p:ph type="title"/>
          </p:nvPr>
        </p:nvSpPr>
        <p:spPr>
          <a:xfrm>
            <a:off x="609600" y="228600"/>
            <a:ext cx="7772400" cy="838200"/>
          </a:xfrm>
        </p:spPr>
        <p:txBody>
          <a:bodyPr/>
          <a:lstStyle/>
          <a:p>
            <a:r>
              <a:rPr lang="en-US" altLang="en-US" smtClean="0"/>
              <a:t>Passing Arrays to Methods</a:t>
            </a:r>
            <a:endParaRPr lang="en-US" altLang="en-US" smtClean="0">
              <a:solidFill>
                <a:schemeClr val="tx1"/>
              </a:solidFill>
              <a:latin typeface="Book Antiqua" panose="02040602050305030304" pitchFamily="18" charset="0"/>
              <a:hlinkClick r:id="rId2"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public static void printArray(int[] array) {</a:t>
            </a:r>
            <a:endParaRPr lang="en-US" altLang="en-US" sz="1800" b="1" smtClean="0">
              <a:latin typeface="Courier"/>
              <a:cs typeface="Times New Roman" panose="02020603050405020304" pitchFamily="18" charset="0"/>
            </a:endParaRPr>
          </a:p>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  for (int i = 0; i &lt; array.length; i++) {</a:t>
            </a:r>
            <a:endParaRPr lang="en-US" altLang="en-US" sz="1800" b="1" smtClean="0">
              <a:latin typeface="Courier"/>
              <a:cs typeface="Times New Roman" panose="02020603050405020304" pitchFamily="18" charset="0"/>
            </a:endParaRPr>
          </a:p>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    System.out.print(array[i] + " ");</a:t>
            </a:r>
            <a:endParaRPr lang="en-US" altLang="en-US" sz="1800" b="1" smtClean="0">
              <a:latin typeface="Courier"/>
              <a:cs typeface="Times New Roman" panose="02020603050405020304" pitchFamily="18" charset="0"/>
            </a:endParaRPr>
          </a:p>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  }</a:t>
            </a:r>
            <a:endParaRPr lang="en-US" altLang="en-US" sz="1800" b="1" smtClean="0">
              <a:latin typeface="Courier"/>
              <a:cs typeface="Times New Roman" panose="02020603050405020304" pitchFamily="18" charset="0"/>
            </a:endParaRPr>
          </a:p>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a:t>
            </a:r>
            <a:r>
              <a:rPr lang="en-US" altLang="en-US" sz="1800" b="1" smtClean="0"/>
              <a:t> </a:t>
            </a:r>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a:latin typeface="Courier New" panose="02070309020205020404" pitchFamily="49" charset="0"/>
              <a:cs typeface="Courier New" panose="02070309020205020404"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int[] list = {3, 1, 2, 6, 4, 2};</a:t>
            </a:r>
          </a:p>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printArray(list);</a:t>
            </a: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printArray(new int[]{3, 1, 2, 6, 4, 2});</a:t>
            </a: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Anonymous array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7AC6AD-54A4-49F2-BA31-83AAF8E06A49}" type="slidenum">
              <a:rPr lang="en-US" altLang="en-US" sz="1400"/>
              <a:pPr/>
              <a:t>35</a:t>
            </a:fld>
            <a:endParaRPr lang="en-US" altLang="en-US" sz="1400"/>
          </a:p>
        </p:txBody>
      </p:sp>
      <p:sp>
        <p:nvSpPr>
          <p:cNvPr id="55299" name="Rectangle 2"/>
          <p:cNvSpPr>
            <a:spLocks noGrp="1" noChangeArrowheads="1"/>
          </p:cNvSpPr>
          <p:nvPr>
            <p:ph type="title"/>
          </p:nvPr>
        </p:nvSpPr>
        <p:spPr>
          <a:xfrm>
            <a:off x="609600" y="228600"/>
            <a:ext cx="7772400" cy="838200"/>
          </a:xfrm>
        </p:spPr>
        <p:txBody>
          <a:bodyPr/>
          <a:lstStyle/>
          <a:p>
            <a:r>
              <a:rPr lang="en-US" altLang="en-US" smtClean="0"/>
              <a:t>Pass By Value</a:t>
            </a:r>
            <a:endParaRPr lang="en-US" altLang="en-US" smtClean="0">
              <a:solidFill>
                <a:schemeClr val="tx1"/>
              </a:solidFill>
              <a:latin typeface="Book Antiqua" panose="02040602050305030304" pitchFamily="18" charset="0"/>
              <a:hlinkClick r:id="rId2"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smtClean="0">
                <a:cs typeface="Times New Roman" panose="02020603050405020304" pitchFamily="18" charset="0"/>
              </a:rPr>
              <a:t>Java uses </a:t>
            </a:r>
            <a:r>
              <a:rPr lang="en-US" altLang="en-US" sz="2600" i="1" smtClean="0">
                <a:cs typeface="Times New Roman" panose="02020603050405020304" pitchFamily="18" charset="0"/>
              </a:rPr>
              <a:t>pass by value</a:t>
            </a:r>
            <a:r>
              <a:rPr lang="en-US" altLang="en-US" sz="2600" smtClean="0">
                <a:cs typeface="Times New Roman" panose="02020603050405020304"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smtClean="0">
              <a:cs typeface="Times New Roman" panose="02020603050405020304" pitchFamily="18" charset="0"/>
            </a:endParaRPr>
          </a:p>
          <a:p>
            <a:pPr marL="0" indent="0">
              <a:lnSpc>
                <a:spcPct val="90000"/>
              </a:lnSpc>
            </a:pPr>
            <a:r>
              <a:rPr lang="en-US" altLang="en-US" sz="2600" smtClean="0">
                <a:cs typeface="Times New Roman" panose="02020603050405020304"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smtClean="0">
              <a:cs typeface="Times New Roman" panose="02020603050405020304" pitchFamily="18" charset="0"/>
            </a:endParaRPr>
          </a:p>
          <a:p>
            <a:pPr marL="0" indent="0">
              <a:lnSpc>
                <a:spcPct val="90000"/>
              </a:lnSpc>
            </a:pPr>
            <a:r>
              <a:rPr lang="en-US" altLang="en-US" sz="2600" smtClean="0">
                <a:cs typeface="Times New Roman" panose="02020603050405020304"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3141E6-066F-4E47-9134-DEF4C2C2EC70}" type="slidenum">
              <a:rPr lang="en-US" altLang="en-US" sz="1400"/>
              <a:pPr/>
              <a:t>36</a:t>
            </a:fld>
            <a:endParaRPr lang="en-US" altLang="en-US" sz="1400"/>
          </a:p>
        </p:txBody>
      </p:sp>
      <p:sp>
        <p:nvSpPr>
          <p:cNvPr id="56323" name="Rectangle 3"/>
          <p:cNvSpPr>
            <a:spLocks noGrp="1" noChangeArrowheads="1"/>
          </p:cNvSpPr>
          <p:nvPr>
            <p:ph type="body" idx="1"/>
          </p:nvPr>
        </p:nvSpPr>
        <p:spPr>
          <a:xfrm>
            <a:off x="0" y="1143000"/>
            <a:ext cx="9144000" cy="5410200"/>
          </a:xfrm>
          <a:ln>
            <a:solidFill>
              <a:srgbClr val="FFFFFF"/>
            </a:solidFill>
            <a:miter lim="800000"/>
            <a:headEnd/>
            <a:tailEnd/>
          </a:ln>
        </p:spPr>
        <p:txBody>
          <a:bodyPr/>
          <a:lstStyle/>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public class Test {</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public static void main(String[] args) {</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int x = 1; // x represents an int value</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int[] y = new int[10]; // y represents an array of int values</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m(x, y); // Invoke m with arguments x and y</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System.out.println("x is " + x);</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System.out.println("y[0] is " + y[0]);</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public static void m(int number, int[] numbers) {</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number = 1001; // Assign a new value to number</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numbers[0] = 5555; // Assign a new value to numbers[0]</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smtClean="0">
                <a:solidFill>
                  <a:srgbClr val="002060"/>
                </a:solidFill>
                <a:latin typeface="Courier New" panose="02070309020205020404" pitchFamily="49" charset="0"/>
                <a:cs typeface="Times New Roman" panose="02020603050405020304" pitchFamily="18" charset="0"/>
              </a:rPr>
              <a:t>}</a:t>
            </a: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smtClean="0"/>
              <a:t>Simple Example</a:t>
            </a:r>
            <a:endParaRPr lang="en-US" altLang="en-US" smtClean="0">
              <a:solidFill>
                <a:schemeClr val="tx1"/>
              </a:solidFill>
              <a:latin typeface="Book Antiqua" panose="02040602050305030304" pitchFamily="18" charset="0"/>
              <a:hlinkClick r:id="rId2"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6D7653-D372-4D39-BA03-1D5EA7AFA575}" type="slidenum">
              <a:rPr lang="en-US" altLang="en-US" sz="1400"/>
              <a:pPr/>
              <a:t>37</a:t>
            </a:fld>
            <a:endParaRPr lang="en-US" altLang="en-US" sz="1400"/>
          </a:p>
        </p:txBody>
      </p:sp>
      <p:sp>
        <p:nvSpPr>
          <p:cNvPr id="57347" name="Rectangle 3"/>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anose="02040602050305030304" pitchFamily="18" charset="0"/>
              <a:hlinkClick r:id="rId2" action="ppaction://program"/>
            </a:endParaRPr>
          </a:p>
        </p:txBody>
      </p:sp>
      <p:sp>
        <p:nvSpPr>
          <p:cNvPr id="57348"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7349" name="Rectangle 8"/>
          <p:cNvSpPr>
            <a:spLocks noGrp="1" noChangeArrowheads="1"/>
          </p:cNvSpPr>
          <p:nvPr>
            <p:ph type="body" idx="1"/>
          </p:nvPr>
        </p:nvSpPr>
        <p:spPr>
          <a:xfrm>
            <a:off x="87313" y="4273550"/>
            <a:ext cx="8832850" cy="1963738"/>
          </a:xfrm>
          <a:noFill/>
        </p:spPr>
        <p:txBody>
          <a:bodyPr/>
          <a:lstStyle/>
          <a:p>
            <a:pPr marL="0" indent="0">
              <a:buFont typeface="Monotype Sorts" pitchFamily="2" charset="2"/>
              <a:buNone/>
            </a:pPr>
            <a:r>
              <a:rPr lang="en-US" altLang="en-US" sz="3000" smtClean="0">
                <a:cs typeface="Times New Roman" panose="02020603050405020304" pitchFamily="18" charset="0"/>
              </a:rPr>
              <a:t>When invoking m(x, y), the values of x and y are passed to number and numbers. Since y contains the reference value to the array, numbers now contains the same reference value to the same array.</a:t>
            </a:r>
          </a:p>
        </p:txBody>
      </p:sp>
      <p:sp>
        <p:nvSpPr>
          <p:cNvPr id="57350"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73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890588"/>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2EEBF6-2099-4647-A3E7-DD942C0600B4}" type="slidenum">
              <a:rPr lang="en-US" altLang="en-US" sz="1400"/>
              <a:pPr/>
              <a:t>38</a:t>
            </a:fld>
            <a:endParaRPr lang="en-US" altLang="en-US" sz="1400"/>
          </a:p>
        </p:txBody>
      </p:sp>
      <p:sp>
        <p:nvSpPr>
          <p:cNvPr id="58372" name="Rectangle 2"/>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anose="02040602050305030304" pitchFamily="18" charset="0"/>
              <a:hlinkClick r:id="rId3" action="ppaction://program"/>
            </a:endParaRPr>
          </a:p>
        </p:txBody>
      </p:sp>
      <p:sp>
        <p:nvSpPr>
          <p:cNvPr id="58373"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8374" name="Rectangle 4"/>
          <p:cNvSpPr>
            <a:spLocks noGrp="1" noChangeArrowheads="1"/>
          </p:cNvSpPr>
          <p:nvPr>
            <p:ph type="body" idx="1"/>
          </p:nvPr>
        </p:nvSpPr>
        <p:spPr>
          <a:xfrm>
            <a:off x="231775" y="4427538"/>
            <a:ext cx="8607425" cy="1997075"/>
          </a:xfrm>
          <a:noFill/>
        </p:spPr>
        <p:txBody>
          <a:bodyPr/>
          <a:lstStyle/>
          <a:p>
            <a:pPr marL="0" indent="0">
              <a:buFont typeface="Monotype Sorts" pitchFamily="2" charset="2"/>
              <a:buNone/>
            </a:pPr>
            <a:r>
              <a:rPr lang="en-US" altLang="en-US" sz="3000" smtClean="0">
                <a:cs typeface="Times New Roman" panose="02020603050405020304" pitchFamily="18" charset="0"/>
              </a:rPr>
              <a:t>When invoking m(x, y), the values of x and y are passed to number and numbers. Since y contains the reference value to the array, numbers now contains the same reference value to the same array.</a:t>
            </a:r>
          </a:p>
        </p:txBody>
      </p:sp>
      <p:sp>
        <p:nvSpPr>
          <p:cNvPr id="58375" name="Rectangle 5"/>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36697E-DE46-45E6-9640-4D9B6F9E260E}" type="slidenum">
              <a:rPr lang="en-US" altLang="en-US" sz="1400"/>
              <a:pPr/>
              <a:t>39</a:t>
            </a:fld>
            <a:endParaRPr lang="en-US" altLang="en-US" sz="1400"/>
          </a:p>
        </p:txBody>
      </p:sp>
      <p:sp>
        <p:nvSpPr>
          <p:cNvPr id="59395" name="Rectangle 2"/>
          <p:cNvSpPr>
            <a:spLocks noGrp="1" noChangeArrowheads="1"/>
          </p:cNvSpPr>
          <p:nvPr>
            <p:ph type="title"/>
          </p:nvPr>
        </p:nvSpPr>
        <p:spPr>
          <a:xfrm>
            <a:off x="609600" y="152400"/>
            <a:ext cx="7772400" cy="533400"/>
          </a:xfrm>
          <a:noFill/>
        </p:spPr>
        <p:txBody>
          <a:bodyPr/>
          <a:lstStyle/>
          <a:p>
            <a:r>
              <a:rPr lang="en-US" altLang="en-US" smtClean="0"/>
              <a:t>Heap</a:t>
            </a:r>
            <a:endParaRPr lang="en-US" altLang="en-US" smtClean="0">
              <a:solidFill>
                <a:schemeClr val="tx1"/>
              </a:solidFill>
              <a:latin typeface="Book Antiqua" panose="02040602050305030304" pitchFamily="18" charset="0"/>
              <a:hlinkClick r:id="rId3" action="ppaction://program"/>
            </a:endParaRPr>
          </a:p>
        </p:txBody>
      </p:sp>
      <p:sp>
        <p:nvSpPr>
          <p:cNvPr id="59396"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9397"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59401" name="Picture" r:id="rId4" imgW="4113276" imgH="1373886" progId="Word.Picture.8">
                  <p:embed/>
                </p:oleObj>
              </mc:Choice>
              <mc:Fallback>
                <p:oleObj name="Picture" r:id="rId4" imgW="4113276" imgH="137388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smtClean="0">
                <a:cs typeface="Times New Roman" panose="02020603050405020304" pitchFamily="18" charset="0"/>
              </a:rPr>
              <a:t>The JVM stores the array in an area of memory, called </a:t>
            </a:r>
            <a:r>
              <a:rPr lang="en-US" altLang="en-US" sz="3000" i="1" smtClean="0">
                <a:cs typeface="Times New Roman" panose="02020603050405020304" pitchFamily="18" charset="0"/>
              </a:rPr>
              <a:t>heap</a:t>
            </a:r>
            <a:r>
              <a:rPr lang="en-US" altLang="en-US" sz="3000" smtClean="0">
                <a:cs typeface="Times New Roman" panose="02020603050405020304" pitchFamily="18" charset="0"/>
              </a:rPr>
              <a:t>, which is used for dynamic memory allocation where blocks of memory are allocated and freed in an arbitrary order.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A05C75-5ED8-473D-BB7C-5FF5B34FD812}" type="slidenum">
              <a:rPr lang="en-US" altLang="en-US" sz="1400"/>
              <a:pPr/>
              <a:t>4</a:t>
            </a:fld>
            <a:endParaRPr lang="en-US" altLang="en-US" sz="140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smtClean="0"/>
              <a:t>Introducing Arrays</a:t>
            </a: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9E3488-BECF-49FE-9FB6-3F1C2A5BE29A}" type="slidenum">
              <a:rPr lang="en-US" altLang="en-US" sz="1400"/>
              <a:pPr/>
              <a:t>40</a:t>
            </a:fld>
            <a:endParaRPr lang="en-US" altLang="en-US" sz="140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smtClean="0"/>
              <a:t>Returning an Array from a Method</a:t>
            </a:r>
            <a:endParaRPr lang="en-US" altLang="en-US" sz="3700" smtClean="0">
              <a:solidFill>
                <a:schemeClr val="tx1"/>
              </a:solidFill>
              <a:latin typeface="Book Antiqua" panose="02040602050305030304" pitchFamily="18" charset="0"/>
              <a:hlinkClick r:id="rId2"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public static int[] reverse(int[] list)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int[] result = new int[list.length];</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for (int i = 0, j = result.length - 1;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i &lt; list.length; i++, j--)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result[j] = list[i];</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return result;</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a:t>
            </a: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int[] list1 = {1, 2, 3, 4, 5, 6};</a:t>
            </a:r>
            <a:endParaRPr lang="en-US" altLang="en-US" sz="1800" b="1" smtClean="0">
              <a:latin typeface="Courier"/>
              <a:cs typeface="Times New Roman" panose="02020603050405020304" pitchFamily="18" charset="0"/>
            </a:endParaRPr>
          </a:p>
          <a:p>
            <a:pPr>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int[] list2 = reverse(list1);</a:t>
            </a:r>
            <a:endParaRPr lang="en-US" altLang="en-US" sz="1800" b="1" smtClean="0"/>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3F5495-44A3-4296-9529-C00838B2FC9B}" type="slidenum">
              <a:rPr lang="en-US" altLang="en-US" sz="1400"/>
              <a:pPr/>
              <a:t>41</a:t>
            </a:fld>
            <a:endParaRPr lang="en-US" altLang="en-US" sz="140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smtClean="0"/>
              <a:t>Trace the reverse Method</a:t>
            </a:r>
            <a:endParaRPr lang="en-US" altLang="en-US" sz="3700" smtClean="0">
              <a:solidFill>
                <a:schemeClr val="tx1"/>
              </a:solidFill>
              <a:latin typeface="Book Antiqua" panose="02040602050305030304" pitchFamily="18" charset="0"/>
              <a:hlinkClick r:id="rId2"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public static int[] reverse(int[] list)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int[] result = new int[list.length];</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for (int i = 0, j = result.length - 1;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i &lt; list.length; i++, j--)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result[j] = list[i];</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return result;</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a:t>
            </a: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int[] list1 = {1, 2, 3, 4, 5, 6};</a:t>
            </a:r>
            <a:endParaRPr lang="en-US" altLang="en-US" sz="1800" b="1" smtClean="0">
              <a:latin typeface="Courier"/>
              <a:cs typeface="Times New Roman" panose="02020603050405020304" pitchFamily="18" charset="0"/>
            </a:endParaRPr>
          </a:p>
          <a:p>
            <a:pPr>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int[] list2 = reverse(list1);</a:t>
            </a:r>
            <a:endParaRPr lang="en-US" altLang="en-US" sz="1800" b="1" smtClean="0"/>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50EEFF-5D98-40E2-80B0-51319CB46C61}" type="slidenum">
              <a:rPr lang="en-US" altLang="en-US" sz="1400"/>
              <a:pPr/>
              <a:t>42</a:t>
            </a:fld>
            <a:endParaRPr lang="en-US" altLang="en-US" sz="140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anose="02040602050305030304" pitchFamily="18" charset="0"/>
              <a:hlinkClick r:id="rId2"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public static int[] reverse(int[] list)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int[] result = new int[list.length];</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for (int i = 0, j = result.length - 1;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i &lt; list.length; i++, j--)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result[j] = list[i];</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return result;</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pPr>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a:t>
            </a: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int[] list1 = {1, 2, 3, 4, 5, 6};</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int[] list2 = reverse(list1);</a:t>
            </a:r>
            <a:endParaRPr lang="en-US" altLang="ko-KR" sz="1800" b="1" smtClean="0">
              <a:solidFill>
                <a:srgbClr val="000000"/>
              </a:solidFill>
              <a:ea typeface="굴림" panose="020B0600000101010101" pitchFamily="50" charset="-127"/>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Return result</a:t>
            </a:r>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Typical Example of Array</a:t>
            </a:r>
            <a:endParaRPr lang="ko-KR" altLang="en-US" dirty="0"/>
          </a:p>
        </p:txBody>
      </p:sp>
      <p:sp>
        <p:nvSpPr>
          <p:cNvPr id="3" name="내용 개체 틀 2"/>
          <p:cNvSpPr>
            <a:spLocks noGrp="1"/>
          </p:cNvSpPr>
          <p:nvPr>
            <p:ph idx="1"/>
          </p:nvPr>
        </p:nvSpPr>
        <p:spPr/>
        <p:txBody>
          <a:bodyPr/>
          <a:lstStyle/>
          <a:p>
            <a:r>
              <a:rPr lang="en-US" altLang="ko-KR" dirty="0" smtClean="0"/>
              <a:t>Search</a:t>
            </a:r>
          </a:p>
          <a:p>
            <a:r>
              <a:rPr lang="en-US" altLang="ko-KR" dirty="0" smtClean="0"/>
              <a:t>Sort</a:t>
            </a:r>
            <a:endParaRPr lang="ko-KR" altLang="en-US" dirty="0"/>
          </a:p>
        </p:txBody>
      </p:sp>
      <p:sp>
        <p:nvSpPr>
          <p:cNvPr id="4" name="슬라이드 번호 개체 틀 3"/>
          <p:cNvSpPr>
            <a:spLocks noGrp="1"/>
          </p:cNvSpPr>
          <p:nvPr>
            <p:ph type="sldNum" sz="quarter" idx="11"/>
          </p:nvPr>
        </p:nvSpPr>
        <p:spPr/>
        <p:txBody>
          <a:bodyPr/>
          <a:lstStyle/>
          <a:p>
            <a:fld id="{A417EADD-1651-4957-A778-B8DB168D615E}" type="slidenum">
              <a:rPr lang="en-US" altLang="ko-KR" smtClean="0"/>
              <a:pPr/>
              <a:t>43</a:t>
            </a:fld>
            <a:endParaRPr lang="en-US" altLang="ko-KR"/>
          </a:p>
        </p:txBody>
      </p:sp>
    </p:spTree>
    <p:extLst>
      <p:ext uri="{BB962C8B-B14F-4D97-AF65-F5344CB8AC3E}">
        <p14:creationId xmlns:p14="http://schemas.microsoft.com/office/powerpoint/2010/main" val="2599605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EAC31B-5AC3-4791-91BD-ACA6B2D8E7AF}" type="slidenum">
              <a:rPr lang="en-US" altLang="en-US" sz="1400"/>
              <a:pPr/>
              <a:t>44</a:t>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smtClean="0"/>
              <a:t>Searching Arrays</a:t>
            </a:r>
            <a:endParaRPr lang="en-US" altLang="en-US" u="sng" smtClean="0">
              <a:latin typeface="Book Antiqua" panose="02040602050305030304" pitchFamily="18" charset="0"/>
              <a:hlinkClick r:id="rId3"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87049"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smtClean="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smtClean="0"/>
              <a:t>linear search</a:t>
            </a:r>
            <a:r>
              <a:rPr lang="en-US" altLang="en-US" sz="2800" smtClean="0"/>
              <a:t> and </a:t>
            </a:r>
            <a:r>
              <a:rPr lang="en-US" altLang="en-US" sz="2800" i="1" smtClean="0"/>
              <a:t>binary search</a:t>
            </a:r>
            <a:r>
              <a:rPr lang="en-US" altLang="en-US" sz="2800"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B5B62F-DB0C-4E4C-89F6-DB6E4FC35E11}" type="slidenum">
              <a:rPr lang="en-US" altLang="en-US" sz="1400"/>
              <a:pPr/>
              <a:t>45</a:t>
            </a:fld>
            <a:endParaRPr lang="en-US" altLang="en-US" sz="1400"/>
          </a:p>
        </p:txBody>
      </p:sp>
      <p:sp>
        <p:nvSpPr>
          <p:cNvPr id="88067" name="Rectangle 2"/>
          <p:cNvSpPr>
            <a:spLocks noGrp="1" noChangeArrowheads="1"/>
          </p:cNvSpPr>
          <p:nvPr>
            <p:ph type="title"/>
          </p:nvPr>
        </p:nvSpPr>
        <p:spPr>
          <a:xfrm>
            <a:off x="685800" y="457200"/>
            <a:ext cx="7772400" cy="838200"/>
          </a:xfrm>
        </p:spPr>
        <p:txBody>
          <a:bodyPr/>
          <a:lstStyle/>
          <a:p>
            <a:r>
              <a:rPr lang="en-US" altLang="en-US" smtClean="0"/>
              <a:t>Linear Search</a:t>
            </a:r>
            <a:endParaRPr lang="en-US" altLang="en-US" u="sng" smtClean="0">
              <a:latin typeface="Book Antiqua" panose="02040602050305030304" pitchFamily="18" charset="0"/>
              <a:hlinkClick r:id="rId2"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anose="02020603050405020304" pitchFamily="18" charset="0"/>
              </a:rPr>
              <a:t>The linear search approach compares the key element, </a:t>
            </a:r>
            <a:r>
              <a:rPr lang="en-US" altLang="en-US" u="sng" smtClean="0">
                <a:cs typeface="Times New Roman" panose="02020603050405020304" pitchFamily="18" charset="0"/>
              </a:rPr>
              <a:t>key</a:t>
            </a:r>
            <a:r>
              <a:rPr lang="en-US" altLang="en-US" smtClean="0">
                <a:cs typeface="Times New Roman" panose="02020603050405020304" pitchFamily="18" charset="0"/>
              </a:rPr>
              <a:t>, </a:t>
            </a:r>
            <a:r>
              <a:rPr lang="en-US" altLang="en-US" i="1" smtClean="0">
                <a:cs typeface="Times New Roman" panose="02020603050405020304" pitchFamily="18" charset="0"/>
              </a:rPr>
              <a:t>sequentially</a:t>
            </a:r>
            <a:r>
              <a:rPr lang="en-US" altLang="en-US" smtClean="0">
                <a:cs typeface="Times New Roman" panose="02020603050405020304" pitchFamily="18" charset="0"/>
              </a:rPr>
              <a:t> with each element in the array </a:t>
            </a:r>
            <a:r>
              <a:rPr lang="en-US" altLang="en-US" u="sng" smtClean="0">
                <a:cs typeface="Times New Roman" panose="02020603050405020304" pitchFamily="18" charset="0"/>
              </a:rPr>
              <a:t>list</a:t>
            </a:r>
            <a:r>
              <a:rPr lang="en-US" altLang="en-US" smtClean="0">
                <a:cs typeface="Times New Roman" panose="02020603050405020304"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smtClean="0">
                <a:cs typeface="Times New Roman" panose="02020603050405020304" pitchFamily="18" charset="0"/>
              </a:rPr>
              <a:t>-1</a:t>
            </a:r>
            <a:r>
              <a:rPr lang="en-US" altLang="en-US" smtClean="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46F6A9-C181-4123-849D-7E65FB7785FC}" type="slidenum">
              <a:rPr lang="en-US" altLang="en-US" sz="1400"/>
              <a:pPr/>
              <a:t>46</a:t>
            </a:fld>
            <a:endParaRPr lang="en-US" altLang="en-US" sz="1400"/>
          </a:p>
        </p:txBody>
      </p:sp>
      <p:sp>
        <p:nvSpPr>
          <p:cNvPr id="92163" name="Rectangle 2"/>
          <p:cNvSpPr>
            <a:spLocks noGrp="1" noChangeArrowheads="1"/>
          </p:cNvSpPr>
          <p:nvPr>
            <p:ph type="title"/>
          </p:nvPr>
        </p:nvSpPr>
        <p:spPr>
          <a:xfrm>
            <a:off x="685800" y="457200"/>
            <a:ext cx="7772400" cy="838200"/>
          </a:xfrm>
        </p:spPr>
        <p:txBody>
          <a:bodyPr/>
          <a:lstStyle/>
          <a:p>
            <a:r>
              <a:rPr lang="en-US" altLang="en-US" smtClean="0"/>
              <a:t>Binary Search</a:t>
            </a:r>
            <a:endParaRPr lang="en-US" altLang="en-US" u="sng" smtClean="0">
              <a:latin typeface="Book Antiqua" panose="02040602050305030304" pitchFamily="18" charset="0"/>
              <a:hlinkClick r:id="rId2"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anose="02020603050405020304" pitchFamily="18" charset="0"/>
              </a:rPr>
              <a:t>For binary search to work, the elements in the array must already be ordered. Without loss of generality, assume that the array is in ascending order. </a:t>
            </a:r>
          </a:p>
          <a:p>
            <a:pPr marL="292100" lvl="1" indent="165100">
              <a:buFontTx/>
              <a:buNone/>
            </a:pPr>
            <a:r>
              <a:rPr lang="en-US" altLang="en-US" smtClean="0">
                <a:cs typeface="Times New Roman" panose="02020603050405020304" pitchFamily="18" charset="0"/>
              </a:rPr>
              <a:t>e.g., 2 4 7 10 11 45 50 59 60 66 69 70 79</a:t>
            </a:r>
          </a:p>
          <a:p>
            <a:pPr marL="0" indent="0">
              <a:buFont typeface="Monotype Sorts" pitchFamily="2" charset="2"/>
              <a:buNone/>
            </a:pPr>
            <a:r>
              <a:rPr lang="en-US" altLang="en-US" smtClean="0">
                <a:cs typeface="Times New Roman" panose="02020603050405020304" pitchFamily="18" charset="0"/>
              </a:rPr>
              <a:t>The binary search first compares the key with the element in the middle of the array.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7EA6F3-9F63-452A-A7CC-CA83D197811F}" type="slidenum">
              <a:rPr lang="en-US" altLang="en-US" sz="1400"/>
              <a:pPr/>
              <a:t>47</a:t>
            </a:fld>
            <a:endParaRPr lang="en-US" altLang="en-US" sz="1400"/>
          </a:p>
        </p:txBody>
      </p:sp>
      <p:sp>
        <p:nvSpPr>
          <p:cNvPr id="93187" name="Rectangle 2"/>
          <p:cNvSpPr>
            <a:spLocks noGrp="1" noChangeArrowheads="1"/>
          </p:cNvSpPr>
          <p:nvPr>
            <p:ph type="title"/>
          </p:nvPr>
        </p:nvSpPr>
        <p:spPr>
          <a:xfrm>
            <a:off x="685800" y="457200"/>
            <a:ext cx="7772400" cy="838200"/>
          </a:xfrm>
        </p:spPr>
        <p:txBody>
          <a:bodyPr/>
          <a:lstStyle/>
          <a:p>
            <a:r>
              <a:rPr lang="en-US" altLang="en-US" smtClean="0"/>
              <a:t>Binary Search, cont.</a:t>
            </a:r>
            <a:endParaRPr lang="en-US" altLang="en-US" u="sng" smtClean="0">
              <a:latin typeface="Book Antiqua" panose="02040602050305030304" pitchFamily="18" charset="0"/>
              <a:hlinkClick r:id="rId2"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smtClean="0">
                <a:cs typeface="Times New Roman" panose="02020603050405020304" pitchFamily="18" charset="0"/>
              </a:rPr>
              <a:t>If the key is less than the middle element, you only need to search the key in the first half of the array.</a:t>
            </a:r>
          </a:p>
          <a:p>
            <a:pPr marL="512763" indent="-512763">
              <a:lnSpc>
                <a:spcPct val="90000"/>
              </a:lnSpc>
            </a:pPr>
            <a:r>
              <a:rPr lang="en-US" altLang="en-US" smtClean="0">
                <a:cs typeface="Times New Roman" panose="02020603050405020304" pitchFamily="18" charset="0"/>
              </a:rPr>
              <a:t>If the key is equal to the middle element, the search ends with a match.</a:t>
            </a:r>
          </a:p>
          <a:p>
            <a:pPr marL="512763" indent="-512763">
              <a:lnSpc>
                <a:spcPct val="90000"/>
              </a:lnSpc>
            </a:pPr>
            <a:r>
              <a:rPr lang="en-US" altLang="en-US" smtClean="0">
                <a:cs typeface="Times New Roman" panose="02020603050405020304" pitchFamily="18" charset="0"/>
              </a:rPr>
              <a:t>If the key is greater than the middle element, you only need to search the key in the second half of the array.</a:t>
            </a:r>
            <a:endParaRPr lang="en-US" altLang="en-US" smtClean="0"/>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a:cs typeface="Times New Roman" panose="02020603050405020304" pitchFamily="18" charset="0"/>
              </a:rPr>
              <a:t>Consider the following three cases: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D0FCC8-1923-48D9-BB47-A73CC367B306}" type="slidenum">
              <a:rPr lang="en-US" altLang="en-US" sz="1400"/>
              <a:pPr/>
              <a:t>48</a:t>
            </a:fld>
            <a:endParaRPr lang="en-US" altLang="en-US" sz="1400"/>
          </a:p>
        </p:txBody>
      </p:sp>
      <p:sp>
        <p:nvSpPr>
          <p:cNvPr id="94211" name="Rectangle 2"/>
          <p:cNvSpPr>
            <a:spLocks noGrp="1" noChangeArrowheads="1"/>
          </p:cNvSpPr>
          <p:nvPr>
            <p:ph type="title"/>
          </p:nvPr>
        </p:nvSpPr>
        <p:spPr/>
        <p:txBody>
          <a:bodyPr/>
          <a:lstStyle/>
          <a:p>
            <a:r>
              <a:rPr lang="en-US" altLang="en-US" smtClean="0"/>
              <a:t>Binary Search</a:t>
            </a:r>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8</a:t>
            </a: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58E52F-A0B9-4D1E-BA13-7D0D5D06D111}" type="slidenum">
              <a:rPr lang="en-US" altLang="en-US" sz="1400"/>
              <a:pPr/>
              <a:t>49</a:t>
            </a:fld>
            <a:endParaRPr lang="en-US" altLang="en-US" sz="1400"/>
          </a:p>
        </p:txBody>
      </p:sp>
      <p:sp>
        <p:nvSpPr>
          <p:cNvPr id="99331" name="Rectangle 2"/>
          <p:cNvSpPr>
            <a:spLocks noGrp="1" noChangeArrowheads="1"/>
          </p:cNvSpPr>
          <p:nvPr>
            <p:ph type="title"/>
          </p:nvPr>
        </p:nvSpPr>
        <p:spPr>
          <a:xfrm>
            <a:off x="685800" y="152400"/>
            <a:ext cx="7772400" cy="533400"/>
          </a:xfrm>
        </p:spPr>
        <p:txBody>
          <a:bodyPr/>
          <a:lstStyle/>
          <a:p>
            <a:r>
              <a:rPr lang="en-US" altLang="en-US" smtClean="0"/>
              <a:t>From Idea to Soluton</a:t>
            </a:r>
            <a:endParaRPr lang="en-US" altLang="en-US" u="sng" smtClean="0">
              <a:latin typeface="Book Antiqua" panose="02040602050305030304" pitchFamily="18" charset="0"/>
              <a:hlinkClick r:id="rId2"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Use binary search to find the key in the list */</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public static int binarySearch(int[] list, int key) {</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int low = 0;</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int high = list.length - 1;</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ea typeface="굴림" panose="020B0600000101010101" pitchFamily="50" charset="-127"/>
                <a:cs typeface="Courier New" panose="02070309020205020404" pitchFamily="49" charset="0"/>
              </a:rPr>
              <a:t> </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while (high &gt;= low) {</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int mid = (low + high) / 2;</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if (key &lt; list[mid])</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high = mid - 1;</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else if (key == list[mid])</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return mid;</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else</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low = mid + 1;</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ea typeface="굴림" panose="020B0600000101010101" pitchFamily="50" charset="-127"/>
                <a:cs typeface="Courier New" panose="02070309020205020404" pitchFamily="49" charset="0"/>
              </a:rPr>
              <a:t> </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  return -1 - low;</a:t>
            </a:r>
            <a:endParaRPr lang="en-US" altLang="ko-KR" sz="1800" b="1" smtClean="0">
              <a:solidFill>
                <a:srgbClr val="000000"/>
              </a:solidFill>
              <a:latin typeface="Courier"/>
              <a:ea typeface="굴림" panose="020B0600000101010101" pitchFamily="50" charset="-127"/>
              <a:cs typeface="Times New Roman" panose="02020603050405020304" pitchFamily="18" charset="0"/>
            </a:endParaRPr>
          </a:p>
          <a:p>
            <a:pPr marL="0" indent="0">
              <a:lnSpc>
                <a:spcPct val="90000"/>
              </a:lnSpc>
              <a:buFont typeface="Monotype Sorts" pitchFamily="2" charset="2"/>
              <a:buNone/>
            </a:pPr>
            <a:r>
              <a:rPr lang="en-US" altLang="ko-KR" sz="1800" b="1" smtClean="0">
                <a:solidFill>
                  <a:srgbClr val="000000"/>
                </a:solidFill>
                <a:latin typeface="Courier New" panose="02070309020205020404" pitchFamily="49" charset="0"/>
                <a:ea typeface="굴림" panose="020B0600000101010101" pitchFamily="50" charset="-127"/>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733ADB-73FA-4B73-BCEC-D7D3DE342119}" type="slidenum">
              <a:rPr lang="en-US" altLang="en-US" sz="1400"/>
              <a:pPr/>
              <a:t>5</a:t>
            </a:fld>
            <a:endParaRPr lang="en-US" altLang="en-US" sz="140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smtClean="0"/>
              <a:t>Declaring Array Variables</a:t>
            </a: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smtClean="0">
                <a:latin typeface="Courier New" panose="02070309020205020404" pitchFamily="49" charset="0"/>
              </a:rPr>
              <a:t>datatype[] arrayRefVar;</a:t>
            </a:r>
            <a:endParaRPr lang="en-US" altLang="en-US" sz="2400" smtClean="0">
              <a:latin typeface="Courier New" panose="02070309020205020404" pitchFamily="49" charset="0"/>
            </a:endParaRPr>
          </a:p>
          <a:p>
            <a:pPr>
              <a:spcBef>
                <a:spcPct val="50000"/>
              </a:spcBef>
              <a:buFont typeface="Monotype Sorts" pitchFamily="2" charset="2"/>
              <a:buNone/>
            </a:pPr>
            <a:r>
              <a:rPr lang="en-US" altLang="en-US" sz="2800" smtClean="0"/>
              <a:t>	</a:t>
            </a:r>
            <a:r>
              <a:rPr lang="en-US" altLang="en-US" sz="2600" smtClean="0"/>
              <a:t>Example: </a:t>
            </a:r>
          </a:p>
          <a:p>
            <a:pPr>
              <a:spcBef>
                <a:spcPct val="50000"/>
              </a:spcBef>
              <a:buFont typeface="Monotype Sorts" pitchFamily="2" charset="2"/>
              <a:buNone/>
            </a:pPr>
            <a:r>
              <a:rPr lang="en-US" altLang="en-US" sz="2600" smtClean="0"/>
              <a:t>    </a:t>
            </a:r>
            <a:r>
              <a:rPr lang="en-US" altLang="en-US" sz="2400" smtClean="0">
                <a:latin typeface="Courier New" panose="02070309020205020404" pitchFamily="49" charset="0"/>
              </a:rPr>
              <a:t>double[] myList;</a:t>
            </a:r>
            <a:endParaRPr lang="en-US" altLang="en-US" sz="2400" smtClean="0"/>
          </a:p>
          <a:p>
            <a:pPr>
              <a:buFont typeface="Monotype Sorts" pitchFamily="2" charset="2"/>
              <a:buNone/>
            </a:pPr>
            <a:endParaRPr lang="en-US" altLang="en-US" sz="2800" smtClean="0">
              <a:latin typeface="Courier New" panose="02070309020205020404" pitchFamily="49" charset="0"/>
            </a:endParaRPr>
          </a:p>
          <a:p>
            <a:r>
              <a:rPr lang="en-US" altLang="en-US" sz="2600" smtClean="0">
                <a:latin typeface="Courier New" panose="02070309020205020404" pitchFamily="49" charset="0"/>
              </a:rPr>
              <a:t>datatype arrayRefVar[]; </a:t>
            </a:r>
            <a:r>
              <a:rPr lang="en-US" altLang="en-US" sz="2600" u="sng" smtClean="0">
                <a:solidFill>
                  <a:srgbClr val="FF6600"/>
                </a:solidFill>
                <a:cs typeface="Courier New" panose="02070309020205020404" pitchFamily="49" charset="0"/>
              </a:rPr>
              <a:t>// This style is allowed, but not preferred</a:t>
            </a:r>
            <a:endParaRPr lang="en-US" altLang="en-US" sz="2400" smtClean="0">
              <a:solidFill>
                <a:srgbClr val="FF6600"/>
              </a:solidFill>
            </a:endParaRPr>
          </a:p>
          <a:p>
            <a:pPr algn="just">
              <a:spcBef>
                <a:spcPct val="50000"/>
              </a:spcBef>
              <a:buFont typeface="Monotype Sorts" pitchFamily="2" charset="2"/>
              <a:buNone/>
            </a:pPr>
            <a:r>
              <a:rPr lang="en-US" altLang="en-US" sz="2800" smtClean="0"/>
              <a:t>	</a:t>
            </a:r>
            <a:r>
              <a:rPr lang="en-US" altLang="en-US" sz="2600" smtClean="0"/>
              <a:t>Example: </a:t>
            </a:r>
          </a:p>
          <a:p>
            <a:pPr algn="just">
              <a:spcBef>
                <a:spcPct val="50000"/>
              </a:spcBef>
              <a:buFont typeface="Monotype Sorts" pitchFamily="2" charset="2"/>
              <a:buNone/>
            </a:pPr>
            <a:r>
              <a:rPr lang="en-US" altLang="en-US" sz="2600" smtClean="0"/>
              <a:t>    </a:t>
            </a:r>
            <a:r>
              <a:rPr lang="en-US" altLang="en-US" sz="2400" smtClean="0">
                <a:latin typeface="Courier New" panose="02070309020205020404" pitchFamily="49" charset="0"/>
              </a:rPr>
              <a:t>double myList[];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6719EF-E434-46BF-B9DA-DEFE03FF4B09}" type="slidenum">
              <a:rPr lang="en-US" altLang="en-US" sz="1400"/>
              <a:pPr/>
              <a:t>50</a:t>
            </a:fld>
            <a:endParaRPr lang="en-US" altLang="en-US" sz="1400"/>
          </a:p>
        </p:txBody>
      </p:sp>
      <p:sp>
        <p:nvSpPr>
          <p:cNvPr id="100355" name="Rectangle 2"/>
          <p:cNvSpPr>
            <a:spLocks noGrp="1" noChangeArrowheads="1"/>
          </p:cNvSpPr>
          <p:nvPr>
            <p:ph type="title"/>
          </p:nvPr>
        </p:nvSpPr>
        <p:spPr>
          <a:xfrm>
            <a:off x="685800" y="304800"/>
            <a:ext cx="7772400" cy="609600"/>
          </a:xfrm>
        </p:spPr>
        <p:txBody>
          <a:bodyPr/>
          <a:lstStyle/>
          <a:p>
            <a:r>
              <a:rPr lang="en-US" altLang="en-US" smtClean="0"/>
              <a:t>The Arrays.binarySearch Method</a:t>
            </a:r>
            <a:endParaRPr lang="en-US" altLang="en-US" u="sng" smtClean="0">
              <a:latin typeface="Book Antiqua" panose="02040602050305030304" pitchFamily="18" charset="0"/>
              <a:hlinkClick r:id="rId2"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smtClean="0">
                <a:cs typeface="Courier New" panose="02070309020205020404" pitchFamily="49" charset="0"/>
              </a:rPr>
              <a:t>Since binary search is frequently used in programming, Java provides several overloaded binarySearch methods for searching a key in an array of int, double, char, short, long, and float in the java.util.Arrays class. For example, the following code searches the keys in an array of numbers and an array of characters.</a:t>
            </a:r>
          </a:p>
          <a:p>
            <a:pPr marL="0" indent="0">
              <a:lnSpc>
                <a:spcPct val="90000"/>
              </a:lnSpc>
              <a:buFont typeface="Monotype Sorts" pitchFamily="2" charset="2"/>
              <a:buNone/>
            </a:pPr>
            <a:endParaRPr lang="en-US" altLang="en-US" sz="20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int[] list = {2, 4, 7, 10, 11, 45, 50, 59, 60, 66, 69, 70, 79};</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System.out.println("Index is " + </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  java.util.Arrays.binarySearch(list, 11));</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 </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char[] chars = {'a', 'c', 'g', 'x', 'y', 'z'};</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System.out.println("Index is " + </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  java.util.Arrays.binarySearch(chars, 't'));</a:t>
            </a:r>
            <a:endParaRPr lang="en-US" altLang="en-US" sz="1800" smtClean="0">
              <a:cs typeface="Times New Roman" panose="02020603050405020304" pitchFamily="18" charset="0"/>
            </a:endParaRPr>
          </a:p>
          <a:p>
            <a:pPr marL="0" indent="0">
              <a:lnSpc>
                <a:spcPct val="90000"/>
              </a:lnSpc>
              <a:buFont typeface="Monotype Sorts" pitchFamily="2" charset="2"/>
              <a:buNone/>
            </a:pPr>
            <a:r>
              <a:rPr lang="en-US" altLang="en-US" sz="2000" smtClean="0">
                <a:cs typeface="Courier New" panose="02070309020205020404" pitchFamily="49" charset="0"/>
              </a:rPr>
              <a:t> </a:t>
            </a:r>
            <a:endParaRPr lang="en-US" altLang="en-US" sz="2000" smtClean="0">
              <a:cs typeface="Times New Roman" panose="02020603050405020304" pitchFamily="18" charset="0"/>
            </a:endParaRPr>
          </a:p>
          <a:p>
            <a:pPr marL="0" indent="0">
              <a:lnSpc>
                <a:spcPct val="90000"/>
              </a:lnSpc>
              <a:buFont typeface="Monotype Sorts" pitchFamily="2" charset="2"/>
              <a:buNone/>
            </a:pPr>
            <a:r>
              <a:rPr lang="en-US" altLang="en-US" sz="2000" smtClean="0">
                <a:cs typeface="Courier New" panose="02070309020205020404" pitchFamily="49" charset="0"/>
              </a:rPr>
              <a:t>For the binarySearch method to work, the array must be pre-sorted in increasing order. </a:t>
            </a: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anose="02070309020205020404" pitchFamily="49" charset="0"/>
              </a:rPr>
              <a:t>Return is 4</a:t>
            </a: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anose="02070309020205020404" pitchFamily="49" charset="0"/>
              </a:rPr>
              <a:t>Return is –4 (insertion point is 3, so return is -3-1)</a:t>
            </a: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5990DD-6514-4213-9981-0A3DD47F8374}" type="slidenum">
              <a:rPr lang="en-US" altLang="en-US" sz="1400"/>
              <a:pPr/>
              <a:t>51</a:t>
            </a:fld>
            <a:endParaRPr lang="en-US" altLang="en-US" sz="1400"/>
          </a:p>
        </p:txBody>
      </p:sp>
      <p:sp>
        <p:nvSpPr>
          <p:cNvPr id="101379" name="Rectangle 2"/>
          <p:cNvSpPr>
            <a:spLocks noGrp="1" noChangeArrowheads="1"/>
          </p:cNvSpPr>
          <p:nvPr>
            <p:ph type="title"/>
          </p:nvPr>
        </p:nvSpPr>
        <p:spPr>
          <a:xfrm>
            <a:off x="762000" y="152400"/>
            <a:ext cx="7772400" cy="838200"/>
          </a:xfrm>
        </p:spPr>
        <p:txBody>
          <a:bodyPr/>
          <a:lstStyle/>
          <a:p>
            <a:r>
              <a:rPr lang="en-US" altLang="en-US" smtClean="0"/>
              <a:t>Sorting Arrays</a:t>
            </a:r>
            <a:endParaRPr lang="en-US" altLang="en-US" u="sng" smtClean="0">
              <a:latin typeface="Book Antiqua" panose="02040602050305030304"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smtClean="0"/>
              <a:t>Sorting, like searching, is also a common task in computer programming. Many different algorithms have been developed for sorting. This section introduces a simple, intuitive sorting algorithms: </a:t>
            </a:r>
            <a:r>
              <a:rPr lang="en-US" altLang="en-US" i="1" smtClean="0"/>
              <a:t>selection sort</a:t>
            </a:r>
            <a:r>
              <a:rPr lang="en-US" altLang="en-US"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5E658B-142A-4AF3-B891-BEB41112A5D7}" type="slidenum">
              <a:rPr lang="en-US" altLang="en-US" sz="1400"/>
              <a:pPr/>
              <a:t>52</a:t>
            </a:fld>
            <a:endParaRPr lang="en-US" altLang="en-US" sz="140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smtClean="0"/>
              <a:t>Selection Sort</a:t>
            </a:r>
            <a:endParaRPr lang="en-US" altLang="en-US" sz="3200" smtClean="0">
              <a:solidFill>
                <a:schemeClr val="tx1"/>
              </a:solidFill>
              <a:latin typeface="Book Antiqua" panose="02040602050305030304"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smtClean="0">
                <a:cs typeface="Times New Roman" panose="02020603050405020304" pitchFamily="18" charset="0"/>
              </a:rPr>
              <a:t>Selection sort finds the smallest number in the list and places it first. It then finds the smallest number remaining and places it second, and so on until the list contains only a single number. </a:t>
            </a:r>
            <a:endParaRPr lang="en-US" altLang="en-US" sz="20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38C3E6-20B3-4467-B71C-87966FE9977A}" type="slidenum">
              <a:rPr lang="en-US" altLang="en-US" sz="1400"/>
              <a:pPr/>
              <a:t>53</a:t>
            </a:fld>
            <a:endParaRPr lang="en-US" altLang="en-US" sz="1400"/>
          </a:p>
        </p:txBody>
      </p:sp>
      <p:sp>
        <p:nvSpPr>
          <p:cNvPr id="446466"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anose="02040602050305030304" pitchFamily="18" charset="0"/>
              <a:hlinkClick r:id="rId2"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478C64-13E3-4EDE-AD6A-C102F830EDB7}" type="slidenum">
              <a:rPr lang="en-US" altLang="en-US" sz="1400"/>
              <a:pPr/>
              <a:t>54</a:t>
            </a:fld>
            <a:endParaRPr lang="en-US" altLang="en-US" sz="1400"/>
          </a:p>
        </p:txBody>
      </p:sp>
      <p:sp>
        <p:nvSpPr>
          <p:cNvPr id="447490"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anose="02040602050305030304" pitchFamily="18" charset="0"/>
              <a:hlinkClick r:id="rId2"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BC1C97-84AA-4BAE-9CFF-253E6279DDC2}" type="slidenum">
              <a:rPr lang="en-US" altLang="en-US" sz="1400"/>
              <a:pPr/>
              <a:t>55</a:t>
            </a:fld>
            <a:endParaRPr lang="en-US" altLang="en-US" sz="1400"/>
          </a:p>
        </p:txBody>
      </p:sp>
      <p:sp>
        <p:nvSpPr>
          <p:cNvPr id="108547" name="Rectangle 2"/>
          <p:cNvSpPr>
            <a:spLocks noGrp="1" noChangeArrowheads="1"/>
          </p:cNvSpPr>
          <p:nvPr>
            <p:ph type="title"/>
          </p:nvPr>
        </p:nvSpPr>
        <p:spPr>
          <a:xfrm>
            <a:off x="609600" y="304800"/>
            <a:ext cx="7772400" cy="457200"/>
          </a:xfrm>
        </p:spPr>
        <p:txBody>
          <a:bodyPr/>
          <a:lstStyle/>
          <a:p>
            <a:r>
              <a:rPr lang="en-US" altLang="en-US" smtClean="0"/>
              <a:t>Wrap it in a Method</a:t>
            </a:r>
            <a:endParaRPr lang="en-US" altLang="en-US" smtClean="0">
              <a:solidFill>
                <a:schemeClr val="tx1"/>
              </a:solidFill>
              <a:latin typeface="Book Antiqua" panose="02040602050305030304"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 The method for sorting the numbers */</a:t>
            </a:r>
            <a:endParaRPr lang="en-US" altLang="ko-KR" sz="1600" b="1">
              <a:solidFill>
                <a:srgbClr val="000000"/>
              </a:solidFill>
              <a:latin typeface="Courier"/>
              <a:ea typeface="굴림" panose="020B0600000101010101" pitchFamily="50" charset="-127"/>
              <a:cs typeface="Times New Roman" panose="02020603050405020304" pitchFamily="18" charset="0"/>
            </a:endParaRPr>
          </a:p>
          <a:p>
            <a:r>
              <a:rPr lang="en-US" altLang="ko-KR" b="1">
                <a:solidFill>
                  <a:srgbClr val="000000"/>
                </a:solidFill>
                <a:ea typeface="굴림" panose="020B0600000101010101" pitchFamily="50" charset="-127"/>
              </a:rPr>
              <a:t>   </a:t>
            </a:r>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public static void selectionSort(double[] list) {</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for (int i = 0; i &lt; list.length; i++) {</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 Find the minimum in the list[i..list.length-1]</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double currentMin = list[i];</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int currentMinIndex = i;</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for (int j = i + 1; j &lt; list.length; j++) {</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if (currentMin &gt; list[j]) {</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currentMin = list[j];</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currentMinIndex = j;</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p>
          <a:p>
            <a:endPar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endParaRP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 Swap list[i] with list[currentMinIndex] if necessary;</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if (currentMinIndex != i) {</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list[currentMinIndex] = list[i];</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list[i] = currentMin;</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p>
          <a:p>
            <a:r>
              <a:rPr lang="en-US" altLang="ko-KR" sz="1600" b="1">
                <a:solidFill>
                  <a:srgbClr val="000000"/>
                </a:solidFill>
                <a:latin typeface="Courier New" panose="02070309020205020404" pitchFamily="49" charset="0"/>
                <a:ea typeface="굴림" panose="020B0600000101010101" pitchFamily="50" charset="-127"/>
                <a:cs typeface="Courier New" panose="02070309020205020404"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301212-FC34-4E84-9BE4-C807CE74BABE}" type="slidenum">
              <a:rPr lang="en-US" altLang="en-US" sz="1400"/>
              <a:pPr/>
              <a:t>56</a:t>
            </a:fld>
            <a:endParaRPr lang="en-US" altLang="en-US" sz="1400"/>
          </a:p>
        </p:txBody>
      </p:sp>
      <p:sp>
        <p:nvSpPr>
          <p:cNvPr id="109571" name="Rectangle 2"/>
          <p:cNvSpPr>
            <a:spLocks noGrp="1" noChangeArrowheads="1"/>
          </p:cNvSpPr>
          <p:nvPr>
            <p:ph type="title"/>
          </p:nvPr>
        </p:nvSpPr>
        <p:spPr>
          <a:xfrm>
            <a:off x="609600" y="304800"/>
            <a:ext cx="7772400" cy="609600"/>
          </a:xfrm>
        </p:spPr>
        <p:txBody>
          <a:bodyPr/>
          <a:lstStyle/>
          <a:p>
            <a:r>
              <a:rPr lang="en-US" altLang="en-US" smtClean="0"/>
              <a:t>The Arrays.sort Method</a:t>
            </a:r>
            <a:endParaRPr lang="en-US" altLang="en-US" smtClean="0">
              <a:solidFill>
                <a:schemeClr val="tx1"/>
              </a:solidFill>
              <a:latin typeface="Book Antiqua" panose="02040602050305030304"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smtClean="0">
                <a:cs typeface="Courier New" pitchFamily="49" charset="0"/>
              </a:rPr>
              <a:t>Since sorting is frequently used in programming, Java provides several overloaded sort methods for sorting an array of </a:t>
            </a:r>
            <a:r>
              <a:rPr lang="en-US" altLang="en-US" sz="2200" dirty="0" err="1" smtClean="0">
                <a:cs typeface="Courier New" pitchFamily="49" charset="0"/>
              </a:rPr>
              <a:t>int</a:t>
            </a:r>
            <a:r>
              <a:rPr lang="en-US" altLang="en-US" sz="2200" dirty="0" smtClean="0">
                <a:cs typeface="Courier New" pitchFamily="49" charset="0"/>
              </a:rPr>
              <a:t>, double, char, short, long, and float in the </a:t>
            </a:r>
            <a:r>
              <a:rPr lang="en-US" altLang="en-US" sz="2200" dirty="0" err="1" smtClean="0">
                <a:cs typeface="Courier New" pitchFamily="49" charset="0"/>
              </a:rPr>
              <a:t>java.util.Arrays</a:t>
            </a:r>
            <a:r>
              <a:rPr lang="en-US" altLang="en-US" sz="2200" dirty="0" smtClean="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smtClean="0">
                <a:cs typeface="Courier New" pitchFamily="49" charset="0"/>
              </a:rPr>
              <a:t>double[] numbers = {6.0, 4.4, 1.9, 2.9, 3.4, 3.5};</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(numbers);</a:t>
            </a:r>
            <a:endParaRPr lang="en-US" altLang="en-US" sz="2200" dirty="0" smtClean="0">
              <a:cs typeface="Times New Roman" pitchFamily="18" charset="0"/>
            </a:endParaRPr>
          </a:p>
          <a:p>
            <a:pPr>
              <a:lnSpc>
                <a:spcPct val="90000"/>
              </a:lnSpc>
              <a:buFont typeface="Monotype Sorts"/>
              <a:buNone/>
              <a:defRPr/>
            </a:pPr>
            <a:r>
              <a:rPr lang="en-US" altLang="en-US" sz="2200" dirty="0" smtClean="0">
                <a:cs typeface="Courier New" pitchFamily="49" charset="0"/>
              </a:rPr>
              <a:t> </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smtClean="0">
                <a:cs typeface="Courier New" pitchFamily="49" charset="0"/>
              </a:rPr>
              <a:t>char[] chars = {'a', 'A', '4', 'F', 'D', 'P'};</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anose="02070309020205020404" pitchFamily="49" charset="0"/>
              </a:rPr>
              <a:t>Java 8 now provides Arrays.parallelSort(list) that utilizes the multicore for fast sorting.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8CAE01-4A32-48CB-A34E-DB85AF32337A}" type="slidenum">
              <a:rPr lang="en-US" altLang="en-US" sz="1400"/>
              <a:pPr/>
              <a:t>6</a:t>
            </a:fld>
            <a:endParaRPr lang="en-US" altLang="en-US" sz="140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smtClean="0"/>
              <a:t>Creating Arrays</a:t>
            </a: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smtClean="0">
                <a:latin typeface="Courier New" panose="02070309020205020404" pitchFamily="49" charset="0"/>
              </a:rPr>
              <a:t>arrayRefVar = new datatype[arraySize];</a:t>
            </a:r>
            <a:endParaRPr lang="en-US" altLang="en-US" smtClean="0"/>
          </a:p>
          <a:p>
            <a:pPr>
              <a:buFont typeface="Monotype Sorts" pitchFamily="2" charset="2"/>
              <a:buNone/>
            </a:pPr>
            <a:endParaRPr lang="en-US" altLang="en-US" smtClean="0"/>
          </a:p>
          <a:p>
            <a:pPr>
              <a:buFont typeface="Monotype Sorts" pitchFamily="2" charset="2"/>
              <a:buNone/>
            </a:pPr>
            <a:r>
              <a:rPr lang="en-US" altLang="en-US" sz="2800" smtClean="0"/>
              <a:t>Example:</a:t>
            </a:r>
            <a:endParaRPr lang="en-US" altLang="en-US" smtClean="0"/>
          </a:p>
          <a:p>
            <a:pPr>
              <a:buFont typeface="Monotype Sorts" pitchFamily="2" charset="2"/>
              <a:buNone/>
            </a:pPr>
            <a:r>
              <a:rPr lang="en-US" altLang="en-US" sz="2600" smtClean="0">
                <a:latin typeface="Courier New" panose="02070309020205020404" pitchFamily="49" charset="0"/>
              </a:rPr>
              <a:t>myList = new double[10];</a:t>
            </a:r>
            <a:endParaRPr lang="en-US" altLang="en-US" smtClean="0"/>
          </a:p>
          <a:p>
            <a:pPr>
              <a:buFont typeface="Monotype Sorts" pitchFamily="2" charset="2"/>
              <a:buNone/>
            </a:pPr>
            <a:endParaRPr lang="en-US" altLang="en-US" smtClean="0"/>
          </a:p>
          <a:p>
            <a:pPr>
              <a:buFont typeface="Monotype Sorts" pitchFamily="2" charset="2"/>
              <a:buNone/>
            </a:pPr>
            <a:r>
              <a:rPr lang="en-US" altLang="en-US" sz="2600" smtClean="0">
                <a:latin typeface="Courier New" panose="02070309020205020404" pitchFamily="49" charset="0"/>
              </a:rPr>
              <a:t>myList[0]</a:t>
            </a:r>
            <a:r>
              <a:rPr lang="en-US" altLang="en-US" smtClean="0"/>
              <a:t> references the first element in the array.</a:t>
            </a:r>
          </a:p>
          <a:p>
            <a:pPr>
              <a:buFont typeface="Monotype Sorts" pitchFamily="2" charset="2"/>
              <a:buNone/>
            </a:pPr>
            <a:r>
              <a:rPr lang="en-US" altLang="en-US" sz="2600" smtClean="0">
                <a:latin typeface="Courier New" panose="02070309020205020404" pitchFamily="49" charset="0"/>
              </a:rPr>
              <a:t>myList[9]</a:t>
            </a:r>
            <a:r>
              <a:rPr lang="en-US" altLang="en-US" smtClean="0"/>
              <a:t> references the last element in the array.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8B4785-929E-49C2-8A78-DF815B3BC0A8}" type="slidenum">
              <a:rPr lang="en-US" altLang="en-US" sz="1400"/>
              <a:pPr/>
              <a:t>7</a:t>
            </a:fld>
            <a:endParaRPr lang="en-US" altLang="en-US" sz="140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smtClean="0"/>
              <a:t>Declaring and Creating</a:t>
            </a:r>
            <a:br>
              <a:rPr lang="en-US" altLang="en-US" smtClean="0"/>
            </a:br>
            <a:r>
              <a:rPr lang="en-US" altLang="en-US" smtClean="0"/>
              <a:t>in One Step</a:t>
            </a:r>
            <a:endParaRPr lang="en-US" altLang="en-US" sz="4000" smtClean="0"/>
          </a:p>
        </p:txBody>
      </p:sp>
      <p:sp>
        <p:nvSpPr>
          <p:cNvPr id="13316" name="Rectangle 3"/>
          <p:cNvSpPr>
            <a:spLocks noGrp="1" noChangeArrowheads="1"/>
          </p:cNvSpPr>
          <p:nvPr>
            <p:ph type="body" idx="1"/>
          </p:nvPr>
        </p:nvSpPr>
        <p:spPr>
          <a:xfrm>
            <a:off x="685800" y="2057400"/>
            <a:ext cx="7315200" cy="4114800"/>
          </a:xfrm>
        </p:spPr>
        <p:txBody>
          <a:bodyPr/>
          <a:lstStyle/>
          <a:p>
            <a:r>
              <a:rPr lang="en-US" altLang="ko-KR" sz="2800" smtClean="0">
                <a:solidFill>
                  <a:srgbClr val="000000"/>
                </a:solidFill>
                <a:latin typeface="Courier New" panose="02070309020205020404" pitchFamily="49" charset="0"/>
                <a:ea typeface="굴림" panose="020B0600000101010101" pitchFamily="50" charset="-127"/>
              </a:rPr>
              <a:t>datatype[] arrayRefVar = new</a:t>
            </a:r>
          </a:p>
          <a:p>
            <a:pPr>
              <a:buFont typeface="Monotype Sorts" pitchFamily="2" charset="2"/>
              <a:buNone/>
            </a:pPr>
            <a:r>
              <a:rPr lang="en-US" altLang="ko-KR" sz="2800" smtClean="0">
                <a:solidFill>
                  <a:srgbClr val="000000"/>
                </a:solidFill>
                <a:latin typeface="Courier New" panose="02070309020205020404" pitchFamily="49" charset="0"/>
                <a:ea typeface="굴림" panose="020B0600000101010101" pitchFamily="50" charset="-127"/>
              </a:rPr>
              <a:t>    datatype[arraySize];</a:t>
            </a:r>
            <a:endParaRPr lang="en-US" altLang="ko-KR" sz="2600" smtClean="0">
              <a:solidFill>
                <a:srgbClr val="000000"/>
              </a:solidFill>
              <a:latin typeface="Courier New" panose="02070309020205020404" pitchFamily="49" charset="0"/>
              <a:ea typeface="굴림" panose="020B0600000101010101" pitchFamily="50" charset="-127"/>
            </a:endParaRPr>
          </a:p>
          <a:p>
            <a:pPr>
              <a:spcBef>
                <a:spcPct val="75000"/>
              </a:spcBef>
              <a:buFont typeface="Monotype Sorts" pitchFamily="2" charset="2"/>
              <a:buNone/>
            </a:pPr>
            <a:r>
              <a:rPr lang="en-US" altLang="ko-KR" sz="2600" smtClean="0">
                <a:solidFill>
                  <a:srgbClr val="000000"/>
                </a:solidFill>
                <a:latin typeface="Courier New" panose="02070309020205020404" pitchFamily="49" charset="0"/>
                <a:ea typeface="굴림" panose="020B0600000101010101" pitchFamily="50" charset="-127"/>
              </a:rPr>
              <a:t> 	</a:t>
            </a:r>
            <a:r>
              <a:rPr lang="en-US" altLang="ko-KR" sz="2400" smtClean="0">
                <a:solidFill>
                  <a:srgbClr val="000000"/>
                </a:solidFill>
                <a:latin typeface="Courier New" panose="02070309020205020404" pitchFamily="49" charset="0"/>
                <a:ea typeface="굴림" panose="020B0600000101010101" pitchFamily="50" charset="-127"/>
              </a:rPr>
              <a:t>double[] myList = new double[10];</a:t>
            </a:r>
            <a:endParaRPr lang="en-US" altLang="ko-KR" sz="2600" smtClean="0">
              <a:solidFill>
                <a:srgbClr val="000000"/>
              </a:solidFill>
              <a:latin typeface="Courier New" panose="02070309020205020404" pitchFamily="49" charset="0"/>
              <a:ea typeface="굴림" panose="020B0600000101010101" pitchFamily="50" charset="-127"/>
            </a:endParaRPr>
          </a:p>
          <a:p>
            <a:pPr>
              <a:spcBef>
                <a:spcPct val="150000"/>
              </a:spcBef>
            </a:pPr>
            <a:r>
              <a:rPr lang="en-US" altLang="ko-KR" sz="2800" smtClean="0">
                <a:solidFill>
                  <a:srgbClr val="000000"/>
                </a:solidFill>
                <a:latin typeface="Courier New" panose="02070309020205020404" pitchFamily="49" charset="0"/>
                <a:ea typeface="굴림" panose="020B0600000101010101" pitchFamily="50" charset="-127"/>
              </a:rPr>
              <a:t>datatype arrayRefVar[] = new</a:t>
            </a:r>
            <a:br>
              <a:rPr lang="en-US" altLang="ko-KR" sz="2800" smtClean="0">
                <a:solidFill>
                  <a:srgbClr val="000000"/>
                </a:solidFill>
                <a:latin typeface="Courier New" panose="02070309020205020404" pitchFamily="49" charset="0"/>
                <a:ea typeface="굴림" panose="020B0600000101010101" pitchFamily="50" charset="-127"/>
              </a:rPr>
            </a:br>
            <a:r>
              <a:rPr lang="en-US" altLang="ko-KR" sz="2800" smtClean="0">
                <a:solidFill>
                  <a:srgbClr val="000000"/>
                </a:solidFill>
                <a:latin typeface="Courier New" panose="02070309020205020404" pitchFamily="49" charset="0"/>
                <a:ea typeface="굴림" panose="020B0600000101010101" pitchFamily="50" charset="-127"/>
              </a:rPr>
              <a:t>  datatype[arraySize];</a:t>
            </a:r>
            <a:endParaRPr lang="en-US" altLang="ko-KR" sz="2600" smtClean="0">
              <a:solidFill>
                <a:srgbClr val="000000"/>
              </a:solidFill>
              <a:latin typeface="Courier New" panose="02070309020205020404" pitchFamily="49" charset="0"/>
              <a:ea typeface="굴림" panose="020B0600000101010101" pitchFamily="50" charset="-127"/>
            </a:endParaRPr>
          </a:p>
          <a:p>
            <a:pPr>
              <a:spcBef>
                <a:spcPct val="75000"/>
              </a:spcBef>
              <a:buFont typeface="Monotype Sorts" pitchFamily="2" charset="2"/>
              <a:buNone/>
            </a:pPr>
            <a:r>
              <a:rPr lang="en-US" altLang="ko-KR" sz="2600" smtClean="0">
                <a:solidFill>
                  <a:srgbClr val="000000"/>
                </a:solidFill>
                <a:latin typeface="Courier New" panose="02070309020205020404" pitchFamily="49" charset="0"/>
                <a:ea typeface="굴림" panose="020B0600000101010101" pitchFamily="50" charset="-127"/>
              </a:rPr>
              <a:t>	</a:t>
            </a:r>
            <a:r>
              <a:rPr lang="en-US" altLang="ko-KR" sz="2400" smtClean="0">
                <a:solidFill>
                  <a:srgbClr val="000000"/>
                </a:solidFill>
                <a:latin typeface="Courier New" panose="02070309020205020404" pitchFamily="49" charset="0"/>
                <a:ea typeface="굴림" panose="020B0600000101010101" pitchFamily="50" charset="-127"/>
              </a:rPr>
              <a:t>double myList[] = new double[10];</a:t>
            </a:r>
            <a:endParaRPr lang="en-US" altLang="ko-KR" sz="2600" smtClean="0">
              <a:solidFill>
                <a:srgbClr val="000000"/>
              </a:solidFill>
              <a:latin typeface="Courier New" panose="02070309020205020404" pitchFamily="49" charset="0"/>
              <a:ea typeface="굴림" panose="020B0600000101010101" pitchFamily="50" charset="-127"/>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CB4084-335A-42DE-A7AB-88F5785533BB}" type="slidenum">
              <a:rPr lang="en-US" altLang="en-US" sz="1400"/>
              <a:pPr/>
              <a:t>8</a:t>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smtClean="0"/>
              <a:t>The Length of an Array</a:t>
            </a: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smtClean="0"/>
              <a:t>Once an array is created, its size is fixed. It cannot be changed. You can find its size using</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arrayRefVar.length</a:t>
            </a:r>
          </a:p>
          <a:p>
            <a:pPr lvl="2" algn="just">
              <a:buFont typeface="Monotype Sorts" pitchFamily="2" charset="2"/>
              <a:buNone/>
            </a:pPr>
            <a:endParaRPr lang="en-US" altLang="en-US" smtClean="0"/>
          </a:p>
          <a:p>
            <a:pPr marL="0" indent="0" algn="just">
              <a:buFont typeface="Monotype Sorts" pitchFamily="2" charset="2"/>
              <a:buNone/>
            </a:pPr>
            <a:r>
              <a:rPr lang="en-US" altLang="en-US" smtClean="0"/>
              <a:t>For example,</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myList.length returns 10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081CCB-ED09-4529-A128-199EE6F90BA9}" type="slidenum">
              <a:rPr lang="en-US" altLang="en-US" sz="1400"/>
              <a:pPr/>
              <a:t>9</a:t>
            </a:fld>
            <a:endParaRPr lang="en-US" altLang="en-US" sz="140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smtClean="0"/>
              <a:t>Default Values</a:t>
            </a: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smtClean="0">
                <a:cs typeface="Courier New" panose="02070309020205020404" pitchFamily="49" charset="0"/>
              </a:rPr>
              <a:t>When an array is created, its elements are assigned the default value of </a:t>
            </a:r>
          </a:p>
          <a:p>
            <a:pPr marL="0" indent="0" algn="just">
              <a:buFont typeface="Monotype Sorts" pitchFamily="2" charset="2"/>
              <a:buNone/>
            </a:pPr>
            <a:endParaRPr lang="en-US" altLang="en-US" sz="3400" smtClean="0">
              <a:cs typeface="Courier New" panose="02070309020205020404" pitchFamily="49" charset="0"/>
            </a:endParaRPr>
          </a:p>
          <a:p>
            <a:pPr lvl="1" algn="just">
              <a:buFontTx/>
              <a:buNone/>
            </a:pPr>
            <a:r>
              <a:rPr lang="en-US" altLang="en-US" sz="3000" u="sng" smtClean="0">
                <a:cs typeface="Courier New" panose="02070309020205020404" pitchFamily="49" charset="0"/>
              </a:rPr>
              <a:t>0</a:t>
            </a:r>
            <a:r>
              <a:rPr lang="en-US" altLang="en-US" sz="3000" smtClean="0">
                <a:cs typeface="Courier New" panose="02070309020205020404" pitchFamily="49" charset="0"/>
              </a:rPr>
              <a:t> for the numeric primitive data types, </a:t>
            </a:r>
          </a:p>
          <a:p>
            <a:pPr lvl="1" algn="just">
              <a:buFontTx/>
              <a:buNone/>
            </a:pPr>
            <a:r>
              <a:rPr lang="en-US" altLang="en-US" sz="3000" u="sng" smtClean="0">
                <a:cs typeface="Courier New" panose="02070309020205020404" pitchFamily="49" charset="0"/>
              </a:rPr>
              <a:t>'\u0000'</a:t>
            </a:r>
            <a:r>
              <a:rPr lang="en-US" altLang="en-US" sz="3000" smtClean="0">
                <a:cs typeface="Courier New" panose="02070309020205020404" pitchFamily="49" charset="0"/>
              </a:rPr>
              <a:t> for </a:t>
            </a:r>
            <a:r>
              <a:rPr lang="en-US" altLang="en-US" sz="3000" u="sng" smtClean="0">
                <a:cs typeface="Courier New" panose="02070309020205020404" pitchFamily="49" charset="0"/>
              </a:rPr>
              <a:t>char</a:t>
            </a:r>
            <a:r>
              <a:rPr lang="en-US" altLang="en-US" sz="3000" smtClean="0">
                <a:cs typeface="Courier New" panose="02070309020205020404" pitchFamily="49" charset="0"/>
              </a:rPr>
              <a:t> types, and </a:t>
            </a:r>
          </a:p>
          <a:p>
            <a:pPr lvl="1" algn="just">
              <a:buFontTx/>
              <a:buNone/>
            </a:pPr>
            <a:r>
              <a:rPr lang="en-US" altLang="en-US" sz="3000" u="sng" smtClean="0">
                <a:cs typeface="Courier New" panose="02070309020205020404" pitchFamily="49" charset="0"/>
              </a:rPr>
              <a:t>false</a:t>
            </a:r>
            <a:r>
              <a:rPr lang="en-US" altLang="en-US" sz="3000" smtClean="0">
                <a:cs typeface="Courier New" panose="02070309020205020404" pitchFamily="49" charset="0"/>
              </a:rPr>
              <a:t> for </a:t>
            </a:r>
            <a:r>
              <a:rPr lang="en-US" altLang="en-US" sz="3000" u="sng" smtClean="0">
                <a:cs typeface="Courier New" panose="02070309020205020404" pitchFamily="49" charset="0"/>
              </a:rPr>
              <a:t>boolean</a:t>
            </a:r>
            <a:r>
              <a:rPr lang="en-US" altLang="en-US" sz="3000" smtClean="0">
                <a:cs typeface="Courier New" panose="02070309020205020404" pitchFamily="49" charset="0"/>
              </a:rPr>
              <a:t> types. </a:t>
            </a:r>
            <a:endParaRPr lang="en-US" altLang="en-US" sz="32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FE14BB-8975-4274-82B9-B89E51E6BB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62772D-5000-42A0-A6C7-18755C5C9B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63719</TotalTime>
  <Words>3467</Words>
  <Application>Microsoft Office PowerPoint</Application>
  <PresentationFormat>화면 슬라이드 쇼(4:3)</PresentationFormat>
  <Paragraphs>617</Paragraphs>
  <Slides>56</Slides>
  <Notes>1</Notes>
  <HiddenSlides>0</HiddenSlides>
  <MMClips>0</MMClips>
  <ScaleCrop>false</ScaleCrop>
  <HeadingPairs>
    <vt:vector size="8" baseType="variant">
      <vt:variant>
        <vt:lpstr>사용한 글꼴</vt:lpstr>
      </vt:variant>
      <vt:variant>
        <vt:i4>8</vt:i4>
      </vt:variant>
      <vt:variant>
        <vt:lpstr>테마</vt:lpstr>
      </vt:variant>
      <vt:variant>
        <vt:i4>1</vt:i4>
      </vt:variant>
      <vt:variant>
        <vt:lpstr>포함된 OLE 서버</vt:lpstr>
      </vt:variant>
      <vt:variant>
        <vt:i4>1</vt:i4>
      </vt:variant>
      <vt:variant>
        <vt:lpstr>슬라이드 제목</vt:lpstr>
      </vt:variant>
      <vt:variant>
        <vt:i4>56</vt:i4>
      </vt:variant>
    </vt:vector>
  </HeadingPairs>
  <TitlesOfParts>
    <vt:vector size="66" baseType="lpstr">
      <vt:lpstr>Courier</vt:lpstr>
      <vt:lpstr>Monotype Sorts</vt:lpstr>
      <vt:lpstr>굴림</vt:lpstr>
      <vt:lpstr>Arial</vt:lpstr>
      <vt:lpstr>Book Antiqua</vt:lpstr>
      <vt:lpstr>Courier New</vt:lpstr>
      <vt:lpstr>Forte</vt:lpstr>
      <vt:lpstr>Times New Roman</vt:lpstr>
      <vt:lpstr>International</vt:lpstr>
      <vt:lpstr>Picture</vt:lpstr>
      <vt:lpstr>Chapter 7 Single-Dimensional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Enhanced for Loop (for-each loop)</vt:lpstr>
      <vt:lpstr>Copying Arrays</vt:lpstr>
      <vt:lpstr>Copying Arrays</vt:lpstr>
      <vt:lpstr>The arraycopy Utility</vt:lpstr>
      <vt:lpstr>Passing Arrays to Methods</vt:lpstr>
      <vt:lpstr>Pass By Value</vt:lpstr>
      <vt:lpstr>Simple Example</vt:lpstr>
      <vt:lpstr>Call Stack</vt:lpstr>
      <vt:lpstr>Call Stack</vt:lpstr>
      <vt:lpstr>Heap</vt:lpstr>
      <vt:lpstr>Returning an Array from a Method</vt:lpstr>
      <vt:lpstr>Trace the reverse Method</vt:lpstr>
      <vt:lpstr>Trace the reverse Method, cont.</vt:lpstr>
      <vt:lpstr>Typical Example of Array</vt:lpstr>
      <vt:lpstr>Searching Arrays</vt:lpstr>
      <vt:lpstr>Linear Search</vt:lpstr>
      <vt:lpstr>Binary Search</vt:lpstr>
      <vt:lpstr>Binary Search, cont.</vt:lpstr>
      <vt:lpstr>Binary Search</vt:lpstr>
      <vt:lpstr>From Idea to Soluton</vt:lpstr>
      <vt:lpstr>The Arrays.binarySearch Method</vt:lpstr>
      <vt:lpstr>Sorting Arrays</vt:lpstr>
      <vt:lpstr>Selection Sort</vt:lpstr>
      <vt:lpstr>Expand</vt:lpstr>
      <vt:lpstr>Expand</vt:lpstr>
      <vt:lpstr>Wrap it in a Method</vt:lpstr>
      <vt:lpstr>The Arrays.sort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Seung-Ho Lim</cp:lastModifiedBy>
  <cp:revision>319</cp:revision>
  <dcterms:created xsi:type="dcterms:W3CDTF">1995-06-10T17:31:50Z</dcterms:created>
  <dcterms:modified xsi:type="dcterms:W3CDTF">2019-03-07T02:24:44Z</dcterms:modified>
</cp:coreProperties>
</file>