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525" r:id="rId6"/>
    <p:sldId id="658" r:id="rId7"/>
    <p:sldId id="530" r:id="rId8"/>
    <p:sldId id="616" r:id="rId9"/>
    <p:sldId id="516" r:id="rId10"/>
    <p:sldId id="268" r:id="rId11"/>
    <p:sldId id="509" r:id="rId12"/>
    <p:sldId id="498" r:id="rId13"/>
    <p:sldId id="548" r:id="rId14"/>
    <p:sldId id="517" r:id="rId15"/>
    <p:sldId id="550" r:id="rId16"/>
    <p:sldId id="502" r:id="rId17"/>
    <p:sldId id="551" r:id="rId18"/>
    <p:sldId id="65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94636" autoAdjust="0"/>
  </p:normalViewPr>
  <p:slideViewPr>
    <p:cSldViewPr>
      <p:cViewPr varScale="1">
        <p:scale>
          <a:sx n="108" d="100"/>
          <a:sy n="108" d="100"/>
        </p:scale>
        <p:origin x="126" y="426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6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ea typeface="굴림" panose="020B0600000101010101" pitchFamily="50" charset="-127"/>
              </a:defRPr>
            </a:lvl1pPr>
          </a:lstStyle>
          <a:p>
            <a:fld id="{7F7CB75A-189A-45BF-AFEB-4FE63E93B0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34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smtClean="0">
                <a:latin typeface="Arial" pitchFamily="34" charset="0"/>
              </a:rPr>
              <a:t>Liang, Introduction to Java Programming, Tenth Edition, (c) 2013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" name="Rectangle 6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B6C5C0-5B78-49F6-8D69-AED545761E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9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351ED-2A3F-44A0-A599-9C45B68EAC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85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7018D-02BB-47E5-A31C-870B844823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07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B76E1-BB70-4FF4-8050-6C7D7ED0B2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77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4793B-4BD6-4BF3-B4BB-5F0E49FA07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84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65A5-7EFA-4B60-8284-044F5E60E3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957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94796-B138-404C-892B-91D68CC515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1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31289-58F8-4ED4-B5EA-732C58D11F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26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CA2DB-7A42-4E27-B4A0-31B4B38254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2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CC1DC-3CBD-4FF1-B116-86A2155EF6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38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CC16E-61F7-4C7C-8E25-BFA301D35E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81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D890F5F6-8B9B-4D80-A188-AF46D945711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smtClean="0">
                <a:latin typeface="Arial" pitchFamily="34" charset="0"/>
              </a:rPr>
              <a:t>Liang, Introduction to Java Programming, Tenth Edition, (c) 2013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ml/PassTwoDimensionalArray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PassTwoDimensionalArray.html" TargetMode="External"/><Relationship Id="rId4" Type="http://schemas.openxmlformats.org/officeDocument/2006/relationships/hyperlink" Target="html/PassTwoDimensionalArray.ba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1134C1-ADD4-4C89-8012-88B9B1C8FB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587375"/>
            <a:ext cx="7772400" cy="1143000"/>
          </a:xfrm>
          <a:noFill/>
        </p:spPr>
        <p:txBody>
          <a:bodyPr/>
          <a:lstStyle/>
          <a:p>
            <a:r>
              <a:rPr lang="en-US" altLang="en-US" sz="4000" smtClean="0"/>
              <a:t>Chapter 8 Multidimensional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A827B-4167-4FC8-87FD-0886532CC8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 smtClean="0"/>
              <a:t>Lengths of Two-dimensional Arrays, cont.</a:t>
            </a:r>
            <a:endParaRPr lang="en-US" altLang="en-US" smtClean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3352800" cy="314325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800" smtClean="0">
                <a:solidFill>
                  <a:schemeClr val="tx2"/>
                </a:solidFill>
                <a:cs typeface="Times New Roman" panose="02020603050405020304" pitchFamily="18" charset="0"/>
              </a:rPr>
              <a:t>int[][] array = {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solidFill>
                  <a:schemeClr val="tx2"/>
                </a:solidFill>
                <a:cs typeface="Times New Roman" panose="02020603050405020304" pitchFamily="18" charset="0"/>
              </a:rPr>
              <a:t>  {1, 2, 3},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solidFill>
                  <a:schemeClr val="tx2"/>
                </a:solidFill>
                <a:cs typeface="Times New Roman" panose="02020603050405020304" pitchFamily="18" charset="0"/>
              </a:rPr>
              <a:t>  {4, 5, 6},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solidFill>
                  <a:schemeClr val="tx2"/>
                </a:solidFill>
                <a:cs typeface="Times New Roman" panose="02020603050405020304" pitchFamily="18" charset="0"/>
              </a:rPr>
              <a:t>  {7, 8, 9},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solidFill>
                  <a:schemeClr val="tx2"/>
                </a:solidFill>
                <a:cs typeface="Times New Roman" panose="02020603050405020304" pitchFamily="18" charset="0"/>
              </a:rPr>
              <a:t>  {10, 11, 12}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solidFill>
                  <a:schemeClr val="tx2"/>
                </a:solidFill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029200" y="1752600"/>
            <a:ext cx="3352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array.length</a:t>
            </a:r>
          </a:p>
          <a:p>
            <a:pPr>
              <a:buFont typeface="Monotype Sorts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array[0].length</a:t>
            </a:r>
          </a:p>
          <a:p>
            <a:pPr>
              <a:buFont typeface="Monotype Sorts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array[1].length</a:t>
            </a:r>
          </a:p>
          <a:p>
            <a:pPr>
              <a:buFont typeface="Monotype Sorts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array[2].length</a:t>
            </a:r>
          </a:p>
          <a:p>
            <a:pPr>
              <a:buFont typeface="Monotype Sorts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array[3].length</a:t>
            </a:r>
          </a:p>
          <a:p>
            <a:pPr>
              <a:buFont typeface="Monotype Sorts"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838200" y="5181600"/>
            <a:ext cx="8305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array[4].length      ArrayIndexOutOfBoundsException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FBF5D8-9AC0-455E-BA13-D4894F3A97E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 smtClean="0"/>
              <a:t>Ragged Arrays</a:t>
            </a:r>
            <a:endParaRPr lang="en-US" altLang="en-US" smtClean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Each row in a two-dimensional array is itself an array. So, the rows can have different lengths. Such an array is known as </a:t>
            </a:r>
            <a:r>
              <a:rPr lang="en-US" altLang="en-US" sz="2800" i="1" smtClean="0">
                <a:cs typeface="Times New Roman" panose="02020603050405020304" pitchFamily="18" charset="0"/>
              </a:rPr>
              <a:t>a ragged array</a:t>
            </a:r>
            <a:r>
              <a:rPr lang="en-US" altLang="en-US" sz="2800" smtClean="0">
                <a:cs typeface="Times New Roman" panose="02020603050405020304" pitchFamily="18" charset="0"/>
              </a:rPr>
              <a:t>. For example, 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int[][] matrix = {    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  {1, 2, 3, 4, 5},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  {2, 3, 4, 5},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  {3, 4, 5},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  {4, 5},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  {5}</a:t>
            </a:r>
          </a:p>
          <a:p>
            <a:pPr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};</a:t>
            </a:r>
            <a:r>
              <a:rPr lang="en-US" altLang="en-US" sz="2800" smtClean="0"/>
              <a:t> 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886200" y="2971800"/>
            <a:ext cx="4648200" cy="335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matrix.length is 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matrix[0].length is 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matrix[1].length is 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matrix[2].length is 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matrix[3].length is 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matrix[4].length is 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4925F-0415-4678-B22E-4DDF4B4219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 smtClean="0"/>
              <a:t>Ragged Arrays, cont.</a:t>
            </a:r>
            <a:endParaRPr lang="en-US" altLang="en-US" smtClean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2586038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547813"/>
            <a:ext cx="8475663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58C219-473C-4CA3-95C5-4B027AA067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81000"/>
            <a:ext cx="8756650" cy="1371600"/>
          </a:xfrm>
        </p:spPr>
        <p:txBody>
          <a:bodyPr/>
          <a:lstStyle/>
          <a:p>
            <a:r>
              <a:rPr lang="en-US" altLang="en-US" smtClean="0"/>
              <a:t>Passing Tow-Dimensional Arrays to Methods</a:t>
            </a:r>
            <a:endParaRPr lang="en-US" altLang="en-US" smtClean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3418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56113" y="4811713"/>
            <a:ext cx="4033837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3" action="ppaction://program"/>
              </a:rPr>
              <a:t>PassTwoDimensionalArray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2534" name="AutoShape 11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6915150" y="5618163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22535" name="AutoShape 13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803650" y="48117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6172F-6A9D-4C29-9649-00D998A730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 smtClean="0"/>
              <a:t>Multidimensional Arrays</a:t>
            </a:r>
            <a:endParaRPr lang="en-US" altLang="en-US" b="1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054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Occasionally, you will need to represent n-dimensional data structures. In Java, you can create n-dimensional arrays for any integer n. </a:t>
            </a:r>
          </a:p>
          <a:p>
            <a:pPr marL="0" indent="0">
              <a:buFont typeface="Monotype Sorts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 </a:t>
            </a:r>
          </a:p>
          <a:p>
            <a:pPr marL="0" indent="0">
              <a:buFont typeface="Monotype Sorts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The way to declare two-dimensional array variables and create two-dimensional arrays can be generalized to declare n-dimensional array variables and create n-dimensional arrays for n &gt;= 3.</a:t>
            </a:r>
          </a:p>
          <a:p>
            <a:pPr marL="0" indent="0">
              <a:buFont typeface="Monotype Sorts"/>
              <a:buNone/>
            </a:pPr>
            <a:endParaRPr lang="en-US" altLang="en-US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E94B19-2890-43EE-83A9-4F2BD5BBA0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 smtClean="0"/>
              <a:t>Multidimensional Arrays</a:t>
            </a:r>
            <a:endParaRPr lang="en-US" altLang="en-US" b="1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32448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double</a:t>
            </a:r>
            <a:r>
              <a:rPr lang="en-US" altLang="zh-CN" sz="2400" smtClean="0">
                <a:solidFill>
                  <a:schemeClr val="tx2"/>
                </a:solidFill>
                <a:ea typeface="SimSun" panose="02010600030101010101" pitchFamily="2" charset="-122"/>
              </a:rPr>
              <a:t>[][][] scores = {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400" smtClean="0">
                <a:solidFill>
                  <a:schemeClr val="tx2"/>
                </a:solidFill>
                <a:ea typeface="SimSun" panose="02010600030101010101" pitchFamily="2" charset="-122"/>
              </a:rPr>
              <a:t>  {{7.5, 20.5}, {9.0, 22.5}, {15, 33.5}, {13, 21.5}, {15, 2.5}},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400" smtClean="0">
                <a:solidFill>
                  <a:schemeClr val="tx2"/>
                </a:solidFill>
                <a:ea typeface="SimSun" panose="02010600030101010101" pitchFamily="2" charset="-122"/>
              </a:rPr>
              <a:t>  {{4.5, 21.5}, {9.0, 22.5}, {15, 34.5}, {12, 20.5}, {14, 9.5}},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400" smtClean="0">
                <a:solidFill>
                  <a:schemeClr val="tx2"/>
                </a:solidFill>
                <a:ea typeface="SimSun" panose="02010600030101010101" pitchFamily="2" charset="-122"/>
              </a:rPr>
              <a:t>  {{6.5, 30.5}, {9.4, 10.5}, {11, 33.5}, {11, 23.5}, {10, 2.5}},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400" smtClean="0">
                <a:solidFill>
                  <a:schemeClr val="tx2"/>
                </a:solidFill>
                <a:ea typeface="SimSun" panose="02010600030101010101" pitchFamily="2" charset="-122"/>
              </a:rPr>
              <a:t>  {{6.5, 23.5}, {9.4, 32.5}, {13, 34.5}, {11, 20.5}, {16, 7.5}},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400" smtClean="0">
                <a:solidFill>
                  <a:schemeClr val="tx2"/>
                </a:solidFill>
                <a:ea typeface="SimSun" panose="02010600030101010101" pitchFamily="2" charset="-122"/>
              </a:rPr>
              <a:t>  {{8.5, 26.5}, {9.4, 52.5}, {13, 36.5}, {13, 24.5}, {16, 2.5}},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400" smtClean="0">
                <a:solidFill>
                  <a:schemeClr val="tx2"/>
                </a:solidFill>
                <a:ea typeface="SimSun" panose="02010600030101010101" pitchFamily="2" charset="-122"/>
              </a:rPr>
              <a:t>  {{9.5, 20.5}, {9.4, 42.5}, {13, 31.5}, {12, 20.5}, {16, 6.5}}};</a:t>
            </a:r>
            <a:endParaRPr lang="en-US" altLang="en-US" sz="2400" smtClean="0">
              <a:solidFill>
                <a:schemeClr val="tx2"/>
              </a:solidFill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0" y="4556125"/>
          <a:ext cx="914400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Picture" r:id="rId3" imgW="6406746" imgH="1318071" progId="Word.Picture.8">
                  <p:embed/>
                </p:oleObj>
              </mc:Choice>
              <mc:Fallback>
                <p:oleObj name="Picture" r:id="rId3" imgW="6406746" imgH="131807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56125"/>
                        <a:ext cx="914400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FD91-1B4E-4E33-B1A1-D27EAC1BA6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 smtClean="0"/>
              <a:t>Motivations</a:t>
            </a:r>
            <a:endParaRPr lang="en-US" altLang="en-US" b="1" smtClean="0"/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77850" y="2738438"/>
          <a:ext cx="79883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4917948" imgH="2246376" progId="Word.Picture.8">
                  <p:embed/>
                </p:oleObj>
              </mc:Choice>
              <mc:Fallback>
                <p:oleObj r:id="rId3" imgW="4917948" imgH="224637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738438"/>
                        <a:ext cx="798830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29638" cy="1978025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Monotype Sorts"/>
              <a:buNone/>
            </a:pPr>
            <a:r>
              <a:rPr lang="en-US" altLang="en-US" sz="2400" smtClean="0"/>
              <a:t>Thus far, you have used one-dimensional arrays to model linear collections of elements. You can use a two-dimensional array to represent a matrix or a table. For example, the following table that describes the distances between the cities can be represented using a two-dimensional array.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9BDAD-C89C-4839-9B46-EE92CBD6B83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 smtClean="0"/>
              <a:t>Motivations</a:t>
            </a:r>
            <a:endParaRPr lang="en-US" altLang="en-US" b="1" smtClean="0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09775"/>
            <a:ext cx="6248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9E00B3-DE43-4AC8-991A-6B5BC83414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73075"/>
          </a:xfrm>
          <a:noFill/>
        </p:spPr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55663"/>
            <a:ext cx="8991600" cy="5545137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300" smtClean="0"/>
              <a:t>To give examples of representing data using two-dimensional arrays (§8.1).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smtClean="0"/>
              <a:t>To declare variables for two-dimensional arrays, create arrays, and access array elements in a two-dimensional array using row and column indexes (§8.2).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smtClean="0"/>
              <a:t>To program common operations for two-dimensional arrays (displaying arrays, summing all elements, finding the minimum and maximum elements, and random shuffling) (§8.3).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smtClean="0"/>
              <a:t>To pass two-dimensional arrays to methods (§8.4).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smtClean="0"/>
              <a:t>To write a program for grading multiple-choice questions using two-dimensional arrays (§8.5).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smtClean="0"/>
              <a:t>To solve the closest-pair problem using two-dimensional arrays (§8.6).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smtClean="0"/>
              <a:t>To check a Sudoku solution using two-dimensional arrays (§8.7).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smtClean="0"/>
              <a:t>To use multidimensional arrays (§8.8).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C5795B-7FE7-4BD1-8C06-42D574D638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357188"/>
            <a:ext cx="8564563" cy="958850"/>
          </a:xfrm>
          <a:noFill/>
        </p:spPr>
        <p:txBody>
          <a:bodyPr/>
          <a:lstStyle/>
          <a:p>
            <a:r>
              <a:rPr lang="en-US" altLang="en-US" sz="4000" smtClean="0"/>
              <a:t>Declare/Create Two-dimensional Arrays</a:t>
            </a:r>
            <a:endParaRPr lang="en-US" altLang="en-US" sz="4000" b="1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431925"/>
            <a:ext cx="8602662" cy="44704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// Declare array ref var</a:t>
            </a:r>
          </a:p>
          <a:p>
            <a:pPr marL="0" indent="0">
              <a:buFont typeface="Monotype Sorts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dataType[][] refVar; </a:t>
            </a:r>
          </a:p>
          <a:p>
            <a:pPr marL="0" indent="0">
              <a:buFont typeface="Monotype Sorts"/>
              <a:buNone/>
            </a:pPr>
            <a:endParaRPr lang="en-US" altLang="en-US" sz="2000" b="1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// Create array and assign its reference to variable</a:t>
            </a:r>
          </a:p>
          <a:p>
            <a:pPr marL="0" indent="0">
              <a:buFont typeface="Monotype Sorts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refVar = new dataType[10][10]; </a:t>
            </a:r>
          </a:p>
          <a:p>
            <a:pPr marL="0" indent="0">
              <a:buFont typeface="Monotype Sorts"/>
              <a:buNone/>
            </a:pPr>
            <a:endParaRPr lang="en-US" altLang="en-US" sz="2000" b="1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// Combine declaration and creation in one statement</a:t>
            </a:r>
          </a:p>
          <a:p>
            <a:pPr marL="0" indent="0">
              <a:buFont typeface="Monotype Sorts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dataType[][] refVar = new dataType[10][10]; </a:t>
            </a:r>
          </a:p>
          <a:p>
            <a:pPr marL="0" indent="0">
              <a:buFont typeface="Monotype Sorts"/>
              <a:buNone/>
            </a:pPr>
            <a:endParaRPr lang="en-US" altLang="en-US" sz="2000" b="1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// Alternative syntax</a:t>
            </a:r>
          </a:p>
          <a:p>
            <a:pPr marL="0" indent="0">
              <a:buFont typeface="Monotype Sorts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dataType refVar[][] = new dataType[10][10];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DE7E39-9E03-4714-A06F-3E75A8FD4D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752600"/>
          </a:xfrm>
          <a:noFill/>
        </p:spPr>
        <p:txBody>
          <a:bodyPr/>
          <a:lstStyle/>
          <a:p>
            <a:r>
              <a:rPr lang="en-US" altLang="en-US" sz="4000" smtClean="0"/>
              <a:t>Declaring Variables of Two-dimensional Arrays and Creating Two-dimensional Arrays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991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sz="2400" smtClean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400" b="1" smtClean="0">
                <a:solidFill>
                  <a:schemeClr val="tx2"/>
                </a:solidFill>
                <a:latin typeface="Courier New" panose="02070309020205020404" pitchFamily="49" charset="0"/>
              </a:rPr>
              <a:t>int[][] matrix = new int[10][10];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800" b="1" smtClean="0">
                <a:solidFill>
                  <a:schemeClr val="tx2"/>
                </a:solidFill>
              </a:rPr>
              <a:t>  or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400" b="1" smtClean="0">
                <a:solidFill>
                  <a:schemeClr val="tx2"/>
                </a:solidFill>
                <a:latin typeface="Courier New" panose="02070309020205020404" pitchFamily="49" charset="0"/>
              </a:rPr>
              <a:t>int matrix[][] = new int[10][10];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400" b="1" smtClean="0">
                <a:solidFill>
                  <a:schemeClr val="tx2"/>
                </a:solidFill>
                <a:latin typeface="Courier New" panose="02070309020205020404" pitchFamily="49" charset="0"/>
              </a:rPr>
              <a:t>matrix[0][0] = 3;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sz="2400" b="1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400" b="1" smtClean="0">
                <a:solidFill>
                  <a:schemeClr val="tx2"/>
                </a:solidFill>
                <a:latin typeface="Courier New" panose="02070309020205020404" pitchFamily="49" charset="0"/>
              </a:rPr>
              <a:t>for (int i = 0; i &lt; matrix.length; i++)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400" b="1" smtClean="0">
                <a:solidFill>
                  <a:schemeClr val="tx2"/>
                </a:solidFill>
                <a:latin typeface="Courier New" panose="02070309020205020404" pitchFamily="49" charset="0"/>
              </a:rPr>
              <a:t>  for (int j = 0; j &lt; matrix[i].length; j++)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400" b="1" smtClean="0">
                <a:solidFill>
                  <a:schemeClr val="tx2"/>
                </a:solidFill>
                <a:latin typeface="Courier New" panose="02070309020205020404" pitchFamily="49" charset="0"/>
              </a:rPr>
              <a:t>    matrix[i][j] = (int)(Math.random() * 1000);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sz="2400" b="1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400" b="1" smtClean="0">
                <a:solidFill>
                  <a:schemeClr val="tx2"/>
                </a:solidFill>
                <a:latin typeface="Courier New" panose="02070309020205020404" pitchFamily="49" charset="0"/>
              </a:rPr>
              <a:t>double[][] 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DAB66A-97CC-4615-B143-95B7479E53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1066800"/>
          </a:xfrm>
          <a:noFill/>
        </p:spPr>
        <p:txBody>
          <a:bodyPr/>
          <a:lstStyle/>
          <a:p>
            <a:r>
              <a:rPr lang="en-US" altLang="en-US" smtClean="0"/>
              <a:t>Two-dimensional Array Illustration</a:t>
            </a:r>
            <a:endParaRPr lang="en-US" altLang="en-US" b="1" smtClean="0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232410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6108700" y="523398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array.length?  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array[0].length? 3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769938" y="519588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matrix.length?  5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matrix[0].length? 5</a:t>
            </a:r>
          </a:p>
        </p:txBody>
      </p:sp>
      <p:pic>
        <p:nvPicPr>
          <p:cNvPr id="922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13"/>
            <a:ext cx="9128125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29991A-EAAD-4515-A293-3E72E9A7CF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  <a:noFill/>
        </p:spPr>
        <p:txBody>
          <a:bodyPr/>
          <a:lstStyle/>
          <a:p>
            <a:r>
              <a:rPr lang="en-US" altLang="en-US" sz="3600" smtClean="0"/>
              <a:t>Declaring, Creating, and Initializing Using Shorthand Notations</a:t>
            </a:r>
            <a:endParaRPr lang="en-US" altLang="en-US" sz="3600" b="1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1143000"/>
          </a:xfrm>
          <a:noFill/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800" smtClean="0"/>
              <a:t>You can also use an array initializer to declare, create and initialize a two-dimensional array. For example,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810000" y="3124200"/>
            <a:ext cx="5178425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int[][] array = new int[4][3];</a:t>
            </a:r>
          </a:p>
          <a:p>
            <a:pPr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array[0][0] = 1; array[0][1] = 2; array[0][2] = 3; </a:t>
            </a:r>
          </a:p>
          <a:p>
            <a:pPr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array[1][0] = 4; array[1][1] = 5; array[1][2] = 6; </a:t>
            </a:r>
          </a:p>
          <a:p>
            <a:pPr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array[2][0] = 7; array[2][1] = 8; array[2][2] = 9; </a:t>
            </a:r>
          </a:p>
          <a:p>
            <a:pPr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array[3][0] = 10; array[3][1] = 11; array[3][2] = 12</a:t>
            </a:r>
            <a:r>
              <a:rPr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;</a:t>
            </a:r>
            <a:r>
              <a:rPr lang="en-US" altLang="en-US" sz="1800">
                <a:solidFill>
                  <a:schemeClr val="tx2"/>
                </a:solidFill>
                <a:latin typeface="Courier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28600" y="2971800"/>
            <a:ext cx="1905000" cy="228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int[][] array = {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 {1, 2, 3},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 {4, 5, 6},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 {7, 8, 9},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 {10, 11, 12}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};</a:t>
            </a:r>
            <a:endParaRPr lang="en-US" altLang="en-US" sz="16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2133600" y="41910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438400" y="3657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/>
              <a:t>Same as</a:t>
            </a: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2133600" y="41148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 flipH="1">
            <a:off x="1905000" y="1905000"/>
            <a:ext cx="2743200" cy="1752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7E120C-89FD-472D-9B0F-99FFB26C3F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 smtClean="0"/>
              <a:t>Lengths of Two-dimensional Arrays</a:t>
            </a:r>
            <a:endParaRPr lang="en-US" altLang="en-US" smtClean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2466975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6553200" cy="628650"/>
          </a:xfrm>
          <a:noFill/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int[][] x = new int[3][4];</a:t>
            </a: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471738"/>
            <a:ext cx="890905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C4F74CD8DD4DB16C9ACEC42927A1" ma:contentTypeVersion="" ma:contentTypeDescription="Create a new document." ma:contentTypeScope="" ma:versionID="c51eb85056608f75d79ac716321df73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087f67eda00c539007612ec919253f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8B284C-184E-484C-B454-5FA78E9311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360F6-1225-4E51-B28C-1766E3BBDA96}">
  <ds:schemaRefs>
    <ds:schemaRef ds:uri="http://purl.org/dc/elements/1.1/"/>
    <ds:schemaRef ds:uri="http://purl.org/dc/dcmitype/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6B50B-11B7-421F-86A4-EF45319C1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24437</TotalTime>
  <Words>897</Words>
  <Application>Microsoft Office PowerPoint</Application>
  <PresentationFormat>화면 슬라이드 쇼(4:3)</PresentationFormat>
  <Paragraphs>117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Courier</vt:lpstr>
      <vt:lpstr>Monotype Sorts</vt:lpstr>
      <vt:lpstr>SimSun</vt:lpstr>
      <vt:lpstr>굴림</vt:lpstr>
      <vt:lpstr>Arial</vt:lpstr>
      <vt:lpstr>Book Antiqua</vt:lpstr>
      <vt:lpstr>Courier New</vt:lpstr>
      <vt:lpstr>Times New Roman</vt:lpstr>
      <vt:lpstr>Wingdings</vt:lpstr>
      <vt:lpstr>International</vt:lpstr>
      <vt:lpstr>Microsoft Word Picture</vt:lpstr>
      <vt:lpstr>Picture</vt:lpstr>
      <vt:lpstr>Chapter 8 Multidimensional Arrays</vt:lpstr>
      <vt:lpstr>Motivations</vt:lpstr>
      <vt:lpstr>Motivations</vt:lpstr>
      <vt:lpstr>Objectives</vt:lpstr>
      <vt:lpstr>Declare/Create Two-dimensional Arrays</vt:lpstr>
      <vt:lpstr>Declaring Variables of Two-dimensional Arrays and Creating Two-dimensional Arrays </vt:lpstr>
      <vt:lpstr>Two-dimensional Array Illustration</vt:lpstr>
      <vt:lpstr>Declaring, Creating, and Initializing Using Shorthand Notations</vt:lpstr>
      <vt:lpstr>Lengths of Two-dimensional Arrays</vt:lpstr>
      <vt:lpstr>Lengths of Two-dimensional Arrays, cont.</vt:lpstr>
      <vt:lpstr>Ragged Arrays</vt:lpstr>
      <vt:lpstr>Ragged Arrays, cont.</vt:lpstr>
      <vt:lpstr>Passing Tow-Dimensional Arrays to Methods</vt:lpstr>
      <vt:lpstr>Multidimensional Arrays</vt:lpstr>
      <vt:lpstr>Multidimensional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Seung-Ho Lim</cp:lastModifiedBy>
  <cp:revision>283</cp:revision>
  <dcterms:created xsi:type="dcterms:W3CDTF">1995-06-10T17:31:50Z</dcterms:created>
  <dcterms:modified xsi:type="dcterms:W3CDTF">2019-03-07T02:26:14Z</dcterms:modified>
</cp:coreProperties>
</file>