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61"/>
  </p:notesMasterIdLst>
  <p:handoutMasterIdLst>
    <p:handoutMasterId r:id="rId62"/>
  </p:handoutMasterIdLst>
  <p:sldIdLst>
    <p:sldId id="256" r:id="rId5"/>
    <p:sldId id="572" r:id="rId6"/>
    <p:sldId id="520" r:id="rId7"/>
    <p:sldId id="573" r:id="rId8"/>
    <p:sldId id="574" r:id="rId9"/>
    <p:sldId id="482" r:id="rId10"/>
    <p:sldId id="650" r:id="rId11"/>
    <p:sldId id="651" r:id="rId12"/>
    <p:sldId id="652" r:id="rId13"/>
    <p:sldId id="653" r:id="rId14"/>
    <p:sldId id="654" r:id="rId15"/>
    <p:sldId id="655" r:id="rId16"/>
    <p:sldId id="656" r:id="rId17"/>
    <p:sldId id="585" r:id="rId18"/>
    <p:sldId id="586" r:id="rId19"/>
    <p:sldId id="587" r:id="rId20"/>
    <p:sldId id="588" r:id="rId21"/>
    <p:sldId id="589" r:id="rId22"/>
    <p:sldId id="568" r:id="rId23"/>
    <p:sldId id="657" r:id="rId24"/>
    <p:sldId id="603" r:id="rId25"/>
    <p:sldId id="606" r:id="rId26"/>
    <p:sldId id="590" r:id="rId27"/>
    <p:sldId id="591" r:id="rId28"/>
    <p:sldId id="592" r:id="rId29"/>
    <p:sldId id="593" r:id="rId30"/>
    <p:sldId id="594" r:id="rId31"/>
    <p:sldId id="595" r:id="rId32"/>
    <p:sldId id="607" r:id="rId33"/>
    <p:sldId id="608" r:id="rId34"/>
    <p:sldId id="609" r:id="rId35"/>
    <p:sldId id="610" r:id="rId36"/>
    <p:sldId id="611" r:id="rId37"/>
    <p:sldId id="612" r:id="rId38"/>
    <p:sldId id="613" r:id="rId39"/>
    <p:sldId id="614" r:id="rId40"/>
    <p:sldId id="615" r:id="rId41"/>
    <p:sldId id="616" r:id="rId42"/>
    <p:sldId id="626" r:id="rId43"/>
    <p:sldId id="627" r:id="rId44"/>
    <p:sldId id="628" r:id="rId45"/>
    <p:sldId id="629" r:id="rId46"/>
    <p:sldId id="630" r:id="rId47"/>
    <p:sldId id="631" r:id="rId48"/>
    <p:sldId id="634" r:id="rId49"/>
    <p:sldId id="639" r:id="rId50"/>
    <p:sldId id="640" r:id="rId51"/>
    <p:sldId id="641" r:id="rId52"/>
    <p:sldId id="642" r:id="rId53"/>
    <p:sldId id="643" r:id="rId54"/>
    <p:sldId id="644" r:id="rId55"/>
    <p:sldId id="645" r:id="rId56"/>
    <p:sldId id="646" r:id="rId57"/>
    <p:sldId id="647" r:id="rId58"/>
    <p:sldId id="648" r:id="rId59"/>
    <p:sldId id="649" r:id="rId6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1" hangingPunct="1">
      <a:defRPr sz="2400" kern="1200">
        <a:solidFill>
          <a:schemeClr val="tx1"/>
        </a:solidFill>
        <a:latin typeface="Times New Roman" panose="02020603050405020304" pitchFamily="18" charset="0"/>
        <a:ea typeface="+mn-ea"/>
        <a:cs typeface="+mn-cs"/>
      </a:defRPr>
    </a:lvl6pPr>
    <a:lvl7pPr marL="2743200" algn="l" defTabSz="914400" rtl="0" eaLnBrk="1" latinLnBrk="1" hangingPunct="1">
      <a:defRPr sz="2400" kern="1200">
        <a:solidFill>
          <a:schemeClr val="tx1"/>
        </a:solidFill>
        <a:latin typeface="Times New Roman" panose="02020603050405020304" pitchFamily="18" charset="0"/>
        <a:ea typeface="+mn-ea"/>
        <a:cs typeface="+mn-cs"/>
      </a:defRPr>
    </a:lvl7pPr>
    <a:lvl8pPr marL="3200400" algn="l" defTabSz="914400" rtl="0" eaLnBrk="1" latinLnBrk="1" hangingPunct="1">
      <a:defRPr sz="2400" kern="1200">
        <a:solidFill>
          <a:schemeClr val="tx1"/>
        </a:solidFill>
        <a:latin typeface="Times New Roman" panose="02020603050405020304" pitchFamily="18" charset="0"/>
        <a:ea typeface="+mn-ea"/>
        <a:cs typeface="+mn-cs"/>
      </a:defRPr>
    </a:lvl8pPr>
    <a:lvl9pPr marL="3657600" algn="l" defTabSz="914400" rtl="0" eaLnBrk="1" latinLnBrk="1"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576">
          <p15:clr>
            <a:srgbClr val="A4A3A4"/>
          </p15:clr>
        </p15:guide>
        <p15:guide id="2" pos="576">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38" autoAdjust="0"/>
    <p:restoredTop sz="94630" autoAdjust="0"/>
  </p:normalViewPr>
  <p:slideViewPr>
    <p:cSldViewPr>
      <p:cViewPr varScale="1">
        <p:scale>
          <a:sx n="87" d="100"/>
          <a:sy n="87" d="100"/>
        </p:scale>
        <p:origin x="84" y="570"/>
      </p:cViewPr>
      <p:guideLst>
        <p:guide orient="horz" pos="576"/>
        <p:guide pos="576"/>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40" d="100"/>
          <a:sy n="40" d="100"/>
        </p:scale>
        <p:origin x="-1404" y="-78"/>
      </p:cViewPr>
      <p:guideLst>
        <p:guide orient="horz" pos="2160"/>
        <p:guide pos="2880"/>
      </p:guideLst>
    </p:cSldViewPr>
  </p:notesViewPr>
  <p:gridSpacing cx="38405" cy="38405"/>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notesMaster" Target="notesMasters/notes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_rels/viewProps.xml.rels><?xml version="1.0" encoding="UTF-8" standalone="yes"?>
<Relationships xmlns="http://schemas.openxmlformats.org/package/2006/relationships"><Relationship Id="rId1" Type="http://schemas.openxmlformats.org/officeDocument/2006/relationships/slide" Target="slides/slide1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defRPr sz="1000" i="1">
                <a:ea typeface="굴림" panose="020B0600000101010101" pitchFamily="50" charset="-127"/>
              </a:defRPr>
            </a:lvl1pPr>
          </a:lstStyle>
          <a:p>
            <a:endParaRPr lang="en-US" altLang="ko-KR"/>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a:defRPr sz="1000" i="1">
                <a:ea typeface="굴림" panose="020B0600000101010101" pitchFamily="50" charset="-127"/>
              </a:defRPr>
            </a:lvl1pPr>
          </a:lstStyle>
          <a:p>
            <a:endParaRPr lang="en-US" altLang="ko-KR"/>
          </a:p>
        </p:txBody>
      </p:sp>
      <p:sp>
        <p:nvSpPr>
          <p:cNvPr id="3076" name="Rectangle 4"/>
          <p:cNvSpPr>
            <a:spLocks noGrp="1" noRot="1" noChangeAspect="1" noChangeArrowheads="1" noTextEdit="1"/>
          </p:cNvSpPr>
          <p:nvPr>
            <p:ph type="sldImg" idx="2"/>
          </p:nvPr>
        </p:nvSpPr>
        <p:spPr bwMode="auto">
          <a:xfrm>
            <a:off x="1150938" y="692150"/>
            <a:ext cx="4556125"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defRPr sz="1000" i="1">
                <a:ea typeface="굴림" panose="020B0600000101010101" pitchFamily="50" charset="-127"/>
              </a:defRPr>
            </a:lvl1pPr>
          </a:lstStyle>
          <a:p>
            <a:endParaRPr lang="en-US" altLang="ko-KR"/>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i="1" smtClean="0">
                <a:ea typeface="굴림" panose="020B0600000101010101" pitchFamily="50" charset="-127"/>
              </a:defRPr>
            </a:lvl1pPr>
          </a:lstStyle>
          <a:p>
            <a:pPr>
              <a:defRPr/>
            </a:pPr>
            <a:fld id="{0498ECE7-D422-421E-9267-9F3870CAAAD1}"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p:cNvGrpSpPr>
            <a:grpSpLocks/>
          </p:cNvGrpSpPr>
          <p:nvPr/>
        </p:nvGrpSpPr>
        <p:grpSpPr bwMode="auto">
          <a:xfrm>
            <a:off x="0" y="114300"/>
            <a:ext cx="9142413" cy="6742113"/>
            <a:chOff x="0" y="72"/>
            <a:chExt cx="5759" cy="4247"/>
          </a:xfrm>
        </p:grpSpPr>
        <p:sp>
          <p:nvSpPr>
            <p:cNvPr id="5"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6" name="Group 30"/>
            <p:cNvGrpSpPr>
              <a:grpSpLocks/>
            </p:cNvGrpSpPr>
            <p:nvPr/>
          </p:nvGrpSpPr>
          <p:grpSpPr bwMode="auto">
            <a:xfrm>
              <a:off x="0" y="72"/>
              <a:ext cx="5759" cy="2040"/>
              <a:chOff x="0" y="72"/>
              <a:chExt cx="5759" cy="2040"/>
            </a:xfrm>
          </p:grpSpPr>
          <p:sp>
            <p:nvSpPr>
              <p:cNvPr id="7"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8" name="Group 9"/>
              <p:cNvGrpSpPr>
                <a:grpSpLocks/>
              </p:cNvGrpSpPr>
              <p:nvPr/>
            </p:nvGrpSpPr>
            <p:grpSpPr bwMode="auto">
              <a:xfrm>
                <a:off x="2289" y="72"/>
                <a:ext cx="1440" cy="1984"/>
                <a:chOff x="2289" y="72"/>
                <a:chExt cx="1440" cy="1984"/>
              </a:xfrm>
            </p:grpSpPr>
            <p:sp>
              <p:nvSpPr>
                <p:cNvPr id="29" name="Freeform 4"/>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0"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2"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3" name="Freeform 8"/>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sp>
            <p:nvSpPr>
              <p:cNvPr id="9"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 name="Group 29"/>
              <p:cNvGrpSpPr>
                <a:grpSpLocks/>
              </p:cNvGrpSpPr>
              <p:nvPr/>
            </p:nvGrpSpPr>
            <p:grpSpPr bwMode="auto">
              <a:xfrm>
                <a:off x="2071" y="406"/>
                <a:ext cx="1392" cy="1109"/>
                <a:chOff x="2071" y="406"/>
                <a:chExt cx="1392" cy="1109"/>
              </a:xfrm>
            </p:grpSpPr>
            <p:sp>
              <p:nvSpPr>
                <p:cNvPr id="11" name="Freeform 11"/>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2" name="Freeform 12"/>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3" name="Freeform 13"/>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4" name="Freeform 14"/>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5" name="Freeform 15"/>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6" name="Freeform 16"/>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7" name="Freeform 17"/>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8" name="Freeform 18"/>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9" name="Freeform 19"/>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0" name="Freeform 20"/>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1" name="Freeform 21"/>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2" name="Freeform 22"/>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3" name="Freeform 23"/>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4" name="Freeform 24"/>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5" name="Freeform 25"/>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6" name="Freeform 26"/>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7" name="Freeform 27"/>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8" name="Freeform 28"/>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grpSp>
      <p:sp>
        <p:nvSpPr>
          <p:cNvPr id="34" name="Rectangle 37"/>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smtClean="0">
                <a:latin typeface="Arial" pitchFamily="34" charset="0"/>
              </a:rPr>
              <a:t>Liang, Introduction to Java Programming, Tenth Edition, (c) 2015 Pearson Education, Inc. All rights reserved. </a:t>
            </a:r>
          </a:p>
        </p:txBody>
      </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smtClean="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smtClean="0"/>
              <a:t>Click to edit Master subtitle style</a:t>
            </a:r>
          </a:p>
        </p:txBody>
      </p:sp>
      <p:sp>
        <p:nvSpPr>
          <p:cNvPr id="35" name="Rectangle 65"/>
          <p:cNvSpPr>
            <a:spLocks noGrp="1" noChangeArrowheads="1"/>
          </p:cNvSpPr>
          <p:nvPr>
            <p:ph type="dt" sz="quarter" idx="10"/>
          </p:nvPr>
        </p:nvSpPr>
        <p:spPr/>
        <p:txBody>
          <a:bodyPr/>
          <a:lstStyle>
            <a:lvl1pPr>
              <a:defRPr/>
            </a:lvl1pPr>
          </a:lstStyle>
          <a:p>
            <a:endParaRPr lang="en-US" altLang="ko-KR"/>
          </a:p>
        </p:txBody>
      </p:sp>
      <p:sp>
        <p:nvSpPr>
          <p:cNvPr id="36" name="Rectangle 36"/>
          <p:cNvSpPr>
            <a:spLocks noGrp="1" noChangeArrowheads="1"/>
          </p:cNvSpPr>
          <p:nvPr>
            <p:ph type="sldNum" sz="quarter" idx="11"/>
          </p:nvPr>
        </p:nvSpPr>
        <p:spPr>
          <a:xfrm>
            <a:off x="6553200" y="6400800"/>
            <a:ext cx="1905000" cy="457200"/>
          </a:xfrm>
        </p:spPr>
        <p:txBody>
          <a:bodyPr/>
          <a:lstStyle>
            <a:lvl1pPr>
              <a:defRPr smtClean="0"/>
            </a:lvl1pPr>
          </a:lstStyle>
          <a:p>
            <a:pPr>
              <a:defRPr/>
            </a:pPr>
            <a:fld id="{CA93A869-3BF3-4F42-B91A-8BECABCBC123}" type="slidenum">
              <a:rPr lang="en-US" altLang="ko-KR"/>
              <a:pPr>
                <a:defRPr/>
              </a:pPr>
              <a:t>‹#›</a:t>
            </a:fld>
            <a:endParaRPr lang="en-US" altLang="ko-KR"/>
          </a:p>
        </p:txBody>
      </p:sp>
    </p:spTree>
    <p:extLst>
      <p:ext uri="{BB962C8B-B14F-4D97-AF65-F5344CB8AC3E}">
        <p14:creationId xmlns:p14="http://schemas.microsoft.com/office/powerpoint/2010/main" val="2672681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endParaRPr lang="en-US" altLang="ko-KR"/>
          </a:p>
        </p:txBody>
      </p:sp>
      <p:sp>
        <p:nvSpPr>
          <p:cNvPr id="5" name="Rectangle 34"/>
          <p:cNvSpPr>
            <a:spLocks noGrp="1" noChangeArrowheads="1"/>
          </p:cNvSpPr>
          <p:nvPr>
            <p:ph type="sldNum" sz="quarter" idx="11"/>
          </p:nvPr>
        </p:nvSpPr>
        <p:spPr>
          <a:ln/>
        </p:spPr>
        <p:txBody>
          <a:bodyPr/>
          <a:lstStyle>
            <a:lvl1pPr>
              <a:defRPr/>
            </a:lvl1pPr>
          </a:lstStyle>
          <a:p>
            <a:pPr>
              <a:defRPr/>
            </a:pPr>
            <a:fld id="{FC821E98-6CEC-43FE-930D-6D54FAD23446}" type="slidenum">
              <a:rPr lang="en-US" altLang="ko-KR"/>
              <a:pPr>
                <a:defRPr/>
              </a:pPr>
              <a:t>‹#›</a:t>
            </a:fld>
            <a:endParaRPr lang="en-US" altLang="ko-KR"/>
          </a:p>
        </p:txBody>
      </p:sp>
    </p:spTree>
    <p:extLst>
      <p:ext uri="{BB962C8B-B14F-4D97-AF65-F5344CB8AC3E}">
        <p14:creationId xmlns:p14="http://schemas.microsoft.com/office/powerpoint/2010/main" val="51906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endParaRPr lang="en-US" altLang="ko-KR"/>
          </a:p>
        </p:txBody>
      </p:sp>
      <p:sp>
        <p:nvSpPr>
          <p:cNvPr id="5" name="Rectangle 34"/>
          <p:cNvSpPr>
            <a:spLocks noGrp="1" noChangeArrowheads="1"/>
          </p:cNvSpPr>
          <p:nvPr>
            <p:ph type="sldNum" sz="quarter" idx="11"/>
          </p:nvPr>
        </p:nvSpPr>
        <p:spPr>
          <a:ln/>
        </p:spPr>
        <p:txBody>
          <a:bodyPr/>
          <a:lstStyle>
            <a:lvl1pPr>
              <a:defRPr/>
            </a:lvl1pPr>
          </a:lstStyle>
          <a:p>
            <a:pPr>
              <a:defRPr/>
            </a:pPr>
            <a:fld id="{41FF4809-3DA7-433C-BD23-E4F355E011DD}" type="slidenum">
              <a:rPr lang="en-US" altLang="ko-KR"/>
              <a:pPr>
                <a:defRPr/>
              </a:pPr>
              <a:t>‹#›</a:t>
            </a:fld>
            <a:endParaRPr lang="en-US" altLang="ko-KR"/>
          </a:p>
        </p:txBody>
      </p:sp>
    </p:spTree>
    <p:extLst>
      <p:ext uri="{BB962C8B-B14F-4D97-AF65-F5344CB8AC3E}">
        <p14:creationId xmlns:p14="http://schemas.microsoft.com/office/powerpoint/2010/main" val="3782664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endParaRPr lang="en-US" altLang="ko-KR"/>
          </a:p>
        </p:txBody>
      </p:sp>
      <p:sp>
        <p:nvSpPr>
          <p:cNvPr id="5" name="Rectangle 34"/>
          <p:cNvSpPr>
            <a:spLocks noGrp="1" noChangeArrowheads="1"/>
          </p:cNvSpPr>
          <p:nvPr>
            <p:ph type="sldNum" sz="quarter" idx="11"/>
          </p:nvPr>
        </p:nvSpPr>
        <p:spPr>
          <a:ln/>
        </p:spPr>
        <p:txBody>
          <a:bodyPr/>
          <a:lstStyle>
            <a:lvl1pPr>
              <a:defRPr/>
            </a:lvl1pPr>
          </a:lstStyle>
          <a:p>
            <a:pPr>
              <a:defRPr/>
            </a:pPr>
            <a:fld id="{06B547C5-4B27-4E69-AA4E-99C87C256F2D}" type="slidenum">
              <a:rPr lang="en-US" altLang="ko-KR"/>
              <a:pPr>
                <a:defRPr/>
              </a:pPr>
              <a:t>‹#›</a:t>
            </a:fld>
            <a:endParaRPr lang="en-US" altLang="ko-KR"/>
          </a:p>
        </p:txBody>
      </p:sp>
    </p:spTree>
    <p:extLst>
      <p:ext uri="{BB962C8B-B14F-4D97-AF65-F5344CB8AC3E}">
        <p14:creationId xmlns:p14="http://schemas.microsoft.com/office/powerpoint/2010/main" val="1757271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32"/>
          <p:cNvSpPr>
            <a:spLocks noGrp="1" noChangeArrowheads="1"/>
          </p:cNvSpPr>
          <p:nvPr>
            <p:ph type="dt" sz="half" idx="10"/>
          </p:nvPr>
        </p:nvSpPr>
        <p:spPr>
          <a:ln/>
        </p:spPr>
        <p:txBody>
          <a:bodyPr/>
          <a:lstStyle>
            <a:lvl1pPr>
              <a:defRPr/>
            </a:lvl1pPr>
          </a:lstStyle>
          <a:p>
            <a:endParaRPr lang="en-US" altLang="ko-KR"/>
          </a:p>
        </p:txBody>
      </p:sp>
      <p:sp>
        <p:nvSpPr>
          <p:cNvPr id="5" name="Rectangle 34"/>
          <p:cNvSpPr>
            <a:spLocks noGrp="1" noChangeArrowheads="1"/>
          </p:cNvSpPr>
          <p:nvPr>
            <p:ph type="sldNum" sz="quarter" idx="11"/>
          </p:nvPr>
        </p:nvSpPr>
        <p:spPr>
          <a:ln/>
        </p:spPr>
        <p:txBody>
          <a:bodyPr/>
          <a:lstStyle>
            <a:lvl1pPr>
              <a:defRPr/>
            </a:lvl1pPr>
          </a:lstStyle>
          <a:p>
            <a:pPr>
              <a:defRPr/>
            </a:pPr>
            <a:fld id="{2C6DBD5B-4D10-405D-8AB9-EEB7263F21D0}" type="slidenum">
              <a:rPr lang="en-US" altLang="ko-KR"/>
              <a:pPr>
                <a:defRPr/>
              </a:pPr>
              <a:t>‹#›</a:t>
            </a:fld>
            <a:endParaRPr lang="en-US" altLang="ko-KR"/>
          </a:p>
        </p:txBody>
      </p:sp>
    </p:spTree>
    <p:extLst>
      <p:ext uri="{BB962C8B-B14F-4D97-AF65-F5344CB8AC3E}">
        <p14:creationId xmlns:p14="http://schemas.microsoft.com/office/powerpoint/2010/main" val="2508822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2"/>
          <p:cNvSpPr>
            <a:spLocks noGrp="1" noChangeArrowheads="1"/>
          </p:cNvSpPr>
          <p:nvPr>
            <p:ph type="dt" sz="half" idx="10"/>
          </p:nvPr>
        </p:nvSpPr>
        <p:spPr>
          <a:ln/>
        </p:spPr>
        <p:txBody>
          <a:bodyPr/>
          <a:lstStyle>
            <a:lvl1pPr>
              <a:defRPr/>
            </a:lvl1pPr>
          </a:lstStyle>
          <a:p>
            <a:endParaRPr lang="en-US" altLang="ko-KR"/>
          </a:p>
        </p:txBody>
      </p:sp>
      <p:sp>
        <p:nvSpPr>
          <p:cNvPr id="6" name="Rectangle 34"/>
          <p:cNvSpPr>
            <a:spLocks noGrp="1" noChangeArrowheads="1"/>
          </p:cNvSpPr>
          <p:nvPr>
            <p:ph type="sldNum" sz="quarter" idx="11"/>
          </p:nvPr>
        </p:nvSpPr>
        <p:spPr>
          <a:ln/>
        </p:spPr>
        <p:txBody>
          <a:bodyPr/>
          <a:lstStyle>
            <a:lvl1pPr>
              <a:defRPr/>
            </a:lvl1pPr>
          </a:lstStyle>
          <a:p>
            <a:pPr>
              <a:defRPr/>
            </a:pPr>
            <a:fld id="{306B234B-97E4-492C-8C86-B754EF190064}" type="slidenum">
              <a:rPr lang="en-US" altLang="ko-KR"/>
              <a:pPr>
                <a:defRPr/>
              </a:pPr>
              <a:t>‹#›</a:t>
            </a:fld>
            <a:endParaRPr lang="en-US" altLang="ko-KR"/>
          </a:p>
        </p:txBody>
      </p:sp>
    </p:spTree>
    <p:extLst>
      <p:ext uri="{BB962C8B-B14F-4D97-AF65-F5344CB8AC3E}">
        <p14:creationId xmlns:p14="http://schemas.microsoft.com/office/powerpoint/2010/main" val="1787042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2"/>
          <p:cNvSpPr>
            <a:spLocks noGrp="1" noChangeArrowheads="1"/>
          </p:cNvSpPr>
          <p:nvPr>
            <p:ph type="dt" sz="half" idx="10"/>
          </p:nvPr>
        </p:nvSpPr>
        <p:spPr>
          <a:ln/>
        </p:spPr>
        <p:txBody>
          <a:bodyPr/>
          <a:lstStyle>
            <a:lvl1pPr>
              <a:defRPr/>
            </a:lvl1pPr>
          </a:lstStyle>
          <a:p>
            <a:endParaRPr lang="en-US" altLang="ko-KR"/>
          </a:p>
        </p:txBody>
      </p:sp>
      <p:sp>
        <p:nvSpPr>
          <p:cNvPr id="8" name="Rectangle 34"/>
          <p:cNvSpPr>
            <a:spLocks noGrp="1" noChangeArrowheads="1"/>
          </p:cNvSpPr>
          <p:nvPr>
            <p:ph type="sldNum" sz="quarter" idx="11"/>
          </p:nvPr>
        </p:nvSpPr>
        <p:spPr>
          <a:ln/>
        </p:spPr>
        <p:txBody>
          <a:bodyPr/>
          <a:lstStyle>
            <a:lvl1pPr>
              <a:defRPr/>
            </a:lvl1pPr>
          </a:lstStyle>
          <a:p>
            <a:pPr>
              <a:defRPr/>
            </a:pPr>
            <a:fld id="{53FDDC05-94A7-4884-B644-C899461297DA}" type="slidenum">
              <a:rPr lang="en-US" altLang="ko-KR"/>
              <a:pPr>
                <a:defRPr/>
              </a:pPr>
              <a:t>‹#›</a:t>
            </a:fld>
            <a:endParaRPr lang="en-US" altLang="ko-KR"/>
          </a:p>
        </p:txBody>
      </p:sp>
    </p:spTree>
    <p:extLst>
      <p:ext uri="{BB962C8B-B14F-4D97-AF65-F5344CB8AC3E}">
        <p14:creationId xmlns:p14="http://schemas.microsoft.com/office/powerpoint/2010/main" val="2544673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2"/>
          <p:cNvSpPr>
            <a:spLocks noGrp="1" noChangeArrowheads="1"/>
          </p:cNvSpPr>
          <p:nvPr>
            <p:ph type="dt" sz="half" idx="10"/>
          </p:nvPr>
        </p:nvSpPr>
        <p:spPr>
          <a:ln/>
        </p:spPr>
        <p:txBody>
          <a:bodyPr/>
          <a:lstStyle>
            <a:lvl1pPr>
              <a:defRPr/>
            </a:lvl1pPr>
          </a:lstStyle>
          <a:p>
            <a:endParaRPr lang="en-US" altLang="ko-KR"/>
          </a:p>
        </p:txBody>
      </p:sp>
      <p:sp>
        <p:nvSpPr>
          <p:cNvPr id="4" name="Rectangle 34"/>
          <p:cNvSpPr>
            <a:spLocks noGrp="1" noChangeArrowheads="1"/>
          </p:cNvSpPr>
          <p:nvPr>
            <p:ph type="sldNum" sz="quarter" idx="11"/>
          </p:nvPr>
        </p:nvSpPr>
        <p:spPr>
          <a:ln/>
        </p:spPr>
        <p:txBody>
          <a:bodyPr/>
          <a:lstStyle>
            <a:lvl1pPr>
              <a:defRPr/>
            </a:lvl1pPr>
          </a:lstStyle>
          <a:p>
            <a:pPr>
              <a:defRPr/>
            </a:pPr>
            <a:fld id="{1FDEBCF7-3BAB-4DBC-90A8-A751DD358588}" type="slidenum">
              <a:rPr lang="en-US" altLang="ko-KR"/>
              <a:pPr>
                <a:defRPr/>
              </a:pPr>
              <a:t>‹#›</a:t>
            </a:fld>
            <a:endParaRPr lang="en-US" altLang="ko-KR"/>
          </a:p>
        </p:txBody>
      </p:sp>
    </p:spTree>
    <p:extLst>
      <p:ext uri="{BB962C8B-B14F-4D97-AF65-F5344CB8AC3E}">
        <p14:creationId xmlns:p14="http://schemas.microsoft.com/office/powerpoint/2010/main" val="3832973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a:ln/>
        </p:spPr>
        <p:txBody>
          <a:bodyPr/>
          <a:lstStyle>
            <a:lvl1pPr>
              <a:defRPr/>
            </a:lvl1pPr>
          </a:lstStyle>
          <a:p>
            <a:endParaRPr lang="en-US" altLang="ko-KR"/>
          </a:p>
        </p:txBody>
      </p:sp>
      <p:sp>
        <p:nvSpPr>
          <p:cNvPr id="3" name="Rectangle 34"/>
          <p:cNvSpPr>
            <a:spLocks noGrp="1" noChangeArrowheads="1"/>
          </p:cNvSpPr>
          <p:nvPr>
            <p:ph type="sldNum" sz="quarter" idx="11"/>
          </p:nvPr>
        </p:nvSpPr>
        <p:spPr>
          <a:ln/>
        </p:spPr>
        <p:txBody>
          <a:bodyPr/>
          <a:lstStyle>
            <a:lvl1pPr>
              <a:defRPr/>
            </a:lvl1pPr>
          </a:lstStyle>
          <a:p>
            <a:pPr>
              <a:defRPr/>
            </a:pPr>
            <a:fld id="{92BA8659-18A0-4BCB-9230-7BB462F01018}" type="slidenum">
              <a:rPr lang="en-US" altLang="ko-KR"/>
              <a:pPr>
                <a:defRPr/>
              </a:pPr>
              <a:t>‹#›</a:t>
            </a:fld>
            <a:endParaRPr lang="en-US" altLang="ko-KR"/>
          </a:p>
        </p:txBody>
      </p:sp>
    </p:spTree>
    <p:extLst>
      <p:ext uri="{BB962C8B-B14F-4D97-AF65-F5344CB8AC3E}">
        <p14:creationId xmlns:p14="http://schemas.microsoft.com/office/powerpoint/2010/main" val="1954871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endParaRPr lang="en-US" altLang="ko-KR"/>
          </a:p>
        </p:txBody>
      </p:sp>
      <p:sp>
        <p:nvSpPr>
          <p:cNvPr id="6" name="Rectangle 34"/>
          <p:cNvSpPr>
            <a:spLocks noGrp="1" noChangeArrowheads="1"/>
          </p:cNvSpPr>
          <p:nvPr>
            <p:ph type="sldNum" sz="quarter" idx="11"/>
          </p:nvPr>
        </p:nvSpPr>
        <p:spPr>
          <a:ln/>
        </p:spPr>
        <p:txBody>
          <a:bodyPr/>
          <a:lstStyle>
            <a:lvl1pPr>
              <a:defRPr/>
            </a:lvl1pPr>
          </a:lstStyle>
          <a:p>
            <a:pPr>
              <a:defRPr/>
            </a:pPr>
            <a:fld id="{FB145B08-6E61-4ACA-BC3F-C6D6E55D2B95}" type="slidenum">
              <a:rPr lang="en-US" altLang="ko-KR"/>
              <a:pPr>
                <a:defRPr/>
              </a:pPr>
              <a:t>‹#›</a:t>
            </a:fld>
            <a:endParaRPr lang="en-US" altLang="ko-KR"/>
          </a:p>
        </p:txBody>
      </p:sp>
    </p:spTree>
    <p:extLst>
      <p:ext uri="{BB962C8B-B14F-4D97-AF65-F5344CB8AC3E}">
        <p14:creationId xmlns:p14="http://schemas.microsoft.com/office/powerpoint/2010/main" val="932168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endParaRPr lang="en-US" altLang="ko-KR"/>
          </a:p>
        </p:txBody>
      </p:sp>
      <p:sp>
        <p:nvSpPr>
          <p:cNvPr id="6" name="Rectangle 34"/>
          <p:cNvSpPr>
            <a:spLocks noGrp="1" noChangeArrowheads="1"/>
          </p:cNvSpPr>
          <p:nvPr>
            <p:ph type="sldNum" sz="quarter" idx="11"/>
          </p:nvPr>
        </p:nvSpPr>
        <p:spPr>
          <a:ln/>
        </p:spPr>
        <p:txBody>
          <a:bodyPr/>
          <a:lstStyle>
            <a:lvl1pPr>
              <a:defRPr/>
            </a:lvl1pPr>
          </a:lstStyle>
          <a:p>
            <a:pPr>
              <a:defRPr/>
            </a:pPr>
            <a:fld id="{0B4F0139-6ED6-4C58-8DC0-E5FB63C98977}" type="slidenum">
              <a:rPr lang="en-US" altLang="ko-KR"/>
              <a:pPr>
                <a:defRPr/>
              </a:pPr>
              <a:t>‹#›</a:t>
            </a:fld>
            <a:endParaRPr lang="en-US" altLang="ko-KR"/>
          </a:p>
        </p:txBody>
      </p:sp>
    </p:spTree>
    <p:extLst>
      <p:ext uri="{BB962C8B-B14F-4D97-AF65-F5344CB8AC3E}">
        <p14:creationId xmlns:p14="http://schemas.microsoft.com/office/powerpoint/2010/main" val="3800189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p:cNvGrpSpPr>
            <a:grpSpLocks/>
          </p:cNvGrpSpPr>
          <p:nvPr/>
        </p:nvGrpSpPr>
        <p:grpSpPr bwMode="auto">
          <a:xfrm>
            <a:off x="0" y="4367213"/>
            <a:ext cx="9131300" cy="2478087"/>
            <a:chOff x="0" y="2751"/>
            <a:chExt cx="5752" cy="1561"/>
          </a:xfrm>
        </p:grpSpPr>
        <p:sp>
          <p:nvSpPr>
            <p:cNvPr id="1032"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33" name="Group 28"/>
            <p:cNvGrpSpPr>
              <a:grpSpLocks/>
            </p:cNvGrpSpPr>
            <p:nvPr/>
          </p:nvGrpSpPr>
          <p:grpSpPr bwMode="auto">
            <a:xfrm>
              <a:off x="4458" y="2751"/>
              <a:ext cx="1190" cy="1426"/>
              <a:chOff x="4458" y="2751"/>
              <a:chExt cx="1190" cy="1426"/>
            </a:xfrm>
          </p:grpSpPr>
          <p:sp>
            <p:nvSpPr>
              <p:cNvPr id="1034" name="Freeform 3"/>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35"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36"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37"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38" name="Freeform 7"/>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39"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40" name="Group 27"/>
              <p:cNvGrpSpPr>
                <a:grpSpLocks/>
              </p:cNvGrpSpPr>
              <p:nvPr/>
            </p:nvGrpSpPr>
            <p:grpSpPr bwMode="auto">
              <a:xfrm>
                <a:off x="4458" y="2991"/>
                <a:ext cx="999" cy="797"/>
                <a:chOff x="4458" y="2991"/>
                <a:chExt cx="999" cy="797"/>
              </a:xfrm>
            </p:grpSpPr>
            <p:sp>
              <p:nvSpPr>
                <p:cNvPr id="1041" name="Freeform 9"/>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2" name="Freeform 10"/>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3" name="Freeform 11"/>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4" name="Freeform 12"/>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5" name="Freeform 13"/>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6" name="Freeform 14"/>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7" name="Freeform 15"/>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8" name="Freeform 16"/>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9" name="Freeform 17"/>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0" name="Freeform 18"/>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1" name="Freeform 19"/>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2" name="Freeform 20"/>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3" name="Freeform 21"/>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4" name="Freeform 22"/>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5" name="Freeform 23"/>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 name="Freeform 24"/>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7" name="Freeform 25"/>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 name="Freeform 26"/>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grpSp>
      <p:sp>
        <p:nvSpPr>
          <p:cNvPr id="1027"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1028"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56"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ea typeface="굴림" panose="020B0600000101010101" pitchFamily="50" charset="-127"/>
              </a:defRPr>
            </a:lvl1pPr>
          </a:lstStyle>
          <a:p>
            <a:endParaRPr lang="en-US" altLang="ko-KR"/>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smtClean="0">
                <a:ea typeface="굴림" panose="020B0600000101010101" pitchFamily="50" charset="-127"/>
              </a:defRPr>
            </a:lvl1pPr>
          </a:lstStyle>
          <a:p>
            <a:pPr>
              <a:defRPr/>
            </a:pPr>
            <a:fld id="{DF0F558D-3917-4C3A-B973-E70BAB51A2BE}" type="slidenum">
              <a:rPr lang="en-US" altLang="ko-KR"/>
              <a:pPr>
                <a:defRPr/>
              </a:pPr>
              <a:t>‹#›</a:t>
            </a:fld>
            <a:endParaRPr lang="en-US" altLang="ko-KR"/>
          </a:p>
        </p:txBody>
      </p:sp>
      <p:sp>
        <p:nvSpPr>
          <p:cNvPr id="1031" name="Rectangle 36"/>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smtClean="0">
                <a:latin typeface="Arial" pitchFamily="34" charset="0"/>
              </a:rPr>
              <a:t>Liang, Introduction to Java Programming, Tenth Edition, (c) 2015 Pearson Education, Inc. All rights reserved. </a:t>
            </a:r>
          </a:p>
        </p:txBody>
      </p:sp>
    </p:spTree>
  </p:cSld>
  <p:clrMap bg1="lt1" tx1="dk1" bg2="lt2" tx2="dk2" accent1="accent1" accent2="accent2" accent3="accent3" accent4="accent4" accent5="accent5" accent6="accent6" hlink="hlink" folHlink="folHlink"/>
  <p:sldLayoutIdLst>
    <p:sldLayoutId id="2147483803"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winword%20TestCircle.java"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winword%20TestMortgageClass.java" TargetMode="Externa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6.emf"/><Relationship Id="rId4" Type="http://schemas.openxmlformats.org/officeDocument/2006/relationships/oleObject" Target="../embeddings/oleObject5.bin"/></Relationships>
</file>

<file path=ppt/slides/_rels/slide18.xml.rels><?xml version="1.0" encoding="UTF-8" standalone="yes"?>
<Relationships xmlns="http://schemas.openxmlformats.org/package/2006/relationships"><Relationship Id="rId3" Type="http://schemas.openxmlformats.org/officeDocument/2006/relationships/hyperlink" Target="winword%20TestMortgageClass.java" TargetMode="External"/><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image" Target="../media/image7.emf"/><Relationship Id="rId4" Type="http://schemas.openxmlformats.org/officeDocument/2006/relationships/oleObject" Target="../embeddings/oleObject6.bin"/></Relationships>
</file>

<file path=ppt/slides/_rels/slide19.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hyperlink" Target="winword%20TestMortgageClass.java" TargetMode="External"/><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hyperlink" Target="html/Course.html" TargetMode="External"/><Relationship Id="rId5" Type="http://schemas.openxmlformats.org/officeDocument/2006/relationships/hyperlink" Target="html/TestCourse.bat" TargetMode="External"/><Relationship Id="rId10" Type="http://schemas.openxmlformats.org/officeDocument/2006/relationships/hyperlink" Target="http://www.cs.armstrong.edu/liang/intro10e/html/Course.html" TargetMode="External"/><Relationship Id="rId4" Type="http://schemas.openxmlformats.org/officeDocument/2006/relationships/hyperlink" Target="html/TestCourse.html" TargetMode="External"/><Relationship Id="rId9" Type="http://schemas.openxmlformats.org/officeDocument/2006/relationships/hyperlink" Target="http://www.cs.armstrong.edu/liang/intro10e/html/TestCourse.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0.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1.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1.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2.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3.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4.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15.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16.wmf"/></Relationships>
</file>

<file path=ppt/slides/_rels/slide4.xml.rels><?xml version="1.0" encoding="UTF-8" standalone="yes"?>
<Relationships xmlns="http://schemas.openxmlformats.org/package/2006/relationships"><Relationship Id="rId3" Type="http://schemas.openxmlformats.org/officeDocument/2006/relationships/hyperlink" Target="winword%20TestMortgageClass.java"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17.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18.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hyperlink" Target="winword%20TestMortgageClass.java" TargetMode="Externa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hyperlink" Target="html/Loan.html" TargetMode="External"/><Relationship Id="rId5" Type="http://schemas.openxmlformats.org/officeDocument/2006/relationships/hyperlink" Target="html/TestLoanClass.bat" TargetMode="External"/><Relationship Id="rId10" Type="http://schemas.openxmlformats.org/officeDocument/2006/relationships/hyperlink" Target="http://www.cs.armstrong.edu/liang/intro10e/html/Loan.html" TargetMode="External"/><Relationship Id="rId4" Type="http://schemas.openxmlformats.org/officeDocument/2006/relationships/hyperlink" Target="html/TestLoanClass.html" TargetMode="External"/><Relationship Id="rId9" Type="http://schemas.openxmlformats.org/officeDocument/2006/relationships/hyperlink" Target="http://www.cs.armstrong.edu/liang/intro10e/html/TestLoanClass.html" TargetMode="Externa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19.wmf"/></Relationships>
</file>

<file path=ppt/slides/_rels/slide51.xml.rels><?xml version="1.0" encoding="UTF-8" standalone="yes"?>
<Relationships xmlns="http://schemas.openxmlformats.org/package/2006/relationships"><Relationship Id="rId3" Type="http://schemas.openxmlformats.org/officeDocument/2006/relationships/hyperlink" Target="html/PalindromeIgnoreNonAlphanumeric.bat" TargetMode="External"/><Relationship Id="rId2" Type="http://schemas.openxmlformats.org/officeDocument/2006/relationships/hyperlink" Target="html/PalindromIgnoreNonAlphanumeric.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PalindromeIgnoreNonAlphanumeric.html"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21.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hyperlink" Target="winword%20TestMortgageClass.java" TargetMode="External"/><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hyperlink" Target="html/BMI.html" TargetMode="External"/><Relationship Id="rId5" Type="http://schemas.openxmlformats.org/officeDocument/2006/relationships/hyperlink" Target="html/UseBMIClass.bat" TargetMode="External"/><Relationship Id="rId10" Type="http://schemas.openxmlformats.org/officeDocument/2006/relationships/hyperlink" Target="http://www.cs.armstrong.edu/liang/intro10e/html/UseBMIClass.html" TargetMode="External"/><Relationship Id="rId4" Type="http://schemas.openxmlformats.org/officeDocument/2006/relationships/hyperlink" Target="html/UseBMIClass.html" TargetMode="External"/><Relationship Id="rId9" Type="http://schemas.openxmlformats.org/officeDocument/2006/relationships/hyperlink" Target="http://www.cs.armstrong.edu/liang/intro10e/html/BMI.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2A39704-B1CA-411A-A97C-BE7ED0B86551}" type="slidenum">
              <a:rPr lang="en-US" altLang="en-US" sz="1400"/>
              <a:pPr>
                <a:spcBef>
                  <a:spcPct val="0"/>
                </a:spcBef>
                <a:buClrTx/>
                <a:buSzTx/>
                <a:buFontTx/>
                <a:buNone/>
              </a:pPr>
              <a:t>1</a:t>
            </a:fld>
            <a:endParaRPr lang="en-US" altLang="en-US" sz="1400"/>
          </a:p>
        </p:txBody>
      </p:sp>
      <p:sp>
        <p:nvSpPr>
          <p:cNvPr id="4099" name="Rectangle 4"/>
          <p:cNvSpPr>
            <a:spLocks noGrp="1" noChangeArrowheads="1"/>
          </p:cNvSpPr>
          <p:nvPr>
            <p:ph type="title"/>
          </p:nvPr>
        </p:nvSpPr>
        <p:spPr>
          <a:xfrm>
            <a:off x="501650" y="1316038"/>
            <a:ext cx="7880350" cy="685800"/>
          </a:xfrm>
        </p:spPr>
        <p:txBody>
          <a:bodyPr/>
          <a:lstStyle/>
          <a:p>
            <a:r>
              <a:rPr lang="en-US" altLang="en-US" sz="4000" dirty="0" smtClean="0"/>
              <a:t>Chapter 10 Objects-Oriented Thinking</a:t>
            </a:r>
            <a:endParaRPr lang="en-US" altLang="en-US" dirty="0" smtClean="0"/>
          </a:p>
        </p:txBody>
      </p:sp>
      <p:sp>
        <p:nvSpPr>
          <p:cNvPr id="4100" name="Rectangle 10"/>
          <p:cNvSpPr>
            <a:spLocks noChangeArrowheads="1"/>
          </p:cNvSpPr>
          <p:nvPr/>
        </p:nvSpPr>
        <p:spPr bwMode="auto">
          <a:xfrm>
            <a:off x="2090738" y="2195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01" name="Rectangle 12"/>
          <p:cNvSpPr>
            <a:spLocks noChangeArrowheads="1"/>
          </p:cNvSpPr>
          <p:nvPr/>
        </p:nvSpPr>
        <p:spPr bwMode="auto">
          <a:xfrm>
            <a:off x="2090738" y="1762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02" name="Rectangle 14"/>
          <p:cNvSpPr>
            <a:spLocks noChangeArrowheads="1"/>
          </p:cNvSpPr>
          <p:nvPr/>
        </p:nvSpPr>
        <p:spPr bwMode="auto">
          <a:xfrm>
            <a:off x="2090738" y="1762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03" name="Rectangle 16"/>
          <p:cNvSpPr>
            <a:spLocks noChangeArrowheads="1"/>
          </p:cNvSpPr>
          <p:nvPr/>
        </p:nvSpPr>
        <p:spPr bwMode="auto">
          <a:xfrm>
            <a:off x="0" y="1951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8C3714D-773A-4AF8-A1F7-0D3739E9DB7E}" type="slidenum">
              <a:rPr lang="en-US" altLang="ko-KR" sz="1400"/>
              <a:pPr>
                <a:spcBef>
                  <a:spcPct val="0"/>
                </a:spcBef>
                <a:buClrTx/>
                <a:buSzTx/>
                <a:buFontTx/>
                <a:buNone/>
              </a:pPr>
              <a:t>10</a:t>
            </a:fld>
            <a:endParaRPr lang="en-US" altLang="ko-KR" sz="1400"/>
          </a:p>
        </p:txBody>
      </p:sp>
      <p:sp>
        <p:nvSpPr>
          <p:cNvPr id="26627" name="Rectangle 2"/>
          <p:cNvSpPr>
            <a:spLocks noGrp="1" noChangeArrowheads="1"/>
          </p:cNvSpPr>
          <p:nvPr>
            <p:ph type="title"/>
          </p:nvPr>
        </p:nvSpPr>
        <p:spPr>
          <a:xfrm>
            <a:off x="685800" y="304800"/>
            <a:ext cx="7772400" cy="819150"/>
          </a:xfrm>
        </p:spPr>
        <p:txBody>
          <a:bodyPr/>
          <a:lstStyle/>
          <a:p>
            <a:r>
              <a:rPr lang="en-US" altLang="ko-KR" smtClean="0">
                <a:ea typeface="굴림" panose="020B0600000101010101" pitchFamily="50" charset="-127"/>
              </a:rPr>
              <a:t>Designing a Class, cont.</a:t>
            </a:r>
          </a:p>
        </p:txBody>
      </p:sp>
      <p:sp>
        <p:nvSpPr>
          <p:cNvPr id="26628" name="Rectangle 3"/>
          <p:cNvSpPr>
            <a:spLocks noGrp="1" noChangeArrowheads="1"/>
          </p:cNvSpPr>
          <p:nvPr>
            <p:ph type="body" idx="1"/>
          </p:nvPr>
        </p:nvSpPr>
        <p:spPr>
          <a:xfrm>
            <a:off x="685800" y="1124700"/>
            <a:ext cx="7924800" cy="4800600"/>
          </a:xfrm>
        </p:spPr>
        <p:txBody>
          <a:bodyPr/>
          <a:lstStyle/>
          <a:p>
            <a:pPr>
              <a:spcBef>
                <a:spcPct val="50000"/>
              </a:spcBef>
            </a:pPr>
            <a:r>
              <a:rPr lang="en-US" altLang="ko-KR" sz="2800" dirty="0" smtClean="0">
                <a:ea typeface="굴림" panose="020B0600000101010101" pitchFamily="50" charset="-127"/>
                <a:cs typeface="Times New Roman" panose="02020603050405020304" pitchFamily="18" charset="0"/>
              </a:rPr>
              <a:t>Follow standard Java programming style and naming conventions. </a:t>
            </a:r>
          </a:p>
          <a:p>
            <a:pPr>
              <a:spcBef>
                <a:spcPct val="50000"/>
              </a:spcBef>
            </a:pPr>
            <a:r>
              <a:rPr lang="en-US" altLang="ko-KR" sz="2800" dirty="0" smtClean="0">
                <a:ea typeface="굴림" panose="020B0600000101010101" pitchFamily="50" charset="-127"/>
                <a:cs typeface="Times New Roman" panose="02020603050405020304" pitchFamily="18" charset="0"/>
              </a:rPr>
              <a:t>Choose informative names for classes, data fields, and methods. </a:t>
            </a:r>
          </a:p>
          <a:p>
            <a:pPr>
              <a:spcBef>
                <a:spcPct val="50000"/>
              </a:spcBef>
            </a:pPr>
            <a:r>
              <a:rPr lang="en-US" altLang="ko-KR" sz="2800" dirty="0" smtClean="0">
                <a:ea typeface="굴림" panose="020B0600000101010101" pitchFamily="50" charset="-127"/>
                <a:cs typeface="Times New Roman" panose="02020603050405020304" pitchFamily="18" charset="0"/>
              </a:rPr>
              <a:t>Always place the data declaration before the constructor, and place constructors before methods. </a:t>
            </a:r>
          </a:p>
          <a:p>
            <a:pPr>
              <a:spcBef>
                <a:spcPct val="50000"/>
              </a:spcBef>
            </a:pPr>
            <a:r>
              <a:rPr lang="en-US" altLang="ko-KR" sz="2800" dirty="0" smtClean="0">
                <a:ea typeface="굴림" panose="020B0600000101010101" pitchFamily="50" charset="-127"/>
                <a:cs typeface="Times New Roman" panose="02020603050405020304" pitchFamily="18" charset="0"/>
              </a:rPr>
              <a:t>Always provide a constructor and initialize variables to avoid programming errors. </a:t>
            </a:r>
          </a:p>
        </p:txBody>
      </p:sp>
    </p:spTree>
    <p:extLst>
      <p:ext uri="{BB962C8B-B14F-4D97-AF65-F5344CB8AC3E}">
        <p14:creationId xmlns:p14="http://schemas.microsoft.com/office/powerpoint/2010/main" val="1205291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C1C7072-07EC-4079-9F25-A8375E1E055D}" type="slidenum">
              <a:rPr lang="en-US" altLang="ko-KR" sz="1400"/>
              <a:pPr>
                <a:spcBef>
                  <a:spcPct val="0"/>
                </a:spcBef>
                <a:buClrTx/>
                <a:buSzTx/>
                <a:buFontTx/>
                <a:buNone/>
              </a:pPr>
              <a:t>11</a:t>
            </a:fld>
            <a:endParaRPr lang="en-US" altLang="ko-KR" sz="1400"/>
          </a:p>
        </p:txBody>
      </p:sp>
      <p:sp>
        <p:nvSpPr>
          <p:cNvPr id="27651" name="Rectangle 2"/>
          <p:cNvSpPr>
            <a:spLocks noGrp="1" noChangeArrowheads="1"/>
          </p:cNvSpPr>
          <p:nvPr>
            <p:ph type="title"/>
          </p:nvPr>
        </p:nvSpPr>
        <p:spPr>
          <a:xfrm>
            <a:off x="685800" y="0"/>
            <a:ext cx="7772400" cy="1428750"/>
          </a:xfrm>
        </p:spPr>
        <p:txBody>
          <a:bodyPr/>
          <a:lstStyle/>
          <a:p>
            <a:r>
              <a:rPr lang="en-US" altLang="ko-KR" smtClean="0">
                <a:ea typeface="굴림" panose="020B0600000101010101" pitchFamily="50" charset="-127"/>
                <a:cs typeface="Times New Roman" panose="02020603050405020304" pitchFamily="18" charset="0"/>
              </a:rPr>
              <a:t>Using Visibility Modifiers</a:t>
            </a:r>
          </a:p>
        </p:txBody>
      </p:sp>
      <p:sp>
        <p:nvSpPr>
          <p:cNvPr id="27652" name="Rectangle 3"/>
          <p:cNvSpPr>
            <a:spLocks noGrp="1" noChangeArrowheads="1"/>
          </p:cNvSpPr>
          <p:nvPr>
            <p:ph type="body" idx="1"/>
          </p:nvPr>
        </p:nvSpPr>
        <p:spPr>
          <a:xfrm>
            <a:off x="0" y="1219200"/>
            <a:ext cx="8763000" cy="5181600"/>
          </a:xfrm>
        </p:spPr>
        <p:txBody>
          <a:bodyPr/>
          <a:lstStyle/>
          <a:p>
            <a:pPr>
              <a:spcBef>
                <a:spcPct val="0"/>
              </a:spcBef>
            </a:pPr>
            <a:r>
              <a:rPr lang="en-US" altLang="ko-KR" sz="2400" dirty="0" smtClean="0">
                <a:ea typeface="굴림" panose="020B0600000101010101" pitchFamily="50" charset="-127"/>
                <a:cs typeface="Times New Roman" panose="02020603050405020304" pitchFamily="18" charset="0"/>
              </a:rPr>
              <a:t>Each class can present two contracts – one for the users of the class and one for the extenders of the class. </a:t>
            </a:r>
          </a:p>
          <a:p>
            <a:pPr>
              <a:spcBef>
                <a:spcPct val="0"/>
              </a:spcBef>
            </a:pPr>
            <a:r>
              <a:rPr lang="en-US" altLang="ko-KR" sz="2400" dirty="0" smtClean="0">
                <a:ea typeface="굴림" panose="020B0600000101010101" pitchFamily="50" charset="-127"/>
                <a:cs typeface="Times New Roman" panose="02020603050405020304" pitchFamily="18" charset="0"/>
              </a:rPr>
              <a:t>Make the fields private and </a:t>
            </a:r>
            <a:r>
              <a:rPr lang="en-US" altLang="ko-KR" sz="2400" dirty="0" err="1" smtClean="0">
                <a:ea typeface="굴림" panose="020B0600000101010101" pitchFamily="50" charset="-127"/>
                <a:cs typeface="Times New Roman" panose="02020603050405020304" pitchFamily="18" charset="0"/>
              </a:rPr>
              <a:t>accessor</a:t>
            </a:r>
            <a:r>
              <a:rPr lang="en-US" altLang="ko-KR" sz="2400" dirty="0" smtClean="0">
                <a:ea typeface="굴림" panose="020B0600000101010101" pitchFamily="50" charset="-127"/>
                <a:cs typeface="Times New Roman" panose="02020603050405020304" pitchFamily="18" charset="0"/>
              </a:rPr>
              <a:t> methods public if they are intended for the users of the class. </a:t>
            </a:r>
          </a:p>
          <a:p>
            <a:pPr>
              <a:spcBef>
                <a:spcPct val="0"/>
              </a:spcBef>
            </a:pPr>
            <a:r>
              <a:rPr lang="en-US" altLang="ko-KR" sz="2400" dirty="0" smtClean="0">
                <a:ea typeface="굴림" panose="020B0600000101010101" pitchFamily="50" charset="-127"/>
                <a:cs typeface="Times New Roman" panose="02020603050405020304" pitchFamily="18" charset="0"/>
              </a:rPr>
              <a:t>Make the fields or method protected if they are intended for extenders of the class. </a:t>
            </a:r>
          </a:p>
          <a:p>
            <a:pPr>
              <a:spcBef>
                <a:spcPct val="0"/>
              </a:spcBef>
            </a:pPr>
            <a:r>
              <a:rPr lang="en-US" altLang="ko-KR" sz="2400" dirty="0" smtClean="0">
                <a:ea typeface="굴림" panose="020B0600000101010101" pitchFamily="50" charset="-127"/>
                <a:cs typeface="Times New Roman" panose="02020603050405020304" pitchFamily="18" charset="0"/>
              </a:rPr>
              <a:t>The contract for the extenders encompasses the contract for the users. </a:t>
            </a:r>
          </a:p>
          <a:p>
            <a:pPr>
              <a:spcBef>
                <a:spcPct val="0"/>
              </a:spcBef>
            </a:pPr>
            <a:r>
              <a:rPr lang="en-US" altLang="ko-KR" sz="2400" dirty="0" smtClean="0">
                <a:ea typeface="굴림" panose="020B0600000101010101" pitchFamily="50" charset="-127"/>
                <a:cs typeface="Times New Roman" panose="02020603050405020304" pitchFamily="18" charset="0"/>
              </a:rPr>
              <a:t>The extended class may increase the visibility of an instance method from protected to public, or change its implementation, but you should never change the implementation in a way that violates that contract.</a:t>
            </a:r>
          </a:p>
        </p:txBody>
      </p:sp>
    </p:spTree>
    <p:extLst>
      <p:ext uri="{BB962C8B-B14F-4D97-AF65-F5344CB8AC3E}">
        <p14:creationId xmlns:p14="http://schemas.microsoft.com/office/powerpoint/2010/main" val="2031973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8BD6AFB-D6C4-469A-A9BC-EF2D833F57E8}" type="slidenum">
              <a:rPr lang="en-US" altLang="ko-KR" sz="1400"/>
              <a:pPr>
                <a:spcBef>
                  <a:spcPct val="0"/>
                </a:spcBef>
                <a:buClrTx/>
                <a:buSzTx/>
                <a:buFontTx/>
                <a:buNone/>
              </a:pPr>
              <a:t>12</a:t>
            </a:fld>
            <a:endParaRPr lang="en-US" altLang="ko-KR" sz="1400"/>
          </a:p>
        </p:txBody>
      </p:sp>
      <p:sp>
        <p:nvSpPr>
          <p:cNvPr id="28675" name="Rectangle 2"/>
          <p:cNvSpPr>
            <a:spLocks noGrp="1" noChangeArrowheads="1"/>
          </p:cNvSpPr>
          <p:nvPr>
            <p:ph type="title"/>
          </p:nvPr>
        </p:nvSpPr>
        <p:spPr>
          <a:xfrm>
            <a:off x="685800" y="228600"/>
            <a:ext cx="7772400" cy="762000"/>
          </a:xfrm>
        </p:spPr>
        <p:txBody>
          <a:bodyPr/>
          <a:lstStyle/>
          <a:p>
            <a:r>
              <a:rPr lang="en-US" altLang="ko-KR" smtClean="0">
                <a:ea typeface="굴림" panose="020B0600000101010101" pitchFamily="50" charset="-127"/>
                <a:cs typeface="Times New Roman" panose="02020603050405020304" pitchFamily="18" charset="0"/>
              </a:rPr>
              <a:t>Using Visibility Modifiers, cont.</a:t>
            </a:r>
          </a:p>
        </p:txBody>
      </p:sp>
      <p:sp>
        <p:nvSpPr>
          <p:cNvPr id="28676" name="Rectangle 3"/>
          <p:cNvSpPr>
            <a:spLocks noGrp="1" noChangeArrowheads="1"/>
          </p:cNvSpPr>
          <p:nvPr>
            <p:ph type="body" idx="1"/>
          </p:nvPr>
        </p:nvSpPr>
        <p:spPr>
          <a:xfrm>
            <a:off x="0" y="1295400"/>
            <a:ext cx="9144000" cy="5943600"/>
          </a:xfrm>
        </p:spPr>
        <p:txBody>
          <a:bodyPr/>
          <a:lstStyle/>
          <a:p>
            <a:pPr>
              <a:spcBef>
                <a:spcPct val="0"/>
              </a:spcBef>
            </a:pPr>
            <a:r>
              <a:rPr lang="en-US" altLang="ko-KR" sz="2800" dirty="0" smtClean="0">
                <a:ea typeface="굴림" panose="020B0600000101010101" pitchFamily="50" charset="-127"/>
                <a:cs typeface="Times New Roman" panose="02020603050405020304" pitchFamily="18" charset="0"/>
              </a:rPr>
              <a:t>A class should use the private modifier to hide its data from direct access by clients. </a:t>
            </a:r>
          </a:p>
          <a:p>
            <a:pPr>
              <a:spcBef>
                <a:spcPct val="0"/>
              </a:spcBef>
            </a:pPr>
            <a:r>
              <a:rPr lang="en-US" altLang="ko-KR" sz="2800" dirty="0" smtClean="0">
                <a:ea typeface="굴림" panose="020B0600000101010101" pitchFamily="50" charset="-127"/>
                <a:cs typeface="Times New Roman" panose="02020603050405020304" pitchFamily="18" charset="0"/>
              </a:rPr>
              <a:t>You can use get methods and set methods to provide users with access to the private data, but only to private data you want the user to see or to modify. </a:t>
            </a:r>
          </a:p>
          <a:p>
            <a:pPr>
              <a:spcBef>
                <a:spcPct val="0"/>
              </a:spcBef>
            </a:pPr>
            <a:r>
              <a:rPr lang="en-US" altLang="ko-KR" sz="2800" dirty="0" smtClean="0">
                <a:ea typeface="굴림" panose="020B0600000101010101" pitchFamily="50" charset="-127"/>
                <a:cs typeface="Times New Roman" panose="02020603050405020304" pitchFamily="18" charset="0"/>
              </a:rPr>
              <a:t>A class should also hide methods not intended for client use. </a:t>
            </a:r>
          </a:p>
        </p:txBody>
      </p:sp>
    </p:spTree>
    <p:extLst>
      <p:ext uri="{BB962C8B-B14F-4D97-AF65-F5344CB8AC3E}">
        <p14:creationId xmlns:p14="http://schemas.microsoft.com/office/powerpoint/2010/main" val="11695891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23795BF-079F-47C1-AB9D-365B0BAF234E}" type="slidenum">
              <a:rPr lang="en-US" altLang="ko-KR" sz="1400"/>
              <a:pPr>
                <a:spcBef>
                  <a:spcPct val="0"/>
                </a:spcBef>
                <a:buClrTx/>
                <a:buSzTx/>
                <a:buFontTx/>
                <a:buNone/>
              </a:pPr>
              <a:t>13</a:t>
            </a:fld>
            <a:endParaRPr lang="en-US" altLang="ko-KR" sz="1400"/>
          </a:p>
        </p:txBody>
      </p:sp>
      <p:sp>
        <p:nvSpPr>
          <p:cNvPr id="29699" name="Rectangle 2"/>
          <p:cNvSpPr>
            <a:spLocks noGrp="1" noChangeArrowheads="1"/>
          </p:cNvSpPr>
          <p:nvPr>
            <p:ph type="title"/>
          </p:nvPr>
        </p:nvSpPr>
        <p:spPr>
          <a:xfrm>
            <a:off x="685800" y="381000"/>
            <a:ext cx="7772400" cy="762000"/>
          </a:xfrm>
        </p:spPr>
        <p:txBody>
          <a:bodyPr/>
          <a:lstStyle/>
          <a:p>
            <a:r>
              <a:rPr lang="en-US" altLang="ko-KR" smtClean="0">
                <a:ea typeface="굴림" panose="020B0600000101010101" pitchFamily="50" charset="-127"/>
                <a:cs typeface="Times New Roman" panose="02020603050405020304" pitchFamily="18" charset="0"/>
              </a:rPr>
              <a:t>Using the static Modifier</a:t>
            </a:r>
          </a:p>
        </p:txBody>
      </p:sp>
      <p:sp>
        <p:nvSpPr>
          <p:cNvPr id="29700" name="Rectangle 3"/>
          <p:cNvSpPr>
            <a:spLocks noGrp="1" noChangeArrowheads="1"/>
          </p:cNvSpPr>
          <p:nvPr>
            <p:ph type="body" idx="1"/>
          </p:nvPr>
        </p:nvSpPr>
        <p:spPr>
          <a:xfrm>
            <a:off x="381000" y="1828800"/>
            <a:ext cx="8382000" cy="3505200"/>
          </a:xfrm>
        </p:spPr>
        <p:txBody>
          <a:bodyPr/>
          <a:lstStyle/>
          <a:p>
            <a:pPr>
              <a:spcBef>
                <a:spcPct val="0"/>
              </a:spcBef>
            </a:pPr>
            <a:r>
              <a:rPr lang="en-US" altLang="ko-KR" dirty="0" smtClean="0">
                <a:ea typeface="굴림" panose="020B0600000101010101" pitchFamily="50" charset="-127"/>
                <a:cs typeface="Times New Roman" panose="02020603050405020304" pitchFamily="18" charset="0"/>
              </a:rPr>
              <a:t>A property that is shared by all the instances of the class should be declared as a static property.</a:t>
            </a:r>
            <a:r>
              <a:rPr lang="en-US" altLang="ko-KR" dirty="0" smtClean="0">
                <a:latin typeface="Courier" charset="0"/>
                <a:ea typeface="굴림" panose="020B0600000101010101" pitchFamily="50" charset="-127"/>
                <a:cs typeface="Times New Roman" panose="02020603050405020304" pitchFamily="18" charset="0"/>
              </a:rPr>
              <a:t> </a:t>
            </a:r>
          </a:p>
        </p:txBody>
      </p:sp>
    </p:spTree>
    <p:extLst>
      <p:ext uri="{BB962C8B-B14F-4D97-AF65-F5344CB8AC3E}">
        <p14:creationId xmlns:p14="http://schemas.microsoft.com/office/powerpoint/2010/main" val="2868251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B236B2D-A5C5-433F-8A2F-D4975452AE31}" type="slidenum">
              <a:rPr lang="en-US" altLang="en-US" sz="1400"/>
              <a:pPr>
                <a:spcBef>
                  <a:spcPct val="0"/>
                </a:spcBef>
                <a:buClrTx/>
                <a:buSzTx/>
                <a:buFontTx/>
                <a:buNone/>
              </a:pPr>
              <a:t>14</a:t>
            </a:fld>
            <a:endParaRPr lang="en-US" altLang="en-US" sz="1400"/>
          </a:p>
        </p:txBody>
      </p:sp>
      <p:sp>
        <p:nvSpPr>
          <p:cNvPr id="11267" name="Rectangle 2"/>
          <p:cNvSpPr>
            <a:spLocks noGrp="1" noChangeArrowheads="1"/>
          </p:cNvSpPr>
          <p:nvPr>
            <p:ph type="title"/>
          </p:nvPr>
        </p:nvSpPr>
        <p:spPr>
          <a:xfrm>
            <a:off x="685800" y="457200"/>
            <a:ext cx="7772400" cy="514350"/>
          </a:xfrm>
        </p:spPr>
        <p:txBody>
          <a:bodyPr/>
          <a:lstStyle/>
          <a:p>
            <a:r>
              <a:rPr lang="en-US" altLang="en-US" sz="4000" smtClean="0">
                <a:latin typeface="Book Antiqua" panose="02040602050305030304" pitchFamily="18" charset="0"/>
              </a:rPr>
              <a:t>Object Composition</a:t>
            </a:r>
            <a:endParaRPr lang="en-US" altLang="en-US" sz="4000" smtClean="0">
              <a:latin typeface="Book Antiqua" panose="02040602050305030304" pitchFamily="18" charset="0"/>
              <a:hlinkClick r:id="rId2" action="ppaction://program"/>
            </a:endParaRPr>
          </a:p>
        </p:txBody>
      </p:sp>
      <p:sp>
        <p:nvSpPr>
          <p:cNvPr id="11268" name="Rectangle 3"/>
          <p:cNvSpPr>
            <a:spLocks noGrp="1" noChangeArrowheads="1"/>
          </p:cNvSpPr>
          <p:nvPr>
            <p:ph type="body" idx="1"/>
          </p:nvPr>
        </p:nvSpPr>
        <p:spPr>
          <a:xfrm>
            <a:off x="309563" y="1123950"/>
            <a:ext cx="8486775" cy="3219450"/>
          </a:xfrm>
        </p:spPr>
        <p:txBody>
          <a:bodyPr/>
          <a:lstStyle/>
          <a:p>
            <a:pPr>
              <a:buFont typeface="Arial" panose="020B0604020202020204" pitchFamily="34" charset="0"/>
              <a:buChar char="•"/>
            </a:pPr>
            <a:r>
              <a:rPr lang="en-US" altLang="en-US" sz="2400" smtClean="0"/>
              <a:t>Composition is actually a special case of the aggregation relationship. </a:t>
            </a:r>
          </a:p>
          <a:p>
            <a:pPr>
              <a:buFont typeface="Arial" panose="020B0604020202020204" pitchFamily="34" charset="0"/>
              <a:buChar char="•"/>
            </a:pPr>
            <a:r>
              <a:rPr lang="en-US" altLang="en-US" sz="2400" smtClean="0"/>
              <a:t>Aggregation models </a:t>
            </a:r>
            <a:r>
              <a:rPr lang="en-US" altLang="en-US" sz="2400" i="1" smtClean="0"/>
              <a:t>has-a</a:t>
            </a:r>
            <a:r>
              <a:rPr lang="en-US" altLang="en-US" sz="2400" smtClean="0"/>
              <a:t> relationships and represents an ownership relationship between two objects. </a:t>
            </a:r>
          </a:p>
          <a:p>
            <a:pPr>
              <a:buFont typeface="Arial" panose="020B0604020202020204" pitchFamily="34" charset="0"/>
              <a:buChar char="•"/>
            </a:pPr>
            <a:r>
              <a:rPr lang="en-US" altLang="en-US" sz="2400" smtClean="0"/>
              <a:t>The owner object is called an </a:t>
            </a:r>
            <a:r>
              <a:rPr lang="en-US" altLang="en-US" sz="2400" i="1" smtClean="0"/>
              <a:t>aggregating object</a:t>
            </a:r>
            <a:r>
              <a:rPr lang="en-US" altLang="en-US" sz="2400" smtClean="0"/>
              <a:t> and its class an </a:t>
            </a:r>
            <a:r>
              <a:rPr lang="en-US" altLang="en-US" sz="2400" i="1" smtClean="0"/>
              <a:t>aggregating class</a:t>
            </a:r>
            <a:r>
              <a:rPr lang="en-US" altLang="en-US" sz="2400" smtClean="0"/>
              <a:t>. </a:t>
            </a:r>
          </a:p>
          <a:p>
            <a:pPr>
              <a:buFont typeface="Arial" panose="020B0604020202020204" pitchFamily="34" charset="0"/>
              <a:buChar char="•"/>
            </a:pPr>
            <a:r>
              <a:rPr lang="en-US" altLang="en-US" sz="2400" smtClean="0"/>
              <a:t>The subject object is called an </a:t>
            </a:r>
            <a:r>
              <a:rPr lang="en-US" altLang="en-US" sz="2400" i="1" smtClean="0"/>
              <a:t>aggregated object</a:t>
            </a:r>
            <a:r>
              <a:rPr lang="en-US" altLang="en-US" sz="2400" smtClean="0"/>
              <a:t> and its class an </a:t>
            </a:r>
            <a:r>
              <a:rPr lang="en-US" altLang="en-US" sz="2400" i="1" smtClean="0"/>
              <a:t>aggregated class</a:t>
            </a:r>
            <a:r>
              <a:rPr lang="en-US" altLang="en-US" sz="2400" smtClean="0"/>
              <a:t>. </a:t>
            </a:r>
          </a:p>
        </p:txBody>
      </p:sp>
      <p:sp>
        <p:nvSpPr>
          <p:cNvPr id="11269" name="Rectangle 4"/>
          <p:cNvSpPr>
            <a:spLocks noChangeArrowheads="1"/>
          </p:cNvSpPr>
          <p:nvPr/>
        </p:nvSpPr>
        <p:spPr bwMode="auto">
          <a:xfrm>
            <a:off x="0" y="3001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1127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288" y="4389438"/>
            <a:ext cx="8840787" cy="1182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27719F5-5DE8-4E0F-B9BD-FA18BF012321}" type="slidenum">
              <a:rPr lang="en-US" altLang="en-US" sz="1400"/>
              <a:pPr>
                <a:spcBef>
                  <a:spcPct val="0"/>
                </a:spcBef>
                <a:buClrTx/>
                <a:buSzTx/>
                <a:buFontTx/>
                <a:buNone/>
              </a:pPr>
              <a:t>15</a:t>
            </a:fld>
            <a:endParaRPr lang="en-US" altLang="en-US" sz="1400"/>
          </a:p>
        </p:txBody>
      </p:sp>
      <p:sp>
        <p:nvSpPr>
          <p:cNvPr id="12291" name="Rectangle 2"/>
          <p:cNvSpPr>
            <a:spLocks noGrp="1" noChangeArrowheads="1"/>
          </p:cNvSpPr>
          <p:nvPr>
            <p:ph type="title"/>
          </p:nvPr>
        </p:nvSpPr>
        <p:spPr>
          <a:xfrm>
            <a:off x="685800" y="228600"/>
            <a:ext cx="7772400" cy="857250"/>
          </a:xfrm>
        </p:spPr>
        <p:txBody>
          <a:bodyPr/>
          <a:lstStyle/>
          <a:p>
            <a:r>
              <a:rPr lang="en-US" altLang="en-US" smtClean="0"/>
              <a:t>Class Representation</a:t>
            </a:r>
          </a:p>
        </p:txBody>
      </p:sp>
      <p:sp>
        <p:nvSpPr>
          <p:cNvPr id="12292" name="Rectangle 3"/>
          <p:cNvSpPr>
            <a:spLocks noGrp="1" noChangeArrowheads="1"/>
          </p:cNvSpPr>
          <p:nvPr>
            <p:ph type="body" idx="1"/>
          </p:nvPr>
        </p:nvSpPr>
        <p:spPr>
          <a:xfrm>
            <a:off x="231775" y="1277938"/>
            <a:ext cx="8680450" cy="1420812"/>
          </a:xfrm>
        </p:spPr>
        <p:txBody>
          <a:bodyPr/>
          <a:lstStyle/>
          <a:p>
            <a:pPr marL="0" indent="0">
              <a:buFont typeface="Monotype Sorts" pitchFamily="2" charset="2"/>
              <a:buNone/>
            </a:pPr>
            <a:r>
              <a:rPr lang="en-US" altLang="en-US" sz="2800" smtClean="0"/>
              <a:t>An aggregation relationship is usually represented as a data field in the aggregating class. For example, the relationship in Figure 10.6 can be represented as follows:</a:t>
            </a:r>
          </a:p>
        </p:txBody>
      </p:sp>
      <p:sp>
        <p:nvSpPr>
          <p:cNvPr id="12293" name="Rectangle 4"/>
          <p:cNvSpPr>
            <a:spLocks noChangeArrowheads="1"/>
          </p:cNvSpPr>
          <p:nvPr/>
        </p:nvSpPr>
        <p:spPr bwMode="auto">
          <a:xfrm>
            <a:off x="0" y="2598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4" name="Rectangle 7"/>
          <p:cNvSpPr>
            <a:spLocks noChangeArrowheads="1"/>
          </p:cNvSpPr>
          <p:nvPr/>
        </p:nvSpPr>
        <p:spPr bwMode="auto">
          <a:xfrm>
            <a:off x="0" y="2719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2295" name="Object 6"/>
          <p:cNvGraphicFramePr>
            <a:graphicFrameLocks noChangeAspect="1"/>
          </p:cNvGraphicFramePr>
          <p:nvPr/>
        </p:nvGraphicFramePr>
        <p:xfrm>
          <a:off x="155575" y="2890838"/>
          <a:ext cx="8832850" cy="2371725"/>
        </p:xfrm>
        <a:graphic>
          <a:graphicData uri="http://schemas.openxmlformats.org/presentationml/2006/ole">
            <mc:AlternateContent xmlns:mc="http://schemas.openxmlformats.org/markup-compatibility/2006">
              <mc:Choice xmlns:v="urn:schemas-microsoft-com:vml" Requires="v">
                <p:oleObj spid="_x0000_s12297" r:id="rId3" imgW="5283200" imgH="1422400" progId="Word.Picture.8">
                  <p:embed/>
                </p:oleObj>
              </mc:Choice>
              <mc:Fallback>
                <p:oleObj r:id="rId3" imgW="5283200" imgH="1422400"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2890838"/>
                        <a:ext cx="8832850"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E6BD2E6-FCB6-4CED-8EEE-CF33AF6CFCF4}" type="slidenum">
              <a:rPr lang="en-US" altLang="en-US" sz="1400"/>
              <a:pPr>
                <a:spcBef>
                  <a:spcPct val="0"/>
                </a:spcBef>
                <a:buClrTx/>
                <a:buSzTx/>
                <a:buFontTx/>
                <a:buNone/>
              </a:pPr>
              <a:t>16</a:t>
            </a:fld>
            <a:endParaRPr lang="en-US" altLang="en-US" sz="1400"/>
          </a:p>
        </p:txBody>
      </p:sp>
      <p:sp>
        <p:nvSpPr>
          <p:cNvPr id="13315" name="Rectangle 2"/>
          <p:cNvSpPr>
            <a:spLocks noGrp="1" noChangeArrowheads="1"/>
          </p:cNvSpPr>
          <p:nvPr>
            <p:ph type="title"/>
          </p:nvPr>
        </p:nvSpPr>
        <p:spPr>
          <a:xfrm>
            <a:off x="685800" y="0"/>
            <a:ext cx="7772400" cy="1428750"/>
          </a:xfrm>
        </p:spPr>
        <p:txBody>
          <a:bodyPr/>
          <a:lstStyle/>
          <a:p>
            <a:r>
              <a:rPr lang="en-US" altLang="en-US" smtClean="0"/>
              <a:t>Aggregation or Composition </a:t>
            </a:r>
          </a:p>
        </p:txBody>
      </p:sp>
      <p:sp>
        <p:nvSpPr>
          <p:cNvPr id="13316" name="Rectangle 3"/>
          <p:cNvSpPr>
            <a:spLocks noGrp="1" noChangeArrowheads="1"/>
          </p:cNvSpPr>
          <p:nvPr>
            <p:ph type="body" idx="1"/>
          </p:nvPr>
        </p:nvSpPr>
        <p:spPr>
          <a:xfrm>
            <a:off x="685800" y="1371600"/>
            <a:ext cx="7772400" cy="4114800"/>
          </a:xfrm>
        </p:spPr>
        <p:txBody>
          <a:bodyPr/>
          <a:lstStyle/>
          <a:p>
            <a:pPr marL="0" indent="0">
              <a:buFont typeface="Monotype Sorts" pitchFamily="2" charset="2"/>
              <a:buNone/>
            </a:pPr>
            <a:r>
              <a:rPr lang="en-US" altLang="en-US" smtClean="0"/>
              <a:t>Since aggregation and composition relationships are represented using classes in similar ways, many texts don’t differentiate them and call both compositions.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4D65023-916D-4D05-885D-AB1E06A68A21}" type="slidenum">
              <a:rPr lang="en-US" altLang="en-US" sz="1400"/>
              <a:pPr>
                <a:spcBef>
                  <a:spcPct val="0"/>
                </a:spcBef>
                <a:buClrTx/>
                <a:buSzTx/>
                <a:buFontTx/>
                <a:buNone/>
              </a:pPr>
              <a:t>17</a:t>
            </a:fld>
            <a:endParaRPr lang="en-US" altLang="en-US" sz="1400"/>
          </a:p>
        </p:txBody>
      </p:sp>
      <p:sp>
        <p:nvSpPr>
          <p:cNvPr id="14339" name="Rectangle 2"/>
          <p:cNvSpPr>
            <a:spLocks noGrp="1" noChangeArrowheads="1"/>
          </p:cNvSpPr>
          <p:nvPr>
            <p:ph type="title"/>
          </p:nvPr>
        </p:nvSpPr>
        <p:spPr>
          <a:xfrm>
            <a:off x="0" y="152400"/>
            <a:ext cx="8915400" cy="838200"/>
          </a:xfrm>
        </p:spPr>
        <p:txBody>
          <a:bodyPr/>
          <a:lstStyle/>
          <a:p>
            <a:r>
              <a:rPr lang="en-US" altLang="en-US" smtClean="0"/>
              <a:t>Aggregation Between Same Class</a:t>
            </a:r>
            <a:endParaRPr lang="en-US" altLang="en-US" smtClean="0">
              <a:hlinkClick r:id="rId3" action="ppaction://program"/>
            </a:endParaRPr>
          </a:p>
        </p:txBody>
      </p:sp>
      <p:sp>
        <p:nvSpPr>
          <p:cNvPr id="14340" name="Rectangle 3"/>
          <p:cNvSpPr>
            <a:spLocks noGrp="1" noChangeArrowheads="1"/>
          </p:cNvSpPr>
          <p:nvPr>
            <p:ph type="body" idx="1"/>
          </p:nvPr>
        </p:nvSpPr>
        <p:spPr>
          <a:xfrm>
            <a:off x="155575" y="1047750"/>
            <a:ext cx="8763000" cy="1219200"/>
          </a:xfrm>
        </p:spPr>
        <p:txBody>
          <a:bodyPr/>
          <a:lstStyle/>
          <a:p>
            <a:pPr marL="0" indent="0">
              <a:lnSpc>
                <a:spcPct val="120000"/>
              </a:lnSpc>
              <a:buFont typeface="Monotype Sorts" pitchFamily="2" charset="2"/>
              <a:buNone/>
              <a:tabLst>
                <a:tab pos="0" algn="l"/>
              </a:tabLst>
            </a:pPr>
            <a:r>
              <a:rPr lang="en-US" altLang="en-US" sz="2800" smtClean="0"/>
              <a:t>Aggregation may exist between objects of the same class. For example, a person may have a supervisor. </a:t>
            </a:r>
          </a:p>
        </p:txBody>
      </p:sp>
      <p:sp>
        <p:nvSpPr>
          <p:cNvPr id="14341" name="Rectangle 4"/>
          <p:cNvSpPr>
            <a:spLocks noChangeArrowheads="1"/>
          </p:cNvSpPr>
          <p:nvPr/>
        </p:nvSpPr>
        <p:spPr bwMode="auto">
          <a:xfrm>
            <a:off x="1905000" y="2590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2" name="Rectangle 5"/>
          <p:cNvSpPr>
            <a:spLocks noChangeArrowheads="1"/>
          </p:cNvSpPr>
          <p:nvPr/>
        </p:nvSpPr>
        <p:spPr bwMode="auto">
          <a:xfrm>
            <a:off x="1905000"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3" name="Rectangle 6"/>
          <p:cNvSpPr>
            <a:spLocks noChangeArrowheads="1"/>
          </p:cNvSpPr>
          <p:nvPr/>
        </p:nvSpPr>
        <p:spPr bwMode="auto">
          <a:xfrm>
            <a:off x="1905000" y="2590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4" name="Rectangle 7"/>
          <p:cNvSpPr>
            <a:spLocks noChangeArrowheads="1"/>
          </p:cNvSpPr>
          <p:nvPr/>
        </p:nvSpPr>
        <p:spPr bwMode="auto">
          <a:xfrm>
            <a:off x="1905000" y="2590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5" name="Rectangle 8"/>
          <p:cNvSpPr>
            <a:spLocks noChangeArrowheads="1"/>
          </p:cNvSpPr>
          <p:nvPr/>
        </p:nvSpPr>
        <p:spPr bwMode="auto">
          <a:xfrm>
            <a:off x="1905000" y="2590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6" name="Rectangle 9"/>
          <p:cNvSpPr>
            <a:spLocks noChangeArrowheads="1"/>
          </p:cNvSpPr>
          <p:nvPr/>
        </p:nvSpPr>
        <p:spPr bwMode="auto">
          <a:xfrm>
            <a:off x="0" y="2876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4347" name="Object 10"/>
          <p:cNvGraphicFramePr>
            <a:graphicFrameLocks noChangeAspect="1"/>
          </p:cNvGraphicFramePr>
          <p:nvPr/>
        </p:nvGraphicFramePr>
        <p:xfrm>
          <a:off x="269875" y="2238375"/>
          <a:ext cx="5262563" cy="1889125"/>
        </p:xfrm>
        <a:graphic>
          <a:graphicData uri="http://schemas.openxmlformats.org/presentationml/2006/ole">
            <mc:AlternateContent xmlns:mc="http://schemas.openxmlformats.org/markup-compatibility/2006">
              <mc:Choice xmlns:v="urn:schemas-microsoft-com:vml" Requires="v">
                <p:oleObj spid="_x0000_s14350" name="Picture" r:id="rId4" imgW="3074365" imgH="1102828" progId="Word.Picture.8">
                  <p:embed/>
                </p:oleObj>
              </mc:Choice>
              <mc:Fallback>
                <p:oleObj name="Picture" r:id="rId4" imgW="3074365" imgH="1102828" progId="Word.Picture.8">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875" y="2238375"/>
                        <a:ext cx="5262563" cy="188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8" name="Rectangle 11"/>
          <p:cNvSpPr>
            <a:spLocks noChangeArrowheads="1"/>
          </p:cNvSpPr>
          <p:nvPr/>
        </p:nvSpPr>
        <p:spPr bwMode="auto">
          <a:xfrm>
            <a:off x="3151188" y="3967163"/>
            <a:ext cx="5608637" cy="230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tabLst>
                <a:tab pos="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0" algn="l"/>
              </a:tabLst>
              <a:defRPr sz="2000">
                <a:solidFill>
                  <a:schemeClr val="tx1"/>
                </a:solidFill>
                <a:latin typeface="Times New Roman" panose="02020603050405020304" pitchFamily="18" charset="0"/>
              </a:defRPr>
            </a:lvl9pPr>
          </a:lstStyle>
          <a:p>
            <a:pPr>
              <a:buFont typeface="Monotype Sorts" pitchFamily="2" charset="2"/>
              <a:buNone/>
            </a:pPr>
            <a:r>
              <a:rPr lang="en-US" altLang="en-US" sz="2400" b="1">
                <a:solidFill>
                  <a:schemeClr val="tx2"/>
                </a:solidFill>
              </a:rPr>
              <a:t>public class</a:t>
            </a:r>
            <a:r>
              <a:rPr lang="en-US" altLang="en-US" sz="2400">
                <a:solidFill>
                  <a:schemeClr val="tx2"/>
                </a:solidFill>
              </a:rPr>
              <a:t> Person {  </a:t>
            </a:r>
            <a:endParaRPr lang="en-US" altLang="en-US" sz="2400" b="1">
              <a:solidFill>
                <a:schemeClr val="tx2"/>
              </a:solidFill>
            </a:endParaRPr>
          </a:p>
          <a:p>
            <a:pPr>
              <a:buFont typeface="Monotype Sorts" pitchFamily="2" charset="2"/>
              <a:buNone/>
            </a:pPr>
            <a:r>
              <a:rPr lang="en-US" altLang="en-US" sz="2400" b="1">
                <a:solidFill>
                  <a:schemeClr val="tx2"/>
                </a:solidFill>
              </a:rPr>
              <a:t>  </a:t>
            </a:r>
            <a:r>
              <a:rPr lang="en-US" altLang="en-US" sz="2400">
                <a:solidFill>
                  <a:schemeClr val="tx2"/>
                </a:solidFill>
              </a:rPr>
              <a:t>// The type for the data is the class itself</a:t>
            </a:r>
            <a:endParaRPr lang="en-US" altLang="en-US" sz="2400" b="1">
              <a:solidFill>
                <a:schemeClr val="tx2"/>
              </a:solidFill>
            </a:endParaRPr>
          </a:p>
          <a:p>
            <a:pPr>
              <a:buFont typeface="Monotype Sorts" pitchFamily="2" charset="2"/>
              <a:buNone/>
            </a:pPr>
            <a:r>
              <a:rPr lang="en-US" altLang="en-US" sz="2400" b="1">
                <a:solidFill>
                  <a:schemeClr val="tx2"/>
                </a:solidFill>
              </a:rPr>
              <a:t>  private </a:t>
            </a:r>
            <a:r>
              <a:rPr lang="en-US" altLang="en-US" sz="2400">
                <a:solidFill>
                  <a:schemeClr val="tx2"/>
                </a:solidFill>
              </a:rPr>
              <a:t>Person supervisor;  </a:t>
            </a:r>
          </a:p>
          <a:p>
            <a:pPr>
              <a:buFont typeface="Monotype Sorts" pitchFamily="2" charset="2"/>
              <a:buNone/>
            </a:pPr>
            <a:r>
              <a:rPr lang="en-US" altLang="en-US" sz="2400">
                <a:solidFill>
                  <a:schemeClr val="tx2"/>
                </a:solidFill>
              </a:rPr>
              <a:t>  ...</a:t>
            </a:r>
          </a:p>
          <a:p>
            <a:pPr>
              <a:buFont typeface="Monotype Sorts" pitchFamily="2" charset="2"/>
              <a:buNone/>
            </a:pPr>
            <a:r>
              <a:rPr lang="en-US" altLang="en-US" sz="2400">
                <a:solidFill>
                  <a:schemeClr val="tx2"/>
                </a:solidFill>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BC19289-012C-4D90-B8A8-9F9EF3FDA5D7}" type="slidenum">
              <a:rPr lang="en-US" altLang="en-US" sz="1400"/>
              <a:pPr>
                <a:spcBef>
                  <a:spcPct val="0"/>
                </a:spcBef>
                <a:buClrTx/>
                <a:buSzTx/>
                <a:buFontTx/>
                <a:buNone/>
              </a:pPr>
              <a:t>18</a:t>
            </a:fld>
            <a:endParaRPr lang="en-US" altLang="en-US" sz="1400"/>
          </a:p>
        </p:txBody>
      </p:sp>
      <p:sp>
        <p:nvSpPr>
          <p:cNvPr id="15363" name="Rectangle 2"/>
          <p:cNvSpPr>
            <a:spLocks noGrp="1" noChangeArrowheads="1"/>
          </p:cNvSpPr>
          <p:nvPr>
            <p:ph type="title"/>
          </p:nvPr>
        </p:nvSpPr>
        <p:spPr>
          <a:xfrm>
            <a:off x="0" y="152400"/>
            <a:ext cx="8915400" cy="838200"/>
          </a:xfrm>
        </p:spPr>
        <p:txBody>
          <a:bodyPr/>
          <a:lstStyle/>
          <a:p>
            <a:r>
              <a:rPr lang="en-US" altLang="en-US" smtClean="0"/>
              <a:t>Aggregation Between Same Class</a:t>
            </a:r>
            <a:endParaRPr lang="en-US" altLang="en-US" smtClean="0">
              <a:hlinkClick r:id="rId3" action="ppaction://program"/>
            </a:endParaRPr>
          </a:p>
        </p:txBody>
      </p:sp>
      <p:sp>
        <p:nvSpPr>
          <p:cNvPr id="15364" name="Rectangle 3"/>
          <p:cNvSpPr>
            <a:spLocks noGrp="1" noChangeArrowheads="1"/>
          </p:cNvSpPr>
          <p:nvPr>
            <p:ph type="body" idx="1"/>
          </p:nvPr>
        </p:nvSpPr>
        <p:spPr>
          <a:xfrm>
            <a:off x="155575" y="1047750"/>
            <a:ext cx="8763000" cy="1219200"/>
          </a:xfrm>
        </p:spPr>
        <p:txBody>
          <a:bodyPr/>
          <a:lstStyle/>
          <a:p>
            <a:pPr marL="0" indent="0">
              <a:lnSpc>
                <a:spcPct val="120000"/>
              </a:lnSpc>
              <a:buFont typeface="Monotype Sorts" pitchFamily="2" charset="2"/>
              <a:buNone/>
              <a:tabLst>
                <a:tab pos="0" algn="l"/>
              </a:tabLst>
            </a:pPr>
            <a:r>
              <a:rPr lang="en-US" altLang="en-US" smtClean="0"/>
              <a:t>What happens if a person has several supervisors? </a:t>
            </a:r>
          </a:p>
        </p:txBody>
      </p:sp>
      <p:sp>
        <p:nvSpPr>
          <p:cNvPr id="15365" name="Rectangle 4"/>
          <p:cNvSpPr>
            <a:spLocks noChangeArrowheads="1"/>
          </p:cNvSpPr>
          <p:nvPr/>
        </p:nvSpPr>
        <p:spPr bwMode="auto">
          <a:xfrm>
            <a:off x="1905000" y="2590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6" name="Rectangle 5"/>
          <p:cNvSpPr>
            <a:spLocks noChangeArrowheads="1"/>
          </p:cNvSpPr>
          <p:nvPr/>
        </p:nvSpPr>
        <p:spPr bwMode="auto">
          <a:xfrm>
            <a:off x="1905000"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7" name="Rectangle 6"/>
          <p:cNvSpPr>
            <a:spLocks noChangeArrowheads="1"/>
          </p:cNvSpPr>
          <p:nvPr/>
        </p:nvSpPr>
        <p:spPr bwMode="auto">
          <a:xfrm>
            <a:off x="1905000" y="2590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8" name="Rectangle 7"/>
          <p:cNvSpPr>
            <a:spLocks noChangeArrowheads="1"/>
          </p:cNvSpPr>
          <p:nvPr/>
        </p:nvSpPr>
        <p:spPr bwMode="auto">
          <a:xfrm>
            <a:off x="1905000" y="2590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9" name="Rectangle 8"/>
          <p:cNvSpPr>
            <a:spLocks noChangeArrowheads="1"/>
          </p:cNvSpPr>
          <p:nvPr/>
        </p:nvSpPr>
        <p:spPr bwMode="auto">
          <a:xfrm>
            <a:off x="1905000" y="2590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70" name="Rectangle 13"/>
          <p:cNvSpPr>
            <a:spLocks noChangeArrowheads="1"/>
          </p:cNvSpPr>
          <p:nvPr/>
        </p:nvSpPr>
        <p:spPr bwMode="auto">
          <a:xfrm>
            <a:off x="0" y="2995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5371" name="Object 12"/>
          <p:cNvGraphicFramePr>
            <a:graphicFrameLocks noChangeAspect="1"/>
          </p:cNvGraphicFramePr>
          <p:nvPr/>
        </p:nvGraphicFramePr>
        <p:xfrm>
          <a:off x="423863" y="2122488"/>
          <a:ext cx="4686300" cy="1517650"/>
        </p:xfrm>
        <a:graphic>
          <a:graphicData uri="http://schemas.openxmlformats.org/presentationml/2006/ole">
            <mc:AlternateContent xmlns:mc="http://schemas.openxmlformats.org/markup-compatibility/2006">
              <mc:Choice xmlns:v="urn:schemas-microsoft-com:vml" Requires="v">
                <p:oleObj spid="_x0000_s15376" name="Picture" r:id="rId4" imgW="2682480" imgH="863428" progId="Word.Picture.8">
                  <p:embed/>
                </p:oleObj>
              </mc:Choice>
              <mc:Fallback>
                <p:oleObj name="Picture" r:id="rId4" imgW="2682480" imgH="863428" progId="Word.Picture.8">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863" y="2122488"/>
                        <a:ext cx="4686300"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72" name="Rectangle 15"/>
          <p:cNvSpPr>
            <a:spLocks noChangeArrowheads="1"/>
          </p:cNvSpPr>
          <p:nvPr/>
        </p:nvSpPr>
        <p:spPr bwMode="auto">
          <a:xfrm>
            <a:off x="0" y="3081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5373" name="Object 14"/>
          <p:cNvGraphicFramePr>
            <a:graphicFrameLocks noChangeAspect="1"/>
          </p:cNvGraphicFramePr>
          <p:nvPr/>
        </p:nvGraphicFramePr>
        <p:xfrm>
          <a:off x="4111625" y="4159250"/>
          <a:ext cx="4648200" cy="1444625"/>
        </p:xfrm>
        <a:graphic>
          <a:graphicData uri="http://schemas.openxmlformats.org/presentationml/2006/ole">
            <mc:AlternateContent xmlns:mc="http://schemas.openxmlformats.org/markup-compatibility/2006">
              <mc:Choice xmlns:v="urn:schemas-microsoft-com:vml" Requires="v">
                <p:oleObj spid="_x0000_s15377" r:id="rId6" imgW="2342367" imgH="601249" progId="Word.Picture.8">
                  <p:embed/>
                </p:oleObj>
              </mc:Choice>
              <mc:Fallback>
                <p:oleObj r:id="rId6" imgW="2342367" imgH="601249" progId="Word.Picture.8">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1625" y="4159250"/>
                        <a:ext cx="4648200"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A96F556-E51F-4C84-8448-69EBE4FA4D0C}" type="slidenum">
              <a:rPr lang="en-US" altLang="en-US" sz="1400"/>
              <a:pPr>
                <a:spcBef>
                  <a:spcPct val="0"/>
                </a:spcBef>
                <a:buClrTx/>
                <a:buSzTx/>
                <a:buFontTx/>
                <a:buNone/>
              </a:pPr>
              <a:t>19</a:t>
            </a:fld>
            <a:endParaRPr lang="en-US" altLang="en-US" sz="1400"/>
          </a:p>
        </p:txBody>
      </p:sp>
      <p:sp>
        <p:nvSpPr>
          <p:cNvPr id="16387" name="Rectangle 2"/>
          <p:cNvSpPr>
            <a:spLocks noGrp="1" noChangeArrowheads="1"/>
          </p:cNvSpPr>
          <p:nvPr>
            <p:ph type="title"/>
          </p:nvPr>
        </p:nvSpPr>
        <p:spPr>
          <a:xfrm>
            <a:off x="685800" y="381000"/>
            <a:ext cx="7772400" cy="609600"/>
          </a:xfrm>
        </p:spPr>
        <p:txBody>
          <a:bodyPr/>
          <a:lstStyle/>
          <a:p>
            <a:r>
              <a:rPr lang="en-US" altLang="en-US" smtClean="0"/>
              <a:t>Example: The Course Class</a:t>
            </a:r>
            <a:endParaRPr lang="en-US" altLang="en-US" smtClean="0">
              <a:hlinkClick r:id="rId3" action="ppaction://program"/>
            </a:endParaRPr>
          </a:p>
        </p:txBody>
      </p:sp>
      <p:sp>
        <p:nvSpPr>
          <p:cNvPr id="16388" name="Rectangle 3"/>
          <p:cNvSpPr>
            <a:spLocks noChangeArrowheads="1"/>
          </p:cNvSpPr>
          <p:nvPr/>
        </p:nvSpPr>
        <p:spPr bwMode="auto">
          <a:xfrm>
            <a:off x="3371850" y="2370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6596" name="AutoShape 4">
            <a:hlinkClick r:id="" action="ppaction://noaction" highlightClick="1"/>
          </p:cNvPr>
          <p:cNvSpPr>
            <a:spLocks noChangeArrowheads="1"/>
          </p:cNvSpPr>
          <p:nvPr/>
        </p:nvSpPr>
        <p:spPr bwMode="auto">
          <a:xfrm>
            <a:off x="4533900" y="5580063"/>
            <a:ext cx="234315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US" altLang="ko-KR" smtClean="0">
                <a:solidFill>
                  <a:schemeClr val="accent1"/>
                </a:solidFill>
                <a:latin typeface="Book Antiqua" panose="02040602050305030304" pitchFamily="18" charset="0"/>
                <a:ea typeface="굴림" panose="020B0600000101010101" pitchFamily="50" charset="-127"/>
                <a:hlinkClick r:id="rId4" action="ppaction://program"/>
              </a:rPr>
              <a:t>TestCourse</a:t>
            </a:r>
            <a:endParaRPr lang="en-US" altLang="ko-KR" smtClean="0">
              <a:solidFill>
                <a:schemeClr val="accent1"/>
              </a:solidFill>
              <a:ea typeface="굴림" panose="020B0600000101010101" pitchFamily="50" charset="-127"/>
            </a:endParaRPr>
          </a:p>
        </p:txBody>
      </p:sp>
      <p:sp>
        <p:nvSpPr>
          <p:cNvPr id="16390" name="AutoShape 5">
            <a:hlinkClick r:id="rId5" action="ppaction://program" highlightClick="1"/>
          </p:cNvPr>
          <p:cNvSpPr>
            <a:spLocks noChangeArrowheads="1"/>
          </p:cNvSpPr>
          <p:nvPr/>
        </p:nvSpPr>
        <p:spPr bwMode="auto">
          <a:xfrm>
            <a:off x="6991350" y="5580063"/>
            <a:ext cx="15240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366598" name="AutoShape 6">
            <a:hlinkClick r:id="" action="ppaction://noaction" highlightClick="1"/>
          </p:cNvPr>
          <p:cNvSpPr>
            <a:spLocks noChangeArrowheads="1"/>
          </p:cNvSpPr>
          <p:nvPr/>
        </p:nvSpPr>
        <p:spPr bwMode="auto">
          <a:xfrm>
            <a:off x="2344738" y="5541963"/>
            <a:ext cx="1287462"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US" altLang="ko-KR" smtClean="0">
                <a:solidFill>
                  <a:schemeClr val="accent1"/>
                </a:solidFill>
                <a:latin typeface="Book Antiqua" panose="02040602050305030304" pitchFamily="18" charset="0"/>
                <a:ea typeface="굴림" panose="020B0600000101010101" pitchFamily="50" charset="-127"/>
                <a:hlinkClick r:id="rId6" action="ppaction://program"/>
              </a:rPr>
              <a:t>Course</a:t>
            </a:r>
            <a:endParaRPr lang="en-US" altLang="ko-KR" smtClean="0">
              <a:solidFill>
                <a:schemeClr val="accent1"/>
              </a:solidFill>
              <a:ea typeface="굴림" panose="020B0600000101010101" pitchFamily="50" charset="-127"/>
            </a:endParaRPr>
          </a:p>
        </p:txBody>
      </p:sp>
      <p:sp>
        <p:nvSpPr>
          <p:cNvPr id="16392" name="Rectangle 7"/>
          <p:cNvSpPr>
            <a:spLocks noChangeArrowheads="1"/>
          </p:cNvSpPr>
          <p:nvPr/>
        </p:nvSpPr>
        <p:spPr bwMode="auto">
          <a:xfrm>
            <a:off x="3055938" y="2370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3" name="Rectangle 8"/>
          <p:cNvSpPr>
            <a:spLocks noChangeArrowheads="1"/>
          </p:cNvSpPr>
          <p:nvPr/>
        </p:nvSpPr>
        <p:spPr bwMode="auto">
          <a:xfrm>
            <a:off x="0" y="180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4" name="Rectangle 9"/>
          <p:cNvSpPr>
            <a:spLocks noChangeArrowheads="1"/>
          </p:cNvSpPr>
          <p:nvPr/>
        </p:nvSpPr>
        <p:spPr bwMode="auto">
          <a:xfrm>
            <a:off x="0" y="1806575"/>
            <a:ext cx="91440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2286000" algn="l"/>
                <a:tab pos="2743200" algn="l"/>
                <a:tab pos="3200400" algn="l"/>
                <a:tab pos="3657600" algn="l"/>
                <a:tab pos="4114800" algn="l"/>
                <a:tab pos="4572000" algn="l"/>
                <a:tab pos="50292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2286000" algn="l"/>
                <a:tab pos="2743200" algn="l"/>
                <a:tab pos="3200400" algn="l"/>
                <a:tab pos="3657600" algn="l"/>
                <a:tab pos="4114800" algn="l"/>
                <a:tab pos="4572000" algn="l"/>
                <a:tab pos="50292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2286000" algn="l"/>
                <a:tab pos="2743200" algn="l"/>
                <a:tab pos="3200400" algn="l"/>
                <a:tab pos="3657600" algn="l"/>
                <a:tab pos="4114800" algn="l"/>
                <a:tab pos="4572000" algn="l"/>
                <a:tab pos="50292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2286000" algn="l"/>
                <a:tab pos="2743200" algn="l"/>
                <a:tab pos="3200400" algn="l"/>
                <a:tab pos="3657600" algn="l"/>
                <a:tab pos="4114800" algn="l"/>
                <a:tab pos="4572000" algn="l"/>
                <a:tab pos="50292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2286000" algn="l"/>
                <a:tab pos="2743200" algn="l"/>
                <a:tab pos="3200400" algn="l"/>
                <a:tab pos="3657600" algn="l"/>
                <a:tab pos="4114800" algn="l"/>
                <a:tab pos="4572000" algn="l"/>
                <a:tab pos="50292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Lst>
              <a:defRPr sz="2000">
                <a:solidFill>
                  <a:schemeClr val="tx1"/>
                </a:solidFill>
                <a:latin typeface="Times New Roman" panose="02020603050405020304" pitchFamily="18" charset="0"/>
              </a:defRPr>
            </a:lvl9pPr>
          </a:lstStyle>
          <a:p>
            <a:pPr>
              <a:spcBef>
                <a:spcPct val="0"/>
              </a:spcBef>
              <a:buClrTx/>
              <a:buSzTx/>
              <a:buFontTx/>
              <a:buNone/>
            </a:pPr>
            <a:r>
              <a:rPr lang="en-US" altLang="en-US" sz="1200" b="1" i="1">
                <a:solidFill>
                  <a:srgbClr val="0000FF"/>
                </a:solidFill>
                <a:latin typeface="Courier" charset="0"/>
                <a:cs typeface="Times New Roman" panose="02020603050405020304" pitchFamily="18" charset="0"/>
              </a:rPr>
              <a:t>	</a:t>
            </a:r>
          </a:p>
          <a:p>
            <a:pPr>
              <a:spcBef>
                <a:spcPct val="0"/>
              </a:spcBef>
              <a:buClrTx/>
              <a:buSzTx/>
              <a:buFontTx/>
              <a:buNone/>
            </a:pPr>
            <a:endParaRPr lang="en-US" altLang="en-US" sz="2400"/>
          </a:p>
        </p:txBody>
      </p:sp>
      <p:sp>
        <p:nvSpPr>
          <p:cNvPr id="16395" name="Rectangle 10"/>
          <p:cNvSpPr>
            <a:spLocks noChangeArrowheads="1"/>
          </p:cNvSpPr>
          <p:nvPr/>
        </p:nvSpPr>
        <p:spPr bwMode="auto">
          <a:xfrm>
            <a:off x="2557463" y="1728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6" name="Rectangle 11"/>
          <p:cNvSpPr>
            <a:spLocks noChangeArrowheads="1"/>
          </p:cNvSpPr>
          <p:nvPr/>
        </p:nvSpPr>
        <p:spPr bwMode="auto">
          <a:xfrm>
            <a:off x="0" y="1828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7" name="Rectangle 12"/>
          <p:cNvSpPr>
            <a:spLocks noChangeArrowheads="1"/>
          </p:cNvSpPr>
          <p:nvPr/>
        </p:nvSpPr>
        <p:spPr bwMode="auto">
          <a:xfrm>
            <a:off x="0"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8" name="Rectangle 15"/>
          <p:cNvSpPr>
            <a:spLocks noChangeArrowheads="1"/>
          </p:cNvSpPr>
          <p:nvPr/>
        </p:nvSpPr>
        <p:spPr bwMode="auto">
          <a:xfrm>
            <a:off x="0" y="255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6399" name="Object 14"/>
          <p:cNvGraphicFramePr>
            <a:graphicFrameLocks noChangeAspect="1"/>
          </p:cNvGraphicFramePr>
          <p:nvPr/>
        </p:nvGraphicFramePr>
        <p:xfrm>
          <a:off x="0" y="1239838"/>
          <a:ext cx="9144000" cy="3554412"/>
        </p:xfrm>
        <a:graphic>
          <a:graphicData uri="http://schemas.openxmlformats.org/presentationml/2006/ole">
            <mc:AlternateContent xmlns:mc="http://schemas.openxmlformats.org/markup-compatibility/2006">
              <mc:Choice xmlns:v="urn:schemas-microsoft-com:vml" Requires="v">
                <p:oleObj spid="_x0000_s16403" name="Picture" r:id="rId7" imgW="4521200" imgH="1752600" progId="Word.Picture.8">
                  <p:embed/>
                </p:oleObj>
              </mc:Choice>
              <mc:Fallback>
                <p:oleObj name="Picture" r:id="rId7" imgW="4521200" imgH="1752600" progId="Word.Picture.8">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239838"/>
                        <a:ext cx="9144000" cy="355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400" name="AutoShape 16">
            <a:hlinkClick r:id="rId9" highlightClick="1"/>
          </p:cNvPr>
          <p:cNvSpPr>
            <a:spLocks noChangeArrowheads="1"/>
          </p:cNvSpPr>
          <p:nvPr/>
        </p:nvSpPr>
        <p:spPr bwMode="auto">
          <a:xfrm>
            <a:off x="3957638" y="5580063"/>
            <a:ext cx="468312"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401" name="AutoShape 17">
            <a:hlinkClick r:id="rId10" highlightClick="1"/>
          </p:cNvPr>
          <p:cNvSpPr>
            <a:spLocks noChangeArrowheads="1"/>
          </p:cNvSpPr>
          <p:nvPr/>
        </p:nvSpPr>
        <p:spPr bwMode="auto">
          <a:xfrm>
            <a:off x="1768475" y="5502275"/>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747613A-D904-4A96-8800-AB414DA48B2A}" type="slidenum">
              <a:rPr lang="en-US" altLang="en-US" sz="1400"/>
              <a:pPr>
                <a:spcBef>
                  <a:spcPct val="0"/>
                </a:spcBef>
                <a:buClrTx/>
                <a:buSzTx/>
                <a:buFontTx/>
                <a:buNone/>
              </a:pPr>
              <a:t>2</a:t>
            </a:fld>
            <a:endParaRPr lang="en-US" altLang="en-US" sz="1400"/>
          </a:p>
        </p:txBody>
      </p:sp>
      <p:sp>
        <p:nvSpPr>
          <p:cNvPr id="5123" name="Rectangle 2"/>
          <p:cNvSpPr>
            <a:spLocks noGrp="1" noChangeArrowheads="1"/>
          </p:cNvSpPr>
          <p:nvPr>
            <p:ph type="title"/>
          </p:nvPr>
        </p:nvSpPr>
        <p:spPr>
          <a:xfrm>
            <a:off x="152400" y="228600"/>
            <a:ext cx="8763000" cy="473075"/>
          </a:xfrm>
          <a:noFill/>
        </p:spPr>
        <p:txBody>
          <a:bodyPr/>
          <a:lstStyle/>
          <a:p>
            <a:r>
              <a:rPr lang="en-US" altLang="en-US" sz="4000" smtClean="0"/>
              <a:t>Motivations</a:t>
            </a:r>
          </a:p>
        </p:txBody>
      </p:sp>
      <p:sp>
        <p:nvSpPr>
          <p:cNvPr id="5124" name="Rectangle 3"/>
          <p:cNvSpPr>
            <a:spLocks noGrp="1" noChangeArrowheads="1"/>
          </p:cNvSpPr>
          <p:nvPr>
            <p:ph type="body" idx="1"/>
          </p:nvPr>
        </p:nvSpPr>
        <p:spPr>
          <a:xfrm>
            <a:off x="228600" y="990600"/>
            <a:ext cx="8686800" cy="3048000"/>
          </a:xfrm>
          <a:noFill/>
        </p:spPr>
        <p:txBody>
          <a:bodyPr/>
          <a:lstStyle/>
          <a:p>
            <a:pPr marL="0" indent="0">
              <a:buFont typeface="Monotype Sorts" pitchFamily="2" charset="2"/>
              <a:buNone/>
            </a:pPr>
            <a:r>
              <a:rPr lang="en-US" altLang="en-US" sz="2800" smtClean="0"/>
              <a:t>You see the advantages of object-oriented programming from the preceding chapter. This chapter will demonstrate how to solve problems using the object-oriented paradigm.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Useful Java Class </a:t>
            </a:r>
            <a:r>
              <a:rPr lang="en-US" altLang="ko-KR" dirty="0" err="1" smtClean="0"/>
              <a:t>Utils</a:t>
            </a:r>
            <a:endParaRPr lang="ko-KR" altLang="en-US" dirty="0"/>
          </a:p>
        </p:txBody>
      </p:sp>
      <p:sp>
        <p:nvSpPr>
          <p:cNvPr id="3" name="내용 개체 틀 2"/>
          <p:cNvSpPr>
            <a:spLocks noGrp="1"/>
          </p:cNvSpPr>
          <p:nvPr>
            <p:ph idx="1"/>
          </p:nvPr>
        </p:nvSpPr>
        <p:spPr/>
        <p:txBody>
          <a:bodyPr/>
          <a:lstStyle/>
          <a:p>
            <a:r>
              <a:rPr lang="en-US" altLang="ko-KR" dirty="0" smtClean="0"/>
              <a:t>Wrapper Classes</a:t>
            </a:r>
          </a:p>
          <a:p>
            <a:r>
              <a:rPr lang="en-US" altLang="ko-KR" dirty="0" smtClean="0"/>
              <a:t>String Classes</a:t>
            </a:r>
            <a:endParaRPr lang="ko-KR" altLang="en-US" dirty="0"/>
          </a:p>
        </p:txBody>
      </p:sp>
      <p:sp>
        <p:nvSpPr>
          <p:cNvPr id="4" name="슬라이드 번호 개체 틀 3"/>
          <p:cNvSpPr>
            <a:spLocks noGrp="1"/>
          </p:cNvSpPr>
          <p:nvPr>
            <p:ph type="sldNum" sz="quarter" idx="11"/>
          </p:nvPr>
        </p:nvSpPr>
        <p:spPr/>
        <p:txBody>
          <a:bodyPr/>
          <a:lstStyle/>
          <a:p>
            <a:pPr>
              <a:defRPr/>
            </a:pPr>
            <a:fld id="{06B547C5-4B27-4E69-AA4E-99C87C256F2D}" type="slidenum">
              <a:rPr lang="en-US" altLang="ko-KR" smtClean="0"/>
              <a:pPr>
                <a:defRPr/>
              </a:pPr>
              <a:t>20</a:t>
            </a:fld>
            <a:endParaRPr lang="en-US" altLang="ko-KR"/>
          </a:p>
        </p:txBody>
      </p:sp>
    </p:spTree>
    <p:extLst>
      <p:ext uri="{BB962C8B-B14F-4D97-AF65-F5344CB8AC3E}">
        <p14:creationId xmlns:p14="http://schemas.microsoft.com/office/powerpoint/2010/main" val="9028823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CFC85A9-A8E5-472B-836F-134062CBD2DE}" type="slidenum">
              <a:rPr lang="en-US" altLang="en-US" sz="1400"/>
              <a:pPr>
                <a:spcBef>
                  <a:spcPct val="0"/>
                </a:spcBef>
                <a:buClrTx/>
                <a:buSzTx/>
                <a:buFontTx/>
                <a:buNone/>
              </a:pPr>
              <a:t>21</a:t>
            </a:fld>
            <a:endParaRPr lang="en-US" altLang="en-US" sz="1400"/>
          </a:p>
        </p:txBody>
      </p:sp>
      <p:sp>
        <p:nvSpPr>
          <p:cNvPr id="17411"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B26F081A-A208-4BF8-8B6C-F1C72652E018}" type="slidenum">
              <a:rPr lang="en-US" altLang="en-US" sz="1400"/>
              <a:pPr algn="r">
                <a:spcBef>
                  <a:spcPct val="0"/>
                </a:spcBef>
                <a:buClrTx/>
                <a:buSzTx/>
                <a:buFontTx/>
                <a:buNone/>
              </a:pPr>
              <a:t>21</a:t>
            </a:fld>
            <a:endParaRPr lang="en-US" altLang="en-US" sz="1400"/>
          </a:p>
        </p:txBody>
      </p:sp>
      <p:sp>
        <p:nvSpPr>
          <p:cNvPr id="17412" name="Rectangle 2"/>
          <p:cNvSpPr>
            <a:spLocks noGrp="1" noChangeArrowheads="1"/>
          </p:cNvSpPr>
          <p:nvPr>
            <p:ph type="title" idx="4294967295"/>
          </p:nvPr>
        </p:nvSpPr>
        <p:spPr>
          <a:xfrm>
            <a:off x="685800" y="0"/>
            <a:ext cx="7772400" cy="1428750"/>
          </a:xfrm>
          <a:noFill/>
        </p:spPr>
        <p:txBody>
          <a:bodyPr/>
          <a:lstStyle/>
          <a:p>
            <a:r>
              <a:rPr lang="en-US" altLang="en-US" smtClean="0"/>
              <a:t>Wrapper Classes</a:t>
            </a:r>
          </a:p>
        </p:txBody>
      </p:sp>
      <p:sp>
        <p:nvSpPr>
          <p:cNvPr id="17413" name="Rectangle 3"/>
          <p:cNvSpPr>
            <a:spLocks noGrp="1" noChangeArrowheads="1"/>
          </p:cNvSpPr>
          <p:nvPr>
            <p:ph type="body" idx="4294967295"/>
          </p:nvPr>
        </p:nvSpPr>
        <p:spPr>
          <a:xfrm>
            <a:off x="304800" y="1371600"/>
            <a:ext cx="2286000" cy="2133600"/>
          </a:xfrm>
          <a:noFill/>
        </p:spPr>
        <p:txBody>
          <a:bodyPr/>
          <a:lstStyle/>
          <a:p>
            <a:pPr>
              <a:buFont typeface="Wingdings" panose="05000000000000000000" pitchFamily="2" charset="2"/>
              <a:buChar char="q"/>
            </a:pPr>
            <a:r>
              <a:rPr lang="en-US" altLang="en-US" sz="2400" smtClean="0"/>
              <a:t>Boolean</a:t>
            </a:r>
          </a:p>
          <a:p>
            <a:pPr>
              <a:spcBef>
                <a:spcPct val="50000"/>
              </a:spcBef>
              <a:buFont typeface="Wingdings" panose="05000000000000000000" pitchFamily="2" charset="2"/>
              <a:buChar char="q"/>
            </a:pPr>
            <a:r>
              <a:rPr lang="en-US" altLang="en-US" sz="2400" smtClean="0"/>
              <a:t>Character</a:t>
            </a:r>
          </a:p>
          <a:p>
            <a:pPr>
              <a:spcBef>
                <a:spcPct val="50000"/>
              </a:spcBef>
              <a:buFont typeface="Wingdings" panose="05000000000000000000" pitchFamily="2" charset="2"/>
              <a:buChar char="q"/>
            </a:pPr>
            <a:r>
              <a:rPr lang="en-US" altLang="en-US" sz="2400" smtClean="0"/>
              <a:t>Short</a:t>
            </a:r>
          </a:p>
          <a:p>
            <a:pPr>
              <a:spcBef>
                <a:spcPct val="50000"/>
              </a:spcBef>
              <a:buFont typeface="Wingdings" panose="05000000000000000000" pitchFamily="2" charset="2"/>
              <a:buChar char="q"/>
            </a:pPr>
            <a:r>
              <a:rPr lang="en-US" altLang="en-US" sz="2400" smtClean="0"/>
              <a:t>Byte</a:t>
            </a:r>
            <a:endParaRPr lang="en-US" altLang="en-US" sz="2800" smtClean="0"/>
          </a:p>
        </p:txBody>
      </p:sp>
      <p:sp>
        <p:nvSpPr>
          <p:cNvPr id="17414" name="Rectangle 4"/>
          <p:cNvSpPr>
            <a:spLocks noChangeArrowheads="1"/>
          </p:cNvSpPr>
          <p:nvPr/>
        </p:nvSpPr>
        <p:spPr bwMode="auto">
          <a:xfrm>
            <a:off x="2743200" y="1447800"/>
            <a:ext cx="1905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Wingdings" panose="05000000000000000000" pitchFamily="2" charset="2"/>
              <a:buChar char="q"/>
            </a:pPr>
            <a:r>
              <a:rPr lang="en-US" altLang="en-US" sz="2400"/>
              <a:t>Integer</a:t>
            </a:r>
          </a:p>
          <a:p>
            <a:pPr>
              <a:buFont typeface="Wingdings" panose="05000000000000000000" pitchFamily="2" charset="2"/>
              <a:buChar char="q"/>
            </a:pPr>
            <a:r>
              <a:rPr lang="en-US" altLang="en-US" sz="2400"/>
              <a:t>Long</a:t>
            </a:r>
          </a:p>
          <a:p>
            <a:pPr>
              <a:spcBef>
                <a:spcPct val="50000"/>
              </a:spcBef>
              <a:buFont typeface="Wingdings" panose="05000000000000000000" pitchFamily="2" charset="2"/>
              <a:buChar char="q"/>
            </a:pPr>
            <a:r>
              <a:rPr lang="en-US" altLang="en-US" sz="2400"/>
              <a:t>Float</a:t>
            </a:r>
          </a:p>
          <a:p>
            <a:pPr>
              <a:spcBef>
                <a:spcPct val="50000"/>
              </a:spcBef>
              <a:buFont typeface="Wingdings" panose="05000000000000000000" pitchFamily="2" charset="2"/>
              <a:buChar char="q"/>
            </a:pPr>
            <a:r>
              <a:rPr lang="en-US" altLang="en-US" sz="2400"/>
              <a:t>Double</a:t>
            </a:r>
            <a:endParaRPr lang="en-US" altLang="en-US" sz="2800"/>
          </a:p>
        </p:txBody>
      </p:sp>
      <p:sp>
        <p:nvSpPr>
          <p:cNvPr id="17415" name="Rectangle 5"/>
          <p:cNvSpPr>
            <a:spLocks noChangeArrowheads="1"/>
          </p:cNvSpPr>
          <p:nvPr/>
        </p:nvSpPr>
        <p:spPr bwMode="auto">
          <a:xfrm>
            <a:off x="2114550" y="2541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6" name="Text Box 7"/>
          <p:cNvSpPr txBox="1">
            <a:spLocks noChangeArrowheads="1"/>
          </p:cNvSpPr>
          <p:nvPr/>
        </p:nvSpPr>
        <p:spPr bwMode="auto">
          <a:xfrm>
            <a:off x="5181600" y="1371600"/>
            <a:ext cx="38100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000">
                <a:cs typeface="Courier New" panose="02070309020205020404" pitchFamily="49" charset="0"/>
              </a:rPr>
              <a:t>NOTE: (1) The wrapper classes do not have no-arg constructors. (2) The instances of all wrapper classes are immutable, i.e., their internal values cannot be changed once the objects are created.</a:t>
            </a:r>
            <a:r>
              <a:rPr lang="en-US" altLang="en-US" sz="2000"/>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507DEB3-F2C1-4BFC-8F50-677881E8F842}" type="slidenum">
              <a:rPr lang="en-US" altLang="en-US" sz="1400"/>
              <a:pPr>
                <a:spcBef>
                  <a:spcPct val="0"/>
                </a:spcBef>
                <a:buClrTx/>
                <a:buSzTx/>
                <a:buFontTx/>
                <a:buNone/>
              </a:pPr>
              <a:t>22</a:t>
            </a:fld>
            <a:endParaRPr lang="en-US" altLang="en-US" sz="1400"/>
          </a:p>
        </p:txBody>
      </p:sp>
      <p:sp>
        <p:nvSpPr>
          <p:cNvPr id="18435"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1F9CA757-BD51-4CEE-A217-6006991A7A42}" type="slidenum">
              <a:rPr lang="en-US" altLang="en-US" sz="1400"/>
              <a:pPr algn="r">
                <a:spcBef>
                  <a:spcPct val="0"/>
                </a:spcBef>
                <a:buClrTx/>
                <a:buSzTx/>
                <a:buFontTx/>
                <a:buNone/>
              </a:pPr>
              <a:t>22</a:t>
            </a:fld>
            <a:endParaRPr lang="en-US" altLang="en-US" sz="1400"/>
          </a:p>
        </p:txBody>
      </p:sp>
      <p:sp>
        <p:nvSpPr>
          <p:cNvPr id="18436" name="Rectangle 2"/>
          <p:cNvSpPr>
            <a:spLocks noGrp="1" noChangeArrowheads="1"/>
          </p:cNvSpPr>
          <p:nvPr>
            <p:ph type="title" idx="4294967295"/>
          </p:nvPr>
        </p:nvSpPr>
        <p:spPr>
          <a:xfrm>
            <a:off x="228600" y="228600"/>
            <a:ext cx="8610600" cy="609600"/>
          </a:xfrm>
          <a:noFill/>
        </p:spPr>
        <p:txBody>
          <a:bodyPr/>
          <a:lstStyle/>
          <a:p>
            <a:r>
              <a:rPr lang="en-US" altLang="en-US" smtClean="0"/>
              <a:t>The </a:t>
            </a:r>
            <a:r>
              <a:rPr lang="en-US" altLang="en-US" sz="4200" smtClean="0">
                <a:latin typeface="Courier New" panose="02070309020205020404" pitchFamily="49" charset="0"/>
              </a:rPr>
              <a:t>Integer</a:t>
            </a:r>
            <a:r>
              <a:rPr lang="en-US" altLang="en-US" smtClean="0"/>
              <a:t> and </a:t>
            </a:r>
            <a:r>
              <a:rPr lang="en-US" altLang="en-US" sz="4200" smtClean="0">
                <a:latin typeface="Courier New" panose="02070309020205020404" pitchFamily="49" charset="0"/>
              </a:rPr>
              <a:t>Double</a:t>
            </a:r>
            <a:r>
              <a:rPr lang="en-US" altLang="en-US" smtClean="0"/>
              <a:t> Classes</a:t>
            </a:r>
          </a:p>
        </p:txBody>
      </p:sp>
      <p:sp>
        <p:nvSpPr>
          <p:cNvPr id="18437" name="Rectangle 6"/>
          <p:cNvSpPr>
            <a:spLocks noChangeArrowheads="1"/>
          </p:cNvSpPr>
          <p:nvPr/>
        </p:nvSpPr>
        <p:spPr bwMode="auto">
          <a:xfrm>
            <a:off x="2743200" y="1885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38" name="Rectangle 8"/>
          <p:cNvSpPr>
            <a:spLocks noChangeArrowheads="1"/>
          </p:cNvSpPr>
          <p:nvPr/>
        </p:nvSpPr>
        <p:spPr bwMode="auto">
          <a:xfrm>
            <a:off x="2743200" y="1885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39" name="Rectangle 10"/>
          <p:cNvSpPr>
            <a:spLocks noChangeArrowheads="1"/>
          </p:cNvSpPr>
          <p:nvPr/>
        </p:nvSpPr>
        <p:spPr bwMode="auto">
          <a:xfrm>
            <a:off x="2628900" y="1885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40" name="Rectangle 9"/>
          <p:cNvSpPr>
            <a:spLocks noChangeArrowheads="1"/>
          </p:cNvSpPr>
          <p:nvPr/>
        </p:nvSpPr>
        <p:spPr bwMode="auto">
          <a:xfrm>
            <a:off x="0" y="1857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8441" name="Object 8"/>
          <p:cNvGraphicFramePr>
            <a:graphicFrameLocks noChangeAspect="1"/>
          </p:cNvGraphicFramePr>
          <p:nvPr/>
        </p:nvGraphicFramePr>
        <p:xfrm>
          <a:off x="4763" y="1331913"/>
          <a:ext cx="9134475" cy="4968875"/>
        </p:xfrm>
        <a:graphic>
          <a:graphicData uri="http://schemas.openxmlformats.org/presentationml/2006/ole">
            <mc:AlternateContent xmlns:mc="http://schemas.openxmlformats.org/markup-compatibility/2006">
              <mc:Choice xmlns:v="urn:schemas-microsoft-com:vml" Requires="v">
                <p:oleObj spid="_x0000_s18443" name="Picture" r:id="rId3" imgW="5774917" imgH="3144681" progId="Word.Picture.8">
                  <p:embed/>
                </p:oleObj>
              </mc:Choice>
              <mc:Fallback>
                <p:oleObj name="Picture" r:id="rId3" imgW="5774917" imgH="3144681" progId="Word.Picture.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3" y="1331913"/>
                        <a:ext cx="9134475"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1A4DD5D-B246-4440-8E8B-4444DB89FF97}" type="slidenum">
              <a:rPr lang="en-US" altLang="en-US" sz="1400"/>
              <a:pPr>
                <a:spcBef>
                  <a:spcPct val="0"/>
                </a:spcBef>
                <a:buClrTx/>
                <a:buSzTx/>
                <a:buFontTx/>
                <a:buNone/>
              </a:pPr>
              <a:t>23</a:t>
            </a:fld>
            <a:endParaRPr lang="en-US" altLang="en-US" sz="1400"/>
          </a:p>
        </p:txBody>
      </p:sp>
      <p:sp>
        <p:nvSpPr>
          <p:cNvPr id="19459"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64BBC776-291F-4FAF-8E4F-ED9073305841}" type="slidenum">
              <a:rPr lang="en-US" altLang="en-US" sz="1400"/>
              <a:pPr algn="r">
                <a:spcBef>
                  <a:spcPct val="0"/>
                </a:spcBef>
                <a:buClrTx/>
                <a:buSzTx/>
                <a:buFontTx/>
                <a:buNone/>
              </a:pPr>
              <a:t>23</a:t>
            </a:fld>
            <a:endParaRPr lang="en-US" altLang="en-US" sz="1400"/>
          </a:p>
        </p:txBody>
      </p:sp>
      <p:sp>
        <p:nvSpPr>
          <p:cNvPr id="19460" name="Rectangle 2"/>
          <p:cNvSpPr>
            <a:spLocks noGrp="1" noChangeArrowheads="1"/>
          </p:cNvSpPr>
          <p:nvPr>
            <p:ph type="title" idx="4294967295"/>
          </p:nvPr>
        </p:nvSpPr>
        <p:spPr>
          <a:xfrm>
            <a:off x="685800" y="381000"/>
            <a:ext cx="7772400" cy="1428750"/>
          </a:xfrm>
          <a:noFill/>
        </p:spPr>
        <p:txBody>
          <a:bodyPr/>
          <a:lstStyle/>
          <a:p>
            <a:r>
              <a:rPr lang="en-US" altLang="en-US" smtClean="0"/>
              <a:t>The </a:t>
            </a:r>
            <a:r>
              <a:rPr lang="en-US" altLang="en-US" sz="4200" smtClean="0">
                <a:latin typeface="Courier New" panose="02070309020205020404" pitchFamily="49" charset="0"/>
              </a:rPr>
              <a:t>Integer</a:t>
            </a:r>
            <a:r>
              <a:rPr lang="en-US" altLang="en-US" smtClean="0"/>
              <a:t> Class</a:t>
            </a:r>
            <a:br>
              <a:rPr lang="en-US" altLang="en-US" smtClean="0"/>
            </a:br>
            <a:r>
              <a:rPr lang="en-US" altLang="en-US" smtClean="0"/>
              <a:t>and the </a:t>
            </a:r>
            <a:r>
              <a:rPr lang="en-US" altLang="en-US" sz="4200" smtClean="0">
                <a:latin typeface="Courier New" panose="02070309020205020404" pitchFamily="49" charset="0"/>
              </a:rPr>
              <a:t>Double</a:t>
            </a:r>
            <a:r>
              <a:rPr lang="en-US" altLang="en-US" smtClean="0"/>
              <a:t> Class</a:t>
            </a:r>
          </a:p>
        </p:txBody>
      </p:sp>
      <p:sp>
        <p:nvSpPr>
          <p:cNvPr id="19461" name="Rectangle 3"/>
          <p:cNvSpPr>
            <a:spLocks noGrp="1" noChangeArrowheads="1"/>
          </p:cNvSpPr>
          <p:nvPr>
            <p:ph type="body" idx="4294967295"/>
          </p:nvPr>
        </p:nvSpPr>
        <p:spPr>
          <a:xfrm>
            <a:off x="838200" y="1981200"/>
            <a:ext cx="7772400" cy="2514600"/>
          </a:xfrm>
          <a:noFill/>
        </p:spPr>
        <p:txBody>
          <a:bodyPr/>
          <a:lstStyle/>
          <a:p>
            <a:pPr>
              <a:lnSpc>
                <a:spcPct val="90000"/>
              </a:lnSpc>
              <a:spcBef>
                <a:spcPct val="50000"/>
              </a:spcBef>
              <a:buFont typeface="Wingdings" panose="05000000000000000000" pitchFamily="2" charset="2"/>
              <a:buChar char="q"/>
            </a:pPr>
            <a:r>
              <a:rPr lang="en-US" altLang="en-US" smtClean="0"/>
              <a:t>Constructors</a:t>
            </a:r>
          </a:p>
          <a:p>
            <a:pPr>
              <a:lnSpc>
                <a:spcPct val="90000"/>
              </a:lnSpc>
              <a:spcBef>
                <a:spcPct val="100000"/>
              </a:spcBef>
              <a:buFont typeface="Wingdings" panose="05000000000000000000" pitchFamily="2" charset="2"/>
              <a:buChar char="q"/>
            </a:pPr>
            <a:r>
              <a:rPr lang="en-US" altLang="en-US" smtClean="0"/>
              <a:t>Class Constants </a:t>
            </a:r>
            <a:r>
              <a:rPr lang="en-US" altLang="en-US" sz="3000" smtClean="0">
                <a:latin typeface="Courier New" panose="02070309020205020404" pitchFamily="49" charset="0"/>
              </a:rPr>
              <a:t>MAX_VALUE</a:t>
            </a:r>
            <a:r>
              <a:rPr lang="en-US" altLang="en-US" smtClean="0"/>
              <a:t>, </a:t>
            </a:r>
            <a:r>
              <a:rPr lang="en-US" altLang="en-US" sz="3000" smtClean="0">
                <a:latin typeface="Courier New" panose="02070309020205020404" pitchFamily="49" charset="0"/>
              </a:rPr>
              <a:t>MIN_VALUE</a:t>
            </a:r>
            <a:endParaRPr lang="en-US" altLang="en-US" smtClean="0"/>
          </a:p>
          <a:p>
            <a:pPr>
              <a:lnSpc>
                <a:spcPct val="90000"/>
              </a:lnSpc>
              <a:spcBef>
                <a:spcPct val="100000"/>
              </a:spcBef>
              <a:buFont typeface="Wingdings" panose="05000000000000000000" pitchFamily="2" charset="2"/>
              <a:buChar char="q"/>
            </a:pPr>
            <a:r>
              <a:rPr lang="en-US" altLang="en-US" smtClean="0"/>
              <a:t>Conversion Methods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6F0C602-D853-4442-A9FD-5C9AC637CB0D}" type="slidenum">
              <a:rPr lang="en-US" altLang="en-US" sz="1400"/>
              <a:pPr>
                <a:spcBef>
                  <a:spcPct val="0"/>
                </a:spcBef>
                <a:buClrTx/>
                <a:buSzTx/>
                <a:buFontTx/>
                <a:buNone/>
              </a:pPr>
              <a:t>24</a:t>
            </a:fld>
            <a:endParaRPr lang="en-US" altLang="en-US" sz="1400"/>
          </a:p>
        </p:txBody>
      </p:sp>
      <p:sp>
        <p:nvSpPr>
          <p:cNvPr id="20483"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4F5897E1-A3DD-40B0-820D-DD56A2B7EAC2}" type="slidenum">
              <a:rPr lang="en-US" altLang="en-US" sz="1400"/>
              <a:pPr algn="r">
                <a:spcBef>
                  <a:spcPct val="0"/>
                </a:spcBef>
                <a:buClrTx/>
                <a:buSzTx/>
                <a:buFontTx/>
                <a:buNone/>
              </a:pPr>
              <a:t>24</a:t>
            </a:fld>
            <a:endParaRPr lang="en-US" altLang="en-US" sz="1400"/>
          </a:p>
        </p:txBody>
      </p:sp>
      <p:sp>
        <p:nvSpPr>
          <p:cNvPr id="20484" name="Rectangle 2"/>
          <p:cNvSpPr>
            <a:spLocks noGrp="1" noChangeArrowheads="1"/>
          </p:cNvSpPr>
          <p:nvPr>
            <p:ph type="title" idx="4294967295"/>
          </p:nvPr>
        </p:nvSpPr>
        <p:spPr>
          <a:xfrm>
            <a:off x="0" y="381000"/>
            <a:ext cx="8839200" cy="914400"/>
          </a:xfrm>
          <a:noFill/>
        </p:spPr>
        <p:txBody>
          <a:bodyPr/>
          <a:lstStyle/>
          <a:p>
            <a:r>
              <a:rPr lang="en-US" altLang="en-US" smtClean="0">
                <a:cs typeface="Times New Roman" panose="02020603050405020304" pitchFamily="18" charset="0"/>
              </a:rPr>
              <a:t>Numeric Wrapper Class Constructors</a:t>
            </a:r>
            <a:r>
              <a:rPr lang="en-US" altLang="en-US" smtClean="0"/>
              <a:t> </a:t>
            </a:r>
          </a:p>
        </p:txBody>
      </p:sp>
      <p:sp>
        <p:nvSpPr>
          <p:cNvPr id="20485" name="Rectangle 3"/>
          <p:cNvSpPr>
            <a:spLocks noGrp="1" noChangeArrowheads="1"/>
          </p:cNvSpPr>
          <p:nvPr>
            <p:ph type="body" idx="4294967295"/>
          </p:nvPr>
        </p:nvSpPr>
        <p:spPr>
          <a:xfrm>
            <a:off x="228600" y="1371600"/>
            <a:ext cx="8534400" cy="4953000"/>
          </a:xfrm>
          <a:noFill/>
        </p:spPr>
        <p:txBody>
          <a:bodyPr/>
          <a:lstStyle/>
          <a:p>
            <a:pPr marL="0" indent="0">
              <a:spcBef>
                <a:spcPct val="50000"/>
              </a:spcBef>
              <a:buFont typeface="Monotype Sorts" pitchFamily="2" charset="2"/>
              <a:buNone/>
            </a:pPr>
            <a:r>
              <a:rPr lang="en-US" altLang="en-US" smtClean="0">
                <a:cs typeface="Times New Roman" panose="02020603050405020304" pitchFamily="18" charset="0"/>
              </a:rPr>
              <a:t>You can construct a wrapper object either from a primitive data type value or from a string representing the numeric value. The constructors for Integer and Double are:</a:t>
            </a:r>
          </a:p>
          <a:p>
            <a:pPr lvl="1">
              <a:spcBef>
                <a:spcPct val="50000"/>
              </a:spcBef>
              <a:buFontTx/>
              <a:buNone/>
            </a:pPr>
            <a:r>
              <a:rPr lang="en-US" altLang="en-US" smtClean="0">
                <a:cs typeface="Times New Roman" panose="02020603050405020304" pitchFamily="18" charset="0"/>
              </a:rPr>
              <a:t>public Integer(int value)</a:t>
            </a:r>
          </a:p>
          <a:p>
            <a:pPr lvl="1">
              <a:spcBef>
                <a:spcPct val="50000"/>
              </a:spcBef>
              <a:buFontTx/>
              <a:buNone/>
            </a:pPr>
            <a:r>
              <a:rPr lang="en-US" altLang="en-US" smtClean="0">
                <a:cs typeface="Times New Roman" panose="02020603050405020304" pitchFamily="18" charset="0"/>
              </a:rPr>
              <a:t>public Integer(String s)</a:t>
            </a:r>
          </a:p>
          <a:p>
            <a:pPr lvl="1">
              <a:spcBef>
                <a:spcPct val="50000"/>
              </a:spcBef>
              <a:buFontTx/>
              <a:buNone/>
            </a:pPr>
            <a:r>
              <a:rPr lang="en-US" altLang="en-US" smtClean="0">
                <a:cs typeface="Times New Roman" panose="02020603050405020304" pitchFamily="18" charset="0"/>
              </a:rPr>
              <a:t>public Double(double value)</a:t>
            </a:r>
          </a:p>
          <a:p>
            <a:pPr lvl="1">
              <a:spcBef>
                <a:spcPct val="50000"/>
              </a:spcBef>
              <a:buFontTx/>
              <a:buNone/>
            </a:pPr>
            <a:r>
              <a:rPr lang="en-US" altLang="en-US" smtClean="0">
                <a:cs typeface="Times New Roman" panose="02020603050405020304" pitchFamily="18" charset="0"/>
              </a:rPr>
              <a:t>public Double(String 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E6EBBF8-F5B5-4FAE-AA69-B2F997861C06}" type="slidenum">
              <a:rPr lang="en-US" altLang="en-US" sz="1400"/>
              <a:pPr>
                <a:spcBef>
                  <a:spcPct val="0"/>
                </a:spcBef>
                <a:buClrTx/>
                <a:buSzTx/>
                <a:buFontTx/>
                <a:buNone/>
              </a:pPr>
              <a:t>25</a:t>
            </a:fld>
            <a:endParaRPr lang="en-US" altLang="en-US" sz="1400"/>
          </a:p>
        </p:txBody>
      </p:sp>
      <p:sp>
        <p:nvSpPr>
          <p:cNvPr id="21507"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E1A4538C-50D6-4532-A75A-17B7D589CF14}" type="slidenum">
              <a:rPr lang="en-US" altLang="en-US" sz="1400"/>
              <a:pPr algn="r">
                <a:spcBef>
                  <a:spcPct val="0"/>
                </a:spcBef>
                <a:buClrTx/>
                <a:buSzTx/>
                <a:buFontTx/>
                <a:buNone/>
              </a:pPr>
              <a:t>25</a:t>
            </a:fld>
            <a:endParaRPr lang="en-US" altLang="en-US" sz="1400"/>
          </a:p>
        </p:txBody>
      </p:sp>
      <p:sp>
        <p:nvSpPr>
          <p:cNvPr id="21508" name="Rectangle 2"/>
          <p:cNvSpPr>
            <a:spLocks noGrp="1" noChangeArrowheads="1"/>
          </p:cNvSpPr>
          <p:nvPr>
            <p:ph type="title" idx="4294967295"/>
          </p:nvPr>
        </p:nvSpPr>
        <p:spPr>
          <a:xfrm>
            <a:off x="0" y="228600"/>
            <a:ext cx="8839200" cy="914400"/>
          </a:xfrm>
          <a:noFill/>
        </p:spPr>
        <p:txBody>
          <a:bodyPr/>
          <a:lstStyle/>
          <a:p>
            <a:r>
              <a:rPr lang="en-US" altLang="en-US" smtClean="0">
                <a:cs typeface="Times New Roman" panose="02020603050405020304" pitchFamily="18" charset="0"/>
              </a:rPr>
              <a:t>Numeric Wrapper Class Constants</a:t>
            </a:r>
            <a:r>
              <a:rPr lang="en-US" altLang="en-US" smtClean="0"/>
              <a:t> </a:t>
            </a:r>
          </a:p>
        </p:txBody>
      </p:sp>
      <p:sp>
        <p:nvSpPr>
          <p:cNvPr id="21509" name="Rectangle 3"/>
          <p:cNvSpPr>
            <a:spLocks noGrp="1" noChangeArrowheads="1"/>
          </p:cNvSpPr>
          <p:nvPr>
            <p:ph type="body" idx="4294967295"/>
          </p:nvPr>
        </p:nvSpPr>
        <p:spPr>
          <a:xfrm>
            <a:off x="457200" y="1295400"/>
            <a:ext cx="8305800" cy="5029200"/>
          </a:xfrm>
          <a:noFill/>
        </p:spPr>
        <p:txBody>
          <a:bodyPr/>
          <a:lstStyle/>
          <a:p>
            <a:pPr marL="0" indent="0">
              <a:spcBef>
                <a:spcPct val="50000"/>
              </a:spcBef>
              <a:buFont typeface="Monotype Sorts" pitchFamily="2" charset="2"/>
              <a:buNone/>
            </a:pPr>
            <a:r>
              <a:rPr lang="en-US" altLang="en-US" sz="2800" smtClean="0">
                <a:cs typeface="Times New Roman" panose="02020603050405020304" pitchFamily="18" charset="0"/>
              </a:rPr>
              <a:t>Each numerical wrapper class has the constants </a:t>
            </a:r>
            <a:r>
              <a:rPr lang="en-US" altLang="en-US" sz="2800" u="sng" smtClean="0">
                <a:cs typeface="Times New Roman" panose="02020603050405020304" pitchFamily="18" charset="0"/>
              </a:rPr>
              <a:t>MAX_VALUE</a:t>
            </a:r>
            <a:r>
              <a:rPr lang="en-US" altLang="en-US" sz="2800" smtClean="0">
                <a:cs typeface="Times New Roman" panose="02020603050405020304" pitchFamily="18" charset="0"/>
              </a:rPr>
              <a:t> and </a:t>
            </a:r>
            <a:r>
              <a:rPr lang="en-US" altLang="en-US" sz="2800" u="sng" smtClean="0">
                <a:cs typeface="Times New Roman" panose="02020603050405020304" pitchFamily="18" charset="0"/>
              </a:rPr>
              <a:t>MIN_VALUE</a:t>
            </a:r>
            <a:r>
              <a:rPr lang="en-US" altLang="en-US" sz="2800" smtClean="0">
                <a:cs typeface="Times New Roman" panose="02020603050405020304" pitchFamily="18" charset="0"/>
              </a:rPr>
              <a:t>. </a:t>
            </a:r>
            <a:r>
              <a:rPr lang="en-US" altLang="en-US" sz="2800" u="sng" smtClean="0">
                <a:cs typeface="Times New Roman" panose="02020603050405020304" pitchFamily="18" charset="0"/>
              </a:rPr>
              <a:t>MAX_VALUE</a:t>
            </a:r>
            <a:r>
              <a:rPr lang="en-US" altLang="en-US" sz="2800" smtClean="0">
                <a:cs typeface="Times New Roman" panose="02020603050405020304" pitchFamily="18" charset="0"/>
              </a:rPr>
              <a:t> represents the maximum value of the corresponding primitive data type. For </a:t>
            </a:r>
            <a:r>
              <a:rPr lang="en-US" altLang="en-US" sz="2800" u="sng" smtClean="0">
                <a:cs typeface="Times New Roman" panose="02020603050405020304" pitchFamily="18" charset="0"/>
              </a:rPr>
              <a:t>Byte</a:t>
            </a:r>
            <a:r>
              <a:rPr lang="en-US" altLang="en-US" sz="2800" smtClean="0">
                <a:cs typeface="Times New Roman" panose="02020603050405020304" pitchFamily="18" charset="0"/>
              </a:rPr>
              <a:t>, </a:t>
            </a:r>
            <a:r>
              <a:rPr lang="en-US" altLang="en-US" sz="2800" u="sng" smtClean="0">
                <a:cs typeface="Times New Roman" panose="02020603050405020304" pitchFamily="18" charset="0"/>
              </a:rPr>
              <a:t>Short</a:t>
            </a:r>
            <a:r>
              <a:rPr lang="en-US" altLang="en-US" sz="2800" smtClean="0">
                <a:cs typeface="Times New Roman" panose="02020603050405020304" pitchFamily="18" charset="0"/>
              </a:rPr>
              <a:t>, </a:t>
            </a:r>
            <a:r>
              <a:rPr lang="en-US" altLang="en-US" sz="2800" u="sng" smtClean="0">
                <a:cs typeface="Times New Roman" panose="02020603050405020304" pitchFamily="18" charset="0"/>
              </a:rPr>
              <a:t>Integer</a:t>
            </a:r>
            <a:r>
              <a:rPr lang="en-US" altLang="en-US" sz="2800" smtClean="0">
                <a:cs typeface="Times New Roman" panose="02020603050405020304" pitchFamily="18" charset="0"/>
              </a:rPr>
              <a:t>, and </a:t>
            </a:r>
            <a:r>
              <a:rPr lang="en-US" altLang="en-US" sz="2800" u="sng" smtClean="0">
                <a:cs typeface="Times New Roman" panose="02020603050405020304" pitchFamily="18" charset="0"/>
              </a:rPr>
              <a:t>Long</a:t>
            </a:r>
            <a:r>
              <a:rPr lang="en-US" altLang="en-US" sz="2800" smtClean="0">
                <a:cs typeface="Times New Roman" panose="02020603050405020304" pitchFamily="18" charset="0"/>
              </a:rPr>
              <a:t>, </a:t>
            </a:r>
            <a:r>
              <a:rPr lang="en-US" altLang="en-US" sz="2800" u="sng" smtClean="0">
                <a:cs typeface="Times New Roman" panose="02020603050405020304" pitchFamily="18" charset="0"/>
              </a:rPr>
              <a:t>MIN_VALUE</a:t>
            </a:r>
            <a:r>
              <a:rPr lang="en-US" altLang="en-US" sz="2800" smtClean="0">
                <a:cs typeface="Times New Roman" panose="02020603050405020304" pitchFamily="18" charset="0"/>
              </a:rPr>
              <a:t> represents the minimum </a:t>
            </a:r>
            <a:r>
              <a:rPr lang="en-US" altLang="en-US" sz="2800" u="sng" smtClean="0">
                <a:cs typeface="Times New Roman" panose="02020603050405020304" pitchFamily="18" charset="0"/>
              </a:rPr>
              <a:t>byte</a:t>
            </a:r>
            <a:r>
              <a:rPr lang="en-US" altLang="en-US" sz="2800" smtClean="0">
                <a:cs typeface="Times New Roman" panose="02020603050405020304" pitchFamily="18" charset="0"/>
              </a:rPr>
              <a:t>, </a:t>
            </a:r>
            <a:r>
              <a:rPr lang="en-US" altLang="en-US" sz="2800" u="sng" smtClean="0">
                <a:cs typeface="Times New Roman" panose="02020603050405020304" pitchFamily="18" charset="0"/>
              </a:rPr>
              <a:t>short</a:t>
            </a:r>
            <a:r>
              <a:rPr lang="en-US" altLang="en-US" sz="2800" smtClean="0">
                <a:cs typeface="Times New Roman" panose="02020603050405020304" pitchFamily="18" charset="0"/>
              </a:rPr>
              <a:t>, </a:t>
            </a:r>
            <a:r>
              <a:rPr lang="en-US" altLang="en-US" sz="2800" u="sng" smtClean="0">
                <a:cs typeface="Times New Roman" panose="02020603050405020304" pitchFamily="18" charset="0"/>
              </a:rPr>
              <a:t>int</a:t>
            </a:r>
            <a:r>
              <a:rPr lang="en-US" altLang="en-US" sz="2800" smtClean="0">
                <a:cs typeface="Times New Roman" panose="02020603050405020304" pitchFamily="18" charset="0"/>
              </a:rPr>
              <a:t>, and </a:t>
            </a:r>
            <a:r>
              <a:rPr lang="en-US" altLang="en-US" sz="2800" u="sng" smtClean="0">
                <a:cs typeface="Times New Roman" panose="02020603050405020304" pitchFamily="18" charset="0"/>
              </a:rPr>
              <a:t>long</a:t>
            </a:r>
            <a:r>
              <a:rPr lang="en-US" altLang="en-US" sz="2800" smtClean="0">
                <a:cs typeface="Times New Roman" panose="02020603050405020304" pitchFamily="18" charset="0"/>
              </a:rPr>
              <a:t> values. For </a:t>
            </a:r>
            <a:r>
              <a:rPr lang="en-US" altLang="en-US" sz="2800" u="sng" smtClean="0">
                <a:cs typeface="Times New Roman" panose="02020603050405020304" pitchFamily="18" charset="0"/>
              </a:rPr>
              <a:t>Float</a:t>
            </a:r>
            <a:r>
              <a:rPr lang="en-US" altLang="en-US" sz="2800" smtClean="0">
                <a:cs typeface="Times New Roman" panose="02020603050405020304" pitchFamily="18" charset="0"/>
              </a:rPr>
              <a:t> and </a:t>
            </a:r>
            <a:r>
              <a:rPr lang="en-US" altLang="en-US" sz="2800" u="sng" smtClean="0">
                <a:cs typeface="Times New Roman" panose="02020603050405020304" pitchFamily="18" charset="0"/>
              </a:rPr>
              <a:t>Double</a:t>
            </a:r>
            <a:r>
              <a:rPr lang="en-US" altLang="en-US" sz="2800" smtClean="0">
                <a:cs typeface="Times New Roman" panose="02020603050405020304" pitchFamily="18" charset="0"/>
              </a:rPr>
              <a:t>, </a:t>
            </a:r>
            <a:r>
              <a:rPr lang="en-US" altLang="en-US" sz="2800" u="sng" smtClean="0">
                <a:cs typeface="Times New Roman" panose="02020603050405020304" pitchFamily="18" charset="0"/>
              </a:rPr>
              <a:t>MIN_VALUE</a:t>
            </a:r>
            <a:r>
              <a:rPr lang="en-US" altLang="en-US" sz="2800" smtClean="0">
                <a:cs typeface="Times New Roman" panose="02020603050405020304" pitchFamily="18" charset="0"/>
              </a:rPr>
              <a:t> represents the minimum </a:t>
            </a:r>
            <a:r>
              <a:rPr lang="en-US" altLang="en-US" sz="2800" i="1" smtClean="0">
                <a:cs typeface="Times New Roman" panose="02020603050405020304" pitchFamily="18" charset="0"/>
              </a:rPr>
              <a:t>positive</a:t>
            </a:r>
            <a:r>
              <a:rPr lang="en-US" altLang="en-US" sz="2800" smtClean="0">
                <a:cs typeface="Times New Roman" panose="02020603050405020304" pitchFamily="18" charset="0"/>
              </a:rPr>
              <a:t> </a:t>
            </a:r>
            <a:r>
              <a:rPr lang="en-US" altLang="en-US" sz="2800" u="sng" smtClean="0">
                <a:cs typeface="Times New Roman" panose="02020603050405020304" pitchFamily="18" charset="0"/>
              </a:rPr>
              <a:t>float</a:t>
            </a:r>
            <a:r>
              <a:rPr lang="en-US" altLang="en-US" sz="2800" smtClean="0">
                <a:cs typeface="Times New Roman" panose="02020603050405020304" pitchFamily="18" charset="0"/>
              </a:rPr>
              <a:t> and </a:t>
            </a:r>
            <a:r>
              <a:rPr lang="en-US" altLang="en-US" sz="2800" u="sng" smtClean="0">
                <a:cs typeface="Times New Roman" panose="02020603050405020304" pitchFamily="18" charset="0"/>
              </a:rPr>
              <a:t>double</a:t>
            </a:r>
            <a:r>
              <a:rPr lang="en-US" altLang="en-US" sz="2800" smtClean="0">
                <a:cs typeface="Times New Roman" panose="02020603050405020304" pitchFamily="18" charset="0"/>
              </a:rPr>
              <a:t> values. The following statements display the maximum integer (2,147,483,647), the minimum positive float (1.4E-45), and the maximum double floating-point number (1.79769313486231570e+308d).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05453A4-8A7E-4BD7-B9D1-BB446FE2F444}" type="slidenum">
              <a:rPr lang="en-US" altLang="en-US" sz="1400"/>
              <a:pPr>
                <a:spcBef>
                  <a:spcPct val="0"/>
                </a:spcBef>
                <a:buClrTx/>
                <a:buSzTx/>
                <a:buFontTx/>
                <a:buNone/>
              </a:pPr>
              <a:t>26</a:t>
            </a:fld>
            <a:endParaRPr lang="en-US" altLang="en-US" sz="1400"/>
          </a:p>
        </p:txBody>
      </p:sp>
      <p:sp>
        <p:nvSpPr>
          <p:cNvPr id="22531"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7C81F27A-57FB-449B-9C80-90A211D0AD8F}" type="slidenum">
              <a:rPr lang="en-US" altLang="en-US" sz="1400"/>
              <a:pPr algn="r">
                <a:spcBef>
                  <a:spcPct val="0"/>
                </a:spcBef>
                <a:buClrTx/>
                <a:buSzTx/>
                <a:buFontTx/>
                <a:buNone/>
              </a:pPr>
              <a:t>26</a:t>
            </a:fld>
            <a:endParaRPr lang="en-US" altLang="en-US" sz="1400"/>
          </a:p>
        </p:txBody>
      </p:sp>
      <p:sp>
        <p:nvSpPr>
          <p:cNvPr id="22532" name="Rectangle 2"/>
          <p:cNvSpPr>
            <a:spLocks noGrp="1" noChangeArrowheads="1"/>
          </p:cNvSpPr>
          <p:nvPr>
            <p:ph type="title" idx="4294967295"/>
          </p:nvPr>
        </p:nvSpPr>
        <p:spPr>
          <a:xfrm>
            <a:off x="0" y="228600"/>
            <a:ext cx="8839200" cy="914400"/>
          </a:xfrm>
          <a:noFill/>
        </p:spPr>
        <p:txBody>
          <a:bodyPr/>
          <a:lstStyle/>
          <a:p>
            <a:r>
              <a:rPr lang="en-US" altLang="en-US" smtClean="0">
                <a:cs typeface="Times New Roman" panose="02020603050405020304" pitchFamily="18" charset="0"/>
              </a:rPr>
              <a:t>Conversion Methods</a:t>
            </a:r>
          </a:p>
        </p:txBody>
      </p:sp>
      <p:sp>
        <p:nvSpPr>
          <p:cNvPr id="22533" name="Rectangle 3"/>
          <p:cNvSpPr>
            <a:spLocks noGrp="1" noChangeArrowheads="1"/>
          </p:cNvSpPr>
          <p:nvPr>
            <p:ph type="body" idx="4294967295"/>
          </p:nvPr>
        </p:nvSpPr>
        <p:spPr>
          <a:xfrm>
            <a:off x="228600" y="1143000"/>
            <a:ext cx="8534400" cy="5181600"/>
          </a:xfrm>
          <a:noFill/>
        </p:spPr>
        <p:txBody>
          <a:bodyPr/>
          <a:lstStyle/>
          <a:p>
            <a:pPr marL="0" indent="0">
              <a:spcBef>
                <a:spcPct val="50000"/>
              </a:spcBef>
              <a:buFont typeface="Monotype Sorts" pitchFamily="2" charset="2"/>
              <a:buNone/>
            </a:pPr>
            <a:r>
              <a:rPr lang="en-US" altLang="en-US" sz="3600" smtClean="0">
                <a:cs typeface="Times New Roman" panose="02020603050405020304" pitchFamily="18" charset="0"/>
              </a:rPr>
              <a:t>Each numeric wrapper class implements the abstract methods </a:t>
            </a:r>
            <a:r>
              <a:rPr lang="en-US" altLang="en-US" sz="3600" u="sng" smtClean="0">
                <a:cs typeface="Times New Roman" panose="02020603050405020304" pitchFamily="18" charset="0"/>
              </a:rPr>
              <a:t>doubleValue</a:t>
            </a:r>
            <a:r>
              <a:rPr lang="en-US" altLang="en-US" sz="3600" smtClean="0">
                <a:cs typeface="Times New Roman" panose="02020603050405020304" pitchFamily="18" charset="0"/>
              </a:rPr>
              <a:t>, </a:t>
            </a:r>
            <a:r>
              <a:rPr lang="en-US" altLang="en-US" sz="3600" u="sng" smtClean="0">
                <a:cs typeface="Times New Roman" panose="02020603050405020304" pitchFamily="18" charset="0"/>
              </a:rPr>
              <a:t>floatValue</a:t>
            </a:r>
            <a:r>
              <a:rPr lang="en-US" altLang="en-US" sz="3600" smtClean="0">
                <a:cs typeface="Times New Roman" panose="02020603050405020304" pitchFamily="18" charset="0"/>
              </a:rPr>
              <a:t>, </a:t>
            </a:r>
            <a:r>
              <a:rPr lang="en-US" altLang="en-US" sz="3600" u="sng" smtClean="0">
                <a:cs typeface="Times New Roman" panose="02020603050405020304" pitchFamily="18" charset="0"/>
              </a:rPr>
              <a:t>intValue</a:t>
            </a:r>
            <a:r>
              <a:rPr lang="en-US" altLang="en-US" sz="3600" smtClean="0">
                <a:cs typeface="Times New Roman" panose="02020603050405020304" pitchFamily="18" charset="0"/>
              </a:rPr>
              <a:t>, </a:t>
            </a:r>
            <a:r>
              <a:rPr lang="en-US" altLang="en-US" sz="3600" u="sng" smtClean="0">
                <a:cs typeface="Times New Roman" panose="02020603050405020304" pitchFamily="18" charset="0"/>
              </a:rPr>
              <a:t>longValue</a:t>
            </a:r>
            <a:r>
              <a:rPr lang="en-US" altLang="en-US" sz="3600" smtClean="0">
                <a:cs typeface="Times New Roman" panose="02020603050405020304" pitchFamily="18" charset="0"/>
              </a:rPr>
              <a:t>, and </a:t>
            </a:r>
            <a:r>
              <a:rPr lang="en-US" altLang="en-US" sz="3600" u="sng" smtClean="0">
                <a:cs typeface="Times New Roman" panose="02020603050405020304" pitchFamily="18" charset="0"/>
              </a:rPr>
              <a:t>shortValue</a:t>
            </a:r>
            <a:r>
              <a:rPr lang="en-US" altLang="en-US" sz="3600" smtClean="0">
                <a:cs typeface="Times New Roman" panose="02020603050405020304" pitchFamily="18" charset="0"/>
              </a:rPr>
              <a:t>, which are defined in the </a:t>
            </a:r>
            <a:r>
              <a:rPr lang="en-US" altLang="en-US" sz="3600" u="sng" smtClean="0">
                <a:cs typeface="Times New Roman" panose="02020603050405020304" pitchFamily="18" charset="0"/>
              </a:rPr>
              <a:t>Number</a:t>
            </a:r>
            <a:r>
              <a:rPr lang="en-US" altLang="en-US" sz="3600" smtClean="0">
                <a:cs typeface="Times New Roman" panose="02020603050405020304" pitchFamily="18" charset="0"/>
              </a:rPr>
              <a:t> class. These methods “convert” objects into primitive type values.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32FD4AE-DD0D-4EDB-B756-5E33A6BA6851}" type="slidenum">
              <a:rPr lang="en-US" altLang="en-US" sz="1400"/>
              <a:pPr>
                <a:spcBef>
                  <a:spcPct val="0"/>
                </a:spcBef>
                <a:buClrTx/>
                <a:buSzTx/>
                <a:buFontTx/>
                <a:buNone/>
              </a:pPr>
              <a:t>27</a:t>
            </a:fld>
            <a:endParaRPr lang="en-US" altLang="en-US" sz="1400"/>
          </a:p>
        </p:txBody>
      </p:sp>
      <p:sp>
        <p:nvSpPr>
          <p:cNvPr id="23555"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595D7638-76B5-4E1B-B04F-5921FC73F5B3}" type="slidenum">
              <a:rPr lang="en-US" altLang="en-US" sz="1400"/>
              <a:pPr algn="r">
                <a:spcBef>
                  <a:spcPct val="0"/>
                </a:spcBef>
                <a:buClrTx/>
                <a:buSzTx/>
                <a:buFontTx/>
                <a:buNone/>
              </a:pPr>
              <a:t>27</a:t>
            </a:fld>
            <a:endParaRPr lang="en-US" altLang="en-US" sz="1400"/>
          </a:p>
        </p:txBody>
      </p:sp>
      <p:sp>
        <p:nvSpPr>
          <p:cNvPr id="23556" name="Rectangle 2"/>
          <p:cNvSpPr>
            <a:spLocks noGrp="1" noChangeArrowheads="1"/>
          </p:cNvSpPr>
          <p:nvPr>
            <p:ph type="title" idx="4294967295"/>
          </p:nvPr>
        </p:nvSpPr>
        <p:spPr>
          <a:xfrm>
            <a:off x="0" y="228600"/>
            <a:ext cx="8839200" cy="914400"/>
          </a:xfrm>
          <a:noFill/>
        </p:spPr>
        <p:txBody>
          <a:bodyPr/>
          <a:lstStyle/>
          <a:p>
            <a:r>
              <a:rPr lang="en-US" altLang="en-US" smtClean="0">
                <a:cs typeface="Times New Roman" panose="02020603050405020304" pitchFamily="18" charset="0"/>
              </a:rPr>
              <a:t>The Static </a:t>
            </a:r>
            <a:r>
              <a:rPr lang="en-US" altLang="en-US" u="sng" smtClean="0">
                <a:cs typeface="Times New Roman" panose="02020603050405020304" pitchFamily="18" charset="0"/>
              </a:rPr>
              <a:t>valueOf</a:t>
            </a:r>
            <a:r>
              <a:rPr lang="en-US" altLang="en-US" smtClean="0">
                <a:cs typeface="Times New Roman" panose="02020603050405020304" pitchFamily="18" charset="0"/>
              </a:rPr>
              <a:t> Methods</a:t>
            </a:r>
          </a:p>
        </p:txBody>
      </p:sp>
      <p:sp>
        <p:nvSpPr>
          <p:cNvPr id="23557" name="Rectangle 3"/>
          <p:cNvSpPr>
            <a:spLocks noGrp="1" noChangeArrowheads="1"/>
          </p:cNvSpPr>
          <p:nvPr>
            <p:ph type="body" idx="4294967295"/>
          </p:nvPr>
        </p:nvSpPr>
        <p:spPr>
          <a:xfrm>
            <a:off x="228600" y="1143000"/>
            <a:ext cx="8534400" cy="5181600"/>
          </a:xfrm>
          <a:noFill/>
        </p:spPr>
        <p:txBody>
          <a:bodyPr/>
          <a:lstStyle/>
          <a:p>
            <a:pPr marL="0" indent="0">
              <a:spcBef>
                <a:spcPct val="50000"/>
              </a:spcBef>
              <a:buFont typeface="Monotype Sorts" pitchFamily="2" charset="2"/>
              <a:buNone/>
            </a:pPr>
            <a:r>
              <a:rPr lang="en-US" altLang="en-US" sz="3600" smtClean="0">
                <a:cs typeface="Times New Roman" panose="02020603050405020304" pitchFamily="18" charset="0"/>
              </a:rPr>
              <a:t>The numeric wrapper classes have a useful class method, valueOf(String s). This method creates a new object initialized to the value represented by the specified string. For example:</a:t>
            </a:r>
          </a:p>
          <a:p>
            <a:pPr marL="0" indent="0">
              <a:spcBef>
                <a:spcPct val="50000"/>
              </a:spcBef>
              <a:buFont typeface="Monotype Sorts" pitchFamily="2" charset="2"/>
              <a:buNone/>
            </a:pPr>
            <a:r>
              <a:rPr lang="en-US" altLang="en-US" smtClean="0">
                <a:latin typeface="Courier New" panose="02070309020205020404" pitchFamily="49" charset="0"/>
                <a:cs typeface="Courier New" panose="02070309020205020404" pitchFamily="49" charset="0"/>
              </a:rPr>
              <a:t> </a:t>
            </a:r>
          </a:p>
          <a:p>
            <a:pPr lvl="1">
              <a:spcBef>
                <a:spcPct val="50000"/>
              </a:spcBef>
              <a:buFontTx/>
              <a:buNone/>
            </a:pPr>
            <a:r>
              <a:rPr lang="en-US" altLang="en-US" smtClean="0">
                <a:cs typeface="Times New Roman" panose="02020603050405020304" pitchFamily="18" charset="0"/>
              </a:rPr>
              <a:t>Double doubleObject = Double.valueOf("12.4");</a:t>
            </a:r>
          </a:p>
          <a:p>
            <a:pPr lvl="1">
              <a:spcBef>
                <a:spcPct val="50000"/>
              </a:spcBef>
              <a:buFontTx/>
              <a:buNone/>
            </a:pPr>
            <a:r>
              <a:rPr lang="en-US" altLang="en-US" smtClean="0">
                <a:cs typeface="Times New Roman" panose="02020603050405020304" pitchFamily="18" charset="0"/>
              </a:rPr>
              <a:t>Integer integerObject = Integer.valueOf("12");</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2"/>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96A10C8-69B3-4C4E-A76B-CBB9AEDAEE3C}" type="slidenum">
              <a:rPr lang="en-US" altLang="en-US" sz="1400"/>
              <a:pPr>
                <a:spcBef>
                  <a:spcPct val="0"/>
                </a:spcBef>
                <a:buClrTx/>
                <a:buSzTx/>
                <a:buFontTx/>
                <a:buNone/>
              </a:pPr>
              <a:t>28</a:t>
            </a:fld>
            <a:endParaRPr lang="en-US" altLang="en-US" sz="1400"/>
          </a:p>
        </p:txBody>
      </p:sp>
      <p:sp>
        <p:nvSpPr>
          <p:cNvPr id="24579"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r">
              <a:spcBef>
                <a:spcPct val="0"/>
              </a:spcBef>
              <a:buClrTx/>
              <a:buSzTx/>
              <a:buFontTx/>
              <a:buNone/>
            </a:pPr>
            <a:fld id="{56D0B78C-726F-4EFF-B587-DADEAFC0425E}" type="slidenum">
              <a:rPr lang="en-US" altLang="en-US" sz="1400"/>
              <a:pPr algn="r">
                <a:spcBef>
                  <a:spcPct val="0"/>
                </a:spcBef>
                <a:buClrTx/>
                <a:buSzTx/>
                <a:buFontTx/>
                <a:buNone/>
              </a:pPr>
              <a:t>28</a:t>
            </a:fld>
            <a:endParaRPr lang="en-US" altLang="en-US" sz="1400"/>
          </a:p>
        </p:txBody>
      </p:sp>
      <p:sp>
        <p:nvSpPr>
          <p:cNvPr id="24580" name="Rectangle 2"/>
          <p:cNvSpPr>
            <a:spLocks noGrp="1" noChangeArrowheads="1"/>
          </p:cNvSpPr>
          <p:nvPr>
            <p:ph type="title" idx="4294967295"/>
          </p:nvPr>
        </p:nvSpPr>
        <p:spPr>
          <a:xfrm>
            <a:off x="0" y="228600"/>
            <a:ext cx="8839200" cy="914400"/>
          </a:xfrm>
          <a:noFill/>
        </p:spPr>
        <p:txBody>
          <a:bodyPr/>
          <a:lstStyle/>
          <a:p>
            <a:r>
              <a:rPr lang="en-US" altLang="en-US" smtClean="0">
                <a:cs typeface="Times New Roman" panose="02020603050405020304" pitchFamily="18" charset="0"/>
              </a:rPr>
              <a:t>The Methods for Parsing Strings into Numbers </a:t>
            </a:r>
          </a:p>
        </p:txBody>
      </p:sp>
      <p:sp>
        <p:nvSpPr>
          <p:cNvPr id="24581" name="Rectangle 3"/>
          <p:cNvSpPr>
            <a:spLocks noGrp="1" noChangeArrowheads="1"/>
          </p:cNvSpPr>
          <p:nvPr>
            <p:ph type="body" idx="4294967295"/>
          </p:nvPr>
        </p:nvSpPr>
        <p:spPr>
          <a:xfrm>
            <a:off x="228600" y="1447800"/>
            <a:ext cx="8534400" cy="4876800"/>
          </a:xfrm>
          <a:noFill/>
        </p:spPr>
        <p:txBody>
          <a:bodyPr/>
          <a:lstStyle/>
          <a:p>
            <a:pPr marL="0" indent="0">
              <a:spcBef>
                <a:spcPct val="50000"/>
              </a:spcBef>
              <a:buFont typeface="Monotype Sorts" pitchFamily="2" charset="2"/>
              <a:buNone/>
            </a:pPr>
            <a:r>
              <a:rPr lang="en-US" altLang="en-US" sz="3600" smtClean="0">
                <a:cs typeface="Times New Roman" panose="02020603050405020304" pitchFamily="18" charset="0"/>
              </a:rPr>
              <a:t>You have used the parseInt method in the Integer class to parse a numeric string into an int value and the parseDouble method in the Double class to parse a numeric string into a double value. Each numeric wrapper class has two overloaded parsing methods to parse a numeric string into an appropriate numeric value.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8CC5B83-3ED6-4224-8C11-8857A1115B7B}" type="slidenum">
              <a:rPr lang="en-US" altLang="en-US" sz="1400"/>
              <a:pPr>
                <a:spcBef>
                  <a:spcPct val="0"/>
                </a:spcBef>
                <a:buClrTx/>
                <a:buSzTx/>
                <a:buFontTx/>
                <a:buNone/>
              </a:pPr>
              <a:t>29</a:t>
            </a:fld>
            <a:endParaRPr lang="en-US" altLang="en-US" sz="1400"/>
          </a:p>
        </p:txBody>
      </p:sp>
      <p:sp>
        <p:nvSpPr>
          <p:cNvPr id="25603" name="Rectangle 2"/>
          <p:cNvSpPr>
            <a:spLocks noGrp="1" noChangeArrowheads="1"/>
          </p:cNvSpPr>
          <p:nvPr>
            <p:ph type="title"/>
          </p:nvPr>
        </p:nvSpPr>
        <p:spPr>
          <a:xfrm>
            <a:off x="685800" y="0"/>
            <a:ext cx="7772400" cy="914400"/>
          </a:xfrm>
          <a:noFill/>
        </p:spPr>
        <p:txBody>
          <a:bodyPr/>
          <a:lstStyle/>
          <a:p>
            <a:r>
              <a:rPr lang="en-US" altLang="en-US" smtClean="0"/>
              <a:t>The </a:t>
            </a:r>
            <a:r>
              <a:rPr lang="en-US" altLang="en-US" sz="4200" smtClean="0">
                <a:latin typeface="Courier New" panose="02070309020205020404" pitchFamily="49" charset="0"/>
              </a:rPr>
              <a:t>String</a:t>
            </a:r>
            <a:r>
              <a:rPr lang="en-US" altLang="en-US" smtClean="0"/>
              <a:t> Class</a:t>
            </a:r>
          </a:p>
        </p:txBody>
      </p:sp>
      <p:sp>
        <p:nvSpPr>
          <p:cNvPr id="25604" name="Rectangle 3"/>
          <p:cNvSpPr>
            <a:spLocks noGrp="1" noChangeArrowheads="1"/>
          </p:cNvSpPr>
          <p:nvPr>
            <p:ph type="body" idx="1"/>
          </p:nvPr>
        </p:nvSpPr>
        <p:spPr>
          <a:xfrm>
            <a:off x="0" y="838200"/>
            <a:ext cx="9144000" cy="5791200"/>
          </a:xfrm>
          <a:noFill/>
        </p:spPr>
        <p:txBody>
          <a:bodyPr/>
          <a:lstStyle/>
          <a:p>
            <a:pPr>
              <a:lnSpc>
                <a:spcPct val="90000"/>
              </a:lnSpc>
              <a:buFont typeface="Wingdings" panose="05000000000000000000" pitchFamily="2" charset="2"/>
              <a:buChar char="q"/>
            </a:pPr>
            <a:r>
              <a:rPr lang="en-US" altLang="en-US" sz="2600" smtClean="0"/>
              <a:t>Constructing a String:</a:t>
            </a:r>
            <a:endParaRPr lang="en-US" altLang="en-US" sz="2400" smtClean="0"/>
          </a:p>
          <a:p>
            <a:pPr marL="457200" lvl="1" indent="0">
              <a:lnSpc>
                <a:spcPct val="90000"/>
              </a:lnSpc>
              <a:buFontTx/>
              <a:buNone/>
            </a:pPr>
            <a:r>
              <a:rPr lang="en-US" altLang="en-US" sz="2400" smtClean="0">
                <a:latin typeface="Courier New" panose="02070309020205020404" pitchFamily="49" charset="0"/>
              </a:rPr>
              <a:t>String message = "Welcome to Java“;</a:t>
            </a:r>
          </a:p>
          <a:p>
            <a:pPr marL="457200" lvl="1" indent="0">
              <a:lnSpc>
                <a:spcPct val="90000"/>
              </a:lnSpc>
              <a:buFontTx/>
              <a:buNone/>
            </a:pPr>
            <a:r>
              <a:rPr lang="en-US" altLang="en-US" sz="1600" smtClean="0">
                <a:latin typeface="Courier New" panose="02070309020205020404" pitchFamily="49" charset="0"/>
              </a:rPr>
              <a:t>String message = new String("Welcome to Java“);</a:t>
            </a:r>
          </a:p>
          <a:p>
            <a:pPr marL="457200" lvl="1" indent="0">
              <a:lnSpc>
                <a:spcPct val="90000"/>
              </a:lnSpc>
              <a:buFontTx/>
              <a:buNone/>
            </a:pPr>
            <a:r>
              <a:rPr lang="en-US" altLang="en-US" sz="2400" smtClean="0">
                <a:latin typeface="Courier New" panose="02070309020205020404" pitchFamily="49" charset="0"/>
              </a:rPr>
              <a:t>String s = new String();</a:t>
            </a:r>
            <a:endParaRPr lang="en-US" altLang="en-US" sz="2000" smtClean="0">
              <a:latin typeface="Courier New" panose="02070309020205020404" pitchFamily="49" charset="0"/>
            </a:endParaRPr>
          </a:p>
          <a:p>
            <a:pPr>
              <a:lnSpc>
                <a:spcPct val="90000"/>
              </a:lnSpc>
              <a:buFont typeface="Wingdings" panose="05000000000000000000" pitchFamily="2" charset="2"/>
              <a:buChar char="q"/>
            </a:pPr>
            <a:r>
              <a:rPr lang="en-US" altLang="en-US" sz="2600" smtClean="0"/>
              <a:t>Obtaining String length and Retrieving Individual Characters in a string</a:t>
            </a:r>
          </a:p>
          <a:p>
            <a:pPr>
              <a:lnSpc>
                <a:spcPct val="90000"/>
              </a:lnSpc>
              <a:buFont typeface="Wingdings" panose="05000000000000000000" pitchFamily="2" charset="2"/>
              <a:buChar char="q"/>
            </a:pPr>
            <a:r>
              <a:rPr lang="en-US" altLang="en-US" sz="2600" smtClean="0"/>
              <a:t>String Concatenation (concat)</a:t>
            </a:r>
          </a:p>
          <a:p>
            <a:pPr>
              <a:lnSpc>
                <a:spcPct val="90000"/>
              </a:lnSpc>
              <a:buFont typeface="Wingdings" panose="05000000000000000000" pitchFamily="2" charset="2"/>
              <a:buChar char="q"/>
            </a:pPr>
            <a:r>
              <a:rPr lang="en-US" altLang="en-US" sz="2600" smtClean="0"/>
              <a:t>Substrings (substring(index), substring(start, end))</a:t>
            </a:r>
          </a:p>
          <a:p>
            <a:pPr>
              <a:lnSpc>
                <a:spcPct val="90000"/>
              </a:lnSpc>
              <a:buFont typeface="Wingdings" panose="05000000000000000000" pitchFamily="2" charset="2"/>
              <a:buChar char="q"/>
            </a:pPr>
            <a:r>
              <a:rPr lang="en-US" altLang="en-US" sz="2600" smtClean="0"/>
              <a:t>Comparisons (equals, compareTo)</a:t>
            </a:r>
          </a:p>
          <a:p>
            <a:pPr>
              <a:lnSpc>
                <a:spcPct val="90000"/>
              </a:lnSpc>
              <a:buFont typeface="Wingdings" panose="05000000000000000000" pitchFamily="2" charset="2"/>
              <a:buChar char="q"/>
            </a:pPr>
            <a:r>
              <a:rPr lang="en-US" altLang="en-US" sz="2600" smtClean="0"/>
              <a:t>String Conversions</a:t>
            </a:r>
          </a:p>
          <a:p>
            <a:pPr>
              <a:lnSpc>
                <a:spcPct val="90000"/>
              </a:lnSpc>
              <a:buFont typeface="Wingdings" panose="05000000000000000000" pitchFamily="2" charset="2"/>
              <a:buChar char="q"/>
            </a:pPr>
            <a:r>
              <a:rPr lang="en-US" altLang="en-US" sz="2600" smtClean="0"/>
              <a:t>Finding a Character or a Substring in a String</a:t>
            </a:r>
          </a:p>
          <a:p>
            <a:pPr>
              <a:lnSpc>
                <a:spcPct val="90000"/>
              </a:lnSpc>
              <a:buFont typeface="Wingdings" panose="05000000000000000000" pitchFamily="2" charset="2"/>
              <a:buChar char="q"/>
            </a:pPr>
            <a:r>
              <a:rPr lang="en-US" altLang="en-US" sz="2600" smtClean="0"/>
              <a:t>Conversions between Strings and Arrays</a:t>
            </a:r>
          </a:p>
          <a:p>
            <a:pPr>
              <a:lnSpc>
                <a:spcPct val="90000"/>
              </a:lnSpc>
              <a:buFont typeface="Wingdings" panose="05000000000000000000" pitchFamily="2" charset="2"/>
              <a:buChar char="q"/>
            </a:pPr>
            <a:r>
              <a:rPr lang="en-US" altLang="en-US" sz="2600" smtClean="0"/>
              <a:t>Converting Characters and Numeric Values to Strings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F50D915-E4BC-48C1-841B-F63117FF666F}" type="slidenum">
              <a:rPr lang="en-US" altLang="en-US" sz="1400"/>
              <a:pPr>
                <a:spcBef>
                  <a:spcPct val="0"/>
                </a:spcBef>
                <a:buClrTx/>
                <a:buSzTx/>
                <a:buFontTx/>
                <a:buNone/>
              </a:pPr>
              <a:t>3</a:t>
            </a:fld>
            <a:endParaRPr lang="en-US" altLang="en-US" sz="1400"/>
          </a:p>
        </p:txBody>
      </p:sp>
      <p:sp>
        <p:nvSpPr>
          <p:cNvPr id="6147" name="Rectangle 2"/>
          <p:cNvSpPr>
            <a:spLocks noGrp="1" noChangeArrowheads="1"/>
          </p:cNvSpPr>
          <p:nvPr>
            <p:ph type="title"/>
          </p:nvPr>
        </p:nvSpPr>
        <p:spPr>
          <a:xfrm>
            <a:off x="0" y="152400"/>
            <a:ext cx="9144000" cy="457200"/>
          </a:xfrm>
        </p:spPr>
        <p:txBody>
          <a:bodyPr/>
          <a:lstStyle/>
          <a:p>
            <a:r>
              <a:rPr lang="en-US" altLang="en-US" sz="4000" smtClean="0"/>
              <a:t>Objectives</a:t>
            </a:r>
          </a:p>
        </p:txBody>
      </p:sp>
      <p:sp>
        <p:nvSpPr>
          <p:cNvPr id="6148" name="Rectangle 3"/>
          <p:cNvSpPr>
            <a:spLocks noGrp="1" noChangeArrowheads="1"/>
          </p:cNvSpPr>
          <p:nvPr>
            <p:ph type="body" idx="1"/>
          </p:nvPr>
        </p:nvSpPr>
        <p:spPr>
          <a:xfrm>
            <a:off x="117475" y="779463"/>
            <a:ext cx="8874125" cy="5735637"/>
          </a:xfrm>
        </p:spPr>
        <p:txBody>
          <a:bodyPr/>
          <a:lstStyle/>
          <a:p>
            <a:pPr>
              <a:buFont typeface="Wingdings" panose="05000000000000000000" pitchFamily="2" charset="2"/>
              <a:buChar char="q"/>
            </a:pPr>
            <a:r>
              <a:rPr lang="en-US" altLang="en-US" sz="2200" smtClean="0"/>
              <a:t>To apply class abstraction to develop software (§10.2).</a:t>
            </a:r>
          </a:p>
          <a:p>
            <a:pPr>
              <a:buFont typeface="Wingdings" panose="05000000000000000000" pitchFamily="2" charset="2"/>
              <a:buChar char="q"/>
            </a:pPr>
            <a:r>
              <a:rPr lang="en-US" altLang="en-US" sz="2200" smtClean="0"/>
              <a:t>To explore the differences between the procedural paradigm and object-oriented paradigm (§10.3).</a:t>
            </a:r>
          </a:p>
          <a:p>
            <a:pPr>
              <a:buFont typeface="Wingdings" panose="05000000000000000000" pitchFamily="2" charset="2"/>
              <a:buChar char="q"/>
            </a:pPr>
            <a:r>
              <a:rPr lang="en-US" altLang="en-US" sz="2200" smtClean="0"/>
              <a:t>To discover the relationships between classes (§10.4).</a:t>
            </a:r>
          </a:p>
          <a:p>
            <a:pPr>
              <a:buFont typeface="Wingdings" panose="05000000000000000000" pitchFamily="2" charset="2"/>
              <a:buChar char="q"/>
            </a:pPr>
            <a:r>
              <a:rPr lang="en-US" altLang="en-US" sz="2200" smtClean="0"/>
              <a:t>To design programs using the object-oriented paradigm (§§10.5–10.6).</a:t>
            </a:r>
          </a:p>
          <a:p>
            <a:pPr>
              <a:buFont typeface="Wingdings" panose="05000000000000000000" pitchFamily="2" charset="2"/>
              <a:buChar char="q"/>
            </a:pPr>
            <a:r>
              <a:rPr lang="en-US" altLang="en-US" sz="2200" smtClean="0"/>
              <a:t>To create objects for primitive values using the wrapper classes (</a:t>
            </a:r>
            <a:r>
              <a:rPr lang="en-US" altLang="en-US" sz="2200" b="1" smtClean="0"/>
              <a:t>Byte</a:t>
            </a:r>
            <a:r>
              <a:rPr lang="en-US" altLang="en-US" sz="2200" smtClean="0"/>
              <a:t>, </a:t>
            </a:r>
            <a:r>
              <a:rPr lang="en-US" altLang="en-US" sz="2200" b="1" smtClean="0"/>
              <a:t>Short</a:t>
            </a:r>
            <a:r>
              <a:rPr lang="en-US" altLang="en-US" sz="2200" smtClean="0"/>
              <a:t>, </a:t>
            </a:r>
            <a:r>
              <a:rPr lang="en-US" altLang="en-US" sz="2200" b="1" smtClean="0"/>
              <a:t>Integer</a:t>
            </a:r>
            <a:r>
              <a:rPr lang="en-US" altLang="en-US" sz="2200" smtClean="0"/>
              <a:t>, </a:t>
            </a:r>
            <a:r>
              <a:rPr lang="en-US" altLang="en-US" sz="2200" b="1" smtClean="0"/>
              <a:t>Long</a:t>
            </a:r>
            <a:r>
              <a:rPr lang="en-US" altLang="en-US" sz="2200" smtClean="0"/>
              <a:t>, </a:t>
            </a:r>
            <a:r>
              <a:rPr lang="en-US" altLang="en-US" sz="2200" b="1" smtClean="0"/>
              <a:t>Float</a:t>
            </a:r>
            <a:r>
              <a:rPr lang="en-US" altLang="en-US" sz="2200" smtClean="0"/>
              <a:t>, </a:t>
            </a:r>
            <a:r>
              <a:rPr lang="en-US" altLang="en-US" sz="2200" b="1" smtClean="0"/>
              <a:t>Double</a:t>
            </a:r>
            <a:r>
              <a:rPr lang="en-US" altLang="en-US" sz="2200" smtClean="0"/>
              <a:t>, </a:t>
            </a:r>
            <a:r>
              <a:rPr lang="en-US" altLang="en-US" sz="2200" b="1" smtClean="0"/>
              <a:t>Character</a:t>
            </a:r>
            <a:r>
              <a:rPr lang="en-US" altLang="en-US" sz="2200" smtClean="0"/>
              <a:t>, and </a:t>
            </a:r>
            <a:r>
              <a:rPr lang="en-US" altLang="en-US" sz="2200" b="1" smtClean="0"/>
              <a:t>Boolean</a:t>
            </a:r>
            <a:r>
              <a:rPr lang="en-US" altLang="en-US" sz="2200" smtClean="0"/>
              <a:t>) (§10.7).</a:t>
            </a:r>
          </a:p>
          <a:p>
            <a:pPr>
              <a:buFont typeface="Wingdings" panose="05000000000000000000" pitchFamily="2" charset="2"/>
              <a:buChar char="q"/>
            </a:pPr>
            <a:r>
              <a:rPr lang="en-US" altLang="en-US" sz="2200" smtClean="0"/>
              <a:t>To simplify programming using automatic conversion between primitive types and wrapper class types (§10.8).</a:t>
            </a:r>
          </a:p>
          <a:p>
            <a:pPr>
              <a:buFont typeface="Wingdings" panose="05000000000000000000" pitchFamily="2" charset="2"/>
              <a:buChar char="q"/>
            </a:pPr>
            <a:r>
              <a:rPr lang="en-US" altLang="en-US" sz="2200" smtClean="0"/>
              <a:t>To use the </a:t>
            </a:r>
            <a:r>
              <a:rPr lang="en-US" altLang="en-US" sz="2200" b="1" smtClean="0"/>
              <a:t>BigInteger</a:t>
            </a:r>
            <a:r>
              <a:rPr lang="en-US" altLang="en-US" sz="2200" smtClean="0"/>
              <a:t> and </a:t>
            </a:r>
            <a:r>
              <a:rPr lang="en-US" altLang="en-US" sz="2200" b="1" smtClean="0"/>
              <a:t>BigDecimal</a:t>
            </a:r>
            <a:r>
              <a:rPr lang="en-US" altLang="en-US" sz="2200" smtClean="0"/>
              <a:t> classes for computing very large numbers with arbitrary precisions (§10.9).</a:t>
            </a:r>
          </a:p>
          <a:p>
            <a:pPr>
              <a:buFont typeface="Wingdings" panose="05000000000000000000" pitchFamily="2" charset="2"/>
              <a:buChar char="q"/>
            </a:pPr>
            <a:r>
              <a:rPr lang="en-US" altLang="en-US" sz="2200" smtClean="0"/>
              <a:t>To use the </a:t>
            </a:r>
            <a:r>
              <a:rPr lang="en-US" altLang="en-US" sz="2200" b="1" smtClean="0"/>
              <a:t>String</a:t>
            </a:r>
            <a:r>
              <a:rPr lang="en-US" altLang="en-US" sz="2200" smtClean="0"/>
              <a:t> class to process immutable strings (§10.10).</a:t>
            </a:r>
          </a:p>
          <a:p>
            <a:pPr>
              <a:buFont typeface="Wingdings" panose="05000000000000000000" pitchFamily="2" charset="2"/>
              <a:buChar char="q"/>
            </a:pPr>
            <a:r>
              <a:rPr lang="en-US" altLang="en-US" sz="2200" smtClean="0"/>
              <a:t>To use the </a:t>
            </a:r>
            <a:r>
              <a:rPr lang="en-US" altLang="en-US" sz="2200" b="1" smtClean="0"/>
              <a:t>StringBuilder</a:t>
            </a:r>
            <a:r>
              <a:rPr lang="en-US" altLang="en-US" sz="2200" smtClean="0"/>
              <a:t> and </a:t>
            </a:r>
            <a:r>
              <a:rPr lang="en-US" altLang="en-US" sz="2200" b="1" smtClean="0"/>
              <a:t>StringBuffer</a:t>
            </a:r>
            <a:r>
              <a:rPr lang="en-US" altLang="en-US" sz="2200" smtClean="0"/>
              <a:t> classes to process mutable strings (§10.11).</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4697168-1E07-4529-8B54-98659E03EC1E}" type="slidenum">
              <a:rPr lang="en-US" altLang="en-US" sz="1400"/>
              <a:pPr>
                <a:spcBef>
                  <a:spcPct val="0"/>
                </a:spcBef>
                <a:buClrTx/>
                <a:buSzTx/>
                <a:buFontTx/>
                <a:buNone/>
              </a:pPr>
              <a:t>30</a:t>
            </a:fld>
            <a:endParaRPr lang="en-US" altLang="en-US" sz="1400"/>
          </a:p>
        </p:txBody>
      </p:sp>
      <p:sp>
        <p:nvSpPr>
          <p:cNvPr id="26627" name="Rectangle 2"/>
          <p:cNvSpPr>
            <a:spLocks noGrp="1" noChangeArrowheads="1"/>
          </p:cNvSpPr>
          <p:nvPr>
            <p:ph type="title"/>
          </p:nvPr>
        </p:nvSpPr>
        <p:spPr>
          <a:xfrm>
            <a:off x="609600" y="228600"/>
            <a:ext cx="7772400" cy="838200"/>
          </a:xfrm>
          <a:noFill/>
        </p:spPr>
        <p:txBody>
          <a:bodyPr/>
          <a:lstStyle/>
          <a:p>
            <a:r>
              <a:rPr lang="en-US" altLang="en-US" smtClean="0"/>
              <a:t>Constructing Strings</a:t>
            </a:r>
          </a:p>
        </p:txBody>
      </p:sp>
      <p:sp>
        <p:nvSpPr>
          <p:cNvPr id="26628" name="Rectangle 3"/>
          <p:cNvSpPr>
            <a:spLocks noGrp="1" noChangeArrowheads="1"/>
          </p:cNvSpPr>
          <p:nvPr>
            <p:ph type="body" idx="1"/>
          </p:nvPr>
        </p:nvSpPr>
        <p:spPr>
          <a:xfrm>
            <a:off x="304800" y="1219200"/>
            <a:ext cx="8839200" cy="4648200"/>
          </a:xfrm>
          <a:noFill/>
        </p:spPr>
        <p:txBody>
          <a:bodyPr/>
          <a:lstStyle/>
          <a:p>
            <a:pPr marL="0" indent="0">
              <a:buFont typeface="Monotype Sorts" pitchFamily="2" charset="2"/>
              <a:buNone/>
            </a:pPr>
            <a:r>
              <a:rPr lang="en-US" altLang="en-US" smtClean="0">
                <a:cs typeface="Times New Roman" panose="02020603050405020304" pitchFamily="18" charset="0"/>
              </a:rPr>
              <a:t>String newString = new String(stringLiteral);</a:t>
            </a:r>
          </a:p>
          <a:p>
            <a:pPr marL="0" indent="0">
              <a:buFont typeface="Monotype Sorts" pitchFamily="2" charset="2"/>
              <a:buNone/>
            </a:pPr>
            <a:r>
              <a:rPr lang="en-US" altLang="en-US" smtClean="0">
                <a:cs typeface="Courier New" panose="02070309020205020404" pitchFamily="49" charset="0"/>
              </a:rPr>
              <a:t> </a:t>
            </a:r>
          </a:p>
          <a:p>
            <a:pPr marL="0" indent="0">
              <a:buFont typeface="Monotype Sorts" pitchFamily="2" charset="2"/>
              <a:buNone/>
            </a:pPr>
            <a:r>
              <a:rPr lang="en-US" altLang="en-US" smtClean="0">
                <a:cs typeface="Times New Roman" panose="02020603050405020304" pitchFamily="18" charset="0"/>
              </a:rPr>
              <a:t>String message = new String("Welcome to Java");</a:t>
            </a:r>
          </a:p>
          <a:p>
            <a:pPr marL="0" indent="0">
              <a:buFont typeface="Monotype Sorts" pitchFamily="2" charset="2"/>
              <a:buNone/>
            </a:pPr>
            <a:endParaRPr lang="en-US" altLang="en-US" smtClean="0">
              <a:cs typeface="Courier New" panose="02070309020205020404" pitchFamily="49" charset="0"/>
            </a:endParaRPr>
          </a:p>
          <a:p>
            <a:pPr marL="0" indent="0">
              <a:buFont typeface="Monotype Sorts" pitchFamily="2" charset="2"/>
              <a:buNone/>
            </a:pPr>
            <a:r>
              <a:rPr lang="en-US" altLang="en-US" smtClean="0">
                <a:cs typeface="Courier New" panose="02070309020205020404" pitchFamily="49" charset="0"/>
              </a:rPr>
              <a:t>Since strings are used frequently, Java provides a shorthand initializer for creating a string:</a:t>
            </a:r>
          </a:p>
          <a:p>
            <a:pPr marL="0" indent="0">
              <a:buFont typeface="Monotype Sorts" pitchFamily="2" charset="2"/>
              <a:buNone/>
            </a:pPr>
            <a:endParaRPr lang="en-US" altLang="en-US" smtClean="0">
              <a:cs typeface="Courier New" panose="02070309020205020404" pitchFamily="49" charset="0"/>
            </a:endParaRPr>
          </a:p>
          <a:p>
            <a:pPr marL="0" indent="0">
              <a:buFont typeface="Monotype Sorts" pitchFamily="2" charset="2"/>
              <a:buNone/>
            </a:pPr>
            <a:r>
              <a:rPr lang="en-US" altLang="en-US" smtClean="0">
                <a:cs typeface="Times New Roman" panose="02020603050405020304" pitchFamily="18" charset="0"/>
              </a:rPr>
              <a:t>String message = "Welcome to Java";</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AFC819B-416D-4A07-BD1A-24D9632761D2}" type="slidenum">
              <a:rPr lang="en-US" altLang="en-US" sz="1400"/>
              <a:pPr>
                <a:spcBef>
                  <a:spcPct val="0"/>
                </a:spcBef>
                <a:buClrTx/>
                <a:buSzTx/>
                <a:buFontTx/>
                <a:buNone/>
              </a:pPr>
              <a:t>31</a:t>
            </a:fld>
            <a:endParaRPr lang="en-US" altLang="en-US" sz="1400"/>
          </a:p>
        </p:txBody>
      </p:sp>
      <p:sp>
        <p:nvSpPr>
          <p:cNvPr id="27651" name="Rectangle 2"/>
          <p:cNvSpPr>
            <a:spLocks noGrp="1" noChangeArrowheads="1"/>
          </p:cNvSpPr>
          <p:nvPr>
            <p:ph type="title"/>
          </p:nvPr>
        </p:nvSpPr>
        <p:spPr>
          <a:xfrm>
            <a:off x="609600" y="228600"/>
            <a:ext cx="7772400" cy="762000"/>
          </a:xfrm>
          <a:noFill/>
        </p:spPr>
        <p:txBody>
          <a:bodyPr/>
          <a:lstStyle/>
          <a:p>
            <a:r>
              <a:rPr lang="en-US" altLang="en-US" smtClean="0"/>
              <a:t>Strings Are Immutable</a:t>
            </a:r>
          </a:p>
        </p:txBody>
      </p:sp>
      <p:sp>
        <p:nvSpPr>
          <p:cNvPr id="27652" name="Rectangle 3"/>
          <p:cNvSpPr>
            <a:spLocks noGrp="1" noChangeArrowheads="1"/>
          </p:cNvSpPr>
          <p:nvPr>
            <p:ph type="body" idx="1"/>
          </p:nvPr>
        </p:nvSpPr>
        <p:spPr>
          <a:xfrm>
            <a:off x="0" y="1143000"/>
            <a:ext cx="9144000" cy="2362200"/>
          </a:xfrm>
          <a:noFill/>
        </p:spPr>
        <p:txBody>
          <a:bodyPr/>
          <a:lstStyle/>
          <a:p>
            <a:pPr marL="0" indent="0">
              <a:buFont typeface="Monotype Sorts" pitchFamily="2" charset="2"/>
              <a:buNone/>
            </a:pPr>
            <a:r>
              <a:rPr lang="en-US" altLang="en-US" sz="2800" smtClean="0">
                <a:cs typeface="Courier New" panose="02070309020205020404" pitchFamily="49" charset="0"/>
              </a:rPr>
              <a:t>A String object is immutable; its contents cannot be changed. Does the following code change the contents of the string? </a:t>
            </a:r>
          </a:p>
          <a:p>
            <a:pPr marL="0" indent="0">
              <a:buFont typeface="Monotype Sorts" pitchFamily="2" charset="2"/>
              <a:buNone/>
            </a:pPr>
            <a:r>
              <a:rPr lang="en-US" altLang="en-US" sz="2800" smtClean="0">
                <a:cs typeface="Times New Roman" panose="02020603050405020304" pitchFamily="18" charset="0"/>
              </a:rPr>
              <a:t>       String s = "Java";</a:t>
            </a:r>
          </a:p>
          <a:p>
            <a:pPr marL="0" indent="0">
              <a:buFont typeface="Monotype Sorts" pitchFamily="2" charset="2"/>
              <a:buNone/>
            </a:pPr>
            <a:r>
              <a:rPr lang="en-US" altLang="en-US" sz="2800" smtClean="0">
                <a:cs typeface="Times New Roman" panose="02020603050405020304" pitchFamily="18" charset="0"/>
              </a:rPr>
              <a:t>       s = "HTML";</a:t>
            </a:r>
          </a:p>
        </p:txBody>
      </p:sp>
      <p:sp>
        <p:nvSpPr>
          <p:cNvPr id="27653" name="Rectangle 5"/>
          <p:cNvSpPr>
            <a:spLocks noChangeArrowheads="1"/>
          </p:cNvSpPr>
          <p:nvPr/>
        </p:nvSpPr>
        <p:spPr bwMode="auto">
          <a:xfrm>
            <a:off x="2028825" y="2800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4" name="Rectangle 7"/>
          <p:cNvSpPr>
            <a:spLocks noChangeArrowheads="1"/>
          </p:cNvSpPr>
          <p:nvPr/>
        </p:nvSpPr>
        <p:spPr bwMode="auto">
          <a:xfrm>
            <a:off x="2028825" y="2800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5" name="Rectangle 9"/>
          <p:cNvSpPr>
            <a:spLocks noChangeArrowheads="1"/>
          </p:cNvSpPr>
          <p:nvPr/>
        </p:nvSpPr>
        <p:spPr bwMode="auto">
          <a:xfrm>
            <a:off x="2028825" y="2800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6" name="Rectangle 11"/>
          <p:cNvSpPr>
            <a:spLocks noChangeArrowheads="1"/>
          </p:cNvSpPr>
          <p:nvPr/>
        </p:nvSpPr>
        <p:spPr bwMode="auto">
          <a:xfrm>
            <a:off x="2028825" y="2800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7" name="Rectangle 13"/>
          <p:cNvSpPr>
            <a:spLocks noChangeArrowheads="1"/>
          </p:cNvSpPr>
          <p:nvPr/>
        </p:nvSpPr>
        <p:spPr bwMode="auto">
          <a:xfrm>
            <a:off x="2028825" y="2800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8" name="Rectangle 15"/>
          <p:cNvSpPr>
            <a:spLocks noChangeArrowheads="1"/>
          </p:cNvSpPr>
          <p:nvPr/>
        </p:nvSpPr>
        <p:spPr bwMode="auto">
          <a:xfrm>
            <a:off x="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9" name="Rectangle 17"/>
          <p:cNvSpPr>
            <a:spLocks noChangeArrowheads="1"/>
          </p:cNvSpPr>
          <p:nvPr/>
        </p:nvSpPr>
        <p:spPr bwMode="auto">
          <a:xfrm>
            <a:off x="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6CCF3A5-D4A5-475B-8C3B-41FCAA6BDC41}" type="slidenum">
              <a:rPr lang="en-US" altLang="en-US" sz="1400"/>
              <a:pPr>
                <a:spcBef>
                  <a:spcPct val="0"/>
                </a:spcBef>
                <a:buClrTx/>
                <a:buSzTx/>
                <a:buFontTx/>
                <a:buNone/>
              </a:pPr>
              <a:t>32</a:t>
            </a:fld>
            <a:endParaRPr lang="en-US" altLang="en-US" sz="1400"/>
          </a:p>
        </p:txBody>
      </p:sp>
      <p:sp>
        <p:nvSpPr>
          <p:cNvPr id="28675" name="Rectangle 2"/>
          <p:cNvSpPr>
            <a:spLocks noGrp="1" noChangeArrowheads="1"/>
          </p:cNvSpPr>
          <p:nvPr>
            <p:ph type="title"/>
          </p:nvPr>
        </p:nvSpPr>
        <p:spPr>
          <a:xfrm>
            <a:off x="609600" y="228600"/>
            <a:ext cx="7772400" cy="762000"/>
          </a:xfrm>
          <a:noFill/>
        </p:spPr>
        <p:txBody>
          <a:bodyPr/>
          <a:lstStyle/>
          <a:p>
            <a:r>
              <a:rPr lang="en-US" altLang="en-US" smtClean="0"/>
              <a:t>Trace Code</a:t>
            </a:r>
          </a:p>
        </p:txBody>
      </p:sp>
      <p:sp>
        <p:nvSpPr>
          <p:cNvPr id="28676" name="Rectangle 3"/>
          <p:cNvSpPr>
            <a:spLocks noGrp="1" noChangeArrowheads="1"/>
          </p:cNvSpPr>
          <p:nvPr>
            <p:ph type="body" idx="1"/>
          </p:nvPr>
        </p:nvSpPr>
        <p:spPr>
          <a:xfrm>
            <a:off x="381000" y="1371600"/>
            <a:ext cx="4419600" cy="1447800"/>
          </a:xfrm>
        </p:spPr>
        <p:txBody>
          <a:bodyPr/>
          <a:lstStyle/>
          <a:p>
            <a:pPr marL="0" indent="0">
              <a:buFont typeface="Monotype Sorts" pitchFamily="2" charset="2"/>
              <a:buNone/>
            </a:pPr>
            <a:r>
              <a:rPr lang="en-US" altLang="en-US" smtClean="0">
                <a:solidFill>
                  <a:schemeClr val="tx2"/>
                </a:solidFill>
                <a:cs typeface="Times New Roman" panose="02020603050405020304" pitchFamily="18" charset="0"/>
              </a:rPr>
              <a:t>       String s = "Java";</a:t>
            </a:r>
          </a:p>
          <a:p>
            <a:pPr marL="0" indent="0">
              <a:buFont typeface="Monotype Sorts" pitchFamily="2" charset="2"/>
              <a:buNone/>
            </a:pPr>
            <a:r>
              <a:rPr lang="en-US" altLang="en-US" smtClean="0">
                <a:solidFill>
                  <a:schemeClr val="tx2"/>
                </a:solidFill>
                <a:cs typeface="Times New Roman" panose="02020603050405020304" pitchFamily="18" charset="0"/>
              </a:rPr>
              <a:t>       s = "HTML";</a:t>
            </a:r>
          </a:p>
        </p:txBody>
      </p:sp>
      <p:sp>
        <p:nvSpPr>
          <p:cNvPr id="28677" name="Rectangle 4"/>
          <p:cNvSpPr>
            <a:spLocks noChangeArrowheads="1"/>
          </p:cNvSpPr>
          <p:nvPr/>
        </p:nvSpPr>
        <p:spPr bwMode="auto">
          <a:xfrm>
            <a:off x="2028825" y="2800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8" name="Rectangle 5"/>
          <p:cNvSpPr>
            <a:spLocks noChangeArrowheads="1"/>
          </p:cNvSpPr>
          <p:nvPr/>
        </p:nvSpPr>
        <p:spPr bwMode="auto">
          <a:xfrm>
            <a:off x="2028825" y="2800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9" name="Rectangle 6"/>
          <p:cNvSpPr>
            <a:spLocks noChangeArrowheads="1"/>
          </p:cNvSpPr>
          <p:nvPr/>
        </p:nvSpPr>
        <p:spPr bwMode="auto">
          <a:xfrm>
            <a:off x="2028825" y="2800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80" name="Rectangle 7"/>
          <p:cNvSpPr>
            <a:spLocks noChangeArrowheads="1"/>
          </p:cNvSpPr>
          <p:nvPr/>
        </p:nvSpPr>
        <p:spPr bwMode="auto">
          <a:xfrm>
            <a:off x="2028825" y="2800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81" name="Rectangle 8"/>
          <p:cNvSpPr>
            <a:spLocks noChangeArrowheads="1"/>
          </p:cNvSpPr>
          <p:nvPr/>
        </p:nvSpPr>
        <p:spPr bwMode="auto">
          <a:xfrm>
            <a:off x="2028825" y="2800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82" name="Rectangle 9"/>
          <p:cNvSpPr>
            <a:spLocks noChangeArrowheads="1"/>
          </p:cNvSpPr>
          <p:nvPr/>
        </p:nvSpPr>
        <p:spPr bwMode="auto">
          <a:xfrm>
            <a:off x="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83" name="Rectangle 10"/>
          <p:cNvSpPr>
            <a:spLocks noChangeArrowheads="1"/>
          </p:cNvSpPr>
          <p:nvPr/>
        </p:nvSpPr>
        <p:spPr bwMode="auto">
          <a:xfrm>
            <a:off x="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8684" name="Object 11"/>
          <p:cNvGraphicFramePr>
            <a:graphicFrameLocks noChangeAspect="1"/>
          </p:cNvGraphicFramePr>
          <p:nvPr/>
        </p:nvGraphicFramePr>
        <p:xfrm>
          <a:off x="152400" y="3505200"/>
          <a:ext cx="8839200" cy="2339975"/>
        </p:xfrm>
        <a:graphic>
          <a:graphicData uri="http://schemas.openxmlformats.org/presentationml/2006/ole">
            <mc:AlternateContent xmlns:mc="http://schemas.openxmlformats.org/markup-compatibility/2006">
              <mc:Choice xmlns:v="urn:schemas-microsoft-com:vml" Requires="v">
                <p:oleObj spid="_x0000_s28689" name="Picture" r:id="rId3" imgW="5190744" imgH="1371600" progId="Word.Picture.8">
                  <p:embed/>
                </p:oleObj>
              </mc:Choice>
              <mc:Fallback>
                <p:oleObj name="Picture" r:id="rId3" imgW="5190744" imgH="1371600" progId="Word.Picture.8">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505200"/>
                        <a:ext cx="8839200" cy="233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5" name="Rectangle 12"/>
          <p:cNvSpPr>
            <a:spLocks noChangeArrowheads="1"/>
          </p:cNvSpPr>
          <p:nvPr/>
        </p:nvSpPr>
        <p:spPr bwMode="auto">
          <a:xfrm>
            <a:off x="1066800" y="1447800"/>
            <a:ext cx="3124200" cy="4572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86" name="Rectangle 13"/>
          <p:cNvSpPr>
            <a:spLocks noChangeArrowheads="1"/>
          </p:cNvSpPr>
          <p:nvPr/>
        </p:nvSpPr>
        <p:spPr bwMode="auto">
          <a:xfrm>
            <a:off x="4114800" y="3429000"/>
            <a:ext cx="4876800" cy="25908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87" name="Rectangle 14"/>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0760315-A629-48A3-9E26-5C00B7D94E0D}" type="slidenum">
              <a:rPr lang="en-US" altLang="en-US" sz="1400"/>
              <a:pPr>
                <a:spcBef>
                  <a:spcPct val="0"/>
                </a:spcBef>
                <a:buClrTx/>
                <a:buSzTx/>
                <a:buFontTx/>
                <a:buNone/>
              </a:pPr>
              <a:t>33</a:t>
            </a:fld>
            <a:endParaRPr lang="en-US" altLang="en-US" sz="1400"/>
          </a:p>
        </p:txBody>
      </p:sp>
      <p:sp>
        <p:nvSpPr>
          <p:cNvPr id="29699" name="Rectangle 2"/>
          <p:cNvSpPr>
            <a:spLocks noGrp="1" noChangeArrowheads="1"/>
          </p:cNvSpPr>
          <p:nvPr>
            <p:ph type="title"/>
          </p:nvPr>
        </p:nvSpPr>
        <p:spPr>
          <a:xfrm>
            <a:off x="609600" y="228600"/>
            <a:ext cx="7772400" cy="762000"/>
          </a:xfrm>
          <a:noFill/>
        </p:spPr>
        <p:txBody>
          <a:bodyPr/>
          <a:lstStyle/>
          <a:p>
            <a:r>
              <a:rPr lang="en-US" altLang="en-US" smtClean="0"/>
              <a:t>Trace Code</a:t>
            </a:r>
          </a:p>
        </p:txBody>
      </p:sp>
      <p:sp>
        <p:nvSpPr>
          <p:cNvPr id="29700" name="Rectangle 3"/>
          <p:cNvSpPr>
            <a:spLocks noGrp="1" noChangeArrowheads="1"/>
          </p:cNvSpPr>
          <p:nvPr>
            <p:ph type="body" idx="1"/>
          </p:nvPr>
        </p:nvSpPr>
        <p:spPr>
          <a:xfrm>
            <a:off x="685800" y="1524000"/>
            <a:ext cx="4419600" cy="1447800"/>
          </a:xfrm>
        </p:spPr>
        <p:txBody>
          <a:bodyPr/>
          <a:lstStyle/>
          <a:p>
            <a:pPr marL="0" indent="0">
              <a:buFont typeface="Monotype Sorts" pitchFamily="2" charset="2"/>
              <a:buNone/>
            </a:pPr>
            <a:r>
              <a:rPr lang="en-US" altLang="en-US" smtClean="0">
                <a:cs typeface="Times New Roman" panose="02020603050405020304" pitchFamily="18" charset="0"/>
              </a:rPr>
              <a:t>       </a:t>
            </a:r>
            <a:r>
              <a:rPr lang="en-US" altLang="en-US" smtClean="0">
                <a:solidFill>
                  <a:schemeClr val="tx2"/>
                </a:solidFill>
                <a:cs typeface="Times New Roman" panose="02020603050405020304" pitchFamily="18" charset="0"/>
              </a:rPr>
              <a:t>String s = "Java";</a:t>
            </a:r>
          </a:p>
          <a:p>
            <a:pPr marL="0" indent="0">
              <a:buFont typeface="Monotype Sorts" pitchFamily="2" charset="2"/>
              <a:buNone/>
            </a:pPr>
            <a:r>
              <a:rPr lang="en-US" altLang="en-US" smtClean="0">
                <a:solidFill>
                  <a:schemeClr val="tx2"/>
                </a:solidFill>
                <a:cs typeface="Times New Roman" panose="02020603050405020304" pitchFamily="18" charset="0"/>
              </a:rPr>
              <a:t>       s = "HTML";</a:t>
            </a:r>
          </a:p>
        </p:txBody>
      </p:sp>
      <p:sp>
        <p:nvSpPr>
          <p:cNvPr id="29701" name="Rectangle 4"/>
          <p:cNvSpPr>
            <a:spLocks noChangeArrowheads="1"/>
          </p:cNvSpPr>
          <p:nvPr/>
        </p:nvSpPr>
        <p:spPr bwMode="auto">
          <a:xfrm>
            <a:off x="2028825" y="2800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2" name="Rectangle 5"/>
          <p:cNvSpPr>
            <a:spLocks noChangeArrowheads="1"/>
          </p:cNvSpPr>
          <p:nvPr/>
        </p:nvSpPr>
        <p:spPr bwMode="auto">
          <a:xfrm>
            <a:off x="2028825" y="2800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3" name="Rectangle 6"/>
          <p:cNvSpPr>
            <a:spLocks noChangeArrowheads="1"/>
          </p:cNvSpPr>
          <p:nvPr/>
        </p:nvSpPr>
        <p:spPr bwMode="auto">
          <a:xfrm>
            <a:off x="2028825" y="2800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4" name="Rectangle 7"/>
          <p:cNvSpPr>
            <a:spLocks noChangeArrowheads="1"/>
          </p:cNvSpPr>
          <p:nvPr/>
        </p:nvSpPr>
        <p:spPr bwMode="auto">
          <a:xfrm>
            <a:off x="2028825" y="2800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5" name="Rectangle 8"/>
          <p:cNvSpPr>
            <a:spLocks noChangeArrowheads="1"/>
          </p:cNvSpPr>
          <p:nvPr/>
        </p:nvSpPr>
        <p:spPr bwMode="auto">
          <a:xfrm>
            <a:off x="2028825" y="2800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6" name="Rectangle 9"/>
          <p:cNvSpPr>
            <a:spLocks noChangeArrowheads="1"/>
          </p:cNvSpPr>
          <p:nvPr/>
        </p:nvSpPr>
        <p:spPr bwMode="auto">
          <a:xfrm>
            <a:off x="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7" name="Rectangle 10"/>
          <p:cNvSpPr>
            <a:spLocks noChangeArrowheads="1"/>
          </p:cNvSpPr>
          <p:nvPr/>
        </p:nvSpPr>
        <p:spPr bwMode="auto">
          <a:xfrm>
            <a:off x="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9708" name="Object 11"/>
          <p:cNvGraphicFramePr>
            <a:graphicFrameLocks noChangeAspect="1"/>
          </p:cNvGraphicFramePr>
          <p:nvPr/>
        </p:nvGraphicFramePr>
        <p:xfrm>
          <a:off x="152400" y="3505200"/>
          <a:ext cx="8839200" cy="2339975"/>
        </p:xfrm>
        <a:graphic>
          <a:graphicData uri="http://schemas.openxmlformats.org/presentationml/2006/ole">
            <mc:AlternateContent xmlns:mc="http://schemas.openxmlformats.org/markup-compatibility/2006">
              <mc:Choice xmlns:v="urn:schemas-microsoft-com:vml" Requires="v">
                <p:oleObj spid="_x0000_s29713" name="Picture" r:id="rId3" imgW="5190744" imgH="1371600" progId="Word.Picture.8">
                  <p:embed/>
                </p:oleObj>
              </mc:Choice>
              <mc:Fallback>
                <p:oleObj name="Picture" r:id="rId3" imgW="5190744" imgH="1371600" progId="Word.Picture.8">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505200"/>
                        <a:ext cx="8839200" cy="233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9" name="Rectangle 12"/>
          <p:cNvSpPr>
            <a:spLocks noChangeArrowheads="1"/>
          </p:cNvSpPr>
          <p:nvPr/>
        </p:nvSpPr>
        <p:spPr bwMode="auto">
          <a:xfrm>
            <a:off x="1371600" y="2209800"/>
            <a:ext cx="31242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10" name="Rectangle 13"/>
          <p:cNvSpPr>
            <a:spLocks noChangeArrowheads="1"/>
          </p:cNvSpPr>
          <p:nvPr/>
        </p:nvSpPr>
        <p:spPr bwMode="auto">
          <a:xfrm>
            <a:off x="152400" y="3352800"/>
            <a:ext cx="3962400" cy="25908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11" name="Rectangle 14"/>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FA99754-65FF-4FDA-9FD7-7C724E799EA1}" type="slidenum">
              <a:rPr lang="en-US" altLang="en-US" sz="1400"/>
              <a:pPr>
                <a:spcBef>
                  <a:spcPct val="0"/>
                </a:spcBef>
                <a:buClrTx/>
                <a:buSzTx/>
                <a:buFontTx/>
                <a:buNone/>
              </a:pPr>
              <a:t>34</a:t>
            </a:fld>
            <a:endParaRPr lang="en-US" altLang="en-US" sz="1400"/>
          </a:p>
        </p:txBody>
      </p:sp>
      <p:sp>
        <p:nvSpPr>
          <p:cNvPr id="30723" name="Rectangle 2"/>
          <p:cNvSpPr>
            <a:spLocks noGrp="1" noChangeArrowheads="1"/>
          </p:cNvSpPr>
          <p:nvPr>
            <p:ph type="title"/>
          </p:nvPr>
        </p:nvSpPr>
        <p:spPr>
          <a:xfrm>
            <a:off x="609600" y="228600"/>
            <a:ext cx="7772400" cy="838200"/>
          </a:xfrm>
          <a:noFill/>
        </p:spPr>
        <p:txBody>
          <a:bodyPr/>
          <a:lstStyle/>
          <a:p>
            <a:r>
              <a:rPr lang="en-US" altLang="en-US" smtClean="0"/>
              <a:t>Interned Strings</a:t>
            </a:r>
          </a:p>
        </p:txBody>
      </p:sp>
      <p:sp>
        <p:nvSpPr>
          <p:cNvPr id="30724" name="Rectangle 3"/>
          <p:cNvSpPr>
            <a:spLocks noGrp="1" noChangeArrowheads="1"/>
          </p:cNvSpPr>
          <p:nvPr>
            <p:ph type="body" idx="1"/>
          </p:nvPr>
        </p:nvSpPr>
        <p:spPr>
          <a:xfrm>
            <a:off x="228600" y="1143000"/>
            <a:ext cx="8686800" cy="5105400"/>
          </a:xfrm>
          <a:noFill/>
        </p:spPr>
        <p:txBody>
          <a:bodyPr/>
          <a:lstStyle/>
          <a:p>
            <a:pPr marL="0" indent="0">
              <a:buFont typeface="Monotype Sorts" pitchFamily="2" charset="2"/>
              <a:buNone/>
            </a:pPr>
            <a:r>
              <a:rPr lang="en-US" altLang="en-US" smtClean="0"/>
              <a:t>Since strings are immutable and are frequently used, to improve efficiency and save memory, the JVM uses a unique instance for string literals with the same character sequence. Such an instance is called</a:t>
            </a:r>
            <a:r>
              <a:rPr lang="en-US" altLang="en-US" i="1" smtClean="0"/>
              <a:t> interned</a:t>
            </a:r>
            <a:r>
              <a:rPr lang="en-US" altLang="en-US" smtClean="0"/>
              <a:t>. For example, the following statements: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CDB564B-3D3A-46F6-927F-5764833D54C4}" type="slidenum">
              <a:rPr lang="en-US" altLang="en-US" sz="1400"/>
              <a:pPr>
                <a:spcBef>
                  <a:spcPct val="0"/>
                </a:spcBef>
                <a:buClrTx/>
                <a:buSzTx/>
                <a:buFontTx/>
                <a:buNone/>
              </a:pPr>
              <a:t>35</a:t>
            </a:fld>
            <a:endParaRPr lang="en-US" altLang="en-US" sz="1400"/>
          </a:p>
        </p:txBody>
      </p:sp>
      <p:sp>
        <p:nvSpPr>
          <p:cNvPr id="31747" name="Rectangle 2"/>
          <p:cNvSpPr>
            <a:spLocks noGrp="1" noChangeArrowheads="1"/>
          </p:cNvSpPr>
          <p:nvPr>
            <p:ph type="title"/>
          </p:nvPr>
        </p:nvSpPr>
        <p:spPr>
          <a:xfrm>
            <a:off x="609600" y="228600"/>
            <a:ext cx="7772400" cy="609600"/>
          </a:xfrm>
          <a:noFill/>
        </p:spPr>
        <p:txBody>
          <a:bodyPr/>
          <a:lstStyle/>
          <a:p>
            <a:r>
              <a:rPr lang="en-US" altLang="en-US" sz="4000" smtClean="0"/>
              <a:t>Examples</a:t>
            </a:r>
          </a:p>
        </p:txBody>
      </p:sp>
      <p:sp>
        <p:nvSpPr>
          <p:cNvPr id="31748" name="Rectangle 3"/>
          <p:cNvSpPr>
            <a:spLocks noGrp="1" noChangeArrowheads="1"/>
          </p:cNvSpPr>
          <p:nvPr>
            <p:ph type="body" idx="1"/>
          </p:nvPr>
        </p:nvSpPr>
        <p:spPr>
          <a:xfrm>
            <a:off x="152400" y="3886200"/>
            <a:ext cx="2819400" cy="1905000"/>
          </a:xfrm>
          <a:noFill/>
        </p:spPr>
        <p:txBody>
          <a:bodyPr/>
          <a:lstStyle/>
          <a:p>
            <a:pPr marL="0" indent="0">
              <a:buFont typeface="Monotype Sorts" pitchFamily="2" charset="2"/>
              <a:buNone/>
            </a:pPr>
            <a:r>
              <a:rPr lang="en-US" altLang="en-US" sz="2800" smtClean="0">
                <a:cs typeface="Courier New" panose="02070309020205020404" pitchFamily="49" charset="0"/>
              </a:rPr>
              <a:t>display</a:t>
            </a:r>
          </a:p>
          <a:p>
            <a:pPr marL="0" indent="0">
              <a:buFont typeface="Monotype Sorts" pitchFamily="2" charset="2"/>
              <a:buNone/>
            </a:pPr>
            <a:r>
              <a:rPr lang="en-US" altLang="en-US" sz="2800" smtClean="0">
                <a:cs typeface="Courier New" panose="02070309020205020404" pitchFamily="49" charset="0"/>
              </a:rPr>
              <a:t> </a:t>
            </a:r>
            <a:r>
              <a:rPr lang="en-US" altLang="en-US" sz="2800" smtClean="0">
                <a:cs typeface="Times New Roman" panose="02020603050405020304" pitchFamily="18" charset="0"/>
              </a:rPr>
              <a:t>  s1 == s is false    </a:t>
            </a:r>
          </a:p>
          <a:p>
            <a:pPr marL="0" indent="0">
              <a:buFont typeface="Monotype Sorts" pitchFamily="2" charset="2"/>
              <a:buNone/>
            </a:pPr>
            <a:r>
              <a:rPr lang="en-US" altLang="en-US" sz="2800" smtClean="0">
                <a:cs typeface="Times New Roman" panose="02020603050405020304" pitchFamily="18" charset="0"/>
              </a:rPr>
              <a:t>   s1 == s3 is true</a:t>
            </a:r>
          </a:p>
        </p:txBody>
      </p:sp>
      <p:sp>
        <p:nvSpPr>
          <p:cNvPr id="31749" name="Rectangle 6"/>
          <p:cNvSpPr>
            <a:spLocks noChangeArrowheads="1"/>
          </p:cNvSpPr>
          <p:nvPr/>
        </p:nvSpPr>
        <p:spPr bwMode="auto">
          <a:xfrm>
            <a:off x="2343150" y="2771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0" name="Rectangle 8"/>
          <p:cNvSpPr>
            <a:spLocks noChangeArrowheads="1"/>
          </p:cNvSpPr>
          <p:nvPr/>
        </p:nvSpPr>
        <p:spPr bwMode="auto">
          <a:xfrm>
            <a:off x="0"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1" name="Rectangle 9"/>
          <p:cNvSpPr>
            <a:spLocks noChangeArrowheads="1"/>
          </p:cNvSpPr>
          <p:nvPr/>
        </p:nvSpPr>
        <p:spPr bwMode="auto">
          <a:xfrm>
            <a:off x="3048000" y="3810000"/>
            <a:ext cx="58674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2800">
                <a:cs typeface="Courier New" panose="02070309020205020404" pitchFamily="49" charset="0"/>
              </a:rPr>
              <a:t>A new object is created if you use the new operator. </a:t>
            </a:r>
          </a:p>
          <a:p>
            <a:pPr>
              <a:lnSpc>
                <a:spcPct val="90000"/>
              </a:lnSpc>
              <a:buFont typeface="Monotype Sorts" pitchFamily="2" charset="2"/>
              <a:buNone/>
            </a:pPr>
            <a:r>
              <a:rPr lang="en-US" altLang="en-US" sz="2800">
                <a:cs typeface="Courier New" panose="02070309020205020404" pitchFamily="49" charset="0"/>
              </a:rPr>
              <a:t>If you use the string initializer, no new object is created if the interned object is already created.</a:t>
            </a:r>
            <a:endParaRPr lang="en-US" altLang="en-US" sz="2800">
              <a:cs typeface="Times New Roman" panose="02020603050405020304" pitchFamily="18" charset="0"/>
            </a:endParaRPr>
          </a:p>
        </p:txBody>
      </p:sp>
      <p:sp>
        <p:nvSpPr>
          <p:cNvPr id="31752" name="Rectangle 11"/>
          <p:cNvSpPr>
            <a:spLocks noChangeArrowheads="1"/>
          </p:cNvSpPr>
          <p:nvPr/>
        </p:nvSpPr>
        <p:spPr bwMode="auto">
          <a:xfrm>
            <a:off x="0"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3" name="Rectangle 13"/>
          <p:cNvSpPr>
            <a:spLocks noChangeArrowheads="1"/>
          </p:cNvSpPr>
          <p:nvPr/>
        </p:nvSpPr>
        <p:spPr bwMode="auto">
          <a:xfrm>
            <a:off x="0"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4" name="Rectangle 15"/>
          <p:cNvSpPr>
            <a:spLocks noChangeArrowheads="1"/>
          </p:cNvSpPr>
          <p:nvPr/>
        </p:nvSpPr>
        <p:spPr bwMode="auto">
          <a:xfrm>
            <a:off x="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5" name="Rectangle 17"/>
          <p:cNvSpPr>
            <a:spLocks noChangeArrowheads="1"/>
          </p:cNvSpPr>
          <p:nvPr/>
        </p:nvSpPr>
        <p:spPr bwMode="auto">
          <a:xfrm>
            <a:off x="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6" name="Rectangle 19"/>
          <p:cNvSpPr>
            <a:spLocks noChangeArrowheads="1"/>
          </p:cNvSpPr>
          <p:nvPr/>
        </p:nvSpPr>
        <p:spPr bwMode="auto">
          <a:xfrm>
            <a:off x="0"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1757" name="Object 18"/>
          <p:cNvGraphicFramePr>
            <a:graphicFrameLocks noChangeAspect="1"/>
          </p:cNvGraphicFramePr>
          <p:nvPr/>
        </p:nvGraphicFramePr>
        <p:xfrm>
          <a:off x="152400" y="1066800"/>
          <a:ext cx="8763000" cy="2336800"/>
        </p:xfrm>
        <a:graphic>
          <a:graphicData uri="http://schemas.openxmlformats.org/presentationml/2006/ole">
            <mc:AlternateContent xmlns:mc="http://schemas.openxmlformats.org/markup-compatibility/2006">
              <mc:Choice xmlns:v="urn:schemas-microsoft-com:vml" Requires="v">
                <p:oleObj spid="_x0000_s31759" name="Picture" r:id="rId3" imgW="4578096" imgH="1219200" progId="Word.Picture.8">
                  <p:embed/>
                </p:oleObj>
              </mc:Choice>
              <mc:Fallback>
                <p:oleObj name="Picture" r:id="rId3" imgW="4578096" imgH="1219200" progId="Word.Picture.8">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066800"/>
                        <a:ext cx="8763000"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ACB97C0-4691-4126-919D-8BC5E92C84CA}" type="slidenum">
              <a:rPr lang="en-US" altLang="en-US" sz="1400"/>
              <a:pPr>
                <a:spcBef>
                  <a:spcPct val="0"/>
                </a:spcBef>
                <a:buClrTx/>
                <a:buSzTx/>
                <a:buFontTx/>
                <a:buNone/>
              </a:pPr>
              <a:t>36</a:t>
            </a:fld>
            <a:endParaRPr lang="en-US" altLang="en-US" sz="1400"/>
          </a:p>
        </p:txBody>
      </p:sp>
      <p:sp>
        <p:nvSpPr>
          <p:cNvPr id="32771" name="Rectangle 2"/>
          <p:cNvSpPr>
            <a:spLocks noGrp="1" noChangeArrowheads="1"/>
          </p:cNvSpPr>
          <p:nvPr>
            <p:ph type="title"/>
          </p:nvPr>
        </p:nvSpPr>
        <p:spPr>
          <a:noFill/>
        </p:spPr>
        <p:txBody>
          <a:bodyPr/>
          <a:lstStyle/>
          <a:p>
            <a:r>
              <a:rPr lang="en-US" altLang="en-US" sz="4000" smtClean="0"/>
              <a:t>Trace Code</a:t>
            </a:r>
          </a:p>
        </p:txBody>
      </p:sp>
      <p:sp>
        <p:nvSpPr>
          <p:cNvPr id="32772" name="Rectangle 4"/>
          <p:cNvSpPr>
            <a:spLocks noChangeArrowheads="1"/>
          </p:cNvSpPr>
          <p:nvPr/>
        </p:nvSpPr>
        <p:spPr bwMode="auto">
          <a:xfrm>
            <a:off x="2343150" y="2771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3" name="Rectangle 5"/>
          <p:cNvSpPr>
            <a:spLocks noChangeArrowheads="1"/>
          </p:cNvSpPr>
          <p:nvPr/>
        </p:nvSpPr>
        <p:spPr bwMode="auto">
          <a:xfrm>
            <a:off x="0"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4" name="Rectangle 7"/>
          <p:cNvSpPr>
            <a:spLocks noChangeArrowheads="1"/>
          </p:cNvSpPr>
          <p:nvPr/>
        </p:nvSpPr>
        <p:spPr bwMode="auto">
          <a:xfrm>
            <a:off x="0"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5" name="Rectangle 8"/>
          <p:cNvSpPr>
            <a:spLocks noChangeArrowheads="1"/>
          </p:cNvSpPr>
          <p:nvPr/>
        </p:nvSpPr>
        <p:spPr bwMode="auto">
          <a:xfrm>
            <a:off x="0"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2776" name="Object 9"/>
          <p:cNvGraphicFramePr>
            <a:graphicFrameLocks noChangeAspect="1"/>
          </p:cNvGraphicFramePr>
          <p:nvPr/>
        </p:nvGraphicFramePr>
        <p:xfrm>
          <a:off x="152400" y="1295400"/>
          <a:ext cx="8823325" cy="2417763"/>
        </p:xfrm>
        <a:graphic>
          <a:graphicData uri="http://schemas.openxmlformats.org/presentationml/2006/ole">
            <mc:AlternateContent xmlns:mc="http://schemas.openxmlformats.org/markup-compatibility/2006">
              <mc:Choice xmlns:v="urn:schemas-microsoft-com:vml" Requires="v">
                <p:oleObj spid="_x0000_s32781" name="Picture" r:id="rId3" imgW="4460748" imgH="1219200" progId="Word.Picture.8">
                  <p:embed/>
                </p:oleObj>
              </mc:Choice>
              <mc:Fallback>
                <p:oleObj name="Picture" r:id="rId3" imgW="4460748" imgH="1219200" progId="Word.Picture.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295400"/>
                        <a:ext cx="8823325" cy="241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7" name="Rectangle 11"/>
          <p:cNvSpPr>
            <a:spLocks noChangeArrowheads="1"/>
          </p:cNvSpPr>
          <p:nvPr/>
        </p:nvSpPr>
        <p:spPr bwMode="auto">
          <a:xfrm>
            <a:off x="228600" y="1371600"/>
            <a:ext cx="5105400" cy="2952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8" name="Rectangle 12"/>
          <p:cNvSpPr>
            <a:spLocks noChangeArrowheads="1"/>
          </p:cNvSpPr>
          <p:nvPr/>
        </p:nvSpPr>
        <p:spPr bwMode="auto">
          <a:xfrm>
            <a:off x="5791200" y="1295400"/>
            <a:ext cx="3048000" cy="1143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9" name="Rectangle 13"/>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endParaRPr lang="en-US" altLang="en-US" sz="240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3A4C849-7399-4437-8FB5-13402B6F9540}" type="slidenum">
              <a:rPr lang="en-US" altLang="en-US" sz="1400"/>
              <a:pPr>
                <a:spcBef>
                  <a:spcPct val="0"/>
                </a:spcBef>
                <a:buClrTx/>
                <a:buSzTx/>
                <a:buFontTx/>
                <a:buNone/>
              </a:pPr>
              <a:t>37</a:t>
            </a:fld>
            <a:endParaRPr lang="en-US" altLang="en-US" sz="1400"/>
          </a:p>
        </p:txBody>
      </p:sp>
      <p:sp>
        <p:nvSpPr>
          <p:cNvPr id="33795" name="Rectangle 2"/>
          <p:cNvSpPr>
            <a:spLocks noGrp="1" noChangeArrowheads="1"/>
          </p:cNvSpPr>
          <p:nvPr>
            <p:ph type="title"/>
          </p:nvPr>
        </p:nvSpPr>
        <p:spPr>
          <a:xfrm>
            <a:off x="609600" y="228600"/>
            <a:ext cx="7772400" cy="609600"/>
          </a:xfrm>
          <a:noFill/>
        </p:spPr>
        <p:txBody>
          <a:bodyPr/>
          <a:lstStyle/>
          <a:p>
            <a:r>
              <a:rPr lang="en-US" altLang="en-US" sz="4000" smtClean="0"/>
              <a:t>Trace Code</a:t>
            </a:r>
          </a:p>
        </p:txBody>
      </p:sp>
      <p:sp>
        <p:nvSpPr>
          <p:cNvPr id="33796" name="Rectangle 3"/>
          <p:cNvSpPr>
            <a:spLocks noChangeArrowheads="1"/>
          </p:cNvSpPr>
          <p:nvPr/>
        </p:nvSpPr>
        <p:spPr bwMode="auto">
          <a:xfrm>
            <a:off x="2343150" y="2771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797" name="Rectangle 4"/>
          <p:cNvSpPr>
            <a:spLocks noChangeArrowheads="1"/>
          </p:cNvSpPr>
          <p:nvPr/>
        </p:nvSpPr>
        <p:spPr bwMode="auto">
          <a:xfrm>
            <a:off x="0"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798" name="Rectangle 5"/>
          <p:cNvSpPr>
            <a:spLocks noChangeArrowheads="1"/>
          </p:cNvSpPr>
          <p:nvPr/>
        </p:nvSpPr>
        <p:spPr bwMode="auto">
          <a:xfrm>
            <a:off x="0"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799" name="Rectangle 6"/>
          <p:cNvSpPr>
            <a:spLocks noChangeArrowheads="1"/>
          </p:cNvSpPr>
          <p:nvPr/>
        </p:nvSpPr>
        <p:spPr bwMode="auto">
          <a:xfrm>
            <a:off x="0"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3800" name="Object 7"/>
          <p:cNvGraphicFramePr>
            <a:graphicFrameLocks noChangeAspect="1"/>
          </p:cNvGraphicFramePr>
          <p:nvPr/>
        </p:nvGraphicFramePr>
        <p:xfrm>
          <a:off x="160338" y="990600"/>
          <a:ext cx="8823325" cy="2417763"/>
        </p:xfrm>
        <a:graphic>
          <a:graphicData uri="http://schemas.openxmlformats.org/presentationml/2006/ole">
            <mc:AlternateContent xmlns:mc="http://schemas.openxmlformats.org/markup-compatibility/2006">
              <mc:Choice xmlns:v="urn:schemas-microsoft-com:vml" Requires="v">
                <p:oleObj spid="_x0000_s33804" name="Picture" r:id="rId3" imgW="4460748" imgH="1219200" progId="Word.Picture.8">
                  <p:embed/>
                </p:oleObj>
              </mc:Choice>
              <mc:Fallback>
                <p:oleObj name="Picture" r:id="rId3" imgW="4460748" imgH="1219200"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338" y="990600"/>
                        <a:ext cx="8823325" cy="241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01" name="Rectangle 8"/>
          <p:cNvSpPr>
            <a:spLocks noChangeArrowheads="1"/>
          </p:cNvSpPr>
          <p:nvPr/>
        </p:nvSpPr>
        <p:spPr bwMode="auto">
          <a:xfrm>
            <a:off x="228600" y="1447800"/>
            <a:ext cx="5105400" cy="2952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802" name="Rectangle 9"/>
          <p:cNvSpPr>
            <a:spLocks noChangeArrowheads="1"/>
          </p:cNvSpPr>
          <p:nvPr/>
        </p:nvSpPr>
        <p:spPr bwMode="auto">
          <a:xfrm>
            <a:off x="5867400" y="2438400"/>
            <a:ext cx="2895600" cy="9144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71B3E3E-8248-44FB-BC96-41CF412D0B73}" type="slidenum">
              <a:rPr lang="en-US" altLang="en-US" sz="1400"/>
              <a:pPr>
                <a:spcBef>
                  <a:spcPct val="0"/>
                </a:spcBef>
                <a:buClrTx/>
                <a:buSzTx/>
                <a:buFontTx/>
                <a:buNone/>
              </a:pPr>
              <a:t>38</a:t>
            </a:fld>
            <a:endParaRPr lang="en-US" altLang="en-US" sz="1400"/>
          </a:p>
        </p:txBody>
      </p:sp>
      <p:sp>
        <p:nvSpPr>
          <p:cNvPr id="34819" name="Rectangle 2"/>
          <p:cNvSpPr>
            <a:spLocks noGrp="1" noChangeArrowheads="1"/>
          </p:cNvSpPr>
          <p:nvPr>
            <p:ph type="title"/>
          </p:nvPr>
        </p:nvSpPr>
        <p:spPr>
          <a:xfrm>
            <a:off x="609600" y="228600"/>
            <a:ext cx="7772400" cy="609600"/>
          </a:xfrm>
          <a:noFill/>
        </p:spPr>
        <p:txBody>
          <a:bodyPr/>
          <a:lstStyle/>
          <a:p>
            <a:r>
              <a:rPr lang="en-US" altLang="en-US" sz="4000" smtClean="0"/>
              <a:t>Trace Code</a:t>
            </a:r>
          </a:p>
        </p:txBody>
      </p:sp>
      <p:sp>
        <p:nvSpPr>
          <p:cNvPr id="34820" name="Rectangle 3"/>
          <p:cNvSpPr>
            <a:spLocks noChangeArrowheads="1"/>
          </p:cNvSpPr>
          <p:nvPr/>
        </p:nvSpPr>
        <p:spPr bwMode="auto">
          <a:xfrm>
            <a:off x="2343150" y="2771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1" name="Rectangle 4"/>
          <p:cNvSpPr>
            <a:spLocks noChangeArrowheads="1"/>
          </p:cNvSpPr>
          <p:nvPr/>
        </p:nvSpPr>
        <p:spPr bwMode="auto">
          <a:xfrm>
            <a:off x="0"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2" name="Rectangle 5"/>
          <p:cNvSpPr>
            <a:spLocks noChangeArrowheads="1"/>
          </p:cNvSpPr>
          <p:nvPr/>
        </p:nvSpPr>
        <p:spPr bwMode="auto">
          <a:xfrm>
            <a:off x="0"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3" name="Rectangle 6"/>
          <p:cNvSpPr>
            <a:spLocks noChangeArrowheads="1"/>
          </p:cNvSpPr>
          <p:nvPr/>
        </p:nvSpPr>
        <p:spPr bwMode="auto">
          <a:xfrm>
            <a:off x="0"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4824" name="Object 7"/>
          <p:cNvGraphicFramePr>
            <a:graphicFrameLocks noChangeAspect="1"/>
          </p:cNvGraphicFramePr>
          <p:nvPr/>
        </p:nvGraphicFramePr>
        <p:xfrm>
          <a:off x="160338" y="990600"/>
          <a:ext cx="8823325" cy="2417763"/>
        </p:xfrm>
        <a:graphic>
          <a:graphicData uri="http://schemas.openxmlformats.org/presentationml/2006/ole">
            <mc:AlternateContent xmlns:mc="http://schemas.openxmlformats.org/markup-compatibility/2006">
              <mc:Choice xmlns:v="urn:schemas-microsoft-com:vml" Requires="v">
                <p:oleObj spid="_x0000_s34828" name="Picture" r:id="rId3" imgW="4460748" imgH="1219200" progId="Word.Picture.8">
                  <p:embed/>
                </p:oleObj>
              </mc:Choice>
              <mc:Fallback>
                <p:oleObj name="Picture" r:id="rId3" imgW="4460748" imgH="1219200"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338" y="990600"/>
                        <a:ext cx="8823325" cy="241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5" name="Rectangle 8"/>
          <p:cNvSpPr>
            <a:spLocks noChangeArrowheads="1"/>
          </p:cNvSpPr>
          <p:nvPr/>
        </p:nvSpPr>
        <p:spPr bwMode="auto">
          <a:xfrm>
            <a:off x="152400" y="1828800"/>
            <a:ext cx="5105400" cy="2952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6" name="Rectangle 9"/>
          <p:cNvSpPr>
            <a:spLocks noChangeArrowheads="1"/>
          </p:cNvSpPr>
          <p:nvPr/>
        </p:nvSpPr>
        <p:spPr bwMode="auto">
          <a:xfrm>
            <a:off x="5791200" y="1219200"/>
            <a:ext cx="838200" cy="2952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9904586-759F-4C93-B4D1-954E10B33AE9}" type="slidenum">
              <a:rPr lang="en-US" altLang="en-US" sz="1400"/>
              <a:pPr>
                <a:spcBef>
                  <a:spcPct val="0"/>
                </a:spcBef>
                <a:buClrTx/>
                <a:buSzTx/>
                <a:buFontTx/>
                <a:buNone/>
              </a:pPr>
              <a:t>39</a:t>
            </a:fld>
            <a:endParaRPr lang="en-US" altLang="en-US" sz="1400"/>
          </a:p>
        </p:txBody>
      </p:sp>
      <p:sp>
        <p:nvSpPr>
          <p:cNvPr id="35843" name="Rectangle 2"/>
          <p:cNvSpPr>
            <a:spLocks noGrp="1" noChangeArrowheads="1"/>
          </p:cNvSpPr>
          <p:nvPr>
            <p:ph type="title"/>
          </p:nvPr>
        </p:nvSpPr>
        <p:spPr>
          <a:xfrm>
            <a:off x="304800" y="304800"/>
            <a:ext cx="8610600" cy="1143000"/>
          </a:xfrm>
          <a:noFill/>
        </p:spPr>
        <p:txBody>
          <a:bodyPr/>
          <a:lstStyle/>
          <a:p>
            <a:r>
              <a:rPr lang="en-US" altLang="en-US" sz="4000" smtClean="0"/>
              <a:t>Replacing and Splitting Strings </a:t>
            </a:r>
          </a:p>
        </p:txBody>
      </p:sp>
      <p:sp>
        <p:nvSpPr>
          <p:cNvPr id="35844" name="Rectangle 6"/>
          <p:cNvSpPr>
            <a:spLocks noChangeArrowheads="1"/>
          </p:cNvSpPr>
          <p:nvPr/>
        </p:nvSpPr>
        <p:spPr bwMode="auto">
          <a:xfrm>
            <a:off x="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5845" name="Object 5"/>
          <p:cNvGraphicFramePr>
            <a:graphicFrameLocks noChangeAspect="1"/>
          </p:cNvGraphicFramePr>
          <p:nvPr/>
        </p:nvGraphicFramePr>
        <p:xfrm>
          <a:off x="155575" y="2314575"/>
          <a:ext cx="8756650" cy="2936875"/>
        </p:xfrm>
        <a:graphic>
          <a:graphicData uri="http://schemas.openxmlformats.org/presentationml/2006/ole">
            <mc:AlternateContent xmlns:mc="http://schemas.openxmlformats.org/markup-compatibility/2006">
              <mc:Choice xmlns:v="urn:schemas-microsoft-com:vml" Requires="v">
                <p:oleObj spid="_x0000_s35847" name="Picture" r:id="rId3" imgW="4266694" imgH="1427801" progId="Word.Picture.8">
                  <p:embed/>
                </p:oleObj>
              </mc:Choice>
              <mc:Fallback>
                <p:oleObj name="Picture" r:id="rId3" imgW="4266694" imgH="1427801"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2314575"/>
                        <a:ext cx="8756650" cy="293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C79C9C7-F75D-45F0-A2C0-94E5D3A34C09}" type="slidenum">
              <a:rPr lang="en-US" altLang="en-US" sz="1400"/>
              <a:pPr>
                <a:spcBef>
                  <a:spcPct val="0"/>
                </a:spcBef>
                <a:buClrTx/>
                <a:buSzTx/>
                <a:buFontTx/>
                <a:buNone/>
              </a:pPr>
              <a:t>4</a:t>
            </a:fld>
            <a:endParaRPr lang="en-US" altLang="en-US" sz="1400"/>
          </a:p>
        </p:txBody>
      </p:sp>
      <p:sp>
        <p:nvSpPr>
          <p:cNvPr id="7171" name="Rectangle 2"/>
          <p:cNvSpPr>
            <a:spLocks noGrp="1" noChangeArrowheads="1"/>
          </p:cNvSpPr>
          <p:nvPr>
            <p:ph type="title"/>
          </p:nvPr>
        </p:nvSpPr>
        <p:spPr>
          <a:xfrm>
            <a:off x="304800" y="228600"/>
            <a:ext cx="8534400" cy="685800"/>
          </a:xfrm>
        </p:spPr>
        <p:txBody>
          <a:bodyPr/>
          <a:lstStyle/>
          <a:p>
            <a:r>
              <a:rPr lang="en-US" altLang="en-US" smtClean="0"/>
              <a:t>Class Abstraction and Encapsulation</a:t>
            </a:r>
            <a:endParaRPr lang="en-US" altLang="en-US" smtClean="0">
              <a:hlinkClick r:id="rId3" action="ppaction://program"/>
            </a:endParaRPr>
          </a:p>
        </p:txBody>
      </p:sp>
      <p:sp>
        <p:nvSpPr>
          <p:cNvPr id="7172" name="Rectangle 3"/>
          <p:cNvSpPr>
            <a:spLocks noGrp="1" noChangeArrowheads="1"/>
          </p:cNvSpPr>
          <p:nvPr>
            <p:ph type="body" idx="1"/>
          </p:nvPr>
        </p:nvSpPr>
        <p:spPr>
          <a:xfrm>
            <a:off x="304800" y="1143000"/>
            <a:ext cx="8534400" cy="2514600"/>
          </a:xfrm>
        </p:spPr>
        <p:txBody>
          <a:bodyPr/>
          <a:lstStyle/>
          <a:p>
            <a:pPr>
              <a:lnSpc>
                <a:spcPct val="90000"/>
              </a:lnSpc>
              <a:buFont typeface="Arial" panose="020B0604020202020204" pitchFamily="34" charset="0"/>
              <a:buChar char="•"/>
            </a:pPr>
            <a:r>
              <a:rPr lang="en-US" altLang="en-US" sz="2400" smtClean="0"/>
              <a:t>Class abstraction means to separate class implementation from the use of the class. </a:t>
            </a:r>
          </a:p>
          <a:p>
            <a:pPr>
              <a:lnSpc>
                <a:spcPct val="90000"/>
              </a:lnSpc>
              <a:buFont typeface="Arial" panose="020B0604020202020204" pitchFamily="34" charset="0"/>
              <a:buChar char="•"/>
            </a:pPr>
            <a:r>
              <a:rPr lang="en-US" altLang="en-US" sz="2400" smtClean="0"/>
              <a:t>The creator of the class provides a description of the class and let the user know how the class can be used. </a:t>
            </a:r>
          </a:p>
          <a:p>
            <a:pPr>
              <a:lnSpc>
                <a:spcPct val="90000"/>
              </a:lnSpc>
              <a:buFont typeface="Arial" panose="020B0604020202020204" pitchFamily="34" charset="0"/>
              <a:buChar char="•"/>
            </a:pPr>
            <a:r>
              <a:rPr lang="en-US" altLang="en-US" sz="2400" smtClean="0"/>
              <a:t>The user of the class does not need to know how the class is implemented. The detail of implementation is encapsulated and hidden from the user. </a:t>
            </a:r>
          </a:p>
        </p:txBody>
      </p:sp>
      <p:sp>
        <p:nvSpPr>
          <p:cNvPr id="7173" name="Rectangle 4"/>
          <p:cNvSpPr>
            <a:spLocks noChangeArrowheads="1"/>
          </p:cNvSpPr>
          <p:nvPr/>
        </p:nvSpPr>
        <p:spPr bwMode="auto">
          <a:xfrm>
            <a:off x="1914525"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7174" name="Object 5"/>
          <p:cNvGraphicFramePr>
            <a:graphicFrameLocks noChangeAspect="1"/>
          </p:cNvGraphicFramePr>
          <p:nvPr/>
        </p:nvGraphicFramePr>
        <p:xfrm>
          <a:off x="228600" y="4191000"/>
          <a:ext cx="8610600" cy="1481138"/>
        </p:xfrm>
        <a:graphic>
          <a:graphicData uri="http://schemas.openxmlformats.org/presentationml/2006/ole">
            <mc:AlternateContent xmlns:mc="http://schemas.openxmlformats.org/markup-compatibility/2006">
              <mc:Choice xmlns:v="urn:schemas-microsoft-com:vml" Requires="v">
                <p:oleObj spid="_x0000_s7176" r:id="rId4" imgW="5315712" imgH="914400" progId="Word.Picture.8">
                  <p:embed/>
                </p:oleObj>
              </mc:Choice>
              <mc:Fallback>
                <p:oleObj r:id="rId4" imgW="5315712" imgH="914400"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4191000"/>
                        <a:ext cx="8610600" cy="148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F55D586-C5A6-495D-A4B6-18A794063276}" type="slidenum">
              <a:rPr lang="en-US" altLang="en-US" sz="1400"/>
              <a:pPr>
                <a:spcBef>
                  <a:spcPct val="0"/>
                </a:spcBef>
                <a:buClrTx/>
                <a:buSzTx/>
                <a:buFontTx/>
                <a:buNone/>
              </a:pPr>
              <a:t>40</a:t>
            </a:fld>
            <a:endParaRPr lang="en-US" altLang="en-US" sz="1400"/>
          </a:p>
        </p:txBody>
      </p:sp>
      <p:sp>
        <p:nvSpPr>
          <p:cNvPr id="36867" name="Rectangle 2"/>
          <p:cNvSpPr>
            <a:spLocks noGrp="1" noChangeArrowheads="1"/>
          </p:cNvSpPr>
          <p:nvPr>
            <p:ph type="title"/>
          </p:nvPr>
        </p:nvSpPr>
        <p:spPr>
          <a:xfrm>
            <a:off x="685800" y="228600"/>
            <a:ext cx="7772400" cy="685800"/>
          </a:xfrm>
          <a:noFill/>
        </p:spPr>
        <p:txBody>
          <a:bodyPr/>
          <a:lstStyle/>
          <a:p>
            <a:r>
              <a:rPr lang="en-US" altLang="en-US" sz="4000" smtClean="0"/>
              <a:t>Examples</a:t>
            </a:r>
          </a:p>
        </p:txBody>
      </p:sp>
      <p:sp>
        <p:nvSpPr>
          <p:cNvPr id="36868" name="Rectangle 3"/>
          <p:cNvSpPr>
            <a:spLocks noGrp="1" noChangeArrowheads="1"/>
          </p:cNvSpPr>
          <p:nvPr>
            <p:ph type="body" idx="1"/>
          </p:nvPr>
        </p:nvSpPr>
        <p:spPr>
          <a:xfrm>
            <a:off x="228600" y="990600"/>
            <a:ext cx="8763000" cy="5486400"/>
          </a:xfrm>
          <a:noFill/>
        </p:spPr>
        <p:txBody>
          <a:bodyPr/>
          <a:lstStyle/>
          <a:p>
            <a:pPr marL="0" indent="0">
              <a:buFont typeface="Monotype Sorts" pitchFamily="2" charset="2"/>
              <a:buNone/>
            </a:pPr>
            <a:r>
              <a:rPr lang="en-US" altLang="en-US" sz="2800" smtClean="0"/>
              <a:t>"Welcome".replace('e', 'A') returns a new string, WAlcomA.</a:t>
            </a:r>
            <a:endParaRPr lang="en-US" altLang="en-US" sz="2800" b="1" i="1" smtClean="0"/>
          </a:p>
          <a:p>
            <a:pPr marL="0" indent="0">
              <a:buFont typeface="Monotype Sorts" pitchFamily="2" charset="2"/>
              <a:buNone/>
            </a:pPr>
            <a:r>
              <a:rPr lang="en-US" altLang="en-US" sz="2800" smtClean="0"/>
              <a:t>"Welcome".replaceFirst("e", "AB") returns a new string, WABlcome.</a:t>
            </a:r>
            <a:endParaRPr lang="en-US" altLang="en-US" sz="2800" b="1" i="1" smtClean="0"/>
          </a:p>
          <a:p>
            <a:pPr marL="0" indent="0">
              <a:buFont typeface="Monotype Sorts" pitchFamily="2" charset="2"/>
              <a:buNone/>
            </a:pPr>
            <a:r>
              <a:rPr lang="en-US" altLang="en-US" sz="2800" smtClean="0"/>
              <a:t>"Welcome".replace("e", "AB") returns a new string, WABlcomAB.</a:t>
            </a:r>
            <a:endParaRPr lang="en-US" altLang="en-US" sz="2800" b="1" i="1" smtClean="0"/>
          </a:p>
          <a:p>
            <a:pPr marL="0" indent="0">
              <a:buFont typeface="Monotype Sorts" pitchFamily="2" charset="2"/>
              <a:buNone/>
            </a:pPr>
            <a:r>
              <a:rPr lang="en-US" altLang="en-US" sz="2800" smtClean="0"/>
              <a:t>"Welcome".replace("el", "AB") returns a new string, WABcome.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0EFEC85-583C-4DE2-9A80-67D5E2FA6D2B}" type="slidenum">
              <a:rPr lang="en-US" altLang="en-US" sz="1400"/>
              <a:pPr>
                <a:spcBef>
                  <a:spcPct val="0"/>
                </a:spcBef>
                <a:buClrTx/>
                <a:buSzTx/>
                <a:buFontTx/>
                <a:buNone/>
              </a:pPr>
              <a:t>41</a:t>
            </a:fld>
            <a:endParaRPr lang="en-US" altLang="en-US" sz="1400"/>
          </a:p>
        </p:txBody>
      </p:sp>
      <p:sp>
        <p:nvSpPr>
          <p:cNvPr id="37891" name="Rectangle 2"/>
          <p:cNvSpPr>
            <a:spLocks noGrp="1" noChangeArrowheads="1"/>
          </p:cNvSpPr>
          <p:nvPr>
            <p:ph type="title"/>
          </p:nvPr>
        </p:nvSpPr>
        <p:spPr>
          <a:xfrm>
            <a:off x="685800" y="304800"/>
            <a:ext cx="7772400" cy="609600"/>
          </a:xfrm>
          <a:noFill/>
        </p:spPr>
        <p:txBody>
          <a:bodyPr/>
          <a:lstStyle/>
          <a:p>
            <a:r>
              <a:rPr lang="en-US" altLang="en-US" smtClean="0">
                <a:cs typeface="Times New Roman" panose="02020603050405020304" pitchFamily="18" charset="0"/>
              </a:rPr>
              <a:t>Splitting a String</a:t>
            </a:r>
            <a:endParaRPr lang="en-US" altLang="en-US" smtClean="0"/>
          </a:p>
        </p:txBody>
      </p:sp>
      <p:sp>
        <p:nvSpPr>
          <p:cNvPr id="37892" name="Rectangle 3"/>
          <p:cNvSpPr>
            <a:spLocks noGrp="1" noChangeArrowheads="1"/>
          </p:cNvSpPr>
          <p:nvPr>
            <p:ph type="body" idx="1"/>
          </p:nvPr>
        </p:nvSpPr>
        <p:spPr>
          <a:xfrm>
            <a:off x="0" y="1295400"/>
            <a:ext cx="9144000" cy="1371600"/>
          </a:xfrm>
        </p:spPr>
        <p:txBody>
          <a:bodyPr/>
          <a:lstStyle/>
          <a:p>
            <a:pPr marL="0" indent="0">
              <a:buFont typeface="Monotype Sorts" pitchFamily="2" charset="2"/>
              <a:buNone/>
            </a:pPr>
            <a:r>
              <a:rPr lang="en-US" altLang="en-US" sz="2400" b="1" smtClean="0">
                <a:solidFill>
                  <a:schemeClr val="tx2"/>
                </a:solidFill>
                <a:latin typeface="Courier New" panose="02070309020205020404" pitchFamily="49" charset="0"/>
              </a:rPr>
              <a:t>String[] tokens = "Java#HTML#Perl".split("#", 0);</a:t>
            </a:r>
          </a:p>
          <a:p>
            <a:pPr marL="0" indent="0">
              <a:buFont typeface="Monotype Sorts" pitchFamily="2" charset="2"/>
              <a:buNone/>
            </a:pPr>
            <a:r>
              <a:rPr lang="en-US" altLang="en-US" sz="2400" b="1" smtClean="0">
                <a:solidFill>
                  <a:schemeClr val="tx2"/>
                </a:solidFill>
                <a:latin typeface="Courier New" panose="02070309020205020404" pitchFamily="49" charset="0"/>
              </a:rPr>
              <a:t>for (int i = 0; i &lt; tokens.length; i++) </a:t>
            </a:r>
          </a:p>
          <a:p>
            <a:pPr marL="0" indent="0">
              <a:buFont typeface="Monotype Sorts" pitchFamily="2" charset="2"/>
              <a:buNone/>
            </a:pPr>
            <a:r>
              <a:rPr lang="en-US" altLang="en-US" sz="2400" b="1" smtClean="0">
                <a:solidFill>
                  <a:schemeClr val="tx2"/>
                </a:solidFill>
                <a:latin typeface="Courier New" panose="02070309020205020404" pitchFamily="49" charset="0"/>
              </a:rPr>
              <a:t>  System.out.print(tokens[i] + " ");</a:t>
            </a:r>
          </a:p>
        </p:txBody>
      </p:sp>
      <p:sp>
        <p:nvSpPr>
          <p:cNvPr id="37893" name="Rectangle 4"/>
          <p:cNvSpPr>
            <a:spLocks noChangeArrowheads="1"/>
          </p:cNvSpPr>
          <p:nvPr/>
        </p:nvSpPr>
        <p:spPr bwMode="auto">
          <a:xfrm>
            <a:off x="228600" y="3581400"/>
            <a:ext cx="8763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a:t>Java HTML Perl</a:t>
            </a:r>
          </a:p>
        </p:txBody>
      </p:sp>
      <p:sp>
        <p:nvSpPr>
          <p:cNvPr id="37894" name="Rectangle 5"/>
          <p:cNvSpPr>
            <a:spLocks noChangeArrowheads="1"/>
          </p:cNvSpPr>
          <p:nvPr/>
        </p:nvSpPr>
        <p:spPr bwMode="auto">
          <a:xfrm>
            <a:off x="228600" y="2819400"/>
            <a:ext cx="8763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a:t>displays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17DE029-232D-40C1-8288-C9BDD7668DC4}" type="slidenum">
              <a:rPr lang="en-US" altLang="en-US" sz="1400"/>
              <a:pPr>
                <a:spcBef>
                  <a:spcPct val="0"/>
                </a:spcBef>
                <a:buClrTx/>
                <a:buSzTx/>
                <a:buFontTx/>
                <a:buNone/>
              </a:pPr>
              <a:t>42</a:t>
            </a:fld>
            <a:endParaRPr lang="en-US" altLang="en-US" sz="1400"/>
          </a:p>
        </p:txBody>
      </p:sp>
      <p:sp>
        <p:nvSpPr>
          <p:cNvPr id="38915" name="Rectangle 2"/>
          <p:cNvSpPr>
            <a:spLocks noGrp="1" noChangeArrowheads="1"/>
          </p:cNvSpPr>
          <p:nvPr>
            <p:ph type="title"/>
          </p:nvPr>
        </p:nvSpPr>
        <p:spPr>
          <a:xfrm>
            <a:off x="304800" y="381000"/>
            <a:ext cx="8610600" cy="533400"/>
          </a:xfrm>
          <a:noFill/>
        </p:spPr>
        <p:txBody>
          <a:bodyPr/>
          <a:lstStyle/>
          <a:p>
            <a:r>
              <a:rPr lang="en-US" altLang="en-US" sz="3200" smtClean="0"/>
              <a:t>Matching, Replacing and Splitting by Patterns</a:t>
            </a:r>
            <a:r>
              <a:rPr lang="en-US" altLang="en-US" smtClean="0"/>
              <a:t> </a:t>
            </a:r>
          </a:p>
        </p:txBody>
      </p:sp>
      <p:sp>
        <p:nvSpPr>
          <p:cNvPr id="38916" name="Rectangle 3"/>
          <p:cNvSpPr>
            <a:spLocks noGrp="1" noChangeArrowheads="1"/>
          </p:cNvSpPr>
          <p:nvPr>
            <p:ph type="body" idx="1"/>
          </p:nvPr>
        </p:nvSpPr>
        <p:spPr>
          <a:xfrm>
            <a:off x="228600" y="1143000"/>
            <a:ext cx="8686800" cy="2590800"/>
          </a:xfrm>
          <a:noFill/>
        </p:spPr>
        <p:txBody>
          <a:bodyPr/>
          <a:lstStyle/>
          <a:p>
            <a:pPr marL="0" indent="0">
              <a:lnSpc>
                <a:spcPct val="95000"/>
              </a:lnSpc>
              <a:buFont typeface="Monotype Sorts" pitchFamily="2" charset="2"/>
              <a:buNone/>
            </a:pPr>
            <a:r>
              <a:rPr lang="en-US" altLang="en-US" sz="2600" smtClean="0"/>
              <a:t>You can match, replace, or split a string by specifying a pattern. This is an extremely useful and powerful feature, commonly known as </a:t>
            </a:r>
            <a:r>
              <a:rPr lang="en-US" altLang="en-US" sz="2600" i="1" smtClean="0"/>
              <a:t>regular expression</a:t>
            </a:r>
            <a:r>
              <a:rPr lang="en-US" altLang="en-US" sz="2600" smtClean="0"/>
              <a:t>. Regular expression is complex to beginning students. For this reason, two simple patterns are used in this section. Please refer to Supplement III.F, “Regular Expressions,” for further studies.</a:t>
            </a:r>
            <a:r>
              <a:rPr lang="en-US" altLang="en-US" sz="2500" smtClean="0">
                <a:latin typeface="Courier" charset="0"/>
                <a:cs typeface="Times New Roman" panose="02020603050405020304" pitchFamily="18" charset="0"/>
              </a:rPr>
              <a:t> </a:t>
            </a:r>
          </a:p>
        </p:txBody>
      </p:sp>
      <p:sp>
        <p:nvSpPr>
          <p:cNvPr id="38917" name="Rectangle 4"/>
          <p:cNvSpPr>
            <a:spLocks noChangeArrowheads="1"/>
          </p:cNvSpPr>
          <p:nvPr/>
        </p:nvSpPr>
        <p:spPr bwMode="auto">
          <a:xfrm>
            <a:off x="304800" y="3810000"/>
            <a:ext cx="8610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600"/>
              <a:t>"Java".matches("Java");</a:t>
            </a:r>
          </a:p>
          <a:p>
            <a:pPr>
              <a:buFont typeface="Monotype Sorts" pitchFamily="2" charset="2"/>
              <a:buNone/>
            </a:pPr>
            <a:r>
              <a:rPr lang="en-US" altLang="en-US" sz="2600"/>
              <a:t>"Java".equals("Java");</a:t>
            </a:r>
          </a:p>
        </p:txBody>
      </p:sp>
      <p:sp>
        <p:nvSpPr>
          <p:cNvPr id="38918" name="Rectangle 5"/>
          <p:cNvSpPr>
            <a:spLocks noChangeArrowheads="1"/>
          </p:cNvSpPr>
          <p:nvPr/>
        </p:nvSpPr>
        <p:spPr bwMode="auto">
          <a:xfrm>
            <a:off x="304800" y="5105400"/>
            <a:ext cx="8610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600"/>
              <a:t>"Java is fun".matches("Java.*");</a:t>
            </a:r>
          </a:p>
          <a:p>
            <a:pPr>
              <a:buFont typeface="Monotype Sorts" pitchFamily="2" charset="2"/>
              <a:buNone/>
            </a:pPr>
            <a:r>
              <a:rPr lang="en-US" altLang="en-US" sz="2600"/>
              <a:t>"Java is cool".matches("Java.*");</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EB113A4-C64F-43E2-9081-5FB85B18356D}" type="slidenum">
              <a:rPr lang="en-US" altLang="en-US" sz="1400"/>
              <a:pPr>
                <a:spcBef>
                  <a:spcPct val="0"/>
                </a:spcBef>
                <a:buClrTx/>
                <a:buSzTx/>
                <a:buFontTx/>
                <a:buNone/>
              </a:pPr>
              <a:t>43</a:t>
            </a:fld>
            <a:endParaRPr lang="en-US" altLang="en-US" sz="1400"/>
          </a:p>
        </p:txBody>
      </p:sp>
      <p:sp>
        <p:nvSpPr>
          <p:cNvPr id="39939" name="Rectangle 2"/>
          <p:cNvSpPr>
            <a:spLocks noGrp="1" noChangeArrowheads="1"/>
          </p:cNvSpPr>
          <p:nvPr>
            <p:ph type="title"/>
          </p:nvPr>
        </p:nvSpPr>
        <p:spPr>
          <a:xfrm>
            <a:off x="304800" y="381000"/>
            <a:ext cx="8610600" cy="533400"/>
          </a:xfrm>
          <a:noFill/>
        </p:spPr>
        <p:txBody>
          <a:bodyPr/>
          <a:lstStyle/>
          <a:p>
            <a:r>
              <a:rPr lang="en-US" altLang="en-US" sz="3200" smtClean="0"/>
              <a:t>Matching, Replacing and Splitting by Patterns</a:t>
            </a:r>
            <a:r>
              <a:rPr lang="en-US" altLang="en-US" smtClean="0"/>
              <a:t> </a:t>
            </a:r>
          </a:p>
        </p:txBody>
      </p:sp>
      <p:sp>
        <p:nvSpPr>
          <p:cNvPr id="39940" name="Rectangle 3"/>
          <p:cNvSpPr>
            <a:spLocks noGrp="1" noChangeArrowheads="1"/>
          </p:cNvSpPr>
          <p:nvPr>
            <p:ph type="body" idx="1"/>
          </p:nvPr>
        </p:nvSpPr>
        <p:spPr>
          <a:xfrm>
            <a:off x="228600" y="1219200"/>
            <a:ext cx="8686800" cy="5105400"/>
          </a:xfrm>
          <a:noFill/>
        </p:spPr>
        <p:txBody>
          <a:bodyPr/>
          <a:lstStyle/>
          <a:p>
            <a:pPr marL="0" indent="0">
              <a:buFont typeface="Monotype Sorts" pitchFamily="2" charset="2"/>
              <a:buNone/>
            </a:pPr>
            <a:r>
              <a:rPr lang="en-US" altLang="en-US" sz="2600" smtClean="0"/>
              <a:t>The replaceAll, replaceFirst, and split methods can be used with a regular expression. For example, the following statement returns a new string that replaces $, +, or # in "a+b$#c" by the string NNN.</a:t>
            </a:r>
            <a:endParaRPr lang="en-US" altLang="en-US" sz="2600" b="1" i="1" smtClean="0"/>
          </a:p>
          <a:p>
            <a:pPr marL="0" indent="0">
              <a:buFont typeface="Monotype Sorts" pitchFamily="2" charset="2"/>
              <a:buNone/>
            </a:pPr>
            <a:endParaRPr lang="en-US" altLang="zh-CN" sz="2600" smtClean="0">
              <a:ea typeface="SimSun" panose="02010600030101010101" pitchFamily="2" charset="-122"/>
            </a:endParaRPr>
          </a:p>
          <a:p>
            <a:pPr marL="0" indent="0">
              <a:buFont typeface="Monotype Sorts" pitchFamily="2" charset="2"/>
              <a:buNone/>
            </a:pPr>
            <a:r>
              <a:rPr lang="en-US" altLang="zh-CN" sz="2600" smtClean="0">
                <a:ea typeface="SimSun" panose="02010600030101010101" pitchFamily="2" charset="-122"/>
              </a:rPr>
              <a:t>String s = "a+b$#c".replaceAll("[$+#]", "NNN");</a:t>
            </a:r>
          </a:p>
          <a:p>
            <a:pPr marL="0" indent="0">
              <a:buFont typeface="Monotype Sorts" pitchFamily="2" charset="2"/>
              <a:buNone/>
            </a:pPr>
            <a:r>
              <a:rPr lang="en-US" altLang="zh-CN" sz="2600" smtClean="0">
                <a:ea typeface="SimSun" panose="02010600030101010101" pitchFamily="2" charset="-122"/>
              </a:rPr>
              <a:t>System.out.println(s);</a:t>
            </a:r>
          </a:p>
          <a:p>
            <a:pPr marL="0" indent="0">
              <a:buFont typeface="Monotype Sorts" pitchFamily="2" charset="2"/>
              <a:buNone/>
            </a:pPr>
            <a:endParaRPr lang="en-US" altLang="zh-CN" sz="2600" smtClean="0">
              <a:ea typeface="SimSun" panose="02010600030101010101" pitchFamily="2" charset="-122"/>
            </a:endParaRPr>
          </a:p>
          <a:p>
            <a:pPr marL="0" indent="0">
              <a:buFont typeface="Monotype Sorts" pitchFamily="2" charset="2"/>
              <a:buNone/>
            </a:pPr>
            <a:r>
              <a:rPr lang="en-US" altLang="zh-CN" sz="2600" smtClean="0">
                <a:ea typeface="SimSun" panose="02010600030101010101" pitchFamily="2" charset="-122"/>
              </a:rPr>
              <a:t>Here the regular expression [$+#] specifies a pattern that matches $, +, or #. So, the output is aNNNbNNNNNNc.</a:t>
            </a:r>
            <a:br>
              <a:rPr lang="en-US" altLang="zh-CN" sz="2600" smtClean="0">
                <a:ea typeface="SimSun" panose="02010600030101010101" pitchFamily="2" charset="-122"/>
              </a:rPr>
            </a:br>
            <a:r>
              <a:rPr lang="en-US" altLang="zh-CN" sz="2600" smtClean="0">
                <a:ea typeface="SimSun" panose="02010600030101010101" pitchFamily="2" charset="-122"/>
              </a:rPr>
              <a:t/>
            </a:r>
            <a:br>
              <a:rPr lang="en-US" altLang="zh-CN" sz="2600" smtClean="0">
                <a:ea typeface="SimSun" panose="02010600030101010101" pitchFamily="2" charset="-122"/>
              </a:rPr>
            </a:br>
            <a:endParaRPr lang="en-US" altLang="en-US" sz="260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9616679-F37C-4071-8B77-AFCBDC089842}" type="slidenum">
              <a:rPr lang="en-US" altLang="en-US" sz="1400"/>
              <a:pPr>
                <a:spcBef>
                  <a:spcPct val="0"/>
                </a:spcBef>
                <a:buClrTx/>
                <a:buSzTx/>
                <a:buFontTx/>
                <a:buNone/>
              </a:pPr>
              <a:t>44</a:t>
            </a:fld>
            <a:endParaRPr lang="en-US" altLang="en-US" sz="1400"/>
          </a:p>
        </p:txBody>
      </p:sp>
      <p:sp>
        <p:nvSpPr>
          <p:cNvPr id="40963" name="Rectangle 2"/>
          <p:cNvSpPr>
            <a:spLocks noGrp="1" noChangeArrowheads="1"/>
          </p:cNvSpPr>
          <p:nvPr>
            <p:ph type="title"/>
          </p:nvPr>
        </p:nvSpPr>
        <p:spPr>
          <a:xfrm>
            <a:off x="304800" y="381000"/>
            <a:ext cx="8610600" cy="533400"/>
          </a:xfrm>
          <a:noFill/>
        </p:spPr>
        <p:txBody>
          <a:bodyPr/>
          <a:lstStyle/>
          <a:p>
            <a:r>
              <a:rPr lang="en-US" altLang="en-US" sz="3200" smtClean="0"/>
              <a:t>Matching, Replacing and Splitting by Patterns</a:t>
            </a:r>
            <a:r>
              <a:rPr lang="en-US" altLang="en-US" smtClean="0"/>
              <a:t> </a:t>
            </a:r>
          </a:p>
        </p:txBody>
      </p:sp>
      <p:sp>
        <p:nvSpPr>
          <p:cNvPr id="40964" name="Rectangle 3"/>
          <p:cNvSpPr>
            <a:spLocks noGrp="1" noChangeArrowheads="1"/>
          </p:cNvSpPr>
          <p:nvPr>
            <p:ph type="body" idx="1"/>
          </p:nvPr>
        </p:nvSpPr>
        <p:spPr>
          <a:xfrm>
            <a:off x="228600" y="1219200"/>
            <a:ext cx="8686800" cy="5105400"/>
          </a:xfrm>
          <a:noFill/>
        </p:spPr>
        <p:txBody>
          <a:bodyPr/>
          <a:lstStyle/>
          <a:p>
            <a:pPr marL="0" indent="0">
              <a:lnSpc>
                <a:spcPct val="90000"/>
              </a:lnSpc>
              <a:buFont typeface="Monotype Sorts" pitchFamily="2" charset="2"/>
              <a:buNone/>
            </a:pPr>
            <a:r>
              <a:rPr lang="en-US" altLang="en-US" sz="2600" smtClean="0"/>
              <a:t>The following statement splits the string into an array of strings delimited by some punctuation marks.</a:t>
            </a:r>
          </a:p>
          <a:p>
            <a:pPr marL="0" indent="0">
              <a:lnSpc>
                <a:spcPct val="90000"/>
              </a:lnSpc>
              <a:buFont typeface="Monotype Sorts" pitchFamily="2" charset="2"/>
              <a:buNone/>
            </a:pPr>
            <a:endParaRPr lang="en-US" altLang="zh-CN" sz="2600" u="sng" smtClean="0">
              <a:ea typeface="SimSun" panose="02010600030101010101" pitchFamily="2" charset="-122"/>
            </a:endParaRPr>
          </a:p>
          <a:p>
            <a:pPr marL="0" indent="0">
              <a:lnSpc>
                <a:spcPct val="90000"/>
              </a:lnSpc>
              <a:buFont typeface="Monotype Sorts" pitchFamily="2" charset="2"/>
              <a:buNone/>
            </a:pPr>
            <a:r>
              <a:rPr lang="en-US" altLang="zh-CN" sz="2600" smtClean="0">
                <a:ea typeface="SimSun" panose="02010600030101010101" pitchFamily="2" charset="-122"/>
              </a:rPr>
              <a:t>String[] tokens = "Java,C?C#,C++".split("[.,:;?]");</a:t>
            </a:r>
          </a:p>
          <a:p>
            <a:pPr marL="0" indent="0">
              <a:lnSpc>
                <a:spcPct val="90000"/>
              </a:lnSpc>
              <a:buFont typeface="Monotype Sorts" pitchFamily="2" charset="2"/>
              <a:buNone/>
            </a:pPr>
            <a:r>
              <a:rPr lang="en-US" altLang="zh-CN" sz="2600" smtClean="0">
                <a:ea typeface="SimSun" panose="02010600030101010101" pitchFamily="2" charset="-122"/>
              </a:rPr>
              <a:t>    </a:t>
            </a:r>
          </a:p>
          <a:p>
            <a:pPr marL="0" indent="0">
              <a:lnSpc>
                <a:spcPct val="90000"/>
              </a:lnSpc>
              <a:buFont typeface="Monotype Sorts" pitchFamily="2" charset="2"/>
              <a:buNone/>
            </a:pPr>
            <a:r>
              <a:rPr lang="en-US" altLang="zh-CN" sz="2600" smtClean="0">
                <a:ea typeface="SimSun" panose="02010600030101010101" pitchFamily="2" charset="-122"/>
              </a:rPr>
              <a:t>for (int i = 0; i &lt; tokens.length; i++)</a:t>
            </a:r>
          </a:p>
          <a:p>
            <a:pPr marL="0" indent="0">
              <a:lnSpc>
                <a:spcPct val="90000"/>
              </a:lnSpc>
              <a:buFont typeface="Monotype Sorts" pitchFamily="2" charset="2"/>
              <a:buNone/>
            </a:pPr>
            <a:r>
              <a:rPr lang="en-US" altLang="zh-CN" sz="2600" smtClean="0">
                <a:ea typeface="SimSun" panose="02010600030101010101" pitchFamily="2" charset="-122"/>
              </a:rPr>
              <a:t>  System.out.println(tokens[i]);</a:t>
            </a:r>
            <a:endParaRPr lang="en-US" altLang="en-US" sz="260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5A43CC6-C63A-4CF8-B81E-31E8C266BFB7}" type="slidenum">
              <a:rPr lang="en-US" altLang="en-US" sz="1400"/>
              <a:pPr>
                <a:spcBef>
                  <a:spcPct val="0"/>
                </a:spcBef>
                <a:buClrTx/>
                <a:buSzTx/>
                <a:buFontTx/>
                <a:buNone/>
              </a:pPr>
              <a:t>45</a:t>
            </a:fld>
            <a:endParaRPr lang="en-US" altLang="en-US" sz="1400"/>
          </a:p>
        </p:txBody>
      </p:sp>
      <p:sp>
        <p:nvSpPr>
          <p:cNvPr id="41987" name="Rectangle 2"/>
          <p:cNvSpPr>
            <a:spLocks noGrp="1" noChangeArrowheads="1"/>
          </p:cNvSpPr>
          <p:nvPr>
            <p:ph type="title"/>
          </p:nvPr>
        </p:nvSpPr>
        <p:spPr>
          <a:xfrm>
            <a:off x="685800" y="381000"/>
            <a:ext cx="7772400" cy="1066800"/>
          </a:xfrm>
          <a:noFill/>
        </p:spPr>
        <p:txBody>
          <a:bodyPr/>
          <a:lstStyle/>
          <a:p>
            <a:r>
              <a:rPr lang="en-US" altLang="en-US" smtClean="0"/>
              <a:t>Convert Character and Numbers to Strings</a:t>
            </a:r>
          </a:p>
        </p:txBody>
      </p:sp>
      <p:sp>
        <p:nvSpPr>
          <p:cNvPr id="41988" name="Rectangle 3"/>
          <p:cNvSpPr>
            <a:spLocks noGrp="1" noChangeArrowheads="1"/>
          </p:cNvSpPr>
          <p:nvPr>
            <p:ph type="body" idx="1"/>
          </p:nvPr>
        </p:nvSpPr>
        <p:spPr>
          <a:xfrm>
            <a:off x="381000" y="1828800"/>
            <a:ext cx="8534400" cy="4724400"/>
          </a:xfrm>
          <a:noFill/>
        </p:spPr>
        <p:txBody>
          <a:bodyPr/>
          <a:lstStyle/>
          <a:p>
            <a:pPr marL="0" indent="0">
              <a:buFont typeface="Monotype Sorts" pitchFamily="2" charset="2"/>
              <a:buNone/>
            </a:pPr>
            <a:r>
              <a:rPr lang="en-US" altLang="en-US" smtClean="0">
                <a:cs typeface="Times New Roman" panose="02020603050405020304" pitchFamily="18" charset="0"/>
              </a:rPr>
              <a:t>The String class provides several static valueOf methods for converting a character, an array of characters, and numeric values to strings. These methods have the same name valueOf with different argument types char, char[], double, long, int, and float. For example, to convert a double value to a string, use String.valueOf(5.44). The return value is string consists of characters ‘5’, ‘.’, ‘4’, and ‘4’.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24A42DB-B1B2-4E18-9681-6C6481D89F37}" type="slidenum">
              <a:rPr lang="en-US" altLang="en-US" sz="1400"/>
              <a:pPr>
                <a:spcBef>
                  <a:spcPct val="0"/>
                </a:spcBef>
                <a:buClrTx/>
                <a:buSzTx/>
                <a:buFontTx/>
                <a:buNone/>
              </a:pPr>
              <a:t>46</a:t>
            </a:fld>
            <a:endParaRPr lang="en-US" altLang="en-US" sz="1400"/>
          </a:p>
        </p:txBody>
      </p:sp>
      <p:sp>
        <p:nvSpPr>
          <p:cNvPr id="43011" name="Rectangle 2"/>
          <p:cNvSpPr>
            <a:spLocks noGrp="1" noChangeArrowheads="1"/>
          </p:cNvSpPr>
          <p:nvPr>
            <p:ph type="title"/>
          </p:nvPr>
        </p:nvSpPr>
        <p:spPr>
          <a:xfrm>
            <a:off x="0" y="304800"/>
            <a:ext cx="9144000" cy="990600"/>
          </a:xfrm>
        </p:spPr>
        <p:txBody>
          <a:bodyPr/>
          <a:lstStyle/>
          <a:p>
            <a:r>
              <a:rPr lang="en-US" altLang="en-US" sz="4000" smtClean="0">
                <a:latin typeface="Courier New" panose="02070309020205020404" pitchFamily="49" charset="0"/>
              </a:rPr>
              <a:t>StringBuilder</a:t>
            </a:r>
            <a:r>
              <a:rPr lang="en-US" altLang="en-US" sz="4000" smtClean="0"/>
              <a:t> and </a:t>
            </a:r>
            <a:r>
              <a:rPr lang="en-US" altLang="en-US" sz="4000" smtClean="0">
                <a:latin typeface="Courier New" panose="02070309020205020404" pitchFamily="49" charset="0"/>
              </a:rPr>
              <a:t>StringBuffer</a:t>
            </a:r>
          </a:p>
        </p:txBody>
      </p:sp>
      <p:sp>
        <p:nvSpPr>
          <p:cNvPr id="43012" name="Rectangle 3"/>
          <p:cNvSpPr>
            <a:spLocks noGrp="1" noChangeArrowheads="1"/>
          </p:cNvSpPr>
          <p:nvPr>
            <p:ph type="body" idx="1"/>
          </p:nvPr>
        </p:nvSpPr>
        <p:spPr>
          <a:xfrm>
            <a:off x="304800" y="1371600"/>
            <a:ext cx="8458200" cy="4800600"/>
          </a:xfrm>
        </p:spPr>
        <p:txBody>
          <a:bodyPr/>
          <a:lstStyle/>
          <a:p>
            <a:pPr marL="0" indent="0">
              <a:buFont typeface="Monotype Sorts" pitchFamily="2" charset="2"/>
              <a:buNone/>
            </a:pPr>
            <a:r>
              <a:rPr lang="en-US" altLang="en-US" smtClean="0"/>
              <a:t>The </a:t>
            </a:r>
            <a:r>
              <a:rPr lang="en-US" altLang="en-US" sz="3000" smtClean="0">
                <a:latin typeface="Courier New" panose="02070309020205020404" pitchFamily="49" charset="0"/>
              </a:rPr>
              <a:t>StringBuilder</a:t>
            </a:r>
            <a:r>
              <a:rPr lang="en-US" altLang="en-US" smtClean="0"/>
              <a:t>/</a:t>
            </a:r>
            <a:r>
              <a:rPr lang="en-US" altLang="en-US" sz="3000" smtClean="0">
                <a:latin typeface="Courier New" panose="02070309020205020404" pitchFamily="49" charset="0"/>
              </a:rPr>
              <a:t>StringBuffer</a:t>
            </a:r>
            <a:r>
              <a:rPr lang="en-US" altLang="en-US" smtClean="0"/>
              <a:t> class is an alternative to the </a:t>
            </a:r>
            <a:r>
              <a:rPr lang="en-US" altLang="en-US" sz="3000" smtClean="0">
                <a:latin typeface="Courier New" panose="02070309020205020404" pitchFamily="49" charset="0"/>
              </a:rPr>
              <a:t>String</a:t>
            </a:r>
            <a:r>
              <a:rPr lang="en-US" altLang="en-US" smtClean="0"/>
              <a:t> class. In general, a StringBuilder/StringBuffer can be used wherever a string is used. StringBuilder/StringBuffer is more flexible than String. You can add, insert, or append new contents into a string buffer, whereas the value of a String object is fixed once the string is created.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33B8D3F-28BB-4323-B796-A9C1C1BDA011}" type="slidenum">
              <a:rPr lang="en-US" altLang="en-US" sz="1400"/>
              <a:pPr>
                <a:spcBef>
                  <a:spcPct val="0"/>
                </a:spcBef>
                <a:buClrTx/>
                <a:buSzTx/>
                <a:buFontTx/>
                <a:buNone/>
              </a:pPr>
              <a:t>47</a:t>
            </a:fld>
            <a:endParaRPr lang="en-US" altLang="en-US" sz="1400"/>
          </a:p>
        </p:txBody>
      </p:sp>
      <p:sp>
        <p:nvSpPr>
          <p:cNvPr id="44035" name="Rectangle 2"/>
          <p:cNvSpPr>
            <a:spLocks noGrp="1" noChangeArrowheads="1"/>
          </p:cNvSpPr>
          <p:nvPr>
            <p:ph type="title"/>
          </p:nvPr>
        </p:nvSpPr>
        <p:spPr>
          <a:xfrm>
            <a:off x="0" y="304800"/>
            <a:ext cx="9144000" cy="990600"/>
          </a:xfrm>
        </p:spPr>
        <p:txBody>
          <a:bodyPr/>
          <a:lstStyle/>
          <a:p>
            <a:r>
              <a:rPr lang="en-US" altLang="en-US" smtClean="0">
                <a:latin typeface="Courier New" panose="02070309020205020404" pitchFamily="49" charset="0"/>
              </a:rPr>
              <a:t>StringBuilder</a:t>
            </a:r>
            <a:r>
              <a:rPr lang="en-US" altLang="en-US" smtClean="0"/>
              <a:t> Constructors</a:t>
            </a:r>
            <a:endParaRPr lang="en-US" altLang="en-US" smtClean="0">
              <a:latin typeface="Courier New" panose="02070309020205020404" pitchFamily="49" charset="0"/>
            </a:endParaRPr>
          </a:p>
        </p:txBody>
      </p:sp>
      <p:sp>
        <p:nvSpPr>
          <p:cNvPr id="44036" name="Rectangle 6"/>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4037" name="Object 5"/>
          <p:cNvGraphicFramePr>
            <a:graphicFrameLocks noChangeAspect="1"/>
          </p:cNvGraphicFramePr>
          <p:nvPr/>
        </p:nvGraphicFramePr>
        <p:xfrm>
          <a:off x="228600" y="1371600"/>
          <a:ext cx="8763000" cy="2146300"/>
        </p:xfrm>
        <a:graphic>
          <a:graphicData uri="http://schemas.openxmlformats.org/presentationml/2006/ole">
            <mc:AlternateContent xmlns:mc="http://schemas.openxmlformats.org/markup-compatibility/2006">
              <mc:Choice xmlns:v="urn:schemas-microsoft-com:vml" Requires="v">
                <p:oleObj spid="_x0000_s44039" name="Picture" r:id="rId3" imgW="3736848" imgH="914400" progId="Word.Picture.8">
                  <p:embed/>
                </p:oleObj>
              </mc:Choice>
              <mc:Fallback>
                <p:oleObj name="Picture" r:id="rId3" imgW="3736848" imgH="914400"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371600"/>
                        <a:ext cx="8763000"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C88436F-FFAA-413D-A221-A2A0850D9BD4}" type="slidenum">
              <a:rPr lang="en-US" altLang="en-US" sz="1400"/>
              <a:pPr>
                <a:spcBef>
                  <a:spcPct val="0"/>
                </a:spcBef>
                <a:buClrTx/>
                <a:buSzTx/>
                <a:buFontTx/>
                <a:buNone/>
              </a:pPr>
              <a:t>48</a:t>
            </a:fld>
            <a:endParaRPr lang="en-US" altLang="en-US" sz="1400"/>
          </a:p>
        </p:txBody>
      </p:sp>
      <p:sp>
        <p:nvSpPr>
          <p:cNvPr id="45059" name="Rectangle 2"/>
          <p:cNvSpPr>
            <a:spLocks noGrp="1" noChangeArrowheads="1"/>
          </p:cNvSpPr>
          <p:nvPr>
            <p:ph type="title"/>
          </p:nvPr>
        </p:nvSpPr>
        <p:spPr>
          <a:xfrm>
            <a:off x="228600" y="228600"/>
            <a:ext cx="8686800" cy="762000"/>
          </a:xfrm>
        </p:spPr>
        <p:txBody>
          <a:bodyPr/>
          <a:lstStyle/>
          <a:p>
            <a:r>
              <a:rPr lang="en-US" altLang="en-US" smtClean="0"/>
              <a:t>Modifying Strings in the Builder</a:t>
            </a:r>
            <a:endParaRPr lang="en-US" altLang="en-US" u="sng" smtClean="0"/>
          </a:p>
        </p:txBody>
      </p:sp>
      <p:sp>
        <p:nvSpPr>
          <p:cNvPr id="45060" name="Rectangle 6"/>
          <p:cNvSpPr>
            <a:spLocks noChangeArrowheads="1"/>
          </p:cNvSpPr>
          <p:nvPr/>
        </p:nvSpPr>
        <p:spPr bwMode="auto">
          <a:xfrm>
            <a:off x="0" y="1752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5061" name="Object 5"/>
          <p:cNvGraphicFramePr>
            <a:graphicFrameLocks noChangeAspect="1"/>
          </p:cNvGraphicFramePr>
          <p:nvPr/>
        </p:nvGraphicFramePr>
        <p:xfrm>
          <a:off x="304800" y="1066800"/>
          <a:ext cx="6629400" cy="5210175"/>
        </p:xfrm>
        <a:graphic>
          <a:graphicData uri="http://schemas.openxmlformats.org/presentationml/2006/ole">
            <mc:AlternateContent xmlns:mc="http://schemas.openxmlformats.org/markup-compatibility/2006">
              <mc:Choice xmlns:v="urn:schemas-microsoft-com:vml" Requires="v">
                <p:oleObj spid="_x0000_s45063" name="Picture" r:id="rId3" imgW="4273296" imgH="3352800" progId="Word.Picture.8">
                  <p:embed/>
                </p:oleObj>
              </mc:Choice>
              <mc:Fallback>
                <p:oleObj name="Picture" r:id="rId3" imgW="4273296" imgH="3352800"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066800"/>
                        <a:ext cx="6629400" cy="521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F7B2FC6-DE20-4355-B871-6E94F25F2BA6}" type="slidenum">
              <a:rPr lang="en-US" altLang="en-US" sz="1400"/>
              <a:pPr>
                <a:spcBef>
                  <a:spcPct val="0"/>
                </a:spcBef>
                <a:buClrTx/>
                <a:buSzTx/>
                <a:buFontTx/>
                <a:buNone/>
              </a:pPr>
              <a:t>49</a:t>
            </a:fld>
            <a:endParaRPr lang="en-US" altLang="en-US" sz="1400"/>
          </a:p>
        </p:txBody>
      </p:sp>
      <p:sp>
        <p:nvSpPr>
          <p:cNvPr id="46083" name="Rectangle 2"/>
          <p:cNvSpPr>
            <a:spLocks noGrp="1" noChangeArrowheads="1"/>
          </p:cNvSpPr>
          <p:nvPr>
            <p:ph type="title"/>
          </p:nvPr>
        </p:nvSpPr>
        <p:spPr>
          <a:xfrm>
            <a:off x="152400" y="304800"/>
            <a:ext cx="8839200" cy="609600"/>
          </a:xfrm>
        </p:spPr>
        <p:txBody>
          <a:bodyPr/>
          <a:lstStyle/>
          <a:p>
            <a:r>
              <a:rPr lang="en-US" altLang="en-US" sz="4200" smtClean="0"/>
              <a:t>Examples</a:t>
            </a:r>
          </a:p>
        </p:txBody>
      </p:sp>
      <p:sp>
        <p:nvSpPr>
          <p:cNvPr id="46084" name="Rectangle 3"/>
          <p:cNvSpPr>
            <a:spLocks noGrp="1" noChangeArrowheads="1"/>
          </p:cNvSpPr>
          <p:nvPr>
            <p:ph type="body" idx="1"/>
          </p:nvPr>
        </p:nvSpPr>
        <p:spPr>
          <a:xfrm>
            <a:off x="228600" y="1143000"/>
            <a:ext cx="8763000" cy="5105400"/>
          </a:xfrm>
        </p:spPr>
        <p:txBody>
          <a:bodyPr/>
          <a:lstStyle/>
          <a:p>
            <a:pPr marL="0" indent="0">
              <a:lnSpc>
                <a:spcPct val="80000"/>
              </a:lnSpc>
              <a:buFont typeface="Monotype Sorts" pitchFamily="2" charset="2"/>
              <a:buNone/>
            </a:pPr>
            <a:r>
              <a:rPr lang="en-US" altLang="en-US" sz="2800" smtClean="0"/>
              <a:t>stringBuilder.append("Java");</a:t>
            </a:r>
          </a:p>
          <a:p>
            <a:pPr marL="0" indent="0">
              <a:lnSpc>
                <a:spcPct val="80000"/>
              </a:lnSpc>
              <a:buFont typeface="Monotype Sorts" pitchFamily="2" charset="2"/>
              <a:buNone/>
            </a:pPr>
            <a:r>
              <a:rPr lang="en-US" altLang="en-US" sz="2800" smtClean="0"/>
              <a:t>stringBuilder.insert(11, "HTML and ");</a:t>
            </a:r>
          </a:p>
          <a:p>
            <a:pPr marL="0" indent="0">
              <a:lnSpc>
                <a:spcPct val="80000"/>
              </a:lnSpc>
              <a:buFont typeface="Monotype Sorts" pitchFamily="2" charset="2"/>
              <a:buNone/>
            </a:pPr>
            <a:r>
              <a:rPr lang="en-US" altLang="en-US" sz="2800" smtClean="0"/>
              <a:t>stringBuilder.delete(8, 11) changes the builder to Welcome Java.</a:t>
            </a:r>
            <a:endParaRPr lang="en-US" altLang="en-US" sz="2800" b="1" i="1" smtClean="0"/>
          </a:p>
          <a:p>
            <a:pPr marL="0" indent="0">
              <a:lnSpc>
                <a:spcPct val="80000"/>
              </a:lnSpc>
              <a:buFont typeface="Monotype Sorts" pitchFamily="2" charset="2"/>
              <a:buNone/>
            </a:pPr>
            <a:r>
              <a:rPr lang="en-US" altLang="en-US" sz="2800" smtClean="0"/>
              <a:t>stringBuilder.deleteCharAt(8) changes the builder to Welcome o Java.</a:t>
            </a:r>
            <a:endParaRPr lang="en-US" altLang="en-US" sz="2800" b="1" i="1" smtClean="0"/>
          </a:p>
          <a:p>
            <a:pPr marL="0" indent="0">
              <a:lnSpc>
                <a:spcPct val="80000"/>
              </a:lnSpc>
              <a:buFont typeface="Monotype Sorts" pitchFamily="2" charset="2"/>
              <a:buNone/>
            </a:pPr>
            <a:r>
              <a:rPr lang="en-US" altLang="en-US" sz="2800" smtClean="0"/>
              <a:t>stringBuilder.reverse() changes the builder to avaJ ot emocleW.</a:t>
            </a:r>
            <a:endParaRPr lang="en-US" altLang="en-US" sz="2800" b="1" i="1" smtClean="0"/>
          </a:p>
          <a:p>
            <a:pPr marL="0" indent="0">
              <a:lnSpc>
                <a:spcPct val="80000"/>
              </a:lnSpc>
              <a:buFont typeface="Monotype Sorts" pitchFamily="2" charset="2"/>
              <a:buNone/>
            </a:pPr>
            <a:r>
              <a:rPr lang="en-US" altLang="en-US" sz="2800" smtClean="0"/>
              <a:t>stringBuilder.replace(11, 15, "HTML") </a:t>
            </a:r>
          </a:p>
          <a:p>
            <a:pPr marL="0" indent="0">
              <a:lnSpc>
                <a:spcPct val="80000"/>
              </a:lnSpc>
              <a:buFont typeface="Monotype Sorts" pitchFamily="2" charset="2"/>
              <a:buNone/>
            </a:pPr>
            <a:r>
              <a:rPr lang="en-US" altLang="en-US" sz="2800" smtClean="0"/>
              <a:t>   changes the builder to Welcome to HTML.</a:t>
            </a:r>
            <a:endParaRPr lang="en-US" altLang="en-US" sz="2800" b="1" i="1" smtClean="0"/>
          </a:p>
          <a:p>
            <a:pPr marL="0" indent="0">
              <a:lnSpc>
                <a:spcPct val="80000"/>
              </a:lnSpc>
              <a:buFont typeface="Monotype Sorts" pitchFamily="2" charset="2"/>
              <a:buNone/>
            </a:pPr>
            <a:r>
              <a:rPr lang="en-US" altLang="en-US" sz="2800" smtClean="0"/>
              <a:t>stringBuilder.setCharAt(0, 'w') sets the builder to welcome to Java. </a:t>
            </a:r>
          </a:p>
          <a:p>
            <a:pPr marL="0" indent="0">
              <a:lnSpc>
                <a:spcPct val="80000"/>
              </a:lnSpc>
              <a:buFont typeface="Monotype Sorts" pitchFamily="2" charset="2"/>
              <a:buNone/>
            </a:pPr>
            <a:endParaRPr lang="en-US" altLang="en-US" sz="280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CA0396F-9C37-4781-AF65-1B2B63C400DF}" type="slidenum">
              <a:rPr lang="en-US" altLang="en-US" sz="1400"/>
              <a:pPr>
                <a:spcBef>
                  <a:spcPct val="0"/>
                </a:spcBef>
                <a:buClrTx/>
                <a:buSzTx/>
                <a:buFontTx/>
                <a:buNone/>
              </a:pPr>
              <a:t>5</a:t>
            </a:fld>
            <a:endParaRPr lang="en-US" altLang="en-US" sz="1400"/>
          </a:p>
        </p:txBody>
      </p:sp>
      <p:sp>
        <p:nvSpPr>
          <p:cNvPr id="8195" name="Rectangle 2"/>
          <p:cNvSpPr>
            <a:spLocks noGrp="1" noChangeArrowheads="1"/>
          </p:cNvSpPr>
          <p:nvPr>
            <p:ph type="title"/>
          </p:nvPr>
        </p:nvSpPr>
        <p:spPr>
          <a:xfrm>
            <a:off x="693738" y="203200"/>
            <a:ext cx="7772400" cy="609600"/>
          </a:xfrm>
        </p:spPr>
        <p:txBody>
          <a:bodyPr/>
          <a:lstStyle/>
          <a:p>
            <a:r>
              <a:rPr lang="en-US" altLang="en-US" smtClean="0"/>
              <a:t>Designing the Loan Class</a:t>
            </a:r>
            <a:endParaRPr lang="en-US" altLang="en-US" smtClean="0">
              <a:hlinkClick r:id="rId3" action="ppaction://program"/>
            </a:endParaRPr>
          </a:p>
        </p:txBody>
      </p:sp>
      <p:sp>
        <p:nvSpPr>
          <p:cNvPr id="8196" name="Rectangle 3"/>
          <p:cNvSpPr>
            <a:spLocks noChangeArrowheads="1"/>
          </p:cNvSpPr>
          <p:nvPr/>
        </p:nvSpPr>
        <p:spPr bwMode="auto">
          <a:xfrm>
            <a:off x="3371850" y="2370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2740" name="AutoShape 4">
            <a:hlinkClick r:id="" action="ppaction://noaction" highlightClick="1"/>
          </p:cNvPr>
          <p:cNvSpPr>
            <a:spLocks noChangeArrowheads="1"/>
          </p:cNvSpPr>
          <p:nvPr/>
        </p:nvSpPr>
        <p:spPr bwMode="auto">
          <a:xfrm>
            <a:off x="4648200" y="5943600"/>
            <a:ext cx="2133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US" altLang="ko-KR" smtClean="0">
                <a:solidFill>
                  <a:schemeClr val="accent1"/>
                </a:solidFill>
                <a:latin typeface="Book Antiqua" panose="02040602050305030304" pitchFamily="18" charset="0"/>
                <a:ea typeface="굴림" panose="020B0600000101010101" pitchFamily="50" charset="-127"/>
                <a:hlinkClick r:id="rId4" action="ppaction://program"/>
              </a:rPr>
              <a:t>TestLoanClass</a:t>
            </a:r>
            <a:endParaRPr lang="en-US" altLang="ko-KR" smtClean="0">
              <a:solidFill>
                <a:schemeClr val="accent1"/>
              </a:solidFill>
              <a:ea typeface="굴림" panose="020B0600000101010101" pitchFamily="50" charset="-127"/>
            </a:endParaRPr>
          </a:p>
        </p:txBody>
      </p:sp>
      <p:sp>
        <p:nvSpPr>
          <p:cNvPr id="8198" name="AutoShape 5">
            <a:hlinkClick r:id="rId5" action="ppaction://program" highlightClick="1"/>
          </p:cNvPr>
          <p:cNvSpPr>
            <a:spLocks noChangeArrowheads="1"/>
          </p:cNvSpPr>
          <p:nvPr/>
        </p:nvSpPr>
        <p:spPr bwMode="auto">
          <a:xfrm>
            <a:off x="7010400" y="5943600"/>
            <a:ext cx="15240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372742" name="AutoShape 6">
            <a:hlinkClick r:id="" action="ppaction://noaction" highlightClick="1"/>
          </p:cNvPr>
          <p:cNvSpPr>
            <a:spLocks noChangeArrowheads="1"/>
          </p:cNvSpPr>
          <p:nvPr/>
        </p:nvSpPr>
        <p:spPr bwMode="auto">
          <a:xfrm>
            <a:off x="2651125" y="5926138"/>
            <a:ext cx="10668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US" altLang="ko-KR" smtClean="0">
                <a:solidFill>
                  <a:schemeClr val="accent1"/>
                </a:solidFill>
                <a:latin typeface="Book Antiqua" panose="02040602050305030304" pitchFamily="18" charset="0"/>
                <a:ea typeface="굴림" panose="020B0600000101010101" pitchFamily="50" charset="-127"/>
                <a:hlinkClick r:id="rId6" action="ppaction://program"/>
              </a:rPr>
              <a:t>Loan</a:t>
            </a:r>
            <a:endParaRPr lang="en-US" altLang="ko-KR" smtClean="0">
              <a:solidFill>
                <a:schemeClr val="accent1"/>
              </a:solidFill>
              <a:ea typeface="굴림" panose="020B0600000101010101" pitchFamily="50" charset="-127"/>
            </a:endParaRPr>
          </a:p>
        </p:txBody>
      </p:sp>
      <p:sp>
        <p:nvSpPr>
          <p:cNvPr id="8200" name="Rectangle 7"/>
          <p:cNvSpPr>
            <a:spLocks noChangeArrowheads="1"/>
          </p:cNvSpPr>
          <p:nvPr/>
        </p:nvSpPr>
        <p:spPr bwMode="auto">
          <a:xfrm>
            <a:off x="3055938" y="2370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201" name="Rectangle 8"/>
          <p:cNvSpPr>
            <a:spLocks noChangeArrowheads="1"/>
          </p:cNvSpPr>
          <p:nvPr/>
        </p:nvSpPr>
        <p:spPr bwMode="auto">
          <a:xfrm>
            <a:off x="0" y="180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202" name="Rectangle 9"/>
          <p:cNvSpPr>
            <a:spLocks noChangeArrowheads="1"/>
          </p:cNvSpPr>
          <p:nvPr/>
        </p:nvSpPr>
        <p:spPr bwMode="auto">
          <a:xfrm>
            <a:off x="0" y="1806575"/>
            <a:ext cx="91440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2286000" algn="l"/>
                <a:tab pos="2743200" algn="l"/>
                <a:tab pos="3200400" algn="l"/>
                <a:tab pos="3657600" algn="l"/>
                <a:tab pos="4114800" algn="l"/>
                <a:tab pos="4572000" algn="l"/>
                <a:tab pos="50292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2286000" algn="l"/>
                <a:tab pos="2743200" algn="l"/>
                <a:tab pos="3200400" algn="l"/>
                <a:tab pos="3657600" algn="l"/>
                <a:tab pos="4114800" algn="l"/>
                <a:tab pos="4572000" algn="l"/>
                <a:tab pos="50292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2286000" algn="l"/>
                <a:tab pos="2743200" algn="l"/>
                <a:tab pos="3200400" algn="l"/>
                <a:tab pos="3657600" algn="l"/>
                <a:tab pos="4114800" algn="l"/>
                <a:tab pos="4572000" algn="l"/>
                <a:tab pos="50292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2286000" algn="l"/>
                <a:tab pos="2743200" algn="l"/>
                <a:tab pos="3200400" algn="l"/>
                <a:tab pos="3657600" algn="l"/>
                <a:tab pos="4114800" algn="l"/>
                <a:tab pos="4572000" algn="l"/>
                <a:tab pos="50292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2286000" algn="l"/>
                <a:tab pos="2743200" algn="l"/>
                <a:tab pos="3200400" algn="l"/>
                <a:tab pos="3657600" algn="l"/>
                <a:tab pos="4114800" algn="l"/>
                <a:tab pos="4572000" algn="l"/>
                <a:tab pos="50292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Lst>
              <a:defRPr sz="2000">
                <a:solidFill>
                  <a:schemeClr val="tx1"/>
                </a:solidFill>
                <a:latin typeface="Times New Roman" panose="02020603050405020304" pitchFamily="18" charset="0"/>
              </a:defRPr>
            </a:lvl9pPr>
          </a:lstStyle>
          <a:p>
            <a:pPr>
              <a:spcBef>
                <a:spcPct val="0"/>
              </a:spcBef>
              <a:buClrTx/>
              <a:buSzTx/>
              <a:buFontTx/>
              <a:buNone/>
            </a:pPr>
            <a:r>
              <a:rPr lang="en-US" altLang="en-US" sz="1200" b="1" i="1">
                <a:solidFill>
                  <a:srgbClr val="0000FF"/>
                </a:solidFill>
                <a:latin typeface="Courier" charset="0"/>
                <a:cs typeface="Times New Roman" panose="02020603050405020304" pitchFamily="18" charset="0"/>
              </a:rPr>
              <a:t>	</a:t>
            </a:r>
          </a:p>
          <a:p>
            <a:pPr>
              <a:spcBef>
                <a:spcPct val="0"/>
              </a:spcBef>
              <a:buClrTx/>
              <a:buSzTx/>
              <a:buFontTx/>
              <a:buNone/>
            </a:pPr>
            <a:endParaRPr lang="en-US" altLang="en-US" sz="2400"/>
          </a:p>
        </p:txBody>
      </p:sp>
      <p:sp>
        <p:nvSpPr>
          <p:cNvPr id="8203" name="Rectangle 10"/>
          <p:cNvSpPr>
            <a:spLocks noChangeArrowheads="1"/>
          </p:cNvSpPr>
          <p:nvPr/>
        </p:nvSpPr>
        <p:spPr bwMode="auto">
          <a:xfrm>
            <a:off x="2557463" y="1728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204" name="Rectangle 11"/>
          <p:cNvSpPr>
            <a:spLocks noChangeArrowheads="1"/>
          </p:cNvSpPr>
          <p:nvPr/>
        </p:nvSpPr>
        <p:spPr bwMode="auto">
          <a:xfrm>
            <a:off x="0" y="1828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205" name="Rectangle 12"/>
          <p:cNvSpPr>
            <a:spLocks noChangeArrowheads="1"/>
          </p:cNvSpPr>
          <p:nvPr/>
        </p:nvSpPr>
        <p:spPr bwMode="auto">
          <a:xfrm>
            <a:off x="0" y="1585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8206" name="Object 13"/>
          <p:cNvGraphicFramePr>
            <a:graphicFrameLocks noChangeAspect="1"/>
          </p:cNvGraphicFramePr>
          <p:nvPr/>
        </p:nvGraphicFramePr>
        <p:xfrm>
          <a:off x="195263" y="969963"/>
          <a:ext cx="5718175" cy="4849812"/>
        </p:xfrm>
        <a:graphic>
          <a:graphicData uri="http://schemas.openxmlformats.org/presentationml/2006/ole">
            <mc:AlternateContent xmlns:mc="http://schemas.openxmlformats.org/markup-compatibility/2006">
              <mc:Choice xmlns:v="urn:schemas-microsoft-com:vml" Requires="v">
                <p:oleObj spid="_x0000_s8211" name="Picture" r:id="rId7" imgW="4032504" imgH="3409188" progId="Word.Picture.8">
                  <p:embed/>
                </p:oleObj>
              </mc:Choice>
              <mc:Fallback>
                <p:oleObj name="Picture" r:id="rId7" imgW="4032504" imgH="3409188" progId="Word.Picture.8">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5263" y="969963"/>
                        <a:ext cx="5718175" cy="484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07" name="Rectangle 14"/>
          <p:cNvSpPr>
            <a:spLocks noChangeArrowheads="1"/>
          </p:cNvSpPr>
          <p:nvPr/>
        </p:nvSpPr>
        <p:spPr bwMode="auto">
          <a:xfrm>
            <a:off x="0" y="4999038"/>
            <a:ext cx="24701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tabLst>
                <a:tab pos="2286000" algn="l"/>
                <a:tab pos="2743200" algn="l"/>
                <a:tab pos="3200400" algn="l"/>
                <a:tab pos="3657600" algn="l"/>
                <a:tab pos="4114800" algn="l"/>
                <a:tab pos="4572000" algn="l"/>
                <a:tab pos="5029200" algn="l"/>
                <a:tab pos="5486400" algn="l"/>
                <a:tab pos="59436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2286000" algn="l"/>
                <a:tab pos="2743200" algn="l"/>
                <a:tab pos="3200400" algn="l"/>
                <a:tab pos="3657600" algn="l"/>
                <a:tab pos="4114800" algn="l"/>
                <a:tab pos="4572000" algn="l"/>
                <a:tab pos="5029200" algn="l"/>
                <a:tab pos="5486400" algn="l"/>
                <a:tab pos="59436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2286000" algn="l"/>
                <a:tab pos="2743200" algn="l"/>
                <a:tab pos="3200400" algn="l"/>
                <a:tab pos="3657600" algn="l"/>
                <a:tab pos="4114800" algn="l"/>
                <a:tab pos="4572000" algn="l"/>
                <a:tab pos="5029200" algn="l"/>
                <a:tab pos="5486400" algn="l"/>
                <a:tab pos="59436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2286000" algn="l"/>
                <a:tab pos="2743200" algn="l"/>
                <a:tab pos="3200400" algn="l"/>
                <a:tab pos="3657600" algn="l"/>
                <a:tab pos="4114800" algn="l"/>
                <a:tab pos="4572000" algn="l"/>
                <a:tab pos="5029200" algn="l"/>
                <a:tab pos="5486400" algn="l"/>
                <a:tab pos="59436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2286000" algn="l"/>
                <a:tab pos="2743200" algn="l"/>
                <a:tab pos="3200400" algn="l"/>
                <a:tab pos="3657600" algn="l"/>
                <a:tab pos="4114800" algn="l"/>
                <a:tab pos="4572000" algn="l"/>
                <a:tab pos="5029200" algn="l"/>
                <a:tab pos="5486400" algn="l"/>
                <a:tab pos="59436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 pos="5486400" algn="l"/>
                <a:tab pos="59436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 pos="5486400" algn="l"/>
                <a:tab pos="59436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 pos="5486400" algn="l"/>
                <a:tab pos="59436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 pos="5486400" algn="l"/>
                <a:tab pos="5943600" algn="l"/>
              </a:tabLst>
              <a:defRPr sz="2000">
                <a:solidFill>
                  <a:schemeClr val="tx1"/>
                </a:solidFill>
                <a:latin typeface="Times New Roman" panose="02020603050405020304" pitchFamily="18" charset="0"/>
              </a:defRPr>
            </a:lvl9pPr>
          </a:lstStyle>
          <a:p>
            <a:pPr>
              <a:spcBef>
                <a:spcPct val="0"/>
              </a:spcBef>
              <a:buClrTx/>
              <a:buSzTx/>
              <a:buFontTx/>
              <a:buNone/>
            </a:pPr>
            <a:r>
              <a:rPr lang="en-US" altLang="en-US" sz="1200" b="1" i="1">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t>
            </a:r>
            <a:endParaRPr lang="en-US" altLang="en-US" sz="2400">
              <a:ea typeface="Times New Roman" panose="02020603050405020304" pitchFamily="18" charset="0"/>
              <a:cs typeface="Courier New" panose="02070309020205020404" pitchFamily="49" charset="0"/>
            </a:endParaRPr>
          </a:p>
        </p:txBody>
      </p:sp>
      <p:sp>
        <p:nvSpPr>
          <p:cNvPr id="8208" name="AutoShape 15">
            <a:hlinkClick r:id="rId9" highlightClick="1"/>
          </p:cNvPr>
          <p:cNvSpPr>
            <a:spLocks noChangeArrowheads="1"/>
          </p:cNvSpPr>
          <p:nvPr/>
        </p:nvSpPr>
        <p:spPr bwMode="auto">
          <a:xfrm>
            <a:off x="4071938" y="5886450"/>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209" name="AutoShape 16">
            <a:hlinkClick r:id="rId10" highlightClick="1"/>
          </p:cNvPr>
          <p:cNvSpPr>
            <a:spLocks noChangeArrowheads="1"/>
          </p:cNvSpPr>
          <p:nvPr/>
        </p:nvSpPr>
        <p:spPr bwMode="auto">
          <a:xfrm>
            <a:off x="2027238" y="5908675"/>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0EEAE04-ADA0-418D-B739-6DCC835AB38E}" type="slidenum">
              <a:rPr lang="en-US" altLang="en-US" sz="1400"/>
              <a:pPr>
                <a:spcBef>
                  <a:spcPct val="0"/>
                </a:spcBef>
                <a:buClrTx/>
                <a:buSzTx/>
                <a:buFontTx/>
                <a:buNone/>
              </a:pPr>
              <a:t>50</a:t>
            </a:fld>
            <a:endParaRPr lang="en-US" altLang="en-US" sz="1400"/>
          </a:p>
        </p:txBody>
      </p:sp>
      <p:sp>
        <p:nvSpPr>
          <p:cNvPr id="47107" name="Rectangle 2"/>
          <p:cNvSpPr>
            <a:spLocks noGrp="1" noChangeArrowheads="1"/>
          </p:cNvSpPr>
          <p:nvPr>
            <p:ph type="title"/>
          </p:nvPr>
        </p:nvSpPr>
        <p:spPr>
          <a:xfrm>
            <a:off x="228600" y="228600"/>
            <a:ext cx="8763000" cy="1371600"/>
          </a:xfrm>
        </p:spPr>
        <p:txBody>
          <a:bodyPr/>
          <a:lstStyle/>
          <a:p>
            <a:r>
              <a:rPr lang="en-US" altLang="en-US" smtClean="0"/>
              <a:t>The </a:t>
            </a:r>
            <a:r>
              <a:rPr lang="en-US" altLang="en-US" u="sng" smtClean="0"/>
              <a:t>toString</a:t>
            </a:r>
            <a:r>
              <a:rPr lang="en-US" altLang="en-US" smtClean="0"/>
              <a:t>, </a:t>
            </a:r>
            <a:r>
              <a:rPr lang="en-US" altLang="en-US" u="sng" smtClean="0"/>
              <a:t>capacity</a:t>
            </a:r>
            <a:r>
              <a:rPr lang="en-US" altLang="en-US" smtClean="0"/>
              <a:t>, </a:t>
            </a:r>
            <a:r>
              <a:rPr lang="en-US" altLang="en-US" u="sng" smtClean="0"/>
              <a:t>length</a:t>
            </a:r>
            <a:r>
              <a:rPr lang="en-US" altLang="en-US" smtClean="0"/>
              <a:t>, </a:t>
            </a:r>
            <a:r>
              <a:rPr lang="en-US" altLang="en-US" u="sng" smtClean="0"/>
              <a:t>setLength</a:t>
            </a:r>
            <a:r>
              <a:rPr lang="en-US" altLang="en-US" smtClean="0"/>
              <a:t>, and </a:t>
            </a:r>
            <a:r>
              <a:rPr lang="en-US" altLang="en-US" u="sng" smtClean="0"/>
              <a:t>charAt</a:t>
            </a:r>
            <a:r>
              <a:rPr lang="en-US" altLang="en-US" smtClean="0"/>
              <a:t> Methods </a:t>
            </a:r>
          </a:p>
        </p:txBody>
      </p:sp>
      <p:sp>
        <p:nvSpPr>
          <p:cNvPr id="47108" name="Rectangle 3"/>
          <p:cNvSpPr>
            <a:spLocks noChangeArrowheads="1"/>
          </p:cNvSpPr>
          <p:nvPr/>
        </p:nvSpPr>
        <p:spPr bwMode="auto">
          <a:xfrm>
            <a:off x="0" y="1752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7109" name="Rectangle 6"/>
          <p:cNvSpPr>
            <a:spLocks noChangeArrowheads="1"/>
          </p:cNvSpPr>
          <p:nvPr/>
        </p:nvSpPr>
        <p:spPr bwMode="auto">
          <a:xfrm>
            <a:off x="0" y="255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7110" name="Object 5"/>
          <p:cNvGraphicFramePr>
            <a:graphicFrameLocks noChangeAspect="1"/>
          </p:cNvGraphicFramePr>
          <p:nvPr/>
        </p:nvGraphicFramePr>
        <p:xfrm>
          <a:off x="304800" y="2133600"/>
          <a:ext cx="8686800" cy="3632200"/>
        </p:xfrm>
        <a:graphic>
          <a:graphicData uri="http://schemas.openxmlformats.org/presentationml/2006/ole">
            <mc:AlternateContent xmlns:mc="http://schemas.openxmlformats.org/markup-compatibility/2006">
              <mc:Choice xmlns:v="urn:schemas-microsoft-com:vml" Requires="v">
                <p:oleObj spid="_x0000_s47112" name="Picture" r:id="rId3" imgW="4197096" imgH="1752600" progId="Word.Picture.8">
                  <p:embed/>
                </p:oleObj>
              </mc:Choice>
              <mc:Fallback>
                <p:oleObj name="Picture" r:id="rId3" imgW="4197096" imgH="1752600"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133600"/>
                        <a:ext cx="8686800"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E7E6285-0B44-4AB0-9990-425BDB0383EA}" type="slidenum">
              <a:rPr lang="en-US" altLang="en-US" sz="1400"/>
              <a:pPr>
                <a:spcBef>
                  <a:spcPct val="0"/>
                </a:spcBef>
                <a:buClrTx/>
                <a:buSzTx/>
                <a:buFontTx/>
                <a:buNone/>
              </a:pPr>
              <a:t>51</a:t>
            </a:fld>
            <a:endParaRPr lang="en-US" altLang="en-US" sz="1400"/>
          </a:p>
        </p:txBody>
      </p:sp>
      <p:sp>
        <p:nvSpPr>
          <p:cNvPr id="48131" name="Rectangle 2"/>
          <p:cNvSpPr>
            <a:spLocks noGrp="1" noChangeArrowheads="1"/>
          </p:cNvSpPr>
          <p:nvPr>
            <p:ph type="title"/>
          </p:nvPr>
        </p:nvSpPr>
        <p:spPr>
          <a:xfrm>
            <a:off x="152400" y="304800"/>
            <a:ext cx="8839200" cy="1828800"/>
          </a:xfrm>
        </p:spPr>
        <p:txBody>
          <a:bodyPr/>
          <a:lstStyle/>
          <a:p>
            <a:r>
              <a:rPr lang="en-US" altLang="en-US" sz="4200" smtClean="0"/>
              <a:t>Problem: </a:t>
            </a:r>
            <a:r>
              <a:rPr lang="en-US" altLang="en-US" sz="4200" smtClean="0">
                <a:cs typeface="Times New Roman" panose="02020603050405020304" pitchFamily="18" charset="0"/>
              </a:rPr>
              <a:t>Checking Palindromes Ignoring Non-alphanumeric Characters</a:t>
            </a:r>
            <a:endParaRPr lang="en-US" altLang="en-US" sz="4200" smtClean="0"/>
          </a:p>
        </p:txBody>
      </p:sp>
      <p:sp>
        <p:nvSpPr>
          <p:cNvPr id="48132" name="Rectangle 3"/>
          <p:cNvSpPr>
            <a:spLocks noGrp="1" noChangeArrowheads="1"/>
          </p:cNvSpPr>
          <p:nvPr>
            <p:ph type="body" idx="1"/>
          </p:nvPr>
        </p:nvSpPr>
        <p:spPr>
          <a:xfrm>
            <a:off x="228600" y="2590800"/>
            <a:ext cx="8915400" cy="2209800"/>
          </a:xfrm>
        </p:spPr>
        <p:txBody>
          <a:bodyPr/>
          <a:lstStyle/>
          <a:p>
            <a:pPr marL="0" indent="0">
              <a:buFont typeface="Monotype Sorts" pitchFamily="2" charset="2"/>
              <a:buNone/>
            </a:pPr>
            <a:r>
              <a:rPr lang="en-US" altLang="en-US" sz="3600" smtClean="0">
                <a:cs typeface="Times New Roman" panose="02020603050405020304" pitchFamily="18" charset="0"/>
              </a:rPr>
              <a:t>This example gives a program that counts the number of occurrence of each letter in a string. Assume the letters are not case-sensitive. </a:t>
            </a:r>
          </a:p>
        </p:txBody>
      </p:sp>
      <p:sp>
        <p:nvSpPr>
          <p:cNvPr id="303108" name="AutoShape 4">
            <a:hlinkClick r:id="" action="ppaction://noaction" highlightClick="1"/>
          </p:cNvPr>
          <p:cNvSpPr>
            <a:spLocks noChangeArrowheads="1"/>
          </p:cNvSpPr>
          <p:nvPr/>
        </p:nvSpPr>
        <p:spPr bwMode="auto">
          <a:xfrm>
            <a:off x="1371600" y="5029200"/>
            <a:ext cx="5562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ko-KR" sz="2400">
                <a:solidFill>
                  <a:schemeClr val="accent1"/>
                </a:solidFill>
                <a:latin typeface="Book Antiqua" panose="02040602050305030304" pitchFamily="18" charset="0"/>
                <a:ea typeface="굴림" panose="020B0600000101010101" pitchFamily="50" charset="-127"/>
                <a:cs typeface="Times New Roman" panose="02020603050405020304" pitchFamily="18" charset="0"/>
                <a:hlinkClick r:id="rId2" action="ppaction://program"/>
              </a:rPr>
              <a:t>PalindromeIgnoreNonAlphanumeric </a:t>
            </a:r>
            <a:endParaRPr lang="en-US" altLang="ko-KR" sz="2400">
              <a:solidFill>
                <a:schemeClr val="accent1"/>
              </a:solidFill>
              <a:latin typeface="Book Antiqua" panose="02040602050305030304" pitchFamily="18" charset="0"/>
              <a:ea typeface="굴림" panose="020B0600000101010101" pitchFamily="50" charset="-127"/>
              <a:cs typeface="Times New Roman" panose="02020603050405020304" pitchFamily="18" charset="0"/>
            </a:endParaRPr>
          </a:p>
        </p:txBody>
      </p:sp>
      <p:sp>
        <p:nvSpPr>
          <p:cNvPr id="48134" name="AutoShape 5">
            <a:hlinkClick r:id="rId3" action="ppaction://program" highlightClick="1"/>
          </p:cNvPr>
          <p:cNvSpPr>
            <a:spLocks noChangeArrowheads="1"/>
          </p:cNvSpPr>
          <p:nvPr/>
        </p:nvSpPr>
        <p:spPr bwMode="auto">
          <a:xfrm>
            <a:off x="7239000" y="4953000"/>
            <a:ext cx="1295400" cy="6858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48135" name="AutoShape 6">
            <a:hlinkClick r:id="rId4" highlightClick="1"/>
          </p:cNvPr>
          <p:cNvSpPr>
            <a:spLocks noChangeArrowheads="1"/>
          </p:cNvSpPr>
          <p:nvPr/>
        </p:nvSpPr>
        <p:spPr bwMode="auto">
          <a:xfrm>
            <a:off x="762000" y="50292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CDCF1DE-F314-4CF5-B05B-EE5FE48A92AD}" type="slidenum">
              <a:rPr lang="en-US" altLang="en-US" sz="1400"/>
              <a:pPr>
                <a:spcBef>
                  <a:spcPct val="0"/>
                </a:spcBef>
                <a:buClrTx/>
                <a:buSzTx/>
                <a:buFontTx/>
                <a:buNone/>
              </a:pPr>
              <a:t>52</a:t>
            </a:fld>
            <a:endParaRPr lang="en-US" altLang="en-US" sz="1400"/>
          </a:p>
        </p:txBody>
      </p:sp>
      <p:sp>
        <p:nvSpPr>
          <p:cNvPr id="49155" name="Rectangle 2"/>
          <p:cNvSpPr>
            <a:spLocks noGrp="1" noChangeArrowheads="1"/>
          </p:cNvSpPr>
          <p:nvPr>
            <p:ph type="title"/>
          </p:nvPr>
        </p:nvSpPr>
        <p:spPr>
          <a:xfrm>
            <a:off x="685800" y="304800"/>
            <a:ext cx="7772400" cy="609600"/>
          </a:xfrm>
        </p:spPr>
        <p:txBody>
          <a:bodyPr/>
          <a:lstStyle/>
          <a:p>
            <a:r>
              <a:rPr lang="en-US" altLang="en-US" sz="4000" smtClean="0"/>
              <a:t>Regular Expressions</a:t>
            </a:r>
            <a:endParaRPr lang="en-US" altLang="en-US" b="1" smtClean="0"/>
          </a:p>
        </p:txBody>
      </p:sp>
      <p:sp>
        <p:nvSpPr>
          <p:cNvPr id="49156" name="Rectangle 3"/>
          <p:cNvSpPr>
            <a:spLocks noChangeArrowheads="1"/>
          </p:cNvSpPr>
          <p:nvPr/>
        </p:nvSpPr>
        <p:spPr bwMode="auto">
          <a:xfrm>
            <a:off x="2857500"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9157" name="Rectangle 4"/>
          <p:cNvSpPr>
            <a:spLocks noChangeArrowheads="1"/>
          </p:cNvSpPr>
          <p:nvPr/>
        </p:nvSpPr>
        <p:spPr bwMode="auto">
          <a:xfrm>
            <a:off x="2714625"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9158" name="Rectangle 5"/>
          <p:cNvSpPr>
            <a:spLocks noGrp="1" noChangeArrowheads="1"/>
          </p:cNvSpPr>
          <p:nvPr>
            <p:ph type="body" idx="1"/>
          </p:nvPr>
        </p:nvSpPr>
        <p:spPr>
          <a:xfrm>
            <a:off x="228600" y="1371600"/>
            <a:ext cx="8534400" cy="3200400"/>
          </a:xfrm>
          <a:noFill/>
        </p:spPr>
        <p:txBody>
          <a:bodyPr/>
          <a:lstStyle/>
          <a:p>
            <a:pPr marL="0" indent="0">
              <a:buFont typeface="Monotype Sorts" pitchFamily="2" charset="2"/>
              <a:buNone/>
            </a:pPr>
            <a:r>
              <a:rPr lang="en-US" altLang="en-US" smtClean="0"/>
              <a:t>A </a:t>
            </a:r>
            <a:r>
              <a:rPr lang="en-US" altLang="en-US" i="1" smtClean="0"/>
              <a:t>regular expression</a:t>
            </a:r>
            <a:r>
              <a:rPr lang="en-US" altLang="en-US" smtClean="0"/>
              <a:t> (abbreviated </a:t>
            </a:r>
            <a:r>
              <a:rPr lang="en-US" altLang="en-US" i="1" smtClean="0"/>
              <a:t>regex</a:t>
            </a:r>
            <a:r>
              <a:rPr lang="en-US" altLang="en-US" smtClean="0"/>
              <a:t>) is a string that describes a pattern for matching a set of strings. Regular expression is a powerful tool for string manipulations. You can use regular expressions for matching, replacing, and splitting strings. </a:t>
            </a:r>
          </a:p>
        </p:txBody>
      </p:sp>
      <p:sp>
        <p:nvSpPr>
          <p:cNvPr id="49159" name="Rectangle 7"/>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Appendix H</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8CD9364-9BB8-4039-800F-3712BF61603A}" type="slidenum">
              <a:rPr lang="en-US" altLang="en-US" sz="1400"/>
              <a:pPr>
                <a:spcBef>
                  <a:spcPct val="0"/>
                </a:spcBef>
                <a:buClrTx/>
                <a:buSzTx/>
                <a:buFontTx/>
                <a:buNone/>
              </a:pPr>
              <a:t>53</a:t>
            </a:fld>
            <a:endParaRPr lang="en-US" altLang="en-US" sz="1400"/>
          </a:p>
        </p:txBody>
      </p:sp>
      <p:sp>
        <p:nvSpPr>
          <p:cNvPr id="50179" name="Rectangle 2"/>
          <p:cNvSpPr>
            <a:spLocks noGrp="1" noChangeArrowheads="1"/>
          </p:cNvSpPr>
          <p:nvPr>
            <p:ph type="title"/>
          </p:nvPr>
        </p:nvSpPr>
        <p:spPr>
          <a:xfrm>
            <a:off x="685800" y="304800"/>
            <a:ext cx="7772400" cy="609600"/>
          </a:xfrm>
        </p:spPr>
        <p:txBody>
          <a:bodyPr/>
          <a:lstStyle/>
          <a:p>
            <a:r>
              <a:rPr lang="en-US" altLang="en-US" sz="4000" smtClean="0"/>
              <a:t>Matching Strings</a:t>
            </a:r>
            <a:endParaRPr lang="en-US" altLang="en-US" b="1" smtClean="0"/>
          </a:p>
        </p:txBody>
      </p:sp>
      <p:sp>
        <p:nvSpPr>
          <p:cNvPr id="50180" name="Rectangle 3"/>
          <p:cNvSpPr>
            <a:spLocks noChangeArrowheads="1"/>
          </p:cNvSpPr>
          <p:nvPr/>
        </p:nvSpPr>
        <p:spPr bwMode="auto">
          <a:xfrm>
            <a:off x="2857500"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0181" name="Rectangle 5"/>
          <p:cNvSpPr>
            <a:spLocks noGrp="1" noChangeArrowheads="1"/>
          </p:cNvSpPr>
          <p:nvPr>
            <p:ph type="body" idx="1"/>
          </p:nvPr>
        </p:nvSpPr>
        <p:spPr>
          <a:xfrm>
            <a:off x="304800" y="1371600"/>
            <a:ext cx="6629400" cy="1143000"/>
          </a:xfrm>
          <a:noFill/>
        </p:spPr>
        <p:txBody>
          <a:bodyPr/>
          <a:lstStyle/>
          <a:p>
            <a:pPr marL="0" indent="0">
              <a:buFont typeface="Monotype Sorts" pitchFamily="2" charset="2"/>
              <a:buNone/>
            </a:pPr>
            <a:r>
              <a:rPr lang="en-US" altLang="en-US" smtClean="0"/>
              <a:t>"Java".matches("Java");</a:t>
            </a:r>
          </a:p>
          <a:p>
            <a:pPr marL="0" indent="0">
              <a:buFont typeface="Monotype Sorts" pitchFamily="2" charset="2"/>
              <a:buNone/>
            </a:pPr>
            <a:r>
              <a:rPr lang="en-US" altLang="en-US" smtClean="0"/>
              <a:t>"Java".equals("Java");</a:t>
            </a:r>
          </a:p>
        </p:txBody>
      </p:sp>
      <p:sp>
        <p:nvSpPr>
          <p:cNvPr id="50182" name="Rectangle 7"/>
          <p:cNvSpPr>
            <a:spLocks noChangeArrowheads="1"/>
          </p:cNvSpPr>
          <p:nvPr/>
        </p:nvSpPr>
        <p:spPr bwMode="auto">
          <a:xfrm>
            <a:off x="304800" y="2895600"/>
            <a:ext cx="69342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a:t>"Java is fun".matches("Java.*")</a:t>
            </a:r>
          </a:p>
          <a:p>
            <a:pPr>
              <a:buFont typeface="Monotype Sorts" pitchFamily="2" charset="2"/>
              <a:buNone/>
            </a:pPr>
            <a:r>
              <a:rPr lang="en-US" altLang="en-US"/>
              <a:t>"Java is cool".matches("Java.*")</a:t>
            </a:r>
          </a:p>
          <a:p>
            <a:pPr>
              <a:buFont typeface="Monotype Sorts" pitchFamily="2" charset="2"/>
              <a:buNone/>
            </a:pPr>
            <a:r>
              <a:rPr lang="en-US" altLang="en-US"/>
              <a:t>"Java is powerful".matches("Java.*")</a:t>
            </a:r>
          </a:p>
        </p:txBody>
      </p:sp>
      <p:sp>
        <p:nvSpPr>
          <p:cNvPr id="50183" name="Rectangle 8"/>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Appendix H</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54E0C40-00A1-4A0E-8841-560C450A1B99}" type="slidenum">
              <a:rPr lang="en-US" altLang="en-US" sz="1400"/>
              <a:pPr>
                <a:spcBef>
                  <a:spcPct val="0"/>
                </a:spcBef>
                <a:buClrTx/>
                <a:buSzTx/>
                <a:buFontTx/>
                <a:buNone/>
              </a:pPr>
              <a:t>54</a:t>
            </a:fld>
            <a:endParaRPr lang="en-US" altLang="en-US" sz="1400"/>
          </a:p>
        </p:txBody>
      </p:sp>
      <p:sp>
        <p:nvSpPr>
          <p:cNvPr id="51203" name="Rectangle 2"/>
          <p:cNvSpPr>
            <a:spLocks noGrp="1" noChangeArrowheads="1"/>
          </p:cNvSpPr>
          <p:nvPr>
            <p:ph type="title"/>
          </p:nvPr>
        </p:nvSpPr>
        <p:spPr>
          <a:xfrm>
            <a:off x="152400" y="1003300"/>
            <a:ext cx="2916238" cy="1973263"/>
          </a:xfrm>
        </p:spPr>
        <p:txBody>
          <a:bodyPr/>
          <a:lstStyle/>
          <a:p>
            <a:r>
              <a:rPr lang="en-US" altLang="en-US" sz="4000" smtClean="0"/>
              <a:t>Regular Expression Syntax</a:t>
            </a:r>
            <a:endParaRPr lang="en-US" altLang="en-US" b="1" smtClean="0"/>
          </a:p>
        </p:txBody>
      </p:sp>
      <p:sp>
        <p:nvSpPr>
          <p:cNvPr id="51204" name="Rectangle 3"/>
          <p:cNvSpPr>
            <a:spLocks noChangeArrowheads="1"/>
          </p:cNvSpPr>
          <p:nvPr/>
        </p:nvSpPr>
        <p:spPr bwMode="auto">
          <a:xfrm>
            <a:off x="2857500"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05" name="Rectangle 9"/>
          <p:cNvSpPr>
            <a:spLocks noChangeArrowheads="1"/>
          </p:cNvSpPr>
          <p:nvPr/>
        </p:nvSpPr>
        <p:spPr bwMode="auto">
          <a:xfrm>
            <a:off x="0" y="1006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06" name="Rectangle 10"/>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Appendix H</a:t>
            </a:r>
          </a:p>
        </p:txBody>
      </p:sp>
      <p:pic>
        <p:nvPicPr>
          <p:cNvPr id="51207"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5038" y="0"/>
            <a:ext cx="5260975" cy="6465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766CEF5-9DB7-4A3C-AAE2-B27471F7DD57}" type="slidenum">
              <a:rPr lang="en-US" altLang="en-US" sz="1400"/>
              <a:pPr>
                <a:spcBef>
                  <a:spcPct val="0"/>
                </a:spcBef>
                <a:buClrTx/>
                <a:buSzTx/>
                <a:buFontTx/>
                <a:buNone/>
              </a:pPr>
              <a:t>55</a:t>
            </a:fld>
            <a:endParaRPr lang="en-US" altLang="en-US" sz="1400"/>
          </a:p>
        </p:txBody>
      </p:sp>
      <p:sp>
        <p:nvSpPr>
          <p:cNvPr id="52227" name="Rectangle 2"/>
          <p:cNvSpPr>
            <a:spLocks noGrp="1" noChangeArrowheads="1"/>
          </p:cNvSpPr>
          <p:nvPr>
            <p:ph type="title"/>
          </p:nvPr>
        </p:nvSpPr>
        <p:spPr>
          <a:xfrm>
            <a:off x="990600" y="304800"/>
            <a:ext cx="7467600" cy="609600"/>
          </a:xfrm>
        </p:spPr>
        <p:txBody>
          <a:bodyPr/>
          <a:lstStyle/>
          <a:p>
            <a:r>
              <a:rPr lang="en-US" altLang="en-US" sz="4000" smtClean="0"/>
              <a:t>Replacing and Splitting Strings</a:t>
            </a:r>
            <a:endParaRPr lang="en-US" altLang="en-US" b="1" smtClean="0"/>
          </a:p>
        </p:txBody>
      </p:sp>
      <p:sp>
        <p:nvSpPr>
          <p:cNvPr id="52228" name="Rectangle 3"/>
          <p:cNvSpPr>
            <a:spLocks noChangeArrowheads="1"/>
          </p:cNvSpPr>
          <p:nvPr/>
        </p:nvSpPr>
        <p:spPr bwMode="auto">
          <a:xfrm>
            <a:off x="2857500"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2229" name="Rectangle 9"/>
          <p:cNvSpPr>
            <a:spLocks noChangeArrowheads="1"/>
          </p:cNvSpPr>
          <p:nvPr/>
        </p:nvSpPr>
        <p:spPr bwMode="auto">
          <a:xfrm>
            <a:off x="0" y="2800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2230" name="Object 8"/>
          <p:cNvGraphicFramePr>
            <a:graphicFrameLocks noChangeAspect="1"/>
          </p:cNvGraphicFramePr>
          <p:nvPr/>
        </p:nvGraphicFramePr>
        <p:xfrm>
          <a:off x="0" y="1295400"/>
          <a:ext cx="8915400" cy="3163888"/>
        </p:xfrm>
        <a:graphic>
          <a:graphicData uri="http://schemas.openxmlformats.org/presentationml/2006/ole">
            <mc:AlternateContent xmlns:mc="http://schemas.openxmlformats.org/markup-compatibility/2006">
              <mc:Choice xmlns:v="urn:schemas-microsoft-com:vml" Requires="v">
                <p:oleObj spid="_x0000_s52233" name="Picture" r:id="rId3" imgW="3539123" imgH="1254642" progId="Word.Picture.8">
                  <p:embed/>
                </p:oleObj>
              </mc:Choice>
              <mc:Fallback>
                <p:oleObj name="Picture" r:id="rId3" imgW="3539123" imgH="1254642" progId="Word.Picture.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95400"/>
                        <a:ext cx="8915400" cy="316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231" name="Rectangle 10"/>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Appendix H</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96AB8C3-957A-4D20-B160-C7F82233AA70}" type="slidenum">
              <a:rPr lang="en-US" altLang="en-US" sz="1400"/>
              <a:pPr>
                <a:spcBef>
                  <a:spcPct val="0"/>
                </a:spcBef>
                <a:buClrTx/>
                <a:buSzTx/>
                <a:buFontTx/>
                <a:buNone/>
              </a:pPr>
              <a:t>56</a:t>
            </a:fld>
            <a:endParaRPr lang="en-US" altLang="en-US" sz="1400"/>
          </a:p>
        </p:txBody>
      </p:sp>
      <p:sp>
        <p:nvSpPr>
          <p:cNvPr id="53251" name="Rectangle 2"/>
          <p:cNvSpPr>
            <a:spLocks noGrp="1" noChangeArrowheads="1"/>
          </p:cNvSpPr>
          <p:nvPr>
            <p:ph type="title"/>
          </p:nvPr>
        </p:nvSpPr>
        <p:spPr>
          <a:xfrm>
            <a:off x="685800" y="152400"/>
            <a:ext cx="7772400" cy="819150"/>
          </a:xfrm>
        </p:spPr>
        <p:txBody>
          <a:bodyPr/>
          <a:lstStyle/>
          <a:p>
            <a:r>
              <a:rPr lang="en-US" altLang="en-US" smtClean="0"/>
              <a:t>Examples</a:t>
            </a:r>
          </a:p>
        </p:txBody>
      </p:sp>
      <p:sp>
        <p:nvSpPr>
          <p:cNvPr id="53252" name="Rectangle 3"/>
          <p:cNvSpPr>
            <a:spLocks noGrp="1" noChangeArrowheads="1"/>
          </p:cNvSpPr>
          <p:nvPr>
            <p:ph type="body" idx="1"/>
          </p:nvPr>
        </p:nvSpPr>
        <p:spPr>
          <a:xfrm>
            <a:off x="381000" y="1143000"/>
            <a:ext cx="7924800" cy="685800"/>
          </a:xfrm>
        </p:spPr>
        <p:txBody>
          <a:bodyPr/>
          <a:lstStyle/>
          <a:p>
            <a:pPr marL="0" indent="0">
              <a:lnSpc>
                <a:spcPct val="90000"/>
              </a:lnSpc>
              <a:buFont typeface="Monotype Sorts" pitchFamily="2" charset="2"/>
              <a:buNone/>
            </a:pPr>
            <a:r>
              <a:rPr lang="en-US" altLang="en-US" sz="2800" smtClean="0"/>
              <a:t>String s = "Java Java Java".replaceAll("v\\w", "wi") ;</a:t>
            </a:r>
          </a:p>
        </p:txBody>
      </p:sp>
      <p:sp>
        <p:nvSpPr>
          <p:cNvPr id="53253" name="Rectangle 4"/>
          <p:cNvSpPr>
            <a:spLocks noChangeArrowheads="1"/>
          </p:cNvSpPr>
          <p:nvPr/>
        </p:nvSpPr>
        <p:spPr bwMode="auto">
          <a:xfrm>
            <a:off x="381000" y="1981200"/>
            <a:ext cx="822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2800"/>
              <a:t>String s = "Java Java Java".replaceFirst("v\\w", "wi") ;</a:t>
            </a:r>
          </a:p>
        </p:txBody>
      </p:sp>
      <p:sp>
        <p:nvSpPr>
          <p:cNvPr id="53254" name="Rectangle 5"/>
          <p:cNvSpPr>
            <a:spLocks noChangeArrowheads="1"/>
          </p:cNvSpPr>
          <p:nvPr/>
        </p:nvSpPr>
        <p:spPr bwMode="auto">
          <a:xfrm>
            <a:off x="304800" y="3124200"/>
            <a:ext cx="822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2800"/>
              <a:t>String[] s = </a:t>
            </a:r>
            <a:r>
              <a:rPr lang="en-US" altLang="en-US" u="sng"/>
              <a:t>"Java1HTML2Perl".split("\\d");</a:t>
            </a:r>
          </a:p>
        </p:txBody>
      </p:sp>
      <p:sp>
        <p:nvSpPr>
          <p:cNvPr id="53255" name="Rectangle 6"/>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Appendix H</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A020FB6-1183-4635-B3A7-9060C694C758}" type="slidenum">
              <a:rPr lang="en-US" altLang="en-US" sz="1400"/>
              <a:pPr>
                <a:spcBef>
                  <a:spcPct val="0"/>
                </a:spcBef>
                <a:buClrTx/>
                <a:buSzTx/>
                <a:buFontTx/>
                <a:buNone/>
              </a:pPr>
              <a:t>6</a:t>
            </a:fld>
            <a:endParaRPr lang="en-US" altLang="en-US" sz="1400"/>
          </a:p>
        </p:txBody>
      </p:sp>
      <p:sp>
        <p:nvSpPr>
          <p:cNvPr id="10243" name="Rectangle 2"/>
          <p:cNvSpPr>
            <a:spLocks noGrp="1" noChangeArrowheads="1"/>
          </p:cNvSpPr>
          <p:nvPr>
            <p:ph type="title"/>
          </p:nvPr>
        </p:nvSpPr>
        <p:spPr>
          <a:xfrm>
            <a:off x="693738" y="203200"/>
            <a:ext cx="7772400" cy="609600"/>
          </a:xfrm>
        </p:spPr>
        <p:txBody>
          <a:bodyPr/>
          <a:lstStyle/>
          <a:p>
            <a:r>
              <a:rPr lang="en-US" altLang="en-US" smtClean="0"/>
              <a:t>The BMI Class</a:t>
            </a:r>
            <a:endParaRPr lang="en-US" altLang="en-US" smtClean="0">
              <a:hlinkClick r:id="rId3" action="ppaction://program"/>
            </a:endParaRPr>
          </a:p>
        </p:txBody>
      </p:sp>
      <p:sp>
        <p:nvSpPr>
          <p:cNvPr id="10244" name="Rectangle 6"/>
          <p:cNvSpPr>
            <a:spLocks noChangeArrowheads="1"/>
          </p:cNvSpPr>
          <p:nvPr/>
        </p:nvSpPr>
        <p:spPr bwMode="auto">
          <a:xfrm>
            <a:off x="3371850" y="2370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247" name="AutoShape 7">
            <a:hlinkClick r:id="" action="ppaction://noaction" highlightClick="1"/>
          </p:cNvPr>
          <p:cNvSpPr>
            <a:spLocks noChangeArrowheads="1"/>
          </p:cNvSpPr>
          <p:nvPr/>
        </p:nvSpPr>
        <p:spPr bwMode="auto">
          <a:xfrm>
            <a:off x="4648200" y="5943600"/>
            <a:ext cx="2133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US" altLang="ko-KR" smtClean="0">
                <a:solidFill>
                  <a:schemeClr val="accent1"/>
                </a:solidFill>
                <a:latin typeface="Book Antiqua" panose="02040602050305030304" pitchFamily="18" charset="0"/>
                <a:ea typeface="굴림" panose="020B0600000101010101" pitchFamily="50" charset="-127"/>
                <a:hlinkClick r:id="rId4" action="ppaction://program"/>
              </a:rPr>
              <a:t>UseBMIClass</a:t>
            </a:r>
            <a:endParaRPr lang="en-US" altLang="ko-KR" smtClean="0">
              <a:solidFill>
                <a:schemeClr val="accent1"/>
              </a:solidFill>
              <a:ea typeface="굴림" panose="020B0600000101010101" pitchFamily="50" charset="-127"/>
            </a:endParaRPr>
          </a:p>
        </p:txBody>
      </p:sp>
      <p:sp>
        <p:nvSpPr>
          <p:cNvPr id="10246" name="AutoShape 8">
            <a:hlinkClick r:id="rId5" action="ppaction://program" highlightClick="1"/>
          </p:cNvPr>
          <p:cNvSpPr>
            <a:spLocks noChangeArrowheads="1"/>
          </p:cNvSpPr>
          <p:nvPr/>
        </p:nvSpPr>
        <p:spPr bwMode="auto">
          <a:xfrm>
            <a:off x="7010400" y="5943600"/>
            <a:ext cx="15240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266249" name="AutoShape 9">
            <a:hlinkClick r:id="" action="ppaction://noaction" highlightClick="1"/>
          </p:cNvPr>
          <p:cNvSpPr>
            <a:spLocks noChangeArrowheads="1"/>
          </p:cNvSpPr>
          <p:nvPr/>
        </p:nvSpPr>
        <p:spPr bwMode="auto">
          <a:xfrm>
            <a:off x="2344738" y="5926138"/>
            <a:ext cx="15367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US" altLang="ko-KR" smtClean="0">
                <a:solidFill>
                  <a:schemeClr val="accent1"/>
                </a:solidFill>
                <a:latin typeface="Book Antiqua" panose="02040602050305030304" pitchFamily="18" charset="0"/>
                <a:ea typeface="굴림" panose="020B0600000101010101" pitchFamily="50" charset="-127"/>
                <a:hlinkClick r:id="rId6" action="ppaction://program"/>
              </a:rPr>
              <a:t>BMI</a:t>
            </a:r>
            <a:endParaRPr lang="en-US" altLang="ko-KR" smtClean="0">
              <a:solidFill>
                <a:schemeClr val="accent1"/>
              </a:solidFill>
              <a:ea typeface="굴림" panose="020B0600000101010101" pitchFamily="50" charset="-127"/>
            </a:endParaRPr>
          </a:p>
        </p:txBody>
      </p:sp>
      <p:sp>
        <p:nvSpPr>
          <p:cNvPr id="10248" name="Rectangle 11"/>
          <p:cNvSpPr>
            <a:spLocks noChangeArrowheads="1"/>
          </p:cNvSpPr>
          <p:nvPr/>
        </p:nvSpPr>
        <p:spPr bwMode="auto">
          <a:xfrm>
            <a:off x="3055938" y="2370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9" name="Rectangle 13"/>
          <p:cNvSpPr>
            <a:spLocks noChangeArrowheads="1"/>
          </p:cNvSpPr>
          <p:nvPr/>
        </p:nvSpPr>
        <p:spPr bwMode="auto">
          <a:xfrm>
            <a:off x="0" y="180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50" name="Rectangle 14"/>
          <p:cNvSpPr>
            <a:spLocks noChangeArrowheads="1"/>
          </p:cNvSpPr>
          <p:nvPr/>
        </p:nvSpPr>
        <p:spPr bwMode="auto">
          <a:xfrm>
            <a:off x="0" y="1806575"/>
            <a:ext cx="91440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2286000" algn="l"/>
                <a:tab pos="2743200" algn="l"/>
                <a:tab pos="3200400" algn="l"/>
                <a:tab pos="3657600" algn="l"/>
                <a:tab pos="4114800" algn="l"/>
                <a:tab pos="4572000" algn="l"/>
                <a:tab pos="50292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2286000" algn="l"/>
                <a:tab pos="2743200" algn="l"/>
                <a:tab pos="3200400" algn="l"/>
                <a:tab pos="3657600" algn="l"/>
                <a:tab pos="4114800" algn="l"/>
                <a:tab pos="4572000" algn="l"/>
                <a:tab pos="50292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2286000" algn="l"/>
                <a:tab pos="2743200" algn="l"/>
                <a:tab pos="3200400" algn="l"/>
                <a:tab pos="3657600" algn="l"/>
                <a:tab pos="4114800" algn="l"/>
                <a:tab pos="4572000" algn="l"/>
                <a:tab pos="50292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2286000" algn="l"/>
                <a:tab pos="2743200" algn="l"/>
                <a:tab pos="3200400" algn="l"/>
                <a:tab pos="3657600" algn="l"/>
                <a:tab pos="4114800" algn="l"/>
                <a:tab pos="4572000" algn="l"/>
                <a:tab pos="50292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2286000" algn="l"/>
                <a:tab pos="2743200" algn="l"/>
                <a:tab pos="3200400" algn="l"/>
                <a:tab pos="3657600" algn="l"/>
                <a:tab pos="4114800" algn="l"/>
                <a:tab pos="4572000" algn="l"/>
                <a:tab pos="50292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Lst>
              <a:defRPr sz="2000">
                <a:solidFill>
                  <a:schemeClr val="tx1"/>
                </a:solidFill>
                <a:latin typeface="Times New Roman" panose="02020603050405020304" pitchFamily="18" charset="0"/>
              </a:defRPr>
            </a:lvl9pPr>
          </a:lstStyle>
          <a:p>
            <a:pPr>
              <a:spcBef>
                <a:spcPct val="0"/>
              </a:spcBef>
              <a:buClrTx/>
              <a:buSzTx/>
              <a:buFontTx/>
              <a:buNone/>
            </a:pPr>
            <a:r>
              <a:rPr lang="en-US" altLang="en-US" sz="1200" b="1" i="1">
                <a:solidFill>
                  <a:srgbClr val="0000FF"/>
                </a:solidFill>
                <a:latin typeface="Courier" charset="0"/>
                <a:cs typeface="Times New Roman" panose="02020603050405020304" pitchFamily="18" charset="0"/>
              </a:rPr>
              <a:t>	</a:t>
            </a:r>
          </a:p>
          <a:p>
            <a:pPr>
              <a:spcBef>
                <a:spcPct val="0"/>
              </a:spcBef>
              <a:buClrTx/>
              <a:buSzTx/>
              <a:buFontTx/>
              <a:buNone/>
            </a:pPr>
            <a:endParaRPr lang="en-US" altLang="en-US" sz="2400"/>
          </a:p>
        </p:txBody>
      </p:sp>
      <p:sp>
        <p:nvSpPr>
          <p:cNvPr id="10251" name="Rectangle 16"/>
          <p:cNvSpPr>
            <a:spLocks noChangeArrowheads="1"/>
          </p:cNvSpPr>
          <p:nvPr/>
        </p:nvSpPr>
        <p:spPr bwMode="auto">
          <a:xfrm>
            <a:off x="2557463" y="1728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52" name="Rectangle 18"/>
          <p:cNvSpPr>
            <a:spLocks noChangeArrowheads="1"/>
          </p:cNvSpPr>
          <p:nvPr/>
        </p:nvSpPr>
        <p:spPr bwMode="auto">
          <a:xfrm>
            <a:off x="0" y="1828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53" name="Rectangle 20"/>
          <p:cNvSpPr>
            <a:spLocks noChangeArrowheads="1"/>
          </p:cNvSpPr>
          <p:nvPr/>
        </p:nvSpPr>
        <p:spPr bwMode="auto">
          <a:xfrm>
            <a:off x="0" y="1585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54" name="Rectangle 21"/>
          <p:cNvSpPr>
            <a:spLocks noChangeArrowheads="1"/>
          </p:cNvSpPr>
          <p:nvPr/>
        </p:nvSpPr>
        <p:spPr bwMode="auto">
          <a:xfrm>
            <a:off x="0" y="4999038"/>
            <a:ext cx="24701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tabLst>
                <a:tab pos="2286000" algn="l"/>
                <a:tab pos="2743200" algn="l"/>
                <a:tab pos="3200400" algn="l"/>
                <a:tab pos="3657600" algn="l"/>
                <a:tab pos="4114800" algn="l"/>
                <a:tab pos="4572000" algn="l"/>
                <a:tab pos="5029200" algn="l"/>
                <a:tab pos="5486400" algn="l"/>
                <a:tab pos="59436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2286000" algn="l"/>
                <a:tab pos="2743200" algn="l"/>
                <a:tab pos="3200400" algn="l"/>
                <a:tab pos="3657600" algn="l"/>
                <a:tab pos="4114800" algn="l"/>
                <a:tab pos="4572000" algn="l"/>
                <a:tab pos="5029200" algn="l"/>
                <a:tab pos="5486400" algn="l"/>
                <a:tab pos="59436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2286000" algn="l"/>
                <a:tab pos="2743200" algn="l"/>
                <a:tab pos="3200400" algn="l"/>
                <a:tab pos="3657600" algn="l"/>
                <a:tab pos="4114800" algn="l"/>
                <a:tab pos="4572000" algn="l"/>
                <a:tab pos="5029200" algn="l"/>
                <a:tab pos="5486400" algn="l"/>
                <a:tab pos="59436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2286000" algn="l"/>
                <a:tab pos="2743200" algn="l"/>
                <a:tab pos="3200400" algn="l"/>
                <a:tab pos="3657600" algn="l"/>
                <a:tab pos="4114800" algn="l"/>
                <a:tab pos="4572000" algn="l"/>
                <a:tab pos="5029200" algn="l"/>
                <a:tab pos="5486400" algn="l"/>
                <a:tab pos="59436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2286000" algn="l"/>
                <a:tab pos="2743200" algn="l"/>
                <a:tab pos="3200400" algn="l"/>
                <a:tab pos="3657600" algn="l"/>
                <a:tab pos="4114800" algn="l"/>
                <a:tab pos="4572000" algn="l"/>
                <a:tab pos="5029200" algn="l"/>
                <a:tab pos="5486400" algn="l"/>
                <a:tab pos="59436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 pos="5486400" algn="l"/>
                <a:tab pos="59436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 pos="5486400" algn="l"/>
                <a:tab pos="59436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 pos="5486400" algn="l"/>
                <a:tab pos="59436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2286000" algn="l"/>
                <a:tab pos="2743200" algn="l"/>
                <a:tab pos="3200400" algn="l"/>
                <a:tab pos="3657600" algn="l"/>
                <a:tab pos="4114800" algn="l"/>
                <a:tab pos="4572000" algn="l"/>
                <a:tab pos="5029200" algn="l"/>
                <a:tab pos="5486400" algn="l"/>
                <a:tab pos="5943600" algn="l"/>
              </a:tabLst>
              <a:defRPr sz="2000">
                <a:solidFill>
                  <a:schemeClr val="tx1"/>
                </a:solidFill>
                <a:latin typeface="Times New Roman" panose="02020603050405020304" pitchFamily="18" charset="0"/>
              </a:defRPr>
            </a:lvl9pPr>
          </a:lstStyle>
          <a:p>
            <a:pPr>
              <a:spcBef>
                <a:spcPct val="0"/>
              </a:spcBef>
              <a:buClrTx/>
              <a:buSzTx/>
              <a:buFontTx/>
              <a:buNone/>
            </a:pPr>
            <a:r>
              <a:rPr lang="en-US" altLang="en-US" sz="1200" b="1" i="1">
                <a:solidFill>
                  <a:srgbClr val="0000FF"/>
                </a:solidFill>
                <a:latin typeface="Courier New" panose="02070309020205020404" pitchFamily="49" charset="0"/>
                <a:ea typeface="Times New Roman" panose="02020603050405020304" pitchFamily="18" charset="0"/>
                <a:cs typeface="Courier New" panose="02070309020205020404" pitchFamily="49" charset="0"/>
              </a:rPr>
              <a:t>	</a:t>
            </a:r>
            <a:endParaRPr lang="en-US" altLang="en-US" sz="2400">
              <a:ea typeface="Times New Roman" panose="02020603050405020304" pitchFamily="18" charset="0"/>
              <a:cs typeface="Courier New" panose="02070309020205020404" pitchFamily="49" charset="0"/>
            </a:endParaRPr>
          </a:p>
        </p:txBody>
      </p:sp>
      <p:sp>
        <p:nvSpPr>
          <p:cNvPr id="10255" name="Rectangle 23"/>
          <p:cNvSpPr>
            <a:spLocks noChangeArrowheads="1"/>
          </p:cNvSpPr>
          <p:nvPr/>
        </p:nvSpPr>
        <p:spPr bwMode="auto">
          <a:xfrm>
            <a:off x="0" y="219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56" name="Rectangle 25"/>
          <p:cNvSpPr>
            <a:spLocks noChangeArrowheads="1"/>
          </p:cNvSpPr>
          <p:nvPr/>
        </p:nvSpPr>
        <p:spPr bwMode="auto">
          <a:xfrm>
            <a:off x="0" y="2209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0257" name="Object 24"/>
          <p:cNvGraphicFramePr>
            <a:graphicFrameLocks noChangeAspect="1"/>
          </p:cNvGraphicFramePr>
          <p:nvPr/>
        </p:nvGraphicFramePr>
        <p:xfrm>
          <a:off x="155575" y="1047750"/>
          <a:ext cx="6337300" cy="4360863"/>
        </p:xfrm>
        <a:graphic>
          <a:graphicData uri="http://schemas.openxmlformats.org/presentationml/2006/ole">
            <mc:AlternateContent xmlns:mc="http://schemas.openxmlformats.org/markup-compatibility/2006">
              <mc:Choice xmlns:v="urn:schemas-microsoft-com:vml" Requires="v">
                <p:oleObj spid="_x0000_s10261" name="Picture" r:id="rId7" imgW="3547872" imgH="2435352" progId="Word.Picture.8">
                  <p:embed/>
                </p:oleObj>
              </mc:Choice>
              <mc:Fallback>
                <p:oleObj name="Picture" r:id="rId7" imgW="3547872" imgH="2435352" progId="Word.Picture.8">
                  <p:embed/>
                  <p:pic>
                    <p:nvPicPr>
                      <p:cNvPr id="0" name="Object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5575" y="1047750"/>
                        <a:ext cx="6337300" cy="436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58" name="AutoShape 26">
            <a:hlinkClick r:id="rId9" highlightClick="1"/>
          </p:cNvPr>
          <p:cNvSpPr>
            <a:spLocks noChangeArrowheads="1"/>
          </p:cNvSpPr>
          <p:nvPr/>
        </p:nvSpPr>
        <p:spPr bwMode="auto">
          <a:xfrm>
            <a:off x="1797050" y="5908675"/>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59" name="AutoShape 27">
            <a:hlinkClick r:id="rId10" highlightClick="1"/>
          </p:cNvPr>
          <p:cNvSpPr>
            <a:spLocks noChangeArrowheads="1"/>
          </p:cNvSpPr>
          <p:nvPr/>
        </p:nvSpPr>
        <p:spPr bwMode="auto">
          <a:xfrm>
            <a:off x="4111625" y="5926138"/>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BE2F1B5-8DA7-4AC2-849A-AB357F5261F6}" type="slidenum">
              <a:rPr lang="en-US" altLang="ko-KR" sz="1400"/>
              <a:pPr>
                <a:spcBef>
                  <a:spcPct val="0"/>
                </a:spcBef>
                <a:buClrTx/>
                <a:buSzTx/>
                <a:buFontTx/>
                <a:buNone/>
              </a:pPr>
              <a:t>7</a:t>
            </a:fld>
            <a:endParaRPr lang="en-US" altLang="ko-KR" sz="1400"/>
          </a:p>
        </p:txBody>
      </p:sp>
      <p:sp>
        <p:nvSpPr>
          <p:cNvPr id="22531" name="Rectangle 2"/>
          <p:cNvSpPr>
            <a:spLocks noGrp="1" noChangeArrowheads="1"/>
          </p:cNvSpPr>
          <p:nvPr>
            <p:ph type="title"/>
          </p:nvPr>
        </p:nvSpPr>
        <p:spPr>
          <a:xfrm>
            <a:off x="685800" y="304800"/>
            <a:ext cx="7772400" cy="819150"/>
          </a:xfrm>
        </p:spPr>
        <p:txBody>
          <a:bodyPr/>
          <a:lstStyle/>
          <a:p>
            <a:r>
              <a:rPr lang="en-US" altLang="ko-KR" smtClean="0">
                <a:ea typeface="굴림" panose="020B0600000101010101" pitchFamily="50" charset="-127"/>
              </a:rPr>
              <a:t>Designing a Class</a:t>
            </a:r>
          </a:p>
        </p:txBody>
      </p:sp>
      <p:sp>
        <p:nvSpPr>
          <p:cNvPr id="22532" name="Rectangle 3"/>
          <p:cNvSpPr>
            <a:spLocks noGrp="1" noChangeArrowheads="1"/>
          </p:cNvSpPr>
          <p:nvPr>
            <p:ph type="body" idx="1"/>
          </p:nvPr>
        </p:nvSpPr>
        <p:spPr>
          <a:xfrm>
            <a:off x="304800" y="1371600"/>
            <a:ext cx="8839200" cy="4800600"/>
          </a:xfrm>
        </p:spPr>
        <p:txBody>
          <a:bodyPr/>
          <a:lstStyle/>
          <a:p>
            <a:pPr>
              <a:spcBef>
                <a:spcPct val="50000"/>
              </a:spcBef>
            </a:pPr>
            <a:r>
              <a:rPr lang="en-US" altLang="ko-KR" sz="2800" dirty="0" smtClean="0">
                <a:ea typeface="굴림" panose="020B0600000101010101" pitchFamily="50" charset="-127"/>
              </a:rPr>
              <a:t>(Coherence) A class should describe a single entity, and all the class operations should logically fit together to support a coherent purpose. </a:t>
            </a:r>
          </a:p>
          <a:p>
            <a:pPr>
              <a:spcBef>
                <a:spcPct val="50000"/>
              </a:spcBef>
            </a:pPr>
            <a:r>
              <a:rPr lang="en-US" altLang="ko-KR" sz="2800" dirty="0" smtClean="0">
                <a:ea typeface="굴림" panose="020B0600000101010101" pitchFamily="50" charset="-127"/>
              </a:rPr>
              <a:t>You can use a class for students, for example, but you should not combine students and staff in the same class, because students and staff have different entities. </a:t>
            </a:r>
          </a:p>
        </p:txBody>
      </p:sp>
    </p:spTree>
    <p:extLst>
      <p:ext uri="{BB962C8B-B14F-4D97-AF65-F5344CB8AC3E}">
        <p14:creationId xmlns:p14="http://schemas.microsoft.com/office/powerpoint/2010/main" val="27503744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2CC734A-1773-4FA1-9209-7A54D782945B}" type="slidenum">
              <a:rPr lang="en-US" altLang="ko-KR" sz="1400"/>
              <a:pPr>
                <a:spcBef>
                  <a:spcPct val="0"/>
                </a:spcBef>
                <a:buClrTx/>
                <a:buSzTx/>
                <a:buFontTx/>
                <a:buNone/>
              </a:pPr>
              <a:t>8</a:t>
            </a:fld>
            <a:endParaRPr lang="en-US" altLang="ko-KR" sz="1400"/>
          </a:p>
        </p:txBody>
      </p:sp>
      <p:sp>
        <p:nvSpPr>
          <p:cNvPr id="23555" name="Rectangle 2"/>
          <p:cNvSpPr>
            <a:spLocks noGrp="1" noChangeArrowheads="1"/>
          </p:cNvSpPr>
          <p:nvPr>
            <p:ph type="title"/>
          </p:nvPr>
        </p:nvSpPr>
        <p:spPr>
          <a:xfrm>
            <a:off x="685800" y="304800"/>
            <a:ext cx="7772400" cy="819150"/>
          </a:xfrm>
        </p:spPr>
        <p:txBody>
          <a:bodyPr/>
          <a:lstStyle/>
          <a:p>
            <a:r>
              <a:rPr lang="en-US" altLang="ko-KR" smtClean="0">
                <a:ea typeface="굴림" panose="020B0600000101010101" pitchFamily="50" charset="-127"/>
              </a:rPr>
              <a:t>Designing a Class, cont.</a:t>
            </a:r>
          </a:p>
        </p:txBody>
      </p:sp>
      <p:sp>
        <p:nvSpPr>
          <p:cNvPr id="23556" name="Rectangle 3"/>
          <p:cNvSpPr>
            <a:spLocks noGrp="1" noChangeArrowheads="1"/>
          </p:cNvSpPr>
          <p:nvPr>
            <p:ph type="body" idx="1"/>
          </p:nvPr>
        </p:nvSpPr>
        <p:spPr>
          <a:xfrm>
            <a:off x="304800" y="1371600"/>
            <a:ext cx="8839200" cy="4800600"/>
          </a:xfrm>
        </p:spPr>
        <p:txBody>
          <a:bodyPr/>
          <a:lstStyle/>
          <a:p>
            <a:pPr>
              <a:spcBef>
                <a:spcPct val="50000"/>
              </a:spcBef>
            </a:pPr>
            <a:r>
              <a:rPr lang="en-US" altLang="ko-KR" sz="2400" dirty="0" smtClean="0">
                <a:ea typeface="굴림" panose="020B0600000101010101" pitchFamily="50" charset="-127"/>
                <a:cs typeface="Times New Roman" panose="02020603050405020304" pitchFamily="18" charset="0"/>
              </a:rPr>
              <a:t>(Separating responsibilities) A single entity with too many responsibilities can be broken into several classes to separate responsibilities. </a:t>
            </a:r>
          </a:p>
          <a:p>
            <a:pPr>
              <a:spcBef>
                <a:spcPct val="50000"/>
              </a:spcBef>
            </a:pPr>
            <a:r>
              <a:rPr lang="en-US" altLang="ko-KR" sz="2400" dirty="0" smtClean="0">
                <a:ea typeface="굴림" panose="020B0600000101010101" pitchFamily="50" charset="-127"/>
                <a:cs typeface="Times New Roman" panose="02020603050405020304" pitchFamily="18" charset="0"/>
              </a:rPr>
              <a:t>The classes </a:t>
            </a:r>
            <a:r>
              <a:rPr lang="en-US" altLang="ko-KR" sz="2400" u="sng" dirty="0" smtClean="0">
                <a:ea typeface="굴림" panose="020B0600000101010101" pitchFamily="50" charset="-127"/>
                <a:cs typeface="Times New Roman" panose="02020603050405020304" pitchFamily="18" charset="0"/>
              </a:rPr>
              <a:t>String</a:t>
            </a:r>
            <a:r>
              <a:rPr lang="en-US" altLang="ko-KR" sz="2400" dirty="0" smtClean="0">
                <a:ea typeface="굴림" panose="020B0600000101010101" pitchFamily="50" charset="-127"/>
                <a:cs typeface="Times New Roman" panose="02020603050405020304" pitchFamily="18" charset="0"/>
              </a:rPr>
              <a:t>, </a:t>
            </a:r>
            <a:r>
              <a:rPr lang="en-US" altLang="ko-KR" sz="2400" u="sng" dirty="0" err="1" smtClean="0">
                <a:ea typeface="굴림" panose="020B0600000101010101" pitchFamily="50" charset="-127"/>
                <a:cs typeface="Times New Roman" panose="02020603050405020304" pitchFamily="18" charset="0"/>
              </a:rPr>
              <a:t>StringBuilder</a:t>
            </a:r>
            <a:r>
              <a:rPr lang="en-US" altLang="ko-KR" sz="2400" dirty="0" smtClean="0">
                <a:ea typeface="굴림" panose="020B0600000101010101" pitchFamily="50" charset="-127"/>
                <a:cs typeface="Times New Roman" panose="02020603050405020304" pitchFamily="18" charset="0"/>
              </a:rPr>
              <a:t>, and </a:t>
            </a:r>
            <a:r>
              <a:rPr lang="en-US" altLang="ko-KR" sz="2400" u="sng" dirty="0" err="1" smtClean="0">
                <a:ea typeface="굴림" panose="020B0600000101010101" pitchFamily="50" charset="-127"/>
                <a:cs typeface="Times New Roman" panose="02020603050405020304" pitchFamily="18" charset="0"/>
              </a:rPr>
              <a:t>StringBuffer</a:t>
            </a:r>
            <a:r>
              <a:rPr lang="en-US" altLang="ko-KR" sz="2400" dirty="0" smtClean="0">
                <a:ea typeface="굴림" panose="020B0600000101010101" pitchFamily="50" charset="-127"/>
                <a:cs typeface="Times New Roman" panose="02020603050405020304" pitchFamily="18" charset="0"/>
              </a:rPr>
              <a:t> all deal with strings, for example, but have different responsibilities. </a:t>
            </a:r>
          </a:p>
          <a:p>
            <a:pPr>
              <a:spcBef>
                <a:spcPct val="50000"/>
              </a:spcBef>
            </a:pPr>
            <a:r>
              <a:rPr lang="en-US" altLang="ko-KR" sz="2400" dirty="0" smtClean="0">
                <a:ea typeface="굴림" panose="020B0600000101010101" pitchFamily="50" charset="-127"/>
                <a:cs typeface="Times New Roman" panose="02020603050405020304" pitchFamily="18" charset="0"/>
              </a:rPr>
              <a:t>The </a:t>
            </a:r>
            <a:r>
              <a:rPr lang="en-US" altLang="ko-KR" sz="2400" u="sng" dirty="0" smtClean="0">
                <a:ea typeface="굴림" panose="020B0600000101010101" pitchFamily="50" charset="-127"/>
                <a:cs typeface="Times New Roman" panose="02020603050405020304" pitchFamily="18" charset="0"/>
              </a:rPr>
              <a:t>String</a:t>
            </a:r>
            <a:r>
              <a:rPr lang="en-US" altLang="ko-KR" sz="2400" dirty="0" smtClean="0">
                <a:ea typeface="굴림" panose="020B0600000101010101" pitchFamily="50" charset="-127"/>
                <a:cs typeface="Times New Roman" panose="02020603050405020304" pitchFamily="18" charset="0"/>
              </a:rPr>
              <a:t> class deals with immutable strings, the </a:t>
            </a:r>
            <a:r>
              <a:rPr lang="en-US" altLang="ko-KR" sz="2400" u="sng" dirty="0" err="1" smtClean="0">
                <a:ea typeface="굴림" panose="020B0600000101010101" pitchFamily="50" charset="-127"/>
                <a:cs typeface="Times New Roman" panose="02020603050405020304" pitchFamily="18" charset="0"/>
              </a:rPr>
              <a:t>StringBuilder</a:t>
            </a:r>
            <a:r>
              <a:rPr lang="en-US" altLang="ko-KR" sz="2400" dirty="0" smtClean="0">
                <a:ea typeface="굴림" panose="020B0600000101010101" pitchFamily="50" charset="-127"/>
                <a:cs typeface="Times New Roman" panose="02020603050405020304" pitchFamily="18" charset="0"/>
              </a:rPr>
              <a:t> class is for creating mutable strings, and the </a:t>
            </a:r>
            <a:r>
              <a:rPr lang="en-US" altLang="ko-KR" sz="2400" u="sng" dirty="0" err="1" smtClean="0">
                <a:ea typeface="굴림" panose="020B0600000101010101" pitchFamily="50" charset="-127"/>
                <a:cs typeface="Times New Roman" panose="02020603050405020304" pitchFamily="18" charset="0"/>
              </a:rPr>
              <a:t>StringBuffer</a:t>
            </a:r>
            <a:r>
              <a:rPr lang="en-US" altLang="ko-KR" sz="2400" dirty="0" smtClean="0">
                <a:ea typeface="굴림" panose="020B0600000101010101" pitchFamily="50" charset="-127"/>
                <a:cs typeface="Times New Roman" panose="02020603050405020304" pitchFamily="18" charset="0"/>
              </a:rPr>
              <a:t> class is similar to </a:t>
            </a:r>
            <a:r>
              <a:rPr lang="en-US" altLang="ko-KR" sz="2400" u="sng" dirty="0" err="1" smtClean="0">
                <a:ea typeface="굴림" panose="020B0600000101010101" pitchFamily="50" charset="-127"/>
                <a:cs typeface="Times New Roman" panose="02020603050405020304" pitchFamily="18" charset="0"/>
              </a:rPr>
              <a:t>StringBuilder</a:t>
            </a:r>
            <a:r>
              <a:rPr lang="en-US" altLang="ko-KR" sz="2400" dirty="0" smtClean="0">
                <a:ea typeface="굴림" panose="020B0600000101010101" pitchFamily="50" charset="-127"/>
                <a:cs typeface="Times New Roman" panose="02020603050405020304" pitchFamily="18" charset="0"/>
              </a:rPr>
              <a:t> except that </a:t>
            </a:r>
            <a:r>
              <a:rPr lang="en-US" altLang="ko-KR" sz="2400" u="sng" dirty="0" err="1" smtClean="0">
                <a:ea typeface="굴림" panose="020B0600000101010101" pitchFamily="50" charset="-127"/>
                <a:cs typeface="Times New Roman" panose="02020603050405020304" pitchFamily="18" charset="0"/>
              </a:rPr>
              <a:t>StringBuffer</a:t>
            </a:r>
            <a:r>
              <a:rPr lang="en-US" altLang="ko-KR" sz="2400" dirty="0" smtClean="0">
                <a:ea typeface="굴림" panose="020B0600000101010101" pitchFamily="50" charset="-127"/>
                <a:cs typeface="Times New Roman" panose="02020603050405020304" pitchFamily="18" charset="0"/>
              </a:rPr>
              <a:t> contains synchronized methods for updating strings. </a:t>
            </a:r>
          </a:p>
        </p:txBody>
      </p:sp>
    </p:spTree>
    <p:extLst>
      <p:ext uri="{BB962C8B-B14F-4D97-AF65-F5344CB8AC3E}">
        <p14:creationId xmlns:p14="http://schemas.microsoft.com/office/powerpoint/2010/main" val="1102952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B4700AC-FBB6-422C-AE39-9E7158009CDF}" type="slidenum">
              <a:rPr lang="en-US" altLang="ko-KR" sz="1400"/>
              <a:pPr>
                <a:spcBef>
                  <a:spcPct val="0"/>
                </a:spcBef>
                <a:buClrTx/>
                <a:buSzTx/>
                <a:buFontTx/>
                <a:buNone/>
              </a:pPr>
              <a:t>9</a:t>
            </a:fld>
            <a:endParaRPr lang="en-US" altLang="ko-KR" sz="1400"/>
          </a:p>
        </p:txBody>
      </p:sp>
      <p:sp>
        <p:nvSpPr>
          <p:cNvPr id="24579" name="Rectangle 2"/>
          <p:cNvSpPr>
            <a:spLocks noGrp="1" noChangeArrowheads="1"/>
          </p:cNvSpPr>
          <p:nvPr>
            <p:ph type="title"/>
          </p:nvPr>
        </p:nvSpPr>
        <p:spPr>
          <a:xfrm>
            <a:off x="685800" y="304800"/>
            <a:ext cx="7772400" cy="819150"/>
          </a:xfrm>
        </p:spPr>
        <p:txBody>
          <a:bodyPr/>
          <a:lstStyle/>
          <a:p>
            <a:r>
              <a:rPr lang="en-US" altLang="ko-KR" smtClean="0">
                <a:ea typeface="굴림" panose="020B0600000101010101" pitchFamily="50" charset="-127"/>
              </a:rPr>
              <a:t>Designing a Class, cont.</a:t>
            </a:r>
          </a:p>
        </p:txBody>
      </p:sp>
      <p:sp>
        <p:nvSpPr>
          <p:cNvPr id="24580" name="Rectangle 3"/>
          <p:cNvSpPr>
            <a:spLocks noGrp="1" noChangeArrowheads="1"/>
          </p:cNvSpPr>
          <p:nvPr>
            <p:ph type="body" idx="1"/>
          </p:nvPr>
        </p:nvSpPr>
        <p:spPr>
          <a:xfrm>
            <a:off x="0" y="899785"/>
            <a:ext cx="9144000" cy="5486400"/>
          </a:xfrm>
        </p:spPr>
        <p:txBody>
          <a:bodyPr/>
          <a:lstStyle/>
          <a:p>
            <a:pPr>
              <a:spcBef>
                <a:spcPct val="50000"/>
              </a:spcBef>
            </a:pPr>
            <a:r>
              <a:rPr lang="en-US" altLang="ko-KR" sz="2800" dirty="0" smtClean="0">
                <a:ea typeface="굴림" panose="020B0600000101010101" pitchFamily="50" charset="-127"/>
                <a:cs typeface="Times New Roman" panose="02020603050405020304" pitchFamily="18" charset="0"/>
              </a:rPr>
              <a:t>Classes are designed for reuse. </a:t>
            </a:r>
          </a:p>
          <a:p>
            <a:pPr>
              <a:spcBef>
                <a:spcPct val="50000"/>
              </a:spcBef>
            </a:pPr>
            <a:r>
              <a:rPr lang="en-US" altLang="ko-KR" sz="2800" dirty="0" smtClean="0">
                <a:ea typeface="굴림" panose="020B0600000101010101" pitchFamily="50" charset="-127"/>
                <a:cs typeface="Times New Roman" panose="02020603050405020304" pitchFamily="18" charset="0"/>
              </a:rPr>
              <a:t>Users can incorporate classes in many different combinations, orders, and environments. </a:t>
            </a:r>
          </a:p>
          <a:p>
            <a:pPr>
              <a:spcBef>
                <a:spcPct val="50000"/>
              </a:spcBef>
            </a:pPr>
            <a:r>
              <a:rPr lang="en-US" altLang="ko-KR" sz="2800" dirty="0" smtClean="0">
                <a:ea typeface="굴림" panose="020B0600000101010101" pitchFamily="50" charset="-127"/>
                <a:cs typeface="Times New Roman" panose="02020603050405020304" pitchFamily="18" charset="0"/>
              </a:rPr>
              <a:t>Therefore, </a:t>
            </a:r>
          </a:p>
          <a:p>
            <a:pPr lvl="1">
              <a:spcBef>
                <a:spcPct val="50000"/>
              </a:spcBef>
            </a:pPr>
            <a:r>
              <a:rPr lang="en-US" altLang="ko-KR" sz="2400" dirty="0" smtClean="0">
                <a:ea typeface="굴림" panose="020B0600000101010101" pitchFamily="50" charset="-127"/>
                <a:cs typeface="Times New Roman" panose="02020603050405020304" pitchFamily="18" charset="0"/>
              </a:rPr>
              <a:t>you should design a class that imposes no restrictions on what or when the user can do with it, </a:t>
            </a:r>
          </a:p>
          <a:p>
            <a:pPr lvl="1">
              <a:spcBef>
                <a:spcPct val="50000"/>
              </a:spcBef>
            </a:pPr>
            <a:r>
              <a:rPr lang="en-US" altLang="ko-KR" sz="2400" dirty="0" smtClean="0">
                <a:ea typeface="굴림" panose="020B0600000101010101" pitchFamily="50" charset="-127"/>
                <a:cs typeface="Times New Roman" panose="02020603050405020304" pitchFamily="18" charset="0"/>
              </a:rPr>
              <a:t>design the properties to ensure that the user can set properties in any order, with any combination of values,</a:t>
            </a:r>
          </a:p>
          <a:p>
            <a:pPr lvl="1">
              <a:spcBef>
                <a:spcPct val="50000"/>
              </a:spcBef>
            </a:pPr>
            <a:r>
              <a:rPr lang="en-US" altLang="ko-KR" sz="2400" dirty="0" smtClean="0">
                <a:ea typeface="굴림" panose="020B0600000101010101" pitchFamily="50" charset="-127"/>
                <a:cs typeface="Times New Roman" panose="02020603050405020304" pitchFamily="18" charset="0"/>
              </a:rPr>
              <a:t>and design methods to function independently of their order of occurrence.</a:t>
            </a:r>
          </a:p>
        </p:txBody>
      </p:sp>
    </p:spTree>
    <p:extLst>
      <p:ext uri="{BB962C8B-B14F-4D97-AF65-F5344CB8AC3E}">
        <p14:creationId xmlns:p14="http://schemas.microsoft.com/office/powerpoint/2010/main" val="271200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44CC4F74CD8DD4DB16C9ACEC42927A1" ma:contentTypeVersion="" ma:contentTypeDescription="Create a new document." ma:contentTypeScope="" ma:versionID="c51eb85056608f75d79ac716321df730">
  <xsd:schema xmlns:xsd="http://www.w3.org/2001/XMLSchema" xmlns:xs="http://www.w3.org/2001/XMLSchema" xmlns:p="http://schemas.microsoft.com/office/2006/metadata/properties" xmlns:ns1="http://schemas.microsoft.com/sharepoint/v3" targetNamespace="http://schemas.microsoft.com/office/2006/metadata/properties" ma:root="true" ma:fieldsID="3087f67eda00c539007612ec919253f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CC6D241-5A15-4919-AD38-033FD357C3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80893C5-D71C-4445-B65C-827E33DE735D}">
  <ds:schemaRefs>
    <ds:schemaRef ds:uri="http://purl.org/dc/elements/1.1/"/>
    <ds:schemaRef ds:uri="http://www.w3.org/XML/1998/namespace"/>
    <ds:schemaRef ds:uri="http://schemas.microsoft.com/office/2006/documentManagement/types"/>
    <ds:schemaRef ds:uri="http://purl.org/dc/terms/"/>
    <ds:schemaRef ds:uri="http://schemas.microsoft.com/office/infopath/2007/PartnerControls"/>
    <ds:schemaRef ds:uri="http://schemas.microsoft.com/sharepoint/v3"/>
    <ds:schemaRef ds:uri="http://schemas.openxmlformats.org/package/2006/metadata/core-properti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58F85E29-CC65-4658-AA22-E99DEA55A54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23190</TotalTime>
  <Words>2360</Words>
  <Application>Microsoft Office PowerPoint</Application>
  <PresentationFormat>화면 슬라이드 쇼(4:3)</PresentationFormat>
  <Paragraphs>298</Paragraphs>
  <Slides>56</Slides>
  <Notes>0</Notes>
  <HiddenSlides>0</HiddenSlides>
  <MMClips>0</MMClips>
  <ScaleCrop>false</ScaleCrop>
  <HeadingPairs>
    <vt:vector size="8" baseType="variant">
      <vt:variant>
        <vt:lpstr>사용한 글꼴</vt:lpstr>
      </vt:variant>
      <vt:variant>
        <vt:i4>10</vt:i4>
      </vt:variant>
      <vt:variant>
        <vt:lpstr>테마</vt:lpstr>
      </vt:variant>
      <vt:variant>
        <vt:i4>1</vt:i4>
      </vt:variant>
      <vt:variant>
        <vt:lpstr>포함된 OLE 서버</vt:lpstr>
      </vt:variant>
      <vt:variant>
        <vt:i4>2</vt:i4>
      </vt:variant>
      <vt:variant>
        <vt:lpstr>슬라이드 제목</vt:lpstr>
      </vt:variant>
      <vt:variant>
        <vt:i4>56</vt:i4>
      </vt:variant>
    </vt:vector>
  </HeadingPairs>
  <TitlesOfParts>
    <vt:vector size="69" baseType="lpstr">
      <vt:lpstr>Courier</vt:lpstr>
      <vt:lpstr>Monotype Sorts</vt:lpstr>
      <vt:lpstr>SimSun</vt:lpstr>
      <vt:lpstr>굴림</vt:lpstr>
      <vt:lpstr>Arial</vt:lpstr>
      <vt:lpstr>Book Antiqua</vt:lpstr>
      <vt:lpstr>Courier New</vt:lpstr>
      <vt:lpstr>Forte</vt:lpstr>
      <vt:lpstr>Times New Roman</vt:lpstr>
      <vt:lpstr>Wingdings</vt:lpstr>
      <vt:lpstr>International</vt:lpstr>
      <vt:lpstr>Microsoft Word Picture</vt:lpstr>
      <vt:lpstr>Picture</vt:lpstr>
      <vt:lpstr>Chapter 10 Objects-Oriented Thinking</vt:lpstr>
      <vt:lpstr>Motivations</vt:lpstr>
      <vt:lpstr>Objectives</vt:lpstr>
      <vt:lpstr>Class Abstraction and Encapsulation</vt:lpstr>
      <vt:lpstr>Designing the Loan Class</vt:lpstr>
      <vt:lpstr>The BMI Class</vt:lpstr>
      <vt:lpstr>Designing a Class</vt:lpstr>
      <vt:lpstr>Designing a Class, cont.</vt:lpstr>
      <vt:lpstr>Designing a Class, cont.</vt:lpstr>
      <vt:lpstr>Designing a Class, cont.</vt:lpstr>
      <vt:lpstr>Using Visibility Modifiers</vt:lpstr>
      <vt:lpstr>Using Visibility Modifiers, cont.</vt:lpstr>
      <vt:lpstr>Using the static Modifier</vt:lpstr>
      <vt:lpstr>Object Composition</vt:lpstr>
      <vt:lpstr>Class Representation</vt:lpstr>
      <vt:lpstr>Aggregation or Composition </vt:lpstr>
      <vt:lpstr>Aggregation Between Same Class</vt:lpstr>
      <vt:lpstr>Aggregation Between Same Class</vt:lpstr>
      <vt:lpstr>Example: The Course Class</vt:lpstr>
      <vt:lpstr>Useful Java Class Utils</vt:lpstr>
      <vt:lpstr>Wrapper Classes</vt:lpstr>
      <vt:lpstr>The Integer and Double Classes</vt:lpstr>
      <vt:lpstr>The Integer Class and the Double Class</vt:lpstr>
      <vt:lpstr>Numeric Wrapper Class Constructors </vt:lpstr>
      <vt:lpstr>Numeric Wrapper Class Constants </vt:lpstr>
      <vt:lpstr>Conversion Methods</vt:lpstr>
      <vt:lpstr>The Static valueOf Methods</vt:lpstr>
      <vt:lpstr>The Methods for Parsing Strings into Numbers </vt:lpstr>
      <vt:lpstr>The String Class</vt:lpstr>
      <vt:lpstr>Constructing Strings</vt:lpstr>
      <vt:lpstr>Strings Are Immutable</vt:lpstr>
      <vt:lpstr>Trace Code</vt:lpstr>
      <vt:lpstr>Trace Code</vt:lpstr>
      <vt:lpstr>Interned Strings</vt:lpstr>
      <vt:lpstr>Examples</vt:lpstr>
      <vt:lpstr>Trace Code</vt:lpstr>
      <vt:lpstr>Trace Code</vt:lpstr>
      <vt:lpstr>Trace Code</vt:lpstr>
      <vt:lpstr>Replacing and Splitting Strings </vt:lpstr>
      <vt:lpstr>Examples</vt:lpstr>
      <vt:lpstr>Splitting a String</vt:lpstr>
      <vt:lpstr>Matching, Replacing and Splitting by Patterns </vt:lpstr>
      <vt:lpstr>Matching, Replacing and Splitting by Patterns </vt:lpstr>
      <vt:lpstr>Matching, Replacing and Splitting by Patterns </vt:lpstr>
      <vt:lpstr>Convert Character and Numbers to Strings</vt:lpstr>
      <vt:lpstr>StringBuilder and StringBuffer</vt:lpstr>
      <vt:lpstr>StringBuilder Constructors</vt:lpstr>
      <vt:lpstr>Modifying Strings in the Builder</vt:lpstr>
      <vt:lpstr>Examples</vt:lpstr>
      <vt:lpstr>The toString, capacity, length, setLength, and charAt Methods </vt:lpstr>
      <vt:lpstr>Problem: Checking Palindromes Ignoring Non-alphanumeric Characters</vt:lpstr>
      <vt:lpstr>Regular Expressions</vt:lpstr>
      <vt:lpstr>Matching Strings</vt:lpstr>
      <vt:lpstr>Regular Expression Syntax</vt:lpstr>
      <vt:lpstr>Replacing and Splitting Strings</vt:lpstr>
      <vt:lpstr>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Objects and Classes</dc:title>
  <dc:creator>Y. Daniel Liang</dc:creator>
  <cp:lastModifiedBy>Lim Seung-Ho</cp:lastModifiedBy>
  <cp:revision>274</cp:revision>
  <dcterms:created xsi:type="dcterms:W3CDTF">1995-06-10T17:31:50Z</dcterms:created>
  <dcterms:modified xsi:type="dcterms:W3CDTF">2019-03-02T04:43:07Z</dcterms:modified>
</cp:coreProperties>
</file>