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23" r:id="rId5"/>
    <p:sldId id="589" r:id="rId6"/>
    <p:sldId id="581" r:id="rId7"/>
    <p:sldId id="577" r:id="rId8"/>
    <p:sldId id="335" r:id="rId9"/>
    <p:sldId id="591" r:id="rId10"/>
    <p:sldId id="592" r:id="rId11"/>
    <p:sldId id="593" r:id="rId12"/>
    <p:sldId id="590" r:id="rId13"/>
    <p:sldId id="595" r:id="rId14"/>
    <p:sldId id="596" r:id="rId15"/>
    <p:sldId id="597" r:id="rId16"/>
    <p:sldId id="598" r:id="rId17"/>
    <p:sldId id="599" r:id="rId18"/>
    <p:sldId id="594" r:id="rId19"/>
    <p:sldId id="600" r:id="rId20"/>
    <p:sldId id="601" r:id="rId21"/>
    <p:sldId id="602" r:id="rId22"/>
    <p:sldId id="340" r:id="rId23"/>
    <p:sldId id="553" r:id="rId24"/>
    <p:sldId id="542" r:id="rId25"/>
    <p:sldId id="520" r:id="rId26"/>
    <p:sldId id="562" r:id="rId27"/>
    <p:sldId id="582" r:id="rId28"/>
    <p:sldId id="605" r:id="rId29"/>
    <p:sldId id="607" r:id="rId30"/>
    <p:sldId id="608" r:id="rId31"/>
    <p:sldId id="609" r:id="rId32"/>
    <p:sldId id="610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9" autoAdjust="0"/>
  </p:normalViewPr>
  <p:slideViewPr>
    <p:cSldViewPr>
      <p:cViewPr varScale="1">
        <p:scale>
          <a:sx n="113" d="100"/>
          <a:sy n="113" d="100"/>
        </p:scale>
        <p:origin x="114" y="264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56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ea typeface="굴림" panose="020B0600000101010101" pitchFamily="50" charset="-127"/>
              </a:defRPr>
            </a:lvl1pPr>
          </a:lstStyle>
          <a:p>
            <a:fld id="{8EA4B13A-B58C-4AE3-8B35-9F97E9C85C3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754CD8-3A63-4751-8A74-393A5EEE01F1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9F5B752-48C8-4358-8542-3572C76E0CD7}" type="slidenum">
              <a:rPr lang="en-US" altLang="en-US" sz="1000"/>
              <a:pPr/>
              <a:t>11</a:t>
            </a:fld>
            <a:endParaRPr lang="en-US" altLang="en-US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4C5D14-64FA-4C29-B436-CAA9E509F29F}" type="slidenum">
              <a:rPr lang="en-US" altLang="en-US" sz="1000"/>
              <a:pPr/>
              <a:t>12</a:t>
            </a:fld>
            <a:endParaRPr lang="en-US" altLang="en-US" sz="10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4BAB99B-5353-4CA2-B6B4-DF0578299398}" type="slidenum">
              <a:rPr lang="en-US" altLang="en-US" sz="1000"/>
              <a:pPr/>
              <a:t>13</a:t>
            </a:fld>
            <a:endParaRPr lang="en-US" altLang="en-US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E481498-2386-428F-8CCC-256C1A4211CF}" type="slidenum">
              <a:rPr lang="en-US" altLang="en-US" sz="1000"/>
              <a:pPr/>
              <a:t>14</a:t>
            </a:fld>
            <a:endParaRPr lang="en-US" altLang="en-US" sz="10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61B356-0BF8-4320-81F9-F1AF136BCECF}" type="slidenum">
              <a:rPr lang="en-US" altLang="en-US" sz="1000"/>
              <a:pPr/>
              <a:t>15</a:t>
            </a:fld>
            <a:endParaRPr lang="en-US" altLang="en-US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1FC1E4-9BD7-4CF5-B4E2-FBBB2BAE5B89}" type="slidenum">
              <a:rPr lang="en-US" altLang="en-US" sz="1000"/>
              <a:pPr/>
              <a:t>16</a:t>
            </a:fld>
            <a:endParaRPr lang="en-US" altLang="en-US" sz="10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46E84A-F1C3-4159-B65F-C6286BC997AD}" type="slidenum">
              <a:rPr lang="en-US" altLang="en-US" sz="1000"/>
              <a:pPr/>
              <a:t>17</a:t>
            </a:fld>
            <a:endParaRPr lang="en-US" altLang="en-US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ACC581-BE8C-4F34-9B61-5B565B2C53E8}" type="slidenum">
              <a:rPr lang="en-US" altLang="en-US" sz="1000"/>
              <a:pPr/>
              <a:t>18</a:t>
            </a:fld>
            <a:endParaRPr lang="en-US" altLang="en-US" sz="10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DE0988-982E-485E-9B49-0459D3CA11A9}" type="slidenum">
              <a:rPr lang="en-US" altLang="en-US" sz="1000"/>
              <a:pPr/>
              <a:t>19</a:t>
            </a:fld>
            <a:endParaRPr lang="en-US" altLang="en-US" sz="1000"/>
          </a:p>
        </p:txBody>
      </p:sp>
      <p:sp>
        <p:nvSpPr>
          <p:cNvPr id="552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30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05925D-9624-4DD4-81C8-6D20EC337FE6}" type="slidenum">
              <a:rPr lang="en-US" altLang="en-US" sz="1000"/>
              <a:pPr/>
              <a:t>20</a:t>
            </a:fld>
            <a:endParaRPr lang="en-US" altLang="en-US" sz="10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B5CF8-F510-40D3-8997-83B27DB3B9F3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DA8D87-98CA-4FD1-9A41-75E58657D7E8}" type="slidenum">
              <a:rPr lang="en-US" altLang="en-US" sz="1000"/>
              <a:pPr/>
              <a:t>21</a:t>
            </a:fld>
            <a:endParaRPr lang="en-US" altLang="en-US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77DB8B-8EDC-4078-9E36-C9F78C256EAB}" type="slidenum">
              <a:rPr lang="en-US" altLang="en-US" sz="1000"/>
              <a:pPr/>
              <a:t>22</a:t>
            </a:fld>
            <a:endParaRPr lang="en-US" altLang="en-US" sz="10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4A234F-2C44-4290-9743-CFD5DEEEB119}" type="slidenum">
              <a:rPr lang="en-US" altLang="en-US" sz="1000"/>
              <a:pPr/>
              <a:t>23</a:t>
            </a:fld>
            <a:endParaRPr lang="en-US" altLang="en-US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11EA9A-9E1B-4D68-9F8C-6C06373A2F29}" type="slidenum">
              <a:rPr lang="en-US" altLang="en-US" sz="1000"/>
              <a:pPr/>
              <a:t>24</a:t>
            </a:fld>
            <a:endParaRPr lang="en-US" altLang="en-US" sz="10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44A1E6-51E2-498F-B5AA-0BB09C112EBB}" type="slidenum">
              <a:rPr lang="en-US" altLang="en-US" sz="1000"/>
              <a:pPr/>
              <a:t>25</a:t>
            </a:fld>
            <a:endParaRPr lang="en-US" altLang="en-US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2D37A5-9C31-456E-85DA-7AA99F62425D}" type="slidenum">
              <a:rPr lang="en-US" altLang="en-US" sz="1000"/>
              <a:pPr/>
              <a:t>26</a:t>
            </a:fld>
            <a:endParaRPr lang="en-US" altLang="en-US" sz="10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0BB9E6-30C3-4C3A-9539-CEAC25EF627C}" type="slidenum">
              <a:rPr lang="en-US" altLang="en-US" sz="1000"/>
              <a:pPr/>
              <a:t>27</a:t>
            </a:fld>
            <a:endParaRPr lang="en-US" altLang="en-US" sz="10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E07E3B-B2B9-4930-8D8D-96839EAC36D5}" type="slidenum">
              <a:rPr lang="en-US" altLang="en-US" sz="1000"/>
              <a:pPr/>
              <a:t>28</a:t>
            </a:fld>
            <a:endParaRPr lang="en-US" altLang="en-US" sz="10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A5537F-7881-460C-8962-8CD3A38AF31D}" type="slidenum">
              <a:rPr lang="en-US" altLang="en-US" sz="1000"/>
              <a:pPr/>
              <a:t>29</a:t>
            </a:fld>
            <a:endParaRPr lang="en-US" altLang="en-US" sz="10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7864AB-1520-4E2C-852B-3C17964D8B05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FA45267-88DA-4061-89E4-ECD2A2B50FDC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757E06-9044-49F2-A84B-13A659837A5F}" type="slidenum">
              <a:rPr lang="en-US" altLang="en-US" sz="1000"/>
              <a:pPr/>
              <a:t>6</a:t>
            </a:fld>
            <a:endParaRPr lang="en-US" altLang="en-US" sz="10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EF6CB7F-4487-40B4-84D3-91D14B599813}" type="slidenum">
              <a:rPr lang="en-US" altLang="en-US" sz="1000"/>
              <a:pPr/>
              <a:t>7</a:t>
            </a:fld>
            <a:endParaRPr lang="en-US" altLang="en-US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EECD90-362C-4CC0-A832-DEF82E9F8DEB}" type="slidenum">
              <a:rPr lang="en-US" altLang="en-US" sz="1000"/>
              <a:pPr/>
              <a:t>8</a:t>
            </a:fld>
            <a:endParaRPr lang="en-US" altLang="en-US" sz="10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4D93E1-9926-405A-904B-56D4E97EB634}" type="slidenum">
              <a:rPr lang="en-US" altLang="en-US" sz="1000"/>
              <a:pPr/>
              <a:t>9</a:t>
            </a:fld>
            <a:endParaRPr lang="en-US" altLang="en-US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ABB3E6-60F1-454F-8B4D-08D4981BC2C3}" type="slidenum">
              <a:rPr lang="en-US" altLang="en-US" sz="1000"/>
              <a:pPr/>
              <a:t>10</a:t>
            </a:fld>
            <a:endParaRPr lang="en-US" altLang="en-US" sz="10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6" name="Group 30"/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8" name="Group 9"/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/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" name="Line 5"/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6"/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7"/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Freeform 8"/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9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" name="Group 29"/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/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" name="Freeform 12"/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" name="Freeform 13"/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" name="Freeform 14"/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" name="Freeform 15"/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" name="Freeform 16"/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" name="Freeform 17"/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" name="Freeform 18"/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9" name="Freeform 19"/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" name="Freeform 20"/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" name="Freeform 21"/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" name="Freeform 22"/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Freeform 23"/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4" name="Freeform 24"/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" name="Freeform 25"/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" name="Freeform 26"/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" name="Freeform 27"/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" name="Freeform 28"/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4" name="Rectangle 3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Liang, Introduction to Java Programming, Ninth Edition, (c) 2013 Pearson Education, Inc. All rights reserved. </a:t>
            </a: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234A6DE-82D8-422E-BB42-254201B4A64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307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CD9B1-E57D-411D-BC70-6683DC6D0DF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965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79C74-63E0-41AE-8A0F-F944DF59155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725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70262B-5DF7-490E-9A33-81B515B68B8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071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0B42A8-3F5B-4ED1-9906-7E926ADC51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33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32CAF-1604-45CC-8DA2-236C58C630E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85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59234-595F-4B27-B19B-628DABE9AFB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6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87C9A-3488-4F5A-A97C-13F5585BA6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27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4DE922-F6C2-459D-BB46-4E173DD787F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453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DF56ED-2D30-49D3-9179-BC375B62568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027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365F57-6EF3-420C-8303-92BC76E924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50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/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grpSp>
          <p:nvGrpSpPr>
            <p:cNvPr id="1033" name="Group 28"/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5" name="Line 4"/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6" name="Line 5"/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7" name="Line 6"/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38" name="Freeform 7"/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2" name="Freeform 10"/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3" name="Freeform 11"/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4" name="Freeform 12"/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5" name="Freeform 13"/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6" name="Freeform 14"/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7" name="Freeform 15"/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8" name="Freeform 16"/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49" name="Freeform 17"/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0" name="Freeform 18"/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1" name="Freeform 19"/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2" name="Freeform 20"/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3" name="Freeform 21"/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4" name="Freeform 22"/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5" name="Freeform 23"/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" name="Freeform 24"/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57" name="Freeform 25"/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" name="Freeform 26"/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anose="020B0600000101010101" pitchFamily="50" charset="-127"/>
              </a:defRPr>
            </a:lvl1pPr>
          </a:lstStyle>
          <a:p>
            <a:fld id="{53727587-C75F-4131-943D-8A0CF3304C4A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1" name="Rectangle 35"/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smtClean="0">
                <a:latin typeface="Arial" charset="0"/>
              </a:rPr>
              <a:t>Liang, Introduction to Java Programming, Tenth Edition, (c) 2015 Pearson Education, Inc.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ml/CheckBoxDemo.ba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cs.armstrong.edu/liang/intro10e/html/CheckBoxDemo.html" TargetMode="External"/><Relationship Id="rId4" Type="http://schemas.openxmlformats.org/officeDocument/2006/relationships/hyperlink" Target="html/CheckBoxDemo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ml/RadioButtonDemo.bat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www.cs.armstrong.edu/liang/intro10e/html/RadioButtonDemo.html" TargetMode="External"/><Relationship Id="rId4" Type="http://schemas.openxmlformats.org/officeDocument/2006/relationships/hyperlink" Target="html/RadioButtonDemo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ml/TextFieldDemo.ba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www.cs.armstrong.edu/liang/intro10e/html/TextFieldDemo.html" TargetMode="External"/><Relationship Id="rId4" Type="http://schemas.openxmlformats.org/officeDocument/2006/relationships/hyperlink" Target="html/TextFieldDemo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ml/DescriptionPane.html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armstrong.edu/liang/intro10e/html/TextAreaDemo.html" TargetMode="External"/><Relationship Id="rId5" Type="http://schemas.openxmlformats.org/officeDocument/2006/relationships/hyperlink" Target="html/TextAreaDemo.html" TargetMode="External"/><Relationship Id="rId4" Type="http://schemas.openxmlformats.org/officeDocument/2006/relationships/hyperlink" Target="html/TextAreaDemo.bat" TargetMode="External"/><Relationship Id="rId9" Type="http://schemas.openxmlformats.org/officeDocument/2006/relationships/hyperlink" Target="http://www.cs.armstrong.edu/liang/intro10e/html/DescriptionPane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ml/ComboBoxDemo.ba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://www.cs.armstrong.edu/liang/intro10e/html/ComboBoxDemo.html" TargetMode="External"/><Relationship Id="rId4" Type="http://schemas.openxmlformats.org/officeDocument/2006/relationships/hyperlink" Target="html/ComboBoxDemo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ml/ListViewDemo.ba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://www.cs.armstrong.edu/liang/intro10e/html/ListViewDemo.html" TargetMode="External"/><Relationship Id="rId4" Type="http://schemas.openxmlformats.org/officeDocument/2006/relationships/hyperlink" Target="html/ListViewDemo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ml/ScrollBarDemo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://www.cs.armstrong.edu/liang/intro10e/html/ScrollBarDemo.html" TargetMode="External"/><Relationship Id="rId4" Type="http://schemas.openxmlformats.org/officeDocument/2006/relationships/hyperlink" Target="html/ScrollBarDemo.bat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ml/MediaDemo.html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://www.cs.armstrong.edu/liang/intro10e/html/MediaDemo.html" TargetMode="External"/><Relationship Id="rId4" Type="http://schemas.openxmlformats.org/officeDocument/2006/relationships/hyperlink" Target="html/MediaDemo.bat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ml/FlagAnthem.html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hyperlink" Target="http://www.cs.armstrong.edu/liang/intro10e/html/FlagAnthem.html" TargetMode="External"/><Relationship Id="rId4" Type="http://schemas.openxmlformats.org/officeDocument/2006/relationships/hyperlink" Target="html/FlagAnthem.b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ml/LabelWithGraphic.ba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cs.armstrong.edu/liang/intro10e/html/LabelWithGraphic.html" TargetMode="External"/><Relationship Id="rId4" Type="http://schemas.openxmlformats.org/officeDocument/2006/relationships/hyperlink" Target="html/LabelWithGraphic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ml/ButtonDemo.ba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cs.armstrong.edu/liang/intro10e/html/ButtonDemo.html" TargetMode="External"/><Relationship Id="rId4" Type="http://schemas.openxmlformats.org/officeDocument/2006/relationships/hyperlink" Target="html/ButtonDem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41863C-D940-4EFC-A867-7427D925A1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19200"/>
            <a:ext cx="7924800" cy="1619250"/>
          </a:xfrm>
          <a:noFill/>
        </p:spPr>
        <p:txBody>
          <a:bodyPr/>
          <a:lstStyle/>
          <a:p>
            <a:r>
              <a:rPr lang="en-US" altLang="en-US" smtClean="0"/>
              <a:t>Chapter 16</a:t>
            </a:r>
            <a:br>
              <a:rPr lang="en-US" altLang="en-US" smtClean="0"/>
            </a:br>
            <a:r>
              <a:rPr lang="en-US" altLang="en-US" smtClean="0"/>
              <a:t>JavaFX UI Controls and Multimedia</a:t>
            </a:r>
          </a:p>
        </p:txBody>
      </p:sp>
      <p:sp>
        <p:nvSpPr>
          <p:cNvPr id="3076" name="Rectangle 11"/>
          <p:cNvSpPr>
            <a:spLocks noChangeArrowheads="1"/>
          </p:cNvSpPr>
          <p:nvPr/>
        </p:nvSpPr>
        <p:spPr bwMode="auto">
          <a:xfrm>
            <a:off x="0" y="2562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077" name="Rectangle 13"/>
          <p:cNvSpPr>
            <a:spLocks noChangeArrowheads="1"/>
          </p:cNvSpPr>
          <p:nvPr/>
        </p:nvSpPr>
        <p:spPr bwMode="auto">
          <a:xfrm>
            <a:off x="0" y="2560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31EE76-6BA0-43BF-82B1-42D5A578ACB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CheckBox Example</a:t>
            </a:r>
            <a:endParaRPr lang="en-US" altLang="en-US" sz="4200" smtClean="0"/>
          </a:p>
        </p:txBody>
      </p:sp>
      <p:sp>
        <p:nvSpPr>
          <p:cNvPr id="1229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2296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4" action="ppaction://program"/>
              </a:rPr>
              <a:t>CheckBoxDemo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12298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229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543175"/>
            <a:ext cx="3895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FF6883-D2CB-4B9D-B787-D0862F88534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RadioButton</a:t>
            </a:r>
            <a:endParaRPr lang="en-US" altLang="en-US" sz="420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12192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Radio buttons, also known as </a:t>
            </a:r>
            <a:r>
              <a:rPr lang="en-US" altLang="en-US" sz="2400" i="1" smtClean="0"/>
              <a:t>option buttons</a:t>
            </a:r>
            <a:r>
              <a:rPr lang="en-US" altLang="en-US" sz="2400" smtClean="0"/>
              <a:t>, enable you to choose a single item from a group of choices. In appearance radio buttons resemble check boxes, but check boxes display a square that is either checked or blank, whereas radio buttons display a circle that is either filled (if selected) or blank (if not selected).</a:t>
            </a:r>
          </a:p>
        </p:txBody>
      </p:sp>
      <p:sp>
        <p:nvSpPr>
          <p:cNvPr id="13317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31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362200"/>
            <a:ext cx="857885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4FE700-B936-4BD5-8970-D044365228B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RadioButton Example</a:t>
            </a:r>
            <a:endParaRPr lang="en-US" altLang="en-US" sz="4200" smtClean="0"/>
          </a:p>
        </p:txBody>
      </p:sp>
      <p:sp>
        <p:nvSpPr>
          <p:cNvPr id="1434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4344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4" action="ppaction://program"/>
              </a:rPr>
              <a:t>RadioButtonDemo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14346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43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38" y="2543175"/>
            <a:ext cx="38957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4348" name="Pictur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543175"/>
            <a:ext cx="42957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1DA54B-74DF-4D32-A167-7F2687D0D1F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TextField</a:t>
            </a:r>
            <a:endParaRPr lang="en-US" altLang="en-US" sz="420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12192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text field can be used to enter or display a string. </a:t>
            </a:r>
            <a:r>
              <a:rPr lang="en-US" altLang="en-US" sz="2400" b="1" smtClean="0"/>
              <a:t>TextField</a:t>
            </a:r>
            <a:r>
              <a:rPr lang="en-US" altLang="en-US" sz="2400" smtClean="0"/>
              <a:t> is a subclass of </a:t>
            </a:r>
            <a:r>
              <a:rPr lang="en-US" altLang="en-US" sz="2400" b="1" smtClean="0"/>
              <a:t>TextInputControl</a:t>
            </a:r>
            <a:r>
              <a:rPr lang="en-US" altLang="en-US" sz="2400" smtClean="0"/>
              <a:t>. </a:t>
            </a:r>
          </a:p>
        </p:txBody>
      </p:sp>
      <p:sp>
        <p:nvSpPr>
          <p:cNvPr id="15365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537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1936750"/>
            <a:ext cx="8813800" cy="407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3B2ADF-041D-4F6A-9A45-E0CA3B7A203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TextField Example</a:t>
            </a:r>
            <a:endParaRPr lang="en-US" altLang="en-US" sz="4200" smtClean="0"/>
          </a:p>
        </p:txBody>
      </p:sp>
      <p:sp>
        <p:nvSpPr>
          <p:cNvPr id="1638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6392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4" action="ppaction://program"/>
              </a:rPr>
              <a:t>TextFieldDemo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16394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6395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42068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E85C43-6A6A-464B-8D03-F6CE520B86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TextArea</a:t>
            </a:r>
            <a:endParaRPr lang="en-US" altLang="en-US" sz="420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6096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TextArea</a:t>
            </a:r>
            <a:r>
              <a:rPr lang="en-US" altLang="en-US" sz="2400" smtClean="0"/>
              <a:t> enables the user to enter multiple lines of text.</a:t>
            </a:r>
          </a:p>
        </p:txBody>
      </p:sp>
      <p:sp>
        <p:nvSpPr>
          <p:cNvPr id="17413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41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741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7013"/>
            <a:ext cx="8832850" cy="452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049338"/>
            <a:ext cx="6778625" cy="250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C42B9C-75A1-4B8F-812E-E2EAC497EFC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TextArea Example</a:t>
            </a:r>
            <a:endParaRPr lang="en-US" altLang="en-US" sz="4200" smtClean="0"/>
          </a:p>
        </p:txBody>
      </p:sp>
      <p:sp>
        <p:nvSpPr>
          <p:cNvPr id="18437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8441" name="AutoShape 4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91661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88010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5" action="ppaction://program"/>
              </a:rPr>
              <a:t>TextAreaDemo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18443" name="AutoShape 12">
            <a:hlinkClick r:id="rId6" highlightClick="1"/>
          </p:cNvPr>
          <p:cNvSpPr>
            <a:spLocks noChangeArrowheads="1"/>
          </p:cNvSpPr>
          <p:nvPr/>
        </p:nvSpPr>
        <p:spPr bwMode="auto">
          <a:xfrm>
            <a:off x="3733800" y="58801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844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2895600"/>
            <a:ext cx="55848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2006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8" action="ppaction://program"/>
              </a:rPr>
              <a:t>DescriptionPane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18446" name="AutoShape 12">
            <a:hlinkClick r:id="rId9" highlightClick="1"/>
          </p:cNvPr>
          <p:cNvSpPr>
            <a:spLocks noChangeArrowheads="1"/>
          </p:cNvSpPr>
          <p:nvPr/>
        </p:nvSpPr>
        <p:spPr bwMode="auto">
          <a:xfrm>
            <a:off x="3733800" y="52006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0A66D9-4067-4758-9A1B-301F80238F5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ComboBox</a:t>
            </a:r>
            <a:endParaRPr lang="en-US" altLang="en-US" sz="4200" smtClean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52513"/>
            <a:ext cx="8458200" cy="6096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combo box, also known as a choice list or drop-down list, contains a list of items from which the user can choose.</a:t>
            </a:r>
          </a:p>
        </p:txBody>
      </p:sp>
      <p:sp>
        <p:nvSpPr>
          <p:cNvPr id="1946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46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946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1998663"/>
            <a:ext cx="879475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BFBECD-8D02-4D0B-BEBA-1FE00781051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ComboBox Example</a:t>
            </a:r>
            <a:endParaRPr lang="en-US" altLang="en-US" sz="4200" smtClean="0"/>
          </a:p>
        </p:txBody>
      </p:sp>
      <p:sp>
        <p:nvSpPr>
          <p:cNvPr id="2048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0488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4" action="ppaction://program"/>
              </a:rPr>
              <a:t>ComboBoxDemo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0490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0491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6868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 typeface="Monotype Sorts"/>
              <a:buNone/>
            </a:pPr>
            <a:r>
              <a:rPr lang="en-US" altLang="en-US" sz="3300">
                <a:cs typeface="Times New Roman" panose="02020603050405020304" pitchFamily="18" charset="0"/>
              </a:rPr>
              <a:t>This example lets users view an image and a description of a country's flag by selecting the country from a combo box.</a:t>
            </a:r>
          </a:p>
        </p:txBody>
      </p:sp>
      <p:pic>
        <p:nvPicPr>
          <p:cNvPr id="2049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63" y="2895600"/>
            <a:ext cx="4830762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CBECCD-BF85-40CE-8468-3B5ECD3A5E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ListView</a:t>
            </a:r>
            <a:endParaRPr lang="en-US" altLang="en-US" sz="4200" smtClean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7620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Font typeface="Monotype Sorts"/>
              <a:buNone/>
            </a:pPr>
            <a:r>
              <a:rPr lang="en-US" altLang="en-US" sz="2200" smtClean="0"/>
              <a:t>A </a:t>
            </a:r>
            <a:r>
              <a:rPr lang="en-US" altLang="en-US" sz="2200" i="1" smtClean="0"/>
              <a:t>list view</a:t>
            </a:r>
            <a:r>
              <a:rPr lang="en-US" altLang="en-US" sz="2200" smtClean="0"/>
              <a:t> is a component that performs basically the same function as a combo box, but it enables the user to choose a single value or multiple values.</a:t>
            </a:r>
            <a:r>
              <a:rPr lang="en-US" altLang="en-US" sz="2400" smtClean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21509" name="Rectangle 13"/>
          <p:cNvSpPr>
            <a:spLocks noChangeArrowheads="1"/>
          </p:cNvSpPr>
          <p:nvPr/>
        </p:nvSpPr>
        <p:spPr bwMode="auto">
          <a:xfrm>
            <a:off x="2024063" y="1933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151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438400"/>
            <a:ext cx="91440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282D0-A46F-4255-8A8C-0D915909A07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</p:spPr>
        <p:txBody>
          <a:bodyPr/>
          <a:lstStyle/>
          <a:p>
            <a:r>
              <a:rPr lang="en-US" altLang="en-US" smtClean="0"/>
              <a:t>Motivations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1816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mtClean="0"/>
              <a:t>A graphical user interface (GUI) makes a system user-friendly and easy to use. Creating a GUI requires creativity and knowledge of how GUI components work. Since the GUI components in Java are very flexible and versatile, you can create a wide assortment of useful user interfaces.</a:t>
            </a:r>
          </a:p>
          <a:p>
            <a:pPr marL="0" indent="0">
              <a:buFont typeface="Monotype Sorts"/>
              <a:buNone/>
            </a:pPr>
            <a:endParaRPr lang="en-US" altLang="en-US" smtClean="0"/>
          </a:p>
          <a:p>
            <a:pPr marL="0" indent="0">
              <a:buFont typeface="Monotype Sorts"/>
              <a:buNone/>
            </a:pPr>
            <a:r>
              <a:rPr lang="en-US" altLang="en-US" smtClean="0"/>
              <a:t>Previous chapters briefly introduced several GUI components. This chapter introduces the frequently used GUI components in detail.</a:t>
            </a:r>
            <a:endParaRPr lang="en-US" altLang="en-US" sz="3600" smtClean="0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102" name="Rectangle 8"/>
          <p:cNvSpPr>
            <a:spLocks noChangeArrowheads="1"/>
          </p:cNvSpPr>
          <p:nvPr/>
        </p:nvSpPr>
        <p:spPr bwMode="auto">
          <a:xfrm>
            <a:off x="0" y="906463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103" name="Rectangle 9"/>
          <p:cNvSpPr>
            <a:spLocks noChangeArrowheads="1"/>
          </p:cNvSpPr>
          <p:nvPr/>
        </p:nvSpPr>
        <p:spPr bwMode="auto">
          <a:xfrm>
            <a:off x="0" y="2065338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104" name="Rectangle 10"/>
          <p:cNvSpPr>
            <a:spLocks noChangeArrowheads="1"/>
          </p:cNvSpPr>
          <p:nvPr/>
        </p:nvSpPr>
        <p:spPr bwMode="auto">
          <a:xfrm>
            <a:off x="0" y="3216275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23600B-5B62-4EF9-A705-F6DC72EB457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  <a:noFill/>
        </p:spPr>
        <p:txBody>
          <a:bodyPr/>
          <a:lstStyle/>
          <a:p>
            <a:r>
              <a:rPr lang="en-US" altLang="en-US" smtClean="0">
                <a:latin typeface="Book Antiqua" panose="02040602050305030304" pitchFamily="18" charset="0"/>
              </a:rPr>
              <a:t>Example: Using ListView</a:t>
            </a:r>
            <a:r>
              <a:rPr lang="en-US" altLang="en-US" sz="4200" smtClean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3352800" cy="41910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3000" smtClean="0">
                <a:cs typeface="Times New Roman" panose="02020603050405020304" pitchFamily="18" charset="0"/>
              </a:rPr>
              <a:t>This example gives a program that lets users select countries in a list and display the flags of the selected countries in the labels</a:t>
            </a:r>
            <a:r>
              <a:rPr lang="en-US" altLang="en-US" sz="3000" smtClean="0"/>
              <a:t>.</a:t>
            </a:r>
            <a:r>
              <a:rPr lang="en-US" altLang="en-US" smtClean="0">
                <a:latin typeface="Book Antiqua" panose="02040602050305030304" pitchFamily="18" charset="0"/>
              </a:rPr>
              <a:t> </a:t>
            </a:r>
          </a:p>
        </p:txBody>
      </p:sp>
      <p:sp>
        <p:nvSpPr>
          <p:cNvPr id="22533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5029200" y="5715000"/>
            <a:ext cx="3276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43213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524000" y="5715000"/>
            <a:ext cx="3276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4" action="ppaction://program"/>
              </a:rPr>
              <a:t>ListViewDemo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2535" name="AutoShape 8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2536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6213"/>
            <a:ext cx="516731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F529C1-204C-4110-88D7-BDCE74026FD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ScrollBar</a:t>
            </a:r>
            <a:endParaRPr lang="en-US" altLang="en-US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6858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000" smtClean="0"/>
              <a:t>A </a:t>
            </a:r>
            <a:r>
              <a:rPr lang="en-US" altLang="en-US" sz="2000" i="1" smtClean="0"/>
              <a:t>scroll bar</a:t>
            </a:r>
            <a:r>
              <a:rPr lang="en-US" altLang="en-US" sz="2000" smtClean="0"/>
              <a:t> is a control that enables the user to select from a range of values. The scrollbar appears in two styles: </a:t>
            </a:r>
            <a:r>
              <a:rPr lang="en-US" altLang="en-US" sz="2000" i="1" smtClean="0"/>
              <a:t>horizontal</a:t>
            </a:r>
            <a:r>
              <a:rPr lang="en-US" altLang="en-US" sz="2000" smtClean="0"/>
              <a:t> and </a:t>
            </a:r>
            <a:r>
              <a:rPr lang="en-US" altLang="en-US" sz="2000" i="1" smtClean="0"/>
              <a:t>vertical</a:t>
            </a:r>
            <a:r>
              <a:rPr lang="en-US" altLang="en-US" sz="2000" smtClean="0"/>
              <a:t>.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356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8325"/>
            <a:ext cx="9067800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8C053F-C8EA-49DF-BB8B-678B87ED78D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Scroll Bar Properties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00188"/>
            <a:ext cx="87249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89F9D5-57F2-4C61-892B-A53368E477C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Example: Using Scrollbars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4114800" cy="42672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>
                <a:cs typeface="Times New Roman" panose="02020603050405020304" pitchFamily="18" charset="0"/>
              </a:rPr>
              <a:t>This example uses horizontal and vertical scrollbars to control a message displayed on a panel. The horizontal scrollbar is used to move the message to the left or the right, and the vertical scrollbar to move it up and down. </a:t>
            </a:r>
          </a:p>
        </p:txBody>
      </p:sp>
      <p:sp>
        <p:nvSpPr>
          <p:cNvPr id="450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19200" y="59436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3" action="ppaction://program"/>
              </a:rPr>
              <a:t>ScrollBarDemo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25606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81600" y="59436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25607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14400" y="56388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560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5" y="1447800"/>
            <a:ext cx="42338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4EDC9D-2181-42BD-8C2A-E8E2E009E05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Slider</a:t>
            </a:r>
            <a:endParaRPr lang="en-US" altLang="en-US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91440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/>
              <a:t>Slider is similar to ScrollBar, but Slider has more properties and can appear in many forms. 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2024063" y="1038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0" y="1855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2663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057400"/>
            <a:ext cx="9067800" cy="37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7FCA42-FD6D-41E2-99C5-108B46E27E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Media</a:t>
            </a:r>
            <a:endParaRPr lang="en-US" altLang="en-US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91440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/>
              <a:buNone/>
            </a:pPr>
            <a:r>
              <a:rPr lang="en-US" altLang="en-US" sz="2000" smtClean="0"/>
              <a:t>You can use the </a:t>
            </a:r>
            <a:r>
              <a:rPr lang="en-US" altLang="en-US" sz="2000" b="1" smtClean="0"/>
              <a:t>Media</a:t>
            </a:r>
            <a:r>
              <a:rPr lang="en-US" altLang="en-US" sz="2000" smtClean="0"/>
              <a:t> class to obtain the source of the media, the </a:t>
            </a:r>
            <a:r>
              <a:rPr lang="en-US" altLang="en-US" sz="2000" b="1" smtClean="0"/>
              <a:t>MediaPlayer</a:t>
            </a:r>
            <a:r>
              <a:rPr lang="en-US" altLang="en-US" sz="2000" smtClean="0"/>
              <a:t> class to play and control the media, and the </a:t>
            </a:r>
            <a:r>
              <a:rPr lang="en-US" altLang="en-US" sz="2000" b="1" smtClean="0"/>
              <a:t>MediaView</a:t>
            </a:r>
            <a:r>
              <a:rPr lang="en-US" altLang="en-US" sz="2000" smtClean="0"/>
              <a:t> class to display the video.</a:t>
            </a: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175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2238375"/>
            <a:ext cx="899636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86FC9-16FA-4A83-996B-4E6300D55BB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MediaPlayer</a:t>
            </a:r>
            <a:endParaRPr lang="en-US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91440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/>
              <a:buNone/>
            </a:pPr>
            <a:r>
              <a:rPr lang="en-US" altLang="en-US" sz="2000" smtClean="0"/>
              <a:t>The </a:t>
            </a:r>
            <a:r>
              <a:rPr lang="en-US" altLang="en-US" sz="2000" b="1" smtClean="0"/>
              <a:t>MediaPlayer</a:t>
            </a:r>
            <a:r>
              <a:rPr lang="en-US" altLang="en-US" sz="2000" smtClean="0"/>
              <a:t> class playes and controls the media with properties such as </a:t>
            </a:r>
            <a:r>
              <a:rPr lang="en-US" altLang="en-US" sz="2000" b="1" smtClean="0"/>
              <a:t>autoPlay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currentCount</a:t>
            </a:r>
            <a:r>
              <a:rPr lang="en-US" altLang="en-US" sz="2000" smtClean="0"/>
              <a:t>,  </a:t>
            </a:r>
            <a:r>
              <a:rPr lang="en-US" altLang="en-US" sz="2000" b="1" smtClean="0"/>
              <a:t>cycleCount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mute</a:t>
            </a:r>
            <a:r>
              <a:rPr lang="en-US" altLang="en-US" sz="2000" smtClean="0"/>
              <a:t>, </a:t>
            </a:r>
            <a:r>
              <a:rPr lang="en-US" altLang="en-US" sz="2000" b="1" smtClean="0"/>
              <a:t>volume</a:t>
            </a:r>
            <a:r>
              <a:rPr lang="en-US" altLang="en-US" sz="2000" smtClean="0"/>
              <a:t>, and </a:t>
            </a:r>
            <a:r>
              <a:rPr lang="en-US" altLang="en-US" sz="2000" b="1" smtClean="0"/>
              <a:t>totalDuration</a:t>
            </a:r>
            <a:r>
              <a:rPr lang="en-US" altLang="en-US" sz="2000" smtClean="0"/>
              <a:t>.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2774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277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057400"/>
            <a:ext cx="87439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2113F8-5C85-4391-8211-817F9661EFF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MediaView</a:t>
            </a:r>
            <a:endParaRPr lang="en-US" altLang="en-US" smtClean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1524000"/>
          </a:xfrm>
          <a:noFill/>
        </p:spPr>
        <p:txBody>
          <a:bodyPr/>
          <a:lstStyle/>
          <a:p>
            <a:pPr marL="0" indent="0">
              <a:lnSpc>
                <a:spcPct val="150000"/>
              </a:lnSpc>
              <a:buFont typeface="Monotype Sorts"/>
              <a:buNone/>
            </a:pPr>
            <a:r>
              <a:rPr lang="en-US" altLang="en-US" sz="2000" smtClean="0"/>
              <a:t>The </a:t>
            </a:r>
            <a:r>
              <a:rPr lang="en-US" altLang="en-US" sz="2000" b="1" smtClean="0"/>
              <a:t>MediaView</a:t>
            </a:r>
            <a:r>
              <a:rPr lang="en-US" altLang="en-US" sz="2000" smtClean="0"/>
              <a:t> class is a subclass of </a:t>
            </a:r>
            <a:r>
              <a:rPr lang="en-US" altLang="en-US" sz="2000" b="1" smtClean="0"/>
              <a:t>Node</a:t>
            </a:r>
            <a:r>
              <a:rPr lang="en-US" altLang="en-US" sz="2000" smtClean="0"/>
              <a:t> that provides a view of the </a:t>
            </a:r>
            <a:r>
              <a:rPr lang="en-US" altLang="en-US" sz="2000" b="1" smtClean="0"/>
              <a:t>Media</a:t>
            </a:r>
            <a:r>
              <a:rPr lang="en-US" altLang="en-US" sz="2000" smtClean="0"/>
              <a:t> being played by a </a:t>
            </a:r>
            <a:r>
              <a:rPr lang="en-US" altLang="en-US" sz="2000" b="1" smtClean="0"/>
              <a:t>MediaPlayer</a:t>
            </a:r>
            <a:r>
              <a:rPr lang="en-US" altLang="en-US" sz="2000" smtClean="0"/>
              <a:t>. The  </a:t>
            </a:r>
            <a:r>
              <a:rPr lang="en-US" altLang="en-US" sz="2000" b="1" smtClean="0"/>
              <a:t>MediaView</a:t>
            </a:r>
            <a:r>
              <a:rPr lang="en-US" altLang="en-US" sz="2000" smtClean="0"/>
              <a:t> class provides the properties for viewing the media.</a:t>
            </a:r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2024063" y="1724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8" name="Rectangle 9"/>
          <p:cNvSpPr>
            <a:spLocks noChangeArrowheads="1"/>
          </p:cNvSpPr>
          <p:nvPr/>
        </p:nvSpPr>
        <p:spPr bwMode="auto">
          <a:xfrm>
            <a:off x="0" y="1630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380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2590800"/>
            <a:ext cx="88995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5FE72E-A7FE-4CE5-B374-29F063A4530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 smtClean="0"/>
              <a:t>Example: Using Media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4267200" cy="3429000"/>
          </a:xfrm>
          <a:noFill/>
        </p:spPr>
        <p:txBody>
          <a:bodyPr/>
          <a:lstStyle/>
          <a:p>
            <a:pPr marL="0" indent="0">
              <a:spcAft>
                <a:spcPts val="1200"/>
              </a:spcAft>
              <a:buFont typeface="Monotype Sorts"/>
              <a:buNone/>
            </a:pPr>
            <a:r>
              <a:rPr lang="en-US" altLang="en-US" sz="2800" smtClean="0"/>
              <a:t>This example displays a video in a view. You can use the play/pause button to play or pause the video and use the rewind button to restart the video, and use the slider to control the volume of the audio</a:t>
            </a:r>
            <a:r>
              <a:rPr lang="en-US" altLang="en-US" sz="2800" smtClean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50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35075" y="579120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3" action="ppaction://program"/>
              </a:rPr>
              <a:t>MediaDemo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34822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97475" y="579120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34823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30275" y="548640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4825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350963"/>
            <a:ext cx="43195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4953000"/>
            <a:ext cx="78232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FC6B58-29A2-4891-8A15-B0F7D95D827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91600" cy="1428750"/>
          </a:xfrm>
          <a:noFill/>
        </p:spPr>
        <p:txBody>
          <a:bodyPr/>
          <a:lstStyle/>
          <a:p>
            <a:r>
              <a:rPr lang="en-US" altLang="en-US" sz="4200" smtClean="0"/>
              <a:t>Case Study: National Flags and Anthems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43925" cy="14478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800" smtClean="0"/>
              <a:t>This case study presents a program that displays a nation’s flag and plays its anthem.</a:t>
            </a:r>
          </a:p>
        </p:txBody>
      </p:sp>
      <p:sp>
        <p:nvSpPr>
          <p:cNvPr id="45056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228725" y="5670550"/>
            <a:ext cx="3657600" cy="53340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3" action="ppaction://program"/>
              </a:rPr>
              <a:t>FlagAnthem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35846" name="AutoShape 5">
            <a:hlinkClick r:id="rId4" action="ppaction://program" highlightClick="1"/>
          </p:cNvPr>
          <p:cNvSpPr>
            <a:spLocks noChangeArrowheads="1"/>
          </p:cNvSpPr>
          <p:nvPr/>
        </p:nvSpPr>
        <p:spPr bwMode="auto">
          <a:xfrm>
            <a:off x="5191125" y="5670550"/>
            <a:ext cx="3657600" cy="5334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35847" name="AutoShape 7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923925" y="53657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3584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667000"/>
            <a:ext cx="2301875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0" y="2667000"/>
            <a:ext cx="2303463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67000"/>
            <a:ext cx="241300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B43FBD-C05C-494D-9E63-76E3B29CC6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685800"/>
          </a:xfrm>
          <a:noFill/>
        </p:spPr>
        <p:txBody>
          <a:bodyPr/>
          <a:lstStyle/>
          <a:p>
            <a:r>
              <a:rPr lang="en-US" altLang="en-US" smtClean="0"/>
              <a:t>Objectives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r>
              <a:rPr lang="en-US" altLang="ko-KR" sz="1600" smtClean="0">
                <a:ea typeface="굴림" panose="020B0600000101010101" pitchFamily="50" charset="-127"/>
              </a:rPr>
              <a:t>To create graphical user interfaces with various user-interface controls (§§16.2–16.11).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create a label with text and graphic using the </a:t>
            </a:r>
            <a:r>
              <a:rPr lang="en-US" altLang="ko-KR" sz="1600" b="1" smtClean="0">
                <a:ea typeface="굴림" panose="020B0600000101010101" pitchFamily="50" charset="-127"/>
              </a:rPr>
              <a:t>Label</a:t>
            </a:r>
            <a:r>
              <a:rPr lang="en-US" altLang="ko-KR" sz="1600" smtClean="0">
                <a:ea typeface="굴림" panose="020B0600000101010101" pitchFamily="50" charset="-127"/>
              </a:rPr>
              <a:t> class and explore properties in the abstract </a:t>
            </a:r>
            <a:r>
              <a:rPr lang="en-US" altLang="ko-KR" sz="1600" b="1" smtClean="0">
                <a:ea typeface="굴림" panose="020B0600000101010101" pitchFamily="50" charset="-127"/>
              </a:rPr>
              <a:t>Labeled</a:t>
            </a:r>
            <a:r>
              <a:rPr lang="en-US" altLang="ko-KR" sz="1600" smtClean="0">
                <a:ea typeface="굴림" panose="020B0600000101010101" pitchFamily="50" charset="-127"/>
              </a:rPr>
              <a:t> class (§16.2).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create a button with text and graphic using the </a:t>
            </a:r>
            <a:r>
              <a:rPr lang="en-US" altLang="ko-KR" sz="1600" b="1" smtClean="0">
                <a:ea typeface="굴림" panose="020B0600000101010101" pitchFamily="50" charset="-127"/>
              </a:rPr>
              <a:t>Button</a:t>
            </a:r>
            <a:r>
              <a:rPr lang="en-US" altLang="ko-KR" sz="1600" smtClean="0">
                <a:ea typeface="굴림" panose="020B0600000101010101" pitchFamily="50" charset="-127"/>
              </a:rPr>
              <a:t> class and set a handler using the </a:t>
            </a:r>
            <a:r>
              <a:rPr lang="en-US" altLang="ko-KR" sz="1600" b="1" smtClean="0">
                <a:ea typeface="굴림" panose="020B0600000101010101" pitchFamily="50" charset="-127"/>
              </a:rPr>
              <a:t>setOnAction</a:t>
            </a:r>
            <a:r>
              <a:rPr lang="en-US" altLang="ko-KR" sz="1600" smtClean="0">
                <a:ea typeface="굴림" panose="020B0600000101010101" pitchFamily="50" charset="-127"/>
              </a:rPr>
              <a:t> method in the abstract </a:t>
            </a:r>
            <a:r>
              <a:rPr lang="en-US" altLang="ko-KR" sz="1600" b="1" smtClean="0">
                <a:ea typeface="굴림" panose="020B0600000101010101" pitchFamily="50" charset="-127"/>
              </a:rPr>
              <a:t>ButtonBase</a:t>
            </a:r>
            <a:r>
              <a:rPr lang="en-US" altLang="ko-KR" sz="1600" smtClean="0">
                <a:ea typeface="굴림" panose="020B0600000101010101" pitchFamily="50" charset="-127"/>
              </a:rPr>
              <a:t> class (§16.3).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create a check box using the </a:t>
            </a:r>
            <a:r>
              <a:rPr lang="en-US" altLang="ko-KR" sz="1600" b="1" smtClean="0">
                <a:ea typeface="굴림" panose="020B0600000101010101" pitchFamily="50" charset="-127"/>
              </a:rPr>
              <a:t>CheckBox</a:t>
            </a:r>
            <a:r>
              <a:rPr lang="en-US" altLang="ko-KR" sz="1600" smtClean="0">
                <a:ea typeface="굴림" panose="020B0600000101010101" pitchFamily="50" charset="-127"/>
              </a:rPr>
              <a:t> class (§16.4).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create a radio button using the </a:t>
            </a:r>
            <a:r>
              <a:rPr lang="en-US" altLang="ko-KR" sz="1600" b="1" smtClean="0">
                <a:ea typeface="굴림" panose="020B0600000101010101" pitchFamily="50" charset="-127"/>
              </a:rPr>
              <a:t>RadioButton</a:t>
            </a:r>
            <a:r>
              <a:rPr lang="en-US" altLang="ko-KR" sz="1600" smtClean="0">
                <a:ea typeface="굴림" panose="020B0600000101010101" pitchFamily="50" charset="-127"/>
              </a:rPr>
              <a:t> class and group radio buttons using a </a:t>
            </a:r>
            <a:r>
              <a:rPr lang="en-US" altLang="ko-KR" sz="1600" b="1" smtClean="0">
                <a:ea typeface="굴림" panose="020B0600000101010101" pitchFamily="50" charset="-127"/>
              </a:rPr>
              <a:t>ToggleGroup</a:t>
            </a:r>
            <a:r>
              <a:rPr lang="en-US" altLang="ko-KR" sz="1600" smtClean="0">
                <a:ea typeface="굴림" panose="020B0600000101010101" pitchFamily="50" charset="-127"/>
              </a:rPr>
              <a:t> (§16.5).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enter data using the </a:t>
            </a:r>
            <a:r>
              <a:rPr lang="en-US" altLang="ko-KR" sz="1600" b="1" smtClean="0">
                <a:ea typeface="굴림" panose="020B0600000101010101" pitchFamily="50" charset="-127"/>
              </a:rPr>
              <a:t>TextField</a:t>
            </a:r>
            <a:r>
              <a:rPr lang="en-US" altLang="ko-KR" sz="1600" smtClean="0">
                <a:ea typeface="굴림" panose="020B0600000101010101" pitchFamily="50" charset="-127"/>
              </a:rPr>
              <a:t> class and password using the </a:t>
            </a:r>
            <a:r>
              <a:rPr lang="en-US" altLang="ko-KR" sz="1600" b="1" smtClean="0">
                <a:ea typeface="굴림" panose="020B0600000101010101" pitchFamily="50" charset="-127"/>
              </a:rPr>
              <a:t>PasswordField</a:t>
            </a:r>
            <a:r>
              <a:rPr lang="en-US" altLang="ko-KR" sz="1600" smtClean="0">
                <a:ea typeface="굴림" panose="020B0600000101010101" pitchFamily="50" charset="-127"/>
              </a:rPr>
              <a:t> class (§16.6).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enter data in multiple lines using the </a:t>
            </a:r>
            <a:r>
              <a:rPr lang="en-US" altLang="ko-KR" sz="1600" b="1" smtClean="0">
                <a:ea typeface="굴림" panose="020B0600000101010101" pitchFamily="50" charset="-127"/>
              </a:rPr>
              <a:t>TextArea</a:t>
            </a:r>
            <a:r>
              <a:rPr lang="en-US" altLang="ko-KR" sz="1600" smtClean="0">
                <a:ea typeface="굴림" panose="020B0600000101010101" pitchFamily="50" charset="-127"/>
              </a:rPr>
              <a:t> class (§16.7).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select a single item using </a:t>
            </a:r>
            <a:r>
              <a:rPr lang="en-US" altLang="ko-KR" sz="1600" b="1" smtClean="0">
                <a:ea typeface="굴림" panose="020B0600000101010101" pitchFamily="50" charset="-127"/>
              </a:rPr>
              <a:t>ComboBox</a:t>
            </a:r>
            <a:r>
              <a:rPr lang="en-US" altLang="ko-KR" sz="1600" smtClean="0">
                <a:ea typeface="굴림" panose="020B0600000101010101" pitchFamily="50" charset="-127"/>
              </a:rPr>
              <a:t> (§16.8).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select a single or multiple items using </a:t>
            </a:r>
            <a:r>
              <a:rPr lang="en-US" altLang="ko-KR" sz="1600" b="1" smtClean="0">
                <a:ea typeface="굴림" panose="020B0600000101010101" pitchFamily="50" charset="-127"/>
              </a:rPr>
              <a:t>ListView</a:t>
            </a:r>
            <a:r>
              <a:rPr lang="en-US" altLang="ko-KR" sz="1600" smtClean="0">
                <a:ea typeface="굴림" panose="020B0600000101010101" pitchFamily="50" charset="-127"/>
              </a:rPr>
              <a:t> (§16.9).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select a range of values using </a:t>
            </a:r>
            <a:r>
              <a:rPr lang="en-US" altLang="ko-KR" sz="1600" b="1" smtClean="0">
                <a:ea typeface="굴림" panose="020B0600000101010101" pitchFamily="50" charset="-127"/>
              </a:rPr>
              <a:t>ScrollBar</a:t>
            </a:r>
            <a:r>
              <a:rPr lang="en-US" altLang="ko-KR" sz="1600" smtClean="0">
                <a:ea typeface="굴림" panose="020B0600000101010101" pitchFamily="50" charset="-127"/>
              </a:rPr>
              <a:t> (§16.10).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select a range of values using </a:t>
            </a:r>
            <a:r>
              <a:rPr lang="en-US" altLang="ko-KR" sz="1600" b="1" smtClean="0">
                <a:ea typeface="굴림" panose="020B0600000101010101" pitchFamily="50" charset="-127"/>
              </a:rPr>
              <a:t>Slider</a:t>
            </a:r>
            <a:r>
              <a:rPr lang="en-US" altLang="ko-KR" sz="1600" smtClean="0">
                <a:ea typeface="굴림" panose="020B0600000101010101" pitchFamily="50" charset="-127"/>
              </a:rPr>
              <a:t> and explore differences between </a:t>
            </a:r>
            <a:r>
              <a:rPr lang="en-US" altLang="ko-KR" sz="1600" b="1" smtClean="0">
                <a:ea typeface="굴림" panose="020B0600000101010101" pitchFamily="50" charset="-127"/>
              </a:rPr>
              <a:t>ScrollBar</a:t>
            </a:r>
            <a:r>
              <a:rPr lang="en-US" altLang="ko-KR" sz="1600" smtClean="0">
                <a:ea typeface="굴림" panose="020B0600000101010101" pitchFamily="50" charset="-127"/>
              </a:rPr>
              <a:t> and </a:t>
            </a:r>
            <a:r>
              <a:rPr lang="en-US" altLang="ko-KR" sz="1600" b="1" smtClean="0">
                <a:ea typeface="굴림" panose="020B0600000101010101" pitchFamily="50" charset="-127"/>
              </a:rPr>
              <a:t>Slider</a:t>
            </a:r>
            <a:r>
              <a:rPr lang="en-US" altLang="ko-KR" sz="1600" smtClean="0">
                <a:ea typeface="굴림" panose="020B0600000101010101" pitchFamily="50" charset="-127"/>
              </a:rPr>
              <a:t> (§16.11).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develop a tic-tac-toe game (§16.12).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view and play video and audio using the </a:t>
            </a:r>
            <a:r>
              <a:rPr lang="en-US" altLang="ko-KR" sz="1600" b="1" smtClean="0">
                <a:ea typeface="굴림" panose="020B0600000101010101" pitchFamily="50" charset="-127"/>
              </a:rPr>
              <a:t>Media</a:t>
            </a:r>
            <a:r>
              <a:rPr lang="en-US" altLang="ko-KR" sz="1600" smtClean="0">
                <a:ea typeface="굴림" panose="020B0600000101010101" pitchFamily="50" charset="-127"/>
              </a:rPr>
              <a:t>, </a:t>
            </a:r>
            <a:r>
              <a:rPr lang="en-US" altLang="ko-KR" sz="1600" b="1" smtClean="0">
                <a:ea typeface="굴림" panose="020B0600000101010101" pitchFamily="50" charset="-127"/>
              </a:rPr>
              <a:t>MediaPlayer</a:t>
            </a:r>
            <a:r>
              <a:rPr lang="en-US" altLang="ko-KR" sz="1600" smtClean="0">
                <a:ea typeface="굴림" panose="020B0600000101010101" pitchFamily="50" charset="-127"/>
              </a:rPr>
              <a:t>, and </a:t>
            </a:r>
            <a:r>
              <a:rPr lang="en-US" altLang="ko-KR" sz="1600" b="1" smtClean="0">
                <a:ea typeface="굴림" panose="020B0600000101010101" pitchFamily="50" charset="-127"/>
              </a:rPr>
              <a:t>MediaView</a:t>
            </a:r>
            <a:r>
              <a:rPr lang="en-US" altLang="ko-KR" sz="1600" smtClean="0">
                <a:ea typeface="굴림" panose="020B0600000101010101" pitchFamily="50" charset="-127"/>
              </a:rPr>
              <a:t> (§16.13).</a:t>
            </a:r>
          </a:p>
          <a:p>
            <a:r>
              <a:rPr lang="en-US" altLang="ko-KR" sz="1600" smtClean="0">
                <a:ea typeface="굴림" panose="020B0600000101010101" pitchFamily="50" charset="-127"/>
              </a:rPr>
              <a:t>To develop a case study for showing the national flag and play anthem (§16.14).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altLang="ko-KR" sz="2800" smtClean="0">
              <a:ea typeface="굴림" panose="020B0600000101010101" pitchFamily="50" charset="-127"/>
            </a:endParaRPr>
          </a:p>
        </p:txBody>
      </p:sp>
      <p:sp>
        <p:nvSpPr>
          <p:cNvPr id="5125" name="Rectangle 7"/>
          <p:cNvSpPr>
            <a:spLocks noChangeArrowheads="1"/>
          </p:cNvSpPr>
          <p:nvPr/>
        </p:nvSpPr>
        <p:spPr bwMode="auto">
          <a:xfrm>
            <a:off x="2062163" y="23717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0116DB-DC33-4A42-B9C4-F2E1D77625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  <a:noFill/>
        </p:spPr>
        <p:txBody>
          <a:bodyPr/>
          <a:lstStyle/>
          <a:p>
            <a:r>
              <a:rPr lang="en-US" altLang="en-US" smtClean="0"/>
              <a:t>Frequently Used UI Controls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914400" y="1371600"/>
            <a:ext cx="7924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6150" name="Rectangle 3"/>
          <p:cNvSpPr txBox="1">
            <a:spLocks noChangeArrowheads="1"/>
          </p:cNvSpPr>
          <p:nvPr/>
        </p:nvSpPr>
        <p:spPr bwMode="auto">
          <a:xfrm>
            <a:off x="228600" y="4343400"/>
            <a:ext cx="8686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2400"/>
              <a:t>Throughout this book, the prefixes </a:t>
            </a:r>
            <a:r>
              <a:rPr lang="en-US" altLang="en-US" sz="2400" b="1"/>
              <a:t>lbl</a:t>
            </a:r>
            <a:r>
              <a:rPr lang="en-US" altLang="en-US" sz="2400"/>
              <a:t>, </a:t>
            </a:r>
            <a:r>
              <a:rPr lang="en-US" altLang="en-US" sz="2400" b="1"/>
              <a:t>bt</a:t>
            </a:r>
            <a:r>
              <a:rPr lang="en-US" altLang="en-US" sz="2400"/>
              <a:t>, </a:t>
            </a:r>
            <a:r>
              <a:rPr lang="en-US" altLang="en-US" sz="2400" b="1"/>
              <a:t>chk</a:t>
            </a:r>
            <a:r>
              <a:rPr lang="en-US" altLang="en-US" sz="2400"/>
              <a:t>, </a:t>
            </a:r>
            <a:r>
              <a:rPr lang="en-US" altLang="en-US" sz="2400" b="1"/>
              <a:t>rb</a:t>
            </a:r>
            <a:r>
              <a:rPr lang="en-US" altLang="en-US" sz="2400"/>
              <a:t>, </a:t>
            </a:r>
            <a:r>
              <a:rPr lang="en-US" altLang="en-US" sz="2400" b="1"/>
              <a:t>tf</a:t>
            </a:r>
            <a:r>
              <a:rPr lang="en-US" altLang="en-US" sz="2400"/>
              <a:t>, </a:t>
            </a:r>
            <a:r>
              <a:rPr lang="en-US" altLang="en-US" sz="2400" b="1"/>
              <a:t>pf</a:t>
            </a:r>
            <a:r>
              <a:rPr lang="en-US" altLang="en-US" sz="2400"/>
              <a:t>, </a:t>
            </a:r>
            <a:r>
              <a:rPr lang="en-US" altLang="en-US" sz="2400" b="1"/>
              <a:t>ta</a:t>
            </a:r>
            <a:r>
              <a:rPr lang="en-US" altLang="en-US" sz="2400"/>
              <a:t>, </a:t>
            </a:r>
            <a:r>
              <a:rPr lang="en-US" altLang="en-US" sz="2400" b="1"/>
              <a:t>cbo</a:t>
            </a:r>
            <a:r>
              <a:rPr lang="en-US" altLang="en-US" sz="2400"/>
              <a:t>, </a:t>
            </a:r>
            <a:r>
              <a:rPr lang="en-US" altLang="en-US" sz="2400" b="1"/>
              <a:t>lv</a:t>
            </a:r>
            <a:r>
              <a:rPr lang="en-US" altLang="en-US" sz="2400"/>
              <a:t>, </a:t>
            </a:r>
            <a:r>
              <a:rPr lang="en-US" altLang="en-US" sz="2400" b="1"/>
              <a:t>scb</a:t>
            </a:r>
            <a:r>
              <a:rPr lang="en-US" altLang="en-US" sz="2400"/>
              <a:t>, </a:t>
            </a:r>
            <a:r>
              <a:rPr lang="en-US" altLang="en-US" sz="2400" b="1"/>
              <a:t>sld</a:t>
            </a:r>
            <a:r>
              <a:rPr lang="en-US" altLang="en-US" sz="2400"/>
              <a:t>, and </a:t>
            </a:r>
            <a:r>
              <a:rPr lang="en-US" altLang="en-US" sz="2400" b="1"/>
              <a:t>mp</a:t>
            </a:r>
            <a:r>
              <a:rPr lang="en-US" altLang="en-US" sz="2400"/>
              <a:t> are used to name reference variables for </a:t>
            </a:r>
            <a:r>
              <a:rPr lang="en-US" altLang="en-US" sz="2400" b="1"/>
              <a:t>Label</a:t>
            </a:r>
            <a:r>
              <a:rPr lang="en-US" altLang="en-US" sz="2400"/>
              <a:t>, </a:t>
            </a:r>
            <a:r>
              <a:rPr lang="en-US" altLang="en-US" sz="2400" b="1"/>
              <a:t>Button</a:t>
            </a:r>
            <a:r>
              <a:rPr lang="en-US" altLang="en-US" sz="2400"/>
              <a:t>, </a:t>
            </a:r>
            <a:r>
              <a:rPr lang="en-US" altLang="en-US" sz="2400" b="1"/>
              <a:t>CheckBox</a:t>
            </a:r>
            <a:r>
              <a:rPr lang="en-US" altLang="en-US" sz="2400"/>
              <a:t>, </a:t>
            </a:r>
            <a:r>
              <a:rPr lang="en-US" altLang="en-US" sz="2400" b="1"/>
              <a:t>RadioButton</a:t>
            </a:r>
            <a:r>
              <a:rPr lang="en-US" altLang="en-US" sz="2400"/>
              <a:t>, </a:t>
            </a:r>
            <a:r>
              <a:rPr lang="en-US" altLang="en-US" sz="2400" b="1"/>
              <a:t>TextField</a:t>
            </a:r>
            <a:r>
              <a:rPr lang="en-US" altLang="en-US" sz="2400"/>
              <a:t>, </a:t>
            </a:r>
            <a:r>
              <a:rPr lang="en-US" altLang="en-US" sz="2400" b="1"/>
              <a:t>PasswordField</a:t>
            </a:r>
            <a:r>
              <a:rPr lang="en-US" altLang="en-US" sz="2400"/>
              <a:t>, </a:t>
            </a:r>
            <a:r>
              <a:rPr lang="en-US" altLang="en-US" sz="2400" b="1"/>
              <a:t>TextArea</a:t>
            </a:r>
            <a:r>
              <a:rPr lang="en-US" altLang="en-US" sz="2400"/>
              <a:t>, </a:t>
            </a:r>
            <a:r>
              <a:rPr lang="en-US" altLang="en-US" sz="2400" b="1"/>
              <a:t>ComboBox</a:t>
            </a:r>
            <a:r>
              <a:rPr lang="en-US" altLang="en-US" sz="2400"/>
              <a:t>, </a:t>
            </a:r>
            <a:r>
              <a:rPr lang="en-US" altLang="en-US" sz="2400" b="1"/>
              <a:t>ListView</a:t>
            </a:r>
            <a:r>
              <a:rPr lang="en-US" altLang="en-US" sz="2400"/>
              <a:t>, </a:t>
            </a:r>
            <a:r>
              <a:rPr lang="en-US" altLang="en-US" sz="2400" b="1"/>
              <a:t>ScrollBar</a:t>
            </a:r>
            <a:r>
              <a:rPr lang="en-US" altLang="en-US" sz="2400"/>
              <a:t>, </a:t>
            </a:r>
            <a:r>
              <a:rPr lang="en-US" altLang="en-US" sz="2400" b="1"/>
              <a:t>Slider</a:t>
            </a:r>
            <a:r>
              <a:rPr lang="en-US" altLang="en-US" sz="2400"/>
              <a:t>, and </a:t>
            </a:r>
            <a:r>
              <a:rPr lang="en-US" altLang="en-US" sz="2400" b="1"/>
              <a:t>MediaPlayer</a:t>
            </a:r>
            <a:r>
              <a:rPr lang="en-US" altLang="en-US" sz="2400"/>
              <a:t>.</a:t>
            </a:r>
          </a:p>
        </p:txBody>
      </p:sp>
      <p:pic>
        <p:nvPicPr>
          <p:cNvPr id="615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914400"/>
            <a:ext cx="8928100" cy="330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3E81EC-D329-47E5-B019-156C661F1A3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Labeled</a:t>
            </a:r>
            <a:endParaRPr lang="en-US" altLang="en-US" sz="42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11430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</a:t>
            </a:r>
            <a:r>
              <a:rPr lang="en-US" altLang="en-US" sz="2400" i="1" smtClean="0"/>
              <a:t> label </a:t>
            </a:r>
            <a:r>
              <a:rPr lang="en-US" altLang="en-US" sz="2400" smtClean="0"/>
              <a:t>is a display area for a short text, a node, or both. It is often used to label other controls (usually text fields). Labels and buttons share many common properties. These common properties are defined in the </a:t>
            </a:r>
            <a:r>
              <a:rPr lang="en-US" altLang="en-US" sz="2400" b="1" smtClean="0"/>
              <a:t>Labeled</a:t>
            </a:r>
            <a:r>
              <a:rPr lang="en-US" altLang="en-US" sz="2400" smtClean="0"/>
              <a:t> class.</a:t>
            </a:r>
          </a:p>
        </p:txBody>
      </p:sp>
      <p:sp>
        <p:nvSpPr>
          <p:cNvPr id="7173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17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717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743200"/>
            <a:ext cx="89979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AF2355-80CA-4504-9962-0C882E4791D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Label</a:t>
            </a:r>
            <a:endParaRPr lang="en-US" altLang="en-US" sz="4200" smtClean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4572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The Label class defines labels. </a:t>
            </a:r>
          </a:p>
        </p:txBody>
      </p:sp>
      <p:sp>
        <p:nvSpPr>
          <p:cNvPr id="8197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8198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8201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8213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2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7848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4" action="ppaction://program"/>
              </a:rPr>
              <a:t>LabelWithGraphic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8203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7848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8204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1447800"/>
            <a:ext cx="665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8205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3200400"/>
            <a:ext cx="84709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5B3EFA-6CE4-4288-BA4A-260A6692CAE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ButtonBase and Button</a:t>
            </a:r>
            <a:endParaRPr lang="en-US" altLang="en-US" sz="4200" smtClean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11430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</a:t>
            </a:r>
            <a:r>
              <a:rPr lang="en-US" altLang="en-US" sz="2400" i="1" smtClean="0"/>
              <a:t>button</a:t>
            </a:r>
            <a:r>
              <a:rPr lang="en-US" altLang="en-US" sz="2400" smtClean="0"/>
              <a:t> is a control that triggers an action event when clicked. JavaFX provides regular buttons, toggle buttons, check box buttons, and radio buttons. The common features of these buttons are defined in </a:t>
            </a:r>
            <a:r>
              <a:rPr lang="en-US" altLang="en-US" sz="2400" b="1" smtClean="0"/>
              <a:t>ButtonBase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Labeled</a:t>
            </a:r>
            <a:r>
              <a:rPr lang="en-US" altLang="en-US" sz="2400" smtClean="0"/>
              <a:t> classes.</a:t>
            </a:r>
          </a:p>
        </p:txBody>
      </p:sp>
      <p:sp>
        <p:nvSpPr>
          <p:cNvPr id="9221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9222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922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67000"/>
            <a:ext cx="815975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DDE702-40E4-4154-BACA-42FDD83245C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Button Example</a:t>
            </a:r>
            <a:endParaRPr lang="en-US" altLang="en-US" sz="4200" smtClean="0"/>
          </a:p>
        </p:txBody>
      </p:sp>
      <p:sp>
        <p:nvSpPr>
          <p:cNvPr id="10244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0248" name="AutoShape 4">
            <a:hlinkClick r:id="rId3" action="ppaction://program" highlightClick="1"/>
          </p:cNvPr>
          <p:cNvSpPr>
            <a:spLocks noChangeArrowheads="1"/>
          </p:cNvSpPr>
          <p:nvPr/>
        </p:nvSpPr>
        <p:spPr bwMode="auto">
          <a:xfrm>
            <a:off x="7315200" y="5668963"/>
            <a:ext cx="1524000" cy="457200"/>
          </a:xfrm>
          <a:prstGeom prst="actionButtonBlank">
            <a:avLst/>
          </a:prstGeom>
          <a:solidFill>
            <a:srgbClr val="38A1BA"/>
          </a:solidFill>
          <a:ln>
            <a:noFill/>
          </a:ln>
          <a:effectLst>
            <a:prstShdw prst="shdw17" dist="17961" dir="2700000">
              <a:srgbClr val="226170"/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Book Antiqua" panose="02040602050305030304" pitchFamily="18" charset="0"/>
              </a:rPr>
              <a:t>Run</a:t>
            </a:r>
            <a:endParaRPr lang="en-US" altLang="en-US" sz="2400"/>
          </a:p>
        </p:txBody>
      </p:sp>
      <p:sp>
        <p:nvSpPr>
          <p:cNvPr id="13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343400" y="5632450"/>
            <a:ext cx="2819400" cy="539750"/>
          </a:xfrm>
          <a:prstGeom prst="actionButtonBlank">
            <a:avLst/>
          </a:prstGeom>
          <a:solidFill>
            <a:srgbClr val="00B050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ko-KR">
                <a:solidFill>
                  <a:schemeClr val="accent1"/>
                </a:solidFill>
                <a:latin typeface="Book Antiqua" panose="02040602050305030304" pitchFamily="18" charset="0"/>
                <a:ea typeface="굴림" panose="020B0600000101010101" pitchFamily="50" charset="-127"/>
                <a:hlinkClick r:id="rId4" action="ppaction://program"/>
              </a:rPr>
              <a:t>ButtonDemo</a:t>
            </a:r>
            <a:endParaRPr lang="en-US" altLang="ko-KR">
              <a:solidFill>
                <a:schemeClr val="accent1"/>
              </a:solidFill>
              <a:ea typeface="굴림" panose="020B0600000101010101" pitchFamily="50" charset="-127"/>
            </a:endParaRPr>
          </a:p>
        </p:txBody>
      </p:sp>
      <p:sp>
        <p:nvSpPr>
          <p:cNvPr id="10250" name="AutoShape 12">
            <a:hlinkClick r:id="rId5" highlightClick="1"/>
          </p:cNvPr>
          <p:cNvSpPr>
            <a:spLocks noChangeArrowheads="1"/>
          </p:cNvSpPr>
          <p:nvPr/>
        </p:nvSpPr>
        <p:spPr bwMode="auto">
          <a:xfrm>
            <a:off x="3733800" y="5632450"/>
            <a:ext cx="468313" cy="576263"/>
          </a:xfrm>
          <a:prstGeom prst="actionButtonDocumen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1025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2562225"/>
            <a:ext cx="39433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D79FDB-DA3F-4E28-8FA8-AE264A2C678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  <a:noFill/>
        </p:spPr>
        <p:txBody>
          <a:bodyPr/>
          <a:lstStyle/>
          <a:p>
            <a:r>
              <a:rPr lang="en-US" altLang="en-US" sz="4200" smtClean="0">
                <a:latin typeface="Courier New" panose="02070309020205020404" pitchFamily="49" charset="0"/>
              </a:rPr>
              <a:t>CheckBox</a:t>
            </a:r>
            <a:endParaRPr lang="en-US" altLang="en-US" sz="4200" smtClean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1143000"/>
          </a:xfrm>
          <a:noFill/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altLang="en-US" sz="2400" smtClean="0"/>
              <a:t>A </a:t>
            </a:r>
            <a:r>
              <a:rPr lang="en-US" altLang="en-US" sz="2400" b="1" smtClean="0"/>
              <a:t>CheckBox</a:t>
            </a:r>
            <a:r>
              <a:rPr lang="en-US" altLang="en-US" sz="2400" smtClean="0"/>
              <a:t> is used for the user to make a selection. Like </a:t>
            </a:r>
            <a:r>
              <a:rPr lang="en-US" altLang="en-US" sz="2400" b="1" smtClean="0"/>
              <a:t>Button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CheckBox</a:t>
            </a:r>
            <a:r>
              <a:rPr lang="en-US" altLang="en-US" sz="2400" smtClean="0"/>
              <a:t> inherits all the properties such as </a:t>
            </a:r>
            <a:r>
              <a:rPr lang="en-US" altLang="en-US" sz="2400" b="1" smtClean="0"/>
              <a:t>onAction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text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graphic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alignment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graphicTextGap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textFill</a:t>
            </a:r>
            <a:r>
              <a:rPr lang="en-US" altLang="en-US" sz="2400" smtClean="0"/>
              <a:t>, </a:t>
            </a:r>
            <a:r>
              <a:rPr lang="en-US" altLang="en-US" sz="2400" b="1" smtClean="0"/>
              <a:t>contentDisplay</a:t>
            </a:r>
            <a:r>
              <a:rPr lang="en-US" altLang="en-US" sz="2400" smtClean="0"/>
              <a:t> from </a:t>
            </a:r>
            <a:r>
              <a:rPr lang="en-US" altLang="en-US" sz="2400" b="1" smtClean="0"/>
              <a:t>ButtonBase</a:t>
            </a:r>
            <a:r>
              <a:rPr lang="en-US" altLang="en-US" sz="2400" smtClean="0"/>
              <a:t> and </a:t>
            </a:r>
            <a:r>
              <a:rPr lang="en-US" altLang="en-US" sz="2400" b="1" smtClean="0"/>
              <a:t>Labeled</a:t>
            </a:r>
            <a:r>
              <a:rPr lang="en-US" altLang="en-US" sz="2400" smtClean="0"/>
              <a:t>. </a:t>
            </a:r>
          </a:p>
        </p:txBody>
      </p:sp>
      <p:sp>
        <p:nvSpPr>
          <p:cNvPr id="11269" name="Rectangle 12"/>
          <p:cNvSpPr>
            <a:spLocks noChangeArrowheads="1"/>
          </p:cNvSpPr>
          <p:nvPr/>
        </p:nvSpPr>
        <p:spPr bwMode="auto">
          <a:xfrm>
            <a:off x="1814513" y="1662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1270" name="Rectangle 14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pic>
        <p:nvPicPr>
          <p:cNvPr id="112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7026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C4F74CD8DD4DB16C9ACEC42927A1" ma:contentTypeVersion="" ma:contentTypeDescription="Create a new document." ma:contentTypeScope="" ma:versionID="c51eb85056608f75d79ac716321df730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3087f67eda00c539007612ec919253f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85B95D3-A6AE-4187-960F-B099FAAE39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28910B-FF99-4DAE-BA2C-98770E027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8987F7-7D7B-440A-9E8D-6979BCE97DCB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sharepoint/v3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18628</TotalTime>
  <Words>1067</Words>
  <Application>Microsoft Office PowerPoint</Application>
  <PresentationFormat>화면 슬라이드 쇼(4:3)</PresentationFormat>
  <Paragraphs>149</Paragraphs>
  <Slides>29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Monotype Sorts</vt:lpstr>
      <vt:lpstr>굴림</vt:lpstr>
      <vt:lpstr>Arial</vt:lpstr>
      <vt:lpstr>Book Antiqua</vt:lpstr>
      <vt:lpstr>Courier New</vt:lpstr>
      <vt:lpstr>Times New Roman</vt:lpstr>
      <vt:lpstr>International</vt:lpstr>
      <vt:lpstr>Chapter 16 JavaFX UI Controls and Multimedia</vt:lpstr>
      <vt:lpstr>Motivations</vt:lpstr>
      <vt:lpstr>Objectives</vt:lpstr>
      <vt:lpstr>Frequently Used UI Controls</vt:lpstr>
      <vt:lpstr>Labeled</vt:lpstr>
      <vt:lpstr>Label</vt:lpstr>
      <vt:lpstr>ButtonBase and Button</vt:lpstr>
      <vt:lpstr>Button Example</vt:lpstr>
      <vt:lpstr>CheckBox</vt:lpstr>
      <vt:lpstr>CheckBox Example</vt:lpstr>
      <vt:lpstr>RadioButton</vt:lpstr>
      <vt:lpstr>RadioButton Example</vt:lpstr>
      <vt:lpstr>TextField</vt:lpstr>
      <vt:lpstr>TextField Example</vt:lpstr>
      <vt:lpstr>TextArea</vt:lpstr>
      <vt:lpstr>TextArea Example</vt:lpstr>
      <vt:lpstr>ComboBox</vt:lpstr>
      <vt:lpstr>ComboBox Example</vt:lpstr>
      <vt:lpstr>ListView</vt:lpstr>
      <vt:lpstr>Example: Using ListView </vt:lpstr>
      <vt:lpstr>ScrollBar</vt:lpstr>
      <vt:lpstr>Scroll Bar Properties</vt:lpstr>
      <vt:lpstr>Example: Using Scrollbars</vt:lpstr>
      <vt:lpstr>Slider</vt:lpstr>
      <vt:lpstr>Media</vt:lpstr>
      <vt:lpstr>MediaPlayer</vt:lpstr>
      <vt:lpstr>MediaView</vt:lpstr>
      <vt:lpstr>Example: Using Media</vt:lpstr>
      <vt:lpstr>Case Study: National Flags and Anthems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Creating User Interfaces</dc:title>
  <dc:creator>Y. Daniel Liang</dc:creator>
  <cp:lastModifiedBy>Seung-Ho Lim</cp:lastModifiedBy>
  <cp:revision>248</cp:revision>
  <dcterms:created xsi:type="dcterms:W3CDTF">1995-06-10T17:31:50Z</dcterms:created>
  <dcterms:modified xsi:type="dcterms:W3CDTF">2019-03-07T02:43:58Z</dcterms:modified>
</cp:coreProperties>
</file>