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Lst>
  <p:notesMasterIdLst>
    <p:notesMasterId r:id="rId28"/>
  </p:notesMasterIdLst>
  <p:sldIdLst>
    <p:sldId id="314" r:id="rId5"/>
    <p:sldId id="361" r:id="rId6"/>
    <p:sldId id="323" r:id="rId7"/>
    <p:sldId id="386" r:id="rId8"/>
    <p:sldId id="394" r:id="rId9"/>
    <p:sldId id="396" r:id="rId10"/>
    <p:sldId id="390" r:id="rId11"/>
    <p:sldId id="340" r:id="rId12"/>
    <p:sldId id="387" r:id="rId13"/>
    <p:sldId id="379" r:id="rId14"/>
    <p:sldId id="380" r:id="rId15"/>
    <p:sldId id="381" r:id="rId16"/>
    <p:sldId id="382" r:id="rId17"/>
    <p:sldId id="388" r:id="rId18"/>
    <p:sldId id="389" r:id="rId19"/>
    <p:sldId id="383" r:id="rId20"/>
    <p:sldId id="378" r:id="rId21"/>
    <p:sldId id="395" r:id="rId22"/>
    <p:sldId id="356" r:id="rId23"/>
    <p:sldId id="398" r:id="rId24"/>
    <p:sldId id="399" r:id="rId25"/>
    <p:sldId id="397" r:id="rId26"/>
    <p:sldId id="391" r:id="rId27"/>
  </p:sldIdLst>
  <p:sldSz cx="9144000" cy="6858000" type="screen4x3"/>
  <p:notesSz cx="6858000" cy="9144000"/>
  <p:custShowLst>
    <p:custShow name="Custom Show 1" id="0">
      <p:sldLst/>
    </p:custShow>
  </p:custShowLst>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1" hangingPunct="1">
      <a:defRPr sz="2400" kern="1200">
        <a:solidFill>
          <a:schemeClr val="tx1"/>
        </a:solidFill>
        <a:latin typeface="Times New Roman" panose="02020603050405020304" pitchFamily="18" charset="0"/>
        <a:ea typeface="+mn-ea"/>
        <a:cs typeface="+mn-cs"/>
      </a:defRPr>
    </a:lvl6pPr>
    <a:lvl7pPr marL="2743200" algn="l" defTabSz="914400" rtl="0" eaLnBrk="1" latinLnBrk="1" hangingPunct="1">
      <a:defRPr sz="2400" kern="1200">
        <a:solidFill>
          <a:schemeClr val="tx1"/>
        </a:solidFill>
        <a:latin typeface="Times New Roman" panose="02020603050405020304" pitchFamily="18" charset="0"/>
        <a:ea typeface="+mn-ea"/>
        <a:cs typeface="+mn-cs"/>
      </a:defRPr>
    </a:lvl7pPr>
    <a:lvl8pPr marL="3200400" algn="l" defTabSz="914400" rtl="0" eaLnBrk="1" latinLnBrk="1" hangingPunct="1">
      <a:defRPr sz="2400" kern="1200">
        <a:solidFill>
          <a:schemeClr val="tx1"/>
        </a:solidFill>
        <a:latin typeface="Times New Roman" panose="02020603050405020304" pitchFamily="18" charset="0"/>
        <a:ea typeface="+mn-ea"/>
        <a:cs typeface="+mn-cs"/>
      </a:defRPr>
    </a:lvl8pPr>
    <a:lvl9pPr marL="3657600" algn="l" defTabSz="914400" rtl="0" eaLnBrk="1" latinLnBrk="1"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864">
          <p15:clr>
            <a:srgbClr val="A4A3A4"/>
          </p15:clr>
        </p15:guide>
        <p15:guide id="2" pos="57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72" autoAdjust="0"/>
    <p:restoredTop sz="94630" autoAdjust="0"/>
  </p:normalViewPr>
  <p:slideViewPr>
    <p:cSldViewPr>
      <p:cViewPr varScale="1">
        <p:scale>
          <a:sx n="120" d="100"/>
          <a:sy n="120" d="100"/>
        </p:scale>
        <p:origin x="114" y="156"/>
      </p:cViewPr>
      <p:guideLst>
        <p:guide orient="horz" pos="864"/>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0" d="100"/>
          <a:sy n="40" d="100"/>
        </p:scale>
        <p:origin x="-148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867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789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891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993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096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98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301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403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505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608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710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969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813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915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017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2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174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27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379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481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584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686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1"/>
          <p:cNvGrpSpPr>
            <a:grpSpLocks/>
          </p:cNvGrpSpPr>
          <p:nvPr/>
        </p:nvGrpSpPr>
        <p:grpSpPr bwMode="auto">
          <a:xfrm>
            <a:off x="0" y="114300"/>
            <a:ext cx="9142413" cy="6742113"/>
            <a:chOff x="0" y="72"/>
            <a:chExt cx="5759" cy="4247"/>
          </a:xfrm>
        </p:grpSpPr>
        <p:sp>
          <p:nvSpPr>
            <p:cNvPr id="5" name="Rectangle 2"/>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6" name="Group 30"/>
            <p:cNvGrpSpPr>
              <a:grpSpLocks/>
            </p:cNvGrpSpPr>
            <p:nvPr/>
          </p:nvGrpSpPr>
          <p:grpSpPr bwMode="auto">
            <a:xfrm>
              <a:off x="0" y="72"/>
              <a:ext cx="5759" cy="2040"/>
              <a:chOff x="0" y="72"/>
              <a:chExt cx="5759" cy="2040"/>
            </a:xfrm>
          </p:grpSpPr>
          <p:sp>
            <p:nvSpPr>
              <p:cNvPr id="7" name="Rectangle 3"/>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8" name="Group 9"/>
              <p:cNvGrpSpPr>
                <a:grpSpLocks/>
              </p:cNvGrpSpPr>
              <p:nvPr/>
            </p:nvGrpSpPr>
            <p:grpSpPr bwMode="auto">
              <a:xfrm>
                <a:off x="2289" y="72"/>
                <a:ext cx="1440" cy="1984"/>
                <a:chOff x="2289" y="72"/>
                <a:chExt cx="1440" cy="1984"/>
              </a:xfrm>
            </p:grpSpPr>
            <p:sp>
              <p:nvSpPr>
                <p:cNvPr id="29" name="Freeform 4"/>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0" name="Line 5"/>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 name="Line 6"/>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2" name="Line 7"/>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3" name="Freeform 8"/>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sp>
            <p:nvSpPr>
              <p:cNvPr id="9" name="Oval 10"/>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10" name="Group 29"/>
              <p:cNvGrpSpPr>
                <a:grpSpLocks/>
              </p:cNvGrpSpPr>
              <p:nvPr/>
            </p:nvGrpSpPr>
            <p:grpSpPr bwMode="auto">
              <a:xfrm>
                <a:off x="2071" y="406"/>
                <a:ext cx="1392" cy="1109"/>
                <a:chOff x="2071" y="406"/>
                <a:chExt cx="1392" cy="1109"/>
              </a:xfrm>
            </p:grpSpPr>
            <p:sp>
              <p:nvSpPr>
                <p:cNvPr id="11" name="Freeform 11"/>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2" name="Freeform 12"/>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3" name="Freeform 13"/>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4" name="Freeform 14"/>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5" name="Freeform 15"/>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6" name="Freeform 16"/>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7" name="Freeform 17"/>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8" name="Freeform 18"/>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9" name="Freeform 19"/>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0" name="Freeform 20"/>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1" name="Freeform 21"/>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2" name="Freeform 22"/>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3" name="Freeform 23"/>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4" name="Freeform 24"/>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5" name="Freeform 25"/>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6" name="Freeform 26"/>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7" name="Freeform 27"/>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8" name="Freeform 28"/>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smtClean="0"/>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smtClean="0"/>
              <a:t>Click to edit Master subtitle style</a:t>
            </a:r>
          </a:p>
        </p:txBody>
      </p:sp>
      <p:sp>
        <p:nvSpPr>
          <p:cNvPr id="34" name="Rectangle 34"/>
          <p:cNvSpPr>
            <a:spLocks noGrp="1" noChangeArrowheads="1"/>
          </p:cNvSpPr>
          <p:nvPr>
            <p:ph type="dt" sz="quarter" idx="10"/>
          </p:nvPr>
        </p:nvSpPr>
        <p:spPr/>
        <p:txBody>
          <a:bodyPr/>
          <a:lstStyle>
            <a:lvl1pPr>
              <a:defRPr/>
            </a:lvl1pPr>
          </a:lstStyle>
          <a:p>
            <a:pPr>
              <a:defRPr/>
            </a:pPr>
            <a:endParaRPr lang="en-US"/>
          </a:p>
        </p:txBody>
      </p:sp>
      <p:sp>
        <p:nvSpPr>
          <p:cNvPr id="35" name="Rectangle 35"/>
          <p:cNvSpPr>
            <a:spLocks noGrp="1" noChangeArrowheads="1"/>
          </p:cNvSpPr>
          <p:nvPr>
            <p:ph type="ftr" sz="quarter" idx="11"/>
          </p:nvPr>
        </p:nvSpPr>
        <p:spPr bwMode="auto">
          <a:xfrm>
            <a:off x="3124200" y="64008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defRPr sz="1400"/>
            </a:lvl1pPr>
          </a:lstStyle>
          <a:p>
            <a:pPr>
              <a:defRPr/>
            </a:pPr>
            <a:r>
              <a:rPr lang="en-US"/>
              <a:t>Liang, Introduction to Java Programming, </a:t>
            </a:r>
            <a:r>
              <a:rPr lang="en-US" smtClean="0"/>
              <a:t>Tenth </a:t>
            </a:r>
            <a:r>
              <a:rPr lang="en-US"/>
              <a:t>Edition, (c) 2013 Pearson Education, Inc. All rights reserved. </a:t>
            </a:r>
          </a:p>
        </p:txBody>
      </p:sp>
      <p:sp>
        <p:nvSpPr>
          <p:cNvPr id="36" name="Rectangle 36"/>
          <p:cNvSpPr>
            <a:spLocks noGrp="1" noChangeArrowheads="1"/>
          </p:cNvSpPr>
          <p:nvPr>
            <p:ph type="sldNum" sz="quarter" idx="12"/>
          </p:nvPr>
        </p:nvSpPr>
        <p:spPr>
          <a:xfrm>
            <a:off x="6553200" y="6400800"/>
            <a:ext cx="1905000" cy="457200"/>
          </a:xfrm>
        </p:spPr>
        <p:txBody>
          <a:bodyPr/>
          <a:lstStyle>
            <a:lvl1pPr>
              <a:defRPr/>
            </a:lvl1pPr>
          </a:lstStyle>
          <a:p>
            <a:fld id="{A91D9770-B786-4261-AE0E-02B6BE7F39A0}" type="slidenum">
              <a:rPr lang="en-US" altLang="ko-KR"/>
              <a:pPr/>
              <a:t>‹#›</a:t>
            </a:fld>
            <a:endParaRPr lang="en-US" altLang="ko-KR"/>
          </a:p>
        </p:txBody>
      </p:sp>
    </p:spTree>
    <p:extLst>
      <p:ext uri="{BB962C8B-B14F-4D97-AF65-F5344CB8AC3E}">
        <p14:creationId xmlns:p14="http://schemas.microsoft.com/office/powerpoint/2010/main" val="3950540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fld id="{8C479C76-9D80-4B6A-9D59-DA65B9CE10BD}" type="slidenum">
              <a:rPr lang="en-US" altLang="ko-KR"/>
              <a:pPr/>
              <a:t>‹#›</a:t>
            </a:fld>
            <a:endParaRPr lang="en-US" altLang="ko-KR"/>
          </a:p>
        </p:txBody>
      </p:sp>
    </p:spTree>
    <p:extLst>
      <p:ext uri="{BB962C8B-B14F-4D97-AF65-F5344CB8AC3E}">
        <p14:creationId xmlns:p14="http://schemas.microsoft.com/office/powerpoint/2010/main" val="1061242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fld id="{4B998D84-5034-4F1A-BA7B-9893B81C0C6B}" type="slidenum">
              <a:rPr lang="en-US" altLang="ko-KR"/>
              <a:pPr/>
              <a:t>‹#›</a:t>
            </a:fld>
            <a:endParaRPr lang="en-US" altLang="ko-KR"/>
          </a:p>
        </p:txBody>
      </p:sp>
    </p:spTree>
    <p:extLst>
      <p:ext uri="{BB962C8B-B14F-4D97-AF65-F5344CB8AC3E}">
        <p14:creationId xmlns:p14="http://schemas.microsoft.com/office/powerpoint/2010/main" val="1126565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fld id="{BB1089EF-64BB-449E-8C2E-3DE2A10E725E}" type="slidenum">
              <a:rPr lang="en-US" altLang="ko-KR"/>
              <a:pPr/>
              <a:t>‹#›</a:t>
            </a:fld>
            <a:endParaRPr lang="en-US" altLang="ko-KR"/>
          </a:p>
        </p:txBody>
      </p:sp>
    </p:spTree>
    <p:extLst>
      <p:ext uri="{BB962C8B-B14F-4D97-AF65-F5344CB8AC3E}">
        <p14:creationId xmlns:p14="http://schemas.microsoft.com/office/powerpoint/2010/main" val="1544065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fld id="{E29E9E57-C72D-4690-8D4B-2AB2E15C501E}" type="slidenum">
              <a:rPr lang="en-US" altLang="ko-KR"/>
              <a:pPr/>
              <a:t>‹#›</a:t>
            </a:fld>
            <a:endParaRPr lang="en-US" altLang="ko-KR"/>
          </a:p>
        </p:txBody>
      </p:sp>
    </p:spTree>
    <p:extLst>
      <p:ext uri="{BB962C8B-B14F-4D97-AF65-F5344CB8AC3E}">
        <p14:creationId xmlns:p14="http://schemas.microsoft.com/office/powerpoint/2010/main" val="561441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5735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5735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fld id="{2D680401-D1E2-4D3D-8B75-4C17A6E0A40F}" type="slidenum">
              <a:rPr lang="en-US" altLang="ko-KR"/>
              <a:pPr/>
              <a:t>‹#›</a:t>
            </a:fld>
            <a:endParaRPr lang="en-US" altLang="ko-KR"/>
          </a:p>
        </p:txBody>
      </p:sp>
    </p:spTree>
    <p:extLst>
      <p:ext uri="{BB962C8B-B14F-4D97-AF65-F5344CB8AC3E}">
        <p14:creationId xmlns:p14="http://schemas.microsoft.com/office/powerpoint/2010/main" val="866062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2"/>
          <p:cNvSpPr>
            <a:spLocks noGrp="1" noChangeArrowheads="1"/>
          </p:cNvSpPr>
          <p:nvPr>
            <p:ph type="dt" sz="half" idx="10"/>
          </p:nvPr>
        </p:nvSpPr>
        <p:spPr>
          <a:ln/>
        </p:spPr>
        <p:txBody>
          <a:bodyPr/>
          <a:lstStyle>
            <a:lvl1pPr>
              <a:defRPr/>
            </a:lvl1pPr>
          </a:lstStyle>
          <a:p>
            <a:pPr>
              <a:defRPr/>
            </a:pPr>
            <a:endParaRPr lang="en-US"/>
          </a:p>
        </p:txBody>
      </p:sp>
      <p:sp>
        <p:nvSpPr>
          <p:cNvPr id="8" name="Rectangle 34"/>
          <p:cNvSpPr>
            <a:spLocks noGrp="1" noChangeArrowheads="1"/>
          </p:cNvSpPr>
          <p:nvPr>
            <p:ph type="sldNum" sz="quarter" idx="11"/>
          </p:nvPr>
        </p:nvSpPr>
        <p:spPr>
          <a:ln/>
        </p:spPr>
        <p:txBody>
          <a:bodyPr/>
          <a:lstStyle>
            <a:lvl1pPr>
              <a:defRPr/>
            </a:lvl1pPr>
          </a:lstStyle>
          <a:p>
            <a:fld id="{DD4CD516-3B15-42A4-A02F-3E086C5F5539}" type="slidenum">
              <a:rPr lang="en-US" altLang="ko-KR"/>
              <a:pPr/>
              <a:t>‹#›</a:t>
            </a:fld>
            <a:endParaRPr lang="en-US" altLang="ko-KR"/>
          </a:p>
        </p:txBody>
      </p:sp>
    </p:spTree>
    <p:extLst>
      <p:ext uri="{BB962C8B-B14F-4D97-AF65-F5344CB8AC3E}">
        <p14:creationId xmlns:p14="http://schemas.microsoft.com/office/powerpoint/2010/main" val="2739523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2"/>
          <p:cNvSpPr>
            <a:spLocks noGrp="1" noChangeArrowheads="1"/>
          </p:cNvSpPr>
          <p:nvPr>
            <p:ph type="dt" sz="half" idx="10"/>
          </p:nvPr>
        </p:nvSpPr>
        <p:spPr>
          <a:ln/>
        </p:spPr>
        <p:txBody>
          <a:bodyPr/>
          <a:lstStyle>
            <a:lvl1pPr>
              <a:defRPr/>
            </a:lvl1pPr>
          </a:lstStyle>
          <a:p>
            <a:pPr>
              <a:defRPr/>
            </a:pPr>
            <a:endParaRPr lang="en-US"/>
          </a:p>
        </p:txBody>
      </p:sp>
      <p:sp>
        <p:nvSpPr>
          <p:cNvPr id="4" name="Rectangle 34"/>
          <p:cNvSpPr>
            <a:spLocks noGrp="1" noChangeArrowheads="1"/>
          </p:cNvSpPr>
          <p:nvPr>
            <p:ph type="sldNum" sz="quarter" idx="11"/>
          </p:nvPr>
        </p:nvSpPr>
        <p:spPr>
          <a:ln/>
        </p:spPr>
        <p:txBody>
          <a:bodyPr/>
          <a:lstStyle>
            <a:lvl1pPr>
              <a:defRPr/>
            </a:lvl1pPr>
          </a:lstStyle>
          <a:p>
            <a:fld id="{E96A2FAD-6150-4B17-9EF0-6C126F995B5B}" type="slidenum">
              <a:rPr lang="en-US" altLang="ko-KR"/>
              <a:pPr/>
              <a:t>‹#›</a:t>
            </a:fld>
            <a:endParaRPr lang="en-US" altLang="ko-KR"/>
          </a:p>
        </p:txBody>
      </p:sp>
    </p:spTree>
    <p:extLst>
      <p:ext uri="{BB962C8B-B14F-4D97-AF65-F5344CB8AC3E}">
        <p14:creationId xmlns:p14="http://schemas.microsoft.com/office/powerpoint/2010/main" val="2638725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p:cNvSpPr>
            <a:spLocks noGrp="1" noChangeArrowheads="1"/>
          </p:cNvSpPr>
          <p:nvPr>
            <p:ph type="dt" sz="half" idx="10"/>
          </p:nvPr>
        </p:nvSpPr>
        <p:spPr>
          <a:ln/>
        </p:spPr>
        <p:txBody>
          <a:bodyPr/>
          <a:lstStyle>
            <a:lvl1pPr>
              <a:defRPr/>
            </a:lvl1pPr>
          </a:lstStyle>
          <a:p>
            <a:pPr>
              <a:defRPr/>
            </a:pPr>
            <a:endParaRPr lang="en-US"/>
          </a:p>
        </p:txBody>
      </p:sp>
      <p:sp>
        <p:nvSpPr>
          <p:cNvPr id="3" name="Rectangle 34"/>
          <p:cNvSpPr>
            <a:spLocks noGrp="1" noChangeArrowheads="1"/>
          </p:cNvSpPr>
          <p:nvPr>
            <p:ph type="sldNum" sz="quarter" idx="11"/>
          </p:nvPr>
        </p:nvSpPr>
        <p:spPr>
          <a:ln/>
        </p:spPr>
        <p:txBody>
          <a:bodyPr/>
          <a:lstStyle>
            <a:lvl1pPr>
              <a:defRPr/>
            </a:lvl1pPr>
          </a:lstStyle>
          <a:p>
            <a:fld id="{A50D27CE-84AD-4E22-842A-07631DF78BE7}" type="slidenum">
              <a:rPr lang="en-US" altLang="ko-KR"/>
              <a:pPr/>
              <a:t>‹#›</a:t>
            </a:fld>
            <a:endParaRPr lang="en-US" altLang="ko-KR"/>
          </a:p>
        </p:txBody>
      </p:sp>
    </p:spTree>
    <p:extLst>
      <p:ext uri="{BB962C8B-B14F-4D97-AF65-F5344CB8AC3E}">
        <p14:creationId xmlns:p14="http://schemas.microsoft.com/office/powerpoint/2010/main" val="3374592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fld id="{982EAB3F-2FD0-4373-81CC-7FCB05C43173}" type="slidenum">
              <a:rPr lang="en-US" altLang="ko-KR"/>
              <a:pPr/>
              <a:t>‹#›</a:t>
            </a:fld>
            <a:endParaRPr lang="en-US" altLang="ko-KR"/>
          </a:p>
        </p:txBody>
      </p:sp>
    </p:spTree>
    <p:extLst>
      <p:ext uri="{BB962C8B-B14F-4D97-AF65-F5344CB8AC3E}">
        <p14:creationId xmlns:p14="http://schemas.microsoft.com/office/powerpoint/2010/main" val="3156588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fld id="{F0E213A7-FCB8-429C-A3B3-5D14C8ABF036}" type="slidenum">
              <a:rPr lang="en-US" altLang="ko-KR"/>
              <a:pPr/>
              <a:t>‹#›</a:t>
            </a:fld>
            <a:endParaRPr lang="en-US" altLang="ko-KR"/>
          </a:p>
        </p:txBody>
      </p:sp>
    </p:spTree>
    <p:extLst>
      <p:ext uri="{BB962C8B-B14F-4D97-AF65-F5344CB8AC3E}">
        <p14:creationId xmlns:p14="http://schemas.microsoft.com/office/powerpoint/2010/main" val="1380262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9"/>
          <p:cNvGrpSpPr>
            <a:grpSpLocks/>
          </p:cNvGrpSpPr>
          <p:nvPr/>
        </p:nvGrpSpPr>
        <p:grpSpPr bwMode="auto">
          <a:xfrm>
            <a:off x="0" y="4367213"/>
            <a:ext cx="9131300" cy="2478087"/>
            <a:chOff x="0" y="2751"/>
            <a:chExt cx="5752" cy="1561"/>
          </a:xfrm>
        </p:grpSpPr>
        <p:sp>
          <p:nvSpPr>
            <p:cNvPr id="1032" name="Rectangle 2"/>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1033" name="Group 28"/>
            <p:cNvGrpSpPr>
              <a:grpSpLocks/>
            </p:cNvGrpSpPr>
            <p:nvPr/>
          </p:nvGrpSpPr>
          <p:grpSpPr bwMode="auto">
            <a:xfrm>
              <a:off x="4458" y="2751"/>
              <a:ext cx="1190" cy="1426"/>
              <a:chOff x="4458" y="2751"/>
              <a:chExt cx="1190" cy="1426"/>
            </a:xfrm>
          </p:grpSpPr>
          <p:sp>
            <p:nvSpPr>
              <p:cNvPr id="1034" name="Freeform 3"/>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35" name="Line 4"/>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36" name="Line 5"/>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37" name="Line 6"/>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38" name="Freeform 7"/>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39" name="Oval 8"/>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1040" name="Group 27"/>
              <p:cNvGrpSpPr>
                <a:grpSpLocks/>
              </p:cNvGrpSpPr>
              <p:nvPr/>
            </p:nvGrpSpPr>
            <p:grpSpPr bwMode="auto">
              <a:xfrm>
                <a:off x="4458" y="2991"/>
                <a:ext cx="999" cy="797"/>
                <a:chOff x="4458" y="2991"/>
                <a:chExt cx="999" cy="797"/>
              </a:xfrm>
            </p:grpSpPr>
            <p:sp>
              <p:nvSpPr>
                <p:cNvPr id="1041" name="Freeform 9"/>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2" name="Freeform 10"/>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3" name="Freeform 11"/>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4" name="Freeform 12"/>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5" name="Freeform 13"/>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6" name="Freeform 14"/>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7" name="Freeform 15"/>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8" name="Freeform 16"/>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9" name="Freeform 17"/>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0" name="Freeform 18"/>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1" name="Freeform 19"/>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2" name="Freeform 20"/>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3" name="Freeform 21"/>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4" name="Freeform 22"/>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5" name="Freeform 23"/>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 name="Freeform 24"/>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7" name="Freeform 25"/>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 name="Freeform 26"/>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grpSp>
      </p:grpSp>
      <p:sp>
        <p:nvSpPr>
          <p:cNvPr id="1027" name="Rectangle 30"/>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1028" name="Rectangle 31"/>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56" name="Rectangle 32"/>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lvl1pPr>
          </a:lstStyle>
          <a:p>
            <a:pPr>
              <a:defRPr/>
            </a:pPr>
            <a:endParaRPr lang="en-US"/>
          </a:p>
        </p:txBody>
      </p:sp>
      <p:sp>
        <p:nvSpPr>
          <p:cNvPr id="1058" name="Rectangle 34"/>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ea typeface="굴림" panose="020B0600000101010101" pitchFamily="50" charset="-127"/>
              </a:defRPr>
            </a:lvl1pPr>
          </a:lstStyle>
          <a:p>
            <a:fld id="{469BEA2A-85FF-44D9-ADF7-CBB8B8D6F44E}" type="slidenum">
              <a:rPr lang="en-US" altLang="ko-KR"/>
              <a:pPr/>
              <a:t>‹#›</a:t>
            </a:fld>
            <a:endParaRPr lang="en-US" altLang="ko-KR"/>
          </a:p>
        </p:txBody>
      </p:sp>
      <p:sp>
        <p:nvSpPr>
          <p:cNvPr id="1031" name="Rectangle 35"/>
          <p:cNvSpPr>
            <a:spLocks noChangeArrowheads="1"/>
          </p:cNvSpPr>
          <p:nvPr/>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r>
              <a:rPr lang="en-US" altLang="en-US" sz="1000" smtClean="0">
                <a:latin typeface="Arial" pitchFamily="34" charset="0"/>
              </a:rPr>
              <a:t>Liang, Introduction to Java Programming, Tenth Edition, (c) 2013 Pearson Education, Inc. All rights reserved. </a:t>
            </a:r>
          </a:p>
        </p:txBody>
      </p:sp>
    </p:spTree>
  </p:cSld>
  <p:clrMap bg1="lt1" tx1="dk1" bg2="lt2" tx2="dk2" accent1="accent1" accent2="accent2" accent3="accent3" accent4="accent4" accent5="accent5" accent6="accent6" hlink="hlink" folHlink="folHlink"/>
  <p:sldLayoutIdLst>
    <p:sldLayoutId id="2147483731"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ml/GenericStack.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www.cs.armstrong.edu/liang/intro10e/html/GenericStack.html"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www.cs.armstrong.edu/liang/intro10e/html/WildCardNeedDemo.html" TargetMode="External"/><Relationship Id="rId3" Type="http://schemas.openxmlformats.org/officeDocument/2006/relationships/hyperlink" Target="html/WildCardNeedDemo.html" TargetMode="External"/><Relationship Id="rId7" Type="http://schemas.openxmlformats.org/officeDocument/2006/relationships/hyperlink" Target="http://www.cs.armstrong.edu/liang/intro10e/html/SuperWildCardDemo.html"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www.cs.armstrong.edu/liang/intro10e/html/AnyWildCardDemo.html" TargetMode="External"/><Relationship Id="rId5" Type="http://schemas.openxmlformats.org/officeDocument/2006/relationships/hyperlink" Target="html/SuperWildCardDemo.html" TargetMode="External"/><Relationship Id="rId4" Type="http://schemas.openxmlformats.org/officeDocument/2006/relationships/hyperlink" Target="html/AnyWildCardDemo.html"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ml/TestArrayListNew.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hyperlink" Target="http://www.cs.armstrong.edu/liang/intro10e/html/TestArrayListNew.html" TargetMode="External"/><Relationship Id="rId4" Type="http://schemas.openxmlformats.org/officeDocument/2006/relationships/hyperlink" Target="html/TestArrayListNew.bat"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6.wmf"/><Relationship Id="rId4" Type="http://schemas.openxmlformats.org/officeDocument/2006/relationships/oleObject" Target="../embeddings/oleObject3.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cs.armstrong.edu/liang/intro9e/html/GenericMatrix.html" TargetMode="External"/><Relationship Id="rId2" Type="http://schemas.openxmlformats.org/officeDocument/2006/relationships/hyperlink" Target="html/GenericMatrix.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2.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E6E9A6B-52AE-4CAE-A403-3D3FFF7C89FB}" type="slidenum">
              <a:rPr lang="en-US" altLang="en-US" sz="1400"/>
              <a:pPr>
                <a:spcBef>
                  <a:spcPct val="0"/>
                </a:spcBef>
                <a:buClrTx/>
                <a:buSzTx/>
                <a:buFontTx/>
                <a:buNone/>
              </a:pPr>
              <a:t>1</a:t>
            </a:fld>
            <a:endParaRPr lang="en-US" altLang="en-US" sz="1400"/>
          </a:p>
        </p:txBody>
      </p:sp>
      <p:sp>
        <p:nvSpPr>
          <p:cNvPr id="3075" name="Rectangle 2"/>
          <p:cNvSpPr>
            <a:spLocks noGrp="1" noChangeArrowheads="1"/>
          </p:cNvSpPr>
          <p:nvPr>
            <p:ph type="title"/>
          </p:nvPr>
        </p:nvSpPr>
        <p:spPr>
          <a:xfrm>
            <a:off x="685800" y="685800"/>
            <a:ext cx="7772400" cy="1143000"/>
          </a:xfrm>
        </p:spPr>
        <p:txBody>
          <a:bodyPr/>
          <a:lstStyle/>
          <a:p>
            <a:r>
              <a:rPr lang="en-US" altLang="en-US" smtClean="0"/>
              <a:t>Chapter 19 Generics</a:t>
            </a:r>
            <a:endParaRPr lang="en-US" altLang="en-US" smtClean="0">
              <a:solidFill>
                <a:schemeClr val="tx1"/>
              </a:solidFill>
              <a:latin typeface="Book Antiqua" panose="02040602050305030304" pitchFamily="18" charset="0"/>
            </a:endParaRPr>
          </a:p>
        </p:txBody>
      </p:sp>
      <p:sp>
        <p:nvSpPr>
          <p:cNvPr id="3076" name="Rectangle 9"/>
          <p:cNvSpPr>
            <a:spLocks noChangeArrowheads="1"/>
          </p:cNvSpPr>
          <p:nvPr/>
        </p:nvSpPr>
        <p:spPr bwMode="auto">
          <a:xfrm>
            <a:off x="-319088" y="2262188"/>
            <a:ext cx="914400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7" name="Rectangle 10"/>
          <p:cNvSpPr>
            <a:spLocks noChangeArrowheads="1"/>
          </p:cNvSpPr>
          <p:nvPr/>
        </p:nvSpPr>
        <p:spPr bwMode="auto">
          <a:xfrm>
            <a:off x="320675" y="4594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6490AD5-2E59-452F-8B40-547552F214FF}" type="slidenum">
              <a:rPr lang="en-US" altLang="en-US" sz="1400"/>
              <a:pPr>
                <a:spcBef>
                  <a:spcPct val="0"/>
                </a:spcBef>
                <a:buClrTx/>
                <a:buSzTx/>
                <a:buFontTx/>
                <a:buNone/>
              </a:pPr>
              <a:t>10</a:t>
            </a:fld>
            <a:endParaRPr lang="en-US" altLang="en-US" sz="1400"/>
          </a:p>
        </p:txBody>
      </p:sp>
      <p:sp>
        <p:nvSpPr>
          <p:cNvPr id="12291" name="Rectangle 2"/>
          <p:cNvSpPr>
            <a:spLocks noGrp="1" noChangeArrowheads="1"/>
          </p:cNvSpPr>
          <p:nvPr>
            <p:ph type="title"/>
          </p:nvPr>
        </p:nvSpPr>
        <p:spPr>
          <a:xfrm>
            <a:off x="0" y="228600"/>
            <a:ext cx="9144000" cy="685800"/>
          </a:xfrm>
        </p:spPr>
        <p:txBody>
          <a:bodyPr/>
          <a:lstStyle/>
          <a:p>
            <a:r>
              <a:rPr lang="en-US" altLang="en-US" sz="4200" smtClean="0"/>
              <a:t>Declaring Generic Classes and Interfaces</a:t>
            </a:r>
            <a:r>
              <a:rPr lang="en-US" altLang="en-US" smtClean="0"/>
              <a:t> </a:t>
            </a:r>
          </a:p>
        </p:txBody>
      </p:sp>
      <p:sp>
        <p:nvSpPr>
          <p:cNvPr id="12292" name="Rectangle 7"/>
          <p:cNvSpPr>
            <a:spLocks noChangeArrowheads="1"/>
          </p:cNvSpPr>
          <p:nvPr/>
        </p:nvSpPr>
        <p:spPr bwMode="auto">
          <a:xfrm>
            <a:off x="0" y="2476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4024" name="AutoShape 8">
            <a:hlinkClick r:id="" action="ppaction://noaction" highlightClick="1"/>
          </p:cNvPr>
          <p:cNvSpPr>
            <a:spLocks noChangeArrowheads="1"/>
          </p:cNvSpPr>
          <p:nvPr/>
        </p:nvSpPr>
        <p:spPr bwMode="auto">
          <a:xfrm>
            <a:off x="914400" y="5715000"/>
            <a:ext cx="3657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ko-KR">
                <a:solidFill>
                  <a:schemeClr val="accent1"/>
                </a:solidFill>
                <a:latin typeface="Book Antiqua" panose="02040602050305030304" pitchFamily="18" charset="0"/>
                <a:ea typeface="굴림" panose="020B0600000101010101" pitchFamily="50" charset="-127"/>
                <a:hlinkClick r:id="rId3" action="ppaction://program"/>
              </a:rPr>
              <a:t>GenericStack</a:t>
            </a:r>
            <a:endParaRPr lang="en-US" altLang="ko-KR">
              <a:solidFill>
                <a:schemeClr val="accent1"/>
              </a:solidFill>
              <a:ea typeface="굴림" panose="020B0600000101010101" pitchFamily="50" charset="-127"/>
            </a:endParaRPr>
          </a:p>
        </p:txBody>
      </p:sp>
      <p:sp>
        <p:nvSpPr>
          <p:cNvPr id="12294" name="Rectangle 11"/>
          <p:cNvSpPr>
            <a:spLocks noChangeArrowheads="1"/>
          </p:cNvSpPr>
          <p:nvPr/>
        </p:nvSpPr>
        <p:spPr bwMode="auto">
          <a:xfrm>
            <a:off x="0" y="2709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2295" name="AutoShape 12">
            <a:hlinkClick r:id="rId4" highlightClick="1"/>
          </p:cNvPr>
          <p:cNvSpPr>
            <a:spLocks noChangeArrowheads="1"/>
          </p:cNvSpPr>
          <p:nvPr/>
        </p:nvSpPr>
        <p:spPr bwMode="auto">
          <a:xfrm>
            <a:off x="304800" y="56388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12296"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676400"/>
            <a:ext cx="8731250"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9F0706E-91C4-4157-AA57-755D2F36A83D}" type="slidenum">
              <a:rPr lang="en-US" altLang="en-US" sz="1400"/>
              <a:pPr>
                <a:spcBef>
                  <a:spcPct val="0"/>
                </a:spcBef>
                <a:buClrTx/>
                <a:buSzTx/>
                <a:buFontTx/>
                <a:buNone/>
              </a:pPr>
              <a:t>11</a:t>
            </a:fld>
            <a:endParaRPr lang="en-US" altLang="en-US" sz="1400"/>
          </a:p>
        </p:txBody>
      </p:sp>
      <p:sp>
        <p:nvSpPr>
          <p:cNvPr id="13315" name="Rectangle 2"/>
          <p:cNvSpPr>
            <a:spLocks noGrp="1" noChangeArrowheads="1"/>
          </p:cNvSpPr>
          <p:nvPr>
            <p:ph type="title"/>
          </p:nvPr>
        </p:nvSpPr>
        <p:spPr>
          <a:xfrm>
            <a:off x="685800" y="228600"/>
            <a:ext cx="7772400" cy="685800"/>
          </a:xfrm>
        </p:spPr>
        <p:txBody>
          <a:bodyPr/>
          <a:lstStyle/>
          <a:p>
            <a:r>
              <a:rPr lang="en-US" altLang="en-US" sz="4000" smtClean="0"/>
              <a:t>Generic Methods</a:t>
            </a:r>
          </a:p>
        </p:txBody>
      </p:sp>
      <p:sp>
        <p:nvSpPr>
          <p:cNvPr id="13316" name="Rectangle 4"/>
          <p:cNvSpPr>
            <a:spLocks noChangeArrowheads="1"/>
          </p:cNvSpPr>
          <p:nvPr/>
        </p:nvSpPr>
        <p:spPr bwMode="auto">
          <a:xfrm>
            <a:off x="381000" y="1066800"/>
            <a:ext cx="84582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US" altLang="en-US" sz="2400">
                <a:solidFill>
                  <a:schemeClr val="tx2"/>
                </a:solidFill>
              </a:rPr>
              <a:t> public static &lt;E&gt; void print(E[] list) {</a:t>
            </a:r>
          </a:p>
          <a:p>
            <a:pPr>
              <a:buFont typeface="Monotype Sorts"/>
              <a:buNone/>
            </a:pPr>
            <a:r>
              <a:rPr lang="en-US" altLang="en-US" sz="2400">
                <a:solidFill>
                  <a:schemeClr val="tx2"/>
                </a:solidFill>
              </a:rPr>
              <a:t>    for (int i = 0; i &lt; list.length; i++) </a:t>
            </a:r>
          </a:p>
          <a:p>
            <a:pPr>
              <a:buFont typeface="Monotype Sorts"/>
              <a:buNone/>
            </a:pPr>
            <a:r>
              <a:rPr lang="en-US" altLang="en-US" sz="2400">
                <a:solidFill>
                  <a:schemeClr val="tx2"/>
                </a:solidFill>
              </a:rPr>
              <a:t>      System.out.print(list[i] + " ");</a:t>
            </a:r>
          </a:p>
          <a:p>
            <a:pPr>
              <a:buFont typeface="Monotype Sorts"/>
              <a:buNone/>
            </a:pPr>
            <a:r>
              <a:rPr lang="en-US" altLang="en-US" sz="2400">
                <a:solidFill>
                  <a:schemeClr val="tx2"/>
                </a:solidFill>
              </a:rPr>
              <a:t>    System.out.println();</a:t>
            </a:r>
          </a:p>
          <a:p>
            <a:pPr>
              <a:buFont typeface="Monotype Sorts"/>
              <a:buNone/>
            </a:pPr>
            <a:r>
              <a:rPr lang="en-US" altLang="en-US" sz="2400">
                <a:solidFill>
                  <a:schemeClr val="tx2"/>
                </a:solidFill>
              </a:rPr>
              <a:t>  }</a:t>
            </a:r>
          </a:p>
        </p:txBody>
      </p:sp>
      <p:sp>
        <p:nvSpPr>
          <p:cNvPr id="13317" name="Rectangle 6"/>
          <p:cNvSpPr>
            <a:spLocks noChangeArrowheads="1"/>
          </p:cNvSpPr>
          <p:nvPr/>
        </p:nvSpPr>
        <p:spPr bwMode="auto">
          <a:xfrm>
            <a:off x="381000" y="3962400"/>
            <a:ext cx="84582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US" altLang="en-US" sz="2400">
                <a:solidFill>
                  <a:schemeClr val="tx2"/>
                </a:solidFill>
              </a:rPr>
              <a:t> public static void print(Object[] list) {</a:t>
            </a:r>
          </a:p>
          <a:p>
            <a:pPr>
              <a:buFont typeface="Monotype Sorts"/>
              <a:buNone/>
            </a:pPr>
            <a:r>
              <a:rPr lang="en-US" altLang="en-US" sz="2400">
                <a:solidFill>
                  <a:schemeClr val="tx2"/>
                </a:solidFill>
              </a:rPr>
              <a:t>    for (int i = 0; i &lt; list.length; i++) </a:t>
            </a:r>
          </a:p>
          <a:p>
            <a:pPr>
              <a:buFont typeface="Monotype Sorts"/>
              <a:buNone/>
            </a:pPr>
            <a:r>
              <a:rPr lang="en-US" altLang="en-US" sz="2400">
                <a:solidFill>
                  <a:schemeClr val="tx2"/>
                </a:solidFill>
              </a:rPr>
              <a:t>      System.out.print(list[i] + " ");</a:t>
            </a:r>
          </a:p>
          <a:p>
            <a:pPr>
              <a:buFont typeface="Monotype Sorts"/>
              <a:buNone/>
            </a:pPr>
            <a:r>
              <a:rPr lang="en-US" altLang="en-US" sz="2400">
                <a:solidFill>
                  <a:schemeClr val="tx2"/>
                </a:solidFill>
              </a:rPr>
              <a:t>    System.out.println();</a:t>
            </a:r>
          </a:p>
          <a:p>
            <a:pPr>
              <a:buFont typeface="Monotype Sorts"/>
              <a:buNone/>
            </a:pPr>
            <a:r>
              <a:rPr lang="en-US" altLang="en-US" sz="2400">
                <a:solidFill>
                  <a:schemeClr val="tx2"/>
                </a:solidFill>
              </a:rPr>
              <a: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4AB7F48-D6C4-4A59-AB9C-27674F99C737}" type="slidenum">
              <a:rPr lang="en-US" altLang="en-US" sz="1400"/>
              <a:pPr>
                <a:spcBef>
                  <a:spcPct val="0"/>
                </a:spcBef>
                <a:buClrTx/>
                <a:buSzTx/>
                <a:buFontTx/>
                <a:buNone/>
              </a:pPr>
              <a:t>12</a:t>
            </a:fld>
            <a:endParaRPr lang="en-US" altLang="en-US" sz="1400"/>
          </a:p>
        </p:txBody>
      </p:sp>
      <p:sp>
        <p:nvSpPr>
          <p:cNvPr id="14339" name="Rectangle 2"/>
          <p:cNvSpPr>
            <a:spLocks noGrp="1" noChangeArrowheads="1"/>
          </p:cNvSpPr>
          <p:nvPr>
            <p:ph type="title"/>
          </p:nvPr>
        </p:nvSpPr>
        <p:spPr>
          <a:xfrm>
            <a:off x="685800" y="228600"/>
            <a:ext cx="7772400" cy="685800"/>
          </a:xfrm>
        </p:spPr>
        <p:txBody>
          <a:bodyPr/>
          <a:lstStyle/>
          <a:p>
            <a:r>
              <a:rPr lang="en-US" altLang="en-US" sz="4000" smtClean="0"/>
              <a:t>Bounded Generic Type</a:t>
            </a:r>
          </a:p>
        </p:txBody>
      </p:sp>
      <p:sp>
        <p:nvSpPr>
          <p:cNvPr id="14340" name="Rectangle 4"/>
          <p:cNvSpPr>
            <a:spLocks noChangeArrowheads="1"/>
          </p:cNvSpPr>
          <p:nvPr/>
        </p:nvSpPr>
        <p:spPr bwMode="auto">
          <a:xfrm>
            <a:off x="228600" y="1143000"/>
            <a:ext cx="8686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US" altLang="en-US" sz="2200">
                <a:solidFill>
                  <a:schemeClr val="tx2"/>
                </a:solidFill>
              </a:rPr>
              <a:t>public static void main(String[] args ) {</a:t>
            </a:r>
          </a:p>
          <a:p>
            <a:pPr>
              <a:buFont typeface="Monotype Sorts"/>
              <a:buNone/>
            </a:pPr>
            <a:r>
              <a:rPr lang="en-US" altLang="en-US" sz="2200">
                <a:solidFill>
                  <a:schemeClr val="tx2"/>
                </a:solidFill>
              </a:rPr>
              <a:t>    Rectangle rectangle = new Rectangle(2, 2);</a:t>
            </a:r>
          </a:p>
          <a:p>
            <a:pPr>
              <a:buFont typeface="Monotype Sorts"/>
              <a:buNone/>
            </a:pPr>
            <a:r>
              <a:rPr lang="en-US" altLang="en-US" sz="2200">
                <a:solidFill>
                  <a:schemeClr val="tx2"/>
                </a:solidFill>
              </a:rPr>
              <a:t>    Circle circle = new Circle (2);</a:t>
            </a:r>
          </a:p>
          <a:p>
            <a:pPr>
              <a:buFont typeface="Monotype Sorts"/>
              <a:buNone/>
            </a:pPr>
            <a:r>
              <a:rPr lang="en-US" altLang="en-US" sz="2200">
                <a:solidFill>
                  <a:schemeClr val="tx2"/>
                </a:solidFill>
              </a:rPr>
              <a:t>    System.out.println("Same area? " + equalArea(rectangle, circle));</a:t>
            </a:r>
          </a:p>
          <a:p>
            <a:pPr>
              <a:buFont typeface="Monotype Sorts"/>
              <a:buNone/>
            </a:pPr>
            <a:r>
              <a:rPr lang="en-US" altLang="en-US" sz="2200">
                <a:solidFill>
                  <a:schemeClr val="tx2"/>
                </a:solidFill>
              </a:rPr>
              <a:t>}</a:t>
            </a:r>
          </a:p>
          <a:p>
            <a:pPr>
              <a:buFont typeface="Monotype Sorts"/>
              <a:buNone/>
            </a:pPr>
            <a:endParaRPr lang="en-US" altLang="en-US" sz="2200">
              <a:solidFill>
                <a:schemeClr val="tx2"/>
              </a:solidFill>
            </a:endParaRPr>
          </a:p>
          <a:p>
            <a:pPr>
              <a:buFont typeface="Monotype Sorts"/>
              <a:buNone/>
            </a:pPr>
            <a:r>
              <a:rPr lang="en-US" altLang="en-US" sz="2200">
                <a:solidFill>
                  <a:schemeClr val="tx2"/>
                </a:solidFill>
              </a:rPr>
              <a:t>public static &lt;E extends GeometricObject&gt; boolean     </a:t>
            </a:r>
          </a:p>
          <a:p>
            <a:pPr>
              <a:buFont typeface="Monotype Sorts"/>
              <a:buNone/>
            </a:pPr>
            <a:r>
              <a:rPr lang="en-US" altLang="en-US" sz="2200">
                <a:solidFill>
                  <a:schemeClr val="tx2"/>
                </a:solidFill>
              </a:rPr>
              <a:t>       equalArea(E object1, E object2) {</a:t>
            </a:r>
          </a:p>
          <a:p>
            <a:pPr>
              <a:buFont typeface="Monotype Sorts"/>
              <a:buNone/>
            </a:pPr>
            <a:r>
              <a:rPr lang="en-US" altLang="en-US" sz="2200">
                <a:solidFill>
                  <a:schemeClr val="tx2"/>
                </a:solidFill>
              </a:rPr>
              <a:t>    return object1.getArea() == object2.getArea();</a:t>
            </a:r>
          </a:p>
          <a:p>
            <a:pPr>
              <a:buFont typeface="Monotype Sorts"/>
              <a:buNone/>
            </a:pPr>
            <a:r>
              <a:rPr lang="en-US" altLang="en-US" sz="2200">
                <a:solidFill>
                  <a:schemeClr val="tx2"/>
                </a:solidFill>
              </a:rPr>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CBF33D9-96F2-4C3A-86B1-7F7B0503D985}" type="slidenum">
              <a:rPr lang="en-US" altLang="en-US" sz="1400"/>
              <a:pPr>
                <a:spcBef>
                  <a:spcPct val="0"/>
                </a:spcBef>
                <a:buClrTx/>
                <a:buSzTx/>
                <a:buFontTx/>
                <a:buNone/>
              </a:pPr>
              <a:t>13</a:t>
            </a:fld>
            <a:endParaRPr lang="en-US" altLang="en-US" sz="1400"/>
          </a:p>
        </p:txBody>
      </p:sp>
      <p:sp>
        <p:nvSpPr>
          <p:cNvPr id="15363" name="Rectangle 2"/>
          <p:cNvSpPr>
            <a:spLocks noGrp="1" noChangeArrowheads="1"/>
          </p:cNvSpPr>
          <p:nvPr>
            <p:ph type="title"/>
          </p:nvPr>
        </p:nvSpPr>
        <p:spPr>
          <a:xfrm>
            <a:off x="685800" y="228600"/>
            <a:ext cx="7772400" cy="685800"/>
          </a:xfrm>
        </p:spPr>
        <p:txBody>
          <a:bodyPr/>
          <a:lstStyle/>
          <a:p>
            <a:r>
              <a:rPr lang="en-US" altLang="en-US" smtClean="0"/>
              <a:t>Raw Type and Backward Compatibility </a:t>
            </a:r>
          </a:p>
        </p:txBody>
      </p:sp>
      <p:sp>
        <p:nvSpPr>
          <p:cNvPr id="15364" name="Rectangle 9"/>
          <p:cNvSpPr>
            <a:spLocks noGrp="1" noChangeArrowheads="1"/>
          </p:cNvSpPr>
          <p:nvPr>
            <p:ph type="body" idx="1"/>
          </p:nvPr>
        </p:nvSpPr>
        <p:spPr>
          <a:xfrm>
            <a:off x="228600" y="1371600"/>
            <a:ext cx="8686800" cy="1143000"/>
          </a:xfrm>
          <a:noFill/>
        </p:spPr>
        <p:txBody>
          <a:bodyPr/>
          <a:lstStyle/>
          <a:p>
            <a:pPr marL="609600" indent="-609600">
              <a:lnSpc>
                <a:spcPct val="90000"/>
              </a:lnSpc>
              <a:buFont typeface="Monotype Sorts"/>
              <a:buNone/>
            </a:pPr>
            <a:r>
              <a:rPr lang="en-US" altLang="en-US" smtClean="0"/>
              <a:t>// raw type</a:t>
            </a:r>
          </a:p>
          <a:p>
            <a:pPr marL="609600" indent="-609600">
              <a:lnSpc>
                <a:spcPct val="90000"/>
              </a:lnSpc>
              <a:buFont typeface="Monotype Sorts"/>
              <a:buNone/>
            </a:pPr>
            <a:r>
              <a:rPr lang="en-US" altLang="en-US" smtClean="0"/>
              <a:t>ArrayList list = new ArrayList();</a:t>
            </a:r>
            <a:r>
              <a:rPr lang="en-US" altLang="en-US" u="sng" smtClean="0"/>
              <a:t> </a:t>
            </a:r>
          </a:p>
        </p:txBody>
      </p:sp>
      <p:sp>
        <p:nvSpPr>
          <p:cNvPr id="15365" name="Rectangle 12"/>
          <p:cNvSpPr>
            <a:spLocks noChangeArrowheads="1"/>
          </p:cNvSpPr>
          <p:nvPr/>
        </p:nvSpPr>
        <p:spPr bwMode="auto">
          <a:xfrm>
            <a:off x="228600" y="2971800"/>
            <a:ext cx="8686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r>
              <a:rPr lang="en-US" altLang="en-US" sz="2600"/>
              <a:t>This is </a:t>
            </a:r>
            <a:r>
              <a:rPr lang="en-US" altLang="en-US" sz="2600" i="1"/>
              <a:t>roughly</a:t>
            </a:r>
            <a:r>
              <a:rPr lang="en-US" altLang="en-US" sz="2600"/>
              <a:t> equivalent to </a:t>
            </a:r>
          </a:p>
          <a:p>
            <a:pPr>
              <a:lnSpc>
                <a:spcPct val="90000"/>
              </a:lnSpc>
              <a:buFont typeface="Monotype Sorts"/>
              <a:buNone/>
            </a:pPr>
            <a:r>
              <a:rPr lang="en-US" altLang="en-US" sz="2600"/>
              <a:t>ArrayList&lt;Object&gt; list = new ArrayList&lt;Object&gt;();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C99D3D8-B30B-4068-8265-18C924781230}" type="slidenum">
              <a:rPr lang="en-US" altLang="en-US" sz="1400"/>
              <a:pPr>
                <a:spcBef>
                  <a:spcPct val="0"/>
                </a:spcBef>
                <a:buClrTx/>
                <a:buSzTx/>
                <a:buFontTx/>
                <a:buNone/>
              </a:pPr>
              <a:t>14</a:t>
            </a:fld>
            <a:endParaRPr lang="en-US" altLang="en-US" sz="1400"/>
          </a:p>
        </p:txBody>
      </p:sp>
      <p:sp>
        <p:nvSpPr>
          <p:cNvPr id="16387" name="Rectangle 2"/>
          <p:cNvSpPr>
            <a:spLocks noGrp="1" noChangeArrowheads="1"/>
          </p:cNvSpPr>
          <p:nvPr>
            <p:ph type="title"/>
          </p:nvPr>
        </p:nvSpPr>
        <p:spPr>
          <a:xfrm>
            <a:off x="685800" y="228600"/>
            <a:ext cx="7772400" cy="685800"/>
          </a:xfrm>
        </p:spPr>
        <p:txBody>
          <a:bodyPr/>
          <a:lstStyle/>
          <a:p>
            <a:r>
              <a:rPr lang="en-US" altLang="en-US" smtClean="0"/>
              <a:t>Raw Type is Unsafe </a:t>
            </a:r>
          </a:p>
        </p:txBody>
      </p:sp>
      <p:sp>
        <p:nvSpPr>
          <p:cNvPr id="16388" name="Rectangle 3"/>
          <p:cNvSpPr>
            <a:spLocks noGrp="1" noChangeArrowheads="1"/>
          </p:cNvSpPr>
          <p:nvPr>
            <p:ph type="body" idx="1"/>
          </p:nvPr>
        </p:nvSpPr>
        <p:spPr>
          <a:xfrm>
            <a:off x="228600" y="5562600"/>
            <a:ext cx="8686800" cy="533400"/>
          </a:xfrm>
          <a:noFill/>
        </p:spPr>
        <p:txBody>
          <a:bodyPr/>
          <a:lstStyle/>
          <a:p>
            <a:pPr marL="609600" indent="-609600">
              <a:buFont typeface="Monotype Sorts"/>
              <a:buNone/>
            </a:pPr>
            <a:r>
              <a:rPr lang="en-US" altLang="en-US" sz="2800" smtClean="0"/>
              <a:t>Max.max("Welcome", 23); </a:t>
            </a:r>
          </a:p>
        </p:txBody>
      </p:sp>
      <p:sp>
        <p:nvSpPr>
          <p:cNvPr id="16389" name="Rectangle 4"/>
          <p:cNvSpPr>
            <a:spLocks noChangeArrowheads="1"/>
          </p:cNvSpPr>
          <p:nvPr/>
        </p:nvSpPr>
        <p:spPr bwMode="auto">
          <a:xfrm>
            <a:off x="228600" y="1066800"/>
            <a:ext cx="76200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US" altLang="en-US" sz="2000">
                <a:solidFill>
                  <a:schemeClr val="tx2"/>
                </a:solidFill>
              </a:rPr>
              <a:t>// Max.java: Find a maximum object</a:t>
            </a:r>
          </a:p>
          <a:p>
            <a:pPr>
              <a:buFont typeface="Monotype Sorts"/>
              <a:buNone/>
            </a:pPr>
            <a:r>
              <a:rPr lang="en-US" altLang="en-US" sz="2000">
                <a:solidFill>
                  <a:schemeClr val="tx2"/>
                </a:solidFill>
              </a:rPr>
              <a:t>public class Max {</a:t>
            </a:r>
          </a:p>
          <a:p>
            <a:pPr>
              <a:buFont typeface="Monotype Sorts"/>
              <a:buNone/>
            </a:pPr>
            <a:r>
              <a:rPr lang="en-US" altLang="en-US" sz="2000">
                <a:solidFill>
                  <a:schemeClr val="tx2"/>
                </a:solidFill>
              </a:rPr>
              <a:t>  /** Return the maximum between two objects */</a:t>
            </a:r>
          </a:p>
          <a:p>
            <a:pPr>
              <a:buFont typeface="Monotype Sorts"/>
              <a:buNone/>
            </a:pPr>
            <a:r>
              <a:rPr lang="en-US" altLang="en-US" sz="2000">
                <a:solidFill>
                  <a:schemeClr val="tx2"/>
                </a:solidFill>
              </a:rPr>
              <a:t>  public static Comparable max(Comparable o1, Comparable o2) {   </a:t>
            </a:r>
          </a:p>
          <a:p>
            <a:pPr>
              <a:buFont typeface="Monotype Sorts"/>
              <a:buNone/>
            </a:pPr>
            <a:r>
              <a:rPr lang="en-US" altLang="en-US" sz="2000">
                <a:solidFill>
                  <a:schemeClr val="tx2"/>
                </a:solidFill>
              </a:rPr>
              <a:t>    if (o1.compareTo(o2) &gt; 0)</a:t>
            </a:r>
          </a:p>
          <a:p>
            <a:pPr>
              <a:buFont typeface="Monotype Sorts"/>
              <a:buNone/>
            </a:pPr>
            <a:r>
              <a:rPr lang="en-US" altLang="en-US" sz="2000">
                <a:solidFill>
                  <a:schemeClr val="tx2"/>
                </a:solidFill>
              </a:rPr>
              <a:t>      return o1;</a:t>
            </a:r>
          </a:p>
          <a:p>
            <a:pPr>
              <a:buFont typeface="Monotype Sorts"/>
              <a:buNone/>
            </a:pPr>
            <a:r>
              <a:rPr lang="en-US" altLang="en-US" sz="2000">
                <a:solidFill>
                  <a:schemeClr val="tx2"/>
                </a:solidFill>
              </a:rPr>
              <a:t>    else</a:t>
            </a:r>
          </a:p>
          <a:p>
            <a:pPr>
              <a:buFont typeface="Monotype Sorts"/>
              <a:buNone/>
            </a:pPr>
            <a:r>
              <a:rPr lang="en-US" altLang="en-US" sz="2000">
                <a:solidFill>
                  <a:schemeClr val="tx2"/>
                </a:solidFill>
              </a:rPr>
              <a:t>      return o2;</a:t>
            </a:r>
          </a:p>
          <a:p>
            <a:pPr>
              <a:buFont typeface="Monotype Sorts"/>
              <a:buNone/>
            </a:pPr>
            <a:r>
              <a:rPr lang="en-US" altLang="en-US" sz="2000">
                <a:solidFill>
                  <a:schemeClr val="tx2"/>
                </a:solidFill>
              </a:rPr>
              <a:t>  }</a:t>
            </a:r>
          </a:p>
          <a:p>
            <a:pPr>
              <a:buFont typeface="Monotype Sorts"/>
              <a:buNone/>
            </a:pPr>
            <a:r>
              <a:rPr lang="en-US" altLang="en-US" sz="2000">
                <a:solidFill>
                  <a:schemeClr val="tx2"/>
                </a:solidFill>
              </a:rPr>
              <a:t>}</a:t>
            </a:r>
          </a:p>
        </p:txBody>
      </p:sp>
      <p:sp>
        <p:nvSpPr>
          <p:cNvPr id="16390" name="Rectangle 5"/>
          <p:cNvSpPr>
            <a:spLocks noChangeArrowheads="1"/>
          </p:cNvSpPr>
          <p:nvPr/>
        </p:nvSpPr>
        <p:spPr bwMode="auto">
          <a:xfrm>
            <a:off x="228600" y="4876800"/>
            <a:ext cx="8686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US" altLang="en-US" sz="2800"/>
              <a:t>Runtime Error: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9484A62-DD7D-4769-ADDB-4798E499A190}" type="slidenum">
              <a:rPr lang="en-US" altLang="en-US" sz="1400"/>
              <a:pPr>
                <a:spcBef>
                  <a:spcPct val="0"/>
                </a:spcBef>
                <a:buClrTx/>
                <a:buSzTx/>
                <a:buFontTx/>
                <a:buNone/>
              </a:pPr>
              <a:t>15</a:t>
            </a:fld>
            <a:endParaRPr lang="en-US" altLang="en-US" sz="1400"/>
          </a:p>
        </p:txBody>
      </p:sp>
      <p:sp>
        <p:nvSpPr>
          <p:cNvPr id="17411" name="Rectangle 2"/>
          <p:cNvSpPr>
            <a:spLocks noGrp="1" noChangeArrowheads="1"/>
          </p:cNvSpPr>
          <p:nvPr>
            <p:ph type="title"/>
          </p:nvPr>
        </p:nvSpPr>
        <p:spPr>
          <a:xfrm>
            <a:off x="685800" y="228600"/>
            <a:ext cx="7772400" cy="685800"/>
          </a:xfrm>
        </p:spPr>
        <p:txBody>
          <a:bodyPr/>
          <a:lstStyle/>
          <a:p>
            <a:r>
              <a:rPr lang="en-US" altLang="en-US" smtClean="0"/>
              <a:t>Make it Safe </a:t>
            </a:r>
          </a:p>
        </p:txBody>
      </p:sp>
      <p:sp>
        <p:nvSpPr>
          <p:cNvPr id="17412" name="Rectangle 3"/>
          <p:cNvSpPr>
            <a:spLocks noGrp="1" noChangeArrowheads="1"/>
          </p:cNvSpPr>
          <p:nvPr>
            <p:ph type="body" idx="1"/>
          </p:nvPr>
        </p:nvSpPr>
        <p:spPr>
          <a:xfrm>
            <a:off x="228600" y="5562600"/>
            <a:ext cx="8686800" cy="533400"/>
          </a:xfrm>
          <a:noFill/>
        </p:spPr>
        <p:txBody>
          <a:bodyPr/>
          <a:lstStyle/>
          <a:p>
            <a:pPr marL="609600" indent="-609600">
              <a:buFont typeface="Monotype Sorts"/>
              <a:buNone/>
            </a:pPr>
            <a:r>
              <a:rPr lang="en-US" altLang="en-US" sz="2800" smtClean="0"/>
              <a:t>Max.max("Welcome", 23); </a:t>
            </a:r>
          </a:p>
        </p:txBody>
      </p:sp>
      <p:sp>
        <p:nvSpPr>
          <p:cNvPr id="17413" name="Rectangle 4"/>
          <p:cNvSpPr>
            <a:spLocks noChangeArrowheads="1"/>
          </p:cNvSpPr>
          <p:nvPr/>
        </p:nvSpPr>
        <p:spPr bwMode="auto">
          <a:xfrm>
            <a:off x="228600" y="1066800"/>
            <a:ext cx="83820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US" altLang="en-US" sz="2400">
                <a:solidFill>
                  <a:schemeClr val="tx2"/>
                </a:solidFill>
              </a:rPr>
              <a:t>// Max1.java: Find a maximum object</a:t>
            </a:r>
          </a:p>
          <a:p>
            <a:pPr>
              <a:buFont typeface="Monotype Sorts"/>
              <a:buNone/>
            </a:pPr>
            <a:r>
              <a:rPr lang="en-US" altLang="en-US" sz="2400">
                <a:solidFill>
                  <a:schemeClr val="tx2"/>
                </a:solidFill>
              </a:rPr>
              <a:t>public class Max1 {</a:t>
            </a:r>
          </a:p>
          <a:p>
            <a:pPr>
              <a:buFont typeface="Monotype Sorts"/>
              <a:buNone/>
            </a:pPr>
            <a:r>
              <a:rPr lang="en-US" altLang="en-US" sz="2400">
                <a:solidFill>
                  <a:schemeClr val="tx2"/>
                </a:solidFill>
              </a:rPr>
              <a:t>  /** Return the maximum between two objects */</a:t>
            </a:r>
          </a:p>
          <a:p>
            <a:pPr>
              <a:buFont typeface="Monotype Sorts"/>
              <a:buNone/>
            </a:pPr>
            <a:r>
              <a:rPr lang="en-US" altLang="en-US" sz="2400">
                <a:solidFill>
                  <a:schemeClr val="tx2"/>
                </a:solidFill>
              </a:rPr>
              <a:t>  public static &lt;E extends Comparable&lt;E&gt;&gt; E max(E o1, E o2) {   </a:t>
            </a:r>
          </a:p>
          <a:p>
            <a:pPr>
              <a:buFont typeface="Monotype Sorts"/>
              <a:buNone/>
            </a:pPr>
            <a:r>
              <a:rPr lang="en-US" altLang="en-US" sz="2400">
                <a:solidFill>
                  <a:schemeClr val="tx2"/>
                </a:solidFill>
              </a:rPr>
              <a:t>    if (o1.compareTo(o2) &gt; 0)</a:t>
            </a:r>
          </a:p>
          <a:p>
            <a:pPr>
              <a:buFont typeface="Monotype Sorts"/>
              <a:buNone/>
            </a:pPr>
            <a:r>
              <a:rPr lang="en-US" altLang="en-US" sz="2400">
                <a:solidFill>
                  <a:schemeClr val="tx2"/>
                </a:solidFill>
              </a:rPr>
              <a:t>      return o1;</a:t>
            </a:r>
          </a:p>
          <a:p>
            <a:pPr>
              <a:buFont typeface="Monotype Sorts"/>
              <a:buNone/>
            </a:pPr>
            <a:r>
              <a:rPr lang="en-US" altLang="en-US" sz="2400">
                <a:solidFill>
                  <a:schemeClr val="tx2"/>
                </a:solidFill>
              </a:rPr>
              <a:t>    else</a:t>
            </a:r>
          </a:p>
          <a:p>
            <a:pPr>
              <a:buFont typeface="Monotype Sorts"/>
              <a:buNone/>
            </a:pPr>
            <a:r>
              <a:rPr lang="en-US" altLang="en-US" sz="2400">
                <a:solidFill>
                  <a:schemeClr val="tx2"/>
                </a:solidFill>
              </a:rPr>
              <a:t>      return o2;</a:t>
            </a:r>
          </a:p>
          <a:p>
            <a:pPr>
              <a:buFont typeface="Monotype Sorts"/>
              <a:buNone/>
            </a:pPr>
            <a:r>
              <a:rPr lang="en-US" altLang="en-US" sz="2400">
                <a:solidFill>
                  <a:schemeClr val="tx2"/>
                </a:solidFill>
              </a:rPr>
              <a:t>  }</a:t>
            </a:r>
          </a:p>
          <a:p>
            <a:pPr>
              <a:buFont typeface="Monotype Sorts"/>
              <a:buNone/>
            </a:pPr>
            <a:r>
              <a:rPr lang="en-US" altLang="en-US" sz="2400">
                <a:solidFill>
                  <a:schemeClr val="tx2"/>
                </a:solidFill>
              </a:rPr>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37106B9-1FCF-4CAA-842A-770391D644FF}" type="slidenum">
              <a:rPr lang="en-US" altLang="en-US" sz="1400"/>
              <a:pPr>
                <a:spcBef>
                  <a:spcPct val="0"/>
                </a:spcBef>
                <a:buClrTx/>
                <a:buSzTx/>
                <a:buFontTx/>
                <a:buNone/>
              </a:pPr>
              <a:t>16</a:t>
            </a:fld>
            <a:endParaRPr lang="en-US" altLang="en-US" sz="1400"/>
          </a:p>
        </p:txBody>
      </p:sp>
      <p:sp>
        <p:nvSpPr>
          <p:cNvPr id="18435" name="Rectangle 2"/>
          <p:cNvSpPr>
            <a:spLocks noGrp="1" noChangeArrowheads="1"/>
          </p:cNvSpPr>
          <p:nvPr>
            <p:ph type="title"/>
          </p:nvPr>
        </p:nvSpPr>
        <p:spPr>
          <a:xfrm>
            <a:off x="685800" y="228600"/>
            <a:ext cx="7772400" cy="685800"/>
          </a:xfrm>
        </p:spPr>
        <p:txBody>
          <a:bodyPr/>
          <a:lstStyle/>
          <a:p>
            <a:r>
              <a:rPr lang="en-US" altLang="en-US" smtClean="0"/>
              <a:t>Wildcards </a:t>
            </a:r>
          </a:p>
        </p:txBody>
      </p:sp>
      <p:sp>
        <p:nvSpPr>
          <p:cNvPr id="222211" name="AutoShape 3">
            <a:hlinkClick r:id="" action="ppaction://noaction" highlightClick="1"/>
          </p:cNvPr>
          <p:cNvSpPr>
            <a:spLocks noChangeArrowheads="1"/>
          </p:cNvSpPr>
          <p:nvPr/>
        </p:nvSpPr>
        <p:spPr bwMode="auto">
          <a:xfrm>
            <a:off x="990600" y="1981200"/>
            <a:ext cx="3657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ko-KR">
                <a:solidFill>
                  <a:schemeClr val="accent1"/>
                </a:solidFill>
                <a:latin typeface="Book Antiqua" panose="02040602050305030304" pitchFamily="18" charset="0"/>
                <a:ea typeface="굴림" panose="020B0600000101010101" pitchFamily="50" charset="-127"/>
                <a:hlinkClick r:id="rId3" action="ppaction://program"/>
              </a:rPr>
              <a:t>WildCardNeedDemo</a:t>
            </a:r>
            <a:endParaRPr lang="en-US" altLang="ko-KR">
              <a:solidFill>
                <a:schemeClr val="accent1"/>
              </a:solidFill>
              <a:ea typeface="굴림" panose="020B0600000101010101" pitchFamily="50" charset="-127"/>
            </a:endParaRPr>
          </a:p>
        </p:txBody>
      </p:sp>
      <p:sp>
        <p:nvSpPr>
          <p:cNvPr id="18437" name="Rectangle 4"/>
          <p:cNvSpPr>
            <a:spLocks noGrp="1" noChangeArrowheads="1"/>
          </p:cNvSpPr>
          <p:nvPr>
            <p:ph type="body" idx="1"/>
          </p:nvPr>
        </p:nvSpPr>
        <p:spPr>
          <a:xfrm>
            <a:off x="228600" y="1219200"/>
            <a:ext cx="8686800" cy="685800"/>
          </a:xfrm>
          <a:noFill/>
        </p:spPr>
        <p:txBody>
          <a:bodyPr/>
          <a:lstStyle/>
          <a:p>
            <a:pPr marL="609600" indent="-609600">
              <a:buFont typeface="Monotype Sorts"/>
              <a:buNone/>
            </a:pPr>
            <a:r>
              <a:rPr lang="en-US" altLang="en-US" smtClean="0"/>
              <a:t>Why wildcards are necessary? See this example.</a:t>
            </a:r>
          </a:p>
        </p:txBody>
      </p:sp>
      <p:sp>
        <p:nvSpPr>
          <p:cNvPr id="18438" name="Rectangle 5"/>
          <p:cNvSpPr>
            <a:spLocks noChangeArrowheads="1"/>
          </p:cNvSpPr>
          <p:nvPr/>
        </p:nvSpPr>
        <p:spPr bwMode="auto">
          <a:xfrm>
            <a:off x="228600" y="2819400"/>
            <a:ext cx="86868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US" altLang="en-US"/>
              <a:t>?                              unbounded wildcard </a:t>
            </a:r>
          </a:p>
          <a:p>
            <a:pPr>
              <a:buFont typeface="Monotype Sorts"/>
              <a:buNone/>
            </a:pPr>
            <a:r>
              <a:rPr lang="en-US" altLang="en-US"/>
              <a:t>? extends T             bounded wildcard </a:t>
            </a:r>
          </a:p>
          <a:p>
            <a:pPr>
              <a:buFont typeface="Monotype Sorts"/>
              <a:buNone/>
            </a:pPr>
            <a:r>
              <a:rPr lang="en-US" altLang="en-US"/>
              <a:t>? super T                 lower bound wildcard </a:t>
            </a:r>
          </a:p>
        </p:txBody>
      </p:sp>
      <p:sp>
        <p:nvSpPr>
          <p:cNvPr id="222214" name="AutoShape 6">
            <a:hlinkClick r:id="" action="ppaction://noaction" highlightClick="1"/>
          </p:cNvPr>
          <p:cNvSpPr>
            <a:spLocks noChangeArrowheads="1"/>
          </p:cNvSpPr>
          <p:nvPr/>
        </p:nvSpPr>
        <p:spPr bwMode="auto">
          <a:xfrm>
            <a:off x="381000" y="5181600"/>
            <a:ext cx="3657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ko-KR">
                <a:solidFill>
                  <a:schemeClr val="accent1"/>
                </a:solidFill>
                <a:latin typeface="Book Antiqua" panose="02040602050305030304" pitchFamily="18" charset="0"/>
                <a:ea typeface="굴림" panose="020B0600000101010101" pitchFamily="50" charset="-127"/>
                <a:hlinkClick r:id="rId4" action="ppaction://program"/>
              </a:rPr>
              <a:t>AnyWildCardDemo</a:t>
            </a:r>
            <a:endParaRPr lang="en-US" altLang="ko-KR">
              <a:solidFill>
                <a:schemeClr val="accent1"/>
              </a:solidFill>
              <a:ea typeface="굴림" panose="020B0600000101010101" pitchFamily="50" charset="-127"/>
            </a:endParaRPr>
          </a:p>
        </p:txBody>
      </p:sp>
      <p:sp>
        <p:nvSpPr>
          <p:cNvPr id="222215" name="AutoShape 7">
            <a:hlinkClick r:id="" action="ppaction://noaction" highlightClick="1"/>
          </p:cNvPr>
          <p:cNvSpPr>
            <a:spLocks noChangeArrowheads="1"/>
          </p:cNvSpPr>
          <p:nvPr/>
        </p:nvSpPr>
        <p:spPr bwMode="auto">
          <a:xfrm>
            <a:off x="4800600" y="5181600"/>
            <a:ext cx="3657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ko-KR">
                <a:solidFill>
                  <a:schemeClr val="accent1"/>
                </a:solidFill>
                <a:latin typeface="Book Antiqua" panose="02040602050305030304" pitchFamily="18" charset="0"/>
                <a:ea typeface="굴림" panose="020B0600000101010101" pitchFamily="50" charset="-127"/>
                <a:hlinkClick r:id="rId5" action="ppaction://program"/>
              </a:rPr>
              <a:t>SuperWildCardDemo</a:t>
            </a:r>
            <a:endParaRPr lang="en-US" altLang="ko-KR">
              <a:solidFill>
                <a:schemeClr val="accent1"/>
              </a:solidFill>
              <a:ea typeface="굴림" panose="020B0600000101010101" pitchFamily="50" charset="-127"/>
            </a:endParaRPr>
          </a:p>
        </p:txBody>
      </p:sp>
      <p:sp>
        <p:nvSpPr>
          <p:cNvPr id="18441" name="AutoShape 9">
            <a:hlinkClick r:id="rId6" highlightClick="1"/>
          </p:cNvPr>
          <p:cNvSpPr>
            <a:spLocks noChangeArrowheads="1"/>
          </p:cNvSpPr>
          <p:nvPr/>
        </p:nvSpPr>
        <p:spPr bwMode="auto">
          <a:xfrm>
            <a:off x="228600" y="48006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442" name="AutoShape 10">
            <a:hlinkClick r:id="rId7" highlightClick="1"/>
          </p:cNvPr>
          <p:cNvSpPr>
            <a:spLocks noChangeArrowheads="1"/>
          </p:cNvSpPr>
          <p:nvPr/>
        </p:nvSpPr>
        <p:spPr bwMode="auto">
          <a:xfrm>
            <a:off x="4495800" y="48006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443" name="AutoShape 11">
            <a:hlinkClick r:id="rId8" highlightClick="1"/>
          </p:cNvPr>
          <p:cNvSpPr>
            <a:spLocks noChangeArrowheads="1"/>
          </p:cNvSpPr>
          <p:nvPr/>
        </p:nvSpPr>
        <p:spPr bwMode="auto">
          <a:xfrm>
            <a:off x="457200" y="19812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0C03A3A-F63D-455E-8572-FEF6C93BFCF8}" type="slidenum">
              <a:rPr lang="en-US" altLang="en-US" sz="1400"/>
              <a:pPr>
                <a:spcBef>
                  <a:spcPct val="0"/>
                </a:spcBef>
                <a:buClrTx/>
                <a:buSzTx/>
                <a:buFontTx/>
                <a:buNone/>
              </a:pPr>
              <a:t>17</a:t>
            </a:fld>
            <a:endParaRPr lang="en-US" altLang="en-US" sz="1400"/>
          </a:p>
        </p:txBody>
      </p:sp>
      <p:sp>
        <p:nvSpPr>
          <p:cNvPr id="19459" name="Rectangle 2"/>
          <p:cNvSpPr>
            <a:spLocks noGrp="1" noChangeArrowheads="1"/>
          </p:cNvSpPr>
          <p:nvPr>
            <p:ph type="title"/>
          </p:nvPr>
        </p:nvSpPr>
        <p:spPr>
          <a:xfrm>
            <a:off x="685800" y="0"/>
            <a:ext cx="7772400" cy="1428750"/>
          </a:xfrm>
        </p:spPr>
        <p:txBody>
          <a:bodyPr/>
          <a:lstStyle/>
          <a:p>
            <a:r>
              <a:rPr lang="en-US" altLang="en-US" sz="4000" smtClean="0"/>
              <a:t>Generic Types and Wildcard Types</a:t>
            </a:r>
            <a:endParaRPr lang="en-US" altLang="en-US" sz="4000" smtClean="0">
              <a:solidFill>
                <a:schemeClr val="tx1"/>
              </a:solidFill>
            </a:endParaRPr>
          </a:p>
        </p:txBody>
      </p:sp>
      <p:sp>
        <p:nvSpPr>
          <p:cNvPr id="19460" name="Rectangle 8"/>
          <p:cNvSpPr>
            <a:spLocks noChangeArrowheads="1"/>
          </p:cNvSpPr>
          <p:nvPr/>
        </p:nvSpPr>
        <p:spPr bwMode="auto">
          <a:xfrm>
            <a:off x="0" y="2541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1" name="Rectangle 10"/>
          <p:cNvSpPr>
            <a:spLocks noChangeArrowheads="1"/>
          </p:cNvSpPr>
          <p:nvPr/>
        </p:nvSpPr>
        <p:spPr bwMode="auto">
          <a:xfrm>
            <a:off x="0" y="2541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1946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63" y="2057400"/>
            <a:ext cx="8982075" cy="2549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FCE1CE9-E610-44D0-9564-BBFACF6D3DFD}" type="slidenum">
              <a:rPr lang="en-US" altLang="en-US" sz="1400"/>
              <a:pPr>
                <a:spcBef>
                  <a:spcPct val="0"/>
                </a:spcBef>
                <a:buClrTx/>
                <a:buSzTx/>
                <a:buFontTx/>
                <a:buNone/>
              </a:pPr>
              <a:t>18</a:t>
            </a:fld>
            <a:endParaRPr lang="en-US" altLang="en-US" sz="1400"/>
          </a:p>
        </p:txBody>
      </p:sp>
      <p:sp>
        <p:nvSpPr>
          <p:cNvPr id="20483" name="Rectangle 2"/>
          <p:cNvSpPr>
            <a:spLocks noGrp="1" noChangeArrowheads="1"/>
          </p:cNvSpPr>
          <p:nvPr>
            <p:ph type="title"/>
          </p:nvPr>
        </p:nvSpPr>
        <p:spPr>
          <a:xfrm>
            <a:off x="685800" y="228600"/>
            <a:ext cx="7772400" cy="685800"/>
          </a:xfrm>
        </p:spPr>
        <p:txBody>
          <a:bodyPr/>
          <a:lstStyle/>
          <a:p>
            <a:r>
              <a:rPr lang="en-US" altLang="en-US" sz="4000" smtClean="0"/>
              <a:t>Avoiding Unsafe Raw Types </a:t>
            </a:r>
          </a:p>
        </p:txBody>
      </p:sp>
      <p:sp>
        <p:nvSpPr>
          <p:cNvPr id="20484" name="Rectangle 3"/>
          <p:cNvSpPr>
            <a:spLocks noGrp="1" noChangeArrowheads="1"/>
          </p:cNvSpPr>
          <p:nvPr>
            <p:ph type="body" idx="1"/>
          </p:nvPr>
        </p:nvSpPr>
        <p:spPr>
          <a:xfrm>
            <a:off x="228600" y="1066800"/>
            <a:ext cx="8686800" cy="3505200"/>
          </a:xfrm>
        </p:spPr>
        <p:txBody>
          <a:bodyPr/>
          <a:lstStyle/>
          <a:p>
            <a:pPr marL="0" indent="0">
              <a:lnSpc>
                <a:spcPct val="80000"/>
              </a:lnSpc>
              <a:buFont typeface="Monotype Sorts"/>
              <a:buNone/>
            </a:pPr>
            <a:r>
              <a:rPr lang="en-US" altLang="en-US" smtClean="0"/>
              <a:t>Use </a:t>
            </a:r>
          </a:p>
          <a:p>
            <a:pPr marL="0" indent="0">
              <a:lnSpc>
                <a:spcPct val="80000"/>
              </a:lnSpc>
              <a:buFont typeface="Monotype Sorts"/>
              <a:buNone/>
            </a:pPr>
            <a:endParaRPr lang="en-US" altLang="en-US" smtClean="0"/>
          </a:p>
          <a:p>
            <a:pPr marL="0" indent="0">
              <a:lnSpc>
                <a:spcPct val="80000"/>
              </a:lnSpc>
              <a:buFont typeface="Monotype Sorts"/>
              <a:buNone/>
            </a:pPr>
            <a:r>
              <a:rPr lang="en-US" altLang="en-US" smtClean="0"/>
              <a:t>new ArrayList&lt;ConcreteType&gt;()</a:t>
            </a:r>
          </a:p>
          <a:p>
            <a:pPr marL="0" indent="0">
              <a:lnSpc>
                <a:spcPct val="80000"/>
              </a:lnSpc>
              <a:buFont typeface="Monotype Sorts"/>
              <a:buNone/>
            </a:pPr>
            <a:endParaRPr lang="en-US" altLang="en-US" smtClean="0"/>
          </a:p>
          <a:p>
            <a:pPr marL="0" indent="0">
              <a:lnSpc>
                <a:spcPct val="80000"/>
              </a:lnSpc>
              <a:buFont typeface="Monotype Sorts"/>
              <a:buNone/>
            </a:pPr>
            <a:r>
              <a:rPr lang="en-US" altLang="en-US" smtClean="0"/>
              <a:t>Instead of </a:t>
            </a:r>
          </a:p>
          <a:p>
            <a:pPr marL="0" indent="0">
              <a:lnSpc>
                <a:spcPct val="80000"/>
              </a:lnSpc>
              <a:buFont typeface="Monotype Sorts"/>
              <a:buNone/>
            </a:pPr>
            <a:endParaRPr lang="en-US" altLang="en-US" smtClean="0"/>
          </a:p>
          <a:p>
            <a:pPr marL="0" indent="0">
              <a:lnSpc>
                <a:spcPct val="80000"/>
              </a:lnSpc>
              <a:buFont typeface="Monotype Sorts"/>
              <a:buNone/>
            </a:pPr>
            <a:r>
              <a:rPr lang="en-US" altLang="en-US" smtClean="0"/>
              <a:t>new ArrayList();</a:t>
            </a:r>
          </a:p>
          <a:p>
            <a:pPr marL="0" indent="0">
              <a:lnSpc>
                <a:spcPct val="80000"/>
              </a:lnSpc>
              <a:buFont typeface="Monotype Sorts"/>
              <a:buNone/>
            </a:pPr>
            <a:endParaRPr lang="en-US" altLang="en-US" sz="2800" smtClean="0"/>
          </a:p>
        </p:txBody>
      </p:sp>
      <p:sp>
        <p:nvSpPr>
          <p:cNvPr id="246788" name="AutoShape 4">
            <a:hlinkClick r:id="" action="ppaction://noaction" highlightClick="1"/>
          </p:cNvPr>
          <p:cNvSpPr>
            <a:spLocks noChangeArrowheads="1"/>
          </p:cNvSpPr>
          <p:nvPr/>
        </p:nvSpPr>
        <p:spPr bwMode="auto">
          <a:xfrm>
            <a:off x="3429000" y="4876800"/>
            <a:ext cx="2819400" cy="4572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ko-KR">
                <a:solidFill>
                  <a:schemeClr val="accent1"/>
                </a:solidFill>
                <a:latin typeface="Book Antiqua" panose="02040602050305030304" pitchFamily="18" charset="0"/>
                <a:ea typeface="굴림" panose="020B0600000101010101" pitchFamily="50" charset="-127"/>
                <a:hlinkClick r:id="rId3" action="ppaction://program"/>
              </a:rPr>
              <a:t>TestArrayListNew</a:t>
            </a:r>
            <a:endParaRPr lang="en-US" altLang="ko-KR">
              <a:solidFill>
                <a:schemeClr val="accent1"/>
              </a:solidFill>
              <a:ea typeface="굴림" panose="020B0600000101010101" pitchFamily="50" charset="-127"/>
            </a:endParaRPr>
          </a:p>
        </p:txBody>
      </p:sp>
      <p:sp>
        <p:nvSpPr>
          <p:cNvPr id="20486" name="AutoShape 5">
            <a:hlinkClick r:id="rId4" action="ppaction://program" highlightClick="1"/>
          </p:cNvPr>
          <p:cNvSpPr>
            <a:spLocks noChangeArrowheads="1"/>
          </p:cNvSpPr>
          <p:nvPr/>
        </p:nvSpPr>
        <p:spPr bwMode="auto">
          <a:xfrm>
            <a:off x="6629400" y="4800600"/>
            <a:ext cx="12954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20487" name="AutoShape 6">
            <a:hlinkClick r:id="rId5" highlightClick="1"/>
          </p:cNvPr>
          <p:cNvSpPr>
            <a:spLocks noChangeArrowheads="1"/>
          </p:cNvSpPr>
          <p:nvPr/>
        </p:nvSpPr>
        <p:spPr bwMode="auto">
          <a:xfrm>
            <a:off x="2667000" y="48006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3569CC6-2216-475E-844B-7DE1BE857E0D}" type="slidenum">
              <a:rPr lang="en-US" altLang="en-US" sz="1400"/>
              <a:pPr>
                <a:spcBef>
                  <a:spcPct val="0"/>
                </a:spcBef>
                <a:buClrTx/>
                <a:buSzTx/>
                <a:buFontTx/>
                <a:buNone/>
              </a:pPr>
              <a:t>19</a:t>
            </a:fld>
            <a:endParaRPr lang="en-US" altLang="en-US" sz="1400"/>
          </a:p>
        </p:txBody>
      </p:sp>
      <p:sp>
        <p:nvSpPr>
          <p:cNvPr id="21507" name="Rectangle 2"/>
          <p:cNvSpPr>
            <a:spLocks noGrp="1" noChangeArrowheads="1"/>
          </p:cNvSpPr>
          <p:nvPr>
            <p:ph type="title"/>
          </p:nvPr>
        </p:nvSpPr>
        <p:spPr>
          <a:xfrm>
            <a:off x="685800" y="228600"/>
            <a:ext cx="7772400" cy="685800"/>
          </a:xfrm>
        </p:spPr>
        <p:txBody>
          <a:bodyPr/>
          <a:lstStyle/>
          <a:p>
            <a:r>
              <a:rPr lang="en-US" altLang="en-US" sz="4000" smtClean="0"/>
              <a:t>Erasure and Restrictions on Generics</a:t>
            </a:r>
            <a:r>
              <a:rPr lang="en-US" altLang="en-US" smtClean="0"/>
              <a:t> </a:t>
            </a:r>
            <a:r>
              <a:rPr lang="en-US" altLang="en-US" sz="4000" smtClean="0"/>
              <a:t> </a:t>
            </a:r>
          </a:p>
        </p:txBody>
      </p:sp>
      <p:sp>
        <p:nvSpPr>
          <p:cNvPr id="21508" name="Rectangle 3"/>
          <p:cNvSpPr>
            <a:spLocks noGrp="1" noChangeArrowheads="1"/>
          </p:cNvSpPr>
          <p:nvPr>
            <p:ph type="body" idx="1"/>
          </p:nvPr>
        </p:nvSpPr>
        <p:spPr>
          <a:xfrm>
            <a:off x="228600" y="1219200"/>
            <a:ext cx="8686800" cy="5029200"/>
          </a:xfrm>
        </p:spPr>
        <p:txBody>
          <a:bodyPr/>
          <a:lstStyle/>
          <a:p>
            <a:pPr marL="0" indent="0">
              <a:spcBef>
                <a:spcPct val="0"/>
              </a:spcBef>
              <a:buFont typeface="Monotype Sorts"/>
              <a:buNone/>
            </a:pPr>
            <a:r>
              <a:rPr lang="en-US" altLang="en-US" smtClean="0"/>
              <a:t>Generics are implemented using an approach called </a:t>
            </a:r>
            <a:r>
              <a:rPr lang="en-US" altLang="en-US" i="1" smtClean="0"/>
              <a:t>type erasure</a:t>
            </a:r>
            <a:r>
              <a:rPr lang="en-US" altLang="en-US" smtClean="0"/>
              <a:t>. The compiler uses the generic type information to compile the code, but erases it afterwards. So the generic information is not available at run time. This approach enables the generic code to be backward-compatible with the legacy code that uses raw types.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7CECCB4-38AC-49CD-82CD-E076243D022D}" type="slidenum">
              <a:rPr lang="en-US" altLang="en-US" sz="1400"/>
              <a:pPr>
                <a:spcBef>
                  <a:spcPct val="0"/>
                </a:spcBef>
                <a:buClrTx/>
                <a:buSzTx/>
                <a:buFontTx/>
                <a:buNone/>
              </a:pPr>
              <a:t>2</a:t>
            </a:fld>
            <a:endParaRPr lang="en-US" altLang="en-US" sz="1400"/>
          </a:p>
        </p:txBody>
      </p:sp>
      <p:sp>
        <p:nvSpPr>
          <p:cNvPr id="4099" name="Rectangle 2"/>
          <p:cNvSpPr>
            <a:spLocks noGrp="1" noChangeArrowheads="1"/>
          </p:cNvSpPr>
          <p:nvPr>
            <p:ph type="title"/>
          </p:nvPr>
        </p:nvSpPr>
        <p:spPr>
          <a:xfrm>
            <a:off x="685800" y="228600"/>
            <a:ext cx="7772400" cy="685800"/>
          </a:xfrm>
        </p:spPr>
        <p:txBody>
          <a:bodyPr/>
          <a:lstStyle/>
          <a:p>
            <a:r>
              <a:rPr lang="en-US" altLang="en-US" smtClean="0"/>
              <a:t>Objectives</a:t>
            </a:r>
          </a:p>
        </p:txBody>
      </p:sp>
      <p:sp>
        <p:nvSpPr>
          <p:cNvPr id="4100" name="Rectangle 3"/>
          <p:cNvSpPr>
            <a:spLocks noGrp="1" noChangeArrowheads="1"/>
          </p:cNvSpPr>
          <p:nvPr>
            <p:ph type="body" idx="1"/>
          </p:nvPr>
        </p:nvSpPr>
        <p:spPr>
          <a:xfrm>
            <a:off x="381000" y="1066800"/>
            <a:ext cx="8458200" cy="5334000"/>
          </a:xfrm>
        </p:spPr>
        <p:txBody>
          <a:bodyPr/>
          <a:lstStyle/>
          <a:p>
            <a:pPr>
              <a:lnSpc>
                <a:spcPct val="90000"/>
              </a:lnSpc>
              <a:buFont typeface="Wingdings" panose="05000000000000000000" pitchFamily="2" charset="2"/>
              <a:buChar char="q"/>
            </a:pPr>
            <a:r>
              <a:rPr lang="en-US" altLang="en-US" sz="2100" smtClean="0"/>
              <a:t>To know the benefits of generics (§19.1).</a:t>
            </a:r>
          </a:p>
          <a:p>
            <a:pPr>
              <a:lnSpc>
                <a:spcPct val="90000"/>
              </a:lnSpc>
              <a:buFont typeface="Wingdings" panose="05000000000000000000" pitchFamily="2" charset="2"/>
              <a:buChar char="q"/>
            </a:pPr>
            <a:r>
              <a:rPr lang="en-US" altLang="en-US" sz="2100" smtClean="0"/>
              <a:t>To use generic classes and interfaces (§19.2).</a:t>
            </a:r>
          </a:p>
          <a:p>
            <a:pPr>
              <a:lnSpc>
                <a:spcPct val="90000"/>
              </a:lnSpc>
              <a:buFont typeface="Wingdings" panose="05000000000000000000" pitchFamily="2" charset="2"/>
              <a:buChar char="q"/>
            </a:pPr>
            <a:r>
              <a:rPr lang="en-US" altLang="en-US" sz="2100" smtClean="0"/>
              <a:t>To declare generic classes and interfaces (§19.3).</a:t>
            </a:r>
          </a:p>
          <a:p>
            <a:pPr>
              <a:lnSpc>
                <a:spcPct val="90000"/>
              </a:lnSpc>
              <a:buFont typeface="Wingdings" panose="05000000000000000000" pitchFamily="2" charset="2"/>
              <a:buChar char="q"/>
            </a:pPr>
            <a:r>
              <a:rPr lang="en-US" altLang="en-US" sz="2100" smtClean="0"/>
              <a:t>To understand why generic types can improve reliability and readability (§19.3).</a:t>
            </a:r>
          </a:p>
          <a:p>
            <a:pPr>
              <a:lnSpc>
                <a:spcPct val="90000"/>
              </a:lnSpc>
              <a:buFont typeface="Wingdings" panose="05000000000000000000" pitchFamily="2" charset="2"/>
              <a:buChar char="q"/>
            </a:pPr>
            <a:r>
              <a:rPr lang="en-US" altLang="en-US" sz="2100" smtClean="0"/>
              <a:t>To declare and use generic methods and bounded generic types (§19.4).</a:t>
            </a:r>
          </a:p>
          <a:p>
            <a:pPr>
              <a:lnSpc>
                <a:spcPct val="90000"/>
              </a:lnSpc>
              <a:buFont typeface="Wingdings" panose="05000000000000000000" pitchFamily="2" charset="2"/>
              <a:buChar char="q"/>
            </a:pPr>
            <a:r>
              <a:rPr lang="en-US" altLang="en-US" sz="2100" smtClean="0"/>
              <a:t>To use raw types for backward compatibility (§19.5).</a:t>
            </a:r>
          </a:p>
          <a:p>
            <a:pPr>
              <a:lnSpc>
                <a:spcPct val="90000"/>
              </a:lnSpc>
              <a:buFont typeface="Wingdings" panose="05000000000000000000" pitchFamily="2" charset="2"/>
              <a:buChar char="q"/>
            </a:pPr>
            <a:r>
              <a:rPr lang="en-US" altLang="en-US" sz="2100" smtClean="0"/>
              <a:t>To know wildcard types and understand why they are necessary (§19.6).</a:t>
            </a:r>
          </a:p>
          <a:p>
            <a:pPr>
              <a:lnSpc>
                <a:spcPct val="90000"/>
              </a:lnSpc>
              <a:buFont typeface="Wingdings" panose="05000000000000000000" pitchFamily="2" charset="2"/>
              <a:buChar char="q"/>
            </a:pPr>
            <a:r>
              <a:rPr lang="en-US" altLang="en-US" sz="2100" smtClean="0"/>
              <a:t>To convert legacy code using JDK 1.5 generics (§19.7).</a:t>
            </a:r>
          </a:p>
          <a:p>
            <a:pPr>
              <a:lnSpc>
                <a:spcPct val="90000"/>
              </a:lnSpc>
              <a:buFont typeface="Wingdings" panose="05000000000000000000" pitchFamily="2" charset="2"/>
              <a:buChar char="q"/>
            </a:pPr>
            <a:r>
              <a:rPr lang="en-US" altLang="en-US" sz="2100" smtClean="0"/>
              <a:t>To understand that generic type information is erased by the compiler and all instances of a generic class share the same runtime class file (§19.8).</a:t>
            </a:r>
          </a:p>
          <a:p>
            <a:pPr>
              <a:lnSpc>
                <a:spcPct val="90000"/>
              </a:lnSpc>
              <a:buFont typeface="Wingdings" panose="05000000000000000000" pitchFamily="2" charset="2"/>
              <a:buChar char="q"/>
            </a:pPr>
            <a:r>
              <a:rPr lang="en-US" altLang="en-US" sz="2100" smtClean="0"/>
              <a:t>To know certain restrictions on generic types caused by type erasure (§19.8).</a:t>
            </a:r>
          </a:p>
          <a:p>
            <a:pPr>
              <a:lnSpc>
                <a:spcPct val="90000"/>
              </a:lnSpc>
              <a:buFont typeface="Wingdings" panose="05000000000000000000" pitchFamily="2" charset="2"/>
              <a:buChar char="q"/>
            </a:pPr>
            <a:r>
              <a:rPr lang="en-US" altLang="en-US" sz="2100" smtClean="0"/>
              <a:t>To design and implement generic matrix classes (§19.9).</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0BF7C4B-FE68-42FA-8A19-DC5701EDBDB1}" type="slidenum">
              <a:rPr lang="en-US" altLang="en-US" sz="1400"/>
              <a:pPr>
                <a:spcBef>
                  <a:spcPct val="0"/>
                </a:spcBef>
                <a:buClrTx/>
                <a:buSzTx/>
                <a:buFontTx/>
                <a:buNone/>
              </a:pPr>
              <a:t>20</a:t>
            </a:fld>
            <a:endParaRPr lang="en-US" altLang="en-US" sz="1400"/>
          </a:p>
        </p:txBody>
      </p:sp>
      <p:sp>
        <p:nvSpPr>
          <p:cNvPr id="22531" name="Rectangle 2"/>
          <p:cNvSpPr>
            <a:spLocks noGrp="1" noChangeArrowheads="1"/>
          </p:cNvSpPr>
          <p:nvPr>
            <p:ph type="title"/>
          </p:nvPr>
        </p:nvSpPr>
        <p:spPr>
          <a:xfrm>
            <a:off x="685800" y="228600"/>
            <a:ext cx="7772400" cy="685800"/>
          </a:xfrm>
        </p:spPr>
        <p:txBody>
          <a:bodyPr/>
          <a:lstStyle/>
          <a:p>
            <a:r>
              <a:rPr lang="en-US" altLang="en-US" sz="4000" smtClean="0"/>
              <a:t>Compile Time Checking</a:t>
            </a:r>
            <a:r>
              <a:rPr lang="en-US" altLang="en-US" smtClean="0"/>
              <a:t> </a:t>
            </a:r>
            <a:r>
              <a:rPr lang="en-US" altLang="en-US" sz="4000" smtClean="0"/>
              <a:t> </a:t>
            </a:r>
          </a:p>
        </p:txBody>
      </p:sp>
      <p:sp>
        <p:nvSpPr>
          <p:cNvPr id="22532" name="Rectangle 3"/>
          <p:cNvSpPr>
            <a:spLocks noGrp="1" noChangeArrowheads="1"/>
          </p:cNvSpPr>
          <p:nvPr>
            <p:ph type="body" idx="1"/>
          </p:nvPr>
        </p:nvSpPr>
        <p:spPr>
          <a:xfrm>
            <a:off x="228600" y="1219200"/>
            <a:ext cx="8686800" cy="2667000"/>
          </a:xfrm>
        </p:spPr>
        <p:txBody>
          <a:bodyPr/>
          <a:lstStyle/>
          <a:p>
            <a:pPr marL="0" indent="0">
              <a:spcBef>
                <a:spcPct val="0"/>
              </a:spcBef>
              <a:buFont typeface="Monotype Sorts"/>
              <a:buNone/>
            </a:pPr>
            <a:r>
              <a:rPr lang="en-US" altLang="en-US" smtClean="0"/>
              <a:t>For example, the compiler checks whether generics is used correctly for the following code in (a) and translates it into the equivalent code in (b) for runtime use. The code in (b) uses the raw type.</a:t>
            </a:r>
          </a:p>
        </p:txBody>
      </p:sp>
      <p:sp>
        <p:nvSpPr>
          <p:cNvPr id="22533" name="Rectangle 5"/>
          <p:cNvSpPr>
            <a:spLocks noChangeArrowheads="1"/>
          </p:cNvSpPr>
          <p:nvPr/>
        </p:nvSpPr>
        <p:spPr bwMode="auto">
          <a:xfrm>
            <a:off x="0" y="3055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2534" name="Object 4"/>
          <p:cNvGraphicFramePr>
            <a:graphicFrameLocks noChangeAspect="1"/>
          </p:cNvGraphicFramePr>
          <p:nvPr/>
        </p:nvGraphicFramePr>
        <p:xfrm>
          <a:off x="230188" y="4114800"/>
          <a:ext cx="8834437" cy="1201738"/>
        </p:xfrm>
        <a:graphic>
          <a:graphicData uri="http://schemas.openxmlformats.org/presentationml/2006/ole">
            <mc:AlternateContent xmlns:mc="http://schemas.openxmlformats.org/markup-compatibility/2006">
              <mc:Choice xmlns:v="urn:schemas-microsoft-com:vml" Requires="v">
                <p:oleObj spid="_x0000_s22536" name="Picture" r:id="rId4" imgW="6290889" imgH="853338" progId="Word.Picture.8">
                  <p:embed/>
                </p:oleObj>
              </mc:Choice>
              <mc:Fallback>
                <p:oleObj name="Picture" r:id="rId4" imgW="6290889" imgH="853338" progId="Word.Picture.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0188" y="4114800"/>
                        <a:ext cx="8834437"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B3B89D5-97D4-4A76-865A-53195EE4F002}" type="slidenum">
              <a:rPr lang="en-US" altLang="en-US" sz="1400"/>
              <a:pPr>
                <a:spcBef>
                  <a:spcPct val="0"/>
                </a:spcBef>
                <a:buClrTx/>
                <a:buSzTx/>
                <a:buFontTx/>
                <a:buNone/>
              </a:pPr>
              <a:t>21</a:t>
            </a:fld>
            <a:endParaRPr lang="en-US" altLang="en-US" sz="1400"/>
          </a:p>
        </p:txBody>
      </p:sp>
      <p:sp>
        <p:nvSpPr>
          <p:cNvPr id="23555" name="Rectangle 2"/>
          <p:cNvSpPr>
            <a:spLocks noGrp="1" noChangeArrowheads="1"/>
          </p:cNvSpPr>
          <p:nvPr>
            <p:ph type="title"/>
          </p:nvPr>
        </p:nvSpPr>
        <p:spPr>
          <a:xfrm>
            <a:off x="685800" y="228600"/>
            <a:ext cx="7772400" cy="685800"/>
          </a:xfrm>
        </p:spPr>
        <p:txBody>
          <a:bodyPr/>
          <a:lstStyle/>
          <a:p>
            <a:r>
              <a:rPr lang="en-US" altLang="en-US" sz="4000" smtClean="0"/>
              <a:t>Important Facts </a:t>
            </a:r>
          </a:p>
        </p:txBody>
      </p:sp>
      <p:sp>
        <p:nvSpPr>
          <p:cNvPr id="23556" name="Rectangle 3"/>
          <p:cNvSpPr>
            <a:spLocks noGrp="1" noChangeArrowheads="1"/>
          </p:cNvSpPr>
          <p:nvPr>
            <p:ph type="body" idx="1"/>
          </p:nvPr>
        </p:nvSpPr>
        <p:spPr>
          <a:xfrm>
            <a:off x="228600" y="1066800"/>
            <a:ext cx="8686800" cy="5181600"/>
          </a:xfrm>
        </p:spPr>
        <p:txBody>
          <a:bodyPr/>
          <a:lstStyle/>
          <a:p>
            <a:pPr marL="0" indent="0">
              <a:lnSpc>
                <a:spcPct val="90000"/>
              </a:lnSpc>
              <a:buFont typeface="Monotype Sorts"/>
              <a:buNone/>
            </a:pPr>
            <a:r>
              <a:rPr lang="en-US" altLang="en-US" sz="3600" smtClean="0"/>
              <a:t>It is important to note that a generic class is shared by all its instances regardless of its actual generic type. </a:t>
            </a:r>
          </a:p>
          <a:p>
            <a:pPr marL="0" indent="0">
              <a:lnSpc>
                <a:spcPct val="90000"/>
              </a:lnSpc>
              <a:buFont typeface="Monotype Sorts"/>
              <a:buNone/>
            </a:pPr>
            <a:endParaRPr lang="en-US" altLang="en-US" sz="3600" smtClean="0"/>
          </a:p>
          <a:p>
            <a:pPr lvl="1">
              <a:lnSpc>
                <a:spcPct val="90000"/>
              </a:lnSpc>
              <a:buFontTx/>
              <a:buNone/>
            </a:pPr>
            <a:r>
              <a:rPr lang="en-US" altLang="en-US" sz="2400" smtClean="0"/>
              <a:t>GenericStack&lt;String&gt; stack1 = new GenericStack&lt;&gt;();</a:t>
            </a:r>
          </a:p>
          <a:p>
            <a:pPr lvl="1">
              <a:lnSpc>
                <a:spcPct val="90000"/>
              </a:lnSpc>
              <a:buFontTx/>
              <a:buNone/>
            </a:pPr>
            <a:r>
              <a:rPr lang="en-US" altLang="en-US" sz="2400" smtClean="0"/>
              <a:t>GenericStack&lt;Integer&gt; stack2 = new GenericStack&lt;&gt;();</a:t>
            </a:r>
          </a:p>
          <a:p>
            <a:pPr lvl="1">
              <a:lnSpc>
                <a:spcPct val="90000"/>
              </a:lnSpc>
              <a:buFontTx/>
              <a:buNone/>
            </a:pPr>
            <a:endParaRPr lang="en-US" altLang="en-US" sz="2400" smtClean="0"/>
          </a:p>
          <a:p>
            <a:pPr marL="0" indent="0">
              <a:lnSpc>
                <a:spcPct val="90000"/>
              </a:lnSpc>
              <a:buFont typeface="Monotype Sorts"/>
              <a:buNone/>
            </a:pPr>
            <a:r>
              <a:rPr lang="en-US" altLang="en-US" smtClean="0"/>
              <a:t>Although GenericStack&lt;String&gt; and GenericStack&lt;Integer&gt; are two types, but there is only one class GenericStack loaded into the JVM.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3D03673-F23A-4D27-8AD2-D42B3CF9CDCF}" type="slidenum">
              <a:rPr lang="en-US" altLang="en-US" sz="1400"/>
              <a:pPr>
                <a:spcBef>
                  <a:spcPct val="0"/>
                </a:spcBef>
                <a:buClrTx/>
                <a:buSzTx/>
                <a:buFontTx/>
                <a:buNone/>
              </a:pPr>
              <a:t>22</a:t>
            </a:fld>
            <a:endParaRPr lang="en-US" altLang="en-US" sz="1400"/>
          </a:p>
        </p:txBody>
      </p:sp>
      <p:sp>
        <p:nvSpPr>
          <p:cNvPr id="24579" name="Rectangle 2"/>
          <p:cNvSpPr>
            <a:spLocks noGrp="1" noChangeArrowheads="1"/>
          </p:cNvSpPr>
          <p:nvPr>
            <p:ph type="title"/>
          </p:nvPr>
        </p:nvSpPr>
        <p:spPr>
          <a:xfrm>
            <a:off x="685800" y="228600"/>
            <a:ext cx="7772400" cy="685800"/>
          </a:xfrm>
        </p:spPr>
        <p:txBody>
          <a:bodyPr/>
          <a:lstStyle/>
          <a:p>
            <a:r>
              <a:rPr lang="en-US" altLang="en-US" sz="4000" smtClean="0"/>
              <a:t>Restrictions on Generics </a:t>
            </a:r>
          </a:p>
        </p:txBody>
      </p:sp>
      <p:sp>
        <p:nvSpPr>
          <p:cNvPr id="24580" name="Rectangle 3"/>
          <p:cNvSpPr>
            <a:spLocks noGrp="1" noChangeArrowheads="1"/>
          </p:cNvSpPr>
          <p:nvPr>
            <p:ph type="body" idx="1"/>
          </p:nvPr>
        </p:nvSpPr>
        <p:spPr>
          <a:xfrm>
            <a:off x="228600" y="1447800"/>
            <a:ext cx="8686800" cy="4800600"/>
          </a:xfrm>
        </p:spPr>
        <p:txBody>
          <a:bodyPr/>
          <a:lstStyle/>
          <a:p>
            <a:pPr>
              <a:lnSpc>
                <a:spcPct val="90000"/>
              </a:lnSpc>
              <a:buFont typeface="Wingdings" panose="05000000000000000000" pitchFamily="2" charset="2"/>
              <a:buChar char="q"/>
            </a:pPr>
            <a:r>
              <a:rPr lang="en-US" altLang="en-US" sz="2800" smtClean="0"/>
              <a:t>Restriction 1: Cannot Create an Instance of a Generic Type. (i.e., new E()).</a:t>
            </a:r>
          </a:p>
          <a:p>
            <a:pPr>
              <a:lnSpc>
                <a:spcPct val="90000"/>
              </a:lnSpc>
              <a:buFont typeface="Wingdings" panose="05000000000000000000" pitchFamily="2" charset="2"/>
              <a:buChar char="q"/>
            </a:pPr>
            <a:endParaRPr lang="en-US" altLang="en-US" sz="2800" smtClean="0"/>
          </a:p>
          <a:p>
            <a:pPr>
              <a:lnSpc>
                <a:spcPct val="90000"/>
              </a:lnSpc>
              <a:buFont typeface="Wingdings" panose="05000000000000000000" pitchFamily="2" charset="2"/>
              <a:buChar char="q"/>
            </a:pPr>
            <a:r>
              <a:rPr lang="en-US" altLang="en-US" sz="2800" smtClean="0"/>
              <a:t>Restriction 2: Generic Array Creation is Not Allowed. (i.e., new E[100]).</a:t>
            </a:r>
          </a:p>
          <a:p>
            <a:pPr>
              <a:lnSpc>
                <a:spcPct val="90000"/>
              </a:lnSpc>
              <a:buFont typeface="Wingdings" panose="05000000000000000000" pitchFamily="2" charset="2"/>
              <a:buChar char="q"/>
            </a:pPr>
            <a:endParaRPr lang="en-US" altLang="en-US" sz="2800" smtClean="0"/>
          </a:p>
          <a:p>
            <a:pPr>
              <a:lnSpc>
                <a:spcPct val="90000"/>
              </a:lnSpc>
              <a:buFont typeface="Wingdings" panose="05000000000000000000" pitchFamily="2" charset="2"/>
              <a:buChar char="q"/>
            </a:pPr>
            <a:r>
              <a:rPr lang="en-US" altLang="en-US" sz="2800" smtClean="0"/>
              <a:t>Restriction 3: A Generic Type Parameter of a Class Is Not Allowed in a Static Context.</a:t>
            </a:r>
          </a:p>
          <a:p>
            <a:pPr>
              <a:lnSpc>
                <a:spcPct val="90000"/>
              </a:lnSpc>
              <a:buFont typeface="Wingdings" panose="05000000000000000000" pitchFamily="2" charset="2"/>
              <a:buChar char="q"/>
            </a:pPr>
            <a:endParaRPr lang="en-US" altLang="en-US" sz="2800" smtClean="0"/>
          </a:p>
          <a:p>
            <a:pPr>
              <a:lnSpc>
                <a:spcPct val="90000"/>
              </a:lnSpc>
              <a:buFont typeface="Wingdings" panose="05000000000000000000" pitchFamily="2" charset="2"/>
              <a:buChar char="q"/>
            </a:pPr>
            <a:r>
              <a:rPr lang="en-US" altLang="en-US" sz="2800" smtClean="0"/>
              <a:t>Restriction 4: Exception Classes Cannot be Generic.</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BF3FBE2-D712-425B-A794-ABD17A2BAD9E}" type="slidenum">
              <a:rPr lang="en-US" altLang="en-US" sz="1400"/>
              <a:pPr>
                <a:spcBef>
                  <a:spcPct val="0"/>
                </a:spcBef>
                <a:buClrTx/>
                <a:buSzTx/>
                <a:buFontTx/>
                <a:buNone/>
              </a:pPr>
              <a:t>23</a:t>
            </a:fld>
            <a:endParaRPr lang="en-US" altLang="en-US" sz="1400"/>
          </a:p>
        </p:txBody>
      </p:sp>
      <p:sp>
        <p:nvSpPr>
          <p:cNvPr id="25603" name="Rectangle 2"/>
          <p:cNvSpPr>
            <a:spLocks noGrp="1" noChangeArrowheads="1"/>
          </p:cNvSpPr>
          <p:nvPr>
            <p:ph type="title"/>
          </p:nvPr>
        </p:nvSpPr>
        <p:spPr>
          <a:xfrm>
            <a:off x="304800" y="381000"/>
            <a:ext cx="8686800" cy="1371600"/>
          </a:xfrm>
        </p:spPr>
        <p:txBody>
          <a:bodyPr/>
          <a:lstStyle/>
          <a:p>
            <a:r>
              <a:rPr lang="en-US" altLang="en-US" smtClean="0"/>
              <a:t>Designing Generic Matrix Classes</a:t>
            </a:r>
            <a:endParaRPr lang="en-US" altLang="en-US" u="sng" smtClean="0">
              <a:solidFill>
                <a:schemeClr val="tx1"/>
              </a:solidFill>
              <a:latin typeface="Book Antiqua" panose="02040602050305030304" pitchFamily="18" charset="0"/>
            </a:endParaRPr>
          </a:p>
        </p:txBody>
      </p:sp>
      <p:sp>
        <p:nvSpPr>
          <p:cNvPr id="25604" name="Rectangle 3"/>
          <p:cNvSpPr>
            <a:spLocks noGrp="1" noChangeArrowheads="1"/>
          </p:cNvSpPr>
          <p:nvPr>
            <p:ph type="body" idx="1"/>
          </p:nvPr>
        </p:nvSpPr>
        <p:spPr>
          <a:xfrm>
            <a:off x="685800" y="1981200"/>
            <a:ext cx="7772400" cy="1828800"/>
          </a:xfrm>
        </p:spPr>
        <p:txBody>
          <a:bodyPr/>
          <a:lstStyle/>
          <a:p>
            <a:pPr marL="0" indent="0">
              <a:buFont typeface="Monotype Sorts"/>
              <a:buNone/>
            </a:pPr>
            <a:r>
              <a:rPr lang="en-US" altLang="en-US" sz="2800" smtClean="0"/>
              <a:t>Objective: This example gives a generic class for matrix arithmetic. This class implements matrix addition and multiplication common for all types of matrices.</a:t>
            </a:r>
            <a:endParaRPr lang="en-US" altLang="en-US" smtClean="0"/>
          </a:p>
        </p:txBody>
      </p:sp>
      <p:sp>
        <p:nvSpPr>
          <p:cNvPr id="241668" name="AutoShape 4">
            <a:hlinkClick r:id="" action="ppaction://noaction" highlightClick="1"/>
          </p:cNvPr>
          <p:cNvSpPr>
            <a:spLocks noChangeArrowheads="1"/>
          </p:cNvSpPr>
          <p:nvPr/>
        </p:nvSpPr>
        <p:spPr bwMode="auto">
          <a:xfrm>
            <a:off x="1143000" y="4343400"/>
            <a:ext cx="3276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ko-KR">
                <a:solidFill>
                  <a:schemeClr val="accent1"/>
                </a:solidFill>
                <a:latin typeface="Book Antiqua" panose="02040602050305030304" pitchFamily="18" charset="0"/>
                <a:ea typeface="굴림" panose="020B0600000101010101" pitchFamily="50" charset="-127"/>
                <a:hlinkClick r:id="rId2" action="ppaction://program"/>
              </a:rPr>
              <a:t>GenericMatrix</a:t>
            </a:r>
            <a:endParaRPr lang="en-US" altLang="ko-KR">
              <a:solidFill>
                <a:schemeClr val="accent1"/>
              </a:solidFill>
              <a:ea typeface="굴림" panose="020B0600000101010101" pitchFamily="50" charset="-127"/>
            </a:endParaRPr>
          </a:p>
        </p:txBody>
      </p:sp>
      <p:sp>
        <p:nvSpPr>
          <p:cNvPr id="25606" name="AutoShape 5">
            <a:hlinkClick r:id="rId3" highlightClick="1"/>
          </p:cNvPr>
          <p:cNvSpPr>
            <a:spLocks noChangeArrowheads="1"/>
          </p:cNvSpPr>
          <p:nvPr/>
        </p:nvSpPr>
        <p:spPr bwMode="auto">
          <a:xfrm>
            <a:off x="457200" y="43434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307A823-45B4-4087-8449-F05B3E57646A}" type="slidenum">
              <a:rPr lang="en-US" altLang="en-US" sz="1400"/>
              <a:pPr>
                <a:spcBef>
                  <a:spcPct val="0"/>
                </a:spcBef>
                <a:buClrTx/>
                <a:buSzTx/>
                <a:buFontTx/>
                <a:buNone/>
              </a:pPr>
              <a:t>3</a:t>
            </a:fld>
            <a:endParaRPr lang="en-US" altLang="en-US" sz="1400"/>
          </a:p>
        </p:txBody>
      </p:sp>
      <p:sp>
        <p:nvSpPr>
          <p:cNvPr id="5123" name="Rectangle 2"/>
          <p:cNvSpPr>
            <a:spLocks noGrp="1" noChangeArrowheads="1"/>
          </p:cNvSpPr>
          <p:nvPr>
            <p:ph type="title"/>
          </p:nvPr>
        </p:nvSpPr>
        <p:spPr>
          <a:xfrm>
            <a:off x="685800" y="304800"/>
            <a:ext cx="7772400" cy="838200"/>
          </a:xfrm>
        </p:spPr>
        <p:txBody>
          <a:bodyPr/>
          <a:lstStyle/>
          <a:p>
            <a:r>
              <a:rPr lang="en-US" altLang="en-US" smtClean="0"/>
              <a:t>Why Do You Get a Warning?</a:t>
            </a:r>
          </a:p>
        </p:txBody>
      </p:sp>
      <p:sp>
        <p:nvSpPr>
          <p:cNvPr id="5124" name="Rectangle 3"/>
          <p:cNvSpPr>
            <a:spLocks noGrp="1" noChangeArrowheads="1"/>
          </p:cNvSpPr>
          <p:nvPr>
            <p:ph type="body" idx="1"/>
          </p:nvPr>
        </p:nvSpPr>
        <p:spPr>
          <a:xfrm>
            <a:off x="304800" y="1371600"/>
            <a:ext cx="8458200" cy="2971800"/>
          </a:xfrm>
        </p:spPr>
        <p:txBody>
          <a:bodyPr/>
          <a:lstStyle/>
          <a:p>
            <a:pPr>
              <a:lnSpc>
                <a:spcPct val="90000"/>
              </a:lnSpc>
              <a:buFont typeface="Monotype Sorts"/>
              <a:buNone/>
            </a:pPr>
            <a:r>
              <a:rPr lang="en-US" altLang="en-US" sz="2400" b="1" smtClean="0">
                <a:solidFill>
                  <a:schemeClr val="tx2"/>
                </a:solidFill>
                <a:latin typeface="Courier New" panose="02070309020205020404" pitchFamily="49" charset="0"/>
              </a:rPr>
              <a:t>public class ShowUncheckedWarning {</a:t>
            </a:r>
          </a:p>
          <a:p>
            <a:pPr>
              <a:lnSpc>
                <a:spcPct val="90000"/>
              </a:lnSpc>
              <a:buFont typeface="Monotype Sorts"/>
              <a:buNone/>
            </a:pPr>
            <a:r>
              <a:rPr lang="en-US" altLang="en-US" sz="2400" b="1" smtClean="0">
                <a:solidFill>
                  <a:schemeClr val="tx2"/>
                </a:solidFill>
                <a:latin typeface="Courier New" panose="02070309020205020404" pitchFamily="49" charset="0"/>
              </a:rPr>
              <a:t>  public static void main(String[] args) {</a:t>
            </a:r>
          </a:p>
          <a:p>
            <a:pPr>
              <a:lnSpc>
                <a:spcPct val="90000"/>
              </a:lnSpc>
              <a:buFont typeface="Monotype Sorts"/>
              <a:buNone/>
            </a:pPr>
            <a:r>
              <a:rPr lang="en-US" altLang="en-US" sz="2400" b="1" smtClean="0">
                <a:solidFill>
                  <a:schemeClr val="tx2"/>
                </a:solidFill>
                <a:latin typeface="Courier New" panose="02070309020205020404" pitchFamily="49" charset="0"/>
              </a:rPr>
              <a:t>    java.util.ArrayList list = </a:t>
            </a:r>
          </a:p>
          <a:p>
            <a:pPr>
              <a:lnSpc>
                <a:spcPct val="90000"/>
              </a:lnSpc>
              <a:buFont typeface="Monotype Sorts"/>
              <a:buNone/>
            </a:pPr>
            <a:r>
              <a:rPr lang="en-US" altLang="en-US" sz="2400" b="1" smtClean="0">
                <a:solidFill>
                  <a:schemeClr val="tx2"/>
                </a:solidFill>
                <a:latin typeface="Courier New" panose="02070309020205020404" pitchFamily="49" charset="0"/>
              </a:rPr>
              <a:t>      new java.util.ArrayList();</a:t>
            </a:r>
          </a:p>
          <a:p>
            <a:pPr>
              <a:lnSpc>
                <a:spcPct val="90000"/>
              </a:lnSpc>
              <a:buFont typeface="Monotype Sorts"/>
              <a:buNone/>
            </a:pPr>
            <a:r>
              <a:rPr lang="en-US" altLang="en-US" sz="2400" b="1" smtClean="0">
                <a:solidFill>
                  <a:schemeClr val="tx2"/>
                </a:solidFill>
                <a:latin typeface="Courier New" panose="02070309020205020404" pitchFamily="49" charset="0"/>
              </a:rPr>
              <a:t>    list.add("Java Programming");</a:t>
            </a:r>
          </a:p>
          <a:p>
            <a:pPr>
              <a:lnSpc>
                <a:spcPct val="90000"/>
              </a:lnSpc>
              <a:buFont typeface="Monotype Sorts"/>
              <a:buNone/>
            </a:pPr>
            <a:r>
              <a:rPr lang="en-US" altLang="en-US" sz="2400" b="1" smtClean="0">
                <a:solidFill>
                  <a:schemeClr val="tx2"/>
                </a:solidFill>
                <a:latin typeface="Courier New" panose="02070309020205020404" pitchFamily="49" charset="0"/>
              </a:rPr>
              <a:t>  }</a:t>
            </a:r>
          </a:p>
          <a:p>
            <a:pPr>
              <a:lnSpc>
                <a:spcPct val="90000"/>
              </a:lnSpc>
              <a:buFont typeface="Monotype Sorts"/>
              <a:buNone/>
            </a:pPr>
            <a:r>
              <a:rPr lang="en-US" altLang="en-US" sz="2400" b="1" smtClean="0">
                <a:solidFill>
                  <a:schemeClr val="tx2"/>
                </a:solidFill>
                <a:latin typeface="Courier New" panose="02070309020205020404" pitchFamily="49" charset="0"/>
              </a:rPr>
              <a:t>}</a:t>
            </a:r>
          </a:p>
        </p:txBody>
      </p:sp>
      <p:sp>
        <p:nvSpPr>
          <p:cNvPr id="5125" name="Rectangle 8"/>
          <p:cNvSpPr>
            <a:spLocks noChangeArrowheads="1"/>
          </p:cNvSpPr>
          <p:nvPr/>
        </p:nvSpPr>
        <p:spPr bwMode="auto">
          <a:xfrm>
            <a:off x="1447800" y="4495800"/>
            <a:ext cx="73914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endParaRPr lang="en-US" altLang="en-US" sz="2800"/>
          </a:p>
        </p:txBody>
      </p:sp>
      <p:sp>
        <p:nvSpPr>
          <p:cNvPr id="5126" name="Rectangle 9"/>
          <p:cNvSpPr>
            <a:spLocks noChangeArrowheads="1"/>
          </p:cNvSpPr>
          <p:nvPr/>
        </p:nvSpPr>
        <p:spPr bwMode="auto">
          <a:xfrm>
            <a:off x="4114800" y="4343400"/>
            <a:ext cx="48768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US" altLang="en-US" sz="2800"/>
              <a:t>To understand the compile warning on this line, you need to learn JDK 1.6 generics.</a:t>
            </a:r>
          </a:p>
        </p:txBody>
      </p:sp>
      <p:sp>
        <p:nvSpPr>
          <p:cNvPr id="5127" name="Line 10"/>
          <p:cNvSpPr>
            <a:spLocks noChangeShapeType="1"/>
          </p:cNvSpPr>
          <p:nvPr/>
        </p:nvSpPr>
        <p:spPr bwMode="auto">
          <a:xfrm flipH="1" flipV="1">
            <a:off x="4038600" y="3276600"/>
            <a:ext cx="304800" cy="11430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5128" name="Rectangle 11"/>
          <p:cNvSpPr>
            <a:spLocks noChangeArrowheads="1"/>
          </p:cNvSpPr>
          <p:nvPr/>
        </p:nvSpPr>
        <p:spPr bwMode="auto">
          <a:xfrm>
            <a:off x="1143000" y="3048000"/>
            <a:ext cx="5257800" cy="304800"/>
          </a:xfrm>
          <a:prstGeom prst="rect">
            <a:avLst/>
          </a:prstGeom>
          <a:solidFill>
            <a:schemeClr val="accent1">
              <a:alpha val="4313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9002985-FEAC-4343-8A32-EB2F09D7ABB6}" type="slidenum">
              <a:rPr lang="en-US" altLang="en-US" sz="1400"/>
              <a:pPr>
                <a:spcBef>
                  <a:spcPct val="0"/>
                </a:spcBef>
                <a:buClrTx/>
                <a:buSzTx/>
                <a:buFontTx/>
                <a:buNone/>
              </a:pPr>
              <a:t>4</a:t>
            </a:fld>
            <a:endParaRPr lang="en-US" altLang="en-US" sz="1400"/>
          </a:p>
        </p:txBody>
      </p:sp>
      <p:sp>
        <p:nvSpPr>
          <p:cNvPr id="6147" name="Rectangle 2"/>
          <p:cNvSpPr>
            <a:spLocks noGrp="1" noChangeArrowheads="1"/>
          </p:cNvSpPr>
          <p:nvPr>
            <p:ph type="title"/>
          </p:nvPr>
        </p:nvSpPr>
        <p:spPr>
          <a:xfrm>
            <a:off x="685800" y="304800"/>
            <a:ext cx="7772400" cy="838200"/>
          </a:xfrm>
        </p:spPr>
        <p:txBody>
          <a:bodyPr/>
          <a:lstStyle/>
          <a:p>
            <a:r>
              <a:rPr lang="en-US" altLang="en-US" smtClean="0"/>
              <a:t>Fix the Warning</a:t>
            </a:r>
          </a:p>
        </p:txBody>
      </p:sp>
      <p:sp>
        <p:nvSpPr>
          <p:cNvPr id="6148" name="Rectangle 3"/>
          <p:cNvSpPr>
            <a:spLocks noGrp="1" noChangeArrowheads="1"/>
          </p:cNvSpPr>
          <p:nvPr>
            <p:ph type="body" idx="1"/>
          </p:nvPr>
        </p:nvSpPr>
        <p:spPr>
          <a:xfrm>
            <a:off x="304800" y="1371600"/>
            <a:ext cx="8077200" cy="3124200"/>
          </a:xfrm>
        </p:spPr>
        <p:txBody>
          <a:bodyPr/>
          <a:lstStyle/>
          <a:p>
            <a:pPr>
              <a:buFont typeface="Monotype Sorts"/>
              <a:buNone/>
            </a:pPr>
            <a:r>
              <a:rPr lang="en-US" altLang="en-US" sz="2400" b="1" smtClean="0">
                <a:solidFill>
                  <a:schemeClr val="tx2"/>
                </a:solidFill>
                <a:latin typeface="Courier New" panose="02070309020205020404" pitchFamily="49" charset="0"/>
              </a:rPr>
              <a:t>public class ShowUncheckedWarning {</a:t>
            </a:r>
          </a:p>
          <a:p>
            <a:pPr>
              <a:buFont typeface="Monotype Sorts"/>
              <a:buNone/>
            </a:pPr>
            <a:r>
              <a:rPr lang="en-US" altLang="en-US" sz="2400" b="1" smtClean="0">
                <a:solidFill>
                  <a:schemeClr val="tx2"/>
                </a:solidFill>
                <a:latin typeface="Courier New" panose="02070309020205020404" pitchFamily="49" charset="0"/>
              </a:rPr>
              <a:t>  public static void main(String[] args) {</a:t>
            </a:r>
          </a:p>
          <a:p>
            <a:pPr>
              <a:buFont typeface="Monotype Sorts"/>
              <a:buNone/>
            </a:pPr>
            <a:r>
              <a:rPr lang="en-US" altLang="en-US" sz="2400" b="1" smtClean="0">
                <a:solidFill>
                  <a:schemeClr val="tx2"/>
                </a:solidFill>
                <a:latin typeface="Courier New" panose="02070309020205020404" pitchFamily="49" charset="0"/>
              </a:rPr>
              <a:t>    java.util.ArrayList&lt;String&gt; list = </a:t>
            </a:r>
          </a:p>
          <a:p>
            <a:pPr>
              <a:buFont typeface="Monotype Sorts"/>
              <a:buNone/>
            </a:pPr>
            <a:r>
              <a:rPr lang="en-US" altLang="en-US" sz="2400" b="1" smtClean="0">
                <a:solidFill>
                  <a:schemeClr val="tx2"/>
                </a:solidFill>
                <a:latin typeface="Courier New" panose="02070309020205020404" pitchFamily="49" charset="0"/>
              </a:rPr>
              <a:t>      new java.util.ArrayList&lt;String&gt;();</a:t>
            </a:r>
          </a:p>
          <a:p>
            <a:pPr>
              <a:buFont typeface="Monotype Sorts"/>
              <a:buNone/>
            </a:pPr>
            <a:r>
              <a:rPr lang="en-US" altLang="en-US" sz="2400" b="1" smtClean="0">
                <a:solidFill>
                  <a:schemeClr val="tx2"/>
                </a:solidFill>
                <a:latin typeface="Courier New" panose="02070309020205020404" pitchFamily="49" charset="0"/>
              </a:rPr>
              <a:t>    list.add("Java Programming");</a:t>
            </a:r>
          </a:p>
          <a:p>
            <a:pPr>
              <a:buFont typeface="Monotype Sorts"/>
              <a:buNone/>
            </a:pPr>
            <a:r>
              <a:rPr lang="en-US" altLang="en-US" sz="2400" b="1" smtClean="0">
                <a:solidFill>
                  <a:schemeClr val="tx2"/>
                </a:solidFill>
                <a:latin typeface="Courier New" panose="02070309020205020404" pitchFamily="49" charset="0"/>
              </a:rPr>
              <a:t>  }</a:t>
            </a:r>
          </a:p>
          <a:p>
            <a:pPr>
              <a:buFont typeface="Monotype Sorts"/>
              <a:buNone/>
            </a:pPr>
            <a:r>
              <a:rPr lang="en-US" altLang="en-US" sz="2400" b="1" smtClean="0">
                <a:solidFill>
                  <a:schemeClr val="tx2"/>
                </a:solidFill>
                <a:latin typeface="Courier New" panose="02070309020205020404" pitchFamily="49" charset="0"/>
              </a:rPr>
              <a:t>}</a:t>
            </a:r>
          </a:p>
        </p:txBody>
      </p:sp>
      <p:sp>
        <p:nvSpPr>
          <p:cNvPr id="6149" name="Rectangle 4"/>
          <p:cNvSpPr>
            <a:spLocks noChangeArrowheads="1"/>
          </p:cNvSpPr>
          <p:nvPr/>
        </p:nvSpPr>
        <p:spPr bwMode="auto">
          <a:xfrm>
            <a:off x="1143000" y="3200400"/>
            <a:ext cx="5334000" cy="381000"/>
          </a:xfrm>
          <a:prstGeom prst="rect">
            <a:avLst/>
          </a:prstGeom>
          <a:solidFill>
            <a:schemeClr val="tx2">
              <a:alpha val="43137"/>
            </a:scheme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150" name="Rectangle 5"/>
          <p:cNvSpPr>
            <a:spLocks noChangeArrowheads="1"/>
          </p:cNvSpPr>
          <p:nvPr/>
        </p:nvSpPr>
        <p:spPr bwMode="auto">
          <a:xfrm>
            <a:off x="1447800" y="4495800"/>
            <a:ext cx="73914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endParaRPr lang="en-US" altLang="en-US" sz="2800"/>
          </a:p>
        </p:txBody>
      </p:sp>
      <p:sp>
        <p:nvSpPr>
          <p:cNvPr id="6151" name="Rectangle 6"/>
          <p:cNvSpPr>
            <a:spLocks noChangeArrowheads="1"/>
          </p:cNvSpPr>
          <p:nvPr/>
        </p:nvSpPr>
        <p:spPr bwMode="auto">
          <a:xfrm>
            <a:off x="3200400" y="4495800"/>
            <a:ext cx="4876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US" altLang="en-US" sz="2800"/>
              <a:t>No compile warning on this line.</a:t>
            </a:r>
          </a:p>
        </p:txBody>
      </p:sp>
      <p:sp>
        <p:nvSpPr>
          <p:cNvPr id="6152" name="Line 7"/>
          <p:cNvSpPr>
            <a:spLocks noChangeShapeType="1"/>
          </p:cNvSpPr>
          <p:nvPr/>
        </p:nvSpPr>
        <p:spPr bwMode="auto">
          <a:xfrm flipH="1" flipV="1">
            <a:off x="3733800" y="3581400"/>
            <a:ext cx="152400" cy="1066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6153" name="Rectangle 8"/>
          <p:cNvSpPr>
            <a:spLocks noChangeArrowheads="1"/>
          </p:cNvSpPr>
          <p:nvPr/>
        </p:nvSpPr>
        <p:spPr bwMode="auto">
          <a:xfrm>
            <a:off x="4648200" y="2362200"/>
            <a:ext cx="1447800" cy="304800"/>
          </a:xfrm>
          <a:prstGeom prst="rect">
            <a:avLst/>
          </a:prstGeom>
          <a:solidFill>
            <a:schemeClr val="accent1">
              <a:alpha val="3411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154" name="Rectangle 9"/>
          <p:cNvSpPr>
            <a:spLocks noChangeArrowheads="1"/>
          </p:cNvSpPr>
          <p:nvPr/>
        </p:nvSpPr>
        <p:spPr bwMode="auto">
          <a:xfrm>
            <a:off x="5715000" y="2743200"/>
            <a:ext cx="1447800" cy="304800"/>
          </a:xfrm>
          <a:prstGeom prst="rect">
            <a:avLst/>
          </a:prstGeom>
          <a:solidFill>
            <a:schemeClr val="accent1">
              <a:alpha val="3411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0D3C674-D66C-463E-BFDD-E1A3E9A697EF}" type="slidenum">
              <a:rPr lang="en-US" altLang="en-US" sz="1400"/>
              <a:pPr>
                <a:spcBef>
                  <a:spcPct val="0"/>
                </a:spcBef>
                <a:buClrTx/>
                <a:buSzTx/>
                <a:buFontTx/>
                <a:buNone/>
              </a:pPr>
              <a:t>5</a:t>
            </a:fld>
            <a:endParaRPr lang="en-US" altLang="en-US" sz="1400"/>
          </a:p>
        </p:txBody>
      </p:sp>
      <p:sp>
        <p:nvSpPr>
          <p:cNvPr id="7171" name="Rectangle 2"/>
          <p:cNvSpPr>
            <a:spLocks noGrp="1" noChangeArrowheads="1"/>
          </p:cNvSpPr>
          <p:nvPr>
            <p:ph type="title"/>
          </p:nvPr>
        </p:nvSpPr>
        <p:spPr>
          <a:xfrm>
            <a:off x="685800" y="228600"/>
            <a:ext cx="7772400" cy="685800"/>
          </a:xfrm>
        </p:spPr>
        <p:txBody>
          <a:bodyPr/>
          <a:lstStyle/>
          <a:p>
            <a:r>
              <a:rPr lang="en-US" altLang="en-US" sz="4000" smtClean="0"/>
              <a:t>What is Generics? </a:t>
            </a:r>
          </a:p>
        </p:txBody>
      </p:sp>
      <p:sp>
        <p:nvSpPr>
          <p:cNvPr id="7172" name="Rectangle 3"/>
          <p:cNvSpPr>
            <a:spLocks noGrp="1" noChangeArrowheads="1"/>
          </p:cNvSpPr>
          <p:nvPr>
            <p:ph type="body" idx="1"/>
          </p:nvPr>
        </p:nvSpPr>
        <p:spPr>
          <a:xfrm>
            <a:off x="228600" y="1219200"/>
            <a:ext cx="8686800" cy="5029200"/>
          </a:xfrm>
        </p:spPr>
        <p:txBody>
          <a:bodyPr/>
          <a:lstStyle/>
          <a:p>
            <a:pPr marL="0" indent="0">
              <a:buFont typeface="Monotype Sorts"/>
              <a:buNone/>
            </a:pPr>
            <a:r>
              <a:rPr lang="en-US" altLang="en-US" i="1" smtClean="0"/>
              <a:t>Generics</a:t>
            </a:r>
            <a:r>
              <a:rPr lang="en-US" altLang="en-US" smtClean="0"/>
              <a:t> is the capability to parameterize types. With this capability, you can define a class or a method with generic types that can be substituted using concrete types by the compiler. For example, you may define a generic stack class that stores the elements of a generic type. From this generic class, you may create a stack object for holding strings and a stack object for holding numbers. Here, strings and numbers are concrete types that replace the generic type.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27C140D-02BF-4D8C-90BF-F859C69A632E}" type="slidenum">
              <a:rPr lang="en-US" altLang="en-US" sz="1400"/>
              <a:pPr>
                <a:spcBef>
                  <a:spcPct val="0"/>
                </a:spcBef>
                <a:buClrTx/>
                <a:buSzTx/>
                <a:buFontTx/>
                <a:buNone/>
              </a:pPr>
              <a:t>6</a:t>
            </a:fld>
            <a:endParaRPr lang="en-US" altLang="en-US" sz="1400"/>
          </a:p>
        </p:txBody>
      </p:sp>
      <p:sp>
        <p:nvSpPr>
          <p:cNvPr id="8195" name="Rectangle 2"/>
          <p:cNvSpPr>
            <a:spLocks noGrp="1" noChangeArrowheads="1"/>
          </p:cNvSpPr>
          <p:nvPr>
            <p:ph type="title"/>
          </p:nvPr>
        </p:nvSpPr>
        <p:spPr>
          <a:xfrm>
            <a:off x="685800" y="228600"/>
            <a:ext cx="7772400" cy="685800"/>
          </a:xfrm>
        </p:spPr>
        <p:txBody>
          <a:bodyPr/>
          <a:lstStyle/>
          <a:p>
            <a:r>
              <a:rPr lang="en-US" altLang="en-US" sz="4000" smtClean="0"/>
              <a:t>Why Generics? </a:t>
            </a:r>
          </a:p>
        </p:txBody>
      </p:sp>
      <p:sp>
        <p:nvSpPr>
          <p:cNvPr id="8196" name="Rectangle 3"/>
          <p:cNvSpPr>
            <a:spLocks noGrp="1" noChangeArrowheads="1"/>
          </p:cNvSpPr>
          <p:nvPr>
            <p:ph type="body" idx="1"/>
          </p:nvPr>
        </p:nvSpPr>
        <p:spPr>
          <a:xfrm>
            <a:off x="228600" y="1219200"/>
            <a:ext cx="8686800" cy="5029200"/>
          </a:xfrm>
        </p:spPr>
        <p:txBody>
          <a:bodyPr/>
          <a:lstStyle/>
          <a:p>
            <a:pPr marL="0" indent="0">
              <a:buFont typeface="Monotype Sorts"/>
              <a:buNone/>
            </a:pPr>
            <a:r>
              <a:rPr lang="en-US" altLang="en-US" smtClean="0"/>
              <a:t>The key benefit of generics is to enable errors to be detected at compile time rather than at runtime. A generic class or method permits you to specify allowable types of objects that the class or method may work with. If you attempt to use the class or method with an incompatible object, a compile error occurs.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7403BE7-1009-45D8-B1D6-0FBE7EA3DEB6}" type="slidenum">
              <a:rPr lang="en-US" altLang="en-US" sz="1400"/>
              <a:pPr>
                <a:spcBef>
                  <a:spcPct val="0"/>
                </a:spcBef>
                <a:buClrTx/>
                <a:buSzTx/>
                <a:buFontTx/>
                <a:buNone/>
              </a:pPr>
              <a:t>7</a:t>
            </a:fld>
            <a:endParaRPr lang="en-US" altLang="en-US" sz="1400"/>
          </a:p>
        </p:txBody>
      </p:sp>
      <p:sp>
        <p:nvSpPr>
          <p:cNvPr id="9219" name="Rectangle 2"/>
          <p:cNvSpPr>
            <a:spLocks noGrp="1" noChangeArrowheads="1"/>
          </p:cNvSpPr>
          <p:nvPr>
            <p:ph type="title"/>
          </p:nvPr>
        </p:nvSpPr>
        <p:spPr>
          <a:xfrm>
            <a:off x="4724400" y="304800"/>
            <a:ext cx="3962400" cy="685800"/>
          </a:xfrm>
        </p:spPr>
        <p:txBody>
          <a:bodyPr/>
          <a:lstStyle/>
          <a:p>
            <a:pPr algn="l"/>
            <a:r>
              <a:rPr lang="en-US" altLang="en-US" sz="3800" smtClean="0"/>
              <a:t>Generic Type</a:t>
            </a:r>
          </a:p>
        </p:txBody>
      </p:sp>
      <p:sp>
        <p:nvSpPr>
          <p:cNvPr id="9220" name="Rectangle 3"/>
          <p:cNvSpPr>
            <a:spLocks noChangeArrowheads="1"/>
          </p:cNvSpPr>
          <p:nvPr/>
        </p:nvSpPr>
        <p:spPr bwMode="auto">
          <a:xfrm>
            <a:off x="0" y="2887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221" name="Rectangle 4"/>
          <p:cNvSpPr>
            <a:spLocks noChangeArrowheads="1"/>
          </p:cNvSpPr>
          <p:nvPr/>
        </p:nvSpPr>
        <p:spPr bwMode="auto">
          <a:xfrm>
            <a:off x="0" y="2887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9222" name="Object 5"/>
          <p:cNvGraphicFramePr>
            <a:graphicFrameLocks noChangeAspect="1"/>
          </p:cNvGraphicFramePr>
          <p:nvPr/>
        </p:nvGraphicFramePr>
        <p:xfrm>
          <a:off x="231775" y="1298575"/>
          <a:ext cx="8680450" cy="1857375"/>
        </p:xfrm>
        <a:graphic>
          <a:graphicData uri="http://schemas.openxmlformats.org/presentationml/2006/ole">
            <mc:AlternateContent xmlns:mc="http://schemas.openxmlformats.org/markup-compatibility/2006">
              <mc:Choice xmlns:v="urn:schemas-microsoft-com:vml" Requires="v">
                <p:oleObj spid="_x0000_s9233" name="Picture" r:id="rId4" imgW="5041900" imgH="1079500" progId="Word.Picture.8">
                  <p:embed/>
                </p:oleObj>
              </mc:Choice>
              <mc:Fallback>
                <p:oleObj name="Picture" r:id="rId4" imgW="5041900" imgH="1079500" progId="Word.Picture.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775" y="1298575"/>
                        <a:ext cx="8680450"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23" name="Rectangle 6"/>
          <p:cNvSpPr>
            <a:spLocks noChangeArrowheads="1"/>
          </p:cNvSpPr>
          <p:nvPr/>
        </p:nvSpPr>
        <p:spPr bwMode="auto">
          <a:xfrm>
            <a:off x="4495800" y="3429000"/>
            <a:ext cx="4343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3800">
                <a:solidFill>
                  <a:schemeClr val="tx2"/>
                </a:solidFill>
              </a:rPr>
              <a:t>Generic Instantiation</a:t>
            </a:r>
            <a:r>
              <a:rPr lang="en-US" altLang="en-US" sz="4400">
                <a:solidFill>
                  <a:schemeClr val="tx2"/>
                </a:solidFill>
              </a:rPr>
              <a:t> </a:t>
            </a:r>
          </a:p>
        </p:txBody>
      </p:sp>
      <p:sp>
        <p:nvSpPr>
          <p:cNvPr id="238599" name="Text Box 7"/>
          <p:cNvSpPr txBox="1">
            <a:spLocks noChangeArrowheads="1"/>
          </p:cNvSpPr>
          <p:nvPr/>
        </p:nvSpPr>
        <p:spPr bwMode="auto">
          <a:xfrm>
            <a:off x="1600200" y="3733800"/>
            <a:ext cx="205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Runtime error</a:t>
            </a:r>
          </a:p>
        </p:txBody>
      </p:sp>
      <p:sp>
        <p:nvSpPr>
          <p:cNvPr id="238600" name="Text Box 8"/>
          <p:cNvSpPr txBox="1">
            <a:spLocks noChangeArrowheads="1"/>
          </p:cNvSpPr>
          <p:nvPr/>
        </p:nvSpPr>
        <p:spPr bwMode="auto">
          <a:xfrm>
            <a:off x="6705600" y="5943600"/>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Compile error</a:t>
            </a:r>
          </a:p>
        </p:txBody>
      </p:sp>
      <p:sp>
        <p:nvSpPr>
          <p:cNvPr id="9226" name="Rectangle 9"/>
          <p:cNvSpPr>
            <a:spLocks noChangeArrowheads="1"/>
          </p:cNvSpPr>
          <p:nvPr/>
        </p:nvSpPr>
        <p:spPr bwMode="auto">
          <a:xfrm>
            <a:off x="0" y="3097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9227" name="Object 10"/>
          <p:cNvGraphicFramePr>
            <a:graphicFrameLocks noChangeAspect="1"/>
          </p:cNvGraphicFramePr>
          <p:nvPr/>
        </p:nvGraphicFramePr>
        <p:xfrm>
          <a:off x="144463" y="4419600"/>
          <a:ext cx="8999537" cy="1150938"/>
        </p:xfrm>
        <a:graphic>
          <a:graphicData uri="http://schemas.openxmlformats.org/presentationml/2006/ole">
            <mc:AlternateContent xmlns:mc="http://schemas.openxmlformats.org/markup-compatibility/2006">
              <mc:Choice xmlns:v="urn:schemas-microsoft-com:vml" Requires="v">
                <p:oleObj spid="_x0000_s9234" name="Picture" r:id="rId6" imgW="5171457" imgH="666401" progId="Word.Picture.8">
                  <p:embed/>
                </p:oleObj>
              </mc:Choice>
              <mc:Fallback>
                <p:oleObj name="Picture" r:id="rId6" imgW="5171457" imgH="666401" progId="Word.Picture.8">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463" y="4419600"/>
                        <a:ext cx="8999537" cy="115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8603" name="Line 11"/>
          <p:cNvSpPr>
            <a:spLocks noChangeShapeType="1"/>
          </p:cNvSpPr>
          <p:nvPr/>
        </p:nvSpPr>
        <p:spPr bwMode="auto">
          <a:xfrm>
            <a:off x="2743200" y="4114800"/>
            <a:ext cx="533400" cy="7620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38604" name="Line 12"/>
          <p:cNvSpPr>
            <a:spLocks noChangeShapeType="1"/>
          </p:cNvSpPr>
          <p:nvPr/>
        </p:nvSpPr>
        <p:spPr bwMode="auto">
          <a:xfrm flipH="1" flipV="1">
            <a:off x="7848600" y="5029200"/>
            <a:ext cx="0" cy="1066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9230" name="Rectangle 13"/>
          <p:cNvSpPr>
            <a:spLocks noChangeArrowheads="1"/>
          </p:cNvSpPr>
          <p:nvPr/>
        </p:nvSpPr>
        <p:spPr bwMode="auto">
          <a:xfrm>
            <a:off x="3581400" y="5791200"/>
            <a:ext cx="2819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r>
              <a:rPr lang="en-US" altLang="en-US" sz="2400"/>
              <a:t>Improves reliability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8599"/>
                                        </p:tgtEl>
                                        <p:attrNameLst>
                                          <p:attrName>style.visibility</p:attrName>
                                        </p:attrNameLst>
                                      </p:cBhvr>
                                      <p:to>
                                        <p:strVal val="visible"/>
                                      </p:to>
                                    </p:set>
                                    <p:anim calcmode="lin" valueType="num">
                                      <p:cBhvr additive="base">
                                        <p:cTn id="7" dur="500" fill="hold"/>
                                        <p:tgtEl>
                                          <p:spTgt spid="238599"/>
                                        </p:tgtEl>
                                        <p:attrNameLst>
                                          <p:attrName>ppt_x</p:attrName>
                                        </p:attrNameLst>
                                      </p:cBhvr>
                                      <p:tavLst>
                                        <p:tav tm="0">
                                          <p:val>
                                            <p:strVal val="#ppt_x"/>
                                          </p:val>
                                        </p:tav>
                                        <p:tav tm="100000">
                                          <p:val>
                                            <p:strVal val="#ppt_x"/>
                                          </p:val>
                                        </p:tav>
                                      </p:tavLst>
                                    </p:anim>
                                    <p:anim calcmode="lin" valueType="num">
                                      <p:cBhvr additive="base">
                                        <p:cTn id="8" dur="500" fill="hold"/>
                                        <p:tgtEl>
                                          <p:spTgt spid="238599"/>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238603"/>
                                        </p:tgtEl>
                                        <p:attrNameLst>
                                          <p:attrName>style.visibility</p:attrName>
                                        </p:attrNameLst>
                                      </p:cBhvr>
                                      <p:to>
                                        <p:strVal val="visible"/>
                                      </p:to>
                                    </p:set>
                                    <p:anim calcmode="lin" valueType="num">
                                      <p:cBhvr additive="base">
                                        <p:cTn id="12" dur="500" fill="hold"/>
                                        <p:tgtEl>
                                          <p:spTgt spid="238603"/>
                                        </p:tgtEl>
                                        <p:attrNameLst>
                                          <p:attrName>ppt_x</p:attrName>
                                        </p:attrNameLst>
                                      </p:cBhvr>
                                      <p:tavLst>
                                        <p:tav tm="0">
                                          <p:val>
                                            <p:strVal val="#ppt_x"/>
                                          </p:val>
                                        </p:tav>
                                        <p:tav tm="100000">
                                          <p:val>
                                            <p:strVal val="#ppt_x"/>
                                          </p:val>
                                        </p:tav>
                                      </p:tavLst>
                                    </p:anim>
                                    <p:anim calcmode="lin" valueType="num">
                                      <p:cBhvr additive="base">
                                        <p:cTn id="13" dur="500" fill="hold"/>
                                        <p:tgtEl>
                                          <p:spTgt spid="238603"/>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238604"/>
                                        </p:tgtEl>
                                        <p:attrNameLst>
                                          <p:attrName>style.visibility</p:attrName>
                                        </p:attrNameLst>
                                      </p:cBhvr>
                                      <p:to>
                                        <p:strVal val="visible"/>
                                      </p:to>
                                    </p:set>
                                    <p:anim calcmode="lin" valueType="num">
                                      <p:cBhvr additive="base">
                                        <p:cTn id="18" dur="500" fill="hold"/>
                                        <p:tgtEl>
                                          <p:spTgt spid="238604"/>
                                        </p:tgtEl>
                                        <p:attrNameLst>
                                          <p:attrName>ppt_x</p:attrName>
                                        </p:attrNameLst>
                                      </p:cBhvr>
                                      <p:tavLst>
                                        <p:tav tm="0">
                                          <p:val>
                                            <p:strVal val="#ppt_x"/>
                                          </p:val>
                                        </p:tav>
                                        <p:tav tm="100000">
                                          <p:val>
                                            <p:strVal val="#ppt_x"/>
                                          </p:val>
                                        </p:tav>
                                      </p:tavLst>
                                    </p:anim>
                                    <p:anim calcmode="lin" valueType="num">
                                      <p:cBhvr additive="base">
                                        <p:cTn id="19" dur="500" fill="hold"/>
                                        <p:tgtEl>
                                          <p:spTgt spid="238604"/>
                                        </p:tgtEl>
                                        <p:attrNameLst>
                                          <p:attrName>ppt_y</p:attrName>
                                        </p:attrNameLst>
                                      </p:cBhvr>
                                      <p:tavLst>
                                        <p:tav tm="0">
                                          <p:val>
                                            <p:strVal val="1+#ppt_h/2"/>
                                          </p:val>
                                        </p:tav>
                                        <p:tav tm="100000">
                                          <p:val>
                                            <p:strVal val="#ppt_y"/>
                                          </p:val>
                                        </p:tav>
                                      </p:tavLst>
                                    </p:anim>
                                  </p:childTnLst>
                                </p:cTn>
                              </p:par>
                            </p:childTnLst>
                          </p:cTn>
                        </p:par>
                        <p:par>
                          <p:cTn id="20" fill="hold" nodeType="afterGroup">
                            <p:stCondLst>
                              <p:cond delay="500"/>
                            </p:stCondLst>
                            <p:childTnLst>
                              <p:par>
                                <p:cTn id="21" presetID="2" presetClass="entr" presetSubtype="4" fill="hold" grpId="0" nodeType="afterEffect">
                                  <p:stCondLst>
                                    <p:cond delay="0"/>
                                  </p:stCondLst>
                                  <p:childTnLst>
                                    <p:set>
                                      <p:cBhvr>
                                        <p:cTn id="22" dur="1" fill="hold">
                                          <p:stCondLst>
                                            <p:cond delay="0"/>
                                          </p:stCondLst>
                                        </p:cTn>
                                        <p:tgtEl>
                                          <p:spTgt spid="238600"/>
                                        </p:tgtEl>
                                        <p:attrNameLst>
                                          <p:attrName>style.visibility</p:attrName>
                                        </p:attrNameLst>
                                      </p:cBhvr>
                                      <p:to>
                                        <p:strVal val="visible"/>
                                      </p:to>
                                    </p:set>
                                    <p:anim calcmode="lin" valueType="num">
                                      <p:cBhvr additive="base">
                                        <p:cTn id="23" dur="500" fill="hold"/>
                                        <p:tgtEl>
                                          <p:spTgt spid="238600"/>
                                        </p:tgtEl>
                                        <p:attrNameLst>
                                          <p:attrName>ppt_x</p:attrName>
                                        </p:attrNameLst>
                                      </p:cBhvr>
                                      <p:tavLst>
                                        <p:tav tm="0">
                                          <p:val>
                                            <p:strVal val="#ppt_x"/>
                                          </p:val>
                                        </p:tav>
                                        <p:tav tm="100000">
                                          <p:val>
                                            <p:strVal val="#ppt_x"/>
                                          </p:val>
                                        </p:tav>
                                      </p:tavLst>
                                    </p:anim>
                                    <p:anim calcmode="lin" valueType="num">
                                      <p:cBhvr additive="base">
                                        <p:cTn id="24" dur="500" fill="hold"/>
                                        <p:tgtEl>
                                          <p:spTgt spid="2386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9" grpId="0" autoUpdateAnimBg="0"/>
      <p:bldP spid="238600"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A3FF70A-B746-4503-9CCE-256CEC6943A6}" type="slidenum">
              <a:rPr lang="en-US" altLang="en-US" sz="1400"/>
              <a:pPr>
                <a:spcBef>
                  <a:spcPct val="0"/>
                </a:spcBef>
                <a:buClrTx/>
                <a:buSzTx/>
                <a:buFontTx/>
                <a:buNone/>
              </a:pPr>
              <a:t>8</a:t>
            </a:fld>
            <a:endParaRPr lang="en-US" altLang="en-US" sz="1400"/>
          </a:p>
        </p:txBody>
      </p:sp>
      <p:sp>
        <p:nvSpPr>
          <p:cNvPr id="10243" name="Rectangle 2"/>
          <p:cNvSpPr>
            <a:spLocks noGrp="1" noChangeArrowheads="1"/>
          </p:cNvSpPr>
          <p:nvPr>
            <p:ph type="title"/>
          </p:nvPr>
        </p:nvSpPr>
        <p:spPr>
          <a:xfrm>
            <a:off x="685800" y="152400"/>
            <a:ext cx="7772400" cy="762000"/>
          </a:xfrm>
        </p:spPr>
        <p:txBody>
          <a:bodyPr/>
          <a:lstStyle/>
          <a:p>
            <a:r>
              <a:rPr lang="en-US" altLang="en-US" smtClean="0"/>
              <a:t>Generic ArrayList in JDK 1.5</a:t>
            </a:r>
          </a:p>
        </p:txBody>
      </p:sp>
      <p:sp>
        <p:nvSpPr>
          <p:cNvPr id="10244" name="Rectangle 8"/>
          <p:cNvSpPr>
            <a:spLocks noChangeArrowheads="1"/>
          </p:cNvSpPr>
          <p:nvPr/>
        </p:nvSpPr>
        <p:spPr bwMode="auto">
          <a:xfrm>
            <a:off x="1143000"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45" name="Rectangle 10"/>
          <p:cNvSpPr>
            <a:spLocks noChangeArrowheads="1"/>
          </p:cNvSpPr>
          <p:nvPr/>
        </p:nvSpPr>
        <p:spPr bwMode="auto">
          <a:xfrm>
            <a:off x="1828800" y="2424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46" name="Rectangle 12"/>
          <p:cNvSpPr>
            <a:spLocks noChangeArrowheads="1"/>
          </p:cNvSpPr>
          <p:nvPr/>
        </p:nvSpPr>
        <p:spPr bwMode="auto">
          <a:xfrm>
            <a:off x="0" y="2168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10247"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143000"/>
            <a:ext cx="8580438"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35F6572-44FC-49ED-BCEB-80E2AA8D9B00}" type="slidenum">
              <a:rPr lang="en-US" altLang="en-US" sz="1400"/>
              <a:pPr>
                <a:spcBef>
                  <a:spcPct val="0"/>
                </a:spcBef>
                <a:buClrTx/>
                <a:buSzTx/>
                <a:buFontTx/>
                <a:buNone/>
              </a:pPr>
              <a:t>9</a:t>
            </a:fld>
            <a:endParaRPr lang="en-US" altLang="en-US" sz="1400"/>
          </a:p>
        </p:txBody>
      </p:sp>
      <p:sp>
        <p:nvSpPr>
          <p:cNvPr id="11267" name="Rectangle 2"/>
          <p:cNvSpPr>
            <a:spLocks noGrp="1" noChangeArrowheads="1"/>
          </p:cNvSpPr>
          <p:nvPr>
            <p:ph type="title"/>
          </p:nvPr>
        </p:nvSpPr>
        <p:spPr>
          <a:xfrm>
            <a:off x="685800" y="304800"/>
            <a:ext cx="7772400" cy="838200"/>
          </a:xfrm>
        </p:spPr>
        <p:txBody>
          <a:bodyPr/>
          <a:lstStyle/>
          <a:p>
            <a:r>
              <a:rPr lang="en-US" altLang="en-US" smtClean="0"/>
              <a:t>No Casting Needed</a:t>
            </a:r>
          </a:p>
        </p:txBody>
      </p:sp>
      <p:sp>
        <p:nvSpPr>
          <p:cNvPr id="11268" name="Rectangle 3"/>
          <p:cNvSpPr>
            <a:spLocks noGrp="1" noChangeArrowheads="1"/>
          </p:cNvSpPr>
          <p:nvPr>
            <p:ph type="body" idx="1"/>
          </p:nvPr>
        </p:nvSpPr>
        <p:spPr>
          <a:xfrm>
            <a:off x="228600" y="1371600"/>
            <a:ext cx="8382000" cy="2133600"/>
          </a:xfrm>
        </p:spPr>
        <p:txBody>
          <a:bodyPr/>
          <a:lstStyle/>
          <a:p>
            <a:pPr>
              <a:lnSpc>
                <a:spcPct val="90000"/>
              </a:lnSpc>
              <a:buFont typeface="Monotype Sorts"/>
              <a:buNone/>
            </a:pPr>
            <a:r>
              <a:rPr lang="en-US" altLang="en-US" sz="2400" smtClean="0">
                <a:solidFill>
                  <a:schemeClr val="tx2"/>
                </a:solidFill>
              </a:rPr>
              <a:t>ArrayList&lt;Double&gt; list = new ArrayList&lt;&gt;();</a:t>
            </a:r>
          </a:p>
          <a:p>
            <a:pPr>
              <a:lnSpc>
                <a:spcPct val="90000"/>
              </a:lnSpc>
              <a:buFont typeface="Monotype Sorts"/>
              <a:buNone/>
            </a:pPr>
            <a:r>
              <a:rPr lang="en-US" altLang="en-US" sz="2400" smtClean="0">
                <a:solidFill>
                  <a:schemeClr val="tx2"/>
                </a:solidFill>
              </a:rPr>
              <a:t>list.add(5.5); // 5.5 is automatically converted to new Double(5.5)</a:t>
            </a:r>
          </a:p>
          <a:p>
            <a:pPr>
              <a:lnSpc>
                <a:spcPct val="90000"/>
              </a:lnSpc>
              <a:buFont typeface="Monotype Sorts"/>
              <a:buNone/>
            </a:pPr>
            <a:r>
              <a:rPr lang="en-US" altLang="en-US" sz="2400" smtClean="0">
                <a:solidFill>
                  <a:schemeClr val="tx2"/>
                </a:solidFill>
              </a:rPr>
              <a:t>list.add(3.0); // 3.0 is automatically converted to new Double(3.0)</a:t>
            </a:r>
          </a:p>
          <a:p>
            <a:pPr>
              <a:lnSpc>
                <a:spcPct val="90000"/>
              </a:lnSpc>
              <a:buFont typeface="Monotype Sorts"/>
              <a:buNone/>
            </a:pPr>
            <a:r>
              <a:rPr lang="en-US" altLang="en-US" sz="2400" smtClean="0">
                <a:solidFill>
                  <a:schemeClr val="tx2"/>
                </a:solidFill>
              </a:rPr>
              <a:t>Double doubleObject = list.get(0); // No casting is needed</a:t>
            </a:r>
          </a:p>
          <a:p>
            <a:pPr>
              <a:lnSpc>
                <a:spcPct val="90000"/>
              </a:lnSpc>
              <a:buFont typeface="Monotype Sorts"/>
              <a:buNone/>
            </a:pPr>
            <a:r>
              <a:rPr lang="en-US" altLang="en-US" sz="2400" smtClean="0">
                <a:solidFill>
                  <a:schemeClr val="tx2"/>
                </a:solidFill>
              </a:rPr>
              <a:t>double d = list.get(1); // Automatically converted to double</a:t>
            </a:r>
          </a:p>
        </p:txBody>
      </p:sp>
      <p:sp>
        <p:nvSpPr>
          <p:cNvPr id="11269" name="Rectangle 5"/>
          <p:cNvSpPr>
            <a:spLocks noChangeArrowheads="1"/>
          </p:cNvSpPr>
          <p:nvPr/>
        </p:nvSpPr>
        <p:spPr bwMode="auto">
          <a:xfrm>
            <a:off x="1447800" y="4495800"/>
            <a:ext cx="73914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endParaRPr lang="en-US" altLang="en-US" sz="28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44CC4F74CD8DD4DB16C9ACEC42927A1" ma:contentTypeVersion="" ma:contentTypeDescription="Create a new document." ma:contentTypeScope="" ma:versionID="c51eb85056608f75d79ac716321df730">
  <xsd:schema xmlns:xsd="http://www.w3.org/2001/XMLSchema" xmlns:xs="http://www.w3.org/2001/XMLSchema" xmlns:p="http://schemas.microsoft.com/office/2006/metadata/properties" xmlns:ns1="http://schemas.microsoft.com/sharepoint/v3" targetNamespace="http://schemas.microsoft.com/office/2006/metadata/properties" ma:root="true" ma:fieldsID="3087f67eda00c539007612ec919253f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internalName="PublishingStartDate">
      <xsd:simpleType>
        <xsd:restriction base="dms:Unknown"/>
      </xsd:simpleType>
    </xsd:element>
    <xsd:element name="PublishingExpirationDate" ma:index="9" nillable="true" ma:displayName="Scheduling End Dat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F26964F0-11BC-42F8-962E-8B2E90FC8E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51AC519-9D89-49FF-8E31-DF339BEE3BDA}">
  <ds:schemaRefs>
    <ds:schemaRef ds:uri="http://schemas.microsoft.com/sharepoint/v3/contenttype/forms"/>
  </ds:schemaRefs>
</ds:datastoreItem>
</file>

<file path=customXml/itemProps3.xml><?xml version="1.0" encoding="utf-8"?>
<ds:datastoreItem xmlns:ds="http://schemas.openxmlformats.org/officeDocument/2006/customXml" ds:itemID="{17DC1D14-3CD9-4B57-894A-D0FEBA2A5D87}">
  <ds:schemaRefs>
    <ds:schemaRef ds:uri="http://purl.org/dc/terms/"/>
    <ds:schemaRef ds:uri="http://purl.org/dc/elements/1.1/"/>
    <ds:schemaRef ds:uri="http://schemas.microsoft.com/sharepoint/v3"/>
    <ds:schemaRef ds:uri="http://purl.org/dc/dcmitype/"/>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10345</TotalTime>
  <Words>1098</Words>
  <Application>Microsoft Office PowerPoint</Application>
  <PresentationFormat>화면 슬라이드 쇼(4:3)</PresentationFormat>
  <Paragraphs>166</Paragraphs>
  <Slides>23</Slides>
  <Notes>22</Notes>
  <HiddenSlides>0</HiddenSlides>
  <MMClips>0</MMClips>
  <ScaleCrop>false</ScaleCrop>
  <HeadingPairs>
    <vt:vector size="10" baseType="variant">
      <vt:variant>
        <vt:lpstr>사용한 글꼴</vt:lpstr>
      </vt:variant>
      <vt:variant>
        <vt:i4>7</vt:i4>
      </vt:variant>
      <vt:variant>
        <vt:lpstr>테마</vt:lpstr>
      </vt:variant>
      <vt:variant>
        <vt:i4>1</vt:i4>
      </vt:variant>
      <vt:variant>
        <vt:lpstr>포함된 OLE 서버</vt:lpstr>
      </vt:variant>
      <vt:variant>
        <vt:i4>1</vt:i4>
      </vt:variant>
      <vt:variant>
        <vt:lpstr>슬라이드 제목</vt:lpstr>
      </vt:variant>
      <vt:variant>
        <vt:i4>23</vt:i4>
      </vt:variant>
      <vt:variant>
        <vt:lpstr>재구성한 쇼</vt:lpstr>
      </vt:variant>
      <vt:variant>
        <vt:i4>1</vt:i4>
      </vt:variant>
    </vt:vector>
  </HeadingPairs>
  <TitlesOfParts>
    <vt:vector size="33" baseType="lpstr">
      <vt:lpstr>Monotype Sorts</vt:lpstr>
      <vt:lpstr>굴림</vt:lpstr>
      <vt:lpstr>Arial</vt:lpstr>
      <vt:lpstr>Book Antiqua</vt:lpstr>
      <vt:lpstr>Courier New</vt:lpstr>
      <vt:lpstr>Times New Roman</vt:lpstr>
      <vt:lpstr>Wingdings</vt:lpstr>
      <vt:lpstr>International</vt:lpstr>
      <vt:lpstr>Picture</vt:lpstr>
      <vt:lpstr>Chapter 19 Generics</vt:lpstr>
      <vt:lpstr>Objectives</vt:lpstr>
      <vt:lpstr>Why Do You Get a Warning?</vt:lpstr>
      <vt:lpstr>Fix the Warning</vt:lpstr>
      <vt:lpstr>What is Generics? </vt:lpstr>
      <vt:lpstr>Why Generics? </vt:lpstr>
      <vt:lpstr>Generic Type</vt:lpstr>
      <vt:lpstr>Generic ArrayList in JDK 1.5</vt:lpstr>
      <vt:lpstr>No Casting Needed</vt:lpstr>
      <vt:lpstr>Declaring Generic Classes and Interfaces </vt:lpstr>
      <vt:lpstr>Generic Methods</vt:lpstr>
      <vt:lpstr>Bounded Generic Type</vt:lpstr>
      <vt:lpstr>Raw Type and Backward Compatibility </vt:lpstr>
      <vt:lpstr>Raw Type is Unsafe </vt:lpstr>
      <vt:lpstr>Make it Safe </vt:lpstr>
      <vt:lpstr>Wildcards </vt:lpstr>
      <vt:lpstr>Generic Types and Wildcard Types</vt:lpstr>
      <vt:lpstr>Avoiding Unsafe Raw Types </vt:lpstr>
      <vt:lpstr>Erasure and Restrictions on Generics  </vt:lpstr>
      <vt:lpstr>Compile Time Checking  </vt:lpstr>
      <vt:lpstr>Important Facts </vt:lpstr>
      <vt:lpstr>Restrictions on Generics </vt:lpstr>
      <vt:lpstr>Designing Generic Matrix Classes</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Methods</dc:title>
  <dc:creator>Y. Daniel Liang</dc:creator>
  <cp:lastModifiedBy>Seung-Ho Lim</cp:lastModifiedBy>
  <cp:revision>164</cp:revision>
  <dcterms:created xsi:type="dcterms:W3CDTF">1995-06-10T17:31:50Z</dcterms:created>
  <dcterms:modified xsi:type="dcterms:W3CDTF">2019-03-07T02:45:21Z</dcterms:modified>
</cp:coreProperties>
</file>