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68" r:id="rId15"/>
    <p:sldId id="273" r:id="rId16"/>
    <p:sldId id="274" r:id="rId17"/>
    <p:sldId id="261" r:id="rId18"/>
    <p:sldId id="278" r:id="rId19"/>
    <p:sldId id="275" r:id="rId20"/>
    <p:sldId id="276" r:id="rId21"/>
    <p:sldId id="277" r:id="rId22"/>
    <p:sldId id="279" r:id="rId23"/>
    <p:sldId id="280" r:id="rId24"/>
    <p:sldId id="281" r:id="rId25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2" autoAdjust="0"/>
    <p:restoredTop sz="94660"/>
  </p:normalViewPr>
  <p:slideViewPr>
    <p:cSldViewPr>
      <p:cViewPr varScale="1">
        <p:scale>
          <a:sx n="127" d="100"/>
          <a:sy n="127" d="100"/>
        </p:scale>
        <p:origin x="144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93DC3-BB71-492B-B3ED-21A7529972F9}" type="datetimeFigureOut">
              <a:rPr lang="ko-KR" altLang="en-US" smtClean="0"/>
              <a:pPr/>
              <a:t>2019-08-28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79DD7-6BAB-4300-848B-9F15C387A6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4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3C352-699D-4D37-8873-6990E37E1EA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37170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  <a:prstGeom prst="rect">
            <a:avLst/>
          </a:prstGeo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48264" y="64482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u"/>
        <a:defRPr sz="24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Wingdings" pitchFamily="2" charset="2"/>
        <a:buChar char="u"/>
        <a:defRPr sz="20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Wingdings" pitchFamily="2" charset="2"/>
        <a:buChar char="u"/>
        <a:defRPr sz="18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itchFamily="2" charset="2"/>
        <a:buChar char="u"/>
        <a:defRPr sz="16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Wingdings" pitchFamily="2" charset="2"/>
        <a:buChar char="u"/>
        <a:defRPr sz="16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Microprocessor</a:t>
            </a:r>
            <a:br>
              <a:rPr lang="en-US" altLang="ko-KR" sz="3200" dirty="0" smtClean="0"/>
            </a:br>
            <a:r>
              <a:rPr lang="en-US" altLang="ko-KR" sz="3200" dirty="0" smtClean="0"/>
              <a:t>Introduction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Seung-Ho Lim</a:t>
            </a:r>
          </a:p>
          <a:p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948264" y="64482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F766E45-7343-4CA2-9EBC-DB337CD3F203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Preliminarily </a:t>
            </a:r>
            <a:r>
              <a:rPr lang="en-US" altLang="ko-KR" dirty="0" smtClean="0"/>
              <a:t>studies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81D2-4B17-4BE8-AB21-813F56639B96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Numbering for computer systems</a:t>
            </a:r>
          </a:p>
          <a:p>
            <a:pPr lvl="1"/>
            <a:r>
              <a:rPr lang="en-US" altLang="ko-KR" dirty="0" smtClean="0"/>
              <a:t>Digital primer</a:t>
            </a:r>
          </a:p>
          <a:p>
            <a:pPr lvl="2"/>
            <a:r>
              <a:rPr lang="en-US" altLang="ko-KR" dirty="0" smtClean="0"/>
              <a:t>Gates</a:t>
            </a:r>
          </a:p>
          <a:p>
            <a:pPr lvl="2"/>
            <a:r>
              <a:rPr lang="en-US" altLang="ko-KR" dirty="0" smtClean="0"/>
              <a:t>Decoder</a:t>
            </a:r>
          </a:p>
          <a:p>
            <a:pPr lvl="2"/>
            <a:r>
              <a:rPr lang="en-US" altLang="ko-KR" dirty="0" smtClean="0"/>
              <a:t>Mux</a:t>
            </a:r>
          </a:p>
          <a:p>
            <a:pPr lvl="2"/>
            <a:r>
              <a:rPr lang="en-US" altLang="ko-KR" dirty="0" smtClean="0"/>
              <a:t>register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914400" y="6309320"/>
            <a:ext cx="7402016" cy="32008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altLang="ko-KR" smtClean="0"/>
              <a:t>Department of Digital Information Engineering Hankuk University of Foreign Studies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07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Numbering and Coding Systems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Human beings use base 10(decimal) arithmetic</a:t>
            </a:r>
          </a:p>
          <a:p>
            <a:pPr lvl="1"/>
            <a:r>
              <a:rPr lang="en-US" altLang="ko-KR" dirty="0" smtClean="0"/>
              <a:t>There are 10 distinct symbols, 0~9</a:t>
            </a:r>
          </a:p>
          <a:p>
            <a:r>
              <a:rPr lang="en-US" altLang="ko-KR" dirty="0" smtClean="0"/>
              <a:t>Computers use base 2(binary) system</a:t>
            </a:r>
          </a:p>
          <a:p>
            <a:pPr lvl="1"/>
            <a:r>
              <a:rPr lang="en-US" altLang="ko-KR" dirty="0" smtClean="0"/>
              <a:t>There are only 0 and 1</a:t>
            </a:r>
          </a:p>
          <a:p>
            <a:pPr lvl="1"/>
            <a:r>
              <a:rPr lang="en-US" altLang="ko-KR" dirty="0" smtClean="0"/>
              <a:t>These two binary digits are commonly referred to as </a:t>
            </a:r>
            <a:r>
              <a:rPr lang="en-US" altLang="ko-KR" i="1" dirty="0" smtClean="0"/>
              <a:t>bit</a:t>
            </a:r>
          </a:p>
          <a:p>
            <a:pPr lvl="1"/>
            <a:endParaRPr lang="en-US" altLang="ko-KR" i="1" dirty="0" smtClean="0"/>
          </a:p>
          <a:p>
            <a:r>
              <a:rPr lang="en-US" altLang="ko-KR" dirty="0" smtClean="0"/>
              <a:t>converting from decimal to binary</a:t>
            </a:r>
          </a:p>
          <a:p>
            <a:pPr lvl="1"/>
            <a:r>
              <a:rPr lang="en-US" altLang="ko-KR" dirty="0" smtClean="0"/>
              <a:t>divide the decimal number by 2 repeatedly</a:t>
            </a:r>
          </a:p>
          <a:p>
            <a:pPr lvl="1"/>
            <a:r>
              <a:rPr lang="en-US" altLang="ko-KR" dirty="0" smtClean="0"/>
              <a:t>keep track of the remainders</a:t>
            </a:r>
          </a:p>
          <a:p>
            <a:pPr lvl="1"/>
            <a:r>
              <a:rPr lang="en-US" altLang="ko-KR" dirty="0" smtClean="0"/>
              <a:t>continue this process until the quotient becomes zero</a:t>
            </a:r>
          </a:p>
          <a:p>
            <a:pPr lvl="1"/>
            <a:r>
              <a:rPr lang="en-US" altLang="ko-KR" dirty="0" smtClean="0"/>
              <a:t>write the remainders in reverse order to obtain the binary 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2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Numbering and Coding Systems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Converting from binary to decimal</a:t>
            </a:r>
          </a:p>
          <a:p>
            <a:pPr lvl="1"/>
            <a:r>
              <a:rPr lang="en-US" altLang="ko-KR" dirty="0" smtClean="0"/>
              <a:t>Know the weight of each bit in a binary number</a:t>
            </a:r>
          </a:p>
          <a:p>
            <a:pPr lvl="1"/>
            <a:r>
              <a:rPr lang="en-US" altLang="ko-KR" dirty="0" smtClean="0"/>
              <a:t>Add them together to get its decimal equivalent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06" y="3429000"/>
            <a:ext cx="6951116" cy="167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77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Numbering and Coding Systems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/>
          <a:lstStyle/>
          <a:p>
            <a:r>
              <a:rPr lang="en-US" altLang="ko-KR" dirty="0" smtClean="0"/>
              <a:t>Hexadecimal system</a:t>
            </a:r>
          </a:p>
          <a:p>
            <a:pPr lvl="1"/>
            <a:r>
              <a:rPr lang="en-US" altLang="ko-KR" dirty="0" smtClean="0"/>
              <a:t>Base 16, the hexadecimal system, is used ad a convenient representation of binary numbers</a:t>
            </a:r>
          </a:p>
          <a:p>
            <a:pPr lvl="1"/>
            <a:r>
              <a:rPr lang="en-US" altLang="ko-KR" dirty="0"/>
              <a:t>To represent a binary number as </a:t>
            </a:r>
            <a:r>
              <a:rPr lang="en-US" altLang="ko-KR" dirty="0" smtClean="0"/>
              <a:t>its equivalent </a:t>
            </a:r>
            <a:r>
              <a:rPr lang="en-US" altLang="ko-KR" dirty="0"/>
              <a:t>hexadecimal </a:t>
            </a:r>
            <a:r>
              <a:rPr lang="en-US" altLang="ko-KR" dirty="0" smtClean="0"/>
              <a:t>number</a:t>
            </a:r>
          </a:p>
          <a:p>
            <a:pPr lvl="2"/>
            <a:r>
              <a:rPr lang="en-US" altLang="ko-KR" dirty="0"/>
              <a:t>Start from the right and group 4 bits at </a:t>
            </a:r>
            <a:r>
              <a:rPr lang="en-US" altLang="ko-KR" dirty="0" smtClean="0"/>
              <a:t>a time</a:t>
            </a:r>
          </a:p>
          <a:p>
            <a:pPr lvl="2"/>
            <a:r>
              <a:rPr lang="en-US" altLang="ko-KR" dirty="0" smtClean="0"/>
              <a:t>replacing </a:t>
            </a:r>
            <a:r>
              <a:rPr lang="en-US" altLang="ko-KR" dirty="0"/>
              <a:t>each 4-bit binary </a:t>
            </a:r>
            <a:r>
              <a:rPr lang="en-US" altLang="ko-KR" dirty="0" smtClean="0"/>
              <a:t>number with </a:t>
            </a:r>
            <a:r>
              <a:rPr lang="en-US" altLang="ko-KR" dirty="0"/>
              <a:t>its hex equivalent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68760"/>
            <a:ext cx="308002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01208"/>
            <a:ext cx="42433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11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Logic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voltage levels can be </a:t>
            </a:r>
            <a:r>
              <a:rPr lang="en-US" altLang="ko-KR" dirty="0" smtClean="0"/>
              <a:t>represented as </a:t>
            </a:r>
            <a:r>
              <a:rPr lang="en-US" altLang="ko-KR" dirty="0"/>
              <a:t>the two digits 0 and 1</a:t>
            </a:r>
          </a:p>
          <a:p>
            <a:r>
              <a:rPr lang="en-US" altLang="ko-KR" dirty="0" smtClean="0"/>
              <a:t>Signals </a:t>
            </a:r>
            <a:r>
              <a:rPr lang="en-US" altLang="ko-KR" dirty="0"/>
              <a:t>in digital electronics have </a:t>
            </a:r>
            <a:r>
              <a:rPr lang="en-US" altLang="ko-KR" dirty="0" smtClean="0"/>
              <a:t>two distinct </a:t>
            </a:r>
            <a:r>
              <a:rPr lang="en-US" altLang="ko-KR" dirty="0"/>
              <a:t>voltage levels with </a:t>
            </a:r>
            <a:r>
              <a:rPr lang="en-US" altLang="ko-KR" dirty="0" smtClean="0"/>
              <a:t>built-in tolerances </a:t>
            </a:r>
            <a:r>
              <a:rPr lang="en-US" altLang="ko-KR" dirty="0"/>
              <a:t>for variations in the voltage</a:t>
            </a:r>
          </a:p>
          <a:p>
            <a:r>
              <a:rPr lang="en-US" altLang="ko-KR" dirty="0" smtClean="0"/>
              <a:t>A </a:t>
            </a:r>
            <a:r>
              <a:rPr lang="en-US" altLang="ko-KR" dirty="0"/>
              <a:t>valid digital signal should be </a:t>
            </a:r>
            <a:r>
              <a:rPr lang="en-US" altLang="ko-KR" dirty="0" smtClean="0"/>
              <a:t>within either </a:t>
            </a:r>
            <a:r>
              <a:rPr lang="en-US" altLang="ko-KR" dirty="0"/>
              <a:t>of the two shaded areas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49080"/>
            <a:ext cx="2047336" cy="2288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Very basic components of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Logic </a:t>
            </a:r>
            <a:r>
              <a:rPr lang="en-US" altLang="ko-KR" dirty="0" smtClean="0"/>
              <a:t>Gates</a:t>
            </a:r>
          </a:p>
          <a:p>
            <a:pPr lvl="1"/>
            <a:r>
              <a:rPr lang="en-US" altLang="ko-KR" dirty="0" smtClean="0"/>
              <a:t>AND gate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OR gate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54" y="2420888"/>
            <a:ext cx="508946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54" y="4653136"/>
            <a:ext cx="5104790" cy="1640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68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Very basic components of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Logic gates</a:t>
            </a:r>
          </a:p>
          <a:p>
            <a:pPr lvl="1"/>
            <a:r>
              <a:rPr lang="en-US" altLang="ko-KR" dirty="0" smtClean="0"/>
              <a:t>Inverter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XOR gate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2896"/>
            <a:ext cx="5516289" cy="1380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653137"/>
            <a:ext cx="5447966" cy="166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4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Very basic components of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Logic gates</a:t>
            </a:r>
          </a:p>
          <a:p>
            <a:pPr lvl="1"/>
            <a:r>
              <a:rPr lang="en-US" altLang="ko-KR" dirty="0" smtClean="0"/>
              <a:t>NAND gate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NOR gate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2420888"/>
            <a:ext cx="5482541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653136"/>
            <a:ext cx="5482540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59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Digital Logic Components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Microprocessor composed of several digital Logic components</a:t>
            </a:r>
          </a:p>
          <a:p>
            <a:pPr lvl="1"/>
            <a:r>
              <a:rPr lang="en-US" altLang="ko-KR" sz="2400" dirty="0" smtClean="0"/>
              <a:t>Adder</a:t>
            </a:r>
          </a:p>
          <a:p>
            <a:pPr lvl="1"/>
            <a:r>
              <a:rPr lang="en-US" altLang="ko-KR" sz="2400" dirty="0" smtClean="0"/>
              <a:t>Decoder</a:t>
            </a:r>
          </a:p>
          <a:p>
            <a:pPr lvl="1"/>
            <a:r>
              <a:rPr lang="en-US" altLang="ko-KR" sz="2400" dirty="0" smtClean="0"/>
              <a:t>Mux(Multiplexor)</a:t>
            </a:r>
          </a:p>
          <a:p>
            <a:pPr lvl="1"/>
            <a:r>
              <a:rPr lang="en-US" altLang="ko-KR" sz="2400" dirty="0" smtClean="0"/>
              <a:t>Register</a:t>
            </a:r>
          </a:p>
          <a:p>
            <a:pPr lvl="1"/>
            <a:r>
              <a:rPr lang="en-US" altLang="ko-KR" sz="2400" dirty="0" smtClean="0"/>
              <a:t>Bus</a:t>
            </a:r>
          </a:p>
          <a:p>
            <a:pPr lvl="1"/>
            <a:r>
              <a:rPr lang="en-US" altLang="ko-KR" sz="2400" dirty="0" smtClean="0"/>
              <a:t>Etc.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253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Digital Logic Design using Gates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Adder</a:t>
            </a:r>
          </a:p>
          <a:p>
            <a:pPr lvl="1"/>
            <a:r>
              <a:rPr lang="en-US" altLang="ko-KR" dirty="0" smtClean="0"/>
              <a:t>Adders are used for arithmetic operations of two operands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32170"/>
            <a:ext cx="5468705" cy="4191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man4ok.com.ne.kr/ontest/churi_k/gi240307/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542" y="2708920"/>
            <a:ext cx="18478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file2.uf.tistory.com/image/145C981D49CB81A944B3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721" y="4597524"/>
            <a:ext cx="229371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14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Information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81D2-4B17-4BE8-AB21-813F56639B96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323528" y="1519808"/>
            <a:ext cx="7772400" cy="4717504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latin typeface="Arial" pitchFamily="34" charset="0"/>
                <a:cs typeface="Arial" pitchFamily="34" charset="0"/>
              </a:rPr>
              <a:t>Instructor:</a:t>
            </a:r>
          </a:p>
          <a:p>
            <a:pPr lvl="1"/>
            <a:r>
              <a:rPr lang="en-US" altLang="zh-TW" dirty="0" smtClean="0">
                <a:latin typeface="Arial" pitchFamily="34" charset="0"/>
                <a:cs typeface="Arial" pitchFamily="34" charset="0"/>
              </a:rPr>
              <a:t>Seung-Ho Lim</a:t>
            </a:r>
          </a:p>
          <a:p>
            <a:pPr lvl="1"/>
            <a:r>
              <a:rPr lang="en-US" altLang="zh-TW" dirty="0" smtClean="0">
                <a:latin typeface="Arial" pitchFamily="34" charset="0"/>
                <a:cs typeface="Arial" pitchFamily="34" charset="0"/>
              </a:rPr>
              <a:t>E-mail : slim@hufs.ac.kr</a:t>
            </a:r>
          </a:p>
          <a:p>
            <a:pPr lvl="1"/>
            <a:r>
              <a:rPr lang="en-US" altLang="zh-TW" dirty="0" smtClean="0">
                <a:latin typeface="Arial" pitchFamily="34" charset="0"/>
                <a:cs typeface="Arial" pitchFamily="34" charset="0"/>
              </a:rPr>
              <a:t>Office : Engineering Building 417</a:t>
            </a:r>
          </a:p>
          <a:p>
            <a:pPr lvl="1"/>
            <a:r>
              <a:rPr lang="en-US" altLang="zh-TW" dirty="0" smtClean="0">
                <a:latin typeface="Arial" pitchFamily="34" charset="0"/>
                <a:cs typeface="Arial" pitchFamily="34" charset="0"/>
              </a:rPr>
              <a:t>Lecture hours : Wednesday 78, Friday 56</a:t>
            </a:r>
          </a:p>
          <a:p>
            <a:endParaRPr lang="en-US" altLang="zh-TW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TW" dirty="0" smtClean="0">
                <a:latin typeface="Arial" pitchFamily="34" charset="0"/>
                <a:cs typeface="Arial" pitchFamily="34" charset="0"/>
              </a:rPr>
              <a:t>Teaching Assistant</a:t>
            </a:r>
          </a:p>
          <a:p>
            <a:pPr lvl="1"/>
            <a:r>
              <a:rPr lang="en-US" altLang="zh-TW" dirty="0" err="1" smtClean="0">
                <a:latin typeface="Arial" pitchFamily="34" charset="0"/>
                <a:cs typeface="Arial" pitchFamily="34" charset="0"/>
              </a:rPr>
              <a:t>Sohoon</a:t>
            </a:r>
            <a:r>
              <a:rPr lang="en-US" altLang="zh-TW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dirty="0" err="1" smtClean="0">
                <a:latin typeface="Arial" pitchFamily="34" charset="0"/>
                <a:cs typeface="Arial" pitchFamily="34" charset="0"/>
              </a:rPr>
              <a:t>Jin</a:t>
            </a:r>
            <a:endParaRPr lang="en-US" altLang="zh-TW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zh-TW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altLang="zh-TW" dirty="0" smtClean="0">
                <a:latin typeface="Arial" pitchFamily="34" charset="0"/>
                <a:cs typeface="Arial" pitchFamily="34" charset="0"/>
              </a:rPr>
              <a:t>Course Objective:</a:t>
            </a:r>
          </a:p>
          <a:p>
            <a:pPr lvl="1"/>
            <a:r>
              <a:rPr lang="en-US" altLang="zh-TW" dirty="0" smtClean="0">
                <a:latin typeface="Arial" pitchFamily="34" charset="0"/>
                <a:cs typeface="Arial" pitchFamily="34" charset="0"/>
              </a:rPr>
              <a:t>Interpret and design hardware and software for simple digital systems</a:t>
            </a:r>
          </a:p>
          <a:p>
            <a:pPr lvl="1">
              <a:buNone/>
            </a:pPr>
            <a:r>
              <a:rPr lang="en-US" altLang="zh-TW" dirty="0" smtClean="0">
                <a:latin typeface="Arial" pitchFamily="34" charset="0"/>
                <a:cs typeface="Arial" pitchFamily="34" charset="0"/>
              </a:rPr>
              <a:t>	which use </a:t>
            </a:r>
            <a:r>
              <a:rPr lang="en-US" altLang="zh-TW" dirty="0" smtClean="0"/>
              <a:t>Cortex-M3 </a:t>
            </a:r>
            <a:r>
              <a:rPr lang="en-US" altLang="zh-TW" dirty="0" smtClean="0">
                <a:latin typeface="Arial" pitchFamily="34" charset="0"/>
                <a:cs typeface="Arial" pitchFamily="34" charset="0"/>
              </a:rPr>
              <a:t>microcontroller</a:t>
            </a:r>
          </a:p>
          <a:p>
            <a:pPr lvl="1"/>
            <a:r>
              <a:rPr lang="en-US" altLang="zh-TW" dirty="0" smtClean="0">
                <a:latin typeface="Arial" pitchFamily="34" charset="0"/>
                <a:cs typeface="Arial" pitchFamily="34" charset="0"/>
              </a:rPr>
              <a:t>Study the fundamentals of microprocessor organization and operation</a:t>
            </a:r>
          </a:p>
          <a:p>
            <a:pPr lvl="1"/>
            <a:r>
              <a:rPr lang="en-US" altLang="zh-TW" dirty="0" smtClean="0">
                <a:latin typeface="Arial" pitchFamily="34" charset="0"/>
                <a:cs typeface="Arial" pitchFamily="34" charset="0"/>
              </a:rPr>
              <a:t>Assembly and C programming based on the </a:t>
            </a:r>
            <a:r>
              <a:rPr lang="en-US" altLang="zh-TW" dirty="0"/>
              <a:t>Cortex-M3 </a:t>
            </a:r>
            <a:r>
              <a:rPr lang="en-US" altLang="zh-TW" dirty="0" smtClean="0">
                <a:latin typeface="Arial" pitchFamily="34" charset="0"/>
                <a:cs typeface="Arial" pitchFamily="34" charset="0"/>
              </a:rPr>
              <a:t>microcontroller</a:t>
            </a:r>
          </a:p>
          <a:p>
            <a:pPr lvl="1">
              <a:buNone/>
            </a:pPr>
            <a:r>
              <a:rPr lang="en-US" altLang="zh-TW" dirty="0" smtClean="0">
                <a:latin typeface="Arial" pitchFamily="34" charset="0"/>
                <a:cs typeface="Arial" pitchFamily="34" charset="0"/>
              </a:rPr>
              <a:t>	instruction set</a:t>
            </a:r>
          </a:p>
          <a:p>
            <a:pPr lvl="1"/>
            <a:r>
              <a:rPr lang="en-US" altLang="zh-TW" dirty="0" smtClean="0">
                <a:latin typeface="Arial" pitchFamily="34" charset="0"/>
                <a:cs typeface="Arial" pitchFamily="34" charset="0"/>
              </a:rPr>
              <a:t>Study the basis for interaction between the </a:t>
            </a:r>
            <a:r>
              <a:rPr lang="en-US" altLang="zh-TW" dirty="0"/>
              <a:t>Cortex-M3 </a:t>
            </a:r>
            <a:r>
              <a:rPr lang="en-US" altLang="zh-TW" dirty="0" smtClean="0">
                <a:latin typeface="Arial" pitchFamily="34" charset="0"/>
                <a:cs typeface="Arial" pitchFamily="34" charset="0"/>
              </a:rPr>
              <a:t>microcontroller and</a:t>
            </a:r>
          </a:p>
          <a:p>
            <a:pPr lvl="1">
              <a:buNone/>
            </a:pPr>
            <a:r>
              <a:rPr lang="en-US" altLang="zh-TW" dirty="0" smtClean="0">
                <a:latin typeface="Arial" pitchFamily="34" charset="0"/>
                <a:cs typeface="Arial" pitchFamily="34" charset="0"/>
              </a:rPr>
              <a:t>	external hardware with experiments</a:t>
            </a:r>
          </a:p>
        </p:txBody>
      </p:sp>
    </p:spTree>
    <p:extLst>
      <p:ext uri="{BB962C8B-B14F-4D97-AF65-F5344CB8AC3E}">
        <p14:creationId xmlns:p14="http://schemas.microsoft.com/office/powerpoint/2010/main" val="27410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Logic Design using Gates</a:t>
            </a:r>
            <a:endParaRPr lang="ko-KR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1948656"/>
            <a:ext cx="79914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95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Logic Design using Gates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Decoders</a:t>
            </a:r>
          </a:p>
          <a:p>
            <a:pPr lvl="1"/>
            <a:r>
              <a:rPr lang="en-US" altLang="ko-KR" dirty="0" smtClean="0"/>
              <a:t>Decoders are widely used for address decoding in computer system</a:t>
            </a:r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68960"/>
            <a:ext cx="6912768" cy="315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48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Logic Design using Gates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Flip-flops</a:t>
            </a:r>
          </a:p>
          <a:p>
            <a:pPr lvl="1"/>
            <a:r>
              <a:rPr lang="en-US" altLang="ko-KR" dirty="0" smtClean="0"/>
              <a:t>Flop-flops are frequently used to store data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54" y="2780928"/>
            <a:ext cx="6075675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40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Logic Design using Gates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Register</a:t>
            </a:r>
          </a:p>
          <a:p>
            <a:pPr lvl="1"/>
            <a:r>
              <a:rPr lang="en-US" altLang="ko-KR" dirty="0" smtClean="0"/>
              <a:t>3-dimensional flip-flops are register</a:t>
            </a:r>
          </a:p>
          <a:p>
            <a:pPr lvl="1"/>
            <a:r>
              <a:rPr lang="en-US" altLang="ko-KR" dirty="0" smtClean="0"/>
              <a:t>Stack 4 flip flops to get 4 bit data register</a:t>
            </a:r>
          </a:p>
          <a:p>
            <a:pPr lvl="1"/>
            <a:r>
              <a:rPr lang="en-US" altLang="ko-KR" dirty="0" smtClean="0"/>
              <a:t>Strobe </a:t>
            </a:r>
            <a:r>
              <a:rPr lang="en-US" altLang="ko-KR" dirty="0" err="1" smtClean="0"/>
              <a:t>clk</a:t>
            </a:r>
            <a:r>
              <a:rPr lang="en-US" altLang="ko-KR" dirty="0" smtClean="0"/>
              <a:t>(clock) to get D = Q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073257"/>
            <a:ext cx="2478895" cy="43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1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 to Coursework</a:t>
            </a:r>
          </a:p>
          <a:p>
            <a:r>
              <a:rPr lang="en-US" altLang="ko-KR" dirty="0" smtClean="0"/>
              <a:t>Basic Computing System</a:t>
            </a:r>
          </a:p>
          <a:p>
            <a:r>
              <a:rPr lang="en-US" altLang="ko-KR" dirty="0" smtClean="0"/>
              <a:t>Basic modules for microprocessor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78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Information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81D2-4B17-4BE8-AB21-813F56639B9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Lecture Book</a:t>
            </a:r>
          </a:p>
          <a:p>
            <a:pPr lvl="1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The Definitive Guide to ARM Cortex-M3, second edition</a:t>
            </a:r>
          </a:p>
          <a:p>
            <a:pPr lvl="1"/>
            <a:endParaRPr lang="en-US" altLang="ko-KR" dirty="0"/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Lecture Contents</a:t>
            </a:r>
            <a:endParaRPr lang="ko-KR" altLang="ko-K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Microprocessor &amp; microcontrollers</a:t>
            </a:r>
            <a:endParaRPr lang="ko-KR" altLang="ko-K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ko-KR" dirty="0" smtClean="0"/>
              <a:t>ARM cortex-M3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microcontroller hardware details</a:t>
            </a:r>
            <a:endParaRPr lang="ko-KR" altLang="ko-K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ko-KR" dirty="0"/>
              <a:t>ARM cortex-M3 instruction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set</a:t>
            </a:r>
            <a:endParaRPr lang="ko-KR" altLang="ko-K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ko-KR" dirty="0"/>
              <a:t>ARM cortex-M3 assembly/C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programming</a:t>
            </a:r>
            <a:endParaRPr lang="ko-KR" altLang="ko-K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GPIO Control, Interrupt, Timer, UART, Step Motor,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KeyPAD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etc…</a:t>
            </a:r>
            <a:endParaRPr lang="ko-KR" altLang="ko-KR" dirty="0" smtClean="0">
              <a:latin typeface="Arial" pitchFamily="34" charset="0"/>
              <a:cs typeface="Arial" pitchFamily="34" charset="0"/>
            </a:endParaRPr>
          </a:p>
          <a:p>
            <a:endParaRPr lang="ko-KR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Grading:</a:t>
            </a:r>
            <a:endParaRPr lang="ko-KR" altLang="ko-K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Mid-term exam –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37%</a:t>
            </a:r>
            <a:endParaRPr lang="ko-KR" altLang="ko-K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Final exam –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38%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HW/ Labs reports and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experiments, projects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– 20%</a:t>
            </a:r>
          </a:p>
          <a:p>
            <a:pPr lvl="1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Attendance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– 5%</a:t>
            </a:r>
            <a:endParaRPr lang="ko-KR" altLang="ko-KR" dirty="0" smtClean="0">
              <a:latin typeface="Arial" pitchFamily="34" charset="0"/>
              <a:cs typeface="Arial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15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Materials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81D2-4B17-4BE8-AB21-813F56639B9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HBE-MCU-Multi</a:t>
            </a:r>
          </a:p>
          <a:p>
            <a:pPr lvl="1"/>
            <a:r>
              <a:rPr lang="en-US" altLang="ko-KR" b="1" dirty="0" smtClean="0"/>
              <a:t>HBE-MCU-Multi </a:t>
            </a:r>
            <a:r>
              <a:rPr lang="ko-KR" altLang="en-US" dirty="0" smtClean="0"/>
              <a:t>로 배우는 </a:t>
            </a:r>
            <a:r>
              <a:rPr lang="ko-KR" altLang="en-US" dirty="0" err="1" smtClean="0"/>
              <a:t>마이크로컨트롤러</a:t>
            </a:r>
            <a:r>
              <a:rPr lang="en-US" altLang="ko-KR" dirty="0" smtClean="0"/>
              <a:t>(cortex-M3)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348880"/>
            <a:ext cx="517476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http://www.hanback.co.kr/files/fck/mcu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492896"/>
            <a:ext cx="2016224" cy="25404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915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Tentative Schedule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81D2-4B17-4BE8-AB21-813F56639B96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2346094"/>
              </p:ext>
            </p:extLst>
          </p:nvPr>
        </p:nvGraphicFramePr>
        <p:xfrm>
          <a:off x="457200" y="1431575"/>
          <a:ext cx="7787208" cy="5237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105"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i="0" spc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Week</a:t>
                      </a:r>
                      <a:endParaRPr lang="ko-KR" altLang="en-US" sz="1200" b="0" i="0" spc="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i="0" spc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Wednesday</a:t>
                      </a:r>
                      <a:endParaRPr lang="ko-KR" altLang="en-US" sz="1200" b="0" i="0" spc="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i="0" spc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Friday</a:t>
                      </a:r>
                      <a:endParaRPr lang="ko-KR" altLang="en-US" sz="1200" b="0" i="0" spc="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105"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spc="0">
                          <a:solidFill>
                            <a:srgbClr val="00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  <a:endParaRPr lang="ko-KR" altLang="en-US" sz="1100" b="0" i="0" spc="0">
                        <a:solidFill>
                          <a:srgbClr val="000000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4826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spc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(9/4) </a:t>
                      </a:r>
                      <a:r>
                        <a:rPr lang="en-US" altLang="ko-KR" sz="1050" b="0" i="0" spc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Introduction of the </a:t>
                      </a:r>
                      <a:r>
                        <a:rPr lang="en-US" altLang="ko-KR" sz="1050" b="0" i="0" spc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Course (</a:t>
                      </a:r>
                      <a:r>
                        <a:rPr lang="en-US" altLang="ko-KR" sz="1050" b="0" i="0" spc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Lec</a:t>
                      </a:r>
                      <a:r>
                        <a:rPr lang="en-US" altLang="ko-KR" sz="1050" b="0" i="0" spc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)</a:t>
                      </a:r>
                      <a:endParaRPr lang="ko-KR" altLang="en-US" sz="1050" b="0" i="0" spc="0" dirty="0">
                        <a:solidFill>
                          <a:srgbClr val="000000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826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(</a:t>
                      </a:r>
                      <a:r>
                        <a:rPr lang="en-US" altLang="ko-KR" sz="1050" b="0" i="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9/6) </a:t>
                      </a:r>
                      <a:r>
                        <a:rPr lang="en-US" altLang="ko-KR" sz="1050" b="0" i="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Basic Computer Architecture, Overview of Cortex-M3 </a:t>
                      </a:r>
                      <a:r>
                        <a:rPr lang="en-US" altLang="ko-KR" sz="1050" b="0" i="0" kern="1200" spc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n-US" altLang="ko-KR" sz="1050" b="0" i="0" kern="1200" spc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Lec</a:t>
                      </a:r>
                      <a:r>
                        <a:rPr lang="en-US" altLang="ko-KR" sz="1050" b="0" i="0" kern="1200" spc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kumimoji="0" lang="ko-KR" altLang="en-US" sz="1050" b="0" i="0" kern="1200" spc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105"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spc="0">
                          <a:solidFill>
                            <a:srgbClr val="00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  <a:endParaRPr lang="ko-KR" altLang="en-US" sz="1100" b="0" i="0" spc="0">
                        <a:solidFill>
                          <a:srgbClr val="000000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4826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(</a:t>
                      </a:r>
                      <a:r>
                        <a:rPr lang="en-US" altLang="ko-KR" sz="1050" b="0" i="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9/11) </a:t>
                      </a:r>
                      <a:r>
                        <a:rPr lang="en-US" altLang="ko-KR" sz="1050" b="0" i="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Basic Computer Architecture, Overview of Cortex-M3 </a:t>
                      </a:r>
                      <a:r>
                        <a:rPr lang="en-US" altLang="ko-KR" sz="1050" b="0" i="0" kern="1200" spc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n-US" altLang="ko-KR" sz="1050" b="0" i="0" kern="1200" spc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Lec</a:t>
                      </a:r>
                      <a:r>
                        <a:rPr lang="en-US" altLang="ko-KR" sz="1050" b="0" i="0" kern="1200" spc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kumimoji="0" lang="ko-KR" altLang="en-US" sz="1050" b="0" i="0" kern="1200" spc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826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n-US" altLang="ko-KR" sz="1050" b="0" i="0" kern="1200" spc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9/13) Holliday</a:t>
                      </a:r>
                      <a:endParaRPr kumimoji="0" lang="en-US" altLang="ko-KR" sz="1050" b="0" i="0" kern="1200" spc="0" dirty="0" smtClean="0">
                        <a:solidFill>
                          <a:srgbClr val="0070C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105"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spc="0" dirty="0">
                          <a:solidFill>
                            <a:srgbClr val="00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  <a:endParaRPr lang="ko-KR" altLang="en-US" sz="1100" b="0" i="0" spc="0" dirty="0">
                        <a:solidFill>
                          <a:srgbClr val="000000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4826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9/18) </a:t>
                      </a:r>
                      <a:r>
                        <a:rPr kumimoji="0"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Cortex-M3</a:t>
                      </a:r>
                      <a:r>
                        <a:rPr kumimoji="0" lang="en-US" altLang="ko-KR" sz="1050" b="0" i="0" kern="1200" spc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ISA – Assembly Programming </a:t>
                      </a:r>
                      <a:r>
                        <a:rPr lang="en-US" altLang="ko-KR" sz="1050" b="0" i="0" kern="1200" spc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n-US" altLang="ko-KR" sz="1050" b="0" i="0" kern="1200" spc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Lec</a:t>
                      </a:r>
                      <a:r>
                        <a:rPr lang="en-US" altLang="ko-KR" sz="1050" b="0" i="0" kern="1200" spc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kumimoji="0" lang="ko-KR" altLang="en-US" sz="1050" b="0" i="0" kern="1200" spc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826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(</a:t>
                      </a:r>
                      <a:r>
                        <a:rPr lang="en-US" altLang="ko-KR" sz="1050" b="0" i="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9/20) </a:t>
                      </a:r>
                      <a:r>
                        <a:rPr lang="en-US" altLang="ko-KR" sz="1050" b="0" i="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Experimental Environment Setup &amp; simple test labs (</a:t>
                      </a:r>
                      <a:r>
                        <a:rPr lang="en-US" altLang="ko-KR" sz="1050" b="0" i="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Lab)</a:t>
                      </a:r>
                      <a:endParaRPr kumimoji="0" lang="ko-KR" altLang="en-US" sz="1050" b="0" i="0" kern="1200" spc="0" dirty="0" smtClean="0">
                        <a:solidFill>
                          <a:srgbClr val="0070C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105"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spc="0" dirty="0">
                          <a:solidFill>
                            <a:srgbClr val="00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  <a:endParaRPr lang="ko-KR" altLang="en-US" sz="1100" b="0" i="0" spc="0" dirty="0">
                        <a:solidFill>
                          <a:srgbClr val="000000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4826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(</a:t>
                      </a:r>
                      <a:r>
                        <a:rPr lang="en-US" altLang="ko-KR" sz="1050" b="0" i="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9/25) </a:t>
                      </a:r>
                      <a:r>
                        <a:rPr kumimoji="0"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Cortex-M3</a:t>
                      </a:r>
                      <a:r>
                        <a:rPr kumimoji="0" lang="en-US" altLang="ko-KR" sz="1050" b="0" i="0" kern="1200" spc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ISA – </a:t>
                      </a:r>
                      <a:r>
                        <a:rPr kumimoji="0"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Arithmetic and Logic </a:t>
                      </a:r>
                      <a:r>
                        <a:rPr kumimoji="0" lang="en-US" altLang="ko-KR" sz="1050" b="0" i="0" kern="1200" spc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en-US" altLang="ko-KR" sz="1050" b="0" i="0" kern="1200" spc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Lec</a:t>
                      </a:r>
                      <a:r>
                        <a:rPr kumimoji="0" lang="en-US" altLang="ko-KR" sz="1050" b="0" i="0" kern="1200" spc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r>
                        <a:rPr kumimoji="0"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1050" b="0" i="0" kern="1200" spc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826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kern="120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en-US" altLang="ko-KR" sz="1050" b="0" i="0" kern="120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9/27) </a:t>
                      </a:r>
                      <a:r>
                        <a:rPr kumimoji="0" lang="en-US" altLang="ko-KR" sz="1050" b="0" i="0" kern="120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Cortex-M3</a:t>
                      </a:r>
                      <a:r>
                        <a:rPr kumimoji="0" lang="en-US" altLang="ko-KR" sz="1050" b="0" i="0" kern="1200" spc="0" baseline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Microcontroller – Assembly Programming </a:t>
                      </a:r>
                      <a:r>
                        <a:rPr kumimoji="0" lang="en-US" altLang="ko-KR" sz="1050" b="0" i="0" kern="1200" spc="0" baseline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Labs (Lab)</a:t>
                      </a:r>
                      <a:endParaRPr kumimoji="0" lang="en-US" altLang="ko-KR" sz="1050" b="0" i="0" kern="1200" spc="0" dirty="0" smtClean="0">
                        <a:solidFill>
                          <a:srgbClr val="0070C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105"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spc="0" dirty="0">
                          <a:solidFill>
                            <a:srgbClr val="00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  <a:endParaRPr lang="ko-KR" altLang="en-US" sz="1100" b="0" i="0" spc="0" dirty="0">
                        <a:solidFill>
                          <a:srgbClr val="000000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4826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(10/2) </a:t>
                      </a:r>
                      <a:r>
                        <a:rPr kumimoji="0"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Cortex-M3 </a:t>
                      </a:r>
                      <a:r>
                        <a:rPr kumimoji="0" lang="en-US" altLang="ko-KR" sz="1050" b="0" i="0" kern="1200" spc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ISA – </a:t>
                      </a:r>
                      <a:r>
                        <a:rPr kumimoji="0"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Branch</a:t>
                      </a:r>
                      <a:r>
                        <a:rPr kumimoji="0" lang="en-US" altLang="ko-KR" sz="1050" b="0" i="0" kern="1200" spc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Control, Memory Map </a:t>
                      </a:r>
                      <a:r>
                        <a:rPr kumimoji="0"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en-US" altLang="ko-KR" sz="1050" b="0" i="0" kern="1200" spc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Lec</a:t>
                      </a:r>
                      <a:r>
                        <a:rPr kumimoji="0"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 </a:t>
                      </a:r>
                      <a:endParaRPr kumimoji="0" lang="en-US" altLang="ko-KR" sz="1050" b="0" i="0" kern="1200" spc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826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kern="120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(10/4) </a:t>
                      </a:r>
                      <a:r>
                        <a:rPr kumimoji="0" lang="en-US" altLang="ko-KR" sz="1050" b="0" i="0" kern="120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Cortex-M3</a:t>
                      </a:r>
                      <a:r>
                        <a:rPr kumimoji="0" lang="en-US" altLang="ko-KR" sz="1050" b="0" i="0" kern="1200" spc="0" baseline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050" b="0" i="0" kern="120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Assembly Programming</a:t>
                      </a:r>
                      <a:r>
                        <a:rPr kumimoji="0" lang="en-US" altLang="ko-KR" sz="1050" b="0" i="0" kern="1200" spc="0" baseline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– </a:t>
                      </a:r>
                      <a:r>
                        <a:rPr kumimoji="0" lang="en-US" altLang="ko-KR" sz="1050" b="0" i="0" kern="120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Arithmetic and Logic </a:t>
                      </a:r>
                      <a:r>
                        <a:rPr kumimoji="0" lang="en-US" altLang="ko-KR" sz="1050" b="0" i="0" kern="120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Labs (Lab)</a:t>
                      </a:r>
                      <a:endParaRPr kumimoji="0" lang="en-US" altLang="ko-KR" sz="1050" b="0" i="0" kern="1200" spc="0" dirty="0" smtClean="0">
                        <a:solidFill>
                          <a:srgbClr val="0070C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105"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spc="0">
                          <a:solidFill>
                            <a:srgbClr val="00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  <a:endParaRPr lang="ko-KR" altLang="en-US" sz="1100" b="0" i="0" spc="0">
                        <a:solidFill>
                          <a:srgbClr val="000000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4826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spc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(</a:t>
                      </a:r>
                      <a:r>
                        <a:rPr lang="en-US" altLang="ko-KR" sz="1050" b="0" i="0" spc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10/9) </a:t>
                      </a:r>
                      <a:r>
                        <a:rPr kumimoji="0" lang="en-US" altLang="ko-KR" sz="1050" b="0" i="0" kern="1200" spc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Holliday</a:t>
                      </a: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826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10/11) </a:t>
                      </a:r>
                      <a:r>
                        <a:rPr kumimoji="0" lang="en-US" altLang="ko-KR" sz="1050" b="0" i="0" kern="120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Cortex-M3</a:t>
                      </a:r>
                      <a:r>
                        <a:rPr kumimoji="0" lang="en-US" altLang="ko-KR" sz="1050" b="0" i="0" kern="1200" spc="0" baseline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050" b="0" i="0" kern="120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Assembly Programming</a:t>
                      </a:r>
                      <a:r>
                        <a:rPr kumimoji="0" lang="en-US" altLang="ko-KR" sz="1050" b="0" i="0" kern="1200" spc="0" baseline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– </a:t>
                      </a:r>
                      <a:r>
                        <a:rPr kumimoji="0" lang="en-US" altLang="ko-KR" sz="1050" b="0" i="0" kern="120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Arithmetic and Logic Labs (Lab)</a:t>
                      </a: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8105"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spc="0">
                          <a:solidFill>
                            <a:srgbClr val="00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7</a:t>
                      </a:r>
                      <a:endParaRPr lang="ko-KR" altLang="en-US" sz="1100" b="0" i="0" spc="0">
                        <a:solidFill>
                          <a:srgbClr val="000000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4826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10/16) </a:t>
                      </a:r>
                      <a:r>
                        <a:rPr kumimoji="0"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Cortex-M3 ISA &amp; Cortex-M3</a:t>
                      </a:r>
                      <a:r>
                        <a:rPr kumimoji="0" lang="en-US" altLang="ko-KR" sz="1050" b="0" i="0" kern="1200" spc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Memory </a:t>
                      </a:r>
                      <a:r>
                        <a:rPr kumimoji="0"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Map, GPIO </a:t>
                      </a:r>
                      <a:r>
                        <a:rPr kumimoji="0"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en-US" altLang="ko-KR" sz="1050" b="0" i="0" kern="1200" spc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Lec</a:t>
                      </a:r>
                      <a:r>
                        <a:rPr kumimoji="0"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kumimoji="0" lang="ko-KR" altLang="en-US" sz="1050" b="0" i="0" kern="1200" spc="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8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826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50" b="0" i="0" kern="120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en-US" altLang="ko-KR" sz="1050" b="0" i="0" kern="120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10/18) </a:t>
                      </a:r>
                      <a:r>
                        <a:rPr kumimoji="0" lang="en-US" altLang="ko-KR" sz="1050" b="0" i="0" kern="120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GPIO Labs </a:t>
                      </a:r>
                      <a:r>
                        <a:rPr kumimoji="0" lang="en-US" altLang="ko-KR" sz="1050" b="0" i="0" kern="120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(Lab)</a:t>
                      </a:r>
                      <a:endParaRPr kumimoji="0" lang="ko-KR" altLang="en-US" sz="1050" b="0" i="0" kern="1200" spc="0" dirty="0">
                        <a:solidFill>
                          <a:srgbClr val="0070C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810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spc="0" dirty="0">
                          <a:solidFill>
                            <a:srgbClr val="00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8</a:t>
                      </a:r>
                      <a:endParaRPr lang="ko-KR" altLang="en-US" sz="1100" b="0" i="0" spc="0" dirty="0">
                        <a:solidFill>
                          <a:srgbClr val="000000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4826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i="0" spc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Middle Exam</a:t>
                      </a:r>
                      <a:endParaRPr lang="ko-KR" altLang="en-US" sz="1050" b="0" i="0" spc="0" dirty="0">
                        <a:solidFill>
                          <a:srgbClr val="000000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0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Tentative Schedule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81D2-4B17-4BE8-AB21-813F56639B96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034058"/>
              </p:ext>
            </p:extLst>
          </p:nvPr>
        </p:nvGraphicFramePr>
        <p:xfrm>
          <a:off x="457200" y="1431571"/>
          <a:ext cx="7787208" cy="5309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341"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i="0" spc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Week</a:t>
                      </a:r>
                      <a:endParaRPr lang="ko-KR" altLang="en-US" sz="1200" b="0" i="0" spc="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i="0" spc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Wednesday</a:t>
                      </a:r>
                      <a:endParaRPr lang="ko-KR" altLang="en-US" sz="1200" b="0" i="0" spc="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3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spc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Friday</a:t>
                      </a:r>
                      <a:endParaRPr lang="ko-KR" altLang="en-US" sz="1200" b="1" i="0" spc="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341"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9</a:t>
                      </a:r>
                      <a:endParaRPr lang="ko-KR" altLang="en-US" sz="1050" b="0" i="0" spc="0">
                        <a:solidFill>
                          <a:srgbClr val="000000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4826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10/30) </a:t>
                      </a:r>
                      <a:r>
                        <a:rPr kumimoji="0"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Cortex-M3</a:t>
                      </a:r>
                      <a:r>
                        <a:rPr kumimoji="0" lang="en-US" altLang="ko-KR" sz="1050" b="0" i="0" kern="1200" spc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Interrupt</a:t>
                      </a:r>
                      <a:r>
                        <a:rPr kumimoji="0"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</a:t>
                      </a:r>
                      <a:r>
                        <a:rPr kumimoji="0" lang="en-US" altLang="ko-KR" sz="1050" b="0" i="0" kern="1200" spc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Lec</a:t>
                      </a:r>
                      <a:r>
                        <a:rPr kumimoji="0"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kumimoji="0" lang="ko-KR" altLang="en-US" sz="1050" b="0" i="0" kern="1200" spc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7780" marR="17780" marT="17780" marB="1778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3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826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kern="120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en-US" altLang="ko-KR" sz="1050" b="0" i="0" kern="120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11/1) </a:t>
                      </a:r>
                      <a:r>
                        <a:rPr kumimoji="0" lang="en-US" altLang="ko-KR" sz="1050" b="0" i="0" kern="120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Interrupt</a:t>
                      </a:r>
                      <a:r>
                        <a:rPr kumimoji="0" lang="en-US" altLang="ko-KR" sz="1050" b="0" i="0" kern="1200" spc="0" baseline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Labs</a:t>
                      </a:r>
                      <a:r>
                        <a:rPr kumimoji="0" lang="en-US" altLang="ko-KR" sz="1050" b="0" i="0" kern="120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(</a:t>
                      </a:r>
                      <a:r>
                        <a:rPr kumimoji="0" lang="en-US" altLang="ko-KR" sz="1050" b="0" i="0" kern="120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Lab)</a:t>
                      </a:r>
                      <a:endParaRPr kumimoji="0" lang="en-US" altLang="ko-KR" sz="1050" b="0" i="0" kern="1200" spc="0" dirty="0">
                        <a:solidFill>
                          <a:srgbClr val="0070C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341"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10</a:t>
                      </a:r>
                      <a:endParaRPr lang="ko-KR" altLang="en-US" sz="1050" b="0" i="0" spc="0">
                        <a:solidFill>
                          <a:srgbClr val="000000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4826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(</a:t>
                      </a:r>
                      <a:r>
                        <a:rPr lang="en-US" sz="1050" b="0" i="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11/6) </a:t>
                      </a:r>
                      <a:r>
                        <a:rPr kumimoji="0"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Cortex-M3</a:t>
                      </a:r>
                      <a:r>
                        <a:rPr kumimoji="0" lang="en-US" altLang="ko-KR" sz="1050" b="0" i="0" kern="1200" spc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Timer </a:t>
                      </a:r>
                      <a:r>
                        <a:rPr kumimoji="0"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en-US" altLang="ko-KR" sz="1050" b="0" i="0" kern="1200" spc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Lec</a:t>
                      </a:r>
                      <a:r>
                        <a:rPr kumimoji="0"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US" sz="1050" b="0" i="0" spc="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3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826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(</a:t>
                      </a:r>
                      <a:r>
                        <a:rPr lang="en-US" sz="1050" b="0" i="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11/8) </a:t>
                      </a:r>
                      <a:r>
                        <a:rPr lang="en-US" sz="1050" b="0" i="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Timer </a:t>
                      </a:r>
                      <a:r>
                        <a:rPr lang="en-US" sz="1050" b="0" i="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Labs(Lab)</a:t>
                      </a:r>
                      <a:endParaRPr kumimoji="0" lang="en-US" altLang="ko-KR" sz="1050" b="0" i="0" kern="1200" spc="0" dirty="0">
                        <a:solidFill>
                          <a:srgbClr val="0070C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341"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11</a:t>
                      </a:r>
                      <a:endParaRPr lang="ko-KR" altLang="en-US" sz="1050" b="0" i="0" spc="0" dirty="0">
                        <a:solidFill>
                          <a:srgbClr val="000000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4826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spc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(</a:t>
                      </a:r>
                      <a:r>
                        <a:rPr lang="en-US" sz="1050" b="0" i="0" spc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11/13) </a:t>
                      </a:r>
                      <a:r>
                        <a:rPr kumimoji="0"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Cortex-M3</a:t>
                      </a:r>
                      <a:r>
                        <a:rPr kumimoji="0" lang="en-US" altLang="ko-KR" sz="1050" b="0" i="0" kern="1200" spc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Timer PWM </a:t>
                      </a:r>
                      <a:r>
                        <a:rPr kumimoji="0"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en-US" altLang="ko-KR" sz="1050" b="0" i="0" kern="1200" spc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Lec</a:t>
                      </a:r>
                      <a:r>
                        <a:rPr kumimoji="0"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050" b="0" i="0" spc="0" dirty="0">
                        <a:solidFill>
                          <a:srgbClr val="000000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3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826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(</a:t>
                      </a:r>
                      <a:r>
                        <a:rPr lang="en-US" sz="1050" b="0" i="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11/15) </a:t>
                      </a:r>
                      <a:r>
                        <a:rPr lang="en-US" altLang="ko-KR" sz="1050" b="0" i="0" kern="120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Timer PWM</a:t>
                      </a:r>
                      <a:r>
                        <a:rPr lang="en-US" altLang="ko-KR" sz="1050" b="0" i="0" kern="1200" spc="0" baseline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050" b="0" i="0" kern="120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Labs(Lab)</a:t>
                      </a:r>
                      <a:endParaRPr lang="ko-KR" altLang="en-US" sz="1050" b="0" i="0" spc="0" dirty="0">
                        <a:solidFill>
                          <a:srgbClr val="0070C0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341"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12</a:t>
                      </a:r>
                      <a:endParaRPr lang="ko-KR" altLang="en-US" sz="1050" b="0" i="0" spc="0" dirty="0">
                        <a:solidFill>
                          <a:srgbClr val="000000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4826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(</a:t>
                      </a:r>
                      <a:r>
                        <a:rPr lang="en-US" sz="1050" b="0" i="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11/20) </a:t>
                      </a:r>
                      <a:r>
                        <a:rPr lang="en-US" altLang="ko-KR" sz="1050" b="0" i="0" kern="1200" spc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Serial Port(</a:t>
                      </a:r>
                      <a:r>
                        <a:rPr lang="en-US" altLang="ko-KR" sz="1050" b="0" i="0" kern="1200" spc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Lec</a:t>
                      </a:r>
                      <a:r>
                        <a:rPr lang="en-US" altLang="ko-KR" sz="1050" b="0" i="0" kern="1200" spc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050" b="0" i="0" spc="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3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826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(</a:t>
                      </a:r>
                      <a:r>
                        <a:rPr lang="en-US" sz="1050" b="0" i="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11/22) </a:t>
                      </a:r>
                      <a:r>
                        <a:rPr lang="en-US" altLang="ko-KR" sz="1050" b="0" i="0" kern="120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UART(Serial) Labs (Lab)</a:t>
                      </a:r>
                      <a:endParaRPr lang="ko-KR" altLang="en-US" sz="1050" b="0" i="0" spc="0" dirty="0">
                        <a:solidFill>
                          <a:srgbClr val="0070C0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341"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13</a:t>
                      </a:r>
                      <a:endParaRPr lang="ko-KR" altLang="en-US" sz="1050" b="0" i="0" spc="0" dirty="0">
                        <a:solidFill>
                          <a:srgbClr val="000000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 (</a:t>
                      </a:r>
                      <a:r>
                        <a:rPr lang="en-US" altLang="ko-KR" sz="1050" b="0" i="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11/27) </a:t>
                      </a:r>
                      <a:r>
                        <a:rPr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Cortex-M3 </a:t>
                      </a:r>
                      <a:r>
                        <a:rPr lang="en-US" altLang="ko-KR" sz="1050" b="0" i="0" kern="1200" spc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TextLCD</a:t>
                      </a:r>
                      <a:r>
                        <a:rPr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</a:t>
                      </a:r>
                      <a:r>
                        <a:rPr lang="en-US" altLang="ko-KR" sz="1050" b="0" i="0" kern="1200" spc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Lec</a:t>
                      </a:r>
                      <a:r>
                        <a:rPr lang="en-US" altLang="ko-KR" sz="1050" b="0" i="0" kern="1200" spc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050" b="0" i="0" spc="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3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 (</a:t>
                      </a:r>
                      <a:r>
                        <a:rPr lang="en-US" altLang="ko-KR" sz="1050" b="0" i="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11/29) </a:t>
                      </a:r>
                      <a:r>
                        <a:rPr lang="en-US" altLang="ko-KR" sz="1050" b="0" i="0" kern="120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Cortex-M3 </a:t>
                      </a:r>
                      <a:r>
                        <a:rPr lang="en-US" altLang="ko-KR" sz="1050" b="0" i="0" kern="1200" spc="0" dirty="0" err="1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TextLCD</a:t>
                      </a:r>
                      <a:r>
                        <a:rPr lang="en-US" altLang="ko-KR" sz="1050" b="0" i="0" kern="1200" spc="0" baseline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050" b="0" i="0" kern="120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Labs (Lab)</a:t>
                      </a:r>
                      <a:endParaRPr lang="en-US" altLang="ko-KR" sz="1050" b="0" i="0" spc="0" dirty="0" smtClean="0">
                        <a:solidFill>
                          <a:srgbClr val="0070C0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341"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14</a:t>
                      </a:r>
                      <a:endParaRPr lang="ko-KR" altLang="en-US" sz="1050" b="0" i="0" spc="0" dirty="0">
                        <a:solidFill>
                          <a:srgbClr val="000000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kern="1200" spc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</a:t>
                      </a:r>
                      <a:r>
                        <a:rPr kumimoji="0" lang="en-US" altLang="ko-KR" sz="1050" b="1" i="0" kern="1200" spc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12/4) </a:t>
                      </a:r>
                      <a:r>
                        <a:rPr lang="en-US" altLang="ko-KR" sz="1050" b="0" i="0" kern="1200" spc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Step </a:t>
                      </a:r>
                      <a:r>
                        <a:rPr lang="en-US" altLang="ko-KR" sz="1050" b="0" i="0" kern="1200" spc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Moter</a:t>
                      </a:r>
                      <a:r>
                        <a:rPr lang="en-US" altLang="ko-KR" sz="1050" b="0" i="0" kern="1200" spc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and </a:t>
                      </a:r>
                      <a:r>
                        <a:rPr lang="en-US" altLang="ko-KR" sz="1050" b="0" i="0" kern="1200" spc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KeyPAD</a:t>
                      </a:r>
                      <a:r>
                        <a:rPr lang="en-US" altLang="ko-KR" sz="1050" b="0" i="0" kern="1200" spc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050" b="0" i="0" kern="1200" spc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n-US" altLang="ko-KR" sz="1050" b="0" i="0" kern="1200" spc="0" baseline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Lec</a:t>
                      </a:r>
                      <a:r>
                        <a:rPr lang="en-US" altLang="ko-KR" sz="1050" b="0" i="0" kern="1200" spc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050" b="0" i="0" kern="1200" spc="0" dirty="0" smtClean="0">
                        <a:solidFill>
                          <a:srgbClr val="0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3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i="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 (</a:t>
                      </a:r>
                      <a:r>
                        <a:rPr lang="en-US" altLang="ko-KR" sz="1050" b="1" i="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12/6) </a:t>
                      </a:r>
                      <a:r>
                        <a:rPr lang="en-US" altLang="ko-KR" sz="1050" b="0" i="0" kern="120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Step </a:t>
                      </a:r>
                      <a:r>
                        <a:rPr lang="en-US" altLang="ko-KR" sz="1050" b="0" i="0" kern="1200" spc="0" dirty="0" err="1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Moter</a:t>
                      </a:r>
                      <a:r>
                        <a:rPr lang="en-US" altLang="ko-KR" sz="1050" b="0" i="0" kern="120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and </a:t>
                      </a:r>
                      <a:r>
                        <a:rPr lang="en-US" altLang="ko-KR" sz="1050" b="0" i="0" kern="1200" spc="0" dirty="0" err="1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KeyPAD</a:t>
                      </a:r>
                      <a:r>
                        <a:rPr lang="en-US" altLang="ko-KR" sz="1050" b="0" i="0" kern="1200" spc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Labs (Lab)</a:t>
                      </a: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2341"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15</a:t>
                      </a:r>
                      <a:endParaRPr lang="ko-KR" altLang="en-US" sz="1050" b="0" i="0" spc="0">
                        <a:solidFill>
                          <a:srgbClr val="000000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spc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 </a:t>
                      </a:r>
                      <a:r>
                        <a:rPr lang="en-US" altLang="ko-KR" sz="1050" b="1" i="0" spc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(</a:t>
                      </a:r>
                      <a:r>
                        <a:rPr lang="en-US" altLang="ko-KR" sz="1050" b="1" i="0" spc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12/11) </a:t>
                      </a:r>
                      <a:r>
                        <a:rPr kumimoji="0" lang="en-US" altLang="ko-KR" sz="1050" b="1" i="0" kern="1200" spc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Term Project</a:t>
                      </a:r>
                      <a:endParaRPr kumimoji="0" lang="ko-KR" altLang="en-US" sz="1050" b="1" i="0" kern="1200" spc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23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spc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 </a:t>
                      </a:r>
                      <a:r>
                        <a:rPr lang="en-US" altLang="ko-KR" sz="1050" b="1" i="0" spc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(</a:t>
                      </a:r>
                      <a:r>
                        <a:rPr lang="en-US" altLang="ko-KR" sz="1050" b="1" i="0" spc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12/13</a:t>
                      </a:r>
                      <a:r>
                        <a:rPr kumimoji="0" lang="en-US" altLang="ko-KR" sz="1050" b="1" i="0" kern="1200" spc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 </a:t>
                      </a:r>
                      <a:r>
                        <a:rPr kumimoji="0" lang="en-US" altLang="ko-KR" sz="1050" b="1" i="0" kern="1200" spc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Term Project Demo</a:t>
                      </a:r>
                      <a:endParaRPr kumimoji="0" lang="ko-KR" altLang="en-US" sz="1050" b="1" i="0" kern="1200" spc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234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16</a:t>
                      </a:r>
                      <a:endParaRPr lang="ko-KR" altLang="en-US" sz="1050" b="0" i="0" spc="0" dirty="0">
                        <a:solidFill>
                          <a:srgbClr val="000000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kern="1200" spc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Final Exam</a:t>
                      </a:r>
                      <a:endParaRPr kumimoji="0" lang="ko-KR" altLang="en-US" sz="1100" b="0" i="0" kern="1200" spc="0" dirty="0" smtClean="0">
                        <a:solidFill>
                          <a:srgbClr val="0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39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Topics covered in this course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81D2-4B17-4BE8-AB21-813F56639B9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Introduction to microprocessor organization and operations, emphasizing the Comtex-M3 microcontroller subset.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Introduction to computer architecture, with emphasis on systems involving the </a:t>
            </a:r>
            <a:r>
              <a:rPr lang="en-US" altLang="ko-KR" dirty="0"/>
              <a:t>Comtex-M3 </a:t>
            </a:r>
            <a:r>
              <a:rPr lang="en-US" altLang="ko-KR" dirty="0" smtClean="0"/>
              <a:t>microcontroller.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Machine and assembly language programming for the ARM Comtex-M3 </a:t>
            </a:r>
            <a:r>
              <a:rPr lang="en-US" altLang="ko-KR" dirty="0"/>
              <a:t>and </a:t>
            </a:r>
            <a:r>
              <a:rPr lang="en-US" altLang="ko-KR" dirty="0" smtClean="0"/>
              <a:t>variants.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 language programming for embedded systems.</a:t>
            </a:r>
          </a:p>
        </p:txBody>
      </p:sp>
    </p:spTree>
    <p:extLst>
      <p:ext uri="{BB962C8B-B14F-4D97-AF65-F5344CB8AC3E}">
        <p14:creationId xmlns:p14="http://schemas.microsoft.com/office/powerpoint/2010/main" val="27090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By the end of the course,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81D2-4B17-4BE8-AB21-813F56639B9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You should be able to :</a:t>
            </a:r>
          </a:p>
          <a:p>
            <a:pPr lvl="1"/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Understanding the organization of a simple microcontroller.</a:t>
            </a:r>
          </a:p>
          <a:p>
            <a:pPr lvl="1"/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Analyze and design hardware and software for small digital systems involving microcontrollers.</a:t>
            </a:r>
          </a:p>
          <a:p>
            <a:pPr lvl="1"/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Program embedded computer systems in Assembly and C.</a:t>
            </a:r>
          </a:p>
          <a:p>
            <a:pPr lvl="1"/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Use the </a:t>
            </a:r>
            <a:r>
              <a:rPr lang="en-US" altLang="ko-KR" sz="2400" dirty="0"/>
              <a:t>Comtex-M3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microcontroller and its standard peripherals.</a:t>
            </a:r>
            <a:endParaRPr lang="ko-KR" alt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9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Why this course is important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81D2-4B17-4BE8-AB21-813F56639B9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Microcontrollers are use extensively in process control, instrumentation, home appliances, automobiles, etc.</a:t>
            </a: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They represents a basic building block of modern digital systems design.</a:t>
            </a: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If you go into virtually any form of engineering design, there is a high probability that knowledge of microcontrollers will be required.</a:t>
            </a: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Microcontrollers area the basis of embedded systems.</a:t>
            </a:r>
          </a:p>
        </p:txBody>
      </p:sp>
    </p:spTree>
    <p:extLst>
      <p:ext uri="{BB962C8B-B14F-4D97-AF65-F5344CB8AC3E}">
        <p14:creationId xmlns:p14="http://schemas.microsoft.com/office/powerpoint/2010/main" val="427725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b="1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3326</TotalTime>
  <Words>972</Words>
  <Application>Microsoft Office PowerPoint</Application>
  <PresentationFormat>화면 슬라이드 쇼(4:3)</PresentationFormat>
  <Paragraphs>216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新細明體</vt:lpstr>
      <vt:lpstr>맑은 고딕</vt:lpstr>
      <vt:lpstr>Arial</vt:lpstr>
      <vt:lpstr>Wingdings</vt:lpstr>
      <vt:lpstr>Office 테마</vt:lpstr>
      <vt:lpstr>Microprocessor Introduction</vt:lpstr>
      <vt:lpstr>Class Information</vt:lpstr>
      <vt:lpstr>Class Information</vt:lpstr>
      <vt:lpstr>Experimental Materials</vt:lpstr>
      <vt:lpstr>Class Tentative Schedule</vt:lpstr>
      <vt:lpstr>Class Tentative Schedule</vt:lpstr>
      <vt:lpstr>Topics covered in this course</vt:lpstr>
      <vt:lpstr>By the end of the course,</vt:lpstr>
      <vt:lpstr>Why this course is important</vt:lpstr>
      <vt:lpstr>Preliminarily studies</vt:lpstr>
      <vt:lpstr>Numbering and Coding Systems</vt:lpstr>
      <vt:lpstr>Numbering and Coding Systems</vt:lpstr>
      <vt:lpstr>Numbering and Coding Systems</vt:lpstr>
      <vt:lpstr>Binary Logic</vt:lpstr>
      <vt:lpstr>Very basic components of Computer</vt:lpstr>
      <vt:lpstr>Very basic components of Computer</vt:lpstr>
      <vt:lpstr>Very basic components of Computer</vt:lpstr>
      <vt:lpstr>Basic Digital Logic Components</vt:lpstr>
      <vt:lpstr>Digital Logic Design using Gates</vt:lpstr>
      <vt:lpstr>Digital Logic Design using Gates</vt:lpstr>
      <vt:lpstr>Digital Logic Design using Gates</vt:lpstr>
      <vt:lpstr>Digital Logic Design using Gates</vt:lpstr>
      <vt:lpstr>Digital Logic Design using Gates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Location Based Service  &amp; Multimedia Service</dc:title>
  <dc:creator>Seung-Ho-Lim</dc:creator>
  <cp:lastModifiedBy>Seung-Ho Lim</cp:lastModifiedBy>
  <cp:revision>193</cp:revision>
  <dcterms:created xsi:type="dcterms:W3CDTF">2011-10-15T23:24:55Z</dcterms:created>
  <dcterms:modified xsi:type="dcterms:W3CDTF">2019-08-28T06:21:34Z</dcterms:modified>
</cp:coreProperties>
</file>