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88" r:id="rId6"/>
    <p:sldId id="289" r:id="rId7"/>
    <p:sldId id="290" r:id="rId8"/>
    <p:sldId id="257" r:id="rId9"/>
    <p:sldId id="269" r:id="rId10"/>
    <p:sldId id="261" r:id="rId11"/>
    <p:sldId id="266" r:id="rId12"/>
    <p:sldId id="264" r:id="rId13"/>
    <p:sldId id="279" r:id="rId14"/>
    <p:sldId id="267" r:id="rId15"/>
    <p:sldId id="280" r:id="rId16"/>
    <p:sldId id="268" r:id="rId17"/>
    <p:sldId id="270" r:id="rId18"/>
    <p:sldId id="271" r:id="rId19"/>
    <p:sldId id="277" r:id="rId20"/>
    <p:sldId id="281" r:id="rId21"/>
    <p:sldId id="272" r:id="rId22"/>
    <p:sldId id="273" r:id="rId23"/>
    <p:sldId id="282" r:id="rId24"/>
    <p:sldId id="274" r:id="rId25"/>
    <p:sldId id="275" r:id="rId26"/>
    <p:sldId id="283" r:id="rId27"/>
    <p:sldId id="285" r:id="rId28"/>
    <p:sldId id="284" r:id="rId29"/>
    <p:sldId id="286" r:id="rId30"/>
    <p:sldId id="287" r:id="rId3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2" autoAdjust="0"/>
    <p:restoredTop sz="94660"/>
  </p:normalViewPr>
  <p:slideViewPr>
    <p:cSldViewPr>
      <p:cViewPr varScale="1">
        <p:scale>
          <a:sx n="98" d="100"/>
          <a:sy n="98" d="100"/>
        </p:scale>
        <p:origin x="-9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3DC3-BB71-492B-B3ED-21A7529972F9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79DD7-6BAB-4300-848B-9F15C387A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88493" indent="-303266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213066" indent="-242613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98292" indent="-242613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183519" indent="-242613" defTabSz="988986"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668745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3153971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639198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4124424" indent="-242613" defTabSz="988986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D0562ED-7339-48AC-88DB-F763A350A66C}" type="slidenum">
              <a:rPr lang="en-US" altLang="ko-KR" sz="1400"/>
              <a:pPr/>
              <a:t>15</a:t>
            </a:fld>
            <a:endParaRPr lang="en-US" altLang="ko-KR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37170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48251"/>
            <a:ext cx="2133600" cy="365125"/>
          </a:xfrm>
        </p:spPr>
        <p:txBody>
          <a:bodyPr/>
          <a:lstStyle/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u"/>
        <a:defRPr sz="24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itchFamily="2" charset="2"/>
        <a:buChar char="u"/>
        <a:defRPr sz="20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8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u"/>
        <a:defRPr sz="1600" kern="1200">
          <a:solidFill>
            <a:srgbClr val="00206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Microprocessor</a:t>
            </a:r>
            <a:br>
              <a:rPr lang="en-US" altLang="ko-KR" sz="3200" dirty="0" smtClean="0"/>
            </a:br>
            <a:r>
              <a:rPr lang="en-US" altLang="ko-KR" sz="3200" dirty="0" smtClean="0"/>
              <a:t>Basic Computer Architecture &amp; Cortex-M3 Basics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Seung-Ho Lim</a:t>
            </a:r>
          </a:p>
          <a:p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948264" y="64482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766E45-7343-4CA2-9EBC-DB337CD3F20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96" y="6453336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altLang="ko-KR" dirty="0" err="1" smtClean="0"/>
              <a:t>Hankuk</a:t>
            </a:r>
            <a:r>
              <a:rPr lang="en-US" altLang="ko-KR" dirty="0" smtClean="0"/>
              <a:t> University of Foreign Studies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The Evolution of ARM Processor Architecture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098354"/>
            <a:ext cx="77057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is </a:t>
            </a:r>
            <a:r>
              <a:rPr lang="en-US" altLang="ko-KR" i="1" dirty="0"/>
              <a:t>the</a:t>
            </a:r>
            <a:r>
              <a:rPr lang="en-US" altLang="ko-KR" dirty="0"/>
              <a:t> big player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ARM has a huge market share</a:t>
            </a:r>
          </a:p>
          <a:p>
            <a:pPr lvl="1"/>
            <a:r>
              <a:rPr lang="en-US" altLang="ko-KR" dirty="0"/>
              <a:t>As of 2011 ARM has chips in about 90% of the world</a:t>
            </a:r>
            <a:r>
              <a:rPr lang="ja-JP" altLang="en-US" dirty="0"/>
              <a:t>’</a:t>
            </a:r>
            <a:r>
              <a:rPr lang="en-US" altLang="ja-JP" dirty="0"/>
              <a:t>s mobile handsets</a:t>
            </a:r>
          </a:p>
          <a:p>
            <a:pPr lvl="1"/>
            <a:r>
              <a:rPr lang="en-US" altLang="ko-KR" dirty="0"/>
              <a:t>As of 2010 ARM has chips in 95% of the smartphone market, 10% of the notebook market</a:t>
            </a:r>
          </a:p>
          <a:p>
            <a:pPr lvl="2"/>
            <a:r>
              <a:rPr lang="en-US" altLang="ko-KR" dirty="0"/>
              <a:t>Expected to hit 40% of the notebook market in 2015.</a:t>
            </a:r>
          </a:p>
          <a:p>
            <a:pPr lvl="1"/>
            <a:r>
              <a:rPr lang="en-US" altLang="ko-KR" dirty="0"/>
              <a:t>Heavy use in general embedded systems.</a:t>
            </a:r>
          </a:p>
          <a:p>
            <a:pPr lvl="2"/>
            <a:r>
              <a:rPr lang="en-US" altLang="ko-KR" dirty="0"/>
              <a:t>Cheap to use</a:t>
            </a:r>
          </a:p>
          <a:p>
            <a:pPr lvl="3"/>
            <a:r>
              <a:rPr lang="en-US" altLang="ko-KR" dirty="0"/>
              <a:t>ARM appears to get an average of 8¢ per device (averaged over cheap and expensive chips). </a:t>
            </a:r>
          </a:p>
          <a:p>
            <a:pPr lvl="2"/>
            <a:r>
              <a:rPr lang="en-US" altLang="ko-KR" dirty="0"/>
              <a:t>Flexible</a:t>
            </a:r>
          </a:p>
          <a:p>
            <a:pPr lvl="3"/>
            <a:r>
              <a:rPr lang="en-US" altLang="ko-KR" dirty="0"/>
              <a:t>Spin your own designs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5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Cortex-M3 Processor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i="1" dirty="0"/>
              <a:t>Low-cost microcontrollers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Cortex-M3 processor is ideally suited for low-cost </a:t>
            </a:r>
            <a:r>
              <a:rPr lang="en-US" altLang="ko-KR" dirty="0" smtClean="0"/>
              <a:t>microcontrollers, which </a:t>
            </a:r>
            <a:r>
              <a:rPr lang="en-US" altLang="ko-KR" dirty="0"/>
              <a:t>are commonly used in consumer products, from toys to electrical appliances</a:t>
            </a:r>
            <a:r>
              <a:rPr lang="en-US" altLang="ko-KR" dirty="0" smtClean="0"/>
              <a:t>.</a:t>
            </a:r>
          </a:p>
          <a:p>
            <a:r>
              <a:rPr lang="en-US" altLang="ko-KR" i="1" dirty="0"/>
              <a:t>Automotive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Another </a:t>
            </a:r>
            <a:r>
              <a:rPr lang="en-US" altLang="ko-KR" dirty="0"/>
              <a:t>ideal application for the Cortex-M3 processor is in the automotive </a:t>
            </a:r>
            <a:r>
              <a:rPr lang="en-US" altLang="ko-KR" dirty="0" smtClean="0"/>
              <a:t>industry. The </a:t>
            </a:r>
            <a:r>
              <a:rPr lang="en-US" altLang="ko-KR" dirty="0"/>
              <a:t>Cortex-M3 processor has very high-performance </a:t>
            </a:r>
            <a:r>
              <a:rPr lang="en-US" altLang="ko-KR" dirty="0" smtClean="0"/>
              <a:t>efficiency </a:t>
            </a:r>
            <a:r>
              <a:rPr lang="en-US" altLang="ko-KR" dirty="0"/>
              <a:t>and low interrupt latency, </a:t>
            </a:r>
            <a:r>
              <a:rPr lang="en-US" altLang="ko-KR" dirty="0" smtClean="0"/>
              <a:t>allowing it </a:t>
            </a:r>
            <a:r>
              <a:rPr lang="en-US" altLang="ko-KR" dirty="0"/>
              <a:t>to be used in real-time systems</a:t>
            </a:r>
            <a:r>
              <a:rPr lang="en-US" altLang="ko-KR" dirty="0" smtClean="0"/>
              <a:t>.</a:t>
            </a:r>
          </a:p>
          <a:p>
            <a:r>
              <a:rPr lang="en-US" altLang="ko-KR" i="1" dirty="0"/>
              <a:t>Data communications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processor’s low power and high efficiency, coupled with </a:t>
            </a:r>
            <a:r>
              <a:rPr lang="en-US" altLang="ko-KR" dirty="0" smtClean="0"/>
              <a:t>instructions in </a:t>
            </a:r>
            <a:r>
              <a:rPr lang="en-US" altLang="ko-KR" dirty="0"/>
              <a:t>Thumb-2 for bit-field manipulation, make the Cortex-M3 ideal for many </a:t>
            </a:r>
            <a:r>
              <a:rPr lang="en-US" altLang="ko-KR" dirty="0" smtClean="0"/>
              <a:t>communications applications</a:t>
            </a:r>
            <a:r>
              <a:rPr lang="en-US" altLang="ko-KR" dirty="0"/>
              <a:t>, such as Bluetooth and ZigBee</a:t>
            </a:r>
            <a:r>
              <a:rPr lang="en-US" altLang="ko-KR" dirty="0" smtClean="0"/>
              <a:t>.</a:t>
            </a:r>
          </a:p>
          <a:p>
            <a:r>
              <a:rPr lang="en-US" altLang="ko-KR" i="1" dirty="0"/>
              <a:t>Industrial control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industrial control applications, simplicity, fast response, and reliability </a:t>
            </a:r>
            <a:r>
              <a:rPr lang="en-US" altLang="ko-KR" dirty="0" smtClean="0"/>
              <a:t>are key </a:t>
            </a:r>
            <a:r>
              <a:rPr lang="en-US" altLang="ko-KR" dirty="0"/>
              <a:t>factors</a:t>
            </a:r>
            <a:r>
              <a:rPr lang="en-US" altLang="ko-KR" dirty="0" smtClean="0"/>
              <a:t>.</a:t>
            </a:r>
          </a:p>
          <a:p>
            <a:r>
              <a:rPr lang="en-US" altLang="ko-KR" i="1" dirty="0"/>
              <a:t>Consumer products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 </a:t>
            </a:r>
            <a:r>
              <a:rPr lang="en-US" altLang="ko-KR" dirty="0"/>
              <a:t>many consumer products, a high-performance microprocessor (or several </a:t>
            </a:r>
            <a:r>
              <a:rPr lang="en-US" altLang="ko-KR" dirty="0" smtClean="0"/>
              <a:t>of them</a:t>
            </a:r>
            <a:r>
              <a:rPr lang="en-US" altLang="ko-KR" dirty="0"/>
              <a:t>) is used.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6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Overview of the Cortex-M3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Fundamentals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simplified view of the Cortex-M3</a:t>
            </a:r>
            <a:endParaRPr lang="en-US" altLang="ko-KR" dirty="0"/>
          </a:p>
          <a:p>
            <a:pPr lvl="1"/>
            <a:r>
              <a:rPr lang="en-US" altLang="ko-KR" dirty="0" smtClean="0"/>
              <a:t>32-bit microprocessor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63" y="2420888"/>
            <a:ext cx="58388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9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Study with Cortex-M3</a:t>
            </a:r>
          </a:p>
        </p:txBody>
      </p:sp>
      <p:sp>
        <p:nvSpPr>
          <p:cNvPr id="21507" name="TextBox 28"/>
          <p:cNvSpPr txBox="1">
            <a:spLocks noChangeArrowheads="1"/>
          </p:cNvSpPr>
          <p:nvPr/>
        </p:nvSpPr>
        <p:spPr bwMode="auto">
          <a:xfrm>
            <a:off x="2529656" y="3992821"/>
            <a:ext cx="1138238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r>
              <a:rPr lang="en-US" altLang="ko-KR" sz="1600">
                <a:latin typeface="Trebuchet MS" pitchFamily="34" charset="0"/>
              </a:rPr>
              <a:t>Timers</a:t>
            </a: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</p:txBody>
      </p:sp>
      <p:cxnSp>
        <p:nvCxnSpPr>
          <p:cNvPr id="21508" name="Straight Arrow Connector 47"/>
          <p:cNvCxnSpPr>
            <a:cxnSpLocks noChangeShapeType="1"/>
          </p:cNvCxnSpPr>
          <p:nvPr/>
        </p:nvCxnSpPr>
        <p:spPr bwMode="auto">
          <a:xfrm flipV="1">
            <a:off x="1570806" y="5316796"/>
            <a:ext cx="0" cy="414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Straight Arrow Connector 50"/>
          <p:cNvCxnSpPr>
            <a:cxnSpLocks noChangeShapeType="1"/>
          </p:cNvCxnSpPr>
          <p:nvPr/>
        </p:nvCxnSpPr>
        <p:spPr bwMode="auto">
          <a:xfrm>
            <a:off x="1296169" y="3427671"/>
            <a:ext cx="60896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843731" y="2154496"/>
            <a:ext cx="7651750" cy="15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511" name="TextBox 67"/>
          <p:cNvSpPr txBox="1">
            <a:spLocks noChangeArrowheads="1"/>
          </p:cNvSpPr>
          <p:nvPr/>
        </p:nvSpPr>
        <p:spPr bwMode="auto">
          <a:xfrm>
            <a:off x="2123256" y="1482983"/>
            <a:ext cx="4416425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r>
              <a:rPr lang="en-US" altLang="ko-KR" sz="1600">
                <a:latin typeface="Trebuchet MS" pitchFamily="34" charset="0"/>
              </a:rPr>
              <a:t>Central</a:t>
            </a:r>
          </a:p>
          <a:p>
            <a:pPr algn="ctr"/>
            <a:r>
              <a:rPr lang="en-US" altLang="ko-KR" sz="1600">
                <a:latin typeface="Trebuchet MS" pitchFamily="34" charset="0"/>
              </a:rPr>
              <a:t>Processing</a:t>
            </a:r>
          </a:p>
          <a:p>
            <a:pPr algn="ctr"/>
            <a:r>
              <a:rPr lang="en-US" altLang="ko-KR" sz="1600">
                <a:latin typeface="Trebuchet MS" pitchFamily="34" charset="0"/>
              </a:rPr>
              <a:t>Unit</a:t>
            </a:r>
          </a:p>
          <a:p>
            <a:pPr algn="ctr"/>
            <a:endParaRPr lang="en-US" altLang="ko-KR" sz="1600">
              <a:latin typeface="Trebuchet MS" pitchFamily="34" charset="0"/>
            </a:endParaRPr>
          </a:p>
        </p:txBody>
      </p:sp>
      <p:cxnSp>
        <p:nvCxnSpPr>
          <p:cNvPr id="21512" name="Straight Arrow Connector 83"/>
          <p:cNvCxnSpPr>
            <a:cxnSpLocks noChangeShapeType="1"/>
          </p:cNvCxnSpPr>
          <p:nvPr/>
        </p:nvCxnSpPr>
        <p:spPr bwMode="auto">
          <a:xfrm flipV="1">
            <a:off x="6806381" y="3429258"/>
            <a:ext cx="0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Rectangle 100"/>
          <p:cNvSpPr/>
          <p:nvPr/>
        </p:nvSpPr>
        <p:spPr bwMode="auto">
          <a:xfrm>
            <a:off x="2829694" y="5729546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02" name="Rectangle 101"/>
          <p:cNvSpPr/>
          <p:nvPr/>
        </p:nvSpPr>
        <p:spPr bwMode="auto">
          <a:xfrm>
            <a:off x="3956819" y="5743833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03" name="Rectangle 102"/>
          <p:cNvSpPr/>
          <p:nvPr/>
        </p:nvSpPr>
        <p:spPr bwMode="auto">
          <a:xfrm>
            <a:off x="6703194" y="5729546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12" name="TextBox 111"/>
          <p:cNvSpPr txBox="1"/>
          <p:nvPr/>
        </p:nvSpPr>
        <p:spPr>
          <a:xfrm>
            <a:off x="769119" y="1819533"/>
            <a:ext cx="1073150" cy="64611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ko-KR" sz="1600">
                <a:latin typeface="Trebuchet MS" pitchFamily="34" charset="0"/>
              </a:rPr>
              <a:t>Software</a:t>
            </a:r>
          </a:p>
          <a:p>
            <a:endParaRPr lang="en-US" altLang="ko-KR" sz="400">
              <a:latin typeface="Trebuchet MS" pitchFamily="34" charset="0"/>
            </a:endParaRPr>
          </a:p>
          <a:p>
            <a:r>
              <a:rPr lang="en-US" altLang="ko-KR" sz="1600">
                <a:latin typeface="Trebuchet MS" pitchFamily="34" charset="0"/>
              </a:rPr>
              <a:t>Hardware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00806" y="5512058"/>
            <a:ext cx="950913" cy="646113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ko-KR" sz="1600">
                <a:latin typeface="Trebuchet MS" pitchFamily="34" charset="0"/>
              </a:rPr>
              <a:t>Internal</a:t>
            </a:r>
          </a:p>
          <a:p>
            <a:endParaRPr lang="en-US" altLang="ko-KR" sz="400">
              <a:latin typeface="Trebuchet MS" pitchFamily="34" charset="0"/>
            </a:endParaRPr>
          </a:p>
          <a:p>
            <a:r>
              <a:rPr lang="en-US" altLang="ko-KR" sz="1600">
                <a:latin typeface="Trebuchet MS" pitchFamily="34" charset="0"/>
              </a:rPr>
              <a:t>External</a:t>
            </a:r>
          </a:p>
        </p:txBody>
      </p:sp>
      <p:sp>
        <p:nvSpPr>
          <p:cNvPr id="121" name="TextBox 120"/>
          <p:cNvSpPr txBox="1"/>
          <p:nvPr/>
        </p:nvSpPr>
        <p:spPr>
          <a:xfrm rot="18900000">
            <a:off x="1065981" y="6048633"/>
            <a:ext cx="684213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Input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31619" y="2895858"/>
            <a:ext cx="1400175" cy="33972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System Buses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717356" y="3103821"/>
            <a:ext cx="1014413" cy="3381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AHB/APB</a:t>
            </a:r>
          </a:p>
        </p:txBody>
      </p:sp>
      <p:sp>
        <p:nvSpPr>
          <p:cNvPr id="21521" name="TextBox 126"/>
          <p:cNvSpPr txBox="1">
            <a:spLocks noChangeArrowheads="1"/>
          </p:cNvSpPr>
          <p:nvPr/>
        </p:nvSpPr>
        <p:spPr bwMode="auto">
          <a:xfrm>
            <a:off x="4434656" y="2873633"/>
            <a:ext cx="120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ko-KR" sz="1200" b="1">
                <a:latin typeface="Courier" charset="0"/>
              </a:rPr>
              <a:t>ldr (read)</a:t>
            </a:r>
          </a:p>
          <a:p>
            <a:r>
              <a:rPr lang="en-US" altLang="ko-KR" sz="1200" b="1">
                <a:latin typeface="Courier" charset="0"/>
              </a:rPr>
              <a:t>str (write)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3181" y="1925896"/>
            <a:ext cx="606425" cy="46196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ko-KR" sz="2400">
                <a:latin typeface="Trebuchet MS" pitchFamily="34" charset="0"/>
              </a:rPr>
              <a:t>ISA</a:t>
            </a:r>
            <a:endParaRPr lang="en-US" altLang="ko-KR" sz="1600">
              <a:latin typeface="Trebuchet MS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V="1">
            <a:off x="353194" y="5835908"/>
            <a:ext cx="8142287" cy="206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525" name="TextBox 28"/>
          <p:cNvSpPr txBox="1">
            <a:spLocks noChangeArrowheads="1"/>
          </p:cNvSpPr>
          <p:nvPr/>
        </p:nvSpPr>
        <p:spPr bwMode="auto">
          <a:xfrm>
            <a:off x="3769494" y="3992821"/>
            <a:ext cx="1138237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r>
              <a:rPr lang="en-US" altLang="ko-KR" sz="1600">
                <a:latin typeface="Trebuchet MS" pitchFamily="34" charset="0"/>
              </a:rPr>
              <a:t>USART</a:t>
            </a: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260031" y="5743833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78" name="Rectangle 77"/>
          <p:cNvSpPr/>
          <p:nvPr/>
        </p:nvSpPr>
        <p:spPr bwMode="auto">
          <a:xfrm>
            <a:off x="4563244" y="5739071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21528" name="TextBox 28"/>
          <p:cNvSpPr txBox="1">
            <a:spLocks noChangeArrowheads="1"/>
          </p:cNvSpPr>
          <p:nvPr/>
        </p:nvSpPr>
        <p:spPr bwMode="auto">
          <a:xfrm>
            <a:off x="5020444" y="3994408"/>
            <a:ext cx="1138237" cy="1322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r>
              <a:rPr lang="en-US" altLang="ko-KR" sz="1600">
                <a:latin typeface="Trebuchet MS" pitchFamily="34" charset="0"/>
              </a:rPr>
              <a:t>DAC/ADC</a:t>
            </a: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5341119" y="5737483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81" name="Rectangle 80"/>
          <p:cNvSpPr/>
          <p:nvPr/>
        </p:nvSpPr>
        <p:spPr bwMode="auto">
          <a:xfrm>
            <a:off x="5645919" y="5743833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21531" name="TextBox 28"/>
          <p:cNvSpPr txBox="1">
            <a:spLocks noChangeArrowheads="1"/>
          </p:cNvSpPr>
          <p:nvPr/>
        </p:nvSpPr>
        <p:spPr bwMode="auto">
          <a:xfrm>
            <a:off x="6247581" y="3988058"/>
            <a:ext cx="1138238" cy="1322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r>
              <a:rPr lang="en-US" altLang="ko-KR" sz="1600">
                <a:latin typeface="Trebuchet MS" pitchFamily="34" charset="0"/>
              </a:rPr>
              <a:t>Internal &amp;</a:t>
            </a:r>
          </a:p>
          <a:p>
            <a:pPr algn="ctr"/>
            <a:r>
              <a:rPr lang="en-US" altLang="ko-KR" sz="1600">
                <a:latin typeface="Trebuchet MS" pitchFamily="34" charset="0"/>
              </a:rPr>
              <a:t>External</a:t>
            </a:r>
          </a:p>
          <a:p>
            <a:pPr algn="ctr"/>
            <a:r>
              <a:rPr lang="en-US" altLang="ko-KR" sz="1600">
                <a:latin typeface="Trebuchet MS" pitchFamily="34" charset="0"/>
              </a:rPr>
              <a:t>Memory</a:t>
            </a:r>
          </a:p>
          <a:p>
            <a:pPr algn="ctr"/>
            <a:endParaRPr lang="en-US" altLang="ko-KR" sz="1600">
              <a:latin typeface="Trebuchet MS" pitchFamily="34" charset="0"/>
            </a:endParaRPr>
          </a:p>
        </p:txBody>
      </p:sp>
      <p:sp>
        <p:nvSpPr>
          <p:cNvPr id="21532" name="TextBox 28"/>
          <p:cNvSpPr txBox="1">
            <a:spLocks noChangeArrowheads="1"/>
          </p:cNvSpPr>
          <p:nvPr/>
        </p:nvSpPr>
        <p:spPr bwMode="auto">
          <a:xfrm>
            <a:off x="1296169" y="3988058"/>
            <a:ext cx="1138237" cy="1322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r>
              <a:rPr lang="en-US" altLang="ko-KR" sz="1600">
                <a:latin typeface="Trebuchet MS" pitchFamily="34" charset="0"/>
              </a:rPr>
              <a:t>GPIO/INT</a:t>
            </a:r>
          </a:p>
          <a:p>
            <a:pPr algn="ctr"/>
            <a:endParaRPr lang="en-US" altLang="ko-KR" sz="1600">
              <a:latin typeface="Trebuchet MS" pitchFamily="34" charset="0"/>
            </a:endParaRPr>
          </a:p>
          <a:p>
            <a:pPr algn="ctr"/>
            <a:endParaRPr lang="en-US" altLang="ko-KR" sz="1600">
              <a:latin typeface="Trebuchet MS" pitchFamily="34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451744" y="5735896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86" name="Rectangle 85"/>
          <p:cNvSpPr/>
          <p:nvPr/>
        </p:nvSpPr>
        <p:spPr bwMode="auto">
          <a:xfrm>
            <a:off x="1754956" y="5735896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87" name="Rectangle 86"/>
          <p:cNvSpPr/>
          <p:nvPr/>
        </p:nvSpPr>
        <p:spPr bwMode="auto">
          <a:xfrm>
            <a:off x="2058169" y="5735896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88" name="TextBox 87"/>
          <p:cNvSpPr txBox="1"/>
          <p:nvPr/>
        </p:nvSpPr>
        <p:spPr>
          <a:xfrm rot="18900000">
            <a:off x="1251719" y="6110546"/>
            <a:ext cx="825500" cy="3381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Output</a:t>
            </a:r>
            <a:endParaRPr lang="en-US" altLang="ko-KR" sz="1600" b="1">
              <a:latin typeface="Trebuchet MS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8900000">
            <a:off x="1405706" y="6166108"/>
            <a:ext cx="1014413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Interrupt</a:t>
            </a:r>
            <a:endParaRPr lang="en-US" altLang="ko-KR" sz="1600" b="1">
              <a:latin typeface="Trebuchet MS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131319" y="5729546"/>
            <a:ext cx="228600" cy="2286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91" name="TextBox 90"/>
          <p:cNvSpPr txBox="1"/>
          <p:nvPr/>
        </p:nvSpPr>
        <p:spPr>
          <a:xfrm rot="18900000">
            <a:off x="2194694" y="6137533"/>
            <a:ext cx="1001712" cy="33972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Compare</a:t>
            </a:r>
          </a:p>
        </p:txBody>
      </p:sp>
      <p:sp>
        <p:nvSpPr>
          <p:cNvPr id="92" name="TextBox 91"/>
          <p:cNvSpPr txBox="1"/>
          <p:nvPr/>
        </p:nvSpPr>
        <p:spPr>
          <a:xfrm rot="18900000">
            <a:off x="2572519" y="6110546"/>
            <a:ext cx="914400" cy="3381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Capture</a:t>
            </a:r>
            <a:endParaRPr lang="en-US" altLang="ko-KR" sz="1600" b="1">
              <a:latin typeface="Trebuchet MS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8900000">
            <a:off x="3777431" y="6020058"/>
            <a:ext cx="471488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I2C</a:t>
            </a:r>
          </a:p>
        </p:txBody>
      </p:sp>
      <p:sp>
        <p:nvSpPr>
          <p:cNvPr id="94" name="TextBox 93"/>
          <p:cNvSpPr txBox="1"/>
          <p:nvPr/>
        </p:nvSpPr>
        <p:spPr>
          <a:xfrm rot="18900000">
            <a:off x="4071119" y="6013708"/>
            <a:ext cx="454025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SPI</a:t>
            </a:r>
            <a:endParaRPr lang="en-US" altLang="ko-KR" sz="1600" b="1">
              <a:latin typeface="Trebuchet MS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18900000">
            <a:off x="4239394" y="6089908"/>
            <a:ext cx="668337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UART</a:t>
            </a:r>
            <a:endParaRPr lang="en-US" altLang="ko-KR" sz="1600" b="1">
              <a:latin typeface="Trebuchet MS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8900000">
            <a:off x="5083944" y="6031171"/>
            <a:ext cx="554037" cy="3381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ADC</a:t>
            </a:r>
          </a:p>
        </p:txBody>
      </p:sp>
      <p:sp>
        <p:nvSpPr>
          <p:cNvPr id="97" name="TextBox 96"/>
          <p:cNvSpPr txBox="1"/>
          <p:nvPr/>
        </p:nvSpPr>
        <p:spPr>
          <a:xfrm rot="18900000">
            <a:off x="5403031" y="6016883"/>
            <a:ext cx="555625" cy="33813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DAC</a:t>
            </a:r>
            <a:endParaRPr lang="en-US" altLang="ko-KR" sz="1600" b="1">
              <a:latin typeface="Trebuchet MS" pitchFamily="34" charset="0"/>
            </a:endParaRPr>
          </a:p>
        </p:txBody>
      </p:sp>
      <p:cxnSp>
        <p:nvCxnSpPr>
          <p:cNvPr id="21546" name="Straight Arrow Connector 47"/>
          <p:cNvCxnSpPr>
            <a:cxnSpLocks noChangeShapeType="1"/>
          </p:cNvCxnSpPr>
          <p:nvPr/>
        </p:nvCxnSpPr>
        <p:spPr bwMode="auto">
          <a:xfrm flipV="1">
            <a:off x="1874019" y="532473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47"/>
          <p:cNvCxnSpPr>
            <a:cxnSpLocks noChangeShapeType="1"/>
          </p:cNvCxnSpPr>
          <p:nvPr/>
        </p:nvCxnSpPr>
        <p:spPr bwMode="auto">
          <a:xfrm flipV="1">
            <a:off x="2178819" y="532473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8" name="Straight Arrow Connector 47"/>
          <p:cNvCxnSpPr>
            <a:cxnSpLocks noChangeShapeType="1"/>
          </p:cNvCxnSpPr>
          <p:nvPr/>
        </p:nvCxnSpPr>
        <p:spPr bwMode="auto">
          <a:xfrm flipV="1">
            <a:off x="2951931" y="5310446"/>
            <a:ext cx="0" cy="414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9" name="Straight Arrow Connector 47"/>
          <p:cNvCxnSpPr>
            <a:cxnSpLocks noChangeShapeType="1"/>
          </p:cNvCxnSpPr>
          <p:nvPr/>
        </p:nvCxnSpPr>
        <p:spPr bwMode="auto">
          <a:xfrm flipV="1">
            <a:off x="3251969" y="5310446"/>
            <a:ext cx="0" cy="414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0" name="Straight Arrow Connector 47"/>
          <p:cNvCxnSpPr>
            <a:cxnSpLocks noChangeShapeType="1"/>
          </p:cNvCxnSpPr>
          <p:nvPr/>
        </p:nvCxnSpPr>
        <p:spPr bwMode="auto">
          <a:xfrm flipV="1">
            <a:off x="4075881" y="531838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47"/>
          <p:cNvCxnSpPr>
            <a:cxnSpLocks noChangeShapeType="1"/>
          </p:cNvCxnSpPr>
          <p:nvPr/>
        </p:nvCxnSpPr>
        <p:spPr bwMode="auto">
          <a:xfrm flipV="1">
            <a:off x="4379094" y="531838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Straight Arrow Connector 47"/>
          <p:cNvCxnSpPr>
            <a:cxnSpLocks noChangeShapeType="1"/>
          </p:cNvCxnSpPr>
          <p:nvPr/>
        </p:nvCxnSpPr>
        <p:spPr bwMode="auto">
          <a:xfrm flipV="1">
            <a:off x="4682306" y="532473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Arrow Connector 47"/>
          <p:cNvCxnSpPr>
            <a:cxnSpLocks noChangeShapeType="1"/>
          </p:cNvCxnSpPr>
          <p:nvPr/>
        </p:nvCxnSpPr>
        <p:spPr bwMode="auto">
          <a:xfrm flipV="1">
            <a:off x="5464944" y="532473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Straight Arrow Connector 47"/>
          <p:cNvCxnSpPr>
            <a:cxnSpLocks noChangeShapeType="1"/>
          </p:cNvCxnSpPr>
          <p:nvPr/>
        </p:nvCxnSpPr>
        <p:spPr bwMode="auto">
          <a:xfrm flipV="1">
            <a:off x="5760219" y="532473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83"/>
          <p:cNvCxnSpPr>
            <a:cxnSpLocks noChangeShapeType="1"/>
          </p:cNvCxnSpPr>
          <p:nvPr/>
        </p:nvCxnSpPr>
        <p:spPr bwMode="auto">
          <a:xfrm flipV="1">
            <a:off x="1893069" y="3429258"/>
            <a:ext cx="0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83"/>
          <p:cNvCxnSpPr>
            <a:cxnSpLocks noChangeShapeType="1"/>
          </p:cNvCxnSpPr>
          <p:nvPr/>
        </p:nvCxnSpPr>
        <p:spPr bwMode="auto">
          <a:xfrm flipV="1">
            <a:off x="3120206" y="3429258"/>
            <a:ext cx="0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83"/>
          <p:cNvCxnSpPr>
            <a:cxnSpLocks noChangeShapeType="1"/>
          </p:cNvCxnSpPr>
          <p:nvPr/>
        </p:nvCxnSpPr>
        <p:spPr bwMode="auto">
          <a:xfrm flipV="1">
            <a:off x="4364806" y="3422908"/>
            <a:ext cx="0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83"/>
          <p:cNvCxnSpPr>
            <a:cxnSpLocks noChangeShapeType="1"/>
          </p:cNvCxnSpPr>
          <p:nvPr/>
        </p:nvCxnSpPr>
        <p:spPr bwMode="auto">
          <a:xfrm flipV="1">
            <a:off x="5609406" y="3422908"/>
            <a:ext cx="0" cy="5651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83"/>
          <p:cNvCxnSpPr>
            <a:cxnSpLocks noChangeShapeType="1"/>
          </p:cNvCxnSpPr>
          <p:nvPr/>
        </p:nvCxnSpPr>
        <p:spPr bwMode="auto">
          <a:xfrm flipV="1">
            <a:off x="4364806" y="2806958"/>
            <a:ext cx="0" cy="615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47"/>
          <p:cNvCxnSpPr>
            <a:cxnSpLocks noChangeShapeType="1"/>
          </p:cNvCxnSpPr>
          <p:nvPr/>
        </p:nvCxnSpPr>
        <p:spPr bwMode="auto">
          <a:xfrm flipV="1">
            <a:off x="6820669" y="5324733"/>
            <a:ext cx="0" cy="4143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6731769" y="1279783"/>
            <a:ext cx="1763712" cy="8763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17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C</a:t>
            </a:r>
          </a:p>
          <a:p>
            <a:pPr algn="r">
              <a:defRPr/>
            </a:pPr>
            <a:r>
              <a:rPr lang="en-US" sz="17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Assembly</a:t>
            </a:r>
          </a:p>
          <a:p>
            <a:pPr algn="r">
              <a:defRPr/>
            </a:pPr>
            <a:r>
              <a:rPr lang="en-US" sz="17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Machine Code</a:t>
            </a:r>
          </a:p>
        </p:txBody>
      </p:sp>
      <p:sp>
        <p:nvSpPr>
          <p:cNvPr id="34" name="Bent-Up Arrow 33"/>
          <p:cNvSpPr/>
          <p:nvPr/>
        </p:nvSpPr>
        <p:spPr bwMode="auto">
          <a:xfrm flipH="1" flipV="1">
            <a:off x="7993831" y="1454408"/>
            <a:ext cx="227013" cy="180975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0" name="Bent-Up Arrow 129"/>
          <p:cNvSpPr/>
          <p:nvPr/>
        </p:nvSpPr>
        <p:spPr bwMode="auto">
          <a:xfrm flipH="1" flipV="1">
            <a:off x="7235006" y="1714758"/>
            <a:ext cx="227013" cy="180975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cxnSp>
        <p:nvCxnSpPr>
          <p:cNvPr id="21564" name="Straight Arrow Connector 50"/>
          <p:cNvCxnSpPr>
            <a:cxnSpLocks noChangeShapeType="1"/>
          </p:cNvCxnSpPr>
          <p:nvPr/>
        </p:nvCxnSpPr>
        <p:spPr bwMode="auto">
          <a:xfrm>
            <a:off x="1315219" y="3730883"/>
            <a:ext cx="6089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1997844" y="3427671"/>
            <a:ext cx="1096962" cy="3381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pitchFamily="1" charset="-128"/>
                <a:cs typeface="ＭＳ Ｐゴシック" pitchFamily="1" charset="-128"/>
              </a:rPr>
              <a:t>Interrupts</a:t>
            </a:r>
          </a:p>
        </p:txBody>
      </p:sp>
      <p:cxnSp>
        <p:nvCxnSpPr>
          <p:cNvPr id="21566" name="Straight Arrow Connector 83"/>
          <p:cNvCxnSpPr>
            <a:cxnSpLocks noChangeShapeType="1"/>
          </p:cNvCxnSpPr>
          <p:nvPr/>
        </p:nvCxnSpPr>
        <p:spPr bwMode="auto">
          <a:xfrm flipV="1">
            <a:off x="1542231" y="3730883"/>
            <a:ext cx="0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7" name="Straight Arrow Connector 83"/>
          <p:cNvCxnSpPr>
            <a:cxnSpLocks noChangeShapeType="1"/>
          </p:cNvCxnSpPr>
          <p:nvPr/>
        </p:nvCxnSpPr>
        <p:spPr bwMode="auto">
          <a:xfrm flipV="1">
            <a:off x="2832869" y="3730883"/>
            <a:ext cx="0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8" name="Straight Arrow Connector 83"/>
          <p:cNvCxnSpPr>
            <a:cxnSpLocks noChangeShapeType="1"/>
          </p:cNvCxnSpPr>
          <p:nvPr/>
        </p:nvCxnSpPr>
        <p:spPr bwMode="auto">
          <a:xfrm flipV="1">
            <a:off x="4047306" y="3730883"/>
            <a:ext cx="0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Straight Arrow Connector 83"/>
          <p:cNvCxnSpPr>
            <a:cxnSpLocks noChangeShapeType="1"/>
          </p:cNvCxnSpPr>
          <p:nvPr/>
        </p:nvCxnSpPr>
        <p:spPr bwMode="auto">
          <a:xfrm flipV="1">
            <a:off x="5337944" y="3730883"/>
            <a:ext cx="0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0" name="Straight Arrow Connector 83"/>
          <p:cNvCxnSpPr>
            <a:cxnSpLocks noChangeShapeType="1"/>
          </p:cNvCxnSpPr>
          <p:nvPr/>
        </p:nvCxnSpPr>
        <p:spPr bwMode="auto">
          <a:xfrm flipV="1">
            <a:off x="6552381" y="3730883"/>
            <a:ext cx="0" cy="263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1" name="Straight Arrow Connector 83"/>
          <p:cNvCxnSpPr>
            <a:cxnSpLocks noChangeShapeType="1"/>
          </p:cNvCxnSpPr>
          <p:nvPr/>
        </p:nvCxnSpPr>
        <p:spPr bwMode="auto">
          <a:xfrm flipV="1">
            <a:off x="3364681" y="2806958"/>
            <a:ext cx="0" cy="923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2" name="TextBox 126"/>
          <p:cNvSpPr txBox="1">
            <a:spLocks noChangeArrowheads="1"/>
          </p:cNvSpPr>
          <p:nvPr/>
        </p:nvSpPr>
        <p:spPr bwMode="auto">
          <a:xfrm>
            <a:off x="2391544" y="2516446"/>
            <a:ext cx="1625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/>
            <a:r>
              <a:rPr lang="en-US" altLang="ko-KR" sz="1200" b="1">
                <a:latin typeface="Courier" charset="0"/>
              </a:rPr>
              <a:t>bl (interrupt)</a:t>
            </a:r>
          </a:p>
        </p:txBody>
      </p:sp>
      <p:sp>
        <p:nvSpPr>
          <p:cNvPr id="141" name="TextBox 140"/>
          <p:cNvSpPr txBox="1"/>
          <p:nvPr/>
        </p:nvSpPr>
        <p:spPr>
          <a:xfrm rot="18900000">
            <a:off x="6458719" y="6002596"/>
            <a:ext cx="563562" cy="3381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1600">
                <a:latin typeface="Trebuchet MS" pitchFamily="34" charset="0"/>
              </a:rPr>
              <a:t>EMC</a:t>
            </a:r>
            <a:endParaRPr lang="en-US" altLang="ko-KR" sz="1600" b="1">
              <a:latin typeface="Trebuchet MS" pitchFamily="34" charset="0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286519" y="1382971"/>
            <a:ext cx="6402387" cy="15033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3" name="Rounded Rectangle 142"/>
          <p:cNvSpPr>
            <a:spLocks noChangeArrowheads="1"/>
          </p:cNvSpPr>
          <p:nvPr/>
        </p:nvSpPr>
        <p:spPr bwMode="auto">
          <a:xfrm>
            <a:off x="6911156" y="1230571"/>
            <a:ext cx="1765300" cy="9826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4" name="Rounded Rectangle 143"/>
          <p:cNvSpPr>
            <a:spLocks noChangeArrowheads="1"/>
          </p:cNvSpPr>
          <p:nvPr/>
        </p:nvSpPr>
        <p:spPr bwMode="auto">
          <a:xfrm>
            <a:off x="4217169" y="2695833"/>
            <a:ext cx="2841625" cy="8350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5" name="Rounded Rectangle 144"/>
          <p:cNvSpPr>
            <a:spLocks noChangeArrowheads="1"/>
          </p:cNvSpPr>
          <p:nvPr/>
        </p:nvSpPr>
        <p:spPr bwMode="auto">
          <a:xfrm>
            <a:off x="1680344" y="2387858"/>
            <a:ext cx="2500312" cy="14954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6" name="Rounded Rectangle 145"/>
          <p:cNvSpPr>
            <a:spLocks noChangeArrowheads="1"/>
          </p:cNvSpPr>
          <p:nvPr/>
        </p:nvSpPr>
        <p:spPr bwMode="auto">
          <a:xfrm>
            <a:off x="1212031" y="3883283"/>
            <a:ext cx="1303338" cy="2838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7" name="Rounded Rectangle 146"/>
          <p:cNvSpPr>
            <a:spLocks noChangeArrowheads="1"/>
          </p:cNvSpPr>
          <p:nvPr/>
        </p:nvSpPr>
        <p:spPr bwMode="auto">
          <a:xfrm>
            <a:off x="2439169" y="3883283"/>
            <a:ext cx="1304925" cy="2838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8" name="Rounded Rectangle 147"/>
          <p:cNvSpPr>
            <a:spLocks noChangeArrowheads="1"/>
          </p:cNvSpPr>
          <p:nvPr/>
        </p:nvSpPr>
        <p:spPr bwMode="auto">
          <a:xfrm>
            <a:off x="3667894" y="3883283"/>
            <a:ext cx="1303337" cy="2838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49" name="Rounded Rectangle 148"/>
          <p:cNvSpPr>
            <a:spLocks noChangeArrowheads="1"/>
          </p:cNvSpPr>
          <p:nvPr/>
        </p:nvSpPr>
        <p:spPr bwMode="auto">
          <a:xfrm>
            <a:off x="4958531" y="3883283"/>
            <a:ext cx="1303338" cy="2838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sp>
        <p:nvSpPr>
          <p:cNvPr id="150" name="Rounded Rectangle 149"/>
          <p:cNvSpPr>
            <a:spLocks noChangeArrowheads="1"/>
          </p:cNvSpPr>
          <p:nvPr/>
        </p:nvSpPr>
        <p:spPr bwMode="auto">
          <a:xfrm>
            <a:off x="6172969" y="3883283"/>
            <a:ext cx="1303337" cy="28384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0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Fundamentals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Registers</a:t>
            </a:r>
          </a:p>
          <a:p>
            <a:r>
              <a:rPr lang="en-US" altLang="ko-KR" dirty="0" smtClean="0"/>
              <a:t>Operation Modes</a:t>
            </a:r>
          </a:p>
          <a:p>
            <a:r>
              <a:rPr lang="en-US" altLang="ko-KR" dirty="0" smtClean="0"/>
              <a:t>Built-in Nested Vectored Interrupt Controller</a:t>
            </a:r>
          </a:p>
          <a:p>
            <a:r>
              <a:rPr lang="en-US" altLang="ko-KR" dirty="0" smtClean="0"/>
              <a:t>Memory Map</a:t>
            </a:r>
          </a:p>
          <a:p>
            <a:r>
              <a:rPr lang="en-US" altLang="ko-KR" dirty="0" smtClean="0"/>
              <a:t>Bus Interface</a:t>
            </a:r>
          </a:p>
          <a:p>
            <a:r>
              <a:rPr lang="en-US" altLang="ko-KR" dirty="0" smtClean="0"/>
              <a:t>Instruction Set</a:t>
            </a:r>
          </a:p>
          <a:p>
            <a:r>
              <a:rPr lang="en-US" altLang="ko-KR" dirty="0" smtClean="0"/>
              <a:t>Interrupt and Exception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Cortex-M3 has registers R0 through R15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9531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4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R0-R12:General Purpose Registers</a:t>
            </a:r>
          </a:p>
          <a:p>
            <a:pPr lvl="1"/>
            <a:r>
              <a:rPr lang="en-US" altLang="ko-KR" dirty="0"/>
              <a:t>R0–R12 are 32-bit general-purpose registers for data </a:t>
            </a:r>
            <a:r>
              <a:rPr lang="en-US" altLang="ko-KR" dirty="0" smtClean="0"/>
              <a:t>operations</a:t>
            </a:r>
          </a:p>
          <a:p>
            <a:pPr lvl="1"/>
            <a:r>
              <a:rPr lang="en-US" altLang="ko-KR" dirty="0"/>
              <a:t>The R0 through R7 general purpose registers are also called </a:t>
            </a:r>
            <a:r>
              <a:rPr lang="en-US" altLang="ko-KR" i="1" dirty="0"/>
              <a:t>low </a:t>
            </a:r>
            <a:r>
              <a:rPr lang="en-US" altLang="ko-KR" i="1" dirty="0" smtClean="0"/>
              <a:t>registers</a:t>
            </a:r>
          </a:p>
          <a:p>
            <a:pPr lvl="1"/>
            <a:r>
              <a:rPr lang="en-US" altLang="ko-KR" dirty="0"/>
              <a:t>The R8 through R12 registers are also called </a:t>
            </a:r>
            <a:r>
              <a:rPr lang="en-US" altLang="ko-KR" i="1" dirty="0"/>
              <a:t>high </a:t>
            </a:r>
            <a:r>
              <a:rPr lang="en-US" altLang="ko-KR" i="1" dirty="0" smtClean="0"/>
              <a:t>registers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/>
              <a:t>R13: Stack </a:t>
            </a:r>
            <a:r>
              <a:rPr lang="en-US" altLang="ko-KR" b="1" dirty="0" smtClean="0"/>
              <a:t>Pointers</a:t>
            </a:r>
          </a:p>
          <a:p>
            <a:pPr lvl="1"/>
            <a:r>
              <a:rPr lang="en-US" altLang="ko-KR" dirty="0"/>
              <a:t>In the Cortex-M3 processor, there are two SPs.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duality allows </a:t>
            </a:r>
            <a:r>
              <a:rPr lang="en-US" altLang="ko-KR" dirty="0" smtClean="0"/>
              <a:t>two separate </a:t>
            </a:r>
            <a:r>
              <a:rPr lang="en-US" altLang="ko-KR" dirty="0"/>
              <a:t>stack memories to be set up.</a:t>
            </a:r>
            <a:endParaRPr lang="en-US" altLang="ko-KR" b="1" dirty="0" smtClean="0"/>
          </a:p>
          <a:p>
            <a:pPr lvl="1"/>
            <a:r>
              <a:rPr lang="en-US" altLang="ko-KR" i="1" dirty="0"/>
              <a:t>Main Stack Pointer (MSP</a:t>
            </a:r>
            <a:r>
              <a:rPr lang="en-US" altLang="ko-KR" i="1" dirty="0" smtClean="0"/>
              <a:t>)</a:t>
            </a:r>
          </a:p>
          <a:p>
            <a:pPr lvl="2"/>
            <a:r>
              <a:rPr lang="en-US" altLang="ko-KR" dirty="0"/>
              <a:t>This is the default </a:t>
            </a:r>
            <a:r>
              <a:rPr lang="en-US" altLang="ko-KR" dirty="0" smtClean="0"/>
              <a:t>SP</a:t>
            </a:r>
          </a:p>
          <a:p>
            <a:pPr lvl="2"/>
            <a:r>
              <a:rPr lang="en-US" altLang="ko-KR" dirty="0" smtClean="0"/>
              <a:t>used by </a:t>
            </a:r>
            <a:r>
              <a:rPr lang="en-US" altLang="ko-KR" dirty="0"/>
              <a:t>the operating system (OS) kernel, exception handlers, and </a:t>
            </a:r>
            <a:r>
              <a:rPr lang="en-US" altLang="ko-KR" dirty="0" smtClean="0"/>
              <a:t>all </a:t>
            </a:r>
            <a:r>
              <a:rPr lang="en-US" altLang="ko-KR" dirty="0"/>
              <a:t>application codes that </a:t>
            </a:r>
            <a:r>
              <a:rPr lang="en-US" altLang="ko-KR" dirty="0" smtClean="0"/>
              <a:t>require privileged access</a:t>
            </a:r>
          </a:p>
          <a:p>
            <a:pPr lvl="1"/>
            <a:r>
              <a:rPr lang="en-US" altLang="ko-KR" i="1" dirty="0"/>
              <a:t>Process Stack Pointer (PSP</a:t>
            </a:r>
            <a:r>
              <a:rPr lang="en-US" altLang="ko-KR" i="1" dirty="0" smtClean="0"/>
              <a:t>)</a:t>
            </a:r>
          </a:p>
          <a:p>
            <a:pPr lvl="1"/>
            <a:r>
              <a:rPr lang="en-US" altLang="ko-KR" dirty="0" smtClean="0"/>
              <a:t>used </a:t>
            </a:r>
            <a:r>
              <a:rPr lang="en-US" altLang="ko-KR" dirty="0"/>
              <a:t>by the </a:t>
            </a:r>
            <a:r>
              <a:rPr lang="en-US" altLang="ko-KR" dirty="0" smtClean="0"/>
              <a:t>base-level application </a:t>
            </a:r>
            <a:r>
              <a:rPr lang="en-US" altLang="ko-KR" dirty="0"/>
              <a:t>code</a:t>
            </a:r>
            <a:endParaRPr lang="en-US" altLang="ko-KR" dirty="0" smtClean="0"/>
          </a:p>
          <a:p>
            <a:pPr lvl="1"/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341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Stack PUSH and </a:t>
            </a:r>
            <a:r>
              <a:rPr lang="en-US" altLang="ko-KR" b="1" dirty="0" smtClean="0"/>
              <a:t>POP</a:t>
            </a:r>
          </a:p>
          <a:p>
            <a:pPr lvl="1"/>
            <a:r>
              <a:rPr lang="en-US" altLang="ko-KR" dirty="0"/>
              <a:t>It is simply part of the system memory, and a pointer register (inside </a:t>
            </a:r>
            <a:r>
              <a:rPr lang="en-US" altLang="ko-KR" dirty="0" smtClean="0"/>
              <a:t>the processor</a:t>
            </a:r>
            <a:r>
              <a:rPr lang="en-US" altLang="ko-KR" dirty="0"/>
              <a:t>) is used to make it work as a first-in/last-out buffer.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common use of a stack is to save </a:t>
            </a:r>
            <a:r>
              <a:rPr lang="en-US" altLang="ko-KR" dirty="0" smtClean="0"/>
              <a:t>register contents </a:t>
            </a:r>
            <a:r>
              <a:rPr lang="en-US" altLang="ko-KR" dirty="0"/>
              <a:t>before some data processing and then restore those contents from the stack after the processing </a:t>
            </a:r>
            <a:r>
              <a:rPr lang="en-US" altLang="ko-KR" dirty="0" smtClean="0"/>
              <a:t>task is </a:t>
            </a:r>
            <a:r>
              <a:rPr lang="en-US" altLang="ko-KR" dirty="0"/>
              <a:t>done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552866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3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Organization of Computers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CPU (Central Processing Unit)</a:t>
            </a:r>
          </a:p>
          <a:p>
            <a:pPr lvl="1"/>
            <a:r>
              <a:rPr lang="en-US" altLang="ko-KR" sz="1800" dirty="0" smtClean="0"/>
              <a:t>Execute something stored in memory</a:t>
            </a:r>
          </a:p>
          <a:p>
            <a:r>
              <a:rPr lang="en-US" altLang="ko-KR" sz="2000" dirty="0" smtClean="0"/>
              <a:t>Memory</a:t>
            </a:r>
          </a:p>
          <a:p>
            <a:pPr lvl="1"/>
            <a:r>
              <a:rPr lang="en-US" altLang="ko-KR" sz="1800" dirty="0" smtClean="0"/>
              <a:t>Temporary storage of program and data that CPU executes</a:t>
            </a:r>
          </a:p>
          <a:p>
            <a:r>
              <a:rPr lang="en-US" altLang="ko-KR" sz="2000" dirty="0" smtClean="0"/>
              <a:t>I/O (Input/Output) Devices</a:t>
            </a:r>
          </a:p>
          <a:p>
            <a:pPr lvl="1"/>
            <a:r>
              <a:rPr lang="en-US" altLang="ko-KR" sz="1800" dirty="0" smtClean="0"/>
              <a:t>Provides a means of communicating with CPU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5328592" cy="25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R14: The Link </a:t>
            </a:r>
            <a:r>
              <a:rPr lang="en-US" altLang="ko-KR" b="1" dirty="0" smtClean="0"/>
              <a:t>Register</a:t>
            </a:r>
          </a:p>
          <a:p>
            <a:pPr lvl="1"/>
            <a:r>
              <a:rPr lang="en-US" altLang="ko-KR" dirty="0"/>
              <a:t>When a subroutine is called, the return address is stored in the link register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R15: The Program </a:t>
            </a:r>
            <a:r>
              <a:rPr lang="en-US" altLang="ko-KR" b="1" dirty="0" smtClean="0"/>
              <a:t>Counter</a:t>
            </a:r>
          </a:p>
          <a:p>
            <a:pPr lvl="1"/>
            <a:r>
              <a:rPr lang="en-US" altLang="ko-KR" dirty="0"/>
              <a:t>The program counter is the current program address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Special </a:t>
            </a:r>
            <a:r>
              <a:rPr lang="en-US" altLang="ko-KR" b="1" dirty="0"/>
              <a:t>Registers</a:t>
            </a:r>
            <a:endParaRPr lang="en-US" altLang="ko-KR" dirty="0" smtClean="0"/>
          </a:p>
          <a:p>
            <a:pPr lvl="1"/>
            <a:r>
              <a:rPr lang="en-US" altLang="ko-KR" dirty="0"/>
              <a:t>Program Status registers (PSRs)</a:t>
            </a:r>
          </a:p>
          <a:p>
            <a:pPr lvl="1"/>
            <a:r>
              <a:rPr lang="en-US" altLang="ko-KR" dirty="0"/>
              <a:t>Interrupt Mask registers (PRIMASK, FAULTMASK, and BASEPRI)</a:t>
            </a:r>
          </a:p>
          <a:p>
            <a:pPr lvl="1"/>
            <a:r>
              <a:rPr lang="en-US" altLang="ko-KR" dirty="0"/>
              <a:t>Control register (CONTROL)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57191"/>
            <a:ext cx="35623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4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 Modes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Cortex-M3 processor has two modes and two privilege </a:t>
            </a:r>
            <a:r>
              <a:rPr lang="en-US" altLang="ko-KR" dirty="0" smtClean="0"/>
              <a:t>levels</a:t>
            </a:r>
          </a:p>
          <a:p>
            <a:pPr lvl="1"/>
            <a:r>
              <a:rPr lang="en-US" altLang="ko-KR" dirty="0" smtClean="0"/>
              <a:t>Thread mode and handler mode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operation </a:t>
            </a:r>
            <a:r>
              <a:rPr lang="en-US" altLang="ko-KR" dirty="0" smtClean="0"/>
              <a:t>modes determine </a:t>
            </a:r>
            <a:r>
              <a:rPr lang="en-US" altLang="ko-KR" dirty="0"/>
              <a:t>whether the processor is running a normal program or running an </a:t>
            </a:r>
            <a:r>
              <a:rPr lang="en-US" altLang="ko-KR" dirty="0" smtClean="0"/>
              <a:t>exception handler </a:t>
            </a:r>
            <a:r>
              <a:rPr lang="en-US" altLang="ko-KR" dirty="0"/>
              <a:t>like an interrupt handler or system exception </a:t>
            </a:r>
            <a:r>
              <a:rPr lang="en-US" altLang="ko-KR" dirty="0" smtClean="0"/>
              <a:t>handler</a:t>
            </a:r>
          </a:p>
          <a:p>
            <a:pPr lvl="1"/>
            <a:r>
              <a:rPr lang="en-US" altLang="ko-KR" dirty="0"/>
              <a:t>When the processor is running a main program (thread mode), it can be either in a privileged </a:t>
            </a:r>
            <a:r>
              <a:rPr lang="en-US" altLang="ko-KR" dirty="0" smtClean="0"/>
              <a:t>state or </a:t>
            </a:r>
            <a:r>
              <a:rPr lang="en-US" altLang="ko-KR" dirty="0"/>
              <a:t>a user state, but exception handlers can only be in a privileged state.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061570"/>
            <a:ext cx="46863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3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Cortex-M3 processor includes an interrupt controller called the Nested Vectored Interrupt </a:t>
            </a:r>
            <a:r>
              <a:rPr lang="en-US" altLang="ko-KR" dirty="0" smtClean="0"/>
              <a:t>Controller (NVIC)</a:t>
            </a:r>
          </a:p>
          <a:p>
            <a:r>
              <a:rPr lang="en-US" altLang="ko-KR" dirty="0" smtClean="0"/>
              <a:t>Features</a:t>
            </a:r>
          </a:p>
          <a:p>
            <a:pPr lvl="1"/>
            <a:r>
              <a:rPr lang="en-US" altLang="ko-KR" b="1" dirty="0"/>
              <a:t>Nested interrupt </a:t>
            </a:r>
            <a:r>
              <a:rPr lang="en-US" altLang="ko-KR" b="1" dirty="0" smtClean="0"/>
              <a:t>support</a:t>
            </a:r>
          </a:p>
          <a:p>
            <a:pPr lvl="2"/>
            <a:r>
              <a:rPr lang="en-US" altLang="ko-KR" dirty="0"/>
              <a:t>All the external interrupts and most of the system </a:t>
            </a:r>
            <a:r>
              <a:rPr lang="en-US" altLang="ko-KR" dirty="0" smtClean="0"/>
              <a:t>exceptions can </a:t>
            </a:r>
            <a:r>
              <a:rPr lang="en-US" altLang="ko-KR" dirty="0"/>
              <a:t>be programmed to different priority levels.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When </a:t>
            </a:r>
            <a:r>
              <a:rPr lang="en-US" altLang="ko-KR" dirty="0"/>
              <a:t>an interrupt occurs, the NVIC </a:t>
            </a:r>
            <a:r>
              <a:rPr lang="en-US" altLang="ko-KR" dirty="0" smtClean="0"/>
              <a:t>compares </a:t>
            </a:r>
            <a:r>
              <a:rPr lang="en-US" altLang="ko-KR" dirty="0"/>
              <a:t>the priority of this interrupt to the current running priority level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Vectored </a:t>
            </a:r>
            <a:r>
              <a:rPr lang="en-US" altLang="ko-KR" b="1" dirty="0"/>
              <a:t>interrupt </a:t>
            </a:r>
            <a:r>
              <a:rPr lang="en-US" altLang="ko-KR" b="1" dirty="0" smtClean="0"/>
              <a:t>support</a:t>
            </a:r>
          </a:p>
          <a:p>
            <a:pPr lvl="2"/>
            <a:r>
              <a:rPr lang="en-US" altLang="ko-KR" dirty="0"/>
              <a:t>When an interrupt is accepted, the </a:t>
            </a:r>
            <a:r>
              <a:rPr lang="en-US" altLang="ko-KR" dirty="0" smtClean="0"/>
              <a:t>starting address </a:t>
            </a:r>
            <a:r>
              <a:rPr lang="en-US" altLang="ko-KR" dirty="0"/>
              <a:t>of the interrupt service routine (ISR) is located from a vector table in memory.</a:t>
            </a:r>
          </a:p>
        </p:txBody>
      </p:sp>
    </p:spTree>
    <p:extLst>
      <p:ext uri="{BB962C8B-B14F-4D97-AF65-F5344CB8AC3E}">
        <p14:creationId xmlns:p14="http://schemas.microsoft.com/office/powerpoint/2010/main" val="3536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Features</a:t>
            </a:r>
            <a:endParaRPr lang="en-US" altLang="ko-KR" dirty="0"/>
          </a:p>
          <a:p>
            <a:pPr lvl="1"/>
            <a:r>
              <a:rPr lang="en-US" altLang="ko-KR" dirty="0" smtClean="0"/>
              <a:t>Dynamic </a:t>
            </a:r>
            <a:r>
              <a:rPr lang="en-US" altLang="ko-KR" dirty="0"/>
              <a:t>priority changes </a:t>
            </a:r>
            <a:r>
              <a:rPr lang="en-US" altLang="ko-KR" dirty="0" smtClean="0"/>
              <a:t>support</a:t>
            </a:r>
          </a:p>
          <a:p>
            <a:pPr lvl="2"/>
            <a:r>
              <a:rPr lang="en-US" altLang="ko-KR" dirty="0"/>
              <a:t>Priority levels of interrupts can be changed by software during run time.</a:t>
            </a:r>
          </a:p>
          <a:p>
            <a:pPr lvl="1"/>
            <a:r>
              <a:rPr lang="en-US" altLang="ko-KR" dirty="0"/>
              <a:t>Reduction of interrupt </a:t>
            </a:r>
            <a:r>
              <a:rPr lang="en-US" altLang="ko-KR" dirty="0" smtClean="0"/>
              <a:t>latency</a:t>
            </a:r>
          </a:p>
          <a:p>
            <a:pPr lvl="2"/>
            <a:r>
              <a:rPr lang="en-US" altLang="ko-KR" dirty="0" smtClean="0"/>
              <a:t>Reduction of latency features such as automatic </a:t>
            </a:r>
            <a:r>
              <a:rPr lang="en-US" altLang="ko-KR" dirty="0"/>
              <a:t>saving and restoring some register contents, reducing delay in switching </a:t>
            </a:r>
            <a:r>
              <a:rPr lang="en-US" altLang="ko-KR" dirty="0" smtClean="0"/>
              <a:t>from one </a:t>
            </a:r>
            <a:r>
              <a:rPr lang="en-US" altLang="ko-KR" dirty="0"/>
              <a:t>ISR to another, and handling of late arrival interrupts.</a:t>
            </a:r>
          </a:p>
          <a:p>
            <a:pPr lvl="1"/>
            <a:r>
              <a:rPr lang="en-US" altLang="ko-KR" dirty="0"/>
              <a:t>Interrupt </a:t>
            </a:r>
            <a:r>
              <a:rPr lang="en-US" altLang="ko-KR" dirty="0" smtClean="0"/>
              <a:t>masking</a:t>
            </a:r>
          </a:p>
          <a:p>
            <a:pPr lvl="2"/>
            <a:r>
              <a:rPr lang="en-US" altLang="ko-KR" dirty="0"/>
              <a:t>Interrupts and system exceptions can be masked based on their priority level or masked </a:t>
            </a:r>
            <a:r>
              <a:rPr lang="en-US" altLang="ko-KR" dirty="0" smtClean="0"/>
              <a:t>completely using </a:t>
            </a:r>
            <a:r>
              <a:rPr lang="en-US" altLang="ko-KR" dirty="0"/>
              <a:t>the interrupt masking registers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5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Cortex-M3 has a predefined memory </a:t>
            </a:r>
            <a:r>
              <a:rPr lang="en-US" altLang="ko-KR" dirty="0" smtClean="0"/>
              <a:t>map</a:t>
            </a:r>
          </a:p>
          <a:p>
            <a:pPr lvl="1"/>
            <a:r>
              <a:rPr lang="en-US" altLang="ko-KR" dirty="0" smtClean="0"/>
              <a:t>This </a:t>
            </a:r>
            <a:r>
              <a:rPr lang="en-US" altLang="ko-KR" dirty="0"/>
              <a:t>allows the built-in peripherals, such as the </a:t>
            </a:r>
            <a:r>
              <a:rPr lang="en-US" altLang="ko-KR" dirty="0" smtClean="0"/>
              <a:t>interrupt controller </a:t>
            </a:r>
            <a:r>
              <a:rPr lang="en-US" altLang="ko-KR" dirty="0"/>
              <a:t>and the debug components, to be accessed by simple memory access </a:t>
            </a:r>
            <a:r>
              <a:rPr lang="en-US" altLang="ko-KR" dirty="0" smtClean="0"/>
              <a:t>instructions.</a:t>
            </a:r>
          </a:p>
          <a:p>
            <a:pPr lvl="1"/>
            <a:r>
              <a:rPr lang="en-US" altLang="ko-KR" dirty="0" smtClean="0"/>
              <a:t>Thus, most </a:t>
            </a:r>
            <a:r>
              <a:rPr lang="en-US" altLang="ko-KR" dirty="0"/>
              <a:t>system features are accessible in C program code.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29001"/>
            <a:ext cx="376753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3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Bus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Several </a:t>
            </a:r>
            <a:r>
              <a:rPr lang="en-US" altLang="ko-KR" dirty="0"/>
              <a:t>bus interfaces on the Cortex-M3 </a:t>
            </a:r>
            <a:r>
              <a:rPr lang="en-US" altLang="ko-KR" dirty="0" smtClean="0"/>
              <a:t>processor</a:t>
            </a:r>
          </a:p>
          <a:p>
            <a:pPr lvl="1"/>
            <a:r>
              <a:rPr lang="en-US" altLang="ko-KR" dirty="0"/>
              <a:t>Code memory </a:t>
            </a:r>
            <a:r>
              <a:rPr lang="en-US" altLang="ko-KR" dirty="0" smtClean="0"/>
              <a:t>buses</a:t>
            </a:r>
          </a:p>
          <a:p>
            <a:pPr lvl="2"/>
            <a:r>
              <a:rPr lang="en-US" altLang="ko-KR" dirty="0"/>
              <a:t>The code memory region access is carried out on the code memory </a:t>
            </a:r>
            <a:r>
              <a:rPr lang="en-US" altLang="ko-KR" dirty="0" smtClean="0"/>
              <a:t>buses</a:t>
            </a:r>
          </a:p>
          <a:p>
            <a:pPr lvl="2"/>
            <a:r>
              <a:rPr lang="en-US" altLang="ko-KR" dirty="0" smtClean="0"/>
              <a:t>Two code memory buses: I-Code and D-Code</a:t>
            </a:r>
            <a:endParaRPr lang="en-US" altLang="ko-KR" dirty="0"/>
          </a:p>
          <a:p>
            <a:pPr lvl="1"/>
            <a:r>
              <a:rPr lang="en-US" altLang="ko-KR" dirty="0" smtClean="0"/>
              <a:t>System bus</a:t>
            </a:r>
          </a:p>
          <a:p>
            <a:pPr lvl="2"/>
            <a:r>
              <a:rPr lang="en-US" altLang="ko-KR" dirty="0"/>
              <a:t>used to access memory and peripherals</a:t>
            </a:r>
          </a:p>
          <a:p>
            <a:pPr lvl="1"/>
            <a:r>
              <a:rPr lang="en-US" altLang="ko-KR" dirty="0" smtClean="0"/>
              <a:t>Private </a:t>
            </a:r>
            <a:r>
              <a:rPr lang="en-US" altLang="ko-KR" dirty="0"/>
              <a:t>peripheral </a:t>
            </a:r>
            <a:r>
              <a:rPr lang="en-US" altLang="ko-KR" dirty="0" smtClean="0"/>
              <a:t>bus</a:t>
            </a:r>
          </a:p>
          <a:p>
            <a:pPr lvl="2"/>
            <a:r>
              <a:rPr lang="en-US" altLang="ko-KR" dirty="0"/>
              <a:t>provides access to a part of the system-level memory dedicated to </a:t>
            </a:r>
            <a:r>
              <a:rPr lang="en-US" altLang="ko-KR" dirty="0" smtClean="0"/>
              <a:t>private peripherals, such as debugging components.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87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Instruction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previous ARM processors, the </a:t>
            </a:r>
            <a:r>
              <a:rPr lang="en-US" altLang="ko-KR" dirty="0" smtClean="0"/>
              <a:t>CPU </a:t>
            </a:r>
            <a:r>
              <a:rPr lang="en-US" altLang="ko-KR" dirty="0"/>
              <a:t>had two operation states: a </a:t>
            </a:r>
            <a:r>
              <a:rPr lang="en-US" altLang="ko-KR" dirty="0" smtClean="0"/>
              <a:t>32-bit ARM </a:t>
            </a:r>
            <a:r>
              <a:rPr lang="en-US" altLang="ko-KR" dirty="0"/>
              <a:t>state and a 16-bit Thumb state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Cortex-M3 supports the Thumb-2 instruction set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It </a:t>
            </a:r>
            <a:r>
              <a:rPr lang="en-US" altLang="ko-KR" dirty="0"/>
              <a:t>is now possible to handle all </a:t>
            </a:r>
            <a:r>
              <a:rPr lang="en-US" altLang="ko-KR" dirty="0" smtClean="0"/>
              <a:t>processing requirements </a:t>
            </a:r>
            <a:r>
              <a:rPr lang="en-US" altLang="ko-KR" dirty="0"/>
              <a:t>in one operation state.</a:t>
            </a:r>
          </a:p>
          <a:p>
            <a:pPr lvl="1"/>
            <a:r>
              <a:rPr lang="en-US" altLang="ko-KR" dirty="0"/>
              <a:t>There is no need to switch between the </a:t>
            </a:r>
            <a:r>
              <a:rPr lang="en-US" altLang="ko-KR" dirty="0" smtClean="0"/>
              <a:t>two instruction sets</a:t>
            </a:r>
          </a:p>
          <a:p>
            <a:pPr lvl="1"/>
            <a:r>
              <a:rPr lang="en-US" altLang="ko-KR" dirty="0"/>
              <a:t>No need to separate ARM code and Thumb code source files, making software development </a:t>
            </a:r>
            <a:r>
              <a:rPr lang="en-US" altLang="ko-KR" dirty="0" smtClean="0"/>
              <a:t>and maintenance easier</a:t>
            </a:r>
          </a:p>
          <a:p>
            <a:pPr lvl="1"/>
            <a:r>
              <a:rPr lang="en-US" altLang="ko-KR" dirty="0"/>
              <a:t>It’s easier to get the best efficiency and performance, in turn making it easier to write 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2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Instruction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The Cortex-M3 processor has a number of interesting and powerful </a:t>
            </a:r>
            <a:r>
              <a:rPr lang="en-US" altLang="ko-KR" dirty="0" smtClean="0"/>
              <a:t>instructions</a:t>
            </a:r>
          </a:p>
          <a:p>
            <a:pPr lvl="1"/>
            <a:r>
              <a:rPr lang="en-US" altLang="ko-KR" i="1" dirty="0"/>
              <a:t>UFBX, BFI, and </a:t>
            </a:r>
            <a:r>
              <a:rPr lang="en-US" altLang="ko-KR" i="1" dirty="0" smtClean="0"/>
              <a:t>BFC</a:t>
            </a:r>
          </a:p>
          <a:p>
            <a:pPr lvl="2"/>
            <a:r>
              <a:rPr lang="en-US" altLang="ko-KR" dirty="0" smtClean="0"/>
              <a:t>Bit </a:t>
            </a:r>
            <a:r>
              <a:rPr lang="en-US" altLang="ko-KR" dirty="0"/>
              <a:t>field extract, insert, and clear instructions</a:t>
            </a:r>
          </a:p>
          <a:p>
            <a:pPr lvl="1"/>
            <a:r>
              <a:rPr lang="en-US" altLang="ko-KR" i="1" dirty="0" smtClean="0"/>
              <a:t>UDIV </a:t>
            </a:r>
            <a:r>
              <a:rPr lang="en-US" altLang="ko-KR" i="1" dirty="0"/>
              <a:t>and </a:t>
            </a:r>
            <a:r>
              <a:rPr lang="en-US" altLang="ko-KR" i="1" dirty="0" smtClean="0"/>
              <a:t>SDIV</a:t>
            </a:r>
          </a:p>
          <a:p>
            <a:pPr lvl="2"/>
            <a:r>
              <a:rPr lang="en-US" altLang="ko-KR" dirty="0" smtClean="0"/>
              <a:t>Unsigned </a:t>
            </a:r>
            <a:r>
              <a:rPr lang="en-US" altLang="ko-KR" dirty="0"/>
              <a:t>and signed divide instructions</a:t>
            </a:r>
          </a:p>
          <a:p>
            <a:pPr lvl="1"/>
            <a:r>
              <a:rPr lang="en-US" altLang="ko-KR" i="1" dirty="0" smtClean="0"/>
              <a:t>WFE</a:t>
            </a:r>
            <a:r>
              <a:rPr lang="en-US" altLang="ko-KR" i="1" dirty="0"/>
              <a:t>, WFI, and </a:t>
            </a:r>
            <a:r>
              <a:rPr lang="en-US" altLang="ko-KR" i="1" dirty="0" smtClean="0"/>
              <a:t>SEV</a:t>
            </a:r>
          </a:p>
          <a:p>
            <a:pPr lvl="2"/>
            <a:r>
              <a:rPr lang="en-US" altLang="ko-KR" dirty="0" smtClean="0"/>
              <a:t>Wait-For-Event</a:t>
            </a:r>
            <a:r>
              <a:rPr lang="en-US" altLang="ko-KR" dirty="0"/>
              <a:t>, Wait-For-Interrupts, and </a:t>
            </a:r>
            <a:r>
              <a:rPr lang="en-US" altLang="ko-KR" dirty="0" smtClean="0"/>
              <a:t>Send-Event</a:t>
            </a:r>
          </a:p>
          <a:p>
            <a:pPr lvl="2"/>
            <a:r>
              <a:rPr lang="en-US" altLang="ko-KR" dirty="0" smtClean="0"/>
              <a:t>These </a:t>
            </a:r>
            <a:r>
              <a:rPr lang="en-US" altLang="ko-KR" dirty="0"/>
              <a:t>allow </a:t>
            </a:r>
            <a:r>
              <a:rPr lang="en-US" altLang="ko-KR" dirty="0" smtClean="0"/>
              <a:t>the processor </a:t>
            </a:r>
            <a:r>
              <a:rPr lang="en-US" altLang="ko-KR" dirty="0"/>
              <a:t>to enter sleep mode and to handle task synchronization on multiprocessor systems</a:t>
            </a:r>
          </a:p>
          <a:p>
            <a:pPr lvl="1"/>
            <a:r>
              <a:rPr lang="en-US" altLang="ko-KR" i="1" dirty="0" smtClean="0"/>
              <a:t>MSR </a:t>
            </a:r>
            <a:r>
              <a:rPr lang="en-US" altLang="ko-KR" i="1" dirty="0"/>
              <a:t>and </a:t>
            </a:r>
            <a:r>
              <a:rPr lang="en-US" altLang="ko-KR" i="1" dirty="0" smtClean="0"/>
              <a:t>MRS</a:t>
            </a:r>
          </a:p>
          <a:p>
            <a:pPr lvl="2"/>
            <a:r>
              <a:rPr lang="en-US" altLang="ko-KR" dirty="0" smtClean="0"/>
              <a:t>Move </a:t>
            </a:r>
            <a:r>
              <a:rPr lang="en-US" altLang="ko-KR" dirty="0"/>
              <a:t>to special register from general-purpose register and move special register </a:t>
            </a:r>
            <a:r>
              <a:rPr lang="en-US" altLang="ko-KR" dirty="0" smtClean="0"/>
              <a:t>to general-purpose </a:t>
            </a:r>
            <a:r>
              <a:rPr lang="en-US" altLang="ko-KR" dirty="0"/>
              <a:t>register; for access to the special registers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ARM Instruction Set Architecture</a:t>
            </a:r>
            <a:endParaRPr lang="ko-KR" alt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98"/>
          <a:stretch>
            <a:fillRect/>
          </a:stretch>
        </p:blipFill>
        <p:spPr bwMode="auto">
          <a:xfrm>
            <a:off x="1792734" y="5943600"/>
            <a:ext cx="7015162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" y="1400175"/>
            <a:ext cx="16922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234" y="1371600"/>
            <a:ext cx="2100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10"/>
          <p:cNvCxnSpPr>
            <a:cxnSpLocks noChangeShapeType="1"/>
          </p:cNvCxnSpPr>
          <p:nvPr/>
        </p:nvCxnSpPr>
        <p:spPr bwMode="auto">
          <a:xfrm rot="16200000" flipH="1">
            <a:off x="925165" y="5452269"/>
            <a:ext cx="990600" cy="906462"/>
          </a:xfrm>
          <a:prstGeom prst="bentConnector3">
            <a:avLst>
              <a:gd name="adj1" fmla="val 100000"/>
            </a:avLst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21096" y="5105400"/>
            <a:ext cx="1671638" cy="304800"/>
          </a:xfrm>
          <a:prstGeom prst="rect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ko-KR" altLang="ko-KR"/>
          </a:p>
        </p:txBody>
      </p: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121096" y="1300163"/>
            <a:ext cx="1651000" cy="79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763688" y="1124744"/>
            <a:ext cx="971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 dirty="0">
                <a:latin typeface="Trebuchet MS" pitchFamily="34" charset="0"/>
              </a:rPr>
              <a:t>32-bits</a:t>
            </a: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6012160" y="1156742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 dirty="0">
                <a:latin typeface="Trebuchet MS" pitchFamily="34" charset="0"/>
              </a:rPr>
              <a:t>32-bits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7050534" y="54102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Endianess</a:t>
            </a: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6936234" y="1370013"/>
            <a:ext cx="1452562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550096" y="1600200"/>
            <a:ext cx="297180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, #4</a:t>
            </a:r>
          </a:p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>
                <a:latin typeface="Consolas" pitchFamily="49" charset="0"/>
                <a:cs typeface="Consolas" pitchFamily="49" charset="0"/>
              </a:rPr>
              <a:t>ldr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r1, 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[r0,#8]</a:t>
            </a:r>
          </a:p>
          <a:p>
            <a:endParaRPr lang="en-US" altLang="ko-KR" sz="1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b="1" dirty="0">
                <a:latin typeface="Consolas" pitchFamily="49" charset="0"/>
                <a:cs typeface="Consolas" pitchFamily="49" charset="0"/>
              </a:rPr>
              <a:t>      r1=mem((r0)+8)</a:t>
            </a:r>
          </a:p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ko-KR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ne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loop</a:t>
            </a:r>
          </a:p>
          <a:p>
            <a:endParaRPr lang="en-US" altLang="ko-KR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sub</a:t>
            </a:r>
            <a:r>
              <a:rPr lang="en-US" altLang="ko-KR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ko-KR" sz="2400" b="1" dirty="0">
                <a:latin typeface="Consolas" pitchFamily="49" charset="0"/>
                <a:cs typeface="Consolas" pitchFamily="49" charset="0"/>
              </a:rPr>
              <a:t> r2, #1</a:t>
            </a:r>
          </a:p>
        </p:txBody>
      </p:sp>
      <p:cxnSp>
        <p:nvCxnSpPr>
          <p:cNvPr id="15" name="Elbow Connector 28"/>
          <p:cNvCxnSpPr>
            <a:cxnSpLocks noChangeShapeType="1"/>
          </p:cNvCxnSpPr>
          <p:nvPr/>
        </p:nvCxnSpPr>
        <p:spPr bwMode="auto">
          <a:xfrm rot="10800000">
            <a:off x="1773684" y="1517650"/>
            <a:ext cx="2843212" cy="463550"/>
          </a:xfrm>
          <a:prstGeom prst="bentConnector3">
            <a:avLst>
              <a:gd name="adj1" fmla="val 435"/>
            </a:avLst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73496" y="541020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ko-KR" sz="2000">
                <a:latin typeface="Trebuchet MS" pitchFamily="34" charset="0"/>
              </a:rPr>
              <a:t>Endianess</a:t>
            </a:r>
          </a:p>
        </p:txBody>
      </p:sp>
      <p:cxnSp>
        <p:nvCxnSpPr>
          <p:cNvPr id="17" name="Straight Arrow Connector 41"/>
          <p:cNvCxnSpPr>
            <a:cxnSpLocks noChangeShapeType="1"/>
          </p:cNvCxnSpPr>
          <p:nvPr/>
        </p:nvCxnSpPr>
        <p:spPr bwMode="auto">
          <a:xfrm rot="5400000">
            <a:off x="3854103" y="5638006"/>
            <a:ext cx="1066800" cy="15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3"/>
          <p:cNvCxnSpPr>
            <a:cxnSpLocks noChangeShapeType="1"/>
          </p:cNvCxnSpPr>
          <p:nvPr/>
        </p:nvCxnSpPr>
        <p:spPr bwMode="auto">
          <a:xfrm flipV="1">
            <a:off x="2254696" y="4419600"/>
            <a:ext cx="1828800" cy="13906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6"/>
          <p:cNvCxnSpPr>
            <a:cxnSpLocks noChangeShapeType="1"/>
          </p:cNvCxnSpPr>
          <p:nvPr/>
        </p:nvCxnSpPr>
        <p:spPr bwMode="auto">
          <a:xfrm>
            <a:off x="5074096" y="4419600"/>
            <a:ext cx="1862138" cy="7810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51"/>
          <p:cNvCxnSpPr>
            <a:cxnSpLocks noChangeShapeType="1"/>
          </p:cNvCxnSpPr>
          <p:nvPr/>
        </p:nvCxnSpPr>
        <p:spPr bwMode="auto">
          <a:xfrm rot="16200000" flipH="1">
            <a:off x="5624165" y="3793331"/>
            <a:ext cx="1371600" cy="125253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58"/>
          <p:cNvCxnSpPr>
            <a:cxnSpLocks noChangeShapeType="1"/>
          </p:cNvCxnSpPr>
          <p:nvPr/>
        </p:nvCxnSpPr>
        <p:spPr bwMode="auto">
          <a:xfrm rot="5400000">
            <a:off x="5570190" y="3313906"/>
            <a:ext cx="228600" cy="158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5733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 and Exception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Cortex-M3 processor implements a new exception </a:t>
            </a:r>
            <a:r>
              <a:rPr lang="en-US" altLang="ko-KR" sz="2000" dirty="0" smtClean="0"/>
              <a:t>model</a:t>
            </a:r>
          </a:p>
          <a:p>
            <a:pPr lvl="1"/>
            <a:r>
              <a:rPr lang="en-US" altLang="ko-KR" sz="1800" dirty="0"/>
              <a:t>a number of system exceptions plus a number of external Interrupt </a:t>
            </a:r>
            <a:r>
              <a:rPr lang="en-US" altLang="ko-KR" sz="1800" dirty="0" smtClean="0"/>
              <a:t>Request(IRQ)</a:t>
            </a:r>
          </a:p>
          <a:p>
            <a:pPr lvl="1"/>
            <a:r>
              <a:rPr lang="en-US" altLang="ko-KR" sz="1800" dirty="0"/>
              <a:t>no fast interrupt (FIQ)</a:t>
            </a:r>
            <a:endParaRPr lang="ko-KR" alt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54955"/>
            <a:ext cx="5400369" cy="418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9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Organization of Computers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The CPU is connected to memory and I/O through strips of wire called bus</a:t>
            </a:r>
          </a:p>
          <a:p>
            <a:r>
              <a:rPr lang="en-US" altLang="ko-KR" sz="2000" dirty="0" smtClean="0"/>
              <a:t>Bus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arries information from one to another</a:t>
            </a:r>
          </a:p>
          <a:p>
            <a:pPr lvl="1"/>
            <a:r>
              <a:rPr lang="en-US" altLang="ko-KR" sz="1800" dirty="0" smtClean="0"/>
              <a:t>Address bus</a:t>
            </a:r>
          </a:p>
          <a:p>
            <a:pPr lvl="2"/>
            <a:r>
              <a:rPr lang="en-US" altLang="ko-KR" sz="1600" dirty="0" smtClean="0"/>
              <a:t>used to assign a specific region or devices</a:t>
            </a:r>
          </a:p>
          <a:p>
            <a:pPr lvl="1"/>
            <a:r>
              <a:rPr lang="en-US" altLang="ko-KR" sz="1800" dirty="0" smtClean="0"/>
              <a:t>Data bus</a:t>
            </a:r>
          </a:p>
          <a:p>
            <a:pPr lvl="2"/>
            <a:r>
              <a:rPr lang="en-US" altLang="ko-KR" sz="1600" dirty="0" smtClean="0"/>
              <a:t>Use to transfer data from CPU to others, or vice versa</a:t>
            </a:r>
          </a:p>
          <a:p>
            <a:pPr lvl="1"/>
            <a:r>
              <a:rPr lang="en-US" altLang="ko-KR" sz="1800" dirty="0" smtClean="0"/>
              <a:t>Control bus</a:t>
            </a:r>
          </a:p>
          <a:p>
            <a:pPr lvl="2"/>
            <a:r>
              <a:rPr lang="en-US" altLang="ko-KR" sz="1600" dirty="0" smtClean="0"/>
              <a:t>Provides control signal from CPU to others, such as read or write</a:t>
            </a:r>
          </a:p>
          <a:p>
            <a:pPr lvl="1"/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725144"/>
            <a:ext cx="4536504" cy="18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3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Introduce basic computer architecture</a:t>
            </a:r>
          </a:p>
          <a:p>
            <a:r>
              <a:rPr lang="en-US" altLang="ko-KR" dirty="0" smtClean="0"/>
              <a:t>Microprocessor &amp; microcontroller</a:t>
            </a:r>
          </a:p>
          <a:p>
            <a:r>
              <a:rPr lang="en-US" altLang="ko-KR" dirty="0" smtClean="0"/>
              <a:t>ARM process development</a:t>
            </a:r>
          </a:p>
          <a:p>
            <a:r>
              <a:rPr lang="en-US" altLang="ko-KR" dirty="0" smtClean="0"/>
              <a:t>Basic of ARM Cortex-M3</a:t>
            </a:r>
          </a:p>
          <a:p>
            <a:pPr lvl="1"/>
            <a:r>
              <a:rPr lang="en-US" altLang="ko-KR" dirty="0" smtClean="0"/>
              <a:t>Registers</a:t>
            </a:r>
          </a:p>
          <a:p>
            <a:pPr lvl="1"/>
            <a:r>
              <a:rPr lang="en-US" altLang="ko-KR" dirty="0" smtClean="0"/>
              <a:t>Interrupt</a:t>
            </a:r>
          </a:p>
          <a:p>
            <a:pPr lvl="1"/>
            <a:r>
              <a:rPr lang="en-US" altLang="ko-KR" dirty="0" smtClean="0"/>
              <a:t>Memory map</a:t>
            </a:r>
          </a:p>
          <a:p>
            <a:pPr lvl="1"/>
            <a:r>
              <a:rPr lang="en-US" altLang="ko-KR" dirty="0" smtClean="0"/>
              <a:t>Instruction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1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Organization of Computers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(General Purpose)microprocessor VS. microcontroller</a:t>
            </a:r>
          </a:p>
          <a:p>
            <a:pPr lvl="1"/>
            <a:r>
              <a:rPr lang="en-US" altLang="ko-KR" dirty="0" smtClean="0"/>
              <a:t>GP microprocessor contains only processing unit inside it, and no RAM and other I/O devices</a:t>
            </a:r>
          </a:p>
          <a:p>
            <a:pPr lvl="1"/>
            <a:r>
              <a:rPr lang="en-US" altLang="ko-KR" dirty="0" smtClean="0"/>
              <a:t>Microcontroller has all in inside it, such as processing unit, RAM, ROM, I/O control units, and so on.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93798"/>
            <a:ext cx="415549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7984"/>
            <a:ext cx="3118110" cy="183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9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ARM RISC </a:t>
            </a:r>
            <a:r>
              <a:rPr lang="en-US" altLang="ko-KR" sz="3200" dirty="0"/>
              <a:t>Design Philosophy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7606"/>
            <a:ext cx="8229600" cy="5125730"/>
          </a:xfrm>
        </p:spPr>
        <p:txBody>
          <a:bodyPr>
            <a:normAutofit/>
          </a:bodyPr>
          <a:lstStyle/>
          <a:p>
            <a:r>
              <a:rPr lang="en-US" altLang="ko-KR" dirty="0"/>
              <a:t>Instructions</a:t>
            </a:r>
          </a:p>
          <a:p>
            <a:pPr lvl="1"/>
            <a:r>
              <a:rPr lang="en-US" altLang="ko-KR" dirty="0"/>
              <a:t>A fixed size: 32-bit</a:t>
            </a:r>
          </a:p>
          <a:p>
            <a:pPr lvl="1"/>
            <a:r>
              <a:rPr lang="en-US" altLang="ko-KR" dirty="0"/>
              <a:t>Executes in a single cycle </a:t>
            </a:r>
          </a:p>
          <a:p>
            <a:r>
              <a:rPr lang="en-US" altLang="ko-KR" dirty="0"/>
              <a:t>Pipelines</a:t>
            </a:r>
          </a:p>
          <a:p>
            <a:r>
              <a:rPr lang="en-US" altLang="ko-KR" dirty="0"/>
              <a:t>Registers</a:t>
            </a:r>
          </a:p>
          <a:p>
            <a:pPr lvl="1"/>
            <a:r>
              <a:rPr lang="en-US" altLang="ko-KR" dirty="0"/>
              <a:t>A large general-purpose register set </a:t>
            </a:r>
          </a:p>
          <a:p>
            <a:r>
              <a:rPr lang="en-US" altLang="ko-KR" dirty="0"/>
              <a:t>Load-store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Variable cycle execution for some instructions</a:t>
            </a:r>
          </a:p>
          <a:p>
            <a:pPr lvl="1"/>
            <a:r>
              <a:rPr lang="en-US" altLang="ko-KR" dirty="0" smtClean="0"/>
              <a:t>LDM/STM, SWP</a:t>
            </a:r>
          </a:p>
          <a:p>
            <a:r>
              <a:rPr lang="en-US" altLang="ko-KR" dirty="0" smtClean="0"/>
              <a:t>Thumb 16-bit instruction set</a:t>
            </a:r>
          </a:p>
          <a:p>
            <a:r>
              <a:rPr lang="en-US" altLang="ko-KR" dirty="0" smtClean="0"/>
              <a:t>Enhanced DSP instructions</a:t>
            </a:r>
          </a:p>
          <a:p>
            <a:endParaRPr lang="en-US" altLang="ko-KR" dirty="0"/>
          </a:p>
          <a:p>
            <a:pPr lvl="1"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ARM Core Data Flow Model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Arithmetic</a:t>
            </a:r>
          </a:p>
          <a:p>
            <a:r>
              <a:rPr lang="en-US" altLang="ko-KR" dirty="0" smtClean="0"/>
              <a:t>Logic</a:t>
            </a:r>
          </a:p>
          <a:p>
            <a:r>
              <a:rPr lang="en-US" altLang="ko-KR" dirty="0" smtClean="0"/>
              <a:t>Load</a:t>
            </a:r>
          </a:p>
          <a:p>
            <a:r>
              <a:rPr lang="en-US" altLang="ko-KR" dirty="0" smtClean="0"/>
              <a:t>Store</a:t>
            </a:r>
            <a:endParaRPr lang="ko-KR" altLang="en-US" dirty="0"/>
          </a:p>
        </p:txBody>
      </p:sp>
      <p:pic>
        <p:nvPicPr>
          <p:cNvPr id="27652" name="Picture 4" descr="data fl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12776"/>
            <a:ext cx="3925888" cy="496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28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 instructions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C0853-8CEB-4BF4-BCA3-D9B45301CDE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46863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3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What is the ARM Cortex-M3 Processor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ARM Cortex-M3 Processor</a:t>
            </a:r>
          </a:p>
          <a:p>
            <a:pPr lvl="1"/>
            <a:r>
              <a:rPr lang="en-US" altLang="ko-KR" dirty="0" smtClean="0"/>
              <a:t>32-bit microprocessor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Features of ARM Coretex-M3</a:t>
            </a:r>
          </a:p>
          <a:p>
            <a:pPr lvl="1"/>
            <a:r>
              <a:rPr lang="en-US" altLang="ko-KR" i="1" dirty="0"/>
              <a:t>Greater performance </a:t>
            </a:r>
            <a:r>
              <a:rPr lang="en-US" altLang="ko-KR" i="1" dirty="0" smtClean="0"/>
              <a:t>efficiency</a:t>
            </a:r>
          </a:p>
          <a:p>
            <a:pPr lvl="1"/>
            <a:r>
              <a:rPr lang="en-US" altLang="ko-KR" i="1" dirty="0"/>
              <a:t>Low power </a:t>
            </a:r>
            <a:r>
              <a:rPr lang="en-US" altLang="ko-KR" i="1" dirty="0" smtClean="0"/>
              <a:t>consumption</a:t>
            </a:r>
          </a:p>
          <a:p>
            <a:pPr lvl="1"/>
            <a:r>
              <a:rPr lang="en-US" altLang="ko-KR" i="1" dirty="0"/>
              <a:t>Enhanced </a:t>
            </a:r>
            <a:r>
              <a:rPr lang="en-US" altLang="ko-KR" i="1" dirty="0" smtClean="0"/>
              <a:t>determinism</a:t>
            </a:r>
          </a:p>
          <a:p>
            <a:pPr lvl="1"/>
            <a:r>
              <a:rPr lang="en-US" altLang="ko-KR" i="1" dirty="0"/>
              <a:t>Improved code </a:t>
            </a:r>
            <a:r>
              <a:rPr lang="en-US" altLang="ko-KR" i="1" dirty="0" smtClean="0"/>
              <a:t>density</a:t>
            </a:r>
          </a:p>
          <a:p>
            <a:pPr lvl="1"/>
            <a:r>
              <a:rPr lang="en-US" altLang="ko-KR" i="1" dirty="0"/>
              <a:t>Ease of </a:t>
            </a:r>
            <a:r>
              <a:rPr lang="en-US" altLang="ko-KR" i="1" dirty="0" smtClean="0"/>
              <a:t>use</a:t>
            </a:r>
            <a:endParaRPr lang="en-US" altLang="ko-KR" dirty="0" smtClean="0"/>
          </a:p>
          <a:p>
            <a:pPr lvl="1"/>
            <a:r>
              <a:rPr lang="en-US" altLang="ko-KR" i="1" dirty="0"/>
              <a:t>Lower cost </a:t>
            </a:r>
            <a:r>
              <a:rPr lang="en-US" altLang="ko-KR" i="1" dirty="0" smtClean="0"/>
              <a:t>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7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of 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ARM was founded in 1990 as Advanced RISC Machines</a:t>
            </a:r>
          </a:p>
          <a:p>
            <a:pPr lvl="1"/>
            <a:r>
              <a:rPr lang="en-US" altLang="ko-KR" dirty="0" smtClean="0"/>
              <a:t>RISC (Reduced Instruction Set Computer) Architecture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46" y="2852936"/>
            <a:ext cx="65913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55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94.5|0.6|1.1|0.8|37.5|0.6|21.2|1.3|11.7|1.3|1.8|0.6|4.3|0.6|2.7|0.5|1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2|0|0|0.1|0.4|0|0.3|0.3|0.2|0|0.3|0.2|0.2|0|0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b="1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1448</Words>
  <Application>Microsoft Office PowerPoint</Application>
  <PresentationFormat>화면 슬라이드 쇼(4:3)</PresentationFormat>
  <Paragraphs>251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Microprocessor Basic Computer Architecture &amp; Cortex-M3 Basics</vt:lpstr>
      <vt:lpstr>Organization of Computers</vt:lpstr>
      <vt:lpstr>Organization of Computers</vt:lpstr>
      <vt:lpstr>Organization of Computers</vt:lpstr>
      <vt:lpstr>ARM RISC Design Philosophy</vt:lpstr>
      <vt:lpstr>ARM Core Data Flow Model</vt:lpstr>
      <vt:lpstr>ARM instructions</vt:lpstr>
      <vt:lpstr>What is the ARM Cortex-M3 Processor</vt:lpstr>
      <vt:lpstr>Background of ARM</vt:lpstr>
      <vt:lpstr>The Evolution of ARM Processor Architecture</vt:lpstr>
      <vt:lpstr>ARM is the big player</vt:lpstr>
      <vt:lpstr>Cortex-M3 Processor Applications</vt:lpstr>
      <vt:lpstr>Overview of the Cortex-M3</vt:lpstr>
      <vt:lpstr>Fundamentals</vt:lpstr>
      <vt:lpstr>What Study with Cortex-M3</vt:lpstr>
      <vt:lpstr>Fundamentals</vt:lpstr>
      <vt:lpstr>Registers</vt:lpstr>
      <vt:lpstr>Registers</vt:lpstr>
      <vt:lpstr>Registers</vt:lpstr>
      <vt:lpstr>Registers</vt:lpstr>
      <vt:lpstr>Operation Modes</vt:lpstr>
      <vt:lpstr>Interrupt Controller</vt:lpstr>
      <vt:lpstr>Interrupt Controller</vt:lpstr>
      <vt:lpstr>Memory Map</vt:lpstr>
      <vt:lpstr>The Bus Interface</vt:lpstr>
      <vt:lpstr>Instruction Set</vt:lpstr>
      <vt:lpstr>Instruction Set</vt:lpstr>
      <vt:lpstr>ARM Instruction Set Architecture</vt:lpstr>
      <vt:lpstr>Interrupt and Exception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Location Based Service  &amp; Multimedia Service</dc:title>
  <dc:creator>Seung-Ho-Lim</dc:creator>
  <cp:lastModifiedBy>LimSeungHo</cp:lastModifiedBy>
  <cp:revision>187</cp:revision>
  <dcterms:created xsi:type="dcterms:W3CDTF">2011-10-15T23:24:55Z</dcterms:created>
  <dcterms:modified xsi:type="dcterms:W3CDTF">2016-03-06T15:18:23Z</dcterms:modified>
</cp:coreProperties>
</file>