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3"/>
  </p:sldMasterIdLst>
  <p:notesMasterIdLst>
    <p:notesMasterId r:id="rId67"/>
  </p:notesMasterIdLst>
  <p:sldIdLst>
    <p:sldId id="330" r:id="rId4"/>
    <p:sldId id="386" r:id="rId5"/>
    <p:sldId id="373" r:id="rId6"/>
    <p:sldId id="407" r:id="rId7"/>
    <p:sldId id="408" r:id="rId8"/>
    <p:sldId id="409" r:id="rId9"/>
    <p:sldId id="410" r:id="rId10"/>
    <p:sldId id="412" r:id="rId11"/>
    <p:sldId id="393" r:id="rId12"/>
    <p:sldId id="375" r:id="rId13"/>
    <p:sldId id="413" r:id="rId14"/>
    <p:sldId id="414" r:id="rId15"/>
    <p:sldId id="380" r:id="rId16"/>
    <p:sldId id="379" r:id="rId17"/>
    <p:sldId id="456" r:id="rId18"/>
    <p:sldId id="457" r:id="rId19"/>
    <p:sldId id="381" r:id="rId20"/>
    <p:sldId id="417" r:id="rId21"/>
    <p:sldId id="468" r:id="rId22"/>
    <p:sldId id="357" r:id="rId23"/>
    <p:sldId id="323" r:id="rId24"/>
    <p:sldId id="404" r:id="rId25"/>
    <p:sldId id="418" r:id="rId26"/>
    <p:sldId id="419" r:id="rId27"/>
    <p:sldId id="420" r:id="rId28"/>
    <p:sldId id="421" r:id="rId29"/>
    <p:sldId id="422" r:id="rId30"/>
    <p:sldId id="423" r:id="rId31"/>
    <p:sldId id="424" r:id="rId32"/>
    <p:sldId id="425" r:id="rId33"/>
    <p:sldId id="426" r:id="rId34"/>
    <p:sldId id="427" r:id="rId35"/>
    <p:sldId id="428" r:id="rId36"/>
    <p:sldId id="324" r:id="rId37"/>
    <p:sldId id="363" r:id="rId38"/>
    <p:sldId id="335" r:id="rId39"/>
    <p:sldId id="354" r:id="rId40"/>
    <p:sldId id="429" r:id="rId41"/>
    <p:sldId id="430" r:id="rId42"/>
    <p:sldId id="259" r:id="rId43"/>
    <p:sldId id="394" r:id="rId44"/>
    <p:sldId id="437" r:id="rId45"/>
    <p:sldId id="439" r:id="rId46"/>
    <p:sldId id="440" r:id="rId47"/>
    <p:sldId id="258" r:id="rId48"/>
    <p:sldId id="447" r:id="rId49"/>
    <p:sldId id="448" r:id="rId50"/>
    <p:sldId id="446" r:id="rId51"/>
    <p:sldId id="449" r:id="rId52"/>
    <p:sldId id="444" r:id="rId53"/>
    <p:sldId id="344" r:id="rId54"/>
    <p:sldId id="450" r:id="rId55"/>
    <p:sldId id="451" r:id="rId56"/>
    <p:sldId id="452" r:id="rId57"/>
    <p:sldId id="453" r:id="rId58"/>
    <p:sldId id="455" r:id="rId59"/>
    <p:sldId id="454" r:id="rId60"/>
    <p:sldId id="462" r:id="rId61"/>
    <p:sldId id="463" r:id="rId62"/>
    <p:sldId id="464" r:id="rId63"/>
    <p:sldId id="466" r:id="rId64"/>
    <p:sldId id="467" r:id="rId65"/>
    <p:sldId id="458" r:id="rId66"/>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5" autoAdjust="0"/>
  </p:normalViewPr>
  <p:slideViewPr>
    <p:cSldViewPr>
      <p:cViewPr varScale="1">
        <p:scale>
          <a:sx n="116" d="100"/>
          <a:sy n="116" d="100"/>
        </p:scale>
        <p:origin x="96" y="64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238"/>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fld id="{8AE2EEAE-226D-4166-9258-47732E9CF6AD}" type="datetime1">
              <a:rPr lang="en-US" altLang="ko-KR"/>
              <a:pPr/>
              <a:t>9/2/2019</a:t>
            </a:fld>
            <a:endParaRPr lang="en-US" altLang="ko-KR"/>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a:t>
            </a:r>
            <a:r>
              <a:rPr lang="en-US" smtClean="0"/>
              <a:t>2015 </a:t>
            </a:r>
            <a:r>
              <a:rPr lang="en-US"/>
              <a:t>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6F758D42-0D8B-4A83-B68B-4FA53390426C}" type="slidenum">
              <a:rPr lang="en-US" altLang="ko-KR"/>
              <a:pPr/>
              <a:t>‹#›</a:t>
            </a:fld>
            <a:endParaRPr lang="en-US" altLang="ko-KR"/>
          </a:p>
        </p:txBody>
      </p:sp>
    </p:spTree>
    <p:extLst>
      <p:ext uri="{BB962C8B-B14F-4D97-AF65-F5344CB8AC3E}">
        <p14:creationId xmlns:p14="http://schemas.microsoft.com/office/powerpoint/2010/main" val="2981224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fld id="{0EFC0054-A053-4C46-ACC0-553293DB2A2B}" type="datetime1">
              <a:rPr lang="en-US" altLang="ko-KR"/>
              <a:pPr/>
              <a:t>9/2/2019</a:t>
            </a:fld>
            <a:endParaRPr lang="en-US" altLang="ko-KR"/>
          </a:p>
        </p:txBody>
      </p:sp>
      <p:sp>
        <p:nvSpPr>
          <p:cNvPr id="5" name="Rectangle 34"/>
          <p:cNvSpPr>
            <a:spLocks noGrp="1" noChangeArrowheads="1"/>
          </p:cNvSpPr>
          <p:nvPr>
            <p:ph type="sldNum" sz="quarter" idx="11"/>
          </p:nvPr>
        </p:nvSpPr>
        <p:spPr>
          <a:ln/>
        </p:spPr>
        <p:txBody>
          <a:bodyPr/>
          <a:lstStyle>
            <a:lvl1pPr>
              <a:defRPr/>
            </a:lvl1pPr>
          </a:lstStyle>
          <a:p>
            <a:fld id="{336F546A-5E5F-4AF4-8E47-B4B34FC0FE43}" type="slidenum">
              <a:rPr lang="en-US" altLang="ko-KR"/>
              <a:pPr/>
              <a:t>‹#›</a:t>
            </a:fld>
            <a:endParaRPr lang="en-US" altLang="ko-KR"/>
          </a:p>
        </p:txBody>
      </p:sp>
    </p:spTree>
    <p:extLst>
      <p:ext uri="{BB962C8B-B14F-4D97-AF65-F5344CB8AC3E}">
        <p14:creationId xmlns:p14="http://schemas.microsoft.com/office/powerpoint/2010/main" val="21468212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fld id="{3C7C2AC7-29C9-4072-B6E6-06B25577E29C}" type="datetime1">
              <a:rPr lang="en-US" altLang="ko-KR"/>
              <a:pPr/>
              <a:t>9/2/2019</a:t>
            </a:fld>
            <a:endParaRPr lang="en-US" altLang="ko-KR"/>
          </a:p>
        </p:txBody>
      </p:sp>
      <p:sp>
        <p:nvSpPr>
          <p:cNvPr id="5" name="Rectangle 34"/>
          <p:cNvSpPr>
            <a:spLocks noGrp="1" noChangeArrowheads="1"/>
          </p:cNvSpPr>
          <p:nvPr>
            <p:ph type="sldNum" sz="quarter" idx="11"/>
          </p:nvPr>
        </p:nvSpPr>
        <p:spPr>
          <a:ln/>
        </p:spPr>
        <p:txBody>
          <a:bodyPr/>
          <a:lstStyle>
            <a:lvl1pPr>
              <a:defRPr/>
            </a:lvl1pPr>
          </a:lstStyle>
          <a:p>
            <a:fld id="{D701E123-5CAC-4D94-9E21-59064BC82B33}" type="slidenum">
              <a:rPr lang="en-US" altLang="ko-KR"/>
              <a:pPr/>
              <a:t>‹#›</a:t>
            </a:fld>
            <a:endParaRPr lang="en-US" altLang="ko-KR"/>
          </a:p>
        </p:txBody>
      </p:sp>
    </p:spTree>
    <p:extLst>
      <p:ext uri="{BB962C8B-B14F-4D97-AF65-F5344CB8AC3E}">
        <p14:creationId xmlns:p14="http://schemas.microsoft.com/office/powerpoint/2010/main" val="30867283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AA1D47F-3C99-4A86-A9F4-0729C79BEAB5}" type="datetime1">
              <a:rPr lang="en-US" altLang="ko-KR"/>
              <a:pPr/>
              <a:t>9/2/2019</a:t>
            </a:fld>
            <a:endParaRPr lang="en-US" altLang="ko-KR"/>
          </a:p>
        </p:txBody>
      </p:sp>
      <p:sp>
        <p:nvSpPr>
          <p:cNvPr id="5" name="Slide Number Placeholder 4"/>
          <p:cNvSpPr>
            <a:spLocks noGrp="1"/>
          </p:cNvSpPr>
          <p:nvPr>
            <p:ph type="sldNum" sz="quarter" idx="11"/>
          </p:nvPr>
        </p:nvSpPr>
        <p:spPr/>
        <p:txBody>
          <a:bodyPr/>
          <a:lstStyle>
            <a:lvl1pPr>
              <a:defRPr/>
            </a:lvl1pPr>
          </a:lstStyle>
          <a:p>
            <a:fld id="{73E8BE2A-8D7A-4DA2-8D44-E891FB0DD428}" type="slidenum">
              <a:rPr lang="en-US" altLang="ko-KR"/>
              <a:pPr/>
              <a:t>‹#›</a:t>
            </a:fld>
            <a:endParaRPr lang="en-US" altLang="ko-KR"/>
          </a:p>
        </p:txBody>
      </p:sp>
    </p:spTree>
    <p:extLst>
      <p:ext uri="{BB962C8B-B14F-4D97-AF65-F5344CB8AC3E}">
        <p14:creationId xmlns:p14="http://schemas.microsoft.com/office/powerpoint/2010/main" val="1451407922"/>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fld id="{1B0BDB2E-5F63-4405-ABCA-05D73C50C529}" type="datetime1">
              <a:rPr lang="en-US" altLang="ko-KR"/>
              <a:pPr/>
              <a:t>9/2/2019</a:t>
            </a:fld>
            <a:endParaRPr lang="en-US" altLang="ko-KR"/>
          </a:p>
        </p:txBody>
      </p:sp>
      <p:sp>
        <p:nvSpPr>
          <p:cNvPr id="5" name="Rectangle 34"/>
          <p:cNvSpPr>
            <a:spLocks noGrp="1" noChangeArrowheads="1"/>
          </p:cNvSpPr>
          <p:nvPr>
            <p:ph type="sldNum" sz="quarter" idx="11"/>
          </p:nvPr>
        </p:nvSpPr>
        <p:spPr>
          <a:ln/>
        </p:spPr>
        <p:txBody>
          <a:bodyPr/>
          <a:lstStyle>
            <a:lvl1pPr>
              <a:defRPr/>
            </a:lvl1pPr>
          </a:lstStyle>
          <a:p>
            <a:fld id="{A0D3FD33-7765-491D-A3BA-9EF73CAD54AB}" type="slidenum">
              <a:rPr lang="en-US" altLang="ko-KR"/>
              <a:pPr/>
              <a:t>‹#›</a:t>
            </a:fld>
            <a:endParaRPr lang="en-US" altLang="ko-KR"/>
          </a:p>
        </p:txBody>
      </p:sp>
    </p:spTree>
    <p:extLst>
      <p:ext uri="{BB962C8B-B14F-4D97-AF65-F5344CB8AC3E}">
        <p14:creationId xmlns:p14="http://schemas.microsoft.com/office/powerpoint/2010/main" val="24038271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fld id="{DA6BEF73-688C-4D1A-AEBA-FAC84C759133}" type="datetime1">
              <a:rPr lang="en-US" altLang="ko-KR"/>
              <a:pPr/>
              <a:t>9/2/2019</a:t>
            </a:fld>
            <a:endParaRPr lang="en-US" altLang="ko-KR"/>
          </a:p>
        </p:txBody>
      </p:sp>
      <p:sp>
        <p:nvSpPr>
          <p:cNvPr id="6" name="Rectangle 34"/>
          <p:cNvSpPr>
            <a:spLocks noGrp="1" noChangeArrowheads="1"/>
          </p:cNvSpPr>
          <p:nvPr>
            <p:ph type="sldNum" sz="quarter" idx="11"/>
          </p:nvPr>
        </p:nvSpPr>
        <p:spPr>
          <a:ln/>
        </p:spPr>
        <p:txBody>
          <a:bodyPr/>
          <a:lstStyle>
            <a:lvl1pPr>
              <a:defRPr/>
            </a:lvl1pPr>
          </a:lstStyle>
          <a:p>
            <a:fld id="{22AFF2F3-39B7-412C-B50A-34C8FF609A59}" type="slidenum">
              <a:rPr lang="en-US" altLang="ko-KR"/>
              <a:pPr/>
              <a:t>‹#›</a:t>
            </a:fld>
            <a:endParaRPr lang="en-US" altLang="ko-KR"/>
          </a:p>
        </p:txBody>
      </p:sp>
    </p:spTree>
    <p:extLst>
      <p:ext uri="{BB962C8B-B14F-4D97-AF65-F5344CB8AC3E}">
        <p14:creationId xmlns:p14="http://schemas.microsoft.com/office/powerpoint/2010/main" val="108470756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fld id="{9E32C04F-630C-4A85-A28E-5850B127DCEC}" type="datetime1">
              <a:rPr lang="en-US" altLang="ko-KR"/>
              <a:pPr/>
              <a:t>9/2/2019</a:t>
            </a:fld>
            <a:endParaRPr lang="en-US" altLang="ko-KR"/>
          </a:p>
        </p:txBody>
      </p:sp>
      <p:sp>
        <p:nvSpPr>
          <p:cNvPr id="8" name="Rectangle 34"/>
          <p:cNvSpPr>
            <a:spLocks noGrp="1" noChangeArrowheads="1"/>
          </p:cNvSpPr>
          <p:nvPr>
            <p:ph type="sldNum" sz="quarter" idx="11"/>
          </p:nvPr>
        </p:nvSpPr>
        <p:spPr>
          <a:ln/>
        </p:spPr>
        <p:txBody>
          <a:bodyPr/>
          <a:lstStyle>
            <a:lvl1pPr>
              <a:defRPr/>
            </a:lvl1pPr>
          </a:lstStyle>
          <a:p>
            <a:fld id="{DF18A443-D560-4BFF-A370-76AC77CCD572}" type="slidenum">
              <a:rPr lang="en-US" altLang="ko-KR"/>
              <a:pPr/>
              <a:t>‹#›</a:t>
            </a:fld>
            <a:endParaRPr lang="en-US" altLang="ko-KR"/>
          </a:p>
        </p:txBody>
      </p:sp>
    </p:spTree>
    <p:extLst>
      <p:ext uri="{BB962C8B-B14F-4D97-AF65-F5344CB8AC3E}">
        <p14:creationId xmlns:p14="http://schemas.microsoft.com/office/powerpoint/2010/main" val="27789725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fld id="{B298C4ED-7476-4236-A2CA-5066E0CC5A2C}" type="datetime1">
              <a:rPr lang="en-US" altLang="ko-KR"/>
              <a:pPr/>
              <a:t>9/2/2019</a:t>
            </a:fld>
            <a:endParaRPr lang="en-US" altLang="ko-KR"/>
          </a:p>
        </p:txBody>
      </p:sp>
      <p:sp>
        <p:nvSpPr>
          <p:cNvPr id="4" name="Rectangle 34"/>
          <p:cNvSpPr>
            <a:spLocks noGrp="1" noChangeArrowheads="1"/>
          </p:cNvSpPr>
          <p:nvPr>
            <p:ph type="sldNum" sz="quarter" idx="11"/>
          </p:nvPr>
        </p:nvSpPr>
        <p:spPr>
          <a:ln/>
        </p:spPr>
        <p:txBody>
          <a:bodyPr/>
          <a:lstStyle>
            <a:lvl1pPr>
              <a:defRPr/>
            </a:lvl1pPr>
          </a:lstStyle>
          <a:p>
            <a:fld id="{8696E4D3-5BEC-41D2-8643-2A5D0105B6F1}" type="slidenum">
              <a:rPr lang="en-US" altLang="ko-KR"/>
              <a:pPr/>
              <a:t>‹#›</a:t>
            </a:fld>
            <a:endParaRPr lang="en-US" altLang="ko-KR"/>
          </a:p>
        </p:txBody>
      </p:sp>
    </p:spTree>
    <p:extLst>
      <p:ext uri="{BB962C8B-B14F-4D97-AF65-F5344CB8AC3E}">
        <p14:creationId xmlns:p14="http://schemas.microsoft.com/office/powerpoint/2010/main" val="42262229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fld id="{CE65A699-735F-40D6-ABFA-AF989E94E8EB}" type="datetime1">
              <a:rPr lang="en-US" altLang="ko-KR"/>
              <a:pPr/>
              <a:t>9/2/2019</a:t>
            </a:fld>
            <a:endParaRPr lang="en-US" altLang="ko-KR"/>
          </a:p>
        </p:txBody>
      </p:sp>
      <p:sp>
        <p:nvSpPr>
          <p:cNvPr id="3" name="Rectangle 34"/>
          <p:cNvSpPr>
            <a:spLocks noGrp="1" noChangeArrowheads="1"/>
          </p:cNvSpPr>
          <p:nvPr>
            <p:ph type="sldNum" sz="quarter" idx="11"/>
          </p:nvPr>
        </p:nvSpPr>
        <p:spPr>
          <a:ln/>
        </p:spPr>
        <p:txBody>
          <a:bodyPr/>
          <a:lstStyle>
            <a:lvl1pPr>
              <a:defRPr/>
            </a:lvl1pPr>
          </a:lstStyle>
          <a:p>
            <a:fld id="{BF8207C9-A675-4530-9441-CF5DD3FD341E}" type="slidenum">
              <a:rPr lang="en-US" altLang="ko-KR"/>
              <a:pPr/>
              <a:t>‹#›</a:t>
            </a:fld>
            <a:endParaRPr lang="en-US" altLang="ko-KR"/>
          </a:p>
        </p:txBody>
      </p:sp>
    </p:spTree>
    <p:extLst>
      <p:ext uri="{BB962C8B-B14F-4D97-AF65-F5344CB8AC3E}">
        <p14:creationId xmlns:p14="http://schemas.microsoft.com/office/powerpoint/2010/main" val="36107344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fld id="{70380041-71C4-4011-9673-CAC2C942992D}" type="datetime1">
              <a:rPr lang="en-US" altLang="ko-KR"/>
              <a:pPr/>
              <a:t>9/2/2019</a:t>
            </a:fld>
            <a:endParaRPr lang="en-US" altLang="ko-KR"/>
          </a:p>
        </p:txBody>
      </p:sp>
      <p:sp>
        <p:nvSpPr>
          <p:cNvPr id="6" name="Rectangle 34"/>
          <p:cNvSpPr>
            <a:spLocks noGrp="1" noChangeArrowheads="1"/>
          </p:cNvSpPr>
          <p:nvPr>
            <p:ph type="sldNum" sz="quarter" idx="11"/>
          </p:nvPr>
        </p:nvSpPr>
        <p:spPr>
          <a:ln/>
        </p:spPr>
        <p:txBody>
          <a:bodyPr/>
          <a:lstStyle>
            <a:lvl1pPr>
              <a:defRPr/>
            </a:lvl1pPr>
          </a:lstStyle>
          <a:p>
            <a:fld id="{BF4044AC-25EE-43F2-89B3-61202EFFB146}" type="slidenum">
              <a:rPr lang="en-US" altLang="ko-KR"/>
              <a:pPr/>
              <a:t>‹#›</a:t>
            </a:fld>
            <a:endParaRPr lang="en-US" altLang="ko-KR"/>
          </a:p>
        </p:txBody>
      </p:sp>
    </p:spTree>
    <p:extLst>
      <p:ext uri="{BB962C8B-B14F-4D97-AF65-F5344CB8AC3E}">
        <p14:creationId xmlns:p14="http://schemas.microsoft.com/office/powerpoint/2010/main" val="9786101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fld id="{B3B48B34-9AE5-4124-9B32-58A47A469BC8}" type="datetime1">
              <a:rPr lang="en-US" altLang="ko-KR"/>
              <a:pPr/>
              <a:t>9/2/2019</a:t>
            </a:fld>
            <a:endParaRPr lang="en-US" altLang="ko-KR"/>
          </a:p>
        </p:txBody>
      </p:sp>
      <p:sp>
        <p:nvSpPr>
          <p:cNvPr id="6" name="Rectangle 34"/>
          <p:cNvSpPr>
            <a:spLocks noGrp="1" noChangeArrowheads="1"/>
          </p:cNvSpPr>
          <p:nvPr>
            <p:ph type="sldNum" sz="quarter" idx="11"/>
          </p:nvPr>
        </p:nvSpPr>
        <p:spPr>
          <a:ln/>
        </p:spPr>
        <p:txBody>
          <a:bodyPr/>
          <a:lstStyle>
            <a:lvl1pPr>
              <a:defRPr/>
            </a:lvl1pPr>
          </a:lstStyle>
          <a:p>
            <a:fld id="{EA66D3DB-C575-4B5A-9551-E48A2FCA5F66}" type="slidenum">
              <a:rPr lang="en-US" altLang="ko-KR"/>
              <a:pPr/>
              <a:t>‹#›</a:t>
            </a:fld>
            <a:endParaRPr lang="en-US" altLang="ko-KR"/>
          </a:p>
        </p:txBody>
      </p:sp>
    </p:spTree>
    <p:extLst>
      <p:ext uri="{BB962C8B-B14F-4D97-AF65-F5344CB8AC3E}">
        <p14:creationId xmlns:p14="http://schemas.microsoft.com/office/powerpoint/2010/main" val="3251775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a typeface="굴림" panose="020B0600000101010101" pitchFamily="50" charset="-127"/>
              </a:defRPr>
            </a:lvl1pPr>
          </a:lstStyle>
          <a:p>
            <a:fld id="{99479E0E-9298-4CFC-B5ED-B632DC976FE0}" type="datetime1">
              <a:rPr lang="en-US" altLang="ko-KR"/>
              <a:pPr/>
              <a:t>9/2/2019</a:t>
            </a:fld>
            <a:endParaRPr lang="en-US" altLang="ko-K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CF70F860-60B4-4E28-BD56-299F8AEA8F9E}" type="slidenum">
              <a:rPr lang="en-US" altLang="ko-KR"/>
              <a:pPr/>
              <a:t>‹#›</a:t>
            </a:fld>
            <a:endParaRPr lang="en-US" altLang="ko-KR"/>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smtClean="0">
                <a:latin typeface="Arial" panose="020B0604020202020204"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cs.armstrong.edu/liang/JavaCharacteristics.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cs.armstrong.edu/liang/animation/web/java10e/Listing1_1.html" TargetMode="External"/><Relationship Id="rId5" Type="http://schemas.openxmlformats.org/officeDocument/2006/relationships/hyperlink" Target="http://www.cs.armstrong.edu/liang/intro10e/html/Welcome.html" TargetMode="External"/><Relationship Id="rId4" Type="http://schemas.openxmlformats.org/officeDocument/2006/relationships/hyperlink" Target="html/Welcome.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emf"/><Relationship Id="rId4"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E01752-662F-4719-B70C-2CE7F0B58654}" type="slidenum">
              <a:rPr lang="en-US" altLang="en-US" sz="1400"/>
              <a:pPr>
                <a:spcBef>
                  <a:spcPct val="0"/>
                </a:spcBef>
                <a:buClrTx/>
                <a:buSzTx/>
                <a:buFontTx/>
                <a:buNone/>
              </a:pPr>
              <a:t>1</a:t>
            </a:fld>
            <a:endParaRPr lang="en-US" altLang="en-US" sz="1400"/>
          </a:p>
        </p:txBody>
      </p:sp>
      <p:sp>
        <p:nvSpPr>
          <p:cNvPr id="4099" name="Rectangle 2"/>
          <p:cNvSpPr>
            <a:spLocks noGrp="1" noChangeArrowheads="1"/>
          </p:cNvSpPr>
          <p:nvPr>
            <p:ph type="title"/>
          </p:nvPr>
        </p:nvSpPr>
        <p:spPr>
          <a:xfrm>
            <a:off x="685800" y="304800"/>
            <a:ext cx="7924800" cy="2438400"/>
          </a:xfrm>
        </p:spPr>
        <p:txBody>
          <a:bodyPr/>
          <a:lstStyle/>
          <a:p>
            <a:r>
              <a:rPr lang="en-US" altLang="en-US" smtClean="0"/>
              <a:t>Chapter 1 Introduction to Computers, Programs, and Java</a:t>
            </a:r>
          </a:p>
        </p:txBody>
      </p:sp>
      <p:sp>
        <p:nvSpPr>
          <p:cNvPr id="4100" name="Rectangle 6"/>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0F988D-CF7D-4B52-A8FA-EA4F4E07E8B8}" type="slidenum">
              <a:rPr lang="en-US" altLang="en-US" sz="1400"/>
              <a:pPr>
                <a:spcBef>
                  <a:spcPct val="0"/>
                </a:spcBef>
                <a:buClrTx/>
                <a:buSzTx/>
                <a:buFontTx/>
                <a:buNone/>
              </a:pPr>
              <a:t>10</a:t>
            </a:fld>
            <a:endParaRPr lang="en-US" altLang="en-US" sz="1400"/>
          </a:p>
        </p:txBody>
      </p:sp>
      <p:sp>
        <p:nvSpPr>
          <p:cNvPr id="15363" name="Rectangle 1026"/>
          <p:cNvSpPr>
            <a:spLocks noGrp="1" noChangeArrowheads="1"/>
          </p:cNvSpPr>
          <p:nvPr>
            <p:ph type="title"/>
          </p:nvPr>
        </p:nvSpPr>
        <p:spPr>
          <a:xfrm>
            <a:off x="685800" y="228600"/>
            <a:ext cx="7772400" cy="533400"/>
          </a:xfrm>
        </p:spPr>
        <p:txBody>
          <a:bodyPr/>
          <a:lstStyle/>
          <a:p>
            <a:r>
              <a:rPr lang="en-US" altLang="en-US" smtClean="0"/>
              <a:t>Programming Languages</a:t>
            </a:r>
          </a:p>
        </p:txBody>
      </p:sp>
      <p:sp>
        <p:nvSpPr>
          <p:cNvPr id="15364"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smtClean="0">
                <a:solidFill>
                  <a:srgbClr val="FF0000"/>
                </a:solidFill>
              </a:rPr>
              <a:t>Machine Language    </a:t>
            </a:r>
            <a:r>
              <a:rPr lang="en-US" altLang="en-US" sz="2400" smtClean="0"/>
              <a:t>Assembly Language      High-Level Language</a:t>
            </a:r>
          </a:p>
        </p:txBody>
      </p:sp>
      <p:sp>
        <p:nvSpPr>
          <p:cNvPr id="15365"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A9AAC4-BAB3-473F-808E-B0632CAE577C}" type="slidenum">
              <a:rPr lang="en-US" altLang="en-US" sz="1400"/>
              <a:pPr>
                <a:spcBef>
                  <a:spcPct val="0"/>
                </a:spcBef>
                <a:buClrTx/>
                <a:buSzTx/>
                <a:buFontTx/>
                <a:buNone/>
              </a:pPr>
              <a:t>11</a:t>
            </a:fld>
            <a:endParaRPr lang="en-US" altLang="en-US" sz="1400"/>
          </a:p>
        </p:txBody>
      </p:sp>
      <p:sp>
        <p:nvSpPr>
          <p:cNvPr id="16387" name="Rectangle 1026"/>
          <p:cNvSpPr>
            <a:spLocks noGrp="1" noChangeArrowheads="1"/>
          </p:cNvSpPr>
          <p:nvPr>
            <p:ph type="title"/>
          </p:nvPr>
        </p:nvSpPr>
        <p:spPr>
          <a:xfrm>
            <a:off x="685800" y="228600"/>
            <a:ext cx="7772400" cy="533400"/>
          </a:xfrm>
        </p:spPr>
        <p:txBody>
          <a:bodyPr/>
          <a:lstStyle/>
          <a:p>
            <a:r>
              <a:rPr lang="en-US" altLang="en-US" smtClean="0"/>
              <a:t>Programming Languages</a:t>
            </a:r>
          </a:p>
        </p:txBody>
      </p:sp>
      <p:sp>
        <p:nvSpPr>
          <p:cNvPr id="16388"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smtClean="0"/>
              <a:t>Machine Language    </a:t>
            </a:r>
            <a:r>
              <a:rPr lang="en-US" altLang="en-US" sz="2400" smtClean="0">
                <a:solidFill>
                  <a:srgbClr val="FF0000"/>
                </a:solidFill>
              </a:rPr>
              <a:t>Assembly Language</a:t>
            </a:r>
            <a:r>
              <a:rPr lang="en-US" altLang="en-US" sz="2400" smtClean="0"/>
              <a:t>      High-Level Language</a:t>
            </a:r>
          </a:p>
        </p:txBody>
      </p:sp>
      <p:sp>
        <p:nvSpPr>
          <p:cNvPr id="16389"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buFont typeface="Monotype Sorts" pitchFamily="2" charset="2"/>
              <a:buNone/>
            </a:pPr>
            <a:r>
              <a:rPr lang="en-US" altLang="en-US" sz="2800">
                <a:solidFill>
                  <a:schemeClr val="tx2"/>
                </a:solidFill>
                <a:cs typeface="Times New Roman" panose="02020603050405020304" pitchFamily="18" charset="0"/>
              </a:rPr>
              <a:t>      ADDF3 R1, R2, R3</a:t>
            </a:r>
          </a:p>
        </p:txBody>
      </p:sp>
      <p:pic>
        <p:nvPicPr>
          <p:cNvPr id="1639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0" y="4419600"/>
            <a:ext cx="76136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C9D5E5-C7E0-460A-A0C8-9685CAA2ED50}" type="slidenum">
              <a:rPr lang="en-US" altLang="en-US" sz="1400"/>
              <a:pPr>
                <a:spcBef>
                  <a:spcPct val="0"/>
                </a:spcBef>
                <a:buClrTx/>
                <a:buSzTx/>
                <a:buFontTx/>
                <a:buNone/>
              </a:pPr>
              <a:t>12</a:t>
            </a:fld>
            <a:endParaRPr lang="en-US" altLang="en-US" sz="1400"/>
          </a:p>
        </p:txBody>
      </p:sp>
      <p:sp>
        <p:nvSpPr>
          <p:cNvPr id="17411" name="Rectangle 1026"/>
          <p:cNvSpPr>
            <a:spLocks noGrp="1" noChangeArrowheads="1"/>
          </p:cNvSpPr>
          <p:nvPr>
            <p:ph type="title"/>
          </p:nvPr>
        </p:nvSpPr>
        <p:spPr>
          <a:xfrm>
            <a:off x="685800" y="228600"/>
            <a:ext cx="7772400" cy="533400"/>
          </a:xfrm>
        </p:spPr>
        <p:txBody>
          <a:bodyPr/>
          <a:lstStyle/>
          <a:p>
            <a:r>
              <a:rPr lang="en-US" altLang="en-US" smtClean="0"/>
              <a:t>Programming Languages</a:t>
            </a:r>
          </a:p>
        </p:txBody>
      </p:sp>
      <p:sp>
        <p:nvSpPr>
          <p:cNvPr id="17412"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smtClean="0"/>
              <a:t>Machine Language    Assembly Language      </a:t>
            </a:r>
            <a:r>
              <a:rPr lang="en-US" altLang="en-US" sz="2400" smtClean="0">
                <a:solidFill>
                  <a:srgbClr val="FF0000"/>
                </a:solidFill>
              </a:rPr>
              <a:t>High-Level Language</a:t>
            </a:r>
          </a:p>
        </p:txBody>
      </p:sp>
      <p:sp>
        <p:nvSpPr>
          <p:cNvPr id="17413"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buFont typeface="Monotype Sorts" pitchFamily="2" charset="2"/>
              <a:buNone/>
            </a:pPr>
            <a:r>
              <a:rPr lang="en-US" altLang="en-US" sz="2800">
                <a:solidFill>
                  <a:schemeClr val="tx2"/>
                </a:solidFill>
                <a:cs typeface="Times New Roman" panose="02020603050405020304" pitchFamily="18" charset="0"/>
              </a:rPr>
              <a:t>         area = 5 * 5 * 3.1415;</a:t>
            </a:r>
          </a:p>
          <a:p>
            <a:pPr>
              <a:buFont typeface="Monotype Sorts" pitchFamily="2" charset="2"/>
              <a:buNone/>
            </a:pPr>
            <a:r>
              <a:rPr lang="en-US" altLang="en-US" sz="2800">
                <a:solidFill>
                  <a:schemeClr val="tx2"/>
                </a:solidFill>
                <a:cs typeface="Times New Roman" panose="02020603050405020304" pitchFamily="18" charset="0"/>
              </a:rPr>
              <a:t> </a:t>
            </a:r>
          </a:p>
          <a:p>
            <a:pPr>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EF65F1-BDCC-419D-812E-2F88398050DE}" type="slidenum">
              <a:rPr lang="en-US" altLang="en-US" sz="1400"/>
              <a:pPr>
                <a:spcBef>
                  <a:spcPct val="0"/>
                </a:spcBef>
                <a:buClrTx/>
                <a:buSzTx/>
                <a:buFontTx/>
                <a:buNone/>
              </a:pPr>
              <a:t>13</a:t>
            </a:fld>
            <a:endParaRPr lang="en-US" altLang="en-US" sz="1400"/>
          </a:p>
        </p:txBody>
      </p:sp>
      <p:sp>
        <p:nvSpPr>
          <p:cNvPr id="18435" name="Rectangle 1026"/>
          <p:cNvSpPr>
            <a:spLocks noGrp="1" noChangeArrowheads="1"/>
          </p:cNvSpPr>
          <p:nvPr>
            <p:ph type="title"/>
          </p:nvPr>
        </p:nvSpPr>
        <p:spPr>
          <a:xfrm>
            <a:off x="685800" y="228600"/>
            <a:ext cx="7772400" cy="762000"/>
          </a:xfrm>
        </p:spPr>
        <p:txBody>
          <a:bodyPr/>
          <a:lstStyle/>
          <a:p>
            <a:r>
              <a:rPr lang="en-US" altLang="en-US" smtClean="0"/>
              <a:t>Popular High-Level Languages</a:t>
            </a:r>
          </a:p>
        </p:txBody>
      </p:sp>
      <p:sp>
        <p:nvSpPr>
          <p:cNvPr id="18436" name="Rectangle 1030"/>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437" name="Object 1029"/>
          <p:cNvGraphicFramePr>
            <a:graphicFrameLocks noChangeAspect="1"/>
          </p:cNvGraphicFramePr>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spid="_x0000_s18442" name="Picture" r:id="rId3" imgW="4826000" imgH="2844800" progId="Word.Picture.8">
                  <p:embed/>
                </p:oleObj>
              </mc:Choice>
              <mc:Fallback>
                <p:oleObj name="Picture" r:id="rId3" imgW="4826000" imgH="284480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8392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64616A-BDA5-495E-9E2A-B175512B02E6}" type="slidenum">
              <a:rPr lang="en-US" altLang="en-US" sz="1400"/>
              <a:pPr>
                <a:spcBef>
                  <a:spcPct val="0"/>
                </a:spcBef>
                <a:buClrTx/>
                <a:buSzTx/>
                <a:buFontTx/>
                <a:buNone/>
              </a:pPr>
              <a:t>14</a:t>
            </a:fld>
            <a:endParaRPr lang="en-US" altLang="en-US" sz="1400"/>
          </a:p>
        </p:txBody>
      </p:sp>
      <p:sp>
        <p:nvSpPr>
          <p:cNvPr id="19459" name="Rectangle 1026"/>
          <p:cNvSpPr>
            <a:spLocks noGrp="1" noChangeArrowheads="1"/>
          </p:cNvSpPr>
          <p:nvPr>
            <p:ph type="title"/>
          </p:nvPr>
        </p:nvSpPr>
        <p:spPr>
          <a:xfrm>
            <a:off x="685800" y="228600"/>
            <a:ext cx="7772400" cy="762000"/>
          </a:xfrm>
        </p:spPr>
        <p:txBody>
          <a:bodyPr/>
          <a:lstStyle/>
          <a:p>
            <a:r>
              <a:rPr lang="en-US" altLang="en-US" sz="4000" smtClean="0"/>
              <a:t>Interpreting/Compiling Source Code</a:t>
            </a:r>
          </a:p>
        </p:txBody>
      </p:sp>
      <p:sp>
        <p:nvSpPr>
          <p:cNvPr id="19460" name="Rectangle 1027"/>
          <p:cNvSpPr>
            <a:spLocks noGrp="1" noChangeArrowheads="1"/>
          </p:cNvSpPr>
          <p:nvPr>
            <p:ph type="body" idx="1"/>
          </p:nvPr>
        </p:nvSpPr>
        <p:spPr>
          <a:xfrm>
            <a:off x="228600" y="1143000"/>
            <a:ext cx="8686800" cy="4038600"/>
          </a:xfrm>
        </p:spPr>
        <p:txBody>
          <a:bodyPr/>
          <a:lstStyle/>
          <a:p>
            <a:pPr marL="0" indent="0">
              <a:buFont typeface="Monotype Sorts" pitchFamily="2" charset="2"/>
              <a:buNone/>
            </a:pPr>
            <a:r>
              <a:rPr lang="en-US" altLang="en-US" smtClean="0"/>
              <a:t>A program written in a high-level language is called a </a:t>
            </a:r>
            <a:r>
              <a:rPr lang="en-US" altLang="en-US" i="1" smtClean="0"/>
              <a:t>source program </a:t>
            </a:r>
            <a:r>
              <a:rPr lang="en-US" altLang="en-US" smtClean="0"/>
              <a:t>or</a:t>
            </a:r>
            <a:r>
              <a:rPr lang="en-US" altLang="en-US" i="1" smtClean="0"/>
              <a:t> source code</a:t>
            </a:r>
            <a:r>
              <a:rPr lang="en-US" altLang="en-US" smtClean="0"/>
              <a:t>. Because a computer cannot understand a source program, a source program must be translated into machine code for execution. The translation can be done using another programming tool called an </a:t>
            </a:r>
            <a:r>
              <a:rPr lang="en-US" altLang="en-US" i="1" smtClean="0"/>
              <a:t>interpreter</a:t>
            </a:r>
            <a:r>
              <a:rPr lang="en-US" altLang="en-US" smtClean="0"/>
              <a:t> or a </a:t>
            </a:r>
            <a:r>
              <a:rPr lang="en-US" altLang="en-US" i="1" smtClean="0"/>
              <a:t>compiler</a:t>
            </a:r>
            <a:r>
              <a:rPr lang="en-US" altLang="en-US" smtClean="0"/>
              <a:t>.</a:t>
            </a:r>
          </a:p>
        </p:txBody>
      </p:sp>
      <p:sp>
        <p:nvSpPr>
          <p:cNvPr id="19461" name="Rectangle 1029"/>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1056"/>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5A3AC1-CE35-407F-B637-DA92DE7E19B4}" type="slidenum">
              <a:rPr lang="en-US" altLang="en-US" sz="1400"/>
              <a:pPr>
                <a:spcBef>
                  <a:spcPct val="0"/>
                </a:spcBef>
                <a:buClrTx/>
                <a:buSzTx/>
                <a:buFontTx/>
                <a:buNone/>
              </a:pPr>
              <a:t>15</a:t>
            </a:fld>
            <a:endParaRPr lang="en-US" altLang="en-US" sz="1400"/>
          </a:p>
        </p:txBody>
      </p:sp>
      <p:sp>
        <p:nvSpPr>
          <p:cNvPr id="20483" name="Rectangle 2"/>
          <p:cNvSpPr>
            <a:spLocks noGrp="1" noChangeArrowheads="1"/>
          </p:cNvSpPr>
          <p:nvPr>
            <p:ph type="title"/>
          </p:nvPr>
        </p:nvSpPr>
        <p:spPr>
          <a:xfrm>
            <a:off x="685800" y="228600"/>
            <a:ext cx="7772400" cy="762000"/>
          </a:xfrm>
        </p:spPr>
        <p:txBody>
          <a:bodyPr/>
          <a:lstStyle/>
          <a:p>
            <a:r>
              <a:rPr lang="en-US" altLang="en-US" smtClean="0"/>
              <a:t>Interpreting Source Code</a:t>
            </a:r>
          </a:p>
        </p:txBody>
      </p:sp>
      <p:sp>
        <p:nvSpPr>
          <p:cNvPr id="20484" name="Rectangle 3"/>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ltLang="en-US" smtClean="0"/>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20485" name="Rectangle 5"/>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7"/>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048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8676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4A2014-ABF7-42CD-9198-CF96704639E0}" type="slidenum">
              <a:rPr lang="en-US" altLang="en-US" sz="1400"/>
              <a:pPr>
                <a:spcBef>
                  <a:spcPct val="0"/>
                </a:spcBef>
                <a:buClrTx/>
                <a:buSzTx/>
                <a:buFontTx/>
                <a:buNone/>
              </a:pPr>
              <a:t>16</a:t>
            </a:fld>
            <a:endParaRPr lang="en-US" altLang="en-US" sz="1400"/>
          </a:p>
        </p:txBody>
      </p:sp>
      <p:sp>
        <p:nvSpPr>
          <p:cNvPr id="21507" name="Rectangle 2"/>
          <p:cNvSpPr>
            <a:spLocks noGrp="1" noChangeArrowheads="1"/>
          </p:cNvSpPr>
          <p:nvPr>
            <p:ph type="title"/>
          </p:nvPr>
        </p:nvSpPr>
        <p:spPr>
          <a:xfrm>
            <a:off x="685800" y="228600"/>
            <a:ext cx="7772400" cy="762000"/>
          </a:xfrm>
        </p:spPr>
        <p:txBody>
          <a:bodyPr/>
          <a:lstStyle/>
          <a:p>
            <a:r>
              <a:rPr lang="en-US" altLang="en-US" smtClean="0"/>
              <a:t>Compiling Source Code</a:t>
            </a:r>
          </a:p>
        </p:txBody>
      </p:sp>
      <p:sp>
        <p:nvSpPr>
          <p:cNvPr id="21508" name="Rectangle 3"/>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smtClean="0"/>
              <a:t>A compiler translates the entire source code into a machine-code file, and the machine-code file is then executed, as shown in the following figure.</a:t>
            </a:r>
          </a:p>
        </p:txBody>
      </p:sp>
      <p:sp>
        <p:nvSpPr>
          <p:cNvPr id="21509" name="Rectangle 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8"/>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151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CD4C82-97A1-41F6-B730-4EA67033A6D9}" type="slidenum">
              <a:rPr lang="en-US" altLang="en-US" sz="1400"/>
              <a:pPr>
                <a:spcBef>
                  <a:spcPct val="0"/>
                </a:spcBef>
                <a:buClrTx/>
                <a:buSzTx/>
                <a:buFontTx/>
                <a:buNone/>
              </a:pPr>
              <a:t>17</a:t>
            </a:fld>
            <a:endParaRPr lang="en-US" altLang="en-US" sz="1400"/>
          </a:p>
        </p:txBody>
      </p:sp>
      <p:sp>
        <p:nvSpPr>
          <p:cNvPr id="22531" name="Rectangle 1026"/>
          <p:cNvSpPr>
            <a:spLocks noGrp="1" noChangeArrowheads="1"/>
          </p:cNvSpPr>
          <p:nvPr>
            <p:ph type="title"/>
          </p:nvPr>
        </p:nvSpPr>
        <p:spPr>
          <a:xfrm>
            <a:off x="685800" y="228600"/>
            <a:ext cx="7772400" cy="762000"/>
          </a:xfrm>
        </p:spPr>
        <p:txBody>
          <a:bodyPr/>
          <a:lstStyle/>
          <a:p>
            <a:r>
              <a:rPr lang="en-US" altLang="en-US" smtClean="0"/>
              <a:t>Operating Systems</a:t>
            </a:r>
          </a:p>
        </p:txBody>
      </p:sp>
      <p:sp>
        <p:nvSpPr>
          <p:cNvPr id="22532" name="Rectangle 1027"/>
          <p:cNvSpPr>
            <a:spLocks noGrp="1" noChangeArrowheads="1"/>
          </p:cNvSpPr>
          <p:nvPr>
            <p:ph type="body" idx="1"/>
          </p:nvPr>
        </p:nvSpPr>
        <p:spPr>
          <a:xfrm>
            <a:off x="228600" y="1143000"/>
            <a:ext cx="4495800" cy="5334000"/>
          </a:xfrm>
        </p:spPr>
        <p:txBody>
          <a:bodyPr/>
          <a:lstStyle/>
          <a:p>
            <a:pPr marL="0" indent="0">
              <a:lnSpc>
                <a:spcPct val="90000"/>
              </a:lnSpc>
              <a:buFont typeface="Monotype Sorts" pitchFamily="2" charset="2"/>
              <a:buNone/>
            </a:pPr>
            <a:r>
              <a:rPr lang="en-US" altLang="en-US" sz="2400" smtClean="0">
                <a:cs typeface="Times New Roman" panose="02020603050405020304" pitchFamily="18" charset="0"/>
              </a:rPr>
              <a:t>The </a:t>
            </a:r>
            <a:r>
              <a:rPr lang="en-US" altLang="en-US" sz="2400" i="1" smtClean="0">
                <a:cs typeface="Times New Roman" panose="02020603050405020304" pitchFamily="18" charset="0"/>
              </a:rPr>
              <a:t>operating system</a:t>
            </a:r>
            <a:r>
              <a:rPr lang="en-US" altLang="en-US" sz="2400" smtClean="0">
                <a:cs typeface="Times New Roman" panose="02020603050405020304" pitchFamily="18" charset="0"/>
              </a:rPr>
              <a:t> (OS) is a program that manages and controls a computer’s activities. </a:t>
            </a:r>
            <a:r>
              <a:rPr lang="en-US" altLang="en-US" sz="2800" smtClean="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22533" name="Rectangle 1028"/>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1031"/>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1033"/>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253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EEED8D-6E0A-4ACE-A653-D14ACABA082E}" type="slidenum">
              <a:rPr lang="en-US" altLang="en-US" sz="1400"/>
              <a:pPr>
                <a:spcBef>
                  <a:spcPct val="0"/>
                </a:spcBef>
                <a:buClrTx/>
                <a:buSzTx/>
                <a:buFontTx/>
                <a:buNone/>
              </a:pPr>
              <a:t>18</a:t>
            </a:fld>
            <a:endParaRPr lang="en-US" altLang="en-US" sz="1400"/>
          </a:p>
        </p:txBody>
      </p:sp>
      <p:sp>
        <p:nvSpPr>
          <p:cNvPr id="23555" name="Rectangle 1026"/>
          <p:cNvSpPr>
            <a:spLocks noGrp="1" noChangeArrowheads="1"/>
          </p:cNvSpPr>
          <p:nvPr>
            <p:ph type="title"/>
          </p:nvPr>
        </p:nvSpPr>
        <p:spPr>
          <a:xfrm>
            <a:off x="685800" y="228600"/>
            <a:ext cx="7772400" cy="628650"/>
          </a:xfrm>
        </p:spPr>
        <p:txBody>
          <a:bodyPr/>
          <a:lstStyle/>
          <a:p>
            <a:r>
              <a:rPr lang="en-US" altLang="en-US" sz="3600" smtClean="0"/>
              <a:t>Why Java?</a:t>
            </a:r>
            <a:endParaRPr lang="en-US" altLang="en-US" smtClean="0"/>
          </a:p>
        </p:txBody>
      </p:sp>
      <p:sp>
        <p:nvSpPr>
          <p:cNvPr id="23556" name="Rectangle 1027"/>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10000"/>
              </a:lnSpc>
              <a:buFont typeface="Monotype Sorts" pitchFamily="2" charset="2"/>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buFont typeface="Monotype Sorts" pitchFamily="2" charset="2"/>
              <a:buNone/>
            </a:pPr>
            <a:endParaRPr lang="en-US" altLang="en-US" sz="2800"/>
          </a:p>
          <a:p>
            <a:pPr>
              <a:lnSpc>
                <a:spcPct val="110000"/>
              </a:lnSpc>
            </a:pPr>
            <a:r>
              <a:rPr lang="en-US" altLang="en-US" sz="2800"/>
              <a:t>Java is a general purpose programming language. </a:t>
            </a:r>
          </a:p>
          <a:p>
            <a:pPr>
              <a:lnSpc>
                <a:spcPct val="110000"/>
              </a:lnSpc>
            </a:pPr>
            <a:r>
              <a:rPr lang="en-US" altLang="en-US" sz="2800"/>
              <a:t>Java is the Internet programming language.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제목 1"/>
          <p:cNvSpPr>
            <a:spLocks noGrp="1"/>
          </p:cNvSpPr>
          <p:nvPr>
            <p:ph type="title"/>
          </p:nvPr>
        </p:nvSpPr>
        <p:spPr/>
        <p:txBody>
          <a:bodyPr/>
          <a:lstStyle/>
          <a:p>
            <a:r>
              <a:rPr lang="en-US" altLang="ko-KR" smtClean="0">
                <a:ea typeface="굴림" panose="020B0600000101010101" pitchFamily="50" charset="-127"/>
              </a:rPr>
              <a:t>Program Language Popularity</a:t>
            </a:r>
            <a:endParaRPr lang="ko-KR" altLang="en-US" smtClean="0">
              <a:ea typeface="굴림" panose="020B0600000101010101" pitchFamily="50" charset="-127"/>
            </a:endParaRPr>
          </a:p>
        </p:txBody>
      </p:sp>
      <p:sp>
        <p:nvSpPr>
          <p:cNvPr id="27652"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91AB43-61EB-436D-9473-D2758CF022DB}" type="slidenum">
              <a:rPr lang="en-US" altLang="ko-KR" sz="1400"/>
              <a:pPr>
                <a:spcBef>
                  <a:spcPct val="0"/>
                </a:spcBef>
                <a:buClrTx/>
                <a:buSzTx/>
                <a:buFontTx/>
                <a:buNone/>
              </a:pPr>
              <a:t>19</a:t>
            </a:fld>
            <a:endParaRPr lang="en-US" altLang="ko-KR" sz="1400"/>
          </a:p>
        </p:txBody>
      </p:sp>
      <p:pic>
        <p:nvPicPr>
          <p:cNvPr id="2" name="오디오 1">
            <a:hlinkClick r:id="" action="ppaction://media"/>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5200" y="6299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그림 2"/>
          <p:cNvPicPr>
            <a:picLocks noChangeAspect="1"/>
          </p:cNvPicPr>
          <p:nvPr/>
        </p:nvPicPr>
        <p:blipFill>
          <a:blip r:embed="rId3"/>
          <a:stretch>
            <a:fillRect/>
          </a:stretch>
        </p:blipFill>
        <p:spPr>
          <a:xfrm>
            <a:off x="381000" y="1905000"/>
            <a:ext cx="4495800" cy="3677061"/>
          </a:xfrm>
          <a:prstGeom prst="rect">
            <a:avLst/>
          </a:prstGeom>
        </p:spPr>
      </p:pic>
      <p:pic>
        <p:nvPicPr>
          <p:cNvPr id="4" name="그림 3"/>
          <p:cNvPicPr>
            <a:picLocks noChangeAspect="1"/>
          </p:cNvPicPr>
          <p:nvPr/>
        </p:nvPicPr>
        <p:blipFill>
          <a:blip r:embed="rId4"/>
          <a:stretch>
            <a:fillRect/>
          </a:stretch>
        </p:blipFill>
        <p:spPr>
          <a:xfrm>
            <a:off x="5253532" y="1718469"/>
            <a:ext cx="3331668" cy="4191000"/>
          </a:xfrm>
          <a:prstGeom prst="rect">
            <a:avLst/>
          </a:prstGeom>
        </p:spPr>
      </p:pic>
      <p:pic>
        <p:nvPicPr>
          <p:cNvPr id="5" name="그림 4"/>
          <p:cNvPicPr>
            <a:picLocks noChangeAspect="1"/>
          </p:cNvPicPr>
          <p:nvPr/>
        </p:nvPicPr>
        <p:blipFill>
          <a:blip r:embed="rId5"/>
          <a:stretch>
            <a:fillRect/>
          </a:stretch>
        </p:blipFill>
        <p:spPr>
          <a:xfrm>
            <a:off x="304800" y="5715000"/>
            <a:ext cx="4455147" cy="156780"/>
          </a:xfrm>
          <a:prstGeom prst="rect">
            <a:avLst/>
          </a:prstGeom>
        </p:spPr>
      </p:pic>
    </p:spTree>
    <p:extLst>
      <p:ext uri="{BB962C8B-B14F-4D97-AF65-F5344CB8AC3E}">
        <p14:creationId xmlns:p14="http://schemas.microsoft.com/office/powerpoint/2010/main" val="162709352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ED974-0D68-4BD4-BAFE-BC168FC80481}" type="slidenum">
              <a:rPr lang="en-US" altLang="en-US" sz="1400"/>
              <a:pPr>
                <a:spcBef>
                  <a:spcPct val="0"/>
                </a:spcBef>
                <a:buClrTx/>
                <a:buSzTx/>
                <a:buFontTx/>
                <a:buNone/>
              </a:pPr>
              <a:t>2</a:t>
            </a:fld>
            <a:endParaRPr lang="en-US" altLang="en-US" sz="1400"/>
          </a:p>
        </p:txBody>
      </p:sp>
      <p:sp>
        <p:nvSpPr>
          <p:cNvPr id="5123" name="Rectangle 2"/>
          <p:cNvSpPr>
            <a:spLocks noGrp="1" noChangeArrowheads="1"/>
          </p:cNvSpPr>
          <p:nvPr>
            <p:ph type="title"/>
          </p:nvPr>
        </p:nvSpPr>
        <p:spPr>
          <a:xfrm>
            <a:off x="685800" y="304800"/>
            <a:ext cx="7772400" cy="838200"/>
          </a:xfrm>
        </p:spPr>
        <p:txBody>
          <a:bodyPr/>
          <a:lstStyle/>
          <a:p>
            <a:r>
              <a:rPr lang="en-US" altLang="en-US" smtClean="0"/>
              <a:t>Objectives</a:t>
            </a:r>
          </a:p>
        </p:txBody>
      </p:sp>
      <p:sp>
        <p:nvSpPr>
          <p:cNvPr id="5124" name="Rectangle 3"/>
          <p:cNvSpPr>
            <a:spLocks noGrp="1" noChangeArrowheads="1"/>
          </p:cNvSpPr>
          <p:nvPr>
            <p:ph type="body" idx="1"/>
          </p:nvPr>
        </p:nvSpPr>
        <p:spPr>
          <a:xfrm>
            <a:off x="304800" y="1219200"/>
            <a:ext cx="8610600" cy="5105400"/>
          </a:xfrm>
        </p:spPr>
        <p:txBody>
          <a:bodyPr/>
          <a:lstStyle/>
          <a:p>
            <a:r>
              <a:rPr lang="en-US" altLang="en-US" sz="2000" smtClean="0"/>
              <a:t>To understand computer basics, programs, and operating systems (§§1.2–1.4).</a:t>
            </a:r>
          </a:p>
          <a:p>
            <a:r>
              <a:rPr lang="en-US" altLang="en-US" sz="2000" smtClean="0"/>
              <a:t>To describe the relationship between Java and the World Wide Web (§1.5).</a:t>
            </a:r>
          </a:p>
          <a:p>
            <a:r>
              <a:rPr lang="en-US" altLang="en-US" sz="2000" smtClean="0"/>
              <a:t>To understand the meaning of Java language specification, API, JDK, and IDE (§1.6).</a:t>
            </a:r>
          </a:p>
          <a:p>
            <a:r>
              <a:rPr lang="en-US" altLang="en-US" sz="2000" smtClean="0"/>
              <a:t>To write a simple Java program (§1.7).</a:t>
            </a:r>
          </a:p>
          <a:p>
            <a:r>
              <a:rPr lang="en-US" altLang="en-US" sz="2000" smtClean="0"/>
              <a:t>To display output on the console (§1.7).</a:t>
            </a:r>
          </a:p>
          <a:p>
            <a:r>
              <a:rPr lang="en-US" altLang="en-US" sz="2000" smtClean="0"/>
              <a:t>To explain the basic syntax of a Java program (§1.7).</a:t>
            </a:r>
          </a:p>
          <a:p>
            <a:r>
              <a:rPr lang="en-US" altLang="en-US" sz="2000" smtClean="0"/>
              <a:t>To create, compile, and run Java programs (§1.8).</a:t>
            </a:r>
          </a:p>
          <a:p>
            <a:r>
              <a:rPr lang="en-US" altLang="en-US" sz="2000" smtClean="0"/>
              <a:t>To use sound Java programming style and document programs properly (§1.9).</a:t>
            </a:r>
          </a:p>
          <a:p>
            <a:r>
              <a:rPr lang="en-US" altLang="en-US" sz="2000" smtClean="0"/>
              <a:t>To explain the differences between syntax errors, runtime errors, and logic errors (§1.10).</a:t>
            </a:r>
          </a:p>
          <a:p>
            <a:r>
              <a:rPr lang="en-US" altLang="en-US" sz="2000" smtClean="0"/>
              <a:t>To develop Java programs using NetBeans (§1.11).</a:t>
            </a:r>
          </a:p>
          <a:p>
            <a:r>
              <a:rPr lang="en-US" altLang="en-US" sz="2000" smtClean="0"/>
              <a:t>To develop Java programs using Eclipse (§1.12).</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CD69F6-264E-4DD7-97F0-C1C05098728D}" type="slidenum">
              <a:rPr lang="en-US" altLang="en-US" sz="1400"/>
              <a:pPr>
                <a:spcBef>
                  <a:spcPct val="0"/>
                </a:spcBef>
                <a:buClrTx/>
                <a:buSzTx/>
                <a:buFontTx/>
                <a:buNone/>
              </a:pPr>
              <a:t>20</a:t>
            </a:fld>
            <a:endParaRPr lang="en-US" altLang="en-US" sz="1400"/>
          </a:p>
        </p:txBody>
      </p:sp>
      <p:sp>
        <p:nvSpPr>
          <p:cNvPr id="24579" name="Rectangle 2"/>
          <p:cNvSpPr>
            <a:spLocks noGrp="1" noChangeArrowheads="1"/>
          </p:cNvSpPr>
          <p:nvPr>
            <p:ph type="title"/>
          </p:nvPr>
        </p:nvSpPr>
        <p:spPr>
          <a:xfrm>
            <a:off x="609600" y="228600"/>
            <a:ext cx="7772400" cy="762000"/>
          </a:xfrm>
          <a:noFill/>
        </p:spPr>
        <p:txBody>
          <a:bodyPr/>
          <a:lstStyle/>
          <a:p>
            <a:r>
              <a:rPr lang="en-US" altLang="en-US" sz="4000" smtClean="0"/>
              <a:t>Java, Web, and Beyond</a:t>
            </a:r>
            <a:endParaRPr lang="en-US" altLang="en-US" smtClean="0"/>
          </a:p>
        </p:txBody>
      </p:sp>
      <p:sp>
        <p:nvSpPr>
          <p:cNvPr id="24580" name="Rectangle 3"/>
          <p:cNvSpPr>
            <a:spLocks noGrp="1" noChangeArrowheads="1"/>
          </p:cNvSpPr>
          <p:nvPr>
            <p:ph type="body" idx="1"/>
          </p:nvPr>
        </p:nvSpPr>
        <p:spPr>
          <a:xfrm>
            <a:off x="304800" y="1143000"/>
            <a:ext cx="8458200" cy="5181600"/>
          </a:xfrm>
          <a:noFill/>
        </p:spPr>
        <p:txBody>
          <a:bodyPr/>
          <a:lstStyle/>
          <a:p>
            <a:r>
              <a:rPr lang="en-US" altLang="en-US" sz="3400" smtClean="0"/>
              <a:t>Java can be used to develop standalone applications.</a:t>
            </a:r>
          </a:p>
          <a:p>
            <a:r>
              <a:rPr lang="en-US" altLang="en-US" sz="3400" smtClean="0"/>
              <a:t>Java can be used to develop applications running from a browser.</a:t>
            </a:r>
          </a:p>
          <a:p>
            <a:r>
              <a:rPr lang="en-US" altLang="en-US" sz="3400" smtClean="0"/>
              <a:t>Java can also be used to develop applications for hand-held devices.</a:t>
            </a:r>
          </a:p>
          <a:p>
            <a:r>
              <a:rPr lang="en-US" altLang="en-US" sz="3400" smtClean="0"/>
              <a:t>Java can be used to develop applications for Web servers.</a:t>
            </a:r>
          </a:p>
          <a:p>
            <a:endParaRPr lang="en-US" altLang="en-US" sz="3400" smtClean="0"/>
          </a:p>
          <a:p>
            <a:endParaRPr lang="en-US" altLang="en-US" sz="34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878D6C-FB1E-4429-91C7-98EEEC13B231}" type="slidenum">
              <a:rPr lang="en-US" altLang="en-US" sz="1400"/>
              <a:pPr>
                <a:spcBef>
                  <a:spcPct val="0"/>
                </a:spcBef>
                <a:buClrTx/>
                <a:buSzTx/>
                <a:buFontTx/>
                <a:buNone/>
              </a:pPr>
              <a:t>21</a:t>
            </a:fld>
            <a:endParaRPr lang="en-US" altLang="en-US" sz="1400"/>
          </a:p>
        </p:txBody>
      </p:sp>
      <p:sp>
        <p:nvSpPr>
          <p:cNvPr id="25603" name="Rectangle 2"/>
          <p:cNvSpPr>
            <a:spLocks noGrp="1" noChangeArrowheads="1"/>
          </p:cNvSpPr>
          <p:nvPr>
            <p:ph type="title"/>
          </p:nvPr>
        </p:nvSpPr>
        <p:spPr>
          <a:xfrm>
            <a:off x="685800" y="304800"/>
            <a:ext cx="7772400" cy="533400"/>
          </a:xfrm>
        </p:spPr>
        <p:txBody>
          <a:bodyPr/>
          <a:lstStyle/>
          <a:p>
            <a:r>
              <a:rPr lang="en-US" altLang="en-US" smtClean="0"/>
              <a:t>Java’s History</a:t>
            </a:r>
          </a:p>
        </p:txBody>
      </p:sp>
      <p:sp>
        <p:nvSpPr>
          <p:cNvPr id="25604" name="Rectangle 3"/>
          <p:cNvSpPr>
            <a:spLocks noGrp="1" noChangeArrowheads="1"/>
          </p:cNvSpPr>
          <p:nvPr>
            <p:ph type="body" idx="1"/>
          </p:nvPr>
        </p:nvSpPr>
        <p:spPr>
          <a:xfrm>
            <a:off x="304800" y="990600"/>
            <a:ext cx="8610600" cy="3886200"/>
          </a:xfrm>
        </p:spPr>
        <p:txBody>
          <a:bodyPr/>
          <a:lstStyle/>
          <a:p>
            <a:pPr>
              <a:lnSpc>
                <a:spcPct val="90000"/>
              </a:lnSpc>
            </a:pPr>
            <a:r>
              <a:rPr lang="en-US" altLang="en-US" smtClean="0"/>
              <a:t>James Gosling and Sun Microsystems</a:t>
            </a:r>
          </a:p>
          <a:p>
            <a:pPr>
              <a:lnSpc>
                <a:spcPct val="90000"/>
              </a:lnSpc>
              <a:spcBef>
                <a:spcPct val="50000"/>
              </a:spcBef>
            </a:pPr>
            <a:r>
              <a:rPr lang="en-US" altLang="en-US" smtClean="0"/>
              <a:t>Oak</a:t>
            </a:r>
          </a:p>
          <a:p>
            <a:pPr>
              <a:lnSpc>
                <a:spcPct val="90000"/>
              </a:lnSpc>
              <a:spcBef>
                <a:spcPct val="50000"/>
              </a:spcBef>
            </a:pPr>
            <a:r>
              <a:rPr lang="en-US" altLang="en-US" smtClean="0"/>
              <a:t>Java, May 20, 1995, Sun World</a:t>
            </a:r>
          </a:p>
          <a:p>
            <a:pPr>
              <a:lnSpc>
                <a:spcPct val="90000"/>
              </a:lnSpc>
              <a:spcBef>
                <a:spcPct val="50000"/>
              </a:spcBef>
            </a:pPr>
            <a:r>
              <a:rPr lang="en-US" altLang="en-US" smtClean="0"/>
              <a:t>HotJava </a:t>
            </a:r>
          </a:p>
          <a:p>
            <a:pPr lvl="1">
              <a:lnSpc>
                <a:spcPct val="90000"/>
              </a:lnSpc>
            </a:pPr>
            <a:r>
              <a:rPr lang="en-US" altLang="en-US" smtClean="0"/>
              <a:t>The first Java-enabled Web browser</a:t>
            </a:r>
          </a:p>
          <a:p>
            <a:pPr>
              <a:lnSpc>
                <a:spcPct val="90000"/>
              </a:lnSpc>
              <a:spcBef>
                <a:spcPct val="50000"/>
              </a:spcBef>
            </a:pPr>
            <a:r>
              <a:rPr lang="en-US" altLang="en-US" smtClean="0"/>
              <a:t>Early History Website:</a:t>
            </a:r>
          </a:p>
        </p:txBody>
      </p:sp>
      <p:sp>
        <p:nvSpPr>
          <p:cNvPr id="25605" name="Rounded Rectangle 1">
            <a:hlinkClick r:id="rId2"/>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a:solidFill>
                  <a:srgbClr val="00B050"/>
                </a:solidFill>
              </a:rPr>
              <a:t>http://www.java.com/en/javahistory/index.jsp</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2C14AC-7BFD-41EB-B120-225483569FA8}" type="slidenum">
              <a:rPr lang="en-US" altLang="en-US" sz="1400"/>
              <a:pPr>
                <a:spcBef>
                  <a:spcPct val="0"/>
                </a:spcBef>
                <a:buClrTx/>
                <a:buSzTx/>
                <a:buFontTx/>
                <a:buNone/>
              </a:pPr>
              <a:t>22</a:t>
            </a:fld>
            <a:endParaRPr lang="en-US" altLang="en-US" sz="1400"/>
          </a:p>
        </p:txBody>
      </p:sp>
      <p:sp>
        <p:nvSpPr>
          <p:cNvPr id="26627" name="Rectangle 2"/>
          <p:cNvSpPr>
            <a:spLocks noGrp="1" noChangeArrowheads="1"/>
          </p:cNvSpPr>
          <p:nvPr>
            <p:ph type="title"/>
          </p:nvPr>
        </p:nvSpPr>
        <p:spPr>
          <a:xfrm>
            <a:off x="685800" y="228600"/>
            <a:ext cx="7772400" cy="533400"/>
          </a:xfrm>
        </p:spPr>
        <p:txBody>
          <a:bodyPr/>
          <a:lstStyle/>
          <a:p>
            <a:r>
              <a:rPr lang="en-US" altLang="en-US" smtClean="0"/>
              <a:t>Characteristics of Java</a:t>
            </a:r>
          </a:p>
        </p:txBody>
      </p:sp>
      <p:sp>
        <p:nvSpPr>
          <p:cNvPr id="26628" name="Rectangle 3"/>
          <p:cNvSpPr>
            <a:spLocks noGrp="1" noChangeArrowheads="1"/>
          </p:cNvSpPr>
          <p:nvPr>
            <p:ph type="body" idx="1"/>
          </p:nvPr>
        </p:nvSpPr>
        <p:spPr>
          <a:xfrm>
            <a:off x="304800" y="838200"/>
            <a:ext cx="8610600" cy="5257800"/>
          </a:xfrm>
        </p:spPr>
        <p:txBody>
          <a:bodyPr/>
          <a:lstStyle/>
          <a:p>
            <a:pPr>
              <a:lnSpc>
                <a:spcPct val="90000"/>
              </a:lnSpc>
            </a:pPr>
            <a:r>
              <a:rPr lang="en-US" altLang="en-US" sz="2800" smtClean="0">
                <a:cs typeface="Times New Roman" panose="02020603050405020304" pitchFamily="18" charset="0"/>
              </a:rPr>
              <a:t>Java Is Simple</a:t>
            </a:r>
            <a:r>
              <a:rPr lang="en-US" altLang="en-US" sz="2800" smtClean="0"/>
              <a:t> </a:t>
            </a:r>
          </a:p>
          <a:p>
            <a:pPr>
              <a:lnSpc>
                <a:spcPct val="90000"/>
              </a:lnSpc>
            </a:pPr>
            <a:r>
              <a:rPr lang="en-US" altLang="en-US" sz="2800" smtClean="0">
                <a:cs typeface="Times New Roman" panose="02020603050405020304" pitchFamily="18" charset="0"/>
              </a:rPr>
              <a:t>Java Is Object-Oriented</a:t>
            </a:r>
            <a:r>
              <a:rPr lang="en-US" altLang="en-US" sz="2800" smtClean="0"/>
              <a:t> </a:t>
            </a:r>
          </a:p>
          <a:p>
            <a:pPr>
              <a:lnSpc>
                <a:spcPct val="90000"/>
              </a:lnSpc>
            </a:pPr>
            <a:r>
              <a:rPr lang="en-US" altLang="en-US" sz="2800" smtClean="0">
                <a:cs typeface="Times New Roman" panose="02020603050405020304" pitchFamily="18" charset="0"/>
              </a:rPr>
              <a:t>Java Is Distributed</a:t>
            </a:r>
            <a:r>
              <a:rPr lang="en-US" altLang="en-US" sz="2800" smtClean="0"/>
              <a:t> </a:t>
            </a:r>
          </a:p>
          <a:p>
            <a:pPr>
              <a:lnSpc>
                <a:spcPct val="90000"/>
              </a:lnSpc>
            </a:pPr>
            <a:r>
              <a:rPr lang="en-US" altLang="en-US" sz="2800" smtClean="0">
                <a:cs typeface="Times New Roman" panose="02020603050405020304" pitchFamily="18" charset="0"/>
              </a:rPr>
              <a:t>Java Is Interpreted</a:t>
            </a:r>
            <a:r>
              <a:rPr lang="en-US" altLang="en-US" sz="2800" smtClean="0"/>
              <a:t> </a:t>
            </a:r>
          </a:p>
          <a:p>
            <a:pPr>
              <a:lnSpc>
                <a:spcPct val="90000"/>
              </a:lnSpc>
            </a:pPr>
            <a:r>
              <a:rPr lang="en-US" altLang="en-US" sz="2800" smtClean="0">
                <a:cs typeface="Times New Roman" panose="02020603050405020304" pitchFamily="18" charset="0"/>
              </a:rPr>
              <a:t>Java Is Robust</a:t>
            </a:r>
            <a:r>
              <a:rPr lang="en-US" altLang="en-US" sz="2800" smtClean="0"/>
              <a:t> </a:t>
            </a:r>
          </a:p>
          <a:p>
            <a:pPr>
              <a:lnSpc>
                <a:spcPct val="90000"/>
              </a:lnSpc>
            </a:pPr>
            <a:r>
              <a:rPr lang="en-US" altLang="en-US" sz="2800" smtClean="0">
                <a:cs typeface="Times New Roman" panose="02020603050405020304" pitchFamily="18" charset="0"/>
              </a:rPr>
              <a:t>Java Is Secure</a:t>
            </a:r>
            <a:r>
              <a:rPr lang="en-US" altLang="en-US" sz="2800" smtClean="0"/>
              <a:t> </a:t>
            </a:r>
          </a:p>
          <a:p>
            <a:pPr>
              <a:lnSpc>
                <a:spcPct val="90000"/>
              </a:lnSpc>
            </a:pPr>
            <a:r>
              <a:rPr lang="en-US" altLang="en-US" sz="2800" smtClean="0">
                <a:cs typeface="Times New Roman" panose="02020603050405020304" pitchFamily="18" charset="0"/>
              </a:rPr>
              <a:t>Java Is Architecture-Neutral</a:t>
            </a:r>
            <a:r>
              <a:rPr lang="en-US" altLang="en-US" sz="2800" smtClean="0"/>
              <a:t> </a:t>
            </a:r>
          </a:p>
          <a:p>
            <a:pPr>
              <a:lnSpc>
                <a:spcPct val="90000"/>
              </a:lnSpc>
            </a:pPr>
            <a:r>
              <a:rPr lang="en-US" altLang="en-US" sz="2800" smtClean="0">
                <a:cs typeface="Times New Roman" panose="02020603050405020304" pitchFamily="18" charset="0"/>
              </a:rPr>
              <a:t>Java Is Portable</a:t>
            </a:r>
            <a:r>
              <a:rPr lang="en-US" altLang="en-US" sz="2800" smtClean="0"/>
              <a:t> </a:t>
            </a:r>
          </a:p>
          <a:p>
            <a:pPr>
              <a:lnSpc>
                <a:spcPct val="90000"/>
              </a:lnSpc>
            </a:pPr>
            <a:r>
              <a:rPr lang="en-US" altLang="en-US" sz="2800" smtClean="0">
                <a:cs typeface="Times New Roman" panose="02020603050405020304" pitchFamily="18" charset="0"/>
              </a:rPr>
              <a:t>Java's Performance</a:t>
            </a:r>
            <a:r>
              <a:rPr lang="en-US" altLang="en-US" sz="2800" smtClean="0"/>
              <a:t> </a:t>
            </a:r>
          </a:p>
          <a:p>
            <a:pPr>
              <a:lnSpc>
                <a:spcPct val="90000"/>
              </a:lnSpc>
            </a:pPr>
            <a:r>
              <a:rPr lang="en-US" altLang="en-US" sz="2800" smtClean="0">
                <a:cs typeface="Times New Roman" panose="02020603050405020304" pitchFamily="18" charset="0"/>
              </a:rPr>
              <a:t>Java Is Multithreaded</a:t>
            </a:r>
            <a:r>
              <a:rPr lang="en-US" altLang="en-US" sz="2800" smtClean="0"/>
              <a:t> </a:t>
            </a:r>
          </a:p>
          <a:p>
            <a:pPr>
              <a:lnSpc>
                <a:spcPct val="90000"/>
              </a:lnSpc>
            </a:pPr>
            <a:r>
              <a:rPr lang="en-US" altLang="en-US" sz="2800" smtClean="0">
                <a:cs typeface="Times New Roman" panose="02020603050405020304" pitchFamily="18" charset="0"/>
              </a:rPr>
              <a:t>Java Is Dynamic</a:t>
            </a:r>
            <a:r>
              <a:rPr lang="en-US" altLang="en-US" sz="2800" smtClean="0"/>
              <a:t> </a:t>
            </a:r>
          </a:p>
        </p:txBody>
      </p:sp>
      <p:sp>
        <p:nvSpPr>
          <p:cNvPr id="26629" name="Rectangle 5"/>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26630" name="Rounded Rectangle 1">
            <a:hlinkClick r:id="rId2"/>
          </p:cNvPr>
          <p:cNvSpPr>
            <a:spLocks noChangeArrowheads="1"/>
          </p:cNvSpPr>
          <p:nvPr/>
        </p:nvSpPr>
        <p:spPr bwMode="auto">
          <a:xfrm>
            <a:off x="457200" y="5943600"/>
            <a:ext cx="7924800" cy="45561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sz="2400" u="sng">
                <a:solidFill>
                  <a:srgbClr val="00B050"/>
                </a:solidFill>
              </a:rPr>
              <a:t>www.cs.armstrong.edu/liang/JavaCharacteristics.pdf</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1FB73A-09B2-4FD9-A92B-E950E2C3BD36}" type="slidenum">
              <a:rPr lang="en-US" altLang="en-US" sz="1400"/>
              <a:pPr>
                <a:spcBef>
                  <a:spcPct val="0"/>
                </a:spcBef>
                <a:buClrTx/>
                <a:buSzTx/>
                <a:buFontTx/>
                <a:buNone/>
              </a:pPr>
              <a:t>23</a:t>
            </a:fld>
            <a:endParaRPr lang="en-US" altLang="en-US" sz="1400"/>
          </a:p>
        </p:txBody>
      </p:sp>
      <p:sp>
        <p:nvSpPr>
          <p:cNvPr id="27651"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27652" name="Rectangle 3"/>
          <p:cNvSpPr>
            <a:spLocks noGrp="1" noChangeArrowheads="1"/>
          </p:cNvSpPr>
          <p:nvPr>
            <p:ph type="body" idx="1"/>
          </p:nvPr>
        </p:nvSpPr>
        <p:spPr>
          <a:xfrm>
            <a:off x="304800" y="990600"/>
            <a:ext cx="4038600" cy="5257800"/>
          </a:xfrm>
        </p:spPr>
        <p:txBody>
          <a:bodyPr/>
          <a:lstStyle/>
          <a:p>
            <a:r>
              <a:rPr lang="en-US" altLang="en-US" sz="2400" smtClean="0">
                <a:solidFill>
                  <a:srgbClr val="FF9900"/>
                </a:solidFill>
                <a:cs typeface="Times New Roman" panose="02020603050405020304" pitchFamily="18" charset="0"/>
              </a:rPr>
              <a:t>Java Is Simple</a:t>
            </a:r>
            <a:r>
              <a:rPr lang="en-US" altLang="en-US" sz="2400" smtClean="0"/>
              <a:t>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a:t>
            </a:r>
            <a:r>
              <a:rPr lang="en-US" altLang="en-US" sz="2400" smtClean="0"/>
              <a:t> </a:t>
            </a:r>
          </a:p>
          <a:p>
            <a:r>
              <a:rPr lang="en-US" altLang="en-US" sz="2400" smtClean="0">
                <a:cs typeface="Times New Roman" panose="02020603050405020304" pitchFamily="18" charset="0"/>
              </a:rPr>
              <a:t>Java Is Interpreted</a:t>
            </a:r>
            <a:r>
              <a:rPr lang="en-US" altLang="en-US" sz="2400" smtClean="0"/>
              <a:t>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27653" name="Text Box 4"/>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27654" name="Rectangle 1030"/>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5157C2-B02E-4A65-8F38-B4578283061E}" type="slidenum">
              <a:rPr lang="en-US" altLang="en-US" sz="1400"/>
              <a:pPr>
                <a:spcBef>
                  <a:spcPct val="0"/>
                </a:spcBef>
                <a:buClrTx/>
                <a:buSzTx/>
                <a:buFontTx/>
                <a:buNone/>
              </a:pPr>
              <a:t>24</a:t>
            </a:fld>
            <a:endParaRPr lang="en-US" altLang="en-US" sz="1400"/>
          </a:p>
        </p:txBody>
      </p:sp>
      <p:sp>
        <p:nvSpPr>
          <p:cNvPr id="28675"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28676"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solidFill>
                  <a:srgbClr val="FF9900"/>
                </a:solidFill>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a:t>
            </a:r>
            <a:r>
              <a:rPr lang="en-US" altLang="en-US" sz="2400" smtClean="0"/>
              <a:t> </a:t>
            </a:r>
          </a:p>
          <a:p>
            <a:r>
              <a:rPr lang="en-US" altLang="en-US" sz="2400" smtClean="0">
                <a:cs typeface="Times New Roman" panose="02020603050405020304" pitchFamily="18" charset="0"/>
              </a:rPr>
              <a:t>Java Is Interpreted</a:t>
            </a:r>
            <a:r>
              <a:rPr lang="en-US" altLang="en-US" sz="2400" smtClean="0"/>
              <a:t>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28677" name="Text Box 4"/>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28678" name="Rectangle 1030"/>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8EC5DA-64D8-49E4-A173-942F8A0B6AED}" type="slidenum">
              <a:rPr lang="en-US" altLang="en-US" sz="1400"/>
              <a:pPr>
                <a:spcBef>
                  <a:spcPct val="0"/>
                </a:spcBef>
                <a:buClrTx/>
                <a:buSzTx/>
                <a:buFontTx/>
                <a:buNone/>
              </a:pPr>
              <a:t>25</a:t>
            </a:fld>
            <a:endParaRPr lang="en-US" altLang="en-US" sz="1400"/>
          </a:p>
        </p:txBody>
      </p:sp>
      <p:sp>
        <p:nvSpPr>
          <p:cNvPr id="29699"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29700"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solidFill>
                  <a:srgbClr val="FF9900"/>
                </a:solidFill>
                <a:cs typeface="Times New Roman" panose="02020603050405020304" pitchFamily="18" charset="0"/>
              </a:rPr>
              <a:t>Java Is Distributed</a:t>
            </a:r>
            <a:r>
              <a:rPr lang="en-US" altLang="en-US" sz="2400" smtClean="0"/>
              <a:t> </a:t>
            </a:r>
          </a:p>
          <a:p>
            <a:r>
              <a:rPr lang="en-US" altLang="en-US" sz="2400" smtClean="0">
                <a:cs typeface="Times New Roman" panose="02020603050405020304" pitchFamily="18" charset="0"/>
              </a:rPr>
              <a:t>Java Is Interpreted</a:t>
            </a:r>
            <a:r>
              <a:rPr lang="en-US" altLang="en-US" sz="2400" smtClean="0"/>
              <a:t>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29701" name="Text Box 4"/>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29702" name="Rectangle 1030"/>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47B1D1-EFEF-439C-9DBC-72E118AC1D6C}" type="slidenum">
              <a:rPr lang="en-US" altLang="en-US" sz="1400"/>
              <a:pPr>
                <a:spcBef>
                  <a:spcPct val="0"/>
                </a:spcBef>
                <a:buClrTx/>
                <a:buSzTx/>
                <a:buFontTx/>
                <a:buNone/>
              </a:pPr>
              <a:t>26</a:t>
            </a:fld>
            <a:endParaRPr lang="en-US" altLang="en-US" sz="1400"/>
          </a:p>
        </p:txBody>
      </p:sp>
      <p:sp>
        <p:nvSpPr>
          <p:cNvPr id="30723"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30724"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solidFill>
                  <a:srgbClr val="FF9900"/>
                </a:solidFill>
                <a:cs typeface="Times New Roman" panose="02020603050405020304" pitchFamily="18" charset="0"/>
              </a:rPr>
              <a:t>Java Is Interpreted</a:t>
            </a:r>
            <a:r>
              <a:rPr lang="en-US" altLang="en-US" sz="2400" smtClean="0"/>
              <a:t>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30725" name="Text Box 4"/>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30726" name="Rectangle 1030"/>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B41803-E0D3-4897-8846-798AED9F88F0}" type="slidenum">
              <a:rPr lang="en-US" altLang="en-US" sz="1400"/>
              <a:pPr>
                <a:spcBef>
                  <a:spcPct val="0"/>
                </a:spcBef>
                <a:buClrTx/>
                <a:buSzTx/>
                <a:buFontTx/>
                <a:buNone/>
              </a:pPr>
              <a:t>27</a:t>
            </a:fld>
            <a:endParaRPr lang="en-US" altLang="en-US" sz="1400"/>
          </a:p>
        </p:txBody>
      </p:sp>
      <p:sp>
        <p:nvSpPr>
          <p:cNvPr id="31747"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31748"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solidFill>
                  <a:srgbClr val="FF9900"/>
                </a:solidFill>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31749" name="Text Box 4"/>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31750" name="Rectangle 3"/>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A96A38-17E5-43CB-8939-7BCB55C59E9C}" type="slidenum">
              <a:rPr lang="en-US" altLang="en-US" sz="1400"/>
              <a:pPr>
                <a:spcBef>
                  <a:spcPct val="0"/>
                </a:spcBef>
                <a:buClrTx/>
                <a:buSzTx/>
                <a:buFontTx/>
                <a:buNone/>
              </a:pPr>
              <a:t>28</a:t>
            </a:fld>
            <a:endParaRPr lang="en-US" altLang="en-US" sz="1400"/>
          </a:p>
        </p:txBody>
      </p:sp>
      <p:sp>
        <p:nvSpPr>
          <p:cNvPr id="32771"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32772"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solidFill>
                  <a:srgbClr val="FF9900"/>
                </a:solidFill>
                <a:cs typeface="Times New Roman" panose="02020603050405020304" pitchFamily="18" charset="0"/>
              </a:rPr>
              <a:t>Java Is Secure</a:t>
            </a:r>
            <a:r>
              <a:rPr lang="en-US" altLang="en-US" sz="2400" smtClean="0"/>
              <a:t>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32773" name="Text Box 4"/>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32774" name="Rectangle 3"/>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7420FF-5D8D-4BB2-BE49-D5C811B463DF}" type="slidenum">
              <a:rPr lang="en-US" altLang="en-US" sz="1400"/>
              <a:pPr>
                <a:spcBef>
                  <a:spcPct val="0"/>
                </a:spcBef>
                <a:buClrTx/>
                <a:buSzTx/>
                <a:buFontTx/>
                <a:buNone/>
              </a:pPr>
              <a:t>29</a:t>
            </a:fld>
            <a:endParaRPr lang="en-US" altLang="en-US" sz="1400"/>
          </a:p>
        </p:txBody>
      </p:sp>
      <p:sp>
        <p:nvSpPr>
          <p:cNvPr id="33795"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33796"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solidFill>
                  <a:srgbClr val="FF9900"/>
                </a:solidFill>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33797" name="Text Box 4"/>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33798" name="Rectangle 3"/>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ACFD88-1683-42C0-9B08-C68694917857}" type="slidenum">
              <a:rPr lang="en-US" altLang="en-US" sz="1400"/>
              <a:pPr>
                <a:spcBef>
                  <a:spcPct val="0"/>
                </a:spcBef>
                <a:buClrTx/>
                <a:buSzTx/>
                <a:buFontTx/>
                <a:buNone/>
              </a:pPr>
              <a:t>3</a:t>
            </a:fld>
            <a:endParaRPr lang="en-US" altLang="en-US" sz="1400"/>
          </a:p>
        </p:txBody>
      </p:sp>
      <p:sp>
        <p:nvSpPr>
          <p:cNvPr id="6147" name="Rectangle 2"/>
          <p:cNvSpPr>
            <a:spLocks noGrp="1" noChangeArrowheads="1"/>
          </p:cNvSpPr>
          <p:nvPr>
            <p:ph type="title"/>
          </p:nvPr>
        </p:nvSpPr>
        <p:spPr>
          <a:xfrm>
            <a:off x="685800" y="304800"/>
            <a:ext cx="7772400" cy="914400"/>
          </a:xfrm>
        </p:spPr>
        <p:txBody>
          <a:bodyPr/>
          <a:lstStyle/>
          <a:p>
            <a:r>
              <a:rPr lang="en-US" altLang="en-US" smtClean="0"/>
              <a:t>What is a Computer?</a:t>
            </a:r>
          </a:p>
        </p:txBody>
      </p:sp>
      <p:sp>
        <p:nvSpPr>
          <p:cNvPr id="6148" name="Rectangle 6"/>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Text Box 7"/>
          <p:cNvSpPr txBox="1">
            <a:spLocks noChangeArrowheads="1"/>
          </p:cNvSpPr>
          <p:nvPr/>
        </p:nvSpPr>
        <p:spPr bwMode="auto">
          <a:xfrm>
            <a:off x="304800" y="1447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A computer consists of a CPU, memory, hard disk, floppy disk, monitor, printer, and communication devices</a:t>
            </a:r>
            <a:r>
              <a:rPr lang="en-US" altLang="en-US" sz="2400"/>
              <a:t>.</a:t>
            </a:r>
          </a:p>
        </p:txBody>
      </p:sp>
      <p:sp>
        <p:nvSpPr>
          <p:cNvPr id="6150" name="Rectangle 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11"/>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2" name="Rectangle 1032"/>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53" name="Object 1031"/>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6158" name="Picture" r:id="rId4" imgW="5087112" imgH="1261872" progId="Word.Picture.8">
                  <p:embed/>
                </p:oleObj>
              </mc:Choice>
              <mc:Fallback>
                <p:oleObj name="Picture" r:id="rId4" imgW="5087112" imgH="1261872" progId="Word.Picture.8">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7E7D91-C9EA-448F-AB1A-1E637BC993EC}" type="slidenum">
              <a:rPr lang="en-US" altLang="en-US" sz="1400"/>
              <a:pPr>
                <a:spcBef>
                  <a:spcPct val="0"/>
                </a:spcBef>
                <a:buClrTx/>
                <a:buSzTx/>
                <a:buFontTx/>
                <a:buNone/>
              </a:pPr>
              <a:t>30</a:t>
            </a:fld>
            <a:endParaRPr lang="en-US" altLang="en-US" sz="1400"/>
          </a:p>
        </p:txBody>
      </p:sp>
      <p:sp>
        <p:nvSpPr>
          <p:cNvPr id="34819"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34820"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solidFill>
                  <a:srgbClr val="FF9900"/>
                </a:solidFill>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34821" name="Text Box 4"/>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34822" name="Rectangle 3"/>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32DC81-0B8A-48FB-BCD7-BD5CA80B4DC3}" type="slidenum">
              <a:rPr lang="en-US" altLang="en-US" sz="1400"/>
              <a:pPr>
                <a:spcBef>
                  <a:spcPct val="0"/>
                </a:spcBef>
                <a:buClrTx/>
                <a:buSzTx/>
                <a:buFontTx/>
                <a:buNone/>
              </a:pPr>
              <a:t>31</a:t>
            </a:fld>
            <a:endParaRPr lang="en-US" altLang="en-US" sz="1400"/>
          </a:p>
        </p:txBody>
      </p:sp>
      <p:sp>
        <p:nvSpPr>
          <p:cNvPr id="35843"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35844"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solidFill>
                  <a:srgbClr val="FF9900"/>
                </a:solidFill>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35845" name="Text Box 4"/>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Java</a:t>
            </a:r>
            <a:r>
              <a:rPr lang="en-US" altLang="en-US" sz="2000">
                <a:solidFill>
                  <a:srgbClr val="FF9900"/>
                </a:solidFill>
                <a:cs typeface="Times New Roman" panose="02020603050405020304" pitchFamily="18" charset="0"/>
              </a:rPr>
              <a:t>’</a:t>
            </a:r>
            <a:r>
              <a:rPr lang="en-US" altLang="en-US" sz="2000">
                <a:solidFill>
                  <a:srgbClr val="FF9900"/>
                </a:solidFill>
                <a:latin typeface="Book Antiqua" panose="02040602050305030304" pitchFamily="18" charset="0"/>
                <a:cs typeface="Times New Roman" panose="02020603050405020304" pitchFamily="18" charset="0"/>
              </a:rPr>
              <a:t>s performance Because Java is architecture neutral, Java programs are portable. They can be run on any platform without being recompiled. </a:t>
            </a:r>
          </a:p>
        </p:txBody>
      </p:sp>
      <p:sp>
        <p:nvSpPr>
          <p:cNvPr id="35846" name="Rectangle 3"/>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C096A1-4540-48F7-98E6-23AA5AAC49CD}" type="slidenum">
              <a:rPr lang="en-US" altLang="en-US" sz="1400"/>
              <a:pPr>
                <a:spcBef>
                  <a:spcPct val="0"/>
                </a:spcBef>
                <a:buClrTx/>
                <a:buSzTx/>
                <a:buFontTx/>
                <a:buNone/>
              </a:pPr>
              <a:t>32</a:t>
            </a:fld>
            <a:endParaRPr lang="en-US" altLang="en-US" sz="1400"/>
          </a:p>
        </p:txBody>
      </p:sp>
      <p:sp>
        <p:nvSpPr>
          <p:cNvPr id="36867"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36868"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solidFill>
                  <a:srgbClr val="FF9900"/>
                </a:solidFill>
                <a:cs typeface="Times New Roman" panose="02020603050405020304" pitchFamily="18" charset="0"/>
              </a:rPr>
              <a:t>Java Is Multithreaded</a:t>
            </a:r>
            <a:r>
              <a:rPr lang="en-US" altLang="en-US" sz="2400" smtClean="0"/>
              <a:t> </a:t>
            </a:r>
          </a:p>
          <a:p>
            <a:r>
              <a:rPr lang="en-US" altLang="en-US" sz="2400" smtClean="0">
                <a:cs typeface="Times New Roman" panose="02020603050405020304" pitchFamily="18" charset="0"/>
              </a:rPr>
              <a:t>Java Is Dynamic</a:t>
            </a:r>
            <a:r>
              <a:rPr lang="en-US" altLang="en-US" sz="2400" smtClean="0"/>
              <a:t> </a:t>
            </a:r>
          </a:p>
        </p:txBody>
      </p:sp>
      <p:sp>
        <p:nvSpPr>
          <p:cNvPr id="36869" name="Text Box 4"/>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36870" name="Rectangle 3"/>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9D9625-ABE4-45CD-953A-55B58AC557CD}" type="slidenum">
              <a:rPr lang="en-US" altLang="en-US" sz="1400"/>
              <a:pPr>
                <a:spcBef>
                  <a:spcPct val="0"/>
                </a:spcBef>
                <a:buClrTx/>
                <a:buSzTx/>
                <a:buFontTx/>
                <a:buNone/>
              </a:pPr>
              <a:t>33</a:t>
            </a:fld>
            <a:endParaRPr lang="en-US" altLang="en-US" sz="1400"/>
          </a:p>
        </p:txBody>
      </p:sp>
      <p:sp>
        <p:nvSpPr>
          <p:cNvPr id="37891" name="Rectangle 2"/>
          <p:cNvSpPr>
            <a:spLocks noGrp="1" noChangeArrowheads="1"/>
          </p:cNvSpPr>
          <p:nvPr>
            <p:ph type="title"/>
          </p:nvPr>
        </p:nvSpPr>
        <p:spPr>
          <a:xfrm>
            <a:off x="685800" y="228600"/>
            <a:ext cx="7924800" cy="609600"/>
          </a:xfrm>
        </p:spPr>
        <p:txBody>
          <a:bodyPr/>
          <a:lstStyle/>
          <a:p>
            <a:r>
              <a:rPr lang="en-US" altLang="en-US" smtClean="0"/>
              <a:t>Characteristics of Java</a:t>
            </a:r>
          </a:p>
        </p:txBody>
      </p:sp>
      <p:sp>
        <p:nvSpPr>
          <p:cNvPr id="37892" name="Rectangle 3"/>
          <p:cNvSpPr>
            <a:spLocks noGrp="1" noChangeArrowheads="1"/>
          </p:cNvSpPr>
          <p:nvPr>
            <p:ph type="body" idx="1"/>
          </p:nvPr>
        </p:nvSpPr>
        <p:spPr>
          <a:xfrm>
            <a:off x="304800" y="990600"/>
            <a:ext cx="4038600" cy="5257800"/>
          </a:xfrm>
        </p:spPr>
        <p:txBody>
          <a:bodyPr/>
          <a:lstStyle/>
          <a:p>
            <a:r>
              <a:rPr lang="en-US" altLang="en-US" sz="2400" smtClean="0">
                <a:cs typeface="Times New Roman" panose="02020603050405020304" pitchFamily="18" charset="0"/>
              </a:rPr>
              <a:t>Java Is Simple </a:t>
            </a:r>
          </a:p>
          <a:p>
            <a:r>
              <a:rPr lang="en-US" altLang="en-US" sz="2400" smtClean="0">
                <a:cs typeface="Times New Roman" panose="02020603050405020304" pitchFamily="18" charset="0"/>
              </a:rPr>
              <a:t>Java Is Object-Oriented</a:t>
            </a:r>
            <a:r>
              <a:rPr lang="en-US" altLang="en-US" sz="2400" smtClean="0"/>
              <a:t> </a:t>
            </a:r>
          </a:p>
          <a:p>
            <a:r>
              <a:rPr lang="en-US" altLang="en-US" sz="2400" smtClean="0">
                <a:cs typeface="Times New Roman" panose="02020603050405020304" pitchFamily="18" charset="0"/>
              </a:rPr>
              <a:t>Java Is Distributed </a:t>
            </a:r>
          </a:p>
          <a:p>
            <a:r>
              <a:rPr lang="en-US" altLang="en-US" sz="2400" smtClean="0">
                <a:cs typeface="Times New Roman" panose="02020603050405020304" pitchFamily="18" charset="0"/>
              </a:rPr>
              <a:t>Java Is Interpreted </a:t>
            </a:r>
          </a:p>
          <a:p>
            <a:r>
              <a:rPr lang="en-US" altLang="en-US" sz="2400" smtClean="0">
                <a:cs typeface="Times New Roman" panose="02020603050405020304" pitchFamily="18" charset="0"/>
              </a:rPr>
              <a:t>Java Is Robust</a:t>
            </a:r>
            <a:r>
              <a:rPr lang="en-US" altLang="en-US" sz="2400" smtClean="0"/>
              <a:t> </a:t>
            </a:r>
          </a:p>
          <a:p>
            <a:r>
              <a:rPr lang="en-US" altLang="en-US" sz="2400" smtClean="0">
                <a:cs typeface="Times New Roman" panose="02020603050405020304" pitchFamily="18" charset="0"/>
              </a:rPr>
              <a:t>Java Is Secure </a:t>
            </a:r>
          </a:p>
          <a:p>
            <a:r>
              <a:rPr lang="en-US" altLang="en-US" sz="2400" smtClean="0">
                <a:cs typeface="Times New Roman" panose="02020603050405020304" pitchFamily="18" charset="0"/>
              </a:rPr>
              <a:t>Java Is Architecture-Neutral</a:t>
            </a:r>
            <a:r>
              <a:rPr lang="en-US" altLang="en-US" sz="2400" smtClean="0"/>
              <a:t> </a:t>
            </a:r>
          </a:p>
          <a:p>
            <a:r>
              <a:rPr lang="en-US" altLang="en-US" sz="2400" smtClean="0">
                <a:cs typeface="Times New Roman" panose="02020603050405020304" pitchFamily="18" charset="0"/>
              </a:rPr>
              <a:t>Java Is Portable</a:t>
            </a:r>
            <a:r>
              <a:rPr lang="en-US" altLang="en-US" sz="2400" smtClean="0"/>
              <a:t> </a:t>
            </a:r>
          </a:p>
          <a:p>
            <a:r>
              <a:rPr lang="en-US" altLang="en-US" sz="2400" smtClean="0">
                <a:cs typeface="Times New Roman" panose="02020603050405020304" pitchFamily="18" charset="0"/>
              </a:rPr>
              <a:t>Java's Performance</a:t>
            </a:r>
            <a:r>
              <a:rPr lang="en-US" altLang="en-US" sz="2400" smtClean="0"/>
              <a:t> </a:t>
            </a:r>
          </a:p>
          <a:p>
            <a:r>
              <a:rPr lang="en-US" altLang="en-US" sz="2400" smtClean="0">
                <a:cs typeface="Times New Roman" panose="02020603050405020304" pitchFamily="18" charset="0"/>
              </a:rPr>
              <a:t>Java Is Multithreaded</a:t>
            </a:r>
            <a:r>
              <a:rPr lang="en-US" altLang="en-US" sz="2400" smtClean="0"/>
              <a:t> </a:t>
            </a:r>
          </a:p>
          <a:p>
            <a:r>
              <a:rPr lang="en-US" altLang="en-US" sz="2400" smtClean="0">
                <a:solidFill>
                  <a:srgbClr val="FF9900"/>
                </a:solidFill>
                <a:cs typeface="Times New Roman" panose="02020603050405020304" pitchFamily="18" charset="0"/>
              </a:rPr>
              <a:t>Java Is Dynamic</a:t>
            </a:r>
            <a:r>
              <a:rPr lang="en-US" altLang="en-US" sz="2400" smtClean="0"/>
              <a:t> </a:t>
            </a:r>
          </a:p>
        </p:txBody>
      </p:sp>
      <p:sp>
        <p:nvSpPr>
          <p:cNvPr id="37893" name="Text Box 4"/>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37894" name="Rectangle 3"/>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11186A-7B8E-42E9-9C83-04556EC1930B}" type="slidenum">
              <a:rPr lang="en-US" altLang="en-US" sz="1400"/>
              <a:pPr>
                <a:spcBef>
                  <a:spcPct val="0"/>
                </a:spcBef>
                <a:buClrTx/>
                <a:buSzTx/>
                <a:buFontTx/>
                <a:buNone/>
              </a:pPr>
              <a:t>34</a:t>
            </a:fld>
            <a:endParaRPr lang="en-US" altLang="en-US" sz="1400"/>
          </a:p>
        </p:txBody>
      </p:sp>
      <p:sp>
        <p:nvSpPr>
          <p:cNvPr id="38915" name="Rectangle 2"/>
          <p:cNvSpPr>
            <a:spLocks noGrp="1" noChangeArrowheads="1"/>
          </p:cNvSpPr>
          <p:nvPr>
            <p:ph type="title"/>
          </p:nvPr>
        </p:nvSpPr>
        <p:spPr>
          <a:xfrm>
            <a:off x="685800" y="228600"/>
            <a:ext cx="7772400" cy="685800"/>
          </a:xfrm>
        </p:spPr>
        <p:txBody>
          <a:bodyPr/>
          <a:lstStyle/>
          <a:p>
            <a:r>
              <a:rPr lang="en-US" altLang="en-US" smtClean="0"/>
              <a:t>JDK Versions</a:t>
            </a:r>
          </a:p>
        </p:txBody>
      </p:sp>
      <p:sp>
        <p:nvSpPr>
          <p:cNvPr id="38916" name="Rectangle 3"/>
          <p:cNvSpPr>
            <a:spLocks noGrp="1" noChangeArrowheads="1"/>
          </p:cNvSpPr>
          <p:nvPr>
            <p:ph type="body" idx="1"/>
          </p:nvPr>
        </p:nvSpPr>
        <p:spPr>
          <a:xfrm>
            <a:off x="381000" y="1143000"/>
            <a:ext cx="8305800" cy="5105400"/>
          </a:xfrm>
        </p:spPr>
        <p:txBody>
          <a:bodyPr/>
          <a:lstStyle/>
          <a:p>
            <a:pPr>
              <a:lnSpc>
                <a:spcPct val="90000"/>
              </a:lnSpc>
            </a:pPr>
            <a:r>
              <a:rPr lang="en-US" altLang="en-US" sz="3000" smtClean="0"/>
              <a:t>JDK 1.02 (1995)</a:t>
            </a:r>
          </a:p>
          <a:p>
            <a:pPr>
              <a:lnSpc>
                <a:spcPct val="90000"/>
              </a:lnSpc>
            </a:pPr>
            <a:r>
              <a:rPr lang="en-US" altLang="en-US" sz="3000" smtClean="0"/>
              <a:t>JDK 1.1 (1996)</a:t>
            </a:r>
          </a:p>
          <a:p>
            <a:pPr>
              <a:lnSpc>
                <a:spcPct val="90000"/>
              </a:lnSpc>
            </a:pPr>
            <a:r>
              <a:rPr lang="en-US" altLang="en-US" sz="3000" smtClean="0"/>
              <a:t>JDK 1.2 (1998)</a:t>
            </a:r>
          </a:p>
          <a:p>
            <a:pPr>
              <a:lnSpc>
                <a:spcPct val="90000"/>
              </a:lnSpc>
            </a:pPr>
            <a:r>
              <a:rPr lang="en-US" altLang="en-US" sz="3000" smtClean="0"/>
              <a:t>JDK 1.3 (2000)</a:t>
            </a:r>
          </a:p>
          <a:p>
            <a:pPr>
              <a:lnSpc>
                <a:spcPct val="90000"/>
              </a:lnSpc>
            </a:pPr>
            <a:r>
              <a:rPr lang="en-US" altLang="en-US" sz="3000" smtClean="0"/>
              <a:t>JDK 1.4 (2002)</a:t>
            </a:r>
          </a:p>
          <a:p>
            <a:pPr>
              <a:lnSpc>
                <a:spcPct val="90000"/>
              </a:lnSpc>
            </a:pPr>
            <a:r>
              <a:rPr lang="en-US" altLang="en-US" sz="3000" smtClean="0"/>
              <a:t>JDK 1.5 (2004) a. k. a. JDK 5 or Java 5</a:t>
            </a:r>
          </a:p>
          <a:p>
            <a:pPr>
              <a:lnSpc>
                <a:spcPct val="90000"/>
              </a:lnSpc>
            </a:pPr>
            <a:r>
              <a:rPr lang="en-US" altLang="en-US" sz="3000" smtClean="0"/>
              <a:t>JDK 1.6 (2006) a. k. a. JDK 6 or Java 6</a:t>
            </a:r>
          </a:p>
          <a:p>
            <a:pPr>
              <a:lnSpc>
                <a:spcPct val="90000"/>
              </a:lnSpc>
            </a:pPr>
            <a:r>
              <a:rPr lang="en-US" altLang="en-US" sz="3000" smtClean="0"/>
              <a:t>JDK 1.7 (2011) a. k. a. JDK 7 or Java 7</a:t>
            </a:r>
          </a:p>
          <a:p>
            <a:pPr>
              <a:lnSpc>
                <a:spcPct val="90000"/>
              </a:lnSpc>
            </a:pPr>
            <a:r>
              <a:rPr lang="en-US" altLang="en-US" sz="3000" smtClean="0"/>
              <a:t>JDK 1.8 (2014) a. k. a. JDK 8 or Java 8</a:t>
            </a:r>
          </a:p>
          <a:p>
            <a:pPr>
              <a:lnSpc>
                <a:spcPct val="90000"/>
              </a:lnSpc>
            </a:pPr>
            <a:endParaRPr lang="en-US" altLang="en-US" sz="3000" smtClean="0"/>
          </a:p>
          <a:p>
            <a:pPr>
              <a:lnSpc>
                <a:spcPct val="90000"/>
              </a:lnSpc>
            </a:pPr>
            <a:endParaRPr lang="en-US" altLang="en-US" sz="3000" smtClean="0"/>
          </a:p>
          <a:p>
            <a:pPr>
              <a:lnSpc>
                <a:spcPct val="90000"/>
              </a:lnSpc>
            </a:pPr>
            <a:endParaRPr lang="en-US" altLang="en-US" sz="300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AE1BF7-F659-43CF-AC7A-A9AF77D3157F}" type="slidenum">
              <a:rPr lang="en-US" altLang="en-US" sz="1400"/>
              <a:pPr>
                <a:spcBef>
                  <a:spcPct val="0"/>
                </a:spcBef>
                <a:buClrTx/>
                <a:buSzTx/>
                <a:buFontTx/>
                <a:buNone/>
              </a:pPr>
              <a:t>35</a:t>
            </a:fld>
            <a:endParaRPr lang="en-US" altLang="en-US" sz="1400"/>
          </a:p>
        </p:txBody>
      </p:sp>
      <p:sp>
        <p:nvSpPr>
          <p:cNvPr id="39939" name="Rectangle 2"/>
          <p:cNvSpPr>
            <a:spLocks noGrp="1" noChangeArrowheads="1"/>
          </p:cNvSpPr>
          <p:nvPr>
            <p:ph type="title"/>
          </p:nvPr>
        </p:nvSpPr>
        <p:spPr>
          <a:xfrm>
            <a:off x="685800" y="228600"/>
            <a:ext cx="7772400" cy="609600"/>
          </a:xfrm>
        </p:spPr>
        <p:txBody>
          <a:bodyPr/>
          <a:lstStyle/>
          <a:p>
            <a:r>
              <a:rPr lang="en-US" altLang="en-US" smtClean="0"/>
              <a:t>JDK Editions</a:t>
            </a:r>
          </a:p>
        </p:txBody>
      </p:sp>
      <p:sp>
        <p:nvSpPr>
          <p:cNvPr id="39940" name="Rectangle 3"/>
          <p:cNvSpPr>
            <a:spLocks noGrp="1" noChangeArrowheads="1"/>
          </p:cNvSpPr>
          <p:nvPr>
            <p:ph type="body" idx="1"/>
          </p:nvPr>
        </p:nvSpPr>
        <p:spPr>
          <a:xfrm>
            <a:off x="228600" y="1066800"/>
            <a:ext cx="8763000" cy="5257800"/>
          </a:xfrm>
        </p:spPr>
        <p:txBody>
          <a:bodyPr/>
          <a:lstStyle/>
          <a:p>
            <a:r>
              <a:rPr lang="en-US" altLang="en-US" sz="3000" smtClean="0">
                <a:latin typeface="Palatino" pitchFamily="18" charset="0"/>
                <a:cs typeface="Times New Roman" panose="02020603050405020304" pitchFamily="18" charset="0"/>
              </a:rPr>
              <a:t>Java Standard Edition (J2SE)</a:t>
            </a:r>
          </a:p>
          <a:p>
            <a:pPr lvl="1"/>
            <a:r>
              <a:rPr lang="en-US" altLang="en-US" sz="2500" smtClean="0">
                <a:latin typeface="Palatino" pitchFamily="18" charset="0"/>
                <a:cs typeface="Times New Roman" panose="02020603050405020304" pitchFamily="18" charset="0"/>
              </a:rPr>
              <a:t>J2SE can be used to develop client-side standalone applications or applets.</a:t>
            </a:r>
          </a:p>
          <a:p>
            <a:r>
              <a:rPr lang="en-US" altLang="en-US" sz="3000" smtClean="0">
                <a:latin typeface="Palatino" pitchFamily="18" charset="0"/>
                <a:cs typeface="Times New Roman" panose="02020603050405020304" pitchFamily="18" charset="0"/>
              </a:rPr>
              <a:t>Java Enterprise Edition (J2EE)</a:t>
            </a:r>
          </a:p>
          <a:p>
            <a:pPr lvl="1"/>
            <a:r>
              <a:rPr lang="en-US" altLang="en-US" sz="2500" smtClean="0">
                <a:latin typeface="Palatino" pitchFamily="18" charset="0"/>
                <a:cs typeface="Times New Roman" panose="02020603050405020304" pitchFamily="18" charset="0"/>
              </a:rPr>
              <a:t>J2EE can be used to develop server-side applications such as Java servlets, Java ServerPages, and Java ServerFaces. </a:t>
            </a:r>
          </a:p>
          <a:p>
            <a:r>
              <a:rPr lang="en-US" altLang="en-US" sz="3000" smtClean="0">
                <a:latin typeface="Palatino" pitchFamily="18" charset="0"/>
                <a:cs typeface="Times New Roman" panose="02020603050405020304" pitchFamily="18" charset="0"/>
              </a:rPr>
              <a:t>Java Micro Edition (J2ME). </a:t>
            </a:r>
          </a:p>
          <a:p>
            <a:pPr lvl="1"/>
            <a:r>
              <a:rPr lang="en-US" altLang="en-US" sz="2500" smtClean="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smtClean="0">
                <a:latin typeface="Palatino" pitchFamily="18" charset="0"/>
                <a:cs typeface="Times New Roman" panose="02020603050405020304" pitchFamily="18" charset="0"/>
              </a:rPr>
              <a:t>This book uses J2SE to introduce Java programming.</a:t>
            </a:r>
            <a:r>
              <a:rPr lang="en-US" altLang="en-US" sz="3000" smtClean="0"/>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108537-1713-4090-BF6F-12327A65B50E}" type="slidenum">
              <a:rPr lang="en-US" altLang="en-US" sz="1400"/>
              <a:pPr>
                <a:spcBef>
                  <a:spcPct val="0"/>
                </a:spcBef>
                <a:buClrTx/>
                <a:buSzTx/>
                <a:buFontTx/>
                <a:buNone/>
              </a:pPr>
              <a:t>36</a:t>
            </a:fld>
            <a:endParaRPr lang="en-US" altLang="en-US" sz="1400"/>
          </a:p>
        </p:txBody>
      </p:sp>
      <p:sp>
        <p:nvSpPr>
          <p:cNvPr id="40963" name="Rectangle 2"/>
          <p:cNvSpPr>
            <a:spLocks noGrp="1" noChangeArrowheads="1"/>
          </p:cNvSpPr>
          <p:nvPr>
            <p:ph type="title"/>
          </p:nvPr>
        </p:nvSpPr>
        <p:spPr>
          <a:xfrm>
            <a:off x="685800" y="304800"/>
            <a:ext cx="7772400" cy="762000"/>
          </a:xfrm>
        </p:spPr>
        <p:txBody>
          <a:bodyPr/>
          <a:lstStyle/>
          <a:p>
            <a:r>
              <a:rPr lang="en-US" altLang="en-US" smtClean="0"/>
              <a:t>Popular Java IDEs</a:t>
            </a:r>
          </a:p>
        </p:txBody>
      </p:sp>
      <p:sp>
        <p:nvSpPr>
          <p:cNvPr id="40964" name="Rectangle 3"/>
          <p:cNvSpPr>
            <a:spLocks noGrp="1" noChangeArrowheads="1"/>
          </p:cNvSpPr>
          <p:nvPr>
            <p:ph type="body" idx="1"/>
          </p:nvPr>
        </p:nvSpPr>
        <p:spPr>
          <a:xfrm>
            <a:off x="457200" y="1371600"/>
            <a:ext cx="8229600" cy="4419600"/>
          </a:xfrm>
        </p:spPr>
        <p:txBody>
          <a:bodyPr/>
          <a:lstStyle/>
          <a:p>
            <a:pPr>
              <a:lnSpc>
                <a:spcPct val="90000"/>
              </a:lnSpc>
            </a:pPr>
            <a:r>
              <a:rPr lang="en-US" altLang="en-US" sz="3000" smtClean="0"/>
              <a:t>NetBeans</a:t>
            </a:r>
          </a:p>
          <a:p>
            <a:pPr>
              <a:lnSpc>
                <a:spcPct val="90000"/>
              </a:lnSpc>
              <a:spcBef>
                <a:spcPct val="50000"/>
              </a:spcBef>
            </a:pPr>
            <a:r>
              <a:rPr lang="en-US" altLang="en-US" sz="3000" smtClean="0"/>
              <a:t>Eclipse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12C167-B765-4F0B-899F-87791B83BBF0}" type="slidenum">
              <a:rPr lang="en-US" altLang="en-US" sz="1400"/>
              <a:pPr>
                <a:spcBef>
                  <a:spcPct val="0"/>
                </a:spcBef>
                <a:buClrTx/>
                <a:buSzTx/>
                <a:buFontTx/>
                <a:buNone/>
              </a:pPr>
              <a:t>37</a:t>
            </a:fld>
            <a:endParaRPr lang="en-US" altLang="en-US" sz="1400"/>
          </a:p>
        </p:txBody>
      </p:sp>
      <p:sp>
        <p:nvSpPr>
          <p:cNvPr id="41987" name="Rectangle 2"/>
          <p:cNvSpPr>
            <a:spLocks noGrp="1" noChangeArrowheads="1"/>
          </p:cNvSpPr>
          <p:nvPr>
            <p:ph type="title"/>
          </p:nvPr>
        </p:nvSpPr>
        <p:spPr>
          <a:xfrm>
            <a:off x="685800" y="152400"/>
            <a:ext cx="7772400" cy="609600"/>
          </a:xfrm>
          <a:noFill/>
        </p:spPr>
        <p:txBody>
          <a:bodyPr/>
          <a:lstStyle/>
          <a:p>
            <a:r>
              <a:rPr lang="en-US" altLang="en-US" smtClean="0"/>
              <a:t>A Simple Java Program</a:t>
            </a:r>
            <a:endParaRPr lang="en-US" altLang="en-US" smtClean="0">
              <a:solidFill>
                <a:schemeClr val="tx1"/>
              </a:solidFill>
            </a:endParaRPr>
          </a:p>
        </p:txBody>
      </p:sp>
      <p:sp>
        <p:nvSpPr>
          <p:cNvPr id="44036" name="Rectangle 3"/>
          <p:cNvSpPr>
            <a:spLocks noGrp="1" noChangeArrowheads="1"/>
          </p:cNvSpPr>
          <p:nvPr>
            <p:ph type="body" idx="1"/>
          </p:nvPr>
        </p:nvSpPr>
        <p:spPr>
          <a:xfrm>
            <a:off x="457200" y="16764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smtClean="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smtClean="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smtClean="0">
                <a:solidFill>
                  <a:schemeClr val="accent4"/>
                </a:solidFill>
                <a:latin typeface="Courier New" pitchFamily="49" charset="0"/>
                <a:cs typeface="Courier New" pitchFamily="49" charset="0"/>
              </a:rPr>
              <a:t>  public static void main(String[] </a:t>
            </a:r>
            <a:r>
              <a:rPr lang="en-US" sz="2400" b="1" dirty="0" err="1" smtClean="0">
                <a:solidFill>
                  <a:schemeClr val="accent4"/>
                </a:solidFill>
                <a:latin typeface="Courier New" pitchFamily="49" charset="0"/>
                <a:cs typeface="Courier New" pitchFamily="49" charset="0"/>
              </a:rPr>
              <a:t>args</a:t>
            </a:r>
            <a:r>
              <a:rPr lang="en-US" sz="2400" b="1" dirty="0" smtClean="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smtClean="0">
                <a:solidFill>
                  <a:schemeClr val="accent4"/>
                </a:solidFill>
                <a:latin typeface="Courier New" pitchFamily="49" charset="0"/>
                <a:cs typeface="Courier New" pitchFamily="49" charset="0"/>
              </a:rPr>
              <a:t>    </a:t>
            </a:r>
            <a:r>
              <a:rPr lang="en-US" sz="2400" b="1" dirty="0" err="1" smtClean="0">
                <a:solidFill>
                  <a:schemeClr val="accent4"/>
                </a:solidFill>
                <a:latin typeface="Courier New" pitchFamily="49" charset="0"/>
                <a:cs typeface="Courier New" pitchFamily="49" charset="0"/>
              </a:rPr>
              <a:t>System.out.println</a:t>
            </a:r>
            <a:r>
              <a:rPr lang="en-US" sz="2400" b="1" dirty="0" smtClean="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smtClean="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smtClean="0">
                <a:solidFill>
                  <a:schemeClr val="accent4"/>
                </a:solidFill>
                <a:latin typeface="Courier New" pitchFamily="49" charset="0"/>
                <a:cs typeface="Courier New" pitchFamily="49" charset="0"/>
              </a:rPr>
              <a:t>}</a:t>
            </a:r>
          </a:p>
        </p:txBody>
      </p:sp>
      <p:sp>
        <p:nvSpPr>
          <p:cNvPr id="41989" name="AutoShape 4">
            <a:hlinkClick r:id="rId3" action="ppaction://program" highlightClick="1"/>
          </p:cNvPr>
          <p:cNvSpPr>
            <a:spLocks noChangeArrowheads="1"/>
          </p:cNvSpPr>
          <p:nvPr/>
        </p:nvSpPr>
        <p:spPr bwMode="auto">
          <a:xfrm>
            <a:off x="1022350" y="5208588"/>
            <a:ext cx="1143000" cy="5969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9029" name="AutoShape 5">
            <a:hlinkClick r:id="" action="ppaction://noaction" highlightClick="1"/>
          </p:cNvPr>
          <p:cNvSpPr>
            <a:spLocks noChangeArrowheads="1"/>
          </p:cNvSpPr>
          <p:nvPr/>
        </p:nvSpPr>
        <p:spPr bwMode="auto">
          <a:xfrm>
            <a:off x="1022350" y="4522788"/>
            <a:ext cx="1600200" cy="596900"/>
          </a:xfrm>
          <a:prstGeom prst="actionButtonBlank">
            <a:avLst/>
          </a:prstGeom>
          <a:solidFill>
            <a:srgbClr val="00B050"/>
          </a:solidFill>
          <a:ln>
            <a:noFill/>
          </a:ln>
          <a:effectLst>
            <a:prstShdw prst="shdw17" dist="17961" dir="2700000">
              <a:schemeClr val="tx1">
                <a:gamma/>
                <a:shade val="60000"/>
                <a:invGamma/>
              </a:schemeClr>
            </a:prstShdw>
          </a:effectLs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Welcome</a:t>
            </a:r>
            <a:endParaRPr lang="en-US" altLang="ko-KR">
              <a:solidFill>
                <a:schemeClr val="accent1"/>
              </a:solidFill>
              <a:ea typeface="굴림" panose="020B0600000101010101" pitchFamily="50" charset="-127"/>
            </a:endParaRPr>
          </a:p>
        </p:txBody>
      </p:sp>
      <p:sp>
        <p:nvSpPr>
          <p:cNvPr id="41991" name="Text Box 10"/>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41993" name="AutoShape 13">
            <a:hlinkClick r:id="rId5" highlightClick="1"/>
          </p:cNvPr>
          <p:cNvSpPr>
            <a:spLocks noChangeArrowheads="1"/>
          </p:cNvSpPr>
          <p:nvPr/>
        </p:nvSpPr>
        <p:spPr bwMode="auto">
          <a:xfrm>
            <a:off x="488950" y="4522788"/>
            <a:ext cx="468313" cy="577850"/>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AutoShape 4">
            <a:hlinkClick r:id="rId6" highlightClick="1"/>
          </p:cNvPr>
          <p:cNvSpPr>
            <a:spLocks noChangeArrowheads="1"/>
          </p:cNvSpPr>
          <p:nvPr/>
        </p:nvSpPr>
        <p:spPr bwMode="auto">
          <a:xfrm>
            <a:off x="4800600" y="3431984"/>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defRPr/>
            </a:pPr>
            <a:r>
              <a:rPr lang="en-US" altLang="en-US" sz="2400" dirty="0" smtClean="0">
                <a:latin typeface="Book Antiqua" pitchFamily="18" charset="0"/>
              </a:rPr>
              <a:t>Animation</a:t>
            </a:r>
            <a:endParaRPr lang="en-US" altLang="en-US" sz="2400"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43C65F-222E-4D30-8C33-340B2C2A4780}" type="slidenum">
              <a:rPr lang="en-US" altLang="en-US" sz="1400"/>
              <a:pPr>
                <a:spcBef>
                  <a:spcPct val="0"/>
                </a:spcBef>
                <a:buClrTx/>
                <a:buSzTx/>
                <a:buFontTx/>
                <a:buNone/>
              </a:pPr>
              <a:t>38</a:t>
            </a:fld>
            <a:endParaRPr lang="en-US" altLang="en-US" sz="1400"/>
          </a:p>
        </p:txBody>
      </p:sp>
      <p:sp>
        <p:nvSpPr>
          <p:cNvPr id="43011" name="Rectangle 2"/>
          <p:cNvSpPr>
            <a:spLocks noGrp="1" noChangeArrowheads="1"/>
          </p:cNvSpPr>
          <p:nvPr>
            <p:ph type="title"/>
          </p:nvPr>
        </p:nvSpPr>
        <p:spPr>
          <a:xfrm>
            <a:off x="228600" y="228600"/>
            <a:ext cx="8534400" cy="609600"/>
          </a:xfrm>
        </p:spPr>
        <p:txBody>
          <a:bodyPr/>
          <a:lstStyle/>
          <a:p>
            <a:r>
              <a:rPr lang="en-US" altLang="en-US" smtClean="0"/>
              <a:t>Creating and Editing Using NotePad</a:t>
            </a:r>
          </a:p>
        </p:txBody>
      </p:sp>
      <p:sp>
        <p:nvSpPr>
          <p:cNvPr id="43012"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smtClean="0">
                <a:latin typeface="Palatino" pitchFamily="18" charset="0"/>
                <a:cs typeface="Times New Roman" panose="02020603050405020304" pitchFamily="18" charset="0"/>
              </a:rPr>
              <a:t>To use NotePad, type </a:t>
            </a:r>
          </a:p>
          <a:p>
            <a:pPr lvl="1">
              <a:lnSpc>
                <a:spcPct val="90000"/>
              </a:lnSpc>
              <a:buFontTx/>
              <a:buNone/>
            </a:pPr>
            <a:r>
              <a:rPr lang="en-US" altLang="en-US" sz="3000" smtClean="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smtClean="0">
                <a:latin typeface="Palatino" pitchFamily="18" charset="0"/>
                <a:cs typeface="Times New Roman" panose="02020603050405020304" pitchFamily="18" charset="0"/>
              </a:rPr>
              <a:t>from the DOS prompt.</a:t>
            </a:r>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4" name="Line 7"/>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3015" name="Line 8"/>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pic>
        <p:nvPicPr>
          <p:cNvPr id="430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D32DF1-B11B-4119-BA6B-526DC826EABE}" type="slidenum">
              <a:rPr lang="en-US" altLang="en-US" sz="1400"/>
              <a:pPr>
                <a:spcBef>
                  <a:spcPct val="0"/>
                </a:spcBef>
                <a:buClrTx/>
                <a:buSzTx/>
                <a:buFontTx/>
                <a:buNone/>
              </a:pPr>
              <a:t>39</a:t>
            </a:fld>
            <a:endParaRPr lang="en-US" altLang="en-US" sz="1400"/>
          </a:p>
        </p:txBody>
      </p:sp>
      <p:sp>
        <p:nvSpPr>
          <p:cNvPr id="44035" name="Rectangle 2"/>
          <p:cNvSpPr>
            <a:spLocks noGrp="1" noChangeArrowheads="1"/>
          </p:cNvSpPr>
          <p:nvPr>
            <p:ph type="title"/>
          </p:nvPr>
        </p:nvSpPr>
        <p:spPr>
          <a:xfrm>
            <a:off x="228600" y="228600"/>
            <a:ext cx="8763000" cy="533400"/>
          </a:xfrm>
        </p:spPr>
        <p:txBody>
          <a:bodyPr/>
          <a:lstStyle/>
          <a:p>
            <a:r>
              <a:rPr lang="en-US" altLang="en-US" smtClean="0"/>
              <a:t>Creating and Editing Using WordPad</a:t>
            </a:r>
          </a:p>
        </p:txBody>
      </p:sp>
      <p:sp>
        <p:nvSpPr>
          <p:cNvPr id="44036"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smtClean="0">
                <a:latin typeface="Palatino" pitchFamily="18" charset="0"/>
                <a:cs typeface="Times New Roman" panose="02020603050405020304" pitchFamily="18" charset="0"/>
              </a:rPr>
              <a:t>To use WordPad, type </a:t>
            </a:r>
          </a:p>
          <a:p>
            <a:pPr lvl="1">
              <a:lnSpc>
                <a:spcPct val="90000"/>
              </a:lnSpc>
              <a:buFontTx/>
              <a:buNone/>
            </a:pPr>
            <a:r>
              <a:rPr lang="en-US" altLang="en-US" sz="3000" smtClean="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smtClean="0">
                <a:latin typeface="Palatino" pitchFamily="18" charset="0"/>
                <a:cs typeface="Times New Roman" panose="02020603050405020304" pitchFamily="18" charset="0"/>
              </a:rPr>
              <a:t>from the DOS prompt.</a:t>
            </a:r>
          </a:p>
        </p:txBody>
      </p:sp>
      <p:pic>
        <p:nvPicPr>
          <p:cNvPr id="440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8" name="Line 8"/>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4039" name="Line 9"/>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pic>
        <p:nvPicPr>
          <p:cNvPr id="4404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BC23DC-5B1A-4469-A209-FA9D06626F6B}" type="slidenum">
              <a:rPr lang="en-US" altLang="en-US" sz="1400"/>
              <a:pPr>
                <a:spcBef>
                  <a:spcPct val="0"/>
                </a:spcBef>
                <a:buClrTx/>
                <a:buSzTx/>
                <a:buFontTx/>
                <a:buNone/>
              </a:pPr>
              <a:t>4</a:t>
            </a:fld>
            <a:endParaRPr lang="en-US" altLang="en-US" sz="1400"/>
          </a:p>
        </p:txBody>
      </p:sp>
      <p:sp>
        <p:nvSpPr>
          <p:cNvPr id="7171" name="Rectangle 1026"/>
          <p:cNvSpPr>
            <a:spLocks noGrp="1" noChangeArrowheads="1"/>
          </p:cNvSpPr>
          <p:nvPr>
            <p:ph type="title"/>
          </p:nvPr>
        </p:nvSpPr>
        <p:spPr>
          <a:xfrm>
            <a:off x="685800" y="285750"/>
            <a:ext cx="7772400" cy="628650"/>
          </a:xfrm>
        </p:spPr>
        <p:txBody>
          <a:bodyPr/>
          <a:lstStyle/>
          <a:p>
            <a:r>
              <a:rPr lang="en-US" altLang="en-US" sz="4000" smtClean="0"/>
              <a:t>CPU</a:t>
            </a:r>
          </a:p>
        </p:txBody>
      </p:sp>
      <p:sp>
        <p:nvSpPr>
          <p:cNvPr id="7172"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Text Box 1028"/>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Pentium 4 Processor at 3 gigahertz (1 gigahertz is 1000 megahertz).</a:t>
            </a:r>
          </a:p>
        </p:txBody>
      </p:sp>
      <p:sp>
        <p:nvSpPr>
          <p:cNvPr id="7174"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76" name="Object 1032"/>
          <p:cNvGraphicFramePr>
            <a:graphicFrameLocks noGrp="1"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spid="_x0000_s7181"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5F1DAD-1927-42F8-A0F4-76ABAF19361D}" type="slidenum">
              <a:rPr lang="en-US" altLang="en-US" sz="1400"/>
              <a:pPr>
                <a:spcBef>
                  <a:spcPct val="0"/>
                </a:spcBef>
                <a:buClrTx/>
                <a:buSzTx/>
                <a:buFontTx/>
                <a:buNone/>
              </a:pPr>
              <a:t>40</a:t>
            </a:fld>
            <a:endParaRPr lang="en-US" altLang="en-US" sz="1400"/>
          </a:p>
        </p:txBody>
      </p:sp>
      <p:sp>
        <p:nvSpPr>
          <p:cNvPr id="45059" name="Rectangle 9"/>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0" name="Rectangle 11"/>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1" name="Rectangle 15"/>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506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5063" name="Rectangle 2"/>
          <p:cNvSpPr>
            <a:spLocks noGrp="1" noChangeArrowheads="1"/>
          </p:cNvSpPr>
          <p:nvPr>
            <p:ph type="title"/>
          </p:nvPr>
        </p:nvSpPr>
        <p:spPr>
          <a:xfrm>
            <a:off x="3886200" y="152400"/>
            <a:ext cx="5105400" cy="685800"/>
          </a:xfrm>
          <a:noFill/>
        </p:spPr>
        <p:txBody>
          <a:bodyPr/>
          <a:lstStyle/>
          <a:p>
            <a:r>
              <a:rPr lang="en-US" altLang="en-US" sz="3000" smtClean="0"/>
              <a:t>Creating, Compiling, and Running Programs</a:t>
            </a:r>
            <a:endParaRPr lang="en-US" altLang="en-US" sz="3000" smtClean="0">
              <a:solidFill>
                <a:schemeClr val="tx1"/>
              </a:solidFill>
              <a:latin typeface="Book Antiqua" panose="02040602050305030304" pitchFamily="18" charset="0"/>
            </a:endParaRPr>
          </a:p>
        </p:txBody>
      </p:sp>
      <p:pic>
        <p:nvPicPr>
          <p:cNvPr id="4506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E519D8-7FCE-4381-B213-794EB50FF7DF}" type="slidenum">
              <a:rPr lang="en-US" altLang="en-US" sz="1400"/>
              <a:pPr>
                <a:spcBef>
                  <a:spcPct val="0"/>
                </a:spcBef>
                <a:buClrTx/>
                <a:buSzTx/>
                <a:buFontTx/>
                <a:buNone/>
              </a:pPr>
              <a:t>41</a:t>
            </a:fld>
            <a:endParaRPr lang="en-US" altLang="en-US" sz="1400"/>
          </a:p>
        </p:txBody>
      </p:sp>
      <p:sp>
        <p:nvSpPr>
          <p:cNvPr id="46083" name="Rectangle 1026"/>
          <p:cNvSpPr>
            <a:spLocks noGrp="1" noChangeArrowheads="1"/>
          </p:cNvSpPr>
          <p:nvPr>
            <p:ph type="title"/>
          </p:nvPr>
        </p:nvSpPr>
        <p:spPr>
          <a:xfrm>
            <a:off x="685800" y="228600"/>
            <a:ext cx="7772400" cy="533400"/>
          </a:xfrm>
        </p:spPr>
        <p:txBody>
          <a:bodyPr/>
          <a:lstStyle/>
          <a:p>
            <a:r>
              <a:rPr lang="en-US" altLang="en-US" smtClean="0"/>
              <a:t>Compiling Java Source Code</a:t>
            </a:r>
          </a:p>
        </p:txBody>
      </p:sp>
      <p:sp>
        <p:nvSpPr>
          <p:cNvPr id="46084" name="Rectangle 1027"/>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smtClean="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smtClean="0">
                <a:cs typeface="Times New Roman" panose="02020603050405020304" pitchFamily="18" charset="0"/>
              </a:rPr>
              <a:t>bytecode</a:t>
            </a:r>
            <a:r>
              <a:rPr lang="en-US" altLang="en-US" sz="2400" smtClean="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46085" name="Rectangle 1028"/>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1031"/>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608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8CE8A3-D358-4C42-8382-49F37DAEE4A7}" type="slidenum">
              <a:rPr lang="en-US" altLang="en-US" sz="1400"/>
              <a:pPr>
                <a:spcBef>
                  <a:spcPct val="0"/>
                </a:spcBef>
                <a:buClrTx/>
                <a:buSzTx/>
                <a:buFontTx/>
                <a:buNone/>
              </a:pPr>
              <a:t>42</a:t>
            </a:fld>
            <a:endParaRPr lang="en-US" altLang="en-US" sz="1400"/>
          </a:p>
        </p:txBody>
      </p:sp>
      <p:sp>
        <p:nvSpPr>
          <p:cNvPr id="47107" name="Rectangle 9"/>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47108" name="Rectangle 2"/>
          <p:cNvSpPr>
            <a:spLocks noGrp="1" noChangeArrowheads="1"/>
          </p:cNvSpPr>
          <p:nvPr>
            <p:ph type="title"/>
          </p:nvPr>
        </p:nvSpPr>
        <p:spPr>
          <a:xfrm>
            <a:off x="685800" y="457200"/>
            <a:ext cx="7772400" cy="533400"/>
          </a:xfrm>
          <a:noFill/>
        </p:spPr>
        <p:txBody>
          <a:bodyPr/>
          <a:lstStyle/>
          <a:p>
            <a:r>
              <a:rPr lang="en-US" altLang="en-US" sz="4300" smtClean="0"/>
              <a:t>Trace a Program Execution</a:t>
            </a:r>
          </a:p>
        </p:txBody>
      </p:sp>
      <p:sp>
        <p:nvSpPr>
          <p:cNvPr id="47109" name="Rectangle 6"/>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Enter main method</a:t>
            </a:r>
          </a:p>
        </p:txBody>
      </p:sp>
      <p:sp>
        <p:nvSpPr>
          <p:cNvPr id="4711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D1980B-AE58-4830-AF9F-63CC45010362}" type="slidenum">
              <a:rPr lang="en-US" altLang="en-US" sz="1400"/>
              <a:pPr>
                <a:spcBef>
                  <a:spcPct val="0"/>
                </a:spcBef>
                <a:buClrTx/>
                <a:buSzTx/>
                <a:buFontTx/>
                <a:buNone/>
              </a:pPr>
              <a:t>43</a:t>
            </a:fld>
            <a:endParaRPr lang="en-US" altLang="en-US" sz="1400"/>
          </a:p>
        </p:txBody>
      </p:sp>
      <p:sp>
        <p:nvSpPr>
          <p:cNvPr id="50179" name="Rectangle 2"/>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 This program prints Welcome to Java! </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public class Welcome {	</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  public static void main(String[] args) { </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    System.out.println("Welcome to Java!");</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  }</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a:t>
            </a:r>
            <a:endParaRPr lang="en-US" altLang="ko-KR" sz="2800" b="1">
              <a:solidFill>
                <a:srgbClr val="000000"/>
              </a:solidFill>
              <a:ea typeface="굴림" panose="020B0600000101010101" pitchFamily="50" charset="-127"/>
            </a:endParaRPr>
          </a:p>
        </p:txBody>
      </p:sp>
      <p:sp>
        <p:nvSpPr>
          <p:cNvPr id="48132" name="Rectangle 3"/>
          <p:cNvSpPr>
            <a:spLocks noGrp="1" noChangeArrowheads="1"/>
          </p:cNvSpPr>
          <p:nvPr>
            <p:ph type="title"/>
          </p:nvPr>
        </p:nvSpPr>
        <p:spPr>
          <a:xfrm>
            <a:off x="685800" y="381000"/>
            <a:ext cx="7772400" cy="533400"/>
          </a:xfrm>
          <a:noFill/>
        </p:spPr>
        <p:txBody>
          <a:bodyPr/>
          <a:lstStyle/>
          <a:p>
            <a:r>
              <a:rPr lang="en-US" altLang="en-US" sz="4300" smtClean="0"/>
              <a:t>Trace a Program Execution</a:t>
            </a:r>
          </a:p>
        </p:txBody>
      </p:sp>
      <p:sp>
        <p:nvSpPr>
          <p:cNvPr id="48133" name="Rectangle 4"/>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25" name="AutoShape 5"/>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48135"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FFC53E-FC37-4574-A672-017C9975DADA}" type="slidenum">
              <a:rPr lang="en-US" altLang="en-US" sz="1400"/>
              <a:pPr>
                <a:spcBef>
                  <a:spcPct val="0"/>
                </a:spcBef>
                <a:buClrTx/>
                <a:buSzTx/>
                <a:buFontTx/>
                <a:buNone/>
              </a:pPr>
              <a:t>44</a:t>
            </a:fld>
            <a:endParaRPr lang="en-US" altLang="en-US" sz="1400"/>
          </a:p>
        </p:txBody>
      </p:sp>
      <p:sp>
        <p:nvSpPr>
          <p:cNvPr id="51203" name="Rectangle 2"/>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 This program prints Welcome to Java! </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public class Welcome {	</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  public static void main(String[] args) { </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    System.out.println("Welcome to Java!");</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  }</a:t>
            </a:r>
          </a:p>
          <a:p>
            <a:pPr>
              <a:buClr>
                <a:schemeClr val="tx2"/>
              </a:buClr>
              <a:buSzPct val="75000"/>
              <a:buFont typeface="Monotype Sorts" pitchFamily="2" charset="2"/>
              <a:buNone/>
            </a:pPr>
            <a:r>
              <a:rPr lang="en-US" altLang="ko-KR" b="1">
                <a:solidFill>
                  <a:srgbClr val="000000"/>
                </a:solidFill>
                <a:latin typeface="Courier New" panose="02070309020205020404" pitchFamily="49" charset="0"/>
                <a:ea typeface="굴림" panose="020B0600000101010101" pitchFamily="50" charset="-127"/>
              </a:rPr>
              <a:t>}</a:t>
            </a:r>
            <a:endParaRPr lang="en-US" altLang="ko-KR" sz="2800" b="1">
              <a:solidFill>
                <a:srgbClr val="000000"/>
              </a:solidFill>
              <a:ea typeface="굴림" panose="020B0600000101010101" pitchFamily="50" charset="-127"/>
            </a:endParaRPr>
          </a:p>
        </p:txBody>
      </p:sp>
      <p:sp>
        <p:nvSpPr>
          <p:cNvPr id="49156" name="Rectangle 3"/>
          <p:cNvSpPr>
            <a:spLocks noGrp="1" noChangeArrowheads="1"/>
          </p:cNvSpPr>
          <p:nvPr>
            <p:ph type="title"/>
          </p:nvPr>
        </p:nvSpPr>
        <p:spPr>
          <a:xfrm>
            <a:off x="685800" y="381000"/>
            <a:ext cx="7772400" cy="533400"/>
          </a:xfrm>
          <a:noFill/>
        </p:spPr>
        <p:txBody>
          <a:bodyPr/>
          <a:lstStyle/>
          <a:p>
            <a:r>
              <a:rPr lang="en-US" altLang="en-US" sz="4300" smtClean="0"/>
              <a:t>Trace a Program Execution</a:t>
            </a:r>
          </a:p>
        </p:txBody>
      </p:sp>
      <p:sp>
        <p:nvSpPr>
          <p:cNvPr id="49157" name="Rectangle 4"/>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8"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9159" name="Line 8"/>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7753" name="AutoShape 9"/>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4916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7061CE-170A-4B6B-8405-3E85A2E5EA65}" type="slidenum">
              <a:rPr lang="en-US" altLang="en-US" sz="1400"/>
              <a:pPr>
                <a:spcBef>
                  <a:spcPct val="0"/>
                </a:spcBef>
                <a:buClrTx/>
                <a:buSzTx/>
                <a:buFontTx/>
                <a:buNone/>
              </a:pPr>
              <a:t>45</a:t>
            </a:fld>
            <a:endParaRPr lang="en-US" altLang="en-US" sz="1400"/>
          </a:p>
        </p:txBody>
      </p:sp>
      <p:sp>
        <p:nvSpPr>
          <p:cNvPr id="54275" name="Rectangle 2"/>
          <p:cNvSpPr>
            <a:spLocks noGrp="1" noChangeArrowheads="1"/>
          </p:cNvSpPr>
          <p:nvPr>
            <p:ph type="title"/>
          </p:nvPr>
        </p:nvSpPr>
        <p:spPr>
          <a:xfrm>
            <a:off x="685800" y="0"/>
            <a:ext cx="7772400" cy="1428750"/>
          </a:xfrm>
          <a:noFill/>
        </p:spPr>
        <p:txBody>
          <a:bodyPr/>
          <a:lstStyle/>
          <a:p>
            <a:r>
              <a:rPr lang="en-US" altLang="en-US" smtClean="0"/>
              <a:t>Anatomy of a Java Program</a:t>
            </a:r>
            <a:endParaRPr lang="en-US" altLang="en-US" smtClean="0">
              <a:solidFill>
                <a:schemeClr val="tx1"/>
              </a:solidFill>
            </a:endParaRPr>
          </a:p>
        </p:txBody>
      </p:sp>
      <p:sp>
        <p:nvSpPr>
          <p:cNvPr id="54276" name="Rectangle 3"/>
          <p:cNvSpPr>
            <a:spLocks noGrp="1" noChangeArrowheads="1"/>
          </p:cNvSpPr>
          <p:nvPr>
            <p:ph type="body" idx="1"/>
          </p:nvPr>
        </p:nvSpPr>
        <p:spPr>
          <a:xfrm>
            <a:off x="457200" y="1295400"/>
            <a:ext cx="8382000" cy="5029200"/>
          </a:xfrm>
          <a:noFill/>
        </p:spPr>
        <p:txBody>
          <a:bodyPr/>
          <a:lstStyle/>
          <a:p>
            <a:r>
              <a:rPr lang="en-US" altLang="en-US" sz="3400" smtClean="0"/>
              <a:t>Class name</a:t>
            </a:r>
          </a:p>
          <a:p>
            <a:r>
              <a:rPr lang="en-US" altLang="en-US" sz="3400" smtClean="0"/>
              <a:t>Main method</a:t>
            </a:r>
          </a:p>
          <a:p>
            <a:r>
              <a:rPr lang="en-US" altLang="en-US" sz="3400" smtClean="0"/>
              <a:t>Statements</a:t>
            </a:r>
          </a:p>
          <a:p>
            <a:r>
              <a:rPr lang="en-US" altLang="en-US" sz="3400" smtClean="0"/>
              <a:t>Statement terminator</a:t>
            </a:r>
          </a:p>
          <a:p>
            <a:r>
              <a:rPr lang="en-US" altLang="en-US" sz="3400" smtClean="0"/>
              <a:t>Reserved words</a:t>
            </a:r>
          </a:p>
          <a:p>
            <a:r>
              <a:rPr lang="en-US" altLang="en-US" sz="3400" smtClean="0"/>
              <a:t>Comments</a:t>
            </a:r>
          </a:p>
          <a:p>
            <a:r>
              <a:rPr lang="en-US" altLang="en-US" sz="3400" smtClean="0"/>
              <a:t>Blocks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A0A91D-23D2-442F-93C3-4B3393EE1BEB}" type="slidenum">
              <a:rPr lang="en-US" altLang="en-US" sz="1400"/>
              <a:pPr>
                <a:spcBef>
                  <a:spcPct val="0"/>
                </a:spcBef>
                <a:buClrTx/>
                <a:buSzTx/>
                <a:buFontTx/>
                <a:buNone/>
              </a:pPr>
              <a:t>46</a:t>
            </a:fld>
            <a:endParaRPr lang="en-US" altLang="en-US" sz="1400"/>
          </a:p>
        </p:txBody>
      </p:sp>
      <p:sp>
        <p:nvSpPr>
          <p:cNvPr id="55299"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55300" name="Rectangle 3"/>
          <p:cNvSpPr>
            <a:spLocks noGrp="1" noChangeArrowheads="1"/>
          </p:cNvSpPr>
          <p:nvPr>
            <p:ph type="title"/>
          </p:nvPr>
        </p:nvSpPr>
        <p:spPr>
          <a:xfrm>
            <a:off x="685800" y="381000"/>
            <a:ext cx="7772400" cy="533400"/>
          </a:xfrm>
          <a:noFill/>
        </p:spPr>
        <p:txBody>
          <a:bodyPr/>
          <a:lstStyle/>
          <a:p>
            <a:r>
              <a:rPr lang="en-US" altLang="en-US" smtClean="0"/>
              <a:t>Class Name</a:t>
            </a:r>
          </a:p>
        </p:txBody>
      </p:sp>
      <p:sp>
        <p:nvSpPr>
          <p:cNvPr id="55301" name="Rectangle 4"/>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2" name="Rectangle 5"/>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smtClean="0"/>
              <a:t>Every Java program must have at least one class. Each class has a name. By convention, class names start with an uppercase letter. In this example, the class name is Welcome.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02E8BB-47EC-4B92-BFEE-D3CB7F74F3B4}" type="slidenum">
              <a:rPr lang="en-US" altLang="en-US" sz="1400"/>
              <a:pPr>
                <a:spcBef>
                  <a:spcPct val="0"/>
                </a:spcBef>
                <a:buClrTx/>
                <a:buSzTx/>
                <a:buFontTx/>
                <a:buNone/>
              </a:pPr>
              <a:t>47</a:t>
            </a:fld>
            <a:endParaRPr lang="en-US" altLang="en-US" sz="1400"/>
          </a:p>
        </p:txBody>
      </p:sp>
      <p:sp>
        <p:nvSpPr>
          <p:cNvPr id="56323"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6324" name="Rectangle 3"/>
          <p:cNvSpPr>
            <a:spLocks noGrp="1" noChangeArrowheads="1"/>
          </p:cNvSpPr>
          <p:nvPr>
            <p:ph type="title"/>
          </p:nvPr>
        </p:nvSpPr>
        <p:spPr>
          <a:xfrm>
            <a:off x="685800" y="381000"/>
            <a:ext cx="7772400" cy="533400"/>
          </a:xfrm>
          <a:noFill/>
        </p:spPr>
        <p:txBody>
          <a:bodyPr/>
          <a:lstStyle/>
          <a:p>
            <a:r>
              <a:rPr lang="en-US" altLang="en-US" smtClean="0"/>
              <a:t>Main Method</a:t>
            </a:r>
          </a:p>
        </p:txBody>
      </p:sp>
      <p:sp>
        <p:nvSpPr>
          <p:cNvPr id="56325" name="Rectangle 4"/>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6" name="Rectangle 5"/>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smtClean="0"/>
              <a:t>Line 2 defines the main method. In order to run a class, the class must contain a method named main. The program is executed from the main method.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566B84-2BF3-4466-BD34-38DD09CA9CD5}" type="slidenum">
              <a:rPr lang="en-US" altLang="en-US" sz="1400"/>
              <a:pPr>
                <a:spcBef>
                  <a:spcPct val="0"/>
                </a:spcBef>
                <a:buClrTx/>
                <a:buSzTx/>
                <a:buFontTx/>
                <a:buNone/>
              </a:pPr>
              <a:t>48</a:t>
            </a:fld>
            <a:endParaRPr lang="en-US" altLang="en-US" sz="1400"/>
          </a:p>
        </p:txBody>
      </p:sp>
      <p:sp>
        <p:nvSpPr>
          <p:cNvPr id="57347"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7348" name="Rectangle 3"/>
          <p:cNvSpPr>
            <a:spLocks noGrp="1" noChangeArrowheads="1"/>
          </p:cNvSpPr>
          <p:nvPr>
            <p:ph type="title"/>
          </p:nvPr>
        </p:nvSpPr>
        <p:spPr>
          <a:xfrm>
            <a:off x="685800" y="381000"/>
            <a:ext cx="7772400" cy="533400"/>
          </a:xfrm>
          <a:noFill/>
        </p:spPr>
        <p:txBody>
          <a:bodyPr/>
          <a:lstStyle/>
          <a:p>
            <a:r>
              <a:rPr lang="en-US" altLang="en-US" sz="4700" smtClean="0"/>
              <a:t>Statement</a:t>
            </a:r>
          </a:p>
        </p:txBody>
      </p:sp>
      <p:sp>
        <p:nvSpPr>
          <p:cNvPr id="57349" name="Rectangle 4"/>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6"/>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smtClean="0"/>
              <a:t>A statement represents an action or a sequence of actions. The statement System.out.println("Welcome to Java!") in the program in Listing 1.1 is a statement to display the greeting "Welcome to Java!“.</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DAC1E2-8F12-4E19-BB3A-80FE015CB30B}" type="slidenum">
              <a:rPr lang="en-US" altLang="en-US" sz="1400"/>
              <a:pPr>
                <a:spcBef>
                  <a:spcPct val="0"/>
                </a:spcBef>
                <a:buClrTx/>
                <a:buSzTx/>
                <a:buFontTx/>
                <a:buNone/>
              </a:pPr>
              <a:t>49</a:t>
            </a:fld>
            <a:endParaRPr lang="en-US" altLang="en-US" sz="1400"/>
          </a:p>
        </p:txBody>
      </p:sp>
      <p:sp>
        <p:nvSpPr>
          <p:cNvPr id="58371"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8372" name="Rectangle 3"/>
          <p:cNvSpPr>
            <a:spLocks noGrp="1" noChangeArrowheads="1"/>
          </p:cNvSpPr>
          <p:nvPr>
            <p:ph type="title"/>
          </p:nvPr>
        </p:nvSpPr>
        <p:spPr>
          <a:xfrm>
            <a:off x="685800" y="381000"/>
            <a:ext cx="7772400" cy="533400"/>
          </a:xfrm>
          <a:noFill/>
        </p:spPr>
        <p:txBody>
          <a:bodyPr/>
          <a:lstStyle/>
          <a:p>
            <a:r>
              <a:rPr lang="en-US" altLang="en-US" sz="4700" smtClean="0"/>
              <a:t>Statement Terminator</a:t>
            </a:r>
          </a:p>
        </p:txBody>
      </p:sp>
      <p:sp>
        <p:nvSpPr>
          <p:cNvPr id="58373" name="Rectangle 4"/>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4" name="Rectangle 5"/>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D89C77-B5BD-41E5-A1BA-2D766F26C9C1}" type="slidenum">
              <a:rPr lang="en-US" altLang="en-US" sz="1400"/>
              <a:pPr>
                <a:spcBef>
                  <a:spcPct val="0"/>
                </a:spcBef>
                <a:buClrTx/>
                <a:buSzTx/>
                <a:buFontTx/>
                <a:buNone/>
              </a:pPr>
              <a:t>5</a:t>
            </a:fld>
            <a:endParaRPr lang="en-US" altLang="en-US" sz="1400"/>
          </a:p>
        </p:txBody>
      </p:sp>
      <p:sp>
        <p:nvSpPr>
          <p:cNvPr id="8195" name="Rectangle 1026"/>
          <p:cNvSpPr>
            <a:spLocks noGrp="1" noChangeArrowheads="1"/>
          </p:cNvSpPr>
          <p:nvPr>
            <p:ph type="title"/>
          </p:nvPr>
        </p:nvSpPr>
        <p:spPr>
          <a:xfrm>
            <a:off x="685800" y="285750"/>
            <a:ext cx="7772400" cy="628650"/>
          </a:xfrm>
        </p:spPr>
        <p:txBody>
          <a:bodyPr/>
          <a:lstStyle/>
          <a:p>
            <a:r>
              <a:rPr lang="en-US" altLang="en-US" sz="4000" smtClean="0"/>
              <a:t>Memory</a:t>
            </a:r>
          </a:p>
        </p:txBody>
      </p:sp>
      <p:sp>
        <p:nvSpPr>
          <p:cNvPr id="8196"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Text Box 1028"/>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Memory</a:t>
            </a:r>
            <a:r>
              <a:rPr lang="en-US" altLang="en-US" sz="2400">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8198"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200" name="Object 1032"/>
          <p:cNvGraphicFramePr>
            <a:graphicFrameLocks noGrp="1"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8205"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249B0B-448D-42CD-A045-B9DA2E09A025}" type="slidenum">
              <a:rPr lang="en-US" altLang="en-US" sz="1400"/>
              <a:pPr>
                <a:spcBef>
                  <a:spcPct val="0"/>
                </a:spcBef>
                <a:buClrTx/>
                <a:buSzTx/>
                <a:buFontTx/>
                <a:buNone/>
              </a:pPr>
              <a:t>50</a:t>
            </a:fld>
            <a:endParaRPr lang="en-US" altLang="en-US" sz="1400"/>
          </a:p>
        </p:txBody>
      </p:sp>
      <p:sp>
        <p:nvSpPr>
          <p:cNvPr id="59395"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9396" name="Rectangle 3"/>
          <p:cNvSpPr>
            <a:spLocks noGrp="1" noChangeArrowheads="1"/>
          </p:cNvSpPr>
          <p:nvPr>
            <p:ph type="title"/>
          </p:nvPr>
        </p:nvSpPr>
        <p:spPr>
          <a:xfrm>
            <a:off x="685800" y="228600"/>
            <a:ext cx="7696200" cy="685800"/>
          </a:xfrm>
          <a:noFill/>
        </p:spPr>
        <p:txBody>
          <a:bodyPr/>
          <a:lstStyle/>
          <a:p>
            <a:r>
              <a:rPr lang="en-US" altLang="en-US" sz="4300" smtClean="0"/>
              <a:t>Reserved words</a:t>
            </a:r>
          </a:p>
        </p:txBody>
      </p:sp>
      <p:sp>
        <p:nvSpPr>
          <p:cNvPr id="59397" name="Rectangle 4"/>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398" name="Rectangle 5"/>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399" name="Rectangle 6"/>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smtClean="0"/>
              <a:t>Reserved words or 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F021FE-30FB-4ED4-937A-54EFD185555D}" type="slidenum">
              <a:rPr lang="en-US" altLang="en-US" sz="1400"/>
              <a:pPr>
                <a:spcBef>
                  <a:spcPct val="0"/>
                </a:spcBef>
                <a:buClrTx/>
                <a:buSzTx/>
                <a:buFontTx/>
                <a:buNone/>
              </a:pPr>
              <a:t>51</a:t>
            </a:fld>
            <a:endParaRPr lang="en-US" altLang="en-US" sz="1400"/>
          </a:p>
        </p:txBody>
      </p:sp>
      <p:sp>
        <p:nvSpPr>
          <p:cNvPr id="60419" name="Rectangle 2"/>
          <p:cNvSpPr>
            <a:spLocks noGrp="1" noChangeArrowheads="1"/>
          </p:cNvSpPr>
          <p:nvPr>
            <p:ph type="title"/>
          </p:nvPr>
        </p:nvSpPr>
        <p:spPr>
          <a:xfrm>
            <a:off x="685800" y="152400"/>
            <a:ext cx="7772400" cy="533400"/>
          </a:xfrm>
          <a:noFill/>
        </p:spPr>
        <p:txBody>
          <a:bodyPr/>
          <a:lstStyle/>
          <a:p>
            <a:r>
              <a:rPr lang="en-US" altLang="en-US" smtClean="0"/>
              <a:t>Blocks</a:t>
            </a:r>
          </a:p>
        </p:txBody>
      </p:sp>
      <p:sp>
        <p:nvSpPr>
          <p:cNvPr id="60420" name="Rectangle 3"/>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1" name="Rectangle 5"/>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6"/>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3" name="Rectangle 7"/>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4" name="Rectangle 8"/>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5" name="Rectangle 9"/>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6" name="Rectangle 12"/>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7" name="Text Box 14"/>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a:cs typeface="Times New Roman" panose="02020603050405020304" pitchFamily="18" charset="0"/>
              </a:rPr>
              <a:t> </a:t>
            </a:r>
          </a:p>
        </p:txBody>
      </p:sp>
      <p:sp>
        <p:nvSpPr>
          <p:cNvPr id="60428" name="Rectangle 16"/>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0429" name="Object 15"/>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60434" r:id="rId3" imgW="4343400" imgH="914400" progId="Word.Picture.8">
                  <p:embed/>
                </p:oleObj>
              </mc:Choice>
              <mc:Fallback>
                <p:oleObj r:id="rId3" imgW="4343400" imgH="914400"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F38DFE-AF59-4C82-B95B-D87237D18536}" type="slidenum">
              <a:rPr lang="en-US" altLang="en-US" sz="1400"/>
              <a:pPr>
                <a:spcBef>
                  <a:spcPct val="0"/>
                </a:spcBef>
                <a:buClrTx/>
                <a:buSzTx/>
                <a:buFontTx/>
                <a:buNone/>
              </a:pPr>
              <a:t>52</a:t>
            </a:fld>
            <a:endParaRPr lang="en-US" altLang="en-US" sz="1400"/>
          </a:p>
        </p:txBody>
      </p:sp>
      <p:sp>
        <p:nvSpPr>
          <p:cNvPr id="61443" name="Rectangle 2"/>
          <p:cNvSpPr>
            <a:spLocks noGrp="1" noChangeArrowheads="1"/>
          </p:cNvSpPr>
          <p:nvPr>
            <p:ph type="title"/>
          </p:nvPr>
        </p:nvSpPr>
        <p:spPr>
          <a:xfrm>
            <a:off x="685800" y="152400"/>
            <a:ext cx="7772400" cy="609600"/>
          </a:xfrm>
          <a:noFill/>
        </p:spPr>
        <p:txBody>
          <a:bodyPr/>
          <a:lstStyle/>
          <a:p>
            <a:r>
              <a:rPr lang="en-US" altLang="en-US" sz="4000" smtClean="0"/>
              <a:t>Special Symbols</a:t>
            </a:r>
            <a:endParaRPr lang="en-US" altLang="en-US" sz="4000" smtClean="0">
              <a:solidFill>
                <a:schemeClr val="tx1"/>
              </a:solidFill>
            </a:endParaRPr>
          </a:p>
        </p:txBody>
      </p:sp>
      <p:sp>
        <p:nvSpPr>
          <p:cNvPr id="61444" name="Rectangle 6"/>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445" name="Object 5"/>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spid="_x0000_s61450" name="Picture" r:id="rId4" imgW="5285715" imgH="1830275" progId="Word.Picture.8">
                  <p:embed/>
                </p:oleObj>
              </mc:Choice>
              <mc:Fallback>
                <p:oleObj name="Picture" r:id="rId4" imgW="5285715" imgH="1830275"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CB2657-E449-40E4-9B4B-262BFD707EE7}" type="slidenum">
              <a:rPr lang="en-US" altLang="en-US" sz="1400"/>
              <a:pPr>
                <a:spcBef>
                  <a:spcPct val="0"/>
                </a:spcBef>
                <a:buClrTx/>
                <a:buSzTx/>
                <a:buFontTx/>
                <a:buNone/>
              </a:pPr>
              <a:t>53</a:t>
            </a:fld>
            <a:endParaRPr lang="en-US" altLang="en-US" sz="1400"/>
          </a:p>
        </p:txBody>
      </p:sp>
      <p:sp>
        <p:nvSpPr>
          <p:cNvPr id="62467" name="Rectangle 2"/>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62468" name="Rectangle 3"/>
          <p:cNvSpPr>
            <a:spLocks noGrp="1" noChangeArrowheads="1"/>
          </p:cNvSpPr>
          <p:nvPr>
            <p:ph type="title"/>
          </p:nvPr>
        </p:nvSpPr>
        <p:spPr>
          <a:noFill/>
        </p:spPr>
        <p:txBody>
          <a:bodyPr/>
          <a:lstStyle/>
          <a:p>
            <a:r>
              <a:rPr lang="en-US" altLang="en-US" smtClean="0"/>
              <a:t>{  … }</a:t>
            </a:r>
          </a:p>
        </p:txBody>
      </p:sp>
      <p:sp>
        <p:nvSpPr>
          <p:cNvPr id="62469" name="Rectangle 4"/>
          <p:cNvSpPr>
            <a:spLocks noChangeArrowheads="1"/>
          </p:cNvSpPr>
          <p:nvPr/>
        </p:nvSpPr>
        <p:spPr bwMode="auto">
          <a:xfrm>
            <a:off x="4267200" y="44196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0" name="Rectangle 9"/>
          <p:cNvSpPr>
            <a:spLocks noChangeArrowheads="1"/>
          </p:cNvSpPr>
          <p:nvPr/>
        </p:nvSpPr>
        <p:spPr bwMode="auto">
          <a:xfrm>
            <a:off x="7848600" y="4724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1" name="Rectangle 10"/>
          <p:cNvSpPr>
            <a:spLocks noChangeArrowheads="1"/>
          </p:cNvSpPr>
          <p:nvPr/>
        </p:nvSpPr>
        <p:spPr bwMode="auto">
          <a:xfrm>
            <a:off x="762000" y="5486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2" name="Rectangle 11"/>
          <p:cNvSpPr>
            <a:spLocks noChangeArrowheads="1"/>
          </p:cNvSpPr>
          <p:nvPr/>
        </p:nvSpPr>
        <p:spPr bwMode="auto">
          <a:xfrm>
            <a:off x="381000" y="5867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A64F4B-9DD7-456C-A413-DE2ED3EB4225}" type="slidenum">
              <a:rPr lang="en-US" altLang="en-US" sz="1400"/>
              <a:pPr>
                <a:spcBef>
                  <a:spcPct val="0"/>
                </a:spcBef>
                <a:buClrTx/>
                <a:buSzTx/>
                <a:buFontTx/>
                <a:buNone/>
              </a:pPr>
              <a:t>54</a:t>
            </a:fld>
            <a:endParaRPr lang="en-US" altLang="en-US" sz="1400"/>
          </a:p>
        </p:txBody>
      </p:sp>
      <p:sp>
        <p:nvSpPr>
          <p:cNvPr id="63491" name="Rectangle 2"/>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63492" name="Rectangle 3"/>
          <p:cNvSpPr>
            <a:spLocks noGrp="1" noChangeArrowheads="1"/>
          </p:cNvSpPr>
          <p:nvPr>
            <p:ph type="title"/>
          </p:nvPr>
        </p:nvSpPr>
        <p:spPr>
          <a:noFill/>
        </p:spPr>
        <p:txBody>
          <a:bodyPr/>
          <a:lstStyle/>
          <a:p>
            <a:r>
              <a:rPr lang="en-US" altLang="en-US" smtClean="0"/>
              <a:t>(  …  )</a:t>
            </a:r>
          </a:p>
        </p:txBody>
      </p:sp>
      <p:sp>
        <p:nvSpPr>
          <p:cNvPr id="63493" name="Rectangle 4"/>
          <p:cNvSpPr>
            <a:spLocks noChangeArrowheads="1"/>
          </p:cNvSpPr>
          <p:nvPr/>
        </p:nvSpPr>
        <p:spPr bwMode="auto">
          <a:xfrm>
            <a:off x="51054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4" name="Rectangle 8"/>
          <p:cNvSpPr>
            <a:spLocks noChangeArrowheads="1"/>
          </p:cNvSpPr>
          <p:nvPr/>
        </p:nvSpPr>
        <p:spPr bwMode="auto">
          <a:xfrm>
            <a:off x="76200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5" name="Rectangle 9"/>
          <p:cNvSpPr>
            <a:spLocks noChangeArrowheads="1"/>
          </p:cNvSpPr>
          <p:nvPr/>
        </p:nvSpPr>
        <p:spPr bwMode="auto">
          <a:xfrm>
            <a:off x="44958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6" name="Rectangle 10"/>
          <p:cNvSpPr>
            <a:spLocks noChangeArrowheads="1"/>
          </p:cNvSpPr>
          <p:nvPr/>
        </p:nvSpPr>
        <p:spPr bwMode="auto">
          <a:xfrm>
            <a:off x="80010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BA9886-145B-4654-97DD-5FDA974401A9}" type="slidenum">
              <a:rPr lang="en-US" altLang="en-US" sz="1400"/>
              <a:pPr>
                <a:spcBef>
                  <a:spcPct val="0"/>
                </a:spcBef>
                <a:buClrTx/>
                <a:buSzTx/>
                <a:buFontTx/>
                <a:buNone/>
              </a:pPr>
              <a:t>55</a:t>
            </a:fld>
            <a:endParaRPr lang="en-US" altLang="en-US" sz="1400"/>
          </a:p>
        </p:txBody>
      </p:sp>
      <p:sp>
        <p:nvSpPr>
          <p:cNvPr id="64515" name="Rectangle 2"/>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64516" name="Rectangle 3"/>
          <p:cNvSpPr>
            <a:spLocks noGrp="1" noChangeArrowheads="1"/>
          </p:cNvSpPr>
          <p:nvPr>
            <p:ph type="title"/>
          </p:nvPr>
        </p:nvSpPr>
        <p:spPr>
          <a:noFill/>
        </p:spPr>
        <p:txBody>
          <a:bodyPr/>
          <a:lstStyle/>
          <a:p>
            <a:r>
              <a:rPr lang="en-US" altLang="en-US" smtClean="0"/>
              <a:t>;</a:t>
            </a:r>
          </a:p>
        </p:txBody>
      </p:sp>
      <p:sp>
        <p:nvSpPr>
          <p:cNvPr id="64517" name="Rectangle 6"/>
          <p:cNvSpPr>
            <a:spLocks noChangeArrowheads="1"/>
          </p:cNvSpPr>
          <p:nvPr/>
        </p:nvSpPr>
        <p:spPr bwMode="auto">
          <a:xfrm>
            <a:off x="8077200" y="5105400"/>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594326-BFEA-4CE1-AA70-E65BD84DFADF}" type="slidenum">
              <a:rPr lang="en-US" altLang="en-US" sz="1400"/>
              <a:pPr>
                <a:spcBef>
                  <a:spcPct val="0"/>
                </a:spcBef>
                <a:buClrTx/>
                <a:buSzTx/>
                <a:buFontTx/>
                <a:buNone/>
              </a:pPr>
              <a:t>56</a:t>
            </a:fld>
            <a:endParaRPr lang="en-US" altLang="en-US" sz="1400"/>
          </a:p>
        </p:txBody>
      </p:sp>
      <p:sp>
        <p:nvSpPr>
          <p:cNvPr id="65539" name="Rectangle 2"/>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65540" name="Rectangle 3"/>
          <p:cNvSpPr>
            <a:spLocks noGrp="1" noChangeArrowheads="1"/>
          </p:cNvSpPr>
          <p:nvPr>
            <p:ph type="title"/>
          </p:nvPr>
        </p:nvSpPr>
        <p:spPr>
          <a:noFill/>
        </p:spPr>
        <p:txBody>
          <a:bodyPr/>
          <a:lstStyle/>
          <a:p>
            <a:r>
              <a:rPr lang="en-US" altLang="en-US" smtClean="0"/>
              <a:t>// …</a:t>
            </a:r>
          </a:p>
        </p:txBody>
      </p:sp>
      <p:sp>
        <p:nvSpPr>
          <p:cNvPr id="65541" name="Rectangle 4"/>
          <p:cNvSpPr>
            <a:spLocks noChangeArrowheads="1"/>
          </p:cNvSpPr>
          <p:nvPr/>
        </p:nvSpPr>
        <p:spPr bwMode="auto">
          <a:xfrm>
            <a:off x="457200" y="4038600"/>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7BAEBE-2F59-43BD-9C92-FF15CCF00CF7}" type="slidenum">
              <a:rPr lang="en-US" altLang="en-US" sz="1400"/>
              <a:pPr>
                <a:spcBef>
                  <a:spcPct val="0"/>
                </a:spcBef>
                <a:buClrTx/>
                <a:buSzTx/>
                <a:buFontTx/>
                <a:buNone/>
              </a:pPr>
              <a:t>57</a:t>
            </a:fld>
            <a:endParaRPr lang="en-US" altLang="en-US" sz="1400"/>
          </a:p>
        </p:txBody>
      </p:sp>
      <p:sp>
        <p:nvSpPr>
          <p:cNvPr id="66563" name="Rectangle 2"/>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66564" name="Rectangle 3"/>
          <p:cNvSpPr>
            <a:spLocks noGrp="1" noChangeArrowheads="1"/>
          </p:cNvSpPr>
          <p:nvPr>
            <p:ph type="title"/>
          </p:nvPr>
        </p:nvSpPr>
        <p:spPr>
          <a:noFill/>
        </p:spPr>
        <p:txBody>
          <a:bodyPr/>
          <a:lstStyle/>
          <a:p>
            <a:r>
              <a:rPr lang="en-US" altLang="en-US" smtClean="0"/>
              <a:t>" … "</a:t>
            </a:r>
          </a:p>
        </p:txBody>
      </p:sp>
      <p:sp>
        <p:nvSpPr>
          <p:cNvPr id="66565" name="Rectangle 5"/>
          <p:cNvSpPr>
            <a:spLocks noChangeArrowheads="1"/>
          </p:cNvSpPr>
          <p:nvPr/>
        </p:nvSpPr>
        <p:spPr bwMode="auto">
          <a:xfrm>
            <a:off x="46482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6566" name="Rectangle 6"/>
          <p:cNvSpPr>
            <a:spLocks noChangeArrowheads="1"/>
          </p:cNvSpPr>
          <p:nvPr/>
        </p:nvSpPr>
        <p:spPr bwMode="auto">
          <a:xfrm>
            <a:off x="77724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531C50-D961-4376-AFBD-432184EB5E49}" type="slidenum">
              <a:rPr lang="en-US" altLang="en-US" sz="1400"/>
              <a:pPr>
                <a:spcBef>
                  <a:spcPct val="0"/>
                </a:spcBef>
                <a:buClrTx/>
                <a:buSzTx/>
                <a:buFontTx/>
                <a:buNone/>
              </a:pPr>
              <a:t>58</a:t>
            </a:fld>
            <a:endParaRPr lang="en-US" altLang="en-US" sz="1400"/>
          </a:p>
        </p:txBody>
      </p:sp>
      <p:sp>
        <p:nvSpPr>
          <p:cNvPr id="67587" name="Rectangle 2"/>
          <p:cNvSpPr>
            <a:spLocks noGrp="1" noChangeArrowheads="1"/>
          </p:cNvSpPr>
          <p:nvPr>
            <p:ph type="title"/>
          </p:nvPr>
        </p:nvSpPr>
        <p:spPr>
          <a:xfrm>
            <a:off x="685800" y="0"/>
            <a:ext cx="7772400" cy="1428750"/>
          </a:xfrm>
          <a:noFill/>
        </p:spPr>
        <p:txBody>
          <a:bodyPr/>
          <a:lstStyle/>
          <a:p>
            <a:r>
              <a:rPr lang="en-US" altLang="en-US" smtClean="0"/>
              <a:t>Programming Style and Documentation</a:t>
            </a:r>
          </a:p>
        </p:txBody>
      </p:sp>
      <p:sp>
        <p:nvSpPr>
          <p:cNvPr id="67588" name="Rectangle 3"/>
          <p:cNvSpPr>
            <a:spLocks noGrp="1" noChangeArrowheads="1"/>
          </p:cNvSpPr>
          <p:nvPr>
            <p:ph type="body" idx="1"/>
          </p:nvPr>
        </p:nvSpPr>
        <p:spPr>
          <a:xfrm>
            <a:off x="381000" y="1657350"/>
            <a:ext cx="7789863" cy="3529013"/>
          </a:xfrm>
          <a:noFill/>
        </p:spPr>
        <p:txBody>
          <a:bodyPr/>
          <a:lstStyle/>
          <a:p>
            <a:pPr algn="just"/>
            <a:r>
              <a:rPr lang="en-US" altLang="en-US" sz="3600" smtClean="0"/>
              <a:t>Appropriate Comments</a:t>
            </a:r>
          </a:p>
          <a:p>
            <a:pPr algn="just"/>
            <a:r>
              <a:rPr lang="en-US" altLang="en-US" sz="3600" smtClean="0"/>
              <a:t>Naming Conventions</a:t>
            </a:r>
          </a:p>
          <a:p>
            <a:pPr algn="just"/>
            <a:r>
              <a:rPr lang="en-US" altLang="en-US" sz="3600" smtClean="0"/>
              <a:t>Proper Indentation and Spacing Lines</a:t>
            </a:r>
          </a:p>
          <a:p>
            <a:pPr algn="just"/>
            <a:r>
              <a:rPr lang="en-US" altLang="en-US" sz="3600" smtClean="0"/>
              <a:t>Block Styles</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2F31D3-FC3A-4874-A6AB-57A3F79F621F}" type="slidenum">
              <a:rPr lang="en-US" altLang="en-US" sz="1400"/>
              <a:pPr>
                <a:spcBef>
                  <a:spcPct val="0"/>
                </a:spcBef>
                <a:buClrTx/>
                <a:buSzTx/>
                <a:buFontTx/>
                <a:buNone/>
              </a:pPr>
              <a:t>59</a:t>
            </a:fld>
            <a:endParaRPr lang="en-US" altLang="en-US" sz="1400"/>
          </a:p>
        </p:txBody>
      </p:sp>
      <p:sp>
        <p:nvSpPr>
          <p:cNvPr id="68611" name="Rectangle 2"/>
          <p:cNvSpPr>
            <a:spLocks noGrp="1" noChangeArrowheads="1"/>
          </p:cNvSpPr>
          <p:nvPr>
            <p:ph type="title"/>
          </p:nvPr>
        </p:nvSpPr>
        <p:spPr>
          <a:xfrm>
            <a:off x="685800" y="0"/>
            <a:ext cx="7772400" cy="1428750"/>
          </a:xfrm>
          <a:noFill/>
        </p:spPr>
        <p:txBody>
          <a:bodyPr/>
          <a:lstStyle/>
          <a:p>
            <a:r>
              <a:rPr lang="en-US" altLang="en-US" smtClean="0"/>
              <a:t>Appropriate Comments</a:t>
            </a:r>
          </a:p>
        </p:txBody>
      </p:sp>
      <p:sp>
        <p:nvSpPr>
          <p:cNvPr id="68612" name="Rectangle 3"/>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smtClean="0">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smtClean="0">
              <a:cs typeface="Times New Roman" panose="02020603050405020304" pitchFamily="18" charset="0"/>
            </a:endParaRPr>
          </a:p>
          <a:p>
            <a:pPr marL="0" indent="0">
              <a:lnSpc>
                <a:spcPct val="90000"/>
              </a:lnSpc>
              <a:buFont typeface="Monotype Sorts" pitchFamily="2" charset="2"/>
              <a:buNone/>
            </a:pPr>
            <a:r>
              <a:rPr lang="en-US" altLang="en-US" smtClean="0">
                <a:cs typeface="Times New Roman" panose="02020603050405020304" pitchFamily="18" charset="0"/>
              </a:rPr>
              <a:t>Include your name, class section, instructor, date, and a brief description at the beginning of the program.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0592DC-3257-4F34-BFDD-ACD67DE5782B}" type="slidenum">
              <a:rPr lang="en-US" altLang="en-US" sz="1400"/>
              <a:pPr>
                <a:spcBef>
                  <a:spcPct val="0"/>
                </a:spcBef>
                <a:buClrTx/>
                <a:buSzTx/>
                <a:buFontTx/>
                <a:buNone/>
              </a:pPr>
              <a:t>6</a:t>
            </a:fld>
            <a:endParaRPr lang="en-US" altLang="en-US" sz="1400"/>
          </a:p>
        </p:txBody>
      </p:sp>
      <p:sp>
        <p:nvSpPr>
          <p:cNvPr id="10243" name="Rectangle 2"/>
          <p:cNvSpPr>
            <a:spLocks noGrp="1" noChangeArrowheads="1"/>
          </p:cNvSpPr>
          <p:nvPr>
            <p:ph type="title"/>
          </p:nvPr>
        </p:nvSpPr>
        <p:spPr>
          <a:xfrm>
            <a:off x="685800" y="285750"/>
            <a:ext cx="7772400" cy="628650"/>
          </a:xfrm>
        </p:spPr>
        <p:txBody>
          <a:bodyPr/>
          <a:lstStyle/>
          <a:p>
            <a:r>
              <a:rPr lang="en-US" altLang="en-US" sz="4000" smtClean="0"/>
              <a:t>Storage Devices</a:t>
            </a:r>
          </a:p>
        </p:txBody>
      </p:sp>
      <p:sp>
        <p:nvSpPr>
          <p:cNvPr id="10244" name="Rectangle 3"/>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4"/>
          <p:cNvSpPr txBox="1">
            <a:spLocks noChangeArrowheads="1"/>
          </p:cNvSpPr>
          <p:nvPr/>
        </p:nvSpPr>
        <p:spPr bwMode="auto">
          <a:xfrm>
            <a:off x="304800" y="10668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10246" name="Rectangle 5"/>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6"/>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8" name="Object 8"/>
          <p:cNvGraphicFramePr>
            <a:graphicFrameLocks noGrp="1" noChangeAspect="1"/>
          </p:cNvGraphicFramePr>
          <p:nvPr>
            <p:ph idx="1"/>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spid="_x0000_s10253" name="Picture" r:id="rId4" imgW="5082540" imgH="1260348" progId="Word.Picture.8">
                  <p:embed/>
                </p:oleObj>
              </mc:Choice>
              <mc:Fallback>
                <p:oleObj name="Picture" r:id="rId4" imgW="5082540" imgH="1260348"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37338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972D05-AF45-4460-A942-8F30B8BF2662}" type="slidenum">
              <a:rPr lang="en-US" altLang="en-US" sz="1400"/>
              <a:pPr>
                <a:spcBef>
                  <a:spcPct val="0"/>
                </a:spcBef>
                <a:buClrTx/>
                <a:buSzTx/>
                <a:buFontTx/>
                <a:buNone/>
              </a:pPr>
              <a:t>60</a:t>
            </a:fld>
            <a:endParaRPr lang="en-US" altLang="en-US" sz="1400"/>
          </a:p>
        </p:txBody>
      </p:sp>
      <p:sp>
        <p:nvSpPr>
          <p:cNvPr id="69635" name="Rectangle 2"/>
          <p:cNvSpPr>
            <a:spLocks noGrp="1" noChangeArrowheads="1"/>
          </p:cNvSpPr>
          <p:nvPr>
            <p:ph type="title"/>
          </p:nvPr>
        </p:nvSpPr>
        <p:spPr>
          <a:xfrm>
            <a:off x="685800" y="0"/>
            <a:ext cx="7772400" cy="1428750"/>
          </a:xfrm>
          <a:noFill/>
        </p:spPr>
        <p:txBody>
          <a:bodyPr/>
          <a:lstStyle/>
          <a:p>
            <a:r>
              <a:rPr lang="en-US" altLang="en-US" smtClean="0"/>
              <a:t>Naming Conventions</a:t>
            </a:r>
          </a:p>
        </p:txBody>
      </p:sp>
      <p:sp>
        <p:nvSpPr>
          <p:cNvPr id="69636" name="Rectangle 3"/>
          <p:cNvSpPr>
            <a:spLocks noGrp="1" noChangeArrowheads="1"/>
          </p:cNvSpPr>
          <p:nvPr>
            <p:ph type="body" idx="1"/>
          </p:nvPr>
        </p:nvSpPr>
        <p:spPr>
          <a:xfrm>
            <a:off x="685800" y="1371600"/>
            <a:ext cx="7696200" cy="4495800"/>
          </a:xfrm>
          <a:noFill/>
        </p:spPr>
        <p:txBody>
          <a:bodyPr/>
          <a:lstStyle/>
          <a:p>
            <a:pPr algn="just"/>
            <a:r>
              <a:rPr lang="en-US" altLang="en-US" smtClean="0"/>
              <a:t>Choose meaningful and descriptive names.</a:t>
            </a:r>
          </a:p>
          <a:p>
            <a:pPr algn="just"/>
            <a:r>
              <a:rPr lang="en-US" altLang="en-US" smtClean="0"/>
              <a:t>Class names:</a:t>
            </a:r>
            <a:r>
              <a:rPr lang="en-US" altLang="en-US" smtClean="0">
                <a:latin typeface="Book Antiqua" panose="02040602050305030304" pitchFamily="18" charset="0"/>
              </a:rPr>
              <a:t> </a:t>
            </a:r>
          </a:p>
          <a:p>
            <a:pPr lvl="1"/>
            <a:r>
              <a:rPr lang="en-US" altLang="en-US" smtClean="0"/>
              <a:t>Capitalize the first letter of each word in the name.  For example, the class name </a:t>
            </a:r>
            <a:r>
              <a:rPr lang="en-US" altLang="en-US" sz="2600" smtClean="0">
                <a:latin typeface="Courier New" panose="02070309020205020404" pitchFamily="49" charset="0"/>
              </a:rPr>
              <a:t>ComputeExpression</a:t>
            </a:r>
            <a:r>
              <a:rPr lang="en-US" altLang="en-US" smtClean="0"/>
              <a:t>.</a:t>
            </a:r>
            <a:endParaRPr lang="en-US" altLang="en-US" smtClean="0">
              <a:latin typeface="Book Antiqua" panose="02040602050305030304" pitchFamily="18" charset="0"/>
            </a:endParaRPr>
          </a:p>
          <a:p>
            <a:pPr lvl="1"/>
            <a:endParaRPr lang="en-US" altLang="en-US"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B16171-7FAA-4A41-8B8A-F53D3FFA0BFA}" type="slidenum">
              <a:rPr lang="en-US" altLang="en-US" sz="1400"/>
              <a:pPr>
                <a:spcBef>
                  <a:spcPct val="0"/>
                </a:spcBef>
                <a:buClrTx/>
                <a:buSzTx/>
                <a:buFontTx/>
                <a:buNone/>
              </a:pPr>
              <a:t>61</a:t>
            </a:fld>
            <a:endParaRPr lang="en-US" altLang="en-US" sz="1400"/>
          </a:p>
        </p:txBody>
      </p:sp>
      <p:sp>
        <p:nvSpPr>
          <p:cNvPr id="70659" name="Rectangle 2"/>
          <p:cNvSpPr>
            <a:spLocks noGrp="1" noChangeArrowheads="1"/>
          </p:cNvSpPr>
          <p:nvPr>
            <p:ph type="title"/>
          </p:nvPr>
        </p:nvSpPr>
        <p:spPr>
          <a:xfrm>
            <a:off x="685800" y="0"/>
            <a:ext cx="7772400" cy="1428750"/>
          </a:xfrm>
          <a:noFill/>
        </p:spPr>
        <p:txBody>
          <a:bodyPr/>
          <a:lstStyle/>
          <a:p>
            <a:r>
              <a:rPr lang="en-US" altLang="en-US" sz="4000" smtClean="0"/>
              <a:t>Proper Indentation and Spacing</a:t>
            </a:r>
            <a:endParaRPr lang="en-US" altLang="en-US" smtClean="0"/>
          </a:p>
        </p:txBody>
      </p:sp>
      <p:sp>
        <p:nvSpPr>
          <p:cNvPr id="70660" name="Rectangle 3"/>
          <p:cNvSpPr>
            <a:spLocks noGrp="1" noChangeArrowheads="1"/>
          </p:cNvSpPr>
          <p:nvPr>
            <p:ph type="body" idx="1"/>
          </p:nvPr>
        </p:nvSpPr>
        <p:spPr>
          <a:xfrm>
            <a:off x="685800" y="1371600"/>
            <a:ext cx="7924800" cy="4114800"/>
          </a:xfrm>
          <a:noFill/>
        </p:spPr>
        <p:txBody>
          <a:bodyPr/>
          <a:lstStyle/>
          <a:p>
            <a:pPr algn="just"/>
            <a:r>
              <a:rPr lang="en-US" altLang="en-US" smtClean="0"/>
              <a:t>Indentation</a:t>
            </a:r>
            <a:endParaRPr lang="en-US" altLang="en-US" smtClean="0">
              <a:latin typeface="Book Antiqua" panose="02040602050305030304" pitchFamily="18" charset="0"/>
            </a:endParaRPr>
          </a:p>
          <a:p>
            <a:pPr lvl="1"/>
            <a:r>
              <a:rPr lang="en-US" altLang="en-US" smtClean="0"/>
              <a:t>Indent two spaces.</a:t>
            </a:r>
            <a:endParaRPr lang="en-US" altLang="en-US" smtClean="0">
              <a:latin typeface="Book Antiqua" panose="02040602050305030304" pitchFamily="18" charset="0"/>
            </a:endParaRPr>
          </a:p>
          <a:p>
            <a:pPr algn="just"/>
            <a:endParaRPr lang="en-US" altLang="en-US" smtClean="0">
              <a:latin typeface="Book Antiqua" panose="02040602050305030304" pitchFamily="18" charset="0"/>
            </a:endParaRPr>
          </a:p>
          <a:p>
            <a:pPr algn="just">
              <a:spcBef>
                <a:spcPct val="0"/>
              </a:spcBef>
            </a:pPr>
            <a:r>
              <a:rPr lang="en-US" altLang="en-US" smtClean="0"/>
              <a:t>Spacing </a:t>
            </a:r>
          </a:p>
          <a:p>
            <a:pPr lvl="1"/>
            <a:r>
              <a:rPr lang="en-US" altLang="en-US" smtClean="0"/>
              <a:t>Use blank line to separate segments of the code.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E78328-C1DD-4669-8F57-DFAA77F8AB45}" type="slidenum">
              <a:rPr lang="en-US" altLang="en-US" sz="1400"/>
              <a:pPr>
                <a:spcBef>
                  <a:spcPct val="0"/>
                </a:spcBef>
                <a:buClrTx/>
                <a:buSzTx/>
                <a:buFontTx/>
                <a:buNone/>
              </a:pPr>
              <a:t>62</a:t>
            </a:fld>
            <a:endParaRPr lang="en-US" altLang="en-US" sz="1400"/>
          </a:p>
        </p:txBody>
      </p:sp>
      <p:sp>
        <p:nvSpPr>
          <p:cNvPr id="71683" name="Rectangle 2"/>
          <p:cNvSpPr>
            <a:spLocks noGrp="1" noChangeArrowheads="1"/>
          </p:cNvSpPr>
          <p:nvPr>
            <p:ph type="title"/>
          </p:nvPr>
        </p:nvSpPr>
        <p:spPr>
          <a:xfrm>
            <a:off x="685800" y="0"/>
            <a:ext cx="7772400" cy="1428750"/>
          </a:xfrm>
          <a:noFill/>
        </p:spPr>
        <p:txBody>
          <a:bodyPr/>
          <a:lstStyle/>
          <a:p>
            <a:r>
              <a:rPr lang="en-US" altLang="en-US" sz="4000" smtClean="0"/>
              <a:t>Block Styles</a:t>
            </a:r>
            <a:endParaRPr lang="en-US" altLang="en-US" smtClean="0"/>
          </a:p>
        </p:txBody>
      </p:sp>
      <p:sp>
        <p:nvSpPr>
          <p:cNvPr id="71684" name="Rectangle 3"/>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smtClean="0"/>
              <a:t>Use end-of-line style for braces.</a:t>
            </a:r>
            <a:endParaRPr lang="en-US" altLang="en-US" smtClean="0">
              <a:latin typeface="Book Antiqua" panose="02040602050305030304" pitchFamily="18" charset="0"/>
            </a:endParaRPr>
          </a:p>
          <a:p>
            <a:pPr lvl="4" algn="just">
              <a:buFontTx/>
              <a:buNone/>
            </a:pPr>
            <a:endParaRPr lang="en-US" altLang="en-US" smtClean="0"/>
          </a:p>
        </p:txBody>
      </p:sp>
      <p:sp>
        <p:nvSpPr>
          <p:cNvPr id="71685" name="Rectangle 4"/>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800" u="sng">
                <a:latin typeface="Courier"/>
                <a:cs typeface="Times New Roman" panose="02020603050405020304" pitchFamily="18" charset="0"/>
              </a:rPr>
              <a:t> </a:t>
            </a:r>
          </a:p>
          <a:p>
            <a:pPr>
              <a:spcBef>
                <a:spcPct val="0"/>
              </a:spcBef>
              <a:buClrTx/>
              <a:buSzTx/>
              <a:buFontTx/>
              <a:buNone/>
            </a:pPr>
            <a:endParaRPr lang="en-US" altLang="en-US" sz="2400"/>
          </a:p>
        </p:txBody>
      </p:sp>
      <p:graphicFrame>
        <p:nvGraphicFramePr>
          <p:cNvPr id="71686" name="Object 5"/>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71691" name="Picture" r:id="rId3" imgW="4646552" imgH="2130050" progId="Word.Picture.8">
                  <p:embed/>
                </p:oleObj>
              </mc:Choice>
              <mc:Fallback>
                <p:oleObj name="Picture" r:id="rId3" imgW="4646552" imgH="213005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1B0AF0-91F5-4A24-8C0A-7540EF136952}" type="slidenum">
              <a:rPr lang="en-US" altLang="en-US" sz="1400"/>
              <a:pPr>
                <a:spcBef>
                  <a:spcPct val="0"/>
                </a:spcBef>
                <a:buClrTx/>
                <a:buSzTx/>
                <a:buFontTx/>
                <a:buNone/>
              </a:pPr>
              <a:t>63</a:t>
            </a:fld>
            <a:endParaRPr lang="en-US" altLang="en-US" sz="1400"/>
          </a:p>
        </p:txBody>
      </p:sp>
      <p:sp>
        <p:nvSpPr>
          <p:cNvPr id="72707" name="Rectangle 2"/>
          <p:cNvSpPr>
            <a:spLocks noGrp="1" noChangeArrowheads="1"/>
          </p:cNvSpPr>
          <p:nvPr>
            <p:ph type="title"/>
          </p:nvPr>
        </p:nvSpPr>
        <p:spPr>
          <a:xfrm>
            <a:off x="685800" y="0"/>
            <a:ext cx="7772400" cy="1428750"/>
          </a:xfrm>
          <a:noFill/>
        </p:spPr>
        <p:txBody>
          <a:bodyPr/>
          <a:lstStyle/>
          <a:p>
            <a:r>
              <a:rPr lang="en-US" altLang="en-US" smtClean="0"/>
              <a:t>Programming Errors</a:t>
            </a:r>
          </a:p>
        </p:txBody>
      </p:sp>
      <p:sp>
        <p:nvSpPr>
          <p:cNvPr id="72708" name="Rectangle 3"/>
          <p:cNvSpPr>
            <a:spLocks noGrp="1" noChangeArrowheads="1"/>
          </p:cNvSpPr>
          <p:nvPr>
            <p:ph type="body" idx="1"/>
          </p:nvPr>
        </p:nvSpPr>
        <p:spPr>
          <a:xfrm>
            <a:off x="685800" y="1371600"/>
            <a:ext cx="7696200" cy="4114800"/>
          </a:xfrm>
          <a:noFill/>
        </p:spPr>
        <p:txBody>
          <a:bodyPr/>
          <a:lstStyle/>
          <a:p>
            <a:pPr algn="just"/>
            <a:r>
              <a:rPr lang="en-US" altLang="en-US" smtClean="0"/>
              <a:t>Syntax Errors</a:t>
            </a:r>
          </a:p>
          <a:p>
            <a:pPr lvl="1" algn="just"/>
            <a:r>
              <a:rPr lang="en-US" altLang="en-US" smtClean="0"/>
              <a:t>Detected by the compiler</a:t>
            </a:r>
          </a:p>
          <a:p>
            <a:pPr algn="just"/>
            <a:r>
              <a:rPr lang="en-US" altLang="en-US" smtClean="0"/>
              <a:t>Runtime Errors</a:t>
            </a:r>
          </a:p>
          <a:p>
            <a:pPr lvl="1" algn="just"/>
            <a:r>
              <a:rPr lang="en-US" altLang="en-US" smtClean="0"/>
              <a:t>Causes the program to abort</a:t>
            </a:r>
          </a:p>
          <a:p>
            <a:pPr algn="just"/>
            <a:r>
              <a:rPr lang="en-US" altLang="en-US" smtClean="0"/>
              <a:t>Logic Errors</a:t>
            </a:r>
          </a:p>
          <a:p>
            <a:pPr lvl="1" algn="just"/>
            <a:r>
              <a:rPr lang="en-US" altLang="en-US" smtClean="0"/>
              <a:t>Produces incorrect result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D5D311-19B6-4EA1-811E-F18477CD9DD6}" type="slidenum">
              <a:rPr lang="en-US" altLang="en-US" sz="1400"/>
              <a:pPr>
                <a:spcBef>
                  <a:spcPct val="0"/>
                </a:spcBef>
                <a:buClrTx/>
                <a:buSzTx/>
                <a:buFontTx/>
                <a:buNone/>
              </a:pPr>
              <a:t>7</a:t>
            </a:fld>
            <a:endParaRPr lang="en-US" altLang="en-US" sz="1400"/>
          </a:p>
        </p:txBody>
      </p:sp>
      <p:sp>
        <p:nvSpPr>
          <p:cNvPr id="11267" name="Rectangle 1026"/>
          <p:cNvSpPr>
            <a:spLocks noGrp="1" noChangeArrowheads="1"/>
          </p:cNvSpPr>
          <p:nvPr>
            <p:ph type="title"/>
          </p:nvPr>
        </p:nvSpPr>
        <p:spPr>
          <a:xfrm>
            <a:off x="685800" y="285750"/>
            <a:ext cx="7772400" cy="552450"/>
          </a:xfrm>
        </p:spPr>
        <p:txBody>
          <a:bodyPr/>
          <a:lstStyle/>
          <a:p>
            <a:r>
              <a:rPr lang="en-US" altLang="en-US" sz="4000" smtClean="0"/>
              <a:t>Output Devices: Monitor</a:t>
            </a:r>
          </a:p>
        </p:txBody>
      </p:sp>
      <p:sp>
        <p:nvSpPr>
          <p:cNvPr id="11268"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Text Box 1028"/>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monitor displays information (text and graphics). The resolution and dot pitch determine the quality of the display.</a:t>
            </a:r>
            <a:r>
              <a:rPr lang="en-US" altLang="en-US" sz="2400">
                <a:latin typeface="Courier New" panose="02070309020205020404" pitchFamily="49" charset="0"/>
                <a:cs typeface="Courier New" panose="02070309020205020404" pitchFamily="49" charset="0"/>
              </a:rPr>
              <a:t>  </a:t>
            </a:r>
          </a:p>
        </p:txBody>
      </p:sp>
      <p:sp>
        <p:nvSpPr>
          <p:cNvPr id="11270"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2" name="Object 1032"/>
          <p:cNvGraphicFramePr>
            <a:graphicFrameLocks noGrp="1" noChangeAspect="1"/>
          </p:cNvGraphicFramePr>
          <p:nvPr>
            <p:ph idx="1"/>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spid="_x0000_s11277"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95600"/>
                        <a:ext cx="8532813" cy="211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9263E6-3084-40EF-95F9-86128729E336}" type="slidenum">
              <a:rPr lang="en-US" altLang="en-US" sz="1400"/>
              <a:pPr>
                <a:spcBef>
                  <a:spcPct val="0"/>
                </a:spcBef>
                <a:buClrTx/>
                <a:buSzTx/>
                <a:buFontTx/>
                <a:buNone/>
              </a:pPr>
              <a:t>8</a:t>
            </a:fld>
            <a:endParaRPr lang="en-US" altLang="en-US" sz="1400"/>
          </a:p>
        </p:txBody>
      </p:sp>
      <p:sp>
        <p:nvSpPr>
          <p:cNvPr id="13315" name="Rectangle 1026"/>
          <p:cNvSpPr>
            <a:spLocks noGrp="1" noChangeArrowheads="1"/>
          </p:cNvSpPr>
          <p:nvPr>
            <p:ph type="title"/>
          </p:nvPr>
        </p:nvSpPr>
        <p:spPr>
          <a:xfrm>
            <a:off x="685800" y="285750"/>
            <a:ext cx="7772400" cy="476250"/>
          </a:xfrm>
        </p:spPr>
        <p:txBody>
          <a:bodyPr/>
          <a:lstStyle/>
          <a:p>
            <a:r>
              <a:rPr lang="en-US" altLang="en-US" sz="4000" smtClean="0"/>
              <a:t>Communication Devices</a:t>
            </a:r>
          </a:p>
        </p:txBody>
      </p:sp>
      <p:sp>
        <p:nvSpPr>
          <p:cNvPr id="13316"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Text Box 1028"/>
          <p:cNvSpPr txBox="1">
            <a:spLocks noChangeArrowheads="1"/>
          </p:cNvSpPr>
          <p:nvPr/>
        </p:nvSpPr>
        <p:spPr bwMode="auto">
          <a:xfrm>
            <a:off x="304800" y="914400"/>
            <a:ext cx="86106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a:solidFill>
                  <a:srgbClr val="FF7C80"/>
                </a:solidFill>
                <a:cs typeface="Courier New" panose="02070309020205020404" pitchFamily="49" charset="0"/>
              </a:rPr>
              <a:t>10BaseT</a:t>
            </a:r>
            <a:r>
              <a:rPr lang="en-US" altLang="en-US" sz="2200">
                <a:cs typeface="Courier New" panose="02070309020205020404" pitchFamily="49" charset="0"/>
              </a:rPr>
              <a:t>, can transfer data at 10 mbps (million bits per second).</a:t>
            </a:r>
          </a:p>
        </p:txBody>
      </p:sp>
      <p:sp>
        <p:nvSpPr>
          <p:cNvPr id="13318"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20" name="Object 1032"/>
          <p:cNvGraphicFramePr>
            <a:graphicFrameLocks noGrp="1" noChangeAspect="1"/>
          </p:cNvGraphicFramePr>
          <p:nvPr>
            <p:ph idx="1"/>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spid="_x0000_s13325"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4114800"/>
                        <a:ext cx="8224837" cy="204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282C6C-2CBE-4EF6-A40F-C060639455F2}" type="slidenum">
              <a:rPr lang="en-US" altLang="en-US" sz="1400"/>
              <a:pPr>
                <a:spcBef>
                  <a:spcPct val="0"/>
                </a:spcBef>
                <a:buClrTx/>
                <a:buSzTx/>
                <a:buFontTx/>
                <a:buNone/>
              </a:pPr>
              <a:t>9</a:t>
            </a:fld>
            <a:endParaRPr lang="en-US" altLang="en-US" sz="1400"/>
          </a:p>
        </p:txBody>
      </p:sp>
      <p:sp>
        <p:nvSpPr>
          <p:cNvPr id="14339" name="Rectangle 1026"/>
          <p:cNvSpPr>
            <a:spLocks noGrp="1" noChangeArrowheads="1"/>
          </p:cNvSpPr>
          <p:nvPr>
            <p:ph type="title"/>
          </p:nvPr>
        </p:nvSpPr>
        <p:spPr>
          <a:xfrm>
            <a:off x="685800" y="228600"/>
            <a:ext cx="7772400" cy="762000"/>
          </a:xfrm>
        </p:spPr>
        <p:txBody>
          <a:bodyPr/>
          <a:lstStyle/>
          <a:p>
            <a:r>
              <a:rPr lang="en-US" altLang="en-US" smtClean="0"/>
              <a:t>Programs</a:t>
            </a:r>
          </a:p>
        </p:txBody>
      </p:sp>
      <p:sp>
        <p:nvSpPr>
          <p:cNvPr id="14340" name="Rectangle 1027"/>
          <p:cNvSpPr>
            <a:spLocks noGrp="1" noChangeArrowheads="1"/>
          </p:cNvSpPr>
          <p:nvPr>
            <p:ph type="body" idx="1"/>
          </p:nvPr>
        </p:nvSpPr>
        <p:spPr>
          <a:xfrm>
            <a:off x="228600" y="1371600"/>
            <a:ext cx="8686800" cy="4572000"/>
          </a:xfrm>
        </p:spPr>
        <p:txBody>
          <a:bodyPr/>
          <a:lstStyle/>
          <a:p>
            <a:pPr marL="0" indent="0">
              <a:buFont typeface="Monotype Sorts" pitchFamily="2" charset="2"/>
              <a:buNone/>
            </a:pPr>
            <a:r>
              <a:rPr lang="en-US" altLang="en-US" sz="2800" smtClean="0">
                <a:cs typeface="Times New Roman" panose="02020603050405020304" pitchFamily="18" charset="0"/>
              </a:rPr>
              <a:t>Computer </a:t>
            </a:r>
            <a:r>
              <a:rPr lang="en-US" altLang="en-US" sz="2800" i="1" smtClean="0">
                <a:cs typeface="Times New Roman" panose="02020603050405020304" pitchFamily="18" charset="0"/>
              </a:rPr>
              <a:t>programs</a:t>
            </a:r>
            <a:r>
              <a:rPr lang="en-US" altLang="en-US" sz="2800" smtClean="0">
                <a:cs typeface="Times New Roman" panose="02020603050405020304" pitchFamily="18" charset="0"/>
              </a:rPr>
              <a:t>, known as </a:t>
            </a:r>
            <a:r>
              <a:rPr lang="en-US" altLang="en-US" sz="2800" i="1" smtClean="0">
                <a:cs typeface="Times New Roman" panose="02020603050405020304" pitchFamily="18" charset="0"/>
              </a:rPr>
              <a:t>software</a:t>
            </a:r>
            <a:r>
              <a:rPr lang="en-US" altLang="en-US" sz="2800" smtClean="0">
                <a:cs typeface="Times New Roman" panose="02020603050405020304" pitchFamily="18" charset="0"/>
              </a:rPr>
              <a:t>, are instructions to the computer.</a:t>
            </a:r>
          </a:p>
          <a:p>
            <a:pPr marL="0" indent="0">
              <a:buFont typeface="Monotype Sorts" pitchFamily="2" charset="2"/>
              <a:buNone/>
            </a:pPr>
            <a:r>
              <a:rPr lang="en-US" altLang="en-US" sz="2800" smtClean="0"/>
              <a:t> </a:t>
            </a:r>
          </a:p>
          <a:p>
            <a:pPr marL="0" indent="0">
              <a:buFont typeface="Monotype Sorts" pitchFamily="2" charset="2"/>
              <a:buNone/>
            </a:pPr>
            <a:r>
              <a:rPr lang="en-US" altLang="en-US" sz="2800" smtClean="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smtClean="0"/>
              <a:t> </a:t>
            </a:r>
          </a:p>
          <a:p>
            <a:pPr marL="0" indent="0">
              <a:buFont typeface="Monotype Sorts" pitchFamily="2" charset="2"/>
              <a:buNone/>
            </a:pPr>
            <a:endParaRPr lang="en-US" altLang="en-US" sz="2800" smtClean="0"/>
          </a:p>
          <a:p>
            <a:pPr marL="0" indent="0">
              <a:buFont typeface="Monotype Sorts" pitchFamily="2" charset="2"/>
              <a:buNone/>
            </a:pPr>
            <a:r>
              <a:rPr lang="en-US" altLang="en-US" sz="2800" smtClean="0"/>
              <a:t>Programs are written using programming languages.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EF791E-462F-4729-95D6-ED7E0213A5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B2FFB4-A1EC-4446-854F-5D582DBAA8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13559</TotalTime>
  <Words>3001</Words>
  <Application>Microsoft Office PowerPoint</Application>
  <PresentationFormat>화면 슬라이드 쇼(4:3)</PresentationFormat>
  <Paragraphs>498</Paragraphs>
  <Slides>63</Slides>
  <Notes>12</Notes>
  <HiddenSlides>0</HiddenSlides>
  <MMClips>0</MMClips>
  <ScaleCrop>false</ScaleCrop>
  <HeadingPairs>
    <vt:vector size="10" baseType="variant">
      <vt:variant>
        <vt:lpstr>사용한 글꼴</vt:lpstr>
      </vt:variant>
      <vt:variant>
        <vt:i4>9</vt:i4>
      </vt:variant>
      <vt:variant>
        <vt:lpstr>테마</vt:lpstr>
      </vt:variant>
      <vt:variant>
        <vt:i4>1</vt:i4>
      </vt:variant>
      <vt:variant>
        <vt:lpstr>포함된 OLE 서버</vt:lpstr>
      </vt:variant>
      <vt:variant>
        <vt:i4>2</vt:i4>
      </vt:variant>
      <vt:variant>
        <vt:lpstr>슬라이드 제목</vt:lpstr>
      </vt:variant>
      <vt:variant>
        <vt:i4>63</vt:i4>
      </vt:variant>
      <vt:variant>
        <vt:lpstr>재구성한 쇼</vt:lpstr>
      </vt:variant>
      <vt:variant>
        <vt:i4>1</vt:i4>
      </vt:variant>
    </vt:vector>
  </HeadingPairs>
  <TitlesOfParts>
    <vt:vector size="76" baseType="lpstr">
      <vt:lpstr>Courier</vt:lpstr>
      <vt:lpstr>Monotype Sorts</vt:lpstr>
      <vt:lpstr>Palatino</vt:lpstr>
      <vt:lpstr>굴림</vt:lpstr>
      <vt:lpstr>Arial</vt:lpstr>
      <vt:lpstr>Book Antiqua</vt:lpstr>
      <vt:lpstr>Courier New</vt:lpstr>
      <vt:lpstr>Forte</vt:lpstr>
      <vt:lpstr>Times New Roman</vt:lpstr>
      <vt:lpstr>International</vt:lpstr>
      <vt:lpstr>Picture</vt:lpstr>
      <vt:lpstr>Microsoft Word Picture</vt:lpstr>
      <vt:lpstr>Chapter 1 Introduction to Computers, Programs, and Java</vt:lpstr>
      <vt:lpstr>Objectives</vt:lpstr>
      <vt:lpstr>What is a Computer?</vt:lpstr>
      <vt:lpstr>CPU</vt:lpstr>
      <vt:lpstr>Memory</vt:lpstr>
      <vt:lpstr>Storage Devices</vt:lpstr>
      <vt:lpstr>Output Devices: Monitor</vt:lpstr>
      <vt:lpstr>Communication Devices</vt:lpstr>
      <vt:lpstr>Programs</vt:lpstr>
      <vt:lpstr>Programming Languages</vt:lpstr>
      <vt:lpstr>Programming Languages</vt:lpstr>
      <vt:lpstr>Programming Languages</vt:lpstr>
      <vt:lpstr>Popular High-Level Languages</vt:lpstr>
      <vt:lpstr>Interpreting/Compiling Source Code</vt:lpstr>
      <vt:lpstr>Interpreting Source Code</vt:lpstr>
      <vt:lpstr>Compiling Source Code</vt:lpstr>
      <vt:lpstr>Operating Systems</vt:lpstr>
      <vt:lpstr>Why Java?</vt:lpstr>
      <vt:lpstr>Program Language Popularity</vt:lpstr>
      <vt:lpstr>Java, Web, and Beyond</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Creating and Editing Using NotePad</vt:lpstr>
      <vt:lpstr>Creating and Editing Using WordPad</vt:lpstr>
      <vt:lpstr>Creating, Compiling, and Running Programs</vt:lpstr>
      <vt:lpstr>Compiling Java Source Code</vt:lpstr>
      <vt:lpstr>Trace a Program Execution</vt:lpstr>
      <vt:lpstr>Trace a Program Execution</vt:lpstr>
      <vt:lpstr>Trace a Program Execution</vt:lpstr>
      <vt:lpstr>Anatomy of a Java Program</vt:lpstr>
      <vt:lpstr>Class Name</vt:lpstr>
      <vt:lpstr>Main Method</vt:lpstr>
      <vt:lpstr>Statement</vt:lpstr>
      <vt:lpstr>Statement Terminator</vt:lpstr>
      <vt:lpstr>Reserved 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Seung-Ho Lim</cp:lastModifiedBy>
  <cp:revision>244</cp:revision>
  <cp:lastPrinted>1998-02-24T16:19:51Z</cp:lastPrinted>
  <dcterms:created xsi:type="dcterms:W3CDTF">1995-06-10T17:31:50Z</dcterms:created>
  <dcterms:modified xsi:type="dcterms:W3CDTF">2019-09-02T06:05:47Z</dcterms:modified>
</cp:coreProperties>
</file>