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54"/>
  </p:notesMasterIdLst>
  <p:sldIdLst>
    <p:sldId id="326" r:id="rId5"/>
    <p:sldId id="413" r:id="rId6"/>
    <p:sldId id="352" r:id="rId7"/>
    <p:sldId id="374" r:id="rId8"/>
    <p:sldId id="375" r:id="rId9"/>
    <p:sldId id="356" r:id="rId10"/>
    <p:sldId id="357" r:id="rId11"/>
    <p:sldId id="297" r:id="rId12"/>
    <p:sldId id="298" r:id="rId13"/>
    <p:sldId id="358" r:id="rId14"/>
    <p:sldId id="421" r:id="rId15"/>
    <p:sldId id="369" r:id="rId16"/>
    <p:sldId id="370" r:id="rId17"/>
    <p:sldId id="371" r:id="rId18"/>
    <p:sldId id="372" r:id="rId19"/>
    <p:sldId id="373" r:id="rId20"/>
    <p:sldId id="336" r:id="rId21"/>
    <p:sldId id="346" r:id="rId22"/>
    <p:sldId id="333" r:id="rId23"/>
    <p:sldId id="359" r:id="rId24"/>
    <p:sldId id="360" r:id="rId25"/>
    <p:sldId id="414" r:id="rId26"/>
    <p:sldId id="376" r:id="rId27"/>
    <p:sldId id="417" r:id="rId28"/>
    <p:sldId id="418" r:id="rId29"/>
    <p:sldId id="419" r:id="rId30"/>
    <p:sldId id="380" r:id="rId31"/>
    <p:sldId id="420" r:id="rId32"/>
    <p:sldId id="381" r:id="rId33"/>
    <p:sldId id="385" r:id="rId34"/>
    <p:sldId id="382" r:id="rId35"/>
    <p:sldId id="300" r:id="rId36"/>
    <p:sldId id="301" r:id="rId37"/>
    <p:sldId id="302" r:id="rId38"/>
    <p:sldId id="355" r:id="rId39"/>
    <p:sldId id="398" r:id="rId40"/>
    <p:sldId id="425" r:id="rId41"/>
    <p:sldId id="423" r:id="rId42"/>
    <p:sldId id="426" r:id="rId43"/>
    <p:sldId id="427" r:id="rId44"/>
    <p:sldId id="429" r:id="rId45"/>
    <p:sldId id="428" r:id="rId46"/>
    <p:sldId id="337" r:id="rId47"/>
    <p:sldId id="334" r:id="rId48"/>
    <p:sldId id="349" r:id="rId49"/>
    <p:sldId id="387" r:id="rId50"/>
    <p:sldId id="388" r:id="rId51"/>
    <p:sldId id="389" r:id="rId52"/>
    <p:sldId id="390" r:id="rId53"/>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1"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1"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1"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1"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0" autoAdjust="0"/>
    <p:restoredTop sz="94629" autoAdjust="0"/>
  </p:normalViewPr>
  <p:slideViewPr>
    <p:cSldViewPr>
      <p:cViewPr varScale="1">
        <p:scale>
          <a:sx n="117" d="100"/>
          <a:sy n="117" d="100"/>
        </p:scale>
        <p:origin x="114" y="38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5813"/>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8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a:t>
            </a:r>
            <a:r>
              <a:rPr lang="en-US" smtClean="0"/>
              <a:t>Tenth </a:t>
            </a:r>
            <a:r>
              <a:rPr lang="en-US"/>
              <a:t>Edition, (c) </a:t>
            </a:r>
            <a:r>
              <a:rPr lang="en-US" smtClean="0"/>
              <a:t>2015 </a:t>
            </a:r>
            <a:r>
              <a:rPr lang="en-US"/>
              <a:t>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694CA7B5-B6EA-4AAE-80B1-3E8147E1B3E7}" type="slidenum">
              <a:rPr lang="en-US" altLang="ko-KR"/>
              <a:pPr/>
              <a:t>‹#›</a:t>
            </a:fld>
            <a:endParaRPr lang="en-US" altLang="ko-KR"/>
          </a:p>
        </p:txBody>
      </p:sp>
    </p:spTree>
    <p:extLst>
      <p:ext uri="{BB962C8B-B14F-4D97-AF65-F5344CB8AC3E}">
        <p14:creationId xmlns:p14="http://schemas.microsoft.com/office/powerpoint/2010/main" val="94492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F0D129AB-F668-4F67-AF5C-DA03B3C829F4}" type="slidenum">
              <a:rPr lang="en-US" altLang="ko-KR"/>
              <a:pPr/>
              <a:t>‹#›</a:t>
            </a:fld>
            <a:endParaRPr lang="en-US" altLang="ko-KR"/>
          </a:p>
        </p:txBody>
      </p:sp>
    </p:spTree>
    <p:extLst>
      <p:ext uri="{BB962C8B-B14F-4D97-AF65-F5344CB8AC3E}">
        <p14:creationId xmlns:p14="http://schemas.microsoft.com/office/powerpoint/2010/main" val="82892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ABAC2B4-C489-4BA8-8EE5-DDF529E176CC}" type="slidenum">
              <a:rPr lang="en-US" altLang="ko-KR"/>
              <a:pPr/>
              <a:t>‹#›</a:t>
            </a:fld>
            <a:endParaRPr lang="en-US" altLang="ko-KR"/>
          </a:p>
        </p:txBody>
      </p:sp>
    </p:spTree>
    <p:extLst>
      <p:ext uri="{BB962C8B-B14F-4D97-AF65-F5344CB8AC3E}">
        <p14:creationId xmlns:p14="http://schemas.microsoft.com/office/powerpoint/2010/main" val="200541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9AEABEDF-17DE-4DE4-BCA3-C0D59674DF0F}" type="slidenum">
              <a:rPr lang="en-US" altLang="ko-KR"/>
              <a:pPr/>
              <a:t>‹#›</a:t>
            </a:fld>
            <a:endParaRPr lang="en-US" altLang="ko-KR"/>
          </a:p>
        </p:txBody>
      </p:sp>
    </p:spTree>
    <p:extLst>
      <p:ext uri="{BB962C8B-B14F-4D97-AF65-F5344CB8AC3E}">
        <p14:creationId xmlns:p14="http://schemas.microsoft.com/office/powerpoint/2010/main" val="18370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06463F23-70C5-4CAC-BBF3-26E7478155CD}" type="slidenum">
              <a:rPr lang="en-US" altLang="ko-KR"/>
              <a:pPr/>
              <a:t>‹#›</a:t>
            </a:fld>
            <a:endParaRPr lang="en-US" altLang="ko-KR"/>
          </a:p>
        </p:txBody>
      </p:sp>
    </p:spTree>
    <p:extLst>
      <p:ext uri="{BB962C8B-B14F-4D97-AF65-F5344CB8AC3E}">
        <p14:creationId xmlns:p14="http://schemas.microsoft.com/office/powerpoint/2010/main" val="89940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0BFFAC8-F786-418D-9101-4ECFA684FEA3}" type="slidenum">
              <a:rPr lang="en-US" altLang="ko-KR"/>
              <a:pPr/>
              <a:t>‹#›</a:t>
            </a:fld>
            <a:endParaRPr lang="en-US" altLang="ko-KR"/>
          </a:p>
        </p:txBody>
      </p:sp>
    </p:spTree>
    <p:extLst>
      <p:ext uri="{BB962C8B-B14F-4D97-AF65-F5344CB8AC3E}">
        <p14:creationId xmlns:p14="http://schemas.microsoft.com/office/powerpoint/2010/main" val="267680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485FC6DF-0F10-4106-A31F-1F3B324AF225}" type="slidenum">
              <a:rPr lang="en-US" altLang="ko-KR"/>
              <a:pPr/>
              <a:t>‹#›</a:t>
            </a:fld>
            <a:endParaRPr lang="en-US" altLang="ko-KR"/>
          </a:p>
        </p:txBody>
      </p:sp>
    </p:spTree>
    <p:extLst>
      <p:ext uri="{BB962C8B-B14F-4D97-AF65-F5344CB8AC3E}">
        <p14:creationId xmlns:p14="http://schemas.microsoft.com/office/powerpoint/2010/main" val="345061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335FF26B-194E-477E-9DC0-4D316178BF8D}" type="slidenum">
              <a:rPr lang="en-US" altLang="ko-KR"/>
              <a:pPr/>
              <a:t>‹#›</a:t>
            </a:fld>
            <a:endParaRPr lang="en-US" altLang="ko-KR"/>
          </a:p>
        </p:txBody>
      </p:sp>
    </p:spTree>
    <p:extLst>
      <p:ext uri="{BB962C8B-B14F-4D97-AF65-F5344CB8AC3E}">
        <p14:creationId xmlns:p14="http://schemas.microsoft.com/office/powerpoint/2010/main" val="276670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E82DD51B-DEC4-4B0B-B17E-645562108CE5}" type="slidenum">
              <a:rPr lang="en-US" altLang="ko-KR"/>
              <a:pPr/>
              <a:t>‹#›</a:t>
            </a:fld>
            <a:endParaRPr lang="en-US" altLang="ko-KR"/>
          </a:p>
        </p:txBody>
      </p:sp>
    </p:spTree>
    <p:extLst>
      <p:ext uri="{BB962C8B-B14F-4D97-AF65-F5344CB8AC3E}">
        <p14:creationId xmlns:p14="http://schemas.microsoft.com/office/powerpoint/2010/main" val="83458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333D9BD1-E458-4F3C-8553-6FA53B59E364}" type="slidenum">
              <a:rPr lang="en-US" altLang="ko-KR"/>
              <a:pPr/>
              <a:t>‹#›</a:t>
            </a:fld>
            <a:endParaRPr lang="en-US" altLang="ko-KR"/>
          </a:p>
        </p:txBody>
      </p:sp>
    </p:spTree>
    <p:extLst>
      <p:ext uri="{BB962C8B-B14F-4D97-AF65-F5344CB8AC3E}">
        <p14:creationId xmlns:p14="http://schemas.microsoft.com/office/powerpoint/2010/main" val="21018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CCEDF8AB-939A-4393-BC9B-94FD942D7828}" type="slidenum">
              <a:rPr lang="en-US" altLang="ko-KR"/>
              <a:pPr/>
              <a:t>‹#›</a:t>
            </a:fld>
            <a:endParaRPr lang="en-US" altLang="ko-KR"/>
          </a:p>
        </p:txBody>
      </p:sp>
    </p:spTree>
    <p:extLst>
      <p:ext uri="{BB962C8B-B14F-4D97-AF65-F5344CB8AC3E}">
        <p14:creationId xmlns:p14="http://schemas.microsoft.com/office/powerpoint/2010/main" val="274551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0" hangingPunct="0">
              <a:defRPr sz="1400">
                <a:ea typeface="굴림" panose="020B0600000101010101" pitchFamily="50" charset="-127"/>
              </a:defRPr>
            </a:lvl1pPr>
          </a:lstStyle>
          <a:p>
            <a:fld id="{0F34E648-1FDD-4565-BDA2-DFD9977B2F94}" type="slidenum">
              <a:rPr lang="en-US" altLang="ko-KR"/>
              <a:pPr/>
              <a:t>‹#›</a:t>
            </a:fld>
            <a:endParaRPr lang="en-US" altLang="ko-K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2.xml"/><Relationship Id="rId7" Type="http://schemas.openxmlformats.org/officeDocument/2006/relationships/hyperlink" Target="http://www.cs.armstrong.edu/liang/intro10e/html/ComputeAndInterpretBMI.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hyperlink" Target="html/ComputeAndInterpretBMI.bat" TargetMode="External"/><Relationship Id="rId4" Type="http://schemas.openxmlformats.org/officeDocument/2006/relationships/hyperlink" Target="html/ComputeAndInterpretBMI.html" TargetMode="External"/><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TestBooleanOperator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cs.armstrong.edu/liang/intro10e/html/TestBooleanOperators.html" TargetMode="External"/><Relationship Id="rId4" Type="http://schemas.openxmlformats.org/officeDocument/2006/relationships/hyperlink" Target="html/TestBooleanOperators.ba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ml/TestBooleanOperators.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cs.armstrong.edu/liang/intro10e/html/TestBooleanOperators.html" TargetMode="External"/><Relationship Id="rId4" Type="http://schemas.openxmlformats.org/officeDocument/2006/relationships/hyperlink" Target="html/TestBooleanOperators.ba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ml/LeapYear.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www.cs.armstrong.edu/liang/intro10e/html/LeapYear.html" TargetMode="External"/><Relationship Id="rId4" Type="http://schemas.openxmlformats.org/officeDocument/2006/relationships/hyperlink" Target="html/LeapYear.ba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t>Liang, Introduction to Java Programming, Tenth Edition, (c) 2015 Pearson Education, Inc. All rights reserved. </a:t>
            </a:r>
          </a:p>
        </p:txBody>
      </p:sp>
      <p:sp>
        <p:nvSpPr>
          <p:cNvPr id="3075" name="Rectangle 36"/>
          <p:cNvSpPr>
            <a:spLocks noGrp="1" noChangeArrowheads="1"/>
          </p:cNvSpPr>
          <p:nvPr>
            <p:ph type="sldNum" sz="quarter" idx="12"/>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C6F501-7294-4072-A313-FAE0CA33CD95}" type="slidenum">
              <a:rPr lang="en-US" altLang="ko-KR" sz="1400"/>
              <a:pPr>
                <a:spcBef>
                  <a:spcPct val="0"/>
                </a:spcBef>
                <a:buClrTx/>
                <a:buSzTx/>
                <a:buFontTx/>
                <a:buNone/>
              </a:pPr>
              <a:t>1</a:t>
            </a:fld>
            <a:endParaRPr lang="en-US" altLang="ko-KR" sz="1400"/>
          </a:p>
        </p:txBody>
      </p:sp>
      <p:sp>
        <p:nvSpPr>
          <p:cNvPr id="3076" name="Rectangle 1026"/>
          <p:cNvSpPr>
            <a:spLocks noGrp="1" noChangeArrowheads="1"/>
          </p:cNvSpPr>
          <p:nvPr>
            <p:ph type="ctrTitle"/>
          </p:nvPr>
        </p:nvSpPr>
        <p:spPr>
          <a:xfrm>
            <a:off x="615950" y="701675"/>
            <a:ext cx="7772400" cy="838200"/>
          </a:xfrm>
        </p:spPr>
        <p:txBody>
          <a:bodyPr/>
          <a:lstStyle/>
          <a:p>
            <a:r>
              <a:rPr lang="en-US" altLang="en-US" sz="4000" smtClean="0"/>
              <a:t>Chapter 3 Selections</a:t>
            </a:r>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B71BE4-4255-4460-BE2C-66D1B628E662}" type="slidenum">
              <a:rPr lang="en-US" altLang="ko-KR" sz="1400"/>
              <a:pPr>
                <a:spcBef>
                  <a:spcPct val="0"/>
                </a:spcBef>
                <a:buClrTx/>
                <a:buSzTx/>
                <a:buFontTx/>
                <a:buNone/>
              </a:pPr>
              <a:t>10</a:t>
            </a:fld>
            <a:endParaRPr lang="en-US" altLang="ko-KR" sz="1400"/>
          </a:p>
        </p:txBody>
      </p:sp>
      <p:sp>
        <p:nvSpPr>
          <p:cNvPr id="14339" name="Rectangle 2"/>
          <p:cNvSpPr>
            <a:spLocks noGrp="1" noChangeArrowheads="1"/>
          </p:cNvSpPr>
          <p:nvPr>
            <p:ph type="title"/>
          </p:nvPr>
        </p:nvSpPr>
        <p:spPr>
          <a:xfrm>
            <a:off x="685800" y="0"/>
            <a:ext cx="8001000" cy="914400"/>
          </a:xfrm>
        </p:spPr>
        <p:txBody>
          <a:bodyPr/>
          <a:lstStyle/>
          <a:p>
            <a:r>
              <a:rPr lang="en-US" altLang="en-US" smtClean="0"/>
              <a:t>Multiple Alternative if Statements</a:t>
            </a:r>
          </a:p>
        </p:txBody>
      </p:sp>
      <p:sp>
        <p:nvSpPr>
          <p:cNvPr id="14340" name="Rectangle 7"/>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en-US"/>
          </a:p>
        </p:txBody>
      </p:sp>
      <p:graphicFrame>
        <p:nvGraphicFramePr>
          <p:cNvPr id="14342" name="Object 2"/>
          <p:cNvGraphicFramePr>
            <a:graphicFrameLocks noChangeAspect="1"/>
          </p:cNvGraphicFramePr>
          <p:nvPr/>
        </p:nvGraphicFramePr>
        <p:xfrm>
          <a:off x="117475" y="1700213"/>
          <a:ext cx="8909050" cy="3671887"/>
        </p:xfrm>
        <a:graphic>
          <a:graphicData uri="http://schemas.openxmlformats.org/presentationml/2006/ole">
            <mc:AlternateContent xmlns:mc="http://schemas.openxmlformats.org/markup-compatibility/2006">
              <mc:Choice xmlns:v="urn:schemas-microsoft-com:vml" Requires="v">
                <p:oleObj spid="_x0000_s14345" name="Picture" r:id="rId4" imgW="4483100" imgH="1854200" progId="Word.Picture.8">
                  <p:embed/>
                </p:oleObj>
              </mc:Choice>
              <mc:Fallback>
                <p:oleObj name="Picture" r:id="rId4" imgW="4483100" imgH="18542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1700213"/>
                        <a:ext cx="8909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006F5D-79F9-406F-8FDD-D205A9C3C627}" type="slidenum">
              <a:rPr lang="en-US" altLang="ko-KR" sz="1400"/>
              <a:pPr>
                <a:spcBef>
                  <a:spcPct val="0"/>
                </a:spcBef>
                <a:buClrTx/>
                <a:buSzTx/>
                <a:buFontTx/>
                <a:buNone/>
              </a:pPr>
              <a:t>11</a:t>
            </a:fld>
            <a:endParaRPr lang="en-US" altLang="ko-KR" sz="1400"/>
          </a:p>
        </p:txBody>
      </p:sp>
      <p:sp>
        <p:nvSpPr>
          <p:cNvPr id="15363"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4" name="Rectangle 6"/>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en-US"/>
          </a:p>
        </p:txBody>
      </p:sp>
      <p:pic>
        <p:nvPicPr>
          <p:cNvPr id="1536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625475"/>
            <a:ext cx="7588250" cy="585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7" name="Rectangle 2"/>
          <p:cNvSpPr>
            <a:spLocks noGrp="1" noChangeArrowheads="1"/>
          </p:cNvSpPr>
          <p:nvPr>
            <p:ph type="title"/>
          </p:nvPr>
        </p:nvSpPr>
        <p:spPr>
          <a:xfrm>
            <a:off x="685800" y="203200"/>
            <a:ext cx="8001000" cy="711200"/>
          </a:xfrm>
        </p:spPr>
        <p:txBody>
          <a:bodyPr/>
          <a:lstStyle/>
          <a:p>
            <a:r>
              <a:rPr lang="en-US" altLang="en-US" sz="4000" smtClean="0"/>
              <a:t>Multi-Way if-else Statements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F010DD-0A9D-47F8-B7DE-10612D9F6ED5}" type="slidenum">
              <a:rPr lang="en-US" altLang="ko-KR" sz="1400"/>
              <a:pPr>
                <a:spcBef>
                  <a:spcPct val="0"/>
                </a:spcBef>
                <a:buClrTx/>
                <a:buSzTx/>
                <a:buFontTx/>
                <a:buNone/>
              </a:pPr>
              <a:t>12</a:t>
            </a:fld>
            <a:endParaRPr lang="en-US" altLang="ko-KR" sz="1400"/>
          </a:p>
        </p:txBody>
      </p:sp>
      <p:sp>
        <p:nvSpPr>
          <p:cNvPr id="16387" name="Rectangle 2"/>
          <p:cNvSpPr>
            <a:spLocks noGrp="1" noChangeArrowheads="1"/>
          </p:cNvSpPr>
          <p:nvPr>
            <p:ph type="title"/>
          </p:nvPr>
        </p:nvSpPr>
        <p:spPr>
          <a:xfrm>
            <a:off x="685800" y="0"/>
            <a:ext cx="8001000" cy="914400"/>
          </a:xfrm>
        </p:spPr>
        <p:txBody>
          <a:bodyPr/>
          <a:lstStyle/>
          <a:p>
            <a:r>
              <a:rPr lang="en-US" altLang="en-US" smtClean="0"/>
              <a:t>Trace if-else statement</a:t>
            </a:r>
          </a:p>
        </p:txBody>
      </p:sp>
      <p:sp>
        <p:nvSpPr>
          <p:cNvPr id="1638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Text Box 5"/>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hangingPunct="0">
              <a:defRPr/>
            </a:pPr>
            <a:r>
              <a:rPr lang="en-US" dirty="0" smtClean="0">
                <a:solidFill>
                  <a:schemeClr val="accent4"/>
                </a:solidFill>
                <a:cs typeface="+mn-cs"/>
              </a:rPr>
              <a:t>if (score &gt;= 90.0)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p>
          <a:p>
            <a:pPr eaLnBrk="0" hangingPunct="0">
              <a:defRPr/>
            </a:pPr>
            <a:r>
              <a:rPr lang="en-US" dirty="0" smtClean="0">
                <a:solidFill>
                  <a:schemeClr val="accent4"/>
                </a:solidFill>
                <a:cs typeface="+mn-cs"/>
              </a:rPr>
              <a:t>else if (score &gt;= 80.0)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p>
          <a:p>
            <a:pPr eaLnBrk="0" hangingPunct="0">
              <a:defRPr/>
            </a:pPr>
            <a:r>
              <a:rPr lang="en-US" dirty="0" smtClean="0">
                <a:solidFill>
                  <a:schemeClr val="accent4"/>
                </a:solidFill>
                <a:cs typeface="+mn-cs"/>
              </a:rPr>
              <a:t>else if (score &gt;= 70.0)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p>
          <a:p>
            <a:pPr eaLnBrk="0" hangingPunct="0">
              <a:defRPr/>
            </a:pPr>
            <a:r>
              <a:rPr lang="en-US" dirty="0" smtClean="0">
                <a:solidFill>
                  <a:schemeClr val="accent4"/>
                </a:solidFill>
                <a:cs typeface="+mn-cs"/>
              </a:rPr>
              <a:t>else if (score &gt;= 60.0)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p>
          <a:p>
            <a:pPr eaLnBrk="0" hangingPunct="0">
              <a:defRPr/>
            </a:pPr>
            <a:r>
              <a:rPr lang="en-US" dirty="0" smtClean="0">
                <a:solidFill>
                  <a:schemeClr val="accent4"/>
                </a:solidFill>
                <a:cs typeface="+mn-cs"/>
              </a:rPr>
              <a:t>else</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p>
        </p:txBody>
      </p:sp>
      <p:sp>
        <p:nvSpPr>
          <p:cNvPr id="16390" name="AutoShape 6"/>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16391" name="Rectangle 7"/>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AutoShape 8"/>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16393"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4445C5-BD76-4A1E-A057-BD12F25D537B}" type="slidenum">
              <a:rPr lang="en-US" altLang="ko-KR" sz="1400"/>
              <a:pPr>
                <a:spcBef>
                  <a:spcPct val="0"/>
                </a:spcBef>
                <a:buClrTx/>
                <a:buSzTx/>
                <a:buFontTx/>
                <a:buNone/>
              </a:pPr>
              <a:t>13</a:t>
            </a:fld>
            <a:endParaRPr lang="en-US" altLang="ko-KR" sz="1400"/>
          </a:p>
        </p:txBody>
      </p:sp>
      <p:sp>
        <p:nvSpPr>
          <p:cNvPr id="17411" name="Rectangle 2"/>
          <p:cNvSpPr>
            <a:spLocks noGrp="1" noChangeArrowheads="1"/>
          </p:cNvSpPr>
          <p:nvPr>
            <p:ph type="title"/>
          </p:nvPr>
        </p:nvSpPr>
        <p:spPr>
          <a:xfrm>
            <a:off x="685800" y="0"/>
            <a:ext cx="8001000" cy="914400"/>
          </a:xfrm>
        </p:spPr>
        <p:txBody>
          <a:bodyPr/>
          <a:lstStyle/>
          <a:p>
            <a:r>
              <a:rPr lang="en-US" altLang="en-US" smtClean="0"/>
              <a:t>Trace if-else statement</a:t>
            </a:r>
          </a:p>
        </p:txBody>
      </p:sp>
      <p:sp>
        <p:nvSpPr>
          <p:cNvPr id="17412"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hangingPunct="0">
              <a:defRPr/>
            </a:pPr>
            <a:r>
              <a:rPr lang="en-US" dirty="0" smtClean="0">
                <a:solidFill>
                  <a:schemeClr val="accent4"/>
                </a:solidFill>
                <a:cs typeface="+mn-cs"/>
              </a:rPr>
              <a:t>if (score &gt;= 90.0)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p>
          <a:p>
            <a:pPr eaLnBrk="0" hangingPunct="0">
              <a:defRPr/>
            </a:pPr>
            <a:r>
              <a:rPr lang="en-US" dirty="0" smtClean="0">
                <a:solidFill>
                  <a:schemeClr val="accent4"/>
                </a:solidFill>
                <a:cs typeface="+mn-cs"/>
              </a:rPr>
              <a:t>else if (score &gt;= 80.0)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p>
          <a:p>
            <a:pPr eaLnBrk="0" hangingPunct="0">
              <a:defRPr/>
            </a:pPr>
            <a:r>
              <a:rPr lang="en-US" dirty="0" smtClean="0">
                <a:solidFill>
                  <a:schemeClr val="accent4"/>
                </a:solidFill>
                <a:cs typeface="+mn-cs"/>
              </a:rPr>
              <a:t>else if (score &gt;= 70.0)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p>
          <a:p>
            <a:pPr eaLnBrk="0" hangingPunct="0">
              <a:defRPr/>
            </a:pPr>
            <a:r>
              <a:rPr lang="en-US" dirty="0" smtClean="0">
                <a:solidFill>
                  <a:schemeClr val="accent4"/>
                </a:solidFill>
                <a:cs typeface="+mn-cs"/>
              </a:rPr>
              <a:t>else if (score &gt;= 60.0)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p>
          <a:p>
            <a:pPr eaLnBrk="0" hangingPunct="0">
              <a:defRPr/>
            </a:pPr>
            <a:r>
              <a:rPr lang="en-US" dirty="0" smtClean="0">
                <a:solidFill>
                  <a:schemeClr val="accent4"/>
                </a:solidFill>
                <a:cs typeface="+mn-cs"/>
              </a:rPr>
              <a:t>else</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p>
        </p:txBody>
      </p:sp>
      <p:sp>
        <p:nvSpPr>
          <p:cNvPr id="17414"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17415" name="AutoShape 7"/>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17416" name="Rectangle 8"/>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F37556-9EF6-446B-B93C-9E41426496C0}" type="slidenum">
              <a:rPr lang="en-US" altLang="ko-KR" sz="1400"/>
              <a:pPr>
                <a:spcBef>
                  <a:spcPct val="0"/>
                </a:spcBef>
                <a:buClrTx/>
                <a:buSzTx/>
                <a:buFontTx/>
                <a:buNone/>
              </a:pPr>
              <a:t>14</a:t>
            </a:fld>
            <a:endParaRPr lang="en-US" altLang="ko-KR" sz="1400"/>
          </a:p>
        </p:txBody>
      </p:sp>
      <p:sp>
        <p:nvSpPr>
          <p:cNvPr id="18435" name="Rectangle 2"/>
          <p:cNvSpPr>
            <a:spLocks noGrp="1" noChangeArrowheads="1"/>
          </p:cNvSpPr>
          <p:nvPr>
            <p:ph type="title"/>
          </p:nvPr>
        </p:nvSpPr>
        <p:spPr>
          <a:xfrm>
            <a:off x="685800" y="0"/>
            <a:ext cx="8001000" cy="914400"/>
          </a:xfrm>
        </p:spPr>
        <p:txBody>
          <a:bodyPr/>
          <a:lstStyle/>
          <a:p>
            <a:r>
              <a:rPr lang="en-US" altLang="en-US" smtClean="0"/>
              <a:t>Trace if-else statement</a:t>
            </a:r>
          </a:p>
        </p:txBody>
      </p:sp>
      <p:sp>
        <p:nvSpPr>
          <p:cNvPr id="18436"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hangingPunct="0">
              <a:defRPr/>
            </a:pPr>
            <a:r>
              <a:rPr lang="en-US" dirty="0" smtClean="0">
                <a:solidFill>
                  <a:schemeClr val="accent4"/>
                </a:solidFill>
                <a:cs typeface="+mn-cs"/>
              </a:rPr>
              <a:t>if (score &gt;= 90.0)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p>
          <a:p>
            <a:pPr eaLnBrk="0" hangingPunct="0">
              <a:defRPr/>
            </a:pPr>
            <a:r>
              <a:rPr lang="en-US" dirty="0" smtClean="0">
                <a:solidFill>
                  <a:schemeClr val="accent4"/>
                </a:solidFill>
                <a:cs typeface="+mn-cs"/>
              </a:rPr>
              <a:t>else if (score &gt;= 80.0)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p>
          <a:p>
            <a:pPr eaLnBrk="0" hangingPunct="0">
              <a:defRPr/>
            </a:pPr>
            <a:r>
              <a:rPr lang="en-US" dirty="0" smtClean="0">
                <a:solidFill>
                  <a:schemeClr val="accent4"/>
                </a:solidFill>
                <a:cs typeface="+mn-cs"/>
              </a:rPr>
              <a:t>else if (score &gt;= 70.0)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p>
          <a:p>
            <a:pPr eaLnBrk="0" hangingPunct="0">
              <a:defRPr/>
            </a:pPr>
            <a:r>
              <a:rPr lang="en-US" dirty="0" smtClean="0">
                <a:solidFill>
                  <a:schemeClr val="accent4"/>
                </a:solidFill>
                <a:cs typeface="+mn-cs"/>
              </a:rPr>
              <a:t>else if (score &gt;= 60.0)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p>
          <a:p>
            <a:pPr eaLnBrk="0" hangingPunct="0">
              <a:defRPr/>
            </a:pPr>
            <a:r>
              <a:rPr lang="en-US" dirty="0" smtClean="0">
                <a:solidFill>
                  <a:schemeClr val="accent4"/>
                </a:solidFill>
                <a:cs typeface="+mn-cs"/>
              </a:rPr>
              <a:t>else</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p>
        </p:txBody>
      </p:sp>
      <p:sp>
        <p:nvSpPr>
          <p:cNvPr id="18438"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18439" name="AutoShape 7"/>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true</a:t>
            </a:r>
          </a:p>
        </p:txBody>
      </p:sp>
      <p:sp>
        <p:nvSpPr>
          <p:cNvPr id="18440" name="Rectangle 8"/>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867AB0-4A42-4815-9D28-620A79D8BE0A}" type="slidenum">
              <a:rPr lang="en-US" altLang="ko-KR" sz="1400"/>
              <a:pPr>
                <a:spcBef>
                  <a:spcPct val="0"/>
                </a:spcBef>
                <a:buClrTx/>
                <a:buSzTx/>
                <a:buFontTx/>
                <a:buNone/>
              </a:pPr>
              <a:t>15</a:t>
            </a:fld>
            <a:endParaRPr lang="en-US" altLang="ko-KR" sz="1400"/>
          </a:p>
        </p:txBody>
      </p:sp>
      <p:sp>
        <p:nvSpPr>
          <p:cNvPr id="19459" name="Rectangle 2"/>
          <p:cNvSpPr>
            <a:spLocks noGrp="1" noChangeArrowheads="1"/>
          </p:cNvSpPr>
          <p:nvPr>
            <p:ph type="title"/>
          </p:nvPr>
        </p:nvSpPr>
        <p:spPr>
          <a:xfrm>
            <a:off x="685800" y="0"/>
            <a:ext cx="8001000" cy="914400"/>
          </a:xfrm>
        </p:spPr>
        <p:txBody>
          <a:bodyPr/>
          <a:lstStyle/>
          <a:p>
            <a:r>
              <a:rPr lang="en-US" altLang="en-US" smtClean="0"/>
              <a:t>Trace if-else statement</a:t>
            </a:r>
          </a:p>
        </p:txBody>
      </p:sp>
      <p:sp>
        <p:nvSpPr>
          <p:cNvPr id="19460"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hangingPunct="0">
              <a:defRPr/>
            </a:pPr>
            <a:r>
              <a:rPr lang="en-US" dirty="0" smtClean="0">
                <a:solidFill>
                  <a:schemeClr val="accent4"/>
                </a:solidFill>
                <a:cs typeface="+mn-cs"/>
              </a:rPr>
              <a:t>if (score &gt;= 90.0)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p>
          <a:p>
            <a:pPr eaLnBrk="0" hangingPunct="0">
              <a:defRPr/>
            </a:pPr>
            <a:r>
              <a:rPr lang="en-US" dirty="0" smtClean="0">
                <a:solidFill>
                  <a:schemeClr val="accent4"/>
                </a:solidFill>
                <a:cs typeface="+mn-cs"/>
              </a:rPr>
              <a:t>else if (score &gt;= 80.0)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p>
          <a:p>
            <a:pPr eaLnBrk="0" hangingPunct="0">
              <a:defRPr/>
            </a:pPr>
            <a:r>
              <a:rPr lang="en-US" dirty="0" smtClean="0">
                <a:solidFill>
                  <a:schemeClr val="accent4"/>
                </a:solidFill>
                <a:cs typeface="+mn-cs"/>
              </a:rPr>
              <a:t>else if (score &gt;= 70.0)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p>
          <a:p>
            <a:pPr eaLnBrk="0" hangingPunct="0">
              <a:defRPr/>
            </a:pPr>
            <a:r>
              <a:rPr lang="en-US" dirty="0" smtClean="0">
                <a:solidFill>
                  <a:schemeClr val="accent4"/>
                </a:solidFill>
                <a:cs typeface="+mn-cs"/>
              </a:rPr>
              <a:t>else if (score &gt;= 60.0)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p>
          <a:p>
            <a:pPr eaLnBrk="0" hangingPunct="0">
              <a:defRPr/>
            </a:pPr>
            <a:r>
              <a:rPr lang="en-US" dirty="0" smtClean="0">
                <a:solidFill>
                  <a:schemeClr val="accent4"/>
                </a:solidFill>
                <a:cs typeface="+mn-cs"/>
              </a:rPr>
              <a:t>else</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p>
        </p:txBody>
      </p:sp>
      <p:sp>
        <p:nvSpPr>
          <p:cNvPr id="19462"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19463" name="AutoShape 6"/>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grade is C</a:t>
            </a:r>
          </a:p>
        </p:txBody>
      </p:sp>
      <p:sp>
        <p:nvSpPr>
          <p:cNvPr id="19464" name="Rectangle 7"/>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FDCA00-B9E1-4A00-8124-7877363B6C05}" type="slidenum">
              <a:rPr lang="en-US" altLang="ko-KR" sz="1400"/>
              <a:pPr>
                <a:spcBef>
                  <a:spcPct val="0"/>
                </a:spcBef>
                <a:buClrTx/>
                <a:buSzTx/>
                <a:buFontTx/>
                <a:buNone/>
              </a:pPr>
              <a:t>16</a:t>
            </a:fld>
            <a:endParaRPr lang="en-US" altLang="ko-KR" sz="1400"/>
          </a:p>
        </p:txBody>
      </p:sp>
      <p:sp>
        <p:nvSpPr>
          <p:cNvPr id="20483" name="Rectangle 2"/>
          <p:cNvSpPr>
            <a:spLocks noGrp="1" noChangeArrowheads="1"/>
          </p:cNvSpPr>
          <p:nvPr>
            <p:ph type="title"/>
          </p:nvPr>
        </p:nvSpPr>
        <p:spPr>
          <a:xfrm>
            <a:off x="685800" y="0"/>
            <a:ext cx="8001000" cy="914400"/>
          </a:xfrm>
        </p:spPr>
        <p:txBody>
          <a:bodyPr/>
          <a:lstStyle/>
          <a:p>
            <a:r>
              <a:rPr lang="en-US" altLang="en-US" smtClean="0"/>
              <a:t>Trace if-else statement</a:t>
            </a:r>
          </a:p>
        </p:txBody>
      </p:sp>
      <p:sp>
        <p:nvSpPr>
          <p:cNvPr id="2048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Text Box 4"/>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hangingPunct="0">
              <a:defRPr/>
            </a:pPr>
            <a:r>
              <a:rPr lang="en-US" dirty="0" smtClean="0">
                <a:solidFill>
                  <a:schemeClr val="accent4"/>
                </a:solidFill>
                <a:cs typeface="+mn-cs"/>
              </a:rPr>
              <a:t>if (score &gt;= 90.0)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("A");</a:t>
            </a:r>
          </a:p>
          <a:p>
            <a:pPr eaLnBrk="0" hangingPunct="0">
              <a:defRPr/>
            </a:pPr>
            <a:r>
              <a:rPr lang="en-US" dirty="0" smtClean="0">
                <a:solidFill>
                  <a:schemeClr val="accent4"/>
                </a:solidFill>
                <a:cs typeface="+mn-cs"/>
              </a:rPr>
              <a:t>else if (score &gt;= 80.0)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("B");</a:t>
            </a:r>
          </a:p>
          <a:p>
            <a:pPr eaLnBrk="0" hangingPunct="0">
              <a:defRPr/>
            </a:pPr>
            <a:r>
              <a:rPr lang="en-US" dirty="0" smtClean="0">
                <a:solidFill>
                  <a:schemeClr val="accent4"/>
                </a:solidFill>
                <a:cs typeface="+mn-cs"/>
              </a:rPr>
              <a:t>else if (score &gt;= 70.0)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("C");</a:t>
            </a:r>
          </a:p>
          <a:p>
            <a:pPr eaLnBrk="0" hangingPunct="0">
              <a:defRPr/>
            </a:pPr>
            <a:r>
              <a:rPr lang="en-US" dirty="0" smtClean="0">
                <a:solidFill>
                  <a:schemeClr val="accent4"/>
                </a:solidFill>
                <a:cs typeface="+mn-cs"/>
              </a:rPr>
              <a:t>else if (score &gt;= 60.0)</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("D");</a:t>
            </a:r>
          </a:p>
          <a:p>
            <a:pPr eaLnBrk="0" hangingPunct="0">
              <a:defRPr/>
            </a:pPr>
            <a:r>
              <a:rPr lang="en-US" dirty="0" smtClean="0">
                <a:solidFill>
                  <a:schemeClr val="accent4"/>
                </a:solidFill>
                <a:cs typeface="+mn-cs"/>
              </a:rPr>
              <a:t>else</a:t>
            </a:r>
          </a:p>
          <a:p>
            <a:pPr eaLnBrk="0" hangingPunct="0">
              <a:defRPr/>
            </a:pPr>
            <a:r>
              <a:rPr lang="en-US" dirty="0" smtClean="0">
                <a:solidFill>
                  <a:schemeClr val="accent4"/>
                </a:solidFill>
                <a:cs typeface="+mn-cs"/>
              </a:rPr>
              <a:t>  </a:t>
            </a:r>
            <a:r>
              <a:rPr lang="en-US" dirty="0" err="1" smtClean="0">
                <a:solidFill>
                  <a:schemeClr val="accent4"/>
                </a:solidFill>
                <a:cs typeface="+mn-cs"/>
              </a:rPr>
              <a:t>System.out.print</a:t>
            </a:r>
            <a:r>
              <a:rPr lang="en-US" dirty="0" smtClean="0">
                <a:solidFill>
                  <a:schemeClr val="accent4"/>
                </a:solidFill>
                <a:cs typeface="+mn-cs"/>
              </a:rPr>
              <a:t>("F");</a:t>
            </a:r>
          </a:p>
        </p:txBody>
      </p:sp>
      <p:sp>
        <p:nvSpPr>
          <p:cNvPr id="20486"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20487" name="Rectangle 8"/>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Text Box 9"/>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bg2"/>
              </a:solidFill>
            </a:endParaRPr>
          </a:p>
        </p:txBody>
      </p:sp>
      <p:sp>
        <p:nvSpPr>
          <p:cNvPr id="20489" name="Rectangle 10"/>
          <p:cNvSpPr>
            <a:spLocks noChangeArrowheads="1"/>
          </p:cNvSpPr>
          <p:nvPr/>
        </p:nvSpPr>
        <p:spPr bwMode="auto">
          <a:xfrm>
            <a:off x="381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0" name="AutoShape 6"/>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if statement</a:t>
            </a:r>
          </a:p>
        </p:txBody>
      </p:sp>
      <p:sp>
        <p:nvSpPr>
          <p:cNvPr id="20491" name="Rectangle 1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44C655-6234-48F1-8F73-CDEFE0A1803F}" type="slidenum">
              <a:rPr lang="en-US" altLang="ko-KR" sz="1400"/>
              <a:pPr>
                <a:spcBef>
                  <a:spcPct val="0"/>
                </a:spcBef>
                <a:buClrTx/>
                <a:buSzTx/>
                <a:buFontTx/>
                <a:buNone/>
              </a:pPr>
              <a:t>17</a:t>
            </a:fld>
            <a:endParaRPr lang="en-US" altLang="ko-KR" sz="1400"/>
          </a:p>
        </p:txBody>
      </p:sp>
      <p:sp>
        <p:nvSpPr>
          <p:cNvPr id="21507" name="Rectangle 2"/>
          <p:cNvSpPr>
            <a:spLocks noGrp="1" noChangeArrowheads="1"/>
          </p:cNvSpPr>
          <p:nvPr>
            <p:ph type="title"/>
          </p:nvPr>
        </p:nvSpPr>
        <p:spPr>
          <a:xfrm>
            <a:off x="685800" y="0"/>
            <a:ext cx="8001000" cy="914400"/>
          </a:xfrm>
        </p:spPr>
        <p:txBody>
          <a:bodyPr/>
          <a:lstStyle/>
          <a:p>
            <a:r>
              <a:rPr lang="en-US" altLang="en-US" smtClean="0"/>
              <a:t>Note</a:t>
            </a:r>
          </a:p>
        </p:txBody>
      </p:sp>
      <p:sp>
        <p:nvSpPr>
          <p:cNvPr id="21508" name="Rectangle 3"/>
          <p:cNvSpPr>
            <a:spLocks noGrp="1" noChangeArrowheads="1"/>
          </p:cNvSpPr>
          <p:nvPr>
            <p:ph type="body" idx="1"/>
          </p:nvPr>
        </p:nvSpPr>
        <p:spPr>
          <a:xfrm>
            <a:off x="381000" y="914400"/>
            <a:ext cx="8534400" cy="838200"/>
          </a:xfrm>
        </p:spPr>
        <p:txBody>
          <a:bodyPr/>
          <a:lstStyle/>
          <a:p>
            <a:pPr marL="0" indent="0">
              <a:lnSpc>
                <a:spcPct val="90000"/>
              </a:lnSpc>
              <a:buFont typeface="Monotype Sorts" pitchFamily="2" charset="2"/>
              <a:buNone/>
            </a:pPr>
            <a:r>
              <a:rPr lang="en-US" altLang="en-US" sz="2800" smtClean="0">
                <a:cs typeface="Times New Roman" panose="02020603050405020304" pitchFamily="18" charset="0"/>
              </a:rPr>
              <a:t>The </a:t>
            </a:r>
            <a:r>
              <a:rPr lang="en-US" altLang="en-US" sz="2800" u="sng" smtClean="0">
                <a:cs typeface="Times New Roman" panose="02020603050405020304" pitchFamily="18" charset="0"/>
              </a:rPr>
              <a:t>else</a:t>
            </a:r>
            <a:r>
              <a:rPr lang="en-US" altLang="en-US" sz="2800" smtClean="0">
                <a:cs typeface="Times New Roman" panose="02020603050405020304" pitchFamily="18" charset="0"/>
              </a:rPr>
              <a:t> clause matches the most recent </a:t>
            </a:r>
            <a:r>
              <a:rPr lang="en-US" altLang="en-US" sz="2800" u="sng" smtClean="0">
                <a:cs typeface="Times New Roman" panose="02020603050405020304" pitchFamily="18" charset="0"/>
              </a:rPr>
              <a:t>if</a:t>
            </a:r>
            <a:r>
              <a:rPr lang="en-US" altLang="en-US" sz="2800" smtClean="0">
                <a:cs typeface="Times New Roman" panose="02020603050405020304" pitchFamily="18" charset="0"/>
              </a:rPr>
              <a:t> clause in the same block. </a:t>
            </a:r>
            <a:endParaRPr lang="en-US" altLang="en-US" sz="2800" smtClean="0">
              <a:latin typeface="Courier" charset="0"/>
              <a:cs typeface="Times New Roman" panose="02020603050405020304" pitchFamily="18" charset="0"/>
            </a:endParaRPr>
          </a:p>
        </p:txBody>
      </p:sp>
      <p:sp>
        <p:nvSpPr>
          <p:cNvPr id="21509" name="Rectangle 5"/>
          <p:cNvSpPr>
            <a:spLocks noChangeArrowheads="1"/>
          </p:cNvSpPr>
          <p:nvPr/>
        </p:nvSpPr>
        <p:spPr bwMode="auto">
          <a:xfrm>
            <a:off x="2466975"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333625"/>
            <a:ext cx="8801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927818-C726-4321-A644-B63B691A1A21}" type="slidenum">
              <a:rPr lang="en-US" altLang="ko-KR" sz="1400"/>
              <a:pPr>
                <a:spcBef>
                  <a:spcPct val="0"/>
                </a:spcBef>
                <a:buClrTx/>
                <a:buSzTx/>
                <a:buFontTx/>
                <a:buNone/>
              </a:pPr>
              <a:t>18</a:t>
            </a:fld>
            <a:endParaRPr lang="en-US" altLang="ko-KR" sz="1400"/>
          </a:p>
        </p:txBody>
      </p:sp>
      <p:sp>
        <p:nvSpPr>
          <p:cNvPr id="22531" name="Rectangle 2"/>
          <p:cNvSpPr>
            <a:spLocks noGrp="1" noChangeArrowheads="1"/>
          </p:cNvSpPr>
          <p:nvPr>
            <p:ph type="title"/>
          </p:nvPr>
        </p:nvSpPr>
        <p:spPr>
          <a:xfrm>
            <a:off x="685800" y="0"/>
            <a:ext cx="8001000" cy="914400"/>
          </a:xfrm>
        </p:spPr>
        <p:txBody>
          <a:bodyPr/>
          <a:lstStyle/>
          <a:p>
            <a:r>
              <a:rPr lang="en-US" altLang="en-US" smtClean="0"/>
              <a:t>Note, cont.</a:t>
            </a:r>
          </a:p>
        </p:txBody>
      </p:sp>
      <p:sp>
        <p:nvSpPr>
          <p:cNvPr id="46084" name="Rectangle 3"/>
          <p:cNvSpPr>
            <a:spLocks noGrp="1" noChangeArrowheads="1"/>
          </p:cNvSpPr>
          <p:nvPr>
            <p:ph type="body" idx="1"/>
          </p:nvPr>
        </p:nvSpPr>
        <p:spPr>
          <a:xfrm>
            <a:off x="457200" y="990600"/>
            <a:ext cx="8382000" cy="5181600"/>
          </a:xfrm>
        </p:spPr>
        <p:txBody>
          <a:bodyPr/>
          <a:lstStyle/>
          <a:p>
            <a:pPr marL="0" indent="0">
              <a:buFont typeface="Monotype Sorts" pitchFamily="2" charset="2"/>
              <a:buNone/>
            </a:pPr>
            <a:r>
              <a:rPr lang="en-US" altLang="ko-KR" sz="2800" smtClean="0">
                <a:ea typeface="굴림" panose="020B0600000101010101" pitchFamily="50" charset="-127"/>
                <a:cs typeface="Times New Roman" panose="02020603050405020304" pitchFamily="18" charset="0"/>
              </a:rPr>
              <a:t>Nothing is printed from the preceding statement. To force the </a:t>
            </a:r>
            <a:r>
              <a:rPr lang="en-US" altLang="ko-KR" sz="2800" u="sng" smtClean="0">
                <a:ea typeface="굴림" panose="020B0600000101010101" pitchFamily="50" charset="-127"/>
                <a:cs typeface="Times New Roman" panose="02020603050405020304" pitchFamily="18" charset="0"/>
              </a:rPr>
              <a:t>else</a:t>
            </a:r>
            <a:r>
              <a:rPr lang="en-US" altLang="ko-KR" sz="2800" smtClean="0">
                <a:ea typeface="굴림" panose="020B0600000101010101" pitchFamily="50" charset="-127"/>
                <a:cs typeface="Times New Roman" panose="02020603050405020304" pitchFamily="18" charset="0"/>
              </a:rPr>
              <a:t> clause to match the first </a:t>
            </a:r>
            <a:r>
              <a:rPr lang="en-US" altLang="ko-KR" sz="2800" u="sng" smtClean="0">
                <a:ea typeface="굴림" panose="020B0600000101010101" pitchFamily="50" charset="-127"/>
                <a:cs typeface="Times New Roman" panose="02020603050405020304" pitchFamily="18" charset="0"/>
              </a:rPr>
              <a:t>if</a:t>
            </a:r>
            <a:r>
              <a:rPr lang="en-US" altLang="ko-KR" sz="2800" smtClean="0">
                <a:ea typeface="굴림" panose="020B0600000101010101" pitchFamily="50" charset="-127"/>
                <a:cs typeface="Times New Roman" panose="02020603050405020304" pitchFamily="18" charset="0"/>
              </a:rPr>
              <a:t> clause, you must add a pair of braces: </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int i = 1; </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int j = 2;</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int k = 3;</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if (i &gt; j) </a:t>
            </a:r>
            <a:r>
              <a:rPr lang="en-US" altLang="ko-KR" sz="2000" b="1" smtClean="0">
                <a:solidFill>
                  <a:srgbClr val="FF0000"/>
                </a:solidFill>
                <a:latin typeface="Courier New" panose="02070309020205020404" pitchFamily="49" charset="0"/>
                <a:ea typeface="굴림" panose="020B0600000101010101" pitchFamily="50" charset="-127"/>
              </a:rPr>
              <a:t>{</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if (i &gt; k)</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System.out.println("A");</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a:t>
            </a:r>
            <a:r>
              <a:rPr lang="en-US" altLang="ko-KR" sz="2000" b="1" smtClean="0">
                <a:solidFill>
                  <a:srgbClr val="FF0000"/>
                </a:solidFill>
                <a:latin typeface="Courier New" panose="02070309020205020404" pitchFamily="49" charset="0"/>
                <a:ea typeface="굴림" panose="020B0600000101010101" pitchFamily="50" charset="-127"/>
              </a:rPr>
              <a:t>}</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else </a:t>
            </a:r>
          </a:p>
          <a:p>
            <a:pPr marL="0" indent="0">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System.out.println("B");</a:t>
            </a:r>
          </a:p>
          <a:p>
            <a:pPr marL="0" indent="0">
              <a:buFont typeface="Monotype Sorts" pitchFamily="2" charset="2"/>
              <a:buNone/>
            </a:pPr>
            <a:r>
              <a:rPr lang="en-US" altLang="ko-KR" sz="2800" smtClean="0">
                <a:ea typeface="굴림" panose="020B0600000101010101" pitchFamily="50" charset="-127"/>
                <a:cs typeface="Times New Roman" panose="02020603050405020304" pitchFamily="18" charset="0"/>
              </a:rPr>
              <a:t>This statement prints B.</a:t>
            </a:r>
            <a:endParaRPr lang="en-US" altLang="ko-KR" sz="2000"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8A1E07-1422-4B9B-AFD7-75D4FF43FA5F}" type="slidenum">
              <a:rPr lang="en-US" altLang="ko-KR" sz="1400"/>
              <a:pPr>
                <a:spcBef>
                  <a:spcPct val="0"/>
                </a:spcBef>
                <a:buClrTx/>
                <a:buSzTx/>
                <a:buFontTx/>
                <a:buNone/>
              </a:pPr>
              <a:t>19</a:t>
            </a:fld>
            <a:endParaRPr lang="en-US" altLang="ko-KR" sz="1400"/>
          </a:p>
        </p:txBody>
      </p:sp>
      <p:sp>
        <p:nvSpPr>
          <p:cNvPr id="23555" name="Rectangle 2"/>
          <p:cNvSpPr>
            <a:spLocks noGrp="1" noChangeArrowheads="1"/>
          </p:cNvSpPr>
          <p:nvPr>
            <p:ph type="title"/>
          </p:nvPr>
        </p:nvSpPr>
        <p:spPr>
          <a:xfrm>
            <a:off x="685800" y="0"/>
            <a:ext cx="8001000" cy="914400"/>
          </a:xfrm>
        </p:spPr>
        <p:txBody>
          <a:bodyPr/>
          <a:lstStyle/>
          <a:p>
            <a:r>
              <a:rPr lang="en-US" altLang="en-US" smtClean="0"/>
              <a:t>Common Errors</a:t>
            </a:r>
          </a:p>
        </p:txBody>
      </p:sp>
      <p:sp>
        <p:nvSpPr>
          <p:cNvPr id="23556" name="Rectangle 3"/>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altLang="en-US" sz="2400" smtClean="0">
                <a:cs typeface="Times New Roman" panose="02020603050405020304" pitchFamily="18" charset="0"/>
              </a:rPr>
              <a:t>Adding a semicolon at the end of an </a:t>
            </a:r>
            <a:r>
              <a:rPr lang="en-US" altLang="en-US" sz="2400" u="sng" smtClean="0">
                <a:cs typeface="Times New Roman" panose="02020603050405020304" pitchFamily="18" charset="0"/>
              </a:rPr>
              <a:t>if</a:t>
            </a:r>
            <a:r>
              <a:rPr lang="en-US" altLang="en-US" sz="2400" smtClean="0">
                <a:cs typeface="Times New Roman" panose="02020603050405020304" pitchFamily="18" charset="0"/>
              </a:rPr>
              <a:t> clause is a common mistake.</a:t>
            </a:r>
          </a:p>
          <a:p>
            <a:pPr marL="0" indent="0">
              <a:buFont typeface="Monotype Sorts" pitchFamily="2" charset="2"/>
              <a:buNone/>
            </a:pPr>
            <a:r>
              <a:rPr lang="en-US" altLang="en-US" sz="2400" smtClean="0"/>
              <a:t>if (radius &gt;= 0);</a:t>
            </a:r>
          </a:p>
          <a:p>
            <a:pPr marL="0" indent="0">
              <a:buFont typeface="Monotype Sorts" pitchFamily="2" charset="2"/>
              <a:buNone/>
            </a:pPr>
            <a:r>
              <a:rPr lang="en-US" altLang="en-US" sz="2400" smtClean="0"/>
              <a:t>{</a:t>
            </a:r>
          </a:p>
          <a:p>
            <a:pPr marL="0" indent="0">
              <a:buFont typeface="Monotype Sorts" pitchFamily="2" charset="2"/>
              <a:buNone/>
            </a:pPr>
            <a:r>
              <a:rPr lang="en-US" altLang="en-US" sz="2400" smtClean="0"/>
              <a:t>  area = radius*radius*PI;</a:t>
            </a:r>
          </a:p>
          <a:p>
            <a:pPr marL="0" indent="0">
              <a:buFont typeface="Monotype Sorts" pitchFamily="2" charset="2"/>
              <a:buNone/>
            </a:pPr>
            <a:r>
              <a:rPr lang="en-US" altLang="en-US" sz="2400" smtClean="0"/>
              <a:t>  System.out.println(</a:t>
            </a:r>
          </a:p>
          <a:p>
            <a:pPr marL="0" indent="0">
              <a:buFont typeface="Monotype Sorts" pitchFamily="2" charset="2"/>
              <a:buNone/>
            </a:pPr>
            <a:r>
              <a:rPr lang="en-US" altLang="en-US" sz="2400" smtClean="0"/>
              <a:t>    "The area for the circle of radius " +</a:t>
            </a:r>
          </a:p>
          <a:p>
            <a:pPr marL="0" indent="0">
              <a:buFont typeface="Monotype Sorts" pitchFamily="2" charset="2"/>
              <a:buNone/>
            </a:pPr>
            <a:r>
              <a:rPr lang="en-US" altLang="en-US" sz="2400" smtClean="0"/>
              <a:t>    radius + " is " + area);</a:t>
            </a:r>
          </a:p>
          <a:p>
            <a:pPr marL="0" indent="0">
              <a:buFont typeface="Monotype Sorts" pitchFamily="2" charset="2"/>
              <a:buNone/>
            </a:pPr>
            <a:r>
              <a:rPr lang="en-US" altLang="en-US" sz="2400" smtClean="0"/>
              <a:t>}</a:t>
            </a:r>
          </a:p>
          <a:p>
            <a:pPr marL="0" indent="0">
              <a:buFont typeface="Monotype Sorts" pitchFamily="2" charset="2"/>
              <a:buNone/>
            </a:pPr>
            <a:r>
              <a:rPr lang="en-US" altLang="en-US" sz="2400" smtClean="0">
                <a:cs typeface="Times New Roman" panose="02020603050405020304" pitchFamily="18" charset="0"/>
              </a:rPr>
              <a:t>This mistake is hard to find, because it is not a compilation error or a runtime error, it is a logic error. </a:t>
            </a:r>
          </a:p>
          <a:p>
            <a:pPr marL="0" indent="0">
              <a:buFont typeface="Monotype Sorts" pitchFamily="2" charset="2"/>
              <a:buNone/>
            </a:pPr>
            <a:r>
              <a:rPr lang="en-US" altLang="en-US" sz="2400" smtClean="0">
                <a:cs typeface="Times New Roman" panose="02020603050405020304" pitchFamily="18" charset="0"/>
              </a:rPr>
              <a:t>This error often occurs when you use the next-line block style.</a:t>
            </a:r>
            <a:endParaRPr lang="en-US" altLang="en-US" sz="2800" smtClean="0"/>
          </a:p>
        </p:txBody>
      </p:sp>
      <p:sp>
        <p:nvSpPr>
          <p:cNvPr id="23557" name="Line 5"/>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558" name="Text Box 7"/>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Wrong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19D88A-4331-4840-BAD8-D3ED87AEED85}" type="slidenum">
              <a:rPr lang="en-US" altLang="ko-KR" sz="1400"/>
              <a:pPr>
                <a:spcBef>
                  <a:spcPct val="0"/>
                </a:spcBef>
                <a:buClrTx/>
                <a:buSzTx/>
                <a:buFontTx/>
                <a:buNone/>
              </a:pPr>
              <a:t>2</a:t>
            </a:fld>
            <a:endParaRPr lang="en-US" altLang="ko-KR" sz="1400"/>
          </a:p>
        </p:txBody>
      </p:sp>
      <p:sp>
        <p:nvSpPr>
          <p:cNvPr id="4099" name="Rectangle 2"/>
          <p:cNvSpPr>
            <a:spLocks noGrp="1" noChangeArrowheads="1"/>
          </p:cNvSpPr>
          <p:nvPr>
            <p:ph type="title"/>
          </p:nvPr>
        </p:nvSpPr>
        <p:spPr>
          <a:xfrm>
            <a:off x="152400" y="228600"/>
            <a:ext cx="8763000" cy="1066800"/>
          </a:xfrm>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610600" cy="4114800"/>
          </a:xfrm>
        </p:spPr>
        <p:txBody>
          <a:bodyPr/>
          <a:lstStyle/>
          <a:p>
            <a:pPr marL="0" indent="0">
              <a:buFont typeface="Monotype Sorts" pitchFamily="2" charset="2"/>
              <a:buNone/>
            </a:pPr>
            <a:r>
              <a:rPr lang="en-US" altLang="en-US" smtClean="0"/>
              <a:t>If you assigned a negative value for </a:t>
            </a:r>
            <a:r>
              <a:rPr lang="en-US" altLang="en-US" u="sng" smtClean="0"/>
              <a:t>radius</a:t>
            </a:r>
            <a:r>
              <a:rPr lang="en-US" altLang="en-US" smtClean="0"/>
              <a:t> in Listing 2.2, ComputeAreaWithConsoleInput.java, the program would print an invalid result. If the radius is negative, you don't want the program to compute the area. How can you deal with this situation?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5ED840-E406-4A2A-96AF-E8A201FD1925}" type="slidenum">
              <a:rPr lang="en-US" altLang="ko-KR" sz="1400"/>
              <a:pPr>
                <a:spcBef>
                  <a:spcPct val="0"/>
                </a:spcBef>
                <a:buClrTx/>
                <a:buSzTx/>
                <a:buFontTx/>
                <a:buNone/>
              </a:pPr>
              <a:t>20</a:t>
            </a:fld>
            <a:endParaRPr lang="en-US" altLang="ko-KR" sz="1400"/>
          </a:p>
        </p:txBody>
      </p:sp>
      <p:sp>
        <p:nvSpPr>
          <p:cNvPr id="24579" name="Rectangle 2"/>
          <p:cNvSpPr>
            <a:spLocks noGrp="1" noChangeArrowheads="1"/>
          </p:cNvSpPr>
          <p:nvPr>
            <p:ph type="title"/>
          </p:nvPr>
        </p:nvSpPr>
        <p:spPr>
          <a:xfrm>
            <a:off x="685800" y="0"/>
            <a:ext cx="8001000" cy="914400"/>
          </a:xfrm>
        </p:spPr>
        <p:txBody>
          <a:bodyPr/>
          <a:lstStyle/>
          <a:p>
            <a:r>
              <a:rPr lang="en-US" altLang="en-US" smtClean="0"/>
              <a:t>TIP</a:t>
            </a:r>
          </a:p>
        </p:txBody>
      </p:sp>
      <p:sp>
        <p:nvSpPr>
          <p:cNvPr id="24580" name="Rectangle 6"/>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1" name="Object 5"/>
          <p:cNvGraphicFramePr>
            <a:graphicFrameLocks noChangeAspect="1"/>
          </p:cNvGraphicFramePr>
          <p:nvPr/>
        </p:nvGraphicFramePr>
        <p:xfrm>
          <a:off x="381000" y="1141413"/>
          <a:ext cx="8458200" cy="1866900"/>
        </p:xfrm>
        <a:graphic>
          <a:graphicData uri="http://schemas.openxmlformats.org/presentationml/2006/ole">
            <mc:AlternateContent xmlns:mc="http://schemas.openxmlformats.org/markup-compatibility/2006">
              <mc:Choice xmlns:v="urn:schemas-microsoft-com:vml" Requires="v">
                <p:oleObj spid="_x0000_s24584" name="Picture" r:id="rId4" imgW="3398520" imgH="745236" progId="Word.Picture.8">
                  <p:embed/>
                </p:oleObj>
              </mc:Choice>
              <mc:Fallback>
                <p:oleObj name="Picture" r:id="rId4" imgW="3398520" imgH="74523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41413"/>
                        <a:ext cx="84582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2484F7-C094-48B3-9B6D-2B860617FA23}" type="slidenum">
              <a:rPr lang="en-US" altLang="ko-KR" sz="1400"/>
              <a:pPr>
                <a:spcBef>
                  <a:spcPct val="0"/>
                </a:spcBef>
                <a:buClrTx/>
                <a:buSzTx/>
                <a:buFontTx/>
                <a:buNone/>
              </a:pPr>
              <a:t>21</a:t>
            </a:fld>
            <a:endParaRPr lang="en-US" altLang="ko-KR" sz="1400"/>
          </a:p>
        </p:txBody>
      </p:sp>
      <p:sp>
        <p:nvSpPr>
          <p:cNvPr id="25603" name="Rectangle 2"/>
          <p:cNvSpPr>
            <a:spLocks noGrp="1" noChangeArrowheads="1"/>
          </p:cNvSpPr>
          <p:nvPr>
            <p:ph type="title"/>
          </p:nvPr>
        </p:nvSpPr>
        <p:spPr>
          <a:xfrm>
            <a:off x="685800" y="0"/>
            <a:ext cx="8001000" cy="914400"/>
          </a:xfrm>
        </p:spPr>
        <p:txBody>
          <a:bodyPr/>
          <a:lstStyle/>
          <a:p>
            <a:r>
              <a:rPr lang="en-US" altLang="en-US" smtClean="0"/>
              <a:t>CAUTION</a:t>
            </a:r>
          </a:p>
        </p:txBody>
      </p:sp>
      <p:sp>
        <p:nvSpPr>
          <p:cNvPr id="25604" name="Rectangle 3"/>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6"/>
          <p:cNvSpPr>
            <a:spLocks noChangeArrowheads="1"/>
          </p:cNvSpPr>
          <p:nvPr/>
        </p:nvSpPr>
        <p:spPr bwMode="auto">
          <a:xfrm>
            <a:off x="2771775"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p:cNvGraphicFramePr>
            <a:graphicFrameLocks noChangeAspect="1"/>
          </p:cNvGraphicFramePr>
          <p:nvPr/>
        </p:nvGraphicFramePr>
        <p:xfrm>
          <a:off x="228600" y="1295400"/>
          <a:ext cx="8915400" cy="1533525"/>
        </p:xfrm>
        <a:graphic>
          <a:graphicData uri="http://schemas.openxmlformats.org/presentationml/2006/ole">
            <mc:AlternateContent xmlns:mc="http://schemas.openxmlformats.org/markup-compatibility/2006">
              <mc:Choice xmlns:v="urn:schemas-microsoft-com:vml" Requires="v">
                <p:oleObj spid="_x0000_s25609" name="Picture" r:id="rId4" imgW="3730752" imgH="638556" progId="Word.Picture.8">
                  <p:embed/>
                </p:oleObj>
              </mc:Choice>
              <mc:Fallback>
                <p:oleObj name="Picture" r:id="rId4" imgW="3730752" imgH="63855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915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43EF2C-C893-44C5-AEFD-7C9A88AA8888}" type="slidenum">
              <a:rPr lang="en-US" altLang="ko-KR" sz="1400"/>
              <a:pPr>
                <a:spcBef>
                  <a:spcPct val="0"/>
                </a:spcBef>
                <a:buClrTx/>
                <a:buSzTx/>
                <a:buFontTx/>
                <a:buNone/>
              </a:pPr>
              <a:t>22</a:t>
            </a:fld>
            <a:endParaRPr lang="en-US" altLang="ko-KR" sz="1400"/>
          </a:p>
        </p:txBody>
      </p:sp>
      <p:sp>
        <p:nvSpPr>
          <p:cNvPr id="27651" name="Rectangle 2"/>
          <p:cNvSpPr>
            <a:spLocks noGrp="1" noChangeArrowheads="1"/>
          </p:cNvSpPr>
          <p:nvPr>
            <p:ph type="title"/>
          </p:nvPr>
        </p:nvSpPr>
        <p:spPr>
          <a:xfrm>
            <a:off x="193675" y="241300"/>
            <a:ext cx="8640763" cy="460375"/>
          </a:xfrm>
        </p:spPr>
        <p:txBody>
          <a:bodyPr/>
          <a:lstStyle/>
          <a:p>
            <a:r>
              <a:rPr lang="en-US" altLang="en-US" sz="3600" smtClean="0"/>
              <a:t>Problem: Body Mass Index</a:t>
            </a:r>
            <a:r>
              <a:rPr lang="en-US" altLang="en-US" smtClean="0"/>
              <a:t> </a:t>
            </a:r>
          </a:p>
        </p:txBody>
      </p:sp>
      <p:sp>
        <p:nvSpPr>
          <p:cNvPr id="27652" name="Rectangle 3"/>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smtClean="0"/>
              <a:t>Body Mass Index (BMI) is a measure of health on weight. It can be calculated by taking your weight in kilograms and dividing by the square of your height in meters. The interpretation of BMI for people 16 years or older is as follows:</a:t>
            </a:r>
          </a:p>
        </p:txBody>
      </p:sp>
      <p:sp>
        <p:nvSpPr>
          <p:cNvPr id="265220" name="AutoShape 4">
            <a:hlinkClick r:id="" action="ppaction://noaction" highlightClick="1"/>
          </p:cNvPr>
          <p:cNvSpPr>
            <a:spLocks noChangeArrowheads="1"/>
          </p:cNvSpPr>
          <p:nvPr/>
        </p:nvSpPr>
        <p:spPr bwMode="auto">
          <a:xfrm>
            <a:off x="1576388" y="5888038"/>
            <a:ext cx="4032250" cy="455612"/>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ComputeAndInterpretBMI</a:t>
            </a:r>
            <a:endParaRPr lang="en-US" altLang="ko-KR">
              <a:solidFill>
                <a:schemeClr val="accent1"/>
              </a:solidFill>
              <a:ea typeface="굴림" panose="020B0600000101010101" pitchFamily="50" charset="-127"/>
            </a:endParaRPr>
          </a:p>
        </p:txBody>
      </p:sp>
      <p:pic>
        <p:nvPicPr>
          <p:cNvPr id="27654" name="Picture 5">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2813" y="5772150"/>
            <a:ext cx="23812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Rectangle 8"/>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10"/>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12"/>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14"/>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9" name="AutoShape 15">
            <a:hlinkClick r:id="rId7" highlightClick="1"/>
          </p:cNvPr>
          <p:cNvSpPr>
            <a:spLocks noChangeArrowheads="1"/>
          </p:cNvSpPr>
          <p:nvPr/>
        </p:nvSpPr>
        <p:spPr bwMode="auto">
          <a:xfrm>
            <a:off x="962025" y="58483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en-US"/>
          </a:p>
        </p:txBody>
      </p:sp>
      <p:graphicFrame>
        <p:nvGraphicFramePr>
          <p:cNvPr id="27661" name="Object 2"/>
          <p:cNvGraphicFramePr>
            <a:graphicFrameLocks noChangeAspect="1"/>
          </p:cNvGraphicFramePr>
          <p:nvPr/>
        </p:nvGraphicFramePr>
        <p:xfrm>
          <a:off x="423863" y="3541713"/>
          <a:ext cx="6334125" cy="1925637"/>
        </p:xfrm>
        <a:graphic>
          <a:graphicData uri="http://schemas.openxmlformats.org/presentationml/2006/ole">
            <mc:AlternateContent xmlns:mc="http://schemas.openxmlformats.org/markup-compatibility/2006">
              <mc:Choice xmlns:v="urn:schemas-microsoft-com:vml" Requires="v">
                <p:oleObj spid="_x0000_s27664" name="Picture" r:id="rId8" imgW="2705227" imgH="815669" progId="Word.Picture.8">
                  <p:embed/>
                </p:oleObj>
              </mc:Choice>
              <mc:Fallback>
                <p:oleObj name="Picture" r:id="rId8" imgW="2705227" imgH="815669" progId="Word.Picture.8">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863" y="3541713"/>
                        <a:ext cx="63341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E46390-2434-464E-9737-A7993899C5B0}" type="slidenum">
              <a:rPr lang="en-US" altLang="ko-KR" sz="1400"/>
              <a:pPr>
                <a:spcBef>
                  <a:spcPct val="0"/>
                </a:spcBef>
                <a:buClrTx/>
                <a:buSzTx/>
                <a:buFontTx/>
                <a:buNone/>
              </a:pPr>
              <a:t>23</a:t>
            </a:fld>
            <a:endParaRPr lang="en-US" altLang="ko-KR" sz="1400"/>
          </a:p>
        </p:txBody>
      </p:sp>
      <p:sp>
        <p:nvSpPr>
          <p:cNvPr id="30723" name="Rectangle 2"/>
          <p:cNvSpPr>
            <a:spLocks noGrp="1" noChangeArrowheads="1"/>
          </p:cNvSpPr>
          <p:nvPr>
            <p:ph type="title"/>
          </p:nvPr>
        </p:nvSpPr>
        <p:spPr>
          <a:xfrm>
            <a:off x="533400" y="0"/>
            <a:ext cx="7772400" cy="1371600"/>
          </a:xfrm>
        </p:spPr>
        <p:txBody>
          <a:bodyPr/>
          <a:lstStyle/>
          <a:p>
            <a:r>
              <a:rPr lang="en-US" altLang="en-US" smtClean="0"/>
              <a:t>Logical Operators</a:t>
            </a:r>
          </a:p>
        </p:txBody>
      </p:sp>
      <p:graphicFrame>
        <p:nvGraphicFramePr>
          <p:cNvPr id="2" name="Table 1"/>
          <p:cNvGraphicFramePr>
            <a:graphicFrameLocks noGrp="1"/>
          </p:cNvGraphicFramePr>
          <p:nvPr/>
        </p:nvGraphicFramePr>
        <p:xfrm>
          <a:off x="269875" y="1355725"/>
          <a:ext cx="8604250" cy="4611690"/>
        </p:xfrm>
        <a:graphic>
          <a:graphicData uri="http://schemas.openxmlformats.org/drawingml/2006/table">
            <a:tbl>
              <a:tblPr/>
              <a:tblGrid>
                <a:gridCol w="2868613">
                  <a:extLst>
                    <a:ext uri="{9D8B030D-6E8A-4147-A177-3AD203B41FA5}">
                      <a16:colId xmlns:a16="http://schemas.microsoft.com/office/drawing/2014/main" val="3189124122"/>
                    </a:ext>
                  </a:extLst>
                </a:gridCol>
                <a:gridCol w="2867025">
                  <a:extLst>
                    <a:ext uri="{9D8B030D-6E8A-4147-A177-3AD203B41FA5}">
                      <a16:colId xmlns:a16="http://schemas.microsoft.com/office/drawing/2014/main" val="827940143"/>
                    </a:ext>
                  </a:extLst>
                </a:gridCol>
                <a:gridCol w="2868612">
                  <a:extLst>
                    <a:ext uri="{9D8B030D-6E8A-4147-A177-3AD203B41FA5}">
                      <a16:colId xmlns:a16="http://schemas.microsoft.com/office/drawing/2014/main" val="2420798146"/>
                    </a:ext>
                  </a:extLst>
                </a:gridCol>
              </a:tblGrid>
              <a:tr h="9223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Operator</a:t>
                      </a:r>
                      <a:endParaRPr kumimoji="0" lang="en-US" altLang="ko-KR" sz="20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Name</a:t>
                      </a:r>
                      <a:endParaRPr kumimoji="0" lang="en-US" altLang="ko-KR" sz="20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Description</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98782049"/>
                  </a:ext>
                </a:extLst>
              </a:tr>
              <a:tr h="9223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not</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logical negation</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303544524"/>
                  </a:ext>
                </a:extLst>
              </a:tr>
              <a:tr h="9223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&amp;&amp;</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and</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logical conjunction</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75133507"/>
                  </a:ext>
                </a:extLst>
              </a:tr>
              <a:tr h="9223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or</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logical disjunction</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545403115"/>
                  </a:ext>
                </a:extLst>
              </a:tr>
              <a:tr h="9223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exclusive or</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logical exclusion</a:t>
                      </a:r>
                      <a:endParaRPr kumimoji="0" lang="en-US" altLang="ko-KR" sz="24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2951871919"/>
                  </a:ext>
                </a:extLst>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DC7F7F-3D9B-436E-A08C-DE4214B43D88}" type="slidenum">
              <a:rPr lang="en-US" altLang="ko-KR" sz="1400"/>
              <a:pPr>
                <a:spcBef>
                  <a:spcPct val="0"/>
                </a:spcBef>
                <a:buClrTx/>
                <a:buSzTx/>
                <a:buFontTx/>
                <a:buNone/>
              </a:pPr>
              <a:t>24</a:t>
            </a:fld>
            <a:endParaRPr lang="en-US" altLang="ko-KR" sz="1400"/>
          </a:p>
        </p:txBody>
      </p:sp>
      <p:sp>
        <p:nvSpPr>
          <p:cNvPr id="31747" name="Rectangle 2"/>
          <p:cNvSpPr>
            <a:spLocks noGrp="1" noChangeArrowheads="1"/>
          </p:cNvSpPr>
          <p:nvPr>
            <p:ph type="title"/>
          </p:nvPr>
        </p:nvSpPr>
        <p:spPr>
          <a:xfrm>
            <a:off x="533400" y="0"/>
            <a:ext cx="7772400" cy="1371600"/>
          </a:xfrm>
        </p:spPr>
        <p:txBody>
          <a:bodyPr/>
          <a:lstStyle/>
          <a:p>
            <a:r>
              <a:rPr lang="en-US" altLang="en-US" smtClean="0"/>
              <a:t>Truth Table for Operator !</a:t>
            </a:r>
          </a:p>
        </p:txBody>
      </p:sp>
      <p:sp>
        <p:nvSpPr>
          <p:cNvPr id="31748" name="Rectangle 3"/>
          <p:cNvSpPr>
            <a:spLocks noChangeArrowheads="1"/>
          </p:cNvSpPr>
          <p:nvPr/>
        </p:nvSpPr>
        <p:spPr bwMode="auto">
          <a:xfrm>
            <a:off x="236220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155575" y="1431925"/>
          <a:ext cx="8718550" cy="4224339"/>
        </p:xfrm>
        <a:graphic>
          <a:graphicData uri="http://schemas.openxmlformats.org/drawingml/2006/table">
            <a:tbl>
              <a:tblPr/>
              <a:tblGrid>
                <a:gridCol w="966788">
                  <a:extLst>
                    <a:ext uri="{9D8B030D-6E8A-4147-A177-3AD203B41FA5}">
                      <a16:colId xmlns:a16="http://schemas.microsoft.com/office/drawing/2014/main" val="4106804186"/>
                    </a:ext>
                  </a:extLst>
                </a:gridCol>
                <a:gridCol w="966787">
                  <a:extLst>
                    <a:ext uri="{9D8B030D-6E8A-4147-A177-3AD203B41FA5}">
                      <a16:colId xmlns:a16="http://schemas.microsoft.com/office/drawing/2014/main" val="1886835457"/>
                    </a:ext>
                  </a:extLst>
                </a:gridCol>
                <a:gridCol w="6784975">
                  <a:extLst>
                    <a:ext uri="{9D8B030D-6E8A-4147-A177-3AD203B41FA5}">
                      <a16:colId xmlns:a16="http://schemas.microsoft.com/office/drawing/2014/main" val="2573342884"/>
                    </a:ext>
                  </a:extLst>
                </a:gridCol>
              </a:tblGrid>
              <a:tr h="140811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endParaRPr kumimoji="0" lang="en-US" altLang="ko-KR" sz="24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endParaRPr kumimoji="0" lang="en-US" altLang="ko-KR" sz="24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Example (assume age = 24, weight = 140)</a:t>
                      </a:r>
                      <a:endParaRPr kumimoji="0" lang="en-US" altLang="ko-KR" sz="24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22989358"/>
                  </a:ext>
                </a:extLst>
              </a:tr>
              <a:tr h="140811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4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4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18) is false, because (age &gt; 18) is true.</a:t>
                      </a:r>
                      <a:endParaRPr kumimoji="0" lang="en-US" altLang="ko-KR" sz="24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2050179098"/>
                  </a:ext>
                </a:extLst>
              </a:tr>
              <a:tr h="140811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4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4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!(weight == 150)</a:t>
                      </a: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is </a:t>
                      </a: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because </a:t>
                      </a: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(weight == 150)</a:t>
                      </a: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is </a:t>
                      </a: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r>
                        <a:rPr kumimoji="0" lang="en-US" altLang="ko-KR" sz="2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t>
                      </a:r>
                      <a:endParaRPr kumimoji="0" lang="en-US" altLang="ko-KR" sz="28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2676343659"/>
                  </a:ext>
                </a:extLst>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7BD9F1-400B-4758-B631-7E657EEE43E9}" type="slidenum">
              <a:rPr lang="en-US" altLang="ko-KR" sz="1400"/>
              <a:pPr>
                <a:spcBef>
                  <a:spcPct val="0"/>
                </a:spcBef>
                <a:buClrTx/>
                <a:buSzTx/>
                <a:buFontTx/>
                <a:buNone/>
              </a:pPr>
              <a:t>25</a:t>
            </a:fld>
            <a:endParaRPr lang="en-US" altLang="ko-KR" sz="1400"/>
          </a:p>
        </p:txBody>
      </p:sp>
      <p:sp>
        <p:nvSpPr>
          <p:cNvPr id="32771" name="Rectangle 2"/>
          <p:cNvSpPr>
            <a:spLocks noGrp="1" noChangeArrowheads="1"/>
          </p:cNvSpPr>
          <p:nvPr>
            <p:ph type="title"/>
          </p:nvPr>
        </p:nvSpPr>
        <p:spPr>
          <a:xfrm>
            <a:off x="533400" y="0"/>
            <a:ext cx="7772400" cy="1371600"/>
          </a:xfrm>
        </p:spPr>
        <p:txBody>
          <a:bodyPr/>
          <a:lstStyle/>
          <a:p>
            <a:r>
              <a:rPr lang="en-US" altLang="en-US" smtClean="0"/>
              <a:t>Truth Table for Operator &amp;&amp;</a:t>
            </a:r>
          </a:p>
        </p:txBody>
      </p:sp>
      <p:sp>
        <p:nvSpPr>
          <p:cNvPr id="32772"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250825" y="1239838"/>
          <a:ext cx="8642350" cy="5078414"/>
        </p:xfrm>
        <a:graphic>
          <a:graphicData uri="http://schemas.openxmlformats.org/drawingml/2006/table">
            <a:tbl>
              <a:tblPr/>
              <a:tblGrid>
                <a:gridCol w="828675">
                  <a:extLst>
                    <a:ext uri="{9D8B030D-6E8A-4147-A177-3AD203B41FA5}">
                      <a16:colId xmlns:a16="http://schemas.microsoft.com/office/drawing/2014/main" val="2319631966"/>
                    </a:ext>
                  </a:extLst>
                </a:gridCol>
                <a:gridCol w="688975">
                  <a:extLst>
                    <a:ext uri="{9D8B030D-6E8A-4147-A177-3AD203B41FA5}">
                      <a16:colId xmlns:a16="http://schemas.microsoft.com/office/drawing/2014/main" val="2164530489"/>
                    </a:ext>
                  </a:extLst>
                </a:gridCol>
                <a:gridCol w="1212850">
                  <a:extLst>
                    <a:ext uri="{9D8B030D-6E8A-4147-A177-3AD203B41FA5}">
                      <a16:colId xmlns:a16="http://schemas.microsoft.com/office/drawing/2014/main" val="1649240256"/>
                    </a:ext>
                  </a:extLst>
                </a:gridCol>
                <a:gridCol w="5911850">
                  <a:extLst>
                    <a:ext uri="{9D8B030D-6E8A-4147-A177-3AD203B41FA5}">
                      <a16:colId xmlns:a16="http://schemas.microsoft.com/office/drawing/2014/main" val="1125438879"/>
                    </a:ext>
                  </a:extLst>
                </a:gridCol>
              </a:tblGrid>
              <a:tr h="72866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a:t>
                      </a: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 &amp;&amp; 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Example (assume age = 24, weight = 140)</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79909533"/>
                  </a:ext>
                </a:extLst>
              </a:tr>
              <a:tr h="126841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&lt;= 18) &amp;&amp; (weight &lt; 140) is false, because (age &gt; 18) and (weight &lt;= 140) are both 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998563080"/>
                  </a:ext>
                </a:extLst>
              </a:tr>
              <a:tr h="6429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037537264"/>
                  </a:ext>
                </a:extLst>
              </a:tr>
              <a:tr h="1219200">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6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18) &amp;&amp; (weight &gt; 140) is false, because (weight &gt; 140) is 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700833660"/>
                  </a:ext>
                </a:extLst>
              </a:tr>
              <a:tr h="1219200">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6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eaLnBrk="0" hangingPunct="0">
                        <a:spcBef>
                          <a:spcPct val="20000"/>
                        </a:spcBef>
                        <a:buClr>
                          <a:schemeClr val="tx1"/>
                        </a:buClr>
                        <a:defRPr>
                          <a:solidFill>
                            <a:schemeClr val="tx1"/>
                          </a:solidFill>
                          <a:latin typeface="Times New Roman" panose="02020603050405020304" pitchFamily="18" charset="0"/>
                        </a:defRPr>
                      </a:lvl4pPr>
                      <a:lvl5pPr marL="2057400" indent="-228600" eaLnBrk="0" hangingPunct="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(age &gt; 18) &amp;&amp; (weight &gt;= 140) is true, because both (age &gt; 18) and (weight &gt;= 140) are 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2748892252"/>
                  </a:ext>
                </a:extLst>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7E73DC-8D54-433B-A776-345626547BD6}" type="slidenum">
              <a:rPr lang="en-US" altLang="ko-KR" sz="1400"/>
              <a:pPr>
                <a:spcBef>
                  <a:spcPct val="0"/>
                </a:spcBef>
                <a:buClrTx/>
                <a:buSzTx/>
                <a:buFontTx/>
                <a:buNone/>
              </a:pPr>
              <a:t>26</a:t>
            </a:fld>
            <a:endParaRPr lang="en-US" altLang="ko-KR" sz="1400"/>
          </a:p>
        </p:txBody>
      </p:sp>
      <p:sp>
        <p:nvSpPr>
          <p:cNvPr id="33795" name="Rectangle 2"/>
          <p:cNvSpPr>
            <a:spLocks noGrp="1" noChangeArrowheads="1"/>
          </p:cNvSpPr>
          <p:nvPr>
            <p:ph type="title"/>
          </p:nvPr>
        </p:nvSpPr>
        <p:spPr>
          <a:xfrm>
            <a:off x="533400" y="0"/>
            <a:ext cx="7772400" cy="1371600"/>
          </a:xfrm>
        </p:spPr>
        <p:txBody>
          <a:bodyPr/>
          <a:lstStyle/>
          <a:p>
            <a:r>
              <a:rPr lang="en-US" altLang="en-US" smtClean="0"/>
              <a:t>Truth Table for Operator ||</a:t>
            </a:r>
          </a:p>
        </p:txBody>
      </p:sp>
      <p:sp>
        <p:nvSpPr>
          <p:cNvPr id="33796"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155575" y="1393825"/>
          <a:ext cx="8718550" cy="5081590"/>
        </p:xfrm>
        <a:graphic>
          <a:graphicData uri="http://schemas.openxmlformats.org/drawingml/2006/table">
            <a:tbl>
              <a:tblPr/>
              <a:tblGrid>
                <a:gridCol w="852488">
                  <a:extLst>
                    <a:ext uri="{9D8B030D-6E8A-4147-A177-3AD203B41FA5}">
                      <a16:colId xmlns:a16="http://schemas.microsoft.com/office/drawing/2014/main" val="1417136764"/>
                    </a:ext>
                  </a:extLst>
                </a:gridCol>
                <a:gridCol w="835025">
                  <a:extLst>
                    <a:ext uri="{9D8B030D-6E8A-4147-A177-3AD203B41FA5}">
                      <a16:colId xmlns:a16="http://schemas.microsoft.com/office/drawing/2014/main" val="1676140079"/>
                    </a:ext>
                  </a:extLst>
                </a:gridCol>
                <a:gridCol w="1084262">
                  <a:extLst>
                    <a:ext uri="{9D8B030D-6E8A-4147-A177-3AD203B41FA5}">
                      <a16:colId xmlns:a16="http://schemas.microsoft.com/office/drawing/2014/main" val="19494696"/>
                    </a:ext>
                  </a:extLst>
                </a:gridCol>
                <a:gridCol w="5946775">
                  <a:extLst>
                    <a:ext uri="{9D8B030D-6E8A-4147-A177-3AD203B41FA5}">
                      <a16:colId xmlns:a16="http://schemas.microsoft.com/office/drawing/2014/main" val="4161279962"/>
                    </a:ext>
                  </a:extLst>
                </a:gridCol>
              </a:tblGrid>
              <a:tr h="7318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4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a:t>
                      </a:r>
                      <a:endParaRPr kumimoji="0" lang="en-US" altLang="ko-KR" sz="20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4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20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4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a:t>
                      </a: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 || p</a:t>
                      </a:r>
                      <a:r>
                        <a:rPr kumimoji="0" lang="en-US" altLang="ko-KR" sz="24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20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Example (assume age = 24, weihgt = 140)</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08419102"/>
                  </a:ext>
                </a:extLst>
              </a:tr>
              <a:tr h="7318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endParaRPr kumimoji="0" lang="ko-KR" altLang="ko-KR" sz="2000" b="0" i="0" u="none" strike="noStrike" cap="none" normalizeH="0" baseline="0" smtClean="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164878327"/>
                  </a:ext>
                </a:extLst>
              </a:tr>
              <a:tr h="13414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t>
                      </a: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34) || (weight &lt;= 140) is true, because (age &gt; 34) is false, but (weight &lt;= 140) is true.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83179537"/>
                  </a:ext>
                </a:extLst>
              </a:tr>
              <a:tr h="15446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4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14) || (weight &gt;= 150) is false, because (age &gt; 14) is true.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90384301"/>
                  </a:ext>
                </a:extLst>
              </a:tr>
              <a:tr h="731838">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4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eaLnBrk="0" hangingPunct="0">
                        <a:spcBef>
                          <a:spcPct val="20000"/>
                        </a:spcBef>
                        <a:buClr>
                          <a:schemeClr val="tx1"/>
                        </a:buClr>
                        <a:defRPr>
                          <a:solidFill>
                            <a:schemeClr val="tx1"/>
                          </a:solidFill>
                          <a:latin typeface="Times New Roman" panose="02020603050405020304" pitchFamily="18" charset="0"/>
                        </a:defRPr>
                      </a:lvl4pPr>
                      <a:lvl5pPr marL="2057400" indent="-228600" eaLnBrk="0" hangingPunct="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ko-KR" sz="24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t>
                      </a:r>
                      <a:endParaRPr kumimoji="0" lang="en-US" altLang="ko-KR" sz="3600" b="0" i="0" u="none" strike="noStrike" cap="none" normalizeH="0" baseline="0" smtClean="0">
                        <a:ln>
                          <a:noFill/>
                        </a:ln>
                        <a:solidFill>
                          <a:srgbClr val="000080"/>
                        </a:solidFill>
                        <a:effectLst/>
                        <a:latin typeface="Goudy Sans Book"/>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4106203786"/>
                  </a:ext>
                </a:extLst>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0B5D45-7190-4C86-8ADC-F9A2D972BA58}" type="slidenum">
              <a:rPr lang="en-US" altLang="ko-KR" sz="1400"/>
              <a:pPr>
                <a:spcBef>
                  <a:spcPct val="0"/>
                </a:spcBef>
                <a:buClrTx/>
                <a:buSzTx/>
                <a:buFontTx/>
                <a:buNone/>
              </a:pPr>
              <a:t>27</a:t>
            </a:fld>
            <a:endParaRPr lang="en-US" altLang="ko-KR" sz="1400"/>
          </a:p>
        </p:txBody>
      </p:sp>
      <p:sp>
        <p:nvSpPr>
          <p:cNvPr id="34819" name="Rectangle 2"/>
          <p:cNvSpPr>
            <a:spLocks noGrp="1" noChangeArrowheads="1"/>
          </p:cNvSpPr>
          <p:nvPr>
            <p:ph type="title"/>
          </p:nvPr>
        </p:nvSpPr>
        <p:spPr>
          <a:xfrm>
            <a:off x="533400" y="0"/>
            <a:ext cx="7772400" cy="1371600"/>
          </a:xfrm>
        </p:spPr>
        <p:txBody>
          <a:bodyPr/>
          <a:lstStyle/>
          <a:p>
            <a:r>
              <a:rPr lang="en-US" altLang="en-US" smtClean="0"/>
              <a:t>Truth Table for Operator ^</a:t>
            </a:r>
          </a:p>
        </p:txBody>
      </p:sp>
      <p:sp>
        <p:nvSpPr>
          <p:cNvPr id="34820" name="Rectangle 3"/>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7"/>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p:cNvGraphicFramePr>
            <a:graphicFrameLocks noGrp="1"/>
          </p:cNvGraphicFramePr>
          <p:nvPr/>
        </p:nvGraphicFramePr>
        <p:xfrm>
          <a:off x="193675" y="1316038"/>
          <a:ext cx="8680450" cy="5175251"/>
        </p:xfrm>
        <a:graphic>
          <a:graphicData uri="http://schemas.openxmlformats.org/drawingml/2006/table">
            <a:tbl>
              <a:tblPr/>
              <a:tblGrid>
                <a:gridCol w="831850">
                  <a:extLst>
                    <a:ext uri="{9D8B030D-6E8A-4147-A177-3AD203B41FA5}">
                      <a16:colId xmlns:a16="http://schemas.microsoft.com/office/drawing/2014/main" val="2018623332"/>
                    </a:ext>
                  </a:extLst>
                </a:gridCol>
                <a:gridCol w="830263">
                  <a:extLst>
                    <a:ext uri="{9D8B030D-6E8A-4147-A177-3AD203B41FA5}">
                      <a16:colId xmlns:a16="http://schemas.microsoft.com/office/drawing/2014/main" val="802711290"/>
                    </a:ext>
                  </a:extLst>
                </a:gridCol>
                <a:gridCol w="892175">
                  <a:extLst>
                    <a:ext uri="{9D8B030D-6E8A-4147-A177-3AD203B41FA5}">
                      <a16:colId xmlns:a16="http://schemas.microsoft.com/office/drawing/2014/main" val="3694025324"/>
                    </a:ext>
                  </a:extLst>
                </a:gridCol>
                <a:gridCol w="6126162">
                  <a:extLst>
                    <a:ext uri="{9D8B030D-6E8A-4147-A177-3AD203B41FA5}">
                      <a16:colId xmlns:a16="http://schemas.microsoft.com/office/drawing/2014/main" val="3252333474"/>
                    </a:ext>
                  </a:extLst>
                </a:gridCol>
              </a:tblGrid>
              <a:tr h="631825">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1 </a:t>
                      </a: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 </a:t>
                      </a: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p</a:t>
                      </a:r>
                      <a:r>
                        <a:rPr kumimoji="0" lang="en-US" altLang="ko-KR" sz="2000" b="1" i="0" u="none" strike="noStrike" cap="none" normalizeH="0" baseline="-2500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2</a:t>
                      </a:r>
                      <a:endParaRPr kumimoji="0" lang="en-US" altLang="ko-KR" sz="1800" b="1" i="0" u="none" strike="noStrike" cap="none" normalizeH="0" baseline="0" smtClean="0">
                        <a:ln>
                          <a:noFill/>
                        </a:ln>
                        <a:solidFill>
                          <a:srgbClr val="FFFFFF"/>
                        </a:solidFill>
                        <a:effectLst/>
                        <a:latin typeface="I Times Italic"/>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Example (assume age = 24, weight = 140)</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2620737"/>
                  </a:ext>
                </a:extLst>
              </a:tr>
              <a:tr h="137636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34) ^ (weight &gt; 140) is true, because (age &gt; 34) is false and (weight &gt; 140) is false.</a:t>
                      </a:r>
                      <a:endParaRPr kumimoji="0" lang="en-US" altLang="ko-KR" sz="16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370683470"/>
                  </a:ext>
                </a:extLst>
              </a:tr>
              <a:tr h="1158875">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t>
                      </a:r>
                      <a:r>
                        <a:rPr kumimoji="0" lang="en-US" altLang="ko-KR" sz="18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34) ^ (weight &gt;= 140) is true, because (age &gt; 34) is false but (weight &gt;= 140) is true.</a:t>
                      </a:r>
                      <a:endParaRPr kumimoji="0" lang="en-US" altLang="ko-KR" sz="16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675830993"/>
                  </a:ext>
                </a:extLst>
              </a:tr>
              <a:tr h="1376363">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6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20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(age &gt; 14) ^ (weight &gt; 140) is true, because (age &gt; 14) is true and (weight &gt; 140) is false.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96698481"/>
                  </a:ext>
                </a:extLst>
              </a:tr>
              <a:tr h="631825">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1" i="0" u="none" strike="noStrike" cap="none" normalizeH="0" baseline="0" smtClean="0">
                          <a:ln>
                            <a:noFill/>
                          </a:ln>
                          <a:solidFill>
                            <a:srgbClr val="FFFFFF"/>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1" i="0" u="none" strike="noStrike" cap="none" normalizeH="0" baseline="0" smtClean="0">
                        <a:ln>
                          <a:noFill/>
                        </a:ln>
                        <a:solidFill>
                          <a:srgbClr val="FFFFFF"/>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true</a:t>
                      </a:r>
                      <a:endParaRPr kumimoji="0" lang="en-US" altLang="ko-KR" sz="18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eaLnBrk="0" hangingPunct="0">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eaLnBrk="0" hangingPunct="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eaLnBrk="0" hangingPunct="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eaLnBrk="0" hangingPunct="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ko-KR" sz="16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false</a:t>
                      </a:r>
                      <a:endParaRPr kumimoji="0" lang="en-US" altLang="ko-KR" sz="2000" b="0" i="0" u="none" strike="noStrike" cap="none" normalizeH="0" baseline="0" smtClean="0">
                        <a:ln>
                          <a:noFill/>
                        </a:ln>
                        <a:solidFill>
                          <a:srgbClr val="000080"/>
                        </a:solidFill>
                        <a:effectLst/>
                        <a:latin typeface="Goudy Sans Medium"/>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eaLnBrk="0" hangingPunct="0">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eaLnBrk="0" hangingPunct="0">
                        <a:spcBef>
                          <a:spcPct val="20000"/>
                        </a:spcBef>
                        <a:buClr>
                          <a:schemeClr val="tx1"/>
                        </a:buClr>
                        <a:defRPr>
                          <a:solidFill>
                            <a:schemeClr val="tx1"/>
                          </a:solidFill>
                          <a:latin typeface="Times New Roman" panose="02020603050405020304" pitchFamily="18" charset="0"/>
                        </a:defRPr>
                      </a:lvl4pPr>
                      <a:lvl5pPr marL="2057400" indent="-228600" eaLnBrk="0" hangingPunct="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ko-KR" sz="2000" b="0" i="0" u="none" strike="noStrike" cap="none" normalizeH="0" baseline="0" smtClean="0">
                          <a:ln>
                            <a:noFill/>
                          </a:ln>
                          <a:solidFill>
                            <a:srgbClr val="000000"/>
                          </a:solidFill>
                          <a:effectLst/>
                          <a:latin typeface="Times New Roman" panose="02020603050405020304" pitchFamily="18" charset="0"/>
                          <a:ea typeface="굴림" panose="020B0600000101010101" pitchFamily="50" charset="-127"/>
                          <a:cs typeface="Arial" panose="020B0604020202020204" pitchFamily="34" charset="0"/>
                        </a:rPr>
                        <a:t> </a:t>
                      </a:r>
                      <a:endParaRPr kumimoji="0" lang="en-US" altLang="ko-KR" sz="1600" b="0" i="0" u="none" strike="noStrike" cap="none" normalizeH="0" baseline="0" smtClean="0">
                        <a:ln>
                          <a:noFill/>
                        </a:ln>
                        <a:solidFill>
                          <a:srgbClr val="000000"/>
                        </a:solidFill>
                        <a:effectLst/>
                        <a:latin typeface="Times" panose="02020603050405020304" pitchFamily="18" charset="0"/>
                        <a:ea typeface="굴림" panose="020B0600000101010101" pitchFamily="50"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418913509"/>
                  </a:ext>
                </a:extLst>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738D6C-121E-4CE2-AEB7-90C9BB6DE3F1}" type="slidenum">
              <a:rPr lang="en-US" altLang="ko-KR" sz="1400"/>
              <a:pPr>
                <a:spcBef>
                  <a:spcPct val="0"/>
                </a:spcBef>
                <a:buClrTx/>
                <a:buSzTx/>
                <a:buFontTx/>
                <a:buNone/>
              </a:pPr>
              <a:t>28</a:t>
            </a:fld>
            <a:endParaRPr lang="en-US" altLang="ko-KR" sz="1400"/>
          </a:p>
        </p:txBody>
      </p:sp>
      <p:sp>
        <p:nvSpPr>
          <p:cNvPr id="35843" name="Rectangle 2"/>
          <p:cNvSpPr>
            <a:spLocks noGrp="1" noChangeArrowheads="1"/>
          </p:cNvSpPr>
          <p:nvPr>
            <p:ph type="title"/>
          </p:nvPr>
        </p:nvSpPr>
        <p:spPr>
          <a:xfrm>
            <a:off x="533400" y="0"/>
            <a:ext cx="7772400" cy="1371600"/>
          </a:xfrm>
        </p:spPr>
        <p:txBody>
          <a:bodyPr/>
          <a:lstStyle/>
          <a:p>
            <a:r>
              <a:rPr lang="en-US" altLang="en-US" smtClean="0"/>
              <a:t>Examples</a:t>
            </a:r>
          </a:p>
        </p:txBody>
      </p:sp>
      <p:sp>
        <p:nvSpPr>
          <p:cNvPr id="35844" name="Text Box 3"/>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is a program that checks whether a number is divisible by </a:t>
            </a:r>
            <a:r>
              <a:rPr lang="en-US" altLang="en-US" sz="2400" u="sng"/>
              <a:t>2</a:t>
            </a:r>
            <a:r>
              <a:rPr lang="en-US" altLang="en-US" sz="2400"/>
              <a:t> and </a:t>
            </a:r>
            <a:r>
              <a:rPr lang="en-US" altLang="en-US" sz="2400" u="sng"/>
              <a:t>3</a:t>
            </a:r>
            <a:r>
              <a:rPr lang="en-US" altLang="en-US" sz="2400"/>
              <a:t>, whether a number is divisible by </a:t>
            </a:r>
            <a:r>
              <a:rPr lang="en-US" altLang="en-US" sz="2400" u="sng"/>
              <a:t>2</a:t>
            </a:r>
            <a:r>
              <a:rPr lang="en-US" altLang="en-US" sz="2400"/>
              <a:t> or </a:t>
            </a:r>
            <a:r>
              <a:rPr lang="en-US" altLang="en-US" sz="2400" u="sng"/>
              <a:t>3</a:t>
            </a:r>
            <a:r>
              <a:rPr lang="en-US" altLang="en-US" sz="2400"/>
              <a:t>, and whether a number is divisible by </a:t>
            </a:r>
            <a:r>
              <a:rPr lang="en-US" altLang="en-US" sz="2400" u="sng"/>
              <a:t>2</a:t>
            </a:r>
            <a:r>
              <a:rPr lang="en-US" altLang="en-US" sz="2400"/>
              <a:t> or </a:t>
            </a:r>
            <a:r>
              <a:rPr lang="en-US" altLang="en-US" sz="2400" u="sng"/>
              <a:t>3</a:t>
            </a:r>
            <a:r>
              <a:rPr lang="en-US" altLang="en-US" sz="2400"/>
              <a:t> but not both:</a:t>
            </a:r>
          </a:p>
        </p:txBody>
      </p:sp>
      <p:sp>
        <p:nvSpPr>
          <p:cNvPr id="279556" name="AutoShape 4">
            <a:hlinkClick r:id="" action="ppaction://noaction" highlightClick="1"/>
          </p:cNvPr>
          <p:cNvSpPr>
            <a:spLocks noChangeArrowheads="1"/>
          </p:cNvSpPr>
          <p:nvPr/>
        </p:nvSpPr>
        <p:spPr bwMode="auto">
          <a:xfrm>
            <a:off x="841375" y="4416425"/>
            <a:ext cx="31543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TestBooleanOperators</a:t>
            </a:r>
            <a:endParaRPr lang="en-US" altLang="ko-KR">
              <a:solidFill>
                <a:schemeClr val="accent1"/>
              </a:solidFill>
              <a:ea typeface="굴림" panose="020B0600000101010101" pitchFamily="50" charset="-127"/>
            </a:endParaRPr>
          </a:p>
        </p:txBody>
      </p:sp>
      <p:sp>
        <p:nvSpPr>
          <p:cNvPr id="35846" name="AutoShape 5">
            <a:hlinkClick r:id="rId4" action="ppaction://program" highlightClick="1"/>
          </p:cNvPr>
          <p:cNvSpPr>
            <a:spLocks noChangeArrowheads="1"/>
          </p:cNvSpPr>
          <p:nvPr/>
        </p:nvSpPr>
        <p:spPr bwMode="auto">
          <a:xfrm>
            <a:off x="4225925" y="4389438"/>
            <a:ext cx="1803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5847" name="AutoShape 6">
            <a:hlinkClick r:id="rId5" highlightClick="1"/>
          </p:cNvPr>
          <p:cNvSpPr>
            <a:spLocks noChangeArrowheads="1"/>
          </p:cNvSpPr>
          <p:nvPr/>
        </p:nvSpPr>
        <p:spPr bwMode="auto">
          <a:xfrm>
            <a:off x="193675" y="4389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4630E8-2FA4-4DED-9F59-AD74B15F7CE4}" type="slidenum">
              <a:rPr lang="en-US" altLang="ko-KR" sz="1400"/>
              <a:pPr>
                <a:spcBef>
                  <a:spcPct val="0"/>
                </a:spcBef>
                <a:buClrTx/>
                <a:buSzTx/>
                <a:buFontTx/>
                <a:buNone/>
              </a:pPr>
              <a:t>29</a:t>
            </a:fld>
            <a:endParaRPr lang="en-US" altLang="ko-KR" sz="1400"/>
          </a:p>
        </p:txBody>
      </p:sp>
      <p:sp>
        <p:nvSpPr>
          <p:cNvPr id="36867" name="Rectangle 2"/>
          <p:cNvSpPr>
            <a:spLocks noGrp="1" noChangeArrowheads="1"/>
          </p:cNvSpPr>
          <p:nvPr>
            <p:ph type="title"/>
          </p:nvPr>
        </p:nvSpPr>
        <p:spPr>
          <a:xfrm>
            <a:off x="533400" y="0"/>
            <a:ext cx="7772400" cy="1371600"/>
          </a:xfrm>
        </p:spPr>
        <p:txBody>
          <a:bodyPr/>
          <a:lstStyle/>
          <a:p>
            <a:r>
              <a:rPr lang="en-US" altLang="en-US" smtClean="0"/>
              <a:t>Examples</a:t>
            </a:r>
          </a:p>
        </p:txBody>
      </p:sp>
      <p:sp>
        <p:nvSpPr>
          <p:cNvPr id="36868" name="Text Box 3"/>
          <p:cNvSpPr txBox="1">
            <a:spLocks noChangeArrowheads="1"/>
          </p:cNvSpPr>
          <p:nvPr/>
        </p:nvSpPr>
        <p:spPr bwMode="auto">
          <a:xfrm>
            <a:off x="381000" y="1371600"/>
            <a:ext cx="8534400"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t>System.out.println("Is " + number + " divisible by 2 and 3? " +</a:t>
            </a:r>
          </a:p>
          <a:p>
            <a:pPr>
              <a:spcBef>
                <a:spcPct val="50000"/>
              </a:spcBef>
              <a:buClrTx/>
              <a:buSzTx/>
              <a:buFontTx/>
              <a:buNone/>
            </a:pPr>
            <a:r>
              <a:rPr lang="en-US" altLang="en-US" sz="2200"/>
              <a:t>  ((number % 2 == 0) &amp;&amp; (number % 3 == 0)));</a:t>
            </a:r>
          </a:p>
          <a:p>
            <a:pPr>
              <a:spcBef>
                <a:spcPct val="50000"/>
              </a:spcBef>
              <a:buClrTx/>
              <a:buSzTx/>
              <a:buFontTx/>
              <a:buNone/>
            </a:pPr>
            <a:r>
              <a:rPr lang="en-US" altLang="en-US" sz="2200"/>
              <a:t>  </a:t>
            </a:r>
          </a:p>
          <a:p>
            <a:pPr>
              <a:spcBef>
                <a:spcPct val="50000"/>
              </a:spcBef>
              <a:buClrTx/>
              <a:buSzTx/>
              <a:buFontTx/>
              <a:buNone/>
            </a:pPr>
            <a:r>
              <a:rPr lang="en-US" altLang="en-US" sz="2200"/>
              <a:t>System.out.println("Is " + num</a:t>
            </a:r>
            <a:r>
              <a:rPr lang="en-US" altLang="en-US" sz="2400"/>
              <a:t>ber</a:t>
            </a:r>
            <a:r>
              <a:rPr lang="en-US" altLang="en-US" sz="2200"/>
              <a:t> + " divisible by 2 or 3?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a:t>
            </a:r>
          </a:p>
          <a:p>
            <a:pPr>
              <a:spcBef>
                <a:spcPct val="50000"/>
              </a:spcBef>
              <a:buClrTx/>
              <a:buSzTx/>
              <a:buFontTx/>
              <a:buNone/>
            </a:pPr>
            <a:r>
              <a:rPr lang="en-US" altLang="en-US" sz="2200"/>
              <a:t> </a:t>
            </a:r>
          </a:p>
          <a:p>
            <a:pPr>
              <a:spcBef>
                <a:spcPct val="50000"/>
              </a:spcBef>
              <a:buClrTx/>
              <a:buSzTx/>
              <a:buFontTx/>
              <a:buNone/>
            </a:pPr>
            <a:r>
              <a:rPr lang="en-US" altLang="en-US" sz="2200"/>
              <a:t> System.out.println("Is " + num</a:t>
            </a:r>
            <a:r>
              <a:rPr lang="en-US" altLang="en-US" sz="2400"/>
              <a:t>ber</a:t>
            </a:r>
            <a:r>
              <a:rPr lang="en-US" altLang="en-US" sz="2200"/>
              <a:t> + </a:t>
            </a:r>
          </a:p>
          <a:p>
            <a:pPr>
              <a:spcBef>
                <a:spcPct val="50000"/>
              </a:spcBef>
              <a:buClrTx/>
              <a:buSzTx/>
              <a:buFontTx/>
              <a:buNone/>
            </a:pPr>
            <a:r>
              <a:rPr lang="en-US" altLang="en-US" sz="2200"/>
              <a:t>   " divisible by 2 or 3, but not both?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 </a:t>
            </a:r>
          </a:p>
        </p:txBody>
      </p:sp>
      <p:sp>
        <p:nvSpPr>
          <p:cNvPr id="167940" name="AutoShape 4">
            <a:hlinkClick r:id="" action="ppaction://noaction" highlightClick="1"/>
          </p:cNvPr>
          <p:cNvSpPr>
            <a:spLocks noChangeArrowheads="1"/>
          </p:cNvSpPr>
          <p:nvPr/>
        </p:nvSpPr>
        <p:spPr bwMode="auto">
          <a:xfrm>
            <a:off x="6030913" y="4735513"/>
            <a:ext cx="3113087"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TestBooleanOperators</a:t>
            </a:r>
            <a:endParaRPr lang="en-US" altLang="ko-KR">
              <a:solidFill>
                <a:schemeClr val="accent1"/>
              </a:solidFill>
              <a:ea typeface="굴림" panose="020B0600000101010101" pitchFamily="50" charset="-127"/>
            </a:endParaRPr>
          </a:p>
        </p:txBody>
      </p:sp>
      <p:sp>
        <p:nvSpPr>
          <p:cNvPr id="36870" name="AutoShape 5">
            <a:hlinkClick r:id="rId4" action="ppaction://program" highlightClick="1"/>
          </p:cNvPr>
          <p:cNvSpPr>
            <a:spLocks noChangeArrowheads="1"/>
          </p:cNvSpPr>
          <p:nvPr/>
        </p:nvSpPr>
        <p:spPr bwMode="auto">
          <a:xfrm>
            <a:off x="7221538" y="55800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871" name="AutoShape 6">
            <a:hlinkClick r:id="rId5" highlightClick="1"/>
          </p:cNvPr>
          <p:cNvSpPr>
            <a:spLocks noChangeArrowheads="1"/>
          </p:cNvSpPr>
          <p:nvPr/>
        </p:nvSpPr>
        <p:spPr bwMode="auto">
          <a:xfrm>
            <a:off x="5416550" y="4735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5"/>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t>Liang, Introduction to Java Programming, Tenth Edition, (c) 2015 Pearson Education, Inc. All rights reserved. </a:t>
            </a:r>
          </a:p>
        </p:txBody>
      </p:sp>
      <p:sp>
        <p:nvSpPr>
          <p:cNvPr id="5123" name="Rectangle 36"/>
          <p:cNvSpPr>
            <a:spLocks noGrp="1" noChangeArrowheads="1"/>
          </p:cNvSpPr>
          <p:nvPr>
            <p:ph type="sldNum" sz="quarter" idx="12"/>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07F6BF-F2DC-4D5D-ACCA-6C496BB43F6E}" type="slidenum">
              <a:rPr lang="en-US" altLang="ko-KR" sz="1400"/>
              <a:pPr>
                <a:spcBef>
                  <a:spcPct val="0"/>
                </a:spcBef>
                <a:buClrTx/>
                <a:buSzTx/>
                <a:buFontTx/>
                <a:buNone/>
              </a:pPr>
              <a:t>3</a:t>
            </a:fld>
            <a:endParaRPr lang="en-US" altLang="ko-KR" sz="1400"/>
          </a:p>
        </p:txBody>
      </p:sp>
      <p:sp>
        <p:nvSpPr>
          <p:cNvPr id="5124" name="Rectangle 2"/>
          <p:cNvSpPr>
            <a:spLocks noGrp="1" noChangeArrowheads="1"/>
          </p:cNvSpPr>
          <p:nvPr>
            <p:ph type="ctrTitle"/>
          </p:nvPr>
        </p:nvSpPr>
        <p:spPr>
          <a:xfrm>
            <a:off x="609600" y="228600"/>
            <a:ext cx="7772400" cy="457200"/>
          </a:xfrm>
        </p:spPr>
        <p:txBody>
          <a:bodyPr/>
          <a:lstStyle/>
          <a:p>
            <a:r>
              <a:rPr lang="en-US" altLang="en-US" sz="4000" smtClean="0"/>
              <a:t>Objectives</a:t>
            </a:r>
          </a:p>
        </p:txBody>
      </p:sp>
      <p:sp>
        <p:nvSpPr>
          <p:cNvPr id="5125" name="Rectangle 3"/>
          <p:cNvSpPr>
            <a:spLocks noChangeArrowheads="1"/>
          </p:cNvSpPr>
          <p:nvPr/>
        </p:nvSpPr>
        <p:spPr bwMode="auto">
          <a:xfrm>
            <a:off x="304800" y="9144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Char char="§"/>
            </a:pPr>
            <a:r>
              <a:rPr lang="en-US" altLang="en-US" sz="2000"/>
              <a:t>To declare </a:t>
            </a:r>
            <a:r>
              <a:rPr lang="en-US" altLang="en-US" sz="2000" b="1"/>
              <a:t>boolean</a:t>
            </a:r>
            <a:r>
              <a:rPr lang="en-US" altLang="en-US" sz="2000"/>
              <a:t> variables and write Boolean expressions using relational operators (§3.2).</a:t>
            </a:r>
          </a:p>
          <a:p>
            <a:pPr eaLnBrk="1" hangingPunct="1">
              <a:spcBef>
                <a:spcPct val="0"/>
              </a:spcBef>
              <a:buClrTx/>
              <a:buSzTx/>
              <a:buFont typeface="Wingdings" panose="05000000000000000000" pitchFamily="2" charset="2"/>
              <a:buChar char="§"/>
            </a:pPr>
            <a:r>
              <a:rPr lang="en-US" altLang="en-US" sz="2000"/>
              <a:t>To implement selection control using one-way </a:t>
            </a:r>
            <a:r>
              <a:rPr lang="en-US" altLang="en-US" sz="2000" b="1"/>
              <a:t>if</a:t>
            </a:r>
            <a:r>
              <a:rPr lang="en-US" altLang="en-US" sz="2000"/>
              <a:t> statements (§3.3).</a:t>
            </a:r>
          </a:p>
          <a:p>
            <a:pPr eaLnBrk="1" hangingPunct="1">
              <a:spcBef>
                <a:spcPct val="0"/>
              </a:spcBef>
              <a:buClrTx/>
              <a:buSzTx/>
              <a:buFont typeface="Wingdings" panose="05000000000000000000" pitchFamily="2" charset="2"/>
              <a:buChar char="§"/>
            </a:pPr>
            <a:r>
              <a:rPr lang="en-US" altLang="en-US" sz="2000"/>
              <a:t>To implement selection control using two-way </a:t>
            </a:r>
            <a:r>
              <a:rPr lang="en-US" altLang="en-US" sz="2000" b="1"/>
              <a:t>if-else</a:t>
            </a:r>
            <a:r>
              <a:rPr lang="en-US" altLang="en-US" sz="2000"/>
              <a:t> statements (§3.4).</a:t>
            </a:r>
          </a:p>
          <a:p>
            <a:pPr eaLnBrk="1" hangingPunct="1">
              <a:spcBef>
                <a:spcPct val="0"/>
              </a:spcBef>
              <a:buClrTx/>
              <a:buSzTx/>
              <a:buFont typeface="Wingdings" panose="05000000000000000000" pitchFamily="2" charset="2"/>
              <a:buChar char="§"/>
            </a:pPr>
            <a:r>
              <a:rPr lang="en-US" altLang="en-US" sz="2000"/>
              <a:t>To implement selection control using nested </a:t>
            </a:r>
            <a:r>
              <a:rPr lang="en-US" altLang="en-US" sz="2000" b="1"/>
              <a:t>if</a:t>
            </a:r>
            <a:r>
              <a:rPr lang="en-US" altLang="en-US" sz="2000"/>
              <a:t> and multi-way </a:t>
            </a:r>
            <a:r>
              <a:rPr lang="en-US" altLang="en-US" sz="2000" b="1"/>
              <a:t>if</a:t>
            </a:r>
            <a:r>
              <a:rPr lang="en-US" altLang="en-US" sz="2000"/>
              <a:t> statements (§3.5).</a:t>
            </a:r>
          </a:p>
          <a:p>
            <a:pPr eaLnBrk="1" hangingPunct="1">
              <a:spcBef>
                <a:spcPct val="0"/>
              </a:spcBef>
              <a:buClrTx/>
              <a:buSzTx/>
              <a:buFont typeface="Wingdings" panose="05000000000000000000" pitchFamily="2" charset="2"/>
              <a:buChar char="§"/>
            </a:pPr>
            <a:r>
              <a:rPr lang="en-US" altLang="en-US" sz="2000"/>
              <a:t>To avoid common errors and pitfalls in </a:t>
            </a:r>
            <a:r>
              <a:rPr lang="en-US" altLang="en-US" sz="2000" b="1"/>
              <a:t>if</a:t>
            </a:r>
            <a:r>
              <a:rPr lang="en-US" altLang="en-US" sz="2000"/>
              <a:t> statements (§3.6).</a:t>
            </a:r>
          </a:p>
          <a:p>
            <a:pPr eaLnBrk="1" hangingPunct="1">
              <a:spcBef>
                <a:spcPct val="0"/>
              </a:spcBef>
              <a:buClrTx/>
              <a:buSzTx/>
              <a:buFont typeface="Wingdings" panose="05000000000000000000" pitchFamily="2" charset="2"/>
              <a:buChar char="§"/>
            </a:pPr>
            <a:r>
              <a:rPr lang="en-US" altLang="en-US" sz="2000"/>
              <a:t>To generate random numbers using the </a:t>
            </a:r>
            <a:r>
              <a:rPr lang="en-US" altLang="en-US" sz="2000" b="1"/>
              <a:t>Math.random()</a:t>
            </a:r>
            <a:r>
              <a:rPr lang="en-US" altLang="en-US" sz="2000"/>
              <a:t> method (§3.7).</a:t>
            </a:r>
          </a:p>
          <a:p>
            <a:pPr eaLnBrk="1" hangingPunct="1">
              <a:spcBef>
                <a:spcPct val="0"/>
              </a:spcBef>
              <a:buClrTx/>
              <a:buSzTx/>
              <a:buFont typeface="Wingdings" panose="05000000000000000000" pitchFamily="2" charset="2"/>
              <a:buChar char="§"/>
            </a:pPr>
            <a:r>
              <a:rPr lang="en-US" altLang="en-US" sz="2000"/>
              <a:t>To program using selection statements for a variety of examples (</a:t>
            </a:r>
            <a:r>
              <a:rPr lang="en-US" altLang="en-US" sz="2000" b="1"/>
              <a:t>SubtractionQuiz</a:t>
            </a:r>
            <a:r>
              <a:rPr lang="en-US" altLang="en-US" sz="2000"/>
              <a:t>, </a:t>
            </a:r>
            <a:r>
              <a:rPr lang="en-US" altLang="en-US" sz="2000" b="1"/>
              <a:t>BMI</a:t>
            </a:r>
            <a:r>
              <a:rPr lang="en-US" altLang="en-US" sz="2000"/>
              <a:t>, </a:t>
            </a:r>
            <a:r>
              <a:rPr lang="en-US" altLang="en-US" sz="2000" b="1"/>
              <a:t>ComputeTax</a:t>
            </a:r>
            <a:r>
              <a:rPr lang="en-US" altLang="en-US" sz="2000"/>
              <a:t>) (§§3.7–3.9).</a:t>
            </a:r>
          </a:p>
          <a:p>
            <a:pPr eaLnBrk="1" hangingPunct="1">
              <a:spcBef>
                <a:spcPct val="0"/>
              </a:spcBef>
              <a:buClrTx/>
              <a:buSzTx/>
              <a:buFont typeface="Wingdings" panose="05000000000000000000" pitchFamily="2" charset="2"/>
              <a:buChar char="§"/>
            </a:pPr>
            <a:r>
              <a:rPr lang="en-US" altLang="en-US" sz="2000"/>
              <a:t>To combine conditions using logical operators (</a:t>
            </a:r>
            <a:r>
              <a:rPr lang="en-US" altLang="en-US" sz="2000" b="1"/>
              <a:t>&amp;&amp;</a:t>
            </a:r>
            <a:r>
              <a:rPr lang="en-US" altLang="en-US" sz="2000"/>
              <a:t>, </a:t>
            </a:r>
            <a:r>
              <a:rPr lang="en-US" altLang="en-US" sz="2000" b="1"/>
              <a:t>||</a:t>
            </a:r>
            <a:r>
              <a:rPr lang="en-US" altLang="en-US" sz="2000"/>
              <a:t>, and </a:t>
            </a:r>
            <a:r>
              <a:rPr lang="en-US" altLang="en-US" sz="2000" b="1"/>
              <a:t>!</a:t>
            </a:r>
            <a:r>
              <a:rPr lang="en-US" altLang="en-US" sz="2000"/>
              <a:t>) (§3.10).</a:t>
            </a:r>
          </a:p>
          <a:p>
            <a:pPr eaLnBrk="1" hangingPunct="1">
              <a:spcBef>
                <a:spcPct val="0"/>
              </a:spcBef>
              <a:buClrTx/>
              <a:buSzTx/>
              <a:buFont typeface="Wingdings" panose="05000000000000000000" pitchFamily="2" charset="2"/>
              <a:buChar char="§"/>
            </a:pPr>
            <a:r>
              <a:rPr lang="en-US" altLang="en-US" sz="2000"/>
              <a:t>To program using selection statements with combined conditions (</a:t>
            </a:r>
            <a:r>
              <a:rPr lang="en-US" altLang="en-US" sz="2000" b="1"/>
              <a:t>LeapYear</a:t>
            </a:r>
            <a:r>
              <a:rPr lang="en-US" altLang="en-US" sz="2000"/>
              <a:t>, </a:t>
            </a:r>
            <a:r>
              <a:rPr lang="en-US" altLang="en-US" sz="2000" b="1"/>
              <a:t>Lottery</a:t>
            </a:r>
            <a:r>
              <a:rPr lang="en-US" altLang="en-US" sz="2000"/>
              <a:t>) (§§3.11–3.12).</a:t>
            </a:r>
          </a:p>
          <a:p>
            <a:pPr eaLnBrk="1" hangingPunct="1">
              <a:spcBef>
                <a:spcPct val="0"/>
              </a:spcBef>
              <a:buClrTx/>
              <a:buSzTx/>
              <a:buFont typeface="Wingdings" panose="05000000000000000000" pitchFamily="2" charset="2"/>
              <a:buChar char="§"/>
            </a:pPr>
            <a:r>
              <a:rPr lang="en-US" altLang="en-US" sz="2000"/>
              <a:t>To implement selection control using </a:t>
            </a:r>
            <a:r>
              <a:rPr lang="en-US" altLang="en-US" sz="2000" b="1"/>
              <a:t>switch</a:t>
            </a:r>
            <a:r>
              <a:rPr lang="en-US" altLang="en-US" sz="2000"/>
              <a:t> statements (§3.13).</a:t>
            </a:r>
          </a:p>
          <a:p>
            <a:pPr eaLnBrk="1" hangingPunct="1">
              <a:spcBef>
                <a:spcPct val="0"/>
              </a:spcBef>
              <a:buClrTx/>
              <a:buSzTx/>
              <a:buFont typeface="Wingdings" panose="05000000000000000000" pitchFamily="2" charset="2"/>
              <a:buChar char="§"/>
            </a:pPr>
            <a:r>
              <a:rPr lang="en-US" altLang="en-US" sz="2000"/>
              <a:t>To write expressions using the conditional expression (§3.14).</a:t>
            </a:r>
          </a:p>
          <a:p>
            <a:pPr eaLnBrk="1" hangingPunct="1">
              <a:spcBef>
                <a:spcPct val="0"/>
              </a:spcBef>
              <a:buClrTx/>
              <a:buSzTx/>
              <a:buFont typeface="Wingdings" panose="05000000000000000000" pitchFamily="2" charset="2"/>
              <a:buChar char="§"/>
            </a:pPr>
            <a:r>
              <a:rPr lang="en-US" altLang="en-US" sz="2000"/>
              <a:t>To examine the rules governing operator precedence and associativity (§3.15).</a:t>
            </a:r>
          </a:p>
          <a:p>
            <a:pPr eaLnBrk="1" hangingPunct="1">
              <a:spcBef>
                <a:spcPct val="0"/>
              </a:spcBef>
              <a:buClrTx/>
              <a:buSzTx/>
              <a:buFont typeface="Wingdings" panose="05000000000000000000" pitchFamily="2" charset="2"/>
              <a:buChar char="§"/>
            </a:pPr>
            <a:r>
              <a:rPr lang="en-US" altLang="en-US" sz="2000"/>
              <a:t>To apply common techniques to debug errors (§3.16).</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3E2580-1266-42D7-867A-289EF2BCBD41}" type="slidenum">
              <a:rPr lang="en-US" altLang="ko-KR" sz="1400"/>
              <a:pPr>
                <a:spcBef>
                  <a:spcPct val="0"/>
                </a:spcBef>
                <a:buClrTx/>
                <a:buSzTx/>
                <a:buFontTx/>
                <a:buNone/>
              </a:pPr>
              <a:t>30</a:t>
            </a:fld>
            <a:endParaRPr lang="en-US" altLang="ko-KR" sz="1400"/>
          </a:p>
        </p:txBody>
      </p:sp>
      <p:sp>
        <p:nvSpPr>
          <p:cNvPr id="38915" name="Rectangle 2"/>
          <p:cNvSpPr>
            <a:spLocks noGrp="1" noChangeArrowheads="1"/>
          </p:cNvSpPr>
          <p:nvPr>
            <p:ph type="title"/>
          </p:nvPr>
        </p:nvSpPr>
        <p:spPr>
          <a:xfrm>
            <a:off x="685800" y="381000"/>
            <a:ext cx="7772400" cy="1047750"/>
          </a:xfrm>
        </p:spPr>
        <p:txBody>
          <a:bodyPr/>
          <a:lstStyle/>
          <a:p>
            <a:r>
              <a:rPr lang="en-US" altLang="en-US" sz="3900" smtClean="0"/>
              <a:t>The &amp; and | Operators</a:t>
            </a:r>
            <a:endParaRPr lang="en-US" altLang="en-US" smtClean="0"/>
          </a:p>
        </p:txBody>
      </p:sp>
      <p:sp>
        <p:nvSpPr>
          <p:cNvPr id="38916" name="Rectangle 3"/>
          <p:cNvSpPr>
            <a:spLocks noGrp="1" noChangeArrowheads="1"/>
          </p:cNvSpPr>
          <p:nvPr>
            <p:ph type="body" idx="1"/>
          </p:nvPr>
        </p:nvSpPr>
        <p:spPr>
          <a:xfrm>
            <a:off x="685800" y="1524000"/>
            <a:ext cx="7924800" cy="4876800"/>
          </a:xfrm>
        </p:spPr>
        <p:txBody>
          <a:bodyPr/>
          <a:lstStyle/>
          <a:p>
            <a:pPr>
              <a:buFont typeface="Monotype Sorts" pitchFamily="2" charset="2"/>
              <a:buNone/>
            </a:pPr>
            <a:r>
              <a:rPr lang="en-US" altLang="en-US" sz="2600" b="1" smtClean="0">
                <a:latin typeface="Courier New" panose="02070309020205020404" pitchFamily="49" charset="0"/>
              </a:rPr>
              <a:t>If x is 1, what is x after this expression?</a:t>
            </a:r>
          </a:p>
          <a:p>
            <a:pPr>
              <a:buFont typeface="Monotype Sorts" pitchFamily="2" charset="2"/>
              <a:buNone/>
            </a:pPr>
            <a:r>
              <a:rPr lang="en-US" altLang="en-US" sz="2600" b="1" smtClean="0">
                <a:latin typeface="Courier New" panose="02070309020205020404" pitchFamily="49" charset="0"/>
              </a:rPr>
              <a:t>(x &gt; 1) &amp; (x++ &lt; 10)</a:t>
            </a:r>
          </a:p>
          <a:p>
            <a:pPr>
              <a:buFont typeface="Monotype Sorts" pitchFamily="2" charset="2"/>
              <a:buNone/>
            </a:pP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If x is 1, what is x after this expression?</a:t>
            </a:r>
          </a:p>
          <a:p>
            <a:pPr>
              <a:buFont typeface="Monotype Sorts" pitchFamily="2" charset="2"/>
              <a:buNone/>
            </a:pPr>
            <a:r>
              <a:rPr lang="en-US" altLang="en-US" sz="2600" b="1" smtClean="0">
                <a:latin typeface="Courier New" panose="02070309020205020404" pitchFamily="49" charset="0"/>
              </a:rPr>
              <a:t>(1 &gt; x) &amp;&amp; ( 1 &gt; x++)</a:t>
            </a:r>
            <a:endParaRPr lang="en-US" altLang="en-US" sz="2800" b="1" smtClean="0">
              <a:latin typeface="Book Antiqua" panose="02040602050305030304" pitchFamily="18" charset="0"/>
            </a:endParaRPr>
          </a:p>
          <a:p>
            <a:pPr>
              <a:buFont typeface="Monotype Sorts" pitchFamily="2" charset="2"/>
              <a:buNone/>
            </a:pPr>
            <a:endParaRPr lang="en-US" altLang="en-US" sz="2800" b="1" smtClean="0">
              <a:latin typeface="Book Antiqua" panose="02040602050305030304" pitchFamily="18" charset="0"/>
            </a:endParaRPr>
          </a:p>
          <a:p>
            <a:pPr>
              <a:buFont typeface="Monotype Sorts" pitchFamily="2" charset="2"/>
              <a:buNone/>
            </a:pPr>
            <a:r>
              <a:rPr lang="en-US" altLang="en-US" sz="2600" b="1" smtClean="0">
                <a:latin typeface="Courier New" panose="02070309020205020404" pitchFamily="49" charset="0"/>
              </a:rPr>
              <a:t>How about (1 == x) | (10 &gt; x++)?</a:t>
            </a:r>
          </a:p>
          <a:p>
            <a:pPr>
              <a:buFont typeface="Monotype Sorts" pitchFamily="2" charset="2"/>
              <a:buNone/>
            </a:pPr>
            <a:r>
              <a:rPr lang="en-US" altLang="en-US" sz="2600" b="1" smtClean="0">
                <a:latin typeface="Courier New" panose="02070309020205020404" pitchFamily="49" charset="0"/>
              </a:rPr>
              <a:t>(1 == x) || (10 &gt; x++)?</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AB92FF-34E3-40A8-A8AA-DDC521EC6C74}" type="slidenum">
              <a:rPr lang="en-US" altLang="ko-KR" sz="1400"/>
              <a:pPr>
                <a:spcBef>
                  <a:spcPct val="0"/>
                </a:spcBef>
                <a:buClrTx/>
                <a:buSzTx/>
                <a:buFontTx/>
                <a:buNone/>
              </a:pPr>
              <a:t>31</a:t>
            </a:fld>
            <a:endParaRPr lang="en-US" altLang="ko-KR" sz="1400"/>
          </a:p>
        </p:txBody>
      </p:sp>
      <p:sp>
        <p:nvSpPr>
          <p:cNvPr id="39939" name="Rectangle 2"/>
          <p:cNvSpPr>
            <a:spLocks noGrp="1" noChangeArrowheads="1"/>
          </p:cNvSpPr>
          <p:nvPr>
            <p:ph type="title"/>
          </p:nvPr>
        </p:nvSpPr>
        <p:spPr>
          <a:xfrm>
            <a:off x="304800" y="304800"/>
            <a:ext cx="8458200" cy="838200"/>
          </a:xfrm>
        </p:spPr>
        <p:txBody>
          <a:bodyPr/>
          <a:lstStyle/>
          <a:p>
            <a:r>
              <a:rPr lang="en-US" altLang="en-US" smtClean="0"/>
              <a:t>Problem: Determining </a:t>
            </a:r>
            <a:r>
              <a:rPr lang="en-US" altLang="en-US" smtClean="0">
                <a:cs typeface="Times New Roman" panose="02020603050405020304" pitchFamily="18" charset="0"/>
              </a:rPr>
              <a:t>Leap Year?</a:t>
            </a:r>
            <a:endParaRPr lang="en-US" altLang="en-US" smtClean="0"/>
          </a:p>
        </p:txBody>
      </p:sp>
      <p:sp>
        <p:nvSpPr>
          <p:cNvPr id="169987" name="AutoShape 3">
            <a:hlinkClick r:id="" action="ppaction://noaction" highlightClick="1"/>
          </p:cNvPr>
          <p:cNvSpPr>
            <a:spLocks noChangeArrowheads="1"/>
          </p:cNvSpPr>
          <p:nvPr/>
        </p:nvSpPr>
        <p:spPr bwMode="auto">
          <a:xfrm>
            <a:off x="4114800" y="5715000"/>
            <a:ext cx="1676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LeapYear</a:t>
            </a:r>
            <a:endParaRPr lang="en-US" altLang="ko-KR">
              <a:solidFill>
                <a:schemeClr val="accent1"/>
              </a:solidFill>
              <a:ea typeface="굴림" panose="020B0600000101010101" pitchFamily="50" charset="-127"/>
            </a:endParaRPr>
          </a:p>
        </p:txBody>
      </p:sp>
      <p:sp>
        <p:nvSpPr>
          <p:cNvPr id="39941" name="AutoShape 4">
            <a:hlinkClick r:id="rId4" action="ppaction://program" highlightClick="1"/>
          </p:cNvPr>
          <p:cNvSpPr>
            <a:spLocks noChangeArrowheads="1"/>
          </p:cNvSpPr>
          <p:nvPr/>
        </p:nvSpPr>
        <p:spPr bwMode="auto">
          <a:xfrm>
            <a:off x="59436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9942"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9943" name="Text Box 6"/>
          <p:cNvSpPr txBox="1">
            <a:spLocks noChangeArrowheads="1"/>
          </p:cNvSpPr>
          <p:nvPr/>
        </p:nvSpPr>
        <p:spPr bwMode="auto">
          <a:xfrm>
            <a:off x="152400" y="1447800"/>
            <a:ext cx="8991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a:t>
            </a:r>
            <a:r>
              <a:rPr lang="en-US" altLang="en-US">
                <a:cs typeface="Times New Roman" panose="02020603050405020304" pitchFamily="18" charset="0"/>
              </a:rPr>
              <a:t>first prompts the user to enter a year as an </a:t>
            </a:r>
            <a:r>
              <a:rPr lang="en-US" altLang="en-US" u="sng">
                <a:cs typeface="Times New Roman" panose="02020603050405020304" pitchFamily="18" charset="0"/>
              </a:rPr>
              <a:t>int</a:t>
            </a:r>
            <a:r>
              <a:rPr lang="en-US" altLang="en-US">
                <a:cs typeface="Times New Roman" panose="02020603050405020304" pitchFamily="18" charset="0"/>
              </a:rPr>
              <a:t> value and checks if it is a leap year.</a:t>
            </a:r>
          </a:p>
          <a:p>
            <a:pPr>
              <a:spcBef>
                <a:spcPct val="50000"/>
              </a:spcBef>
              <a:buClrTx/>
              <a:buSzTx/>
              <a:buFontTx/>
              <a:buNone/>
            </a:pPr>
            <a:r>
              <a:rPr lang="en-US" altLang="en-US">
                <a:cs typeface="Times New Roman" panose="02020603050405020304" pitchFamily="18" charset="0"/>
              </a:rPr>
              <a:t>A year is a leap year if it </a:t>
            </a:r>
            <a:r>
              <a:rPr lang="en-US" altLang="en-US">
                <a:solidFill>
                  <a:srgbClr val="FF5050"/>
                </a:solidFill>
                <a:cs typeface="Times New Roman" panose="02020603050405020304" pitchFamily="18" charset="0"/>
              </a:rPr>
              <a:t>is divisible by 4</a:t>
            </a:r>
            <a:r>
              <a:rPr lang="en-US" altLang="en-US">
                <a:cs typeface="Times New Roman" panose="02020603050405020304" pitchFamily="18" charset="0"/>
              </a:rPr>
              <a:t> but </a:t>
            </a:r>
            <a:r>
              <a:rPr lang="en-US" altLang="en-US">
                <a:solidFill>
                  <a:schemeClr val="accent1"/>
                </a:solidFill>
                <a:cs typeface="Times New Roman" panose="02020603050405020304" pitchFamily="18" charset="0"/>
              </a:rPr>
              <a:t>not by 100</a:t>
            </a:r>
            <a:r>
              <a:rPr lang="en-US" altLang="en-US">
                <a:cs typeface="Times New Roman" panose="02020603050405020304" pitchFamily="18" charset="0"/>
              </a:rPr>
              <a:t>, or it is </a:t>
            </a:r>
            <a:r>
              <a:rPr lang="en-US" altLang="en-US">
                <a:solidFill>
                  <a:schemeClr val="tx2"/>
                </a:solidFill>
                <a:cs typeface="Times New Roman" panose="02020603050405020304" pitchFamily="18" charset="0"/>
              </a:rPr>
              <a:t>divisible by 400</a:t>
            </a:r>
            <a:r>
              <a:rPr lang="en-US" altLang="en-US">
                <a:cs typeface="Times New Roman" panose="02020603050405020304" pitchFamily="18" charset="0"/>
              </a:rPr>
              <a:t>.</a:t>
            </a:r>
          </a:p>
          <a:p>
            <a:pPr>
              <a:spcBef>
                <a:spcPct val="50000"/>
              </a:spcBef>
              <a:buClrTx/>
              <a:buSzTx/>
              <a:buFontTx/>
              <a:buNone/>
            </a:pPr>
            <a:r>
              <a:rPr lang="en-US" altLang="en-US">
                <a:cs typeface="Times New Roman" panose="02020603050405020304" pitchFamily="18" charset="0"/>
              </a:rPr>
              <a:t> (</a:t>
            </a:r>
            <a:r>
              <a:rPr lang="en-US" altLang="en-US">
                <a:solidFill>
                  <a:srgbClr val="FF5050"/>
                </a:solidFill>
                <a:cs typeface="Times New Roman" panose="02020603050405020304" pitchFamily="18" charset="0"/>
              </a:rPr>
              <a:t>year % 4 == 0</a:t>
            </a:r>
            <a:r>
              <a:rPr lang="en-US" altLang="en-US">
                <a:cs typeface="Times New Roman" panose="02020603050405020304" pitchFamily="18" charset="0"/>
              </a:rPr>
              <a:t> &amp;&amp; </a:t>
            </a:r>
            <a:r>
              <a:rPr lang="en-US" altLang="en-US">
                <a:solidFill>
                  <a:schemeClr val="accent1"/>
                </a:solidFill>
                <a:cs typeface="Times New Roman" panose="02020603050405020304" pitchFamily="18" charset="0"/>
              </a:rPr>
              <a:t>year % 100 != 0</a:t>
            </a:r>
            <a:r>
              <a:rPr lang="en-US" altLang="en-US">
                <a:cs typeface="Times New Roman" panose="02020603050405020304" pitchFamily="18" charset="0"/>
              </a:rPr>
              <a:t>) || (</a:t>
            </a:r>
            <a:r>
              <a:rPr lang="en-US" altLang="en-US">
                <a:solidFill>
                  <a:schemeClr val="tx2"/>
                </a:solidFill>
                <a:cs typeface="Times New Roman" panose="02020603050405020304" pitchFamily="18" charset="0"/>
              </a:rPr>
              <a:t>year % 400 == 0</a:t>
            </a:r>
            <a:r>
              <a:rPr lang="en-US" altLang="en-US">
                <a:cs typeface="Times New Roman" panose="02020603050405020304" pitchFamily="18" charset="0"/>
              </a:rPr>
              <a:t>)</a:t>
            </a:r>
            <a:endParaRPr lang="en-US" altLang="en-US"/>
          </a:p>
        </p:txBody>
      </p:sp>
      <p:sp>
        <p:nvSpPr>
          <p:cNvPr id="39944" name="AutoShape 15">
            <a:hlinkClick r:id="rId5" highlightClick="1"/>
          </p:cNvPr>
          <p:cNvSpPr>
            <a:spLocks noChangeArrowheads="1"/>
          </p:cNvSpPr>
          <p:nvPr/>
        </p:nvSpPr>
        <p:spPr bwMode="auto">
          <a:xfrm>
            <a:off x="3457575" y="569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6FC7A0-478C-4375-BB81-9CE0325515AE}" type="slidenum">
              <a:rPr lang="en-US" altLang="ko-KR" sz="1400"/>
              <a:pPr>
                <a:spcBef>
                  <a:spcPct val="0"/>
                </a:spcBef>
                <a:buClrTx/>
                <a:buSzTx/>
                <a:buFontTx/>
                <a:buNone/>
              </a:pPr>
              <a:t>32</a:t>
            </a:fld>
            <a:endParaRPr lang="en-US" altLang="ko-KR" sz="1400"/>
          </a:p>
        </p:txBody>
      </p:sp>
      <p:sp>
        <p:nvSpPr>
          <p:cNvPr id="41987" name="Rectangle 2"/>
          <p:cNvSpPr>
            <a:spLocks noGrp="1" noChangeArrowheads="1"/>
          </p:cNvSpPr>
          <p:nvPr>
            <p:ph type="title"/>
          </p:nvPr>
        </p:nvSpPr>
        <p:spPr>
          <a:xfrm>
            <a:off x="609600" y="228600"/>
            <a:ext cx="7772400" cy="685800"/>
          </a:xfrm>
        </p:spPr>
        <p:txBody>
          <a:bodyPr/>
          <a:lstStyle/>
          <a:p>
            <a:r>
              <a:rPr lang="en-US" altLang="en-US" sz="4200" smtClean="0">
                <a:latin typeface="Courier New" panose="02070309020205020404" pitchFamily="49" charset="0"/>
              </a:rPr>
              <a:t>switch</a:t>
            </a:r>
            <a:r>
              <a:rPr lang="en-US" altLang="en-US" smtClean="0"/>
              <a:t> Statements</a:t>
            </a:r>
          </a:p>
        </p:txBody>
      </p:sp>
      <p:sp>
        <p:nvSpPr>
          <p:cNvPr id="41988" name="Rectangle 3"/>
          <p:cNvSpPr>
            <a:spLocks noGrp="1" noChangeArrowheads="1"/>
          </p:cNvSpPr>
          <p:nvPr>
            <p:ph type="body" idx="1"/>
          </p:nvPr>
        </p:nvSpPr>
        <p:spPr>
          <a:xfrm>
            <a:off x="228600" y="990600"/>
            <a:ext cx="8686800" cy="5334000"/>
          </a:xfrm>
        </p:spPr>
        <p:txBody>
          <a:bodyPr/>
          <a:lstStyle/>
          <a:p>
            <a:pPr marL="0" indent="0">
              <a:lnSpc>
                <a:spcPct val="90000"/>
              </a:lnSpc>
              <a:buFont typeface="Monotype Sorts" pitchFamily="2" charset="2"/>
              <a:buNone/>
            </a:pPr>
            <a:r>
              <a:rPr lang="en-US" altLang="en-US" sz="2500" smtClean="0">
                <a:cs typeface="Times New Roman" panose="02020603050405020304" pitchFamily="18" charset="0"/>
              </a:rPr>
              <a:t>switch (status) {</a:t>
            </a:r>
          </a:p>
          <a:p>
            <a:pPr marL="0" indent="0">
              <a:lnSpc>
                <a:spcPct val="90000"/>
              </a:lnSpc>
              <a:buFont typeface="Monotype Sorts" pitchFamily="2" charset="2"/>
              <a:buNone/>
            </a:pPr>
            <a:r>
              <a:rPr lang="en-US" altLang="en-US" sz="2500" smtClean="0">
                <a:cs typeface="Times New Roman" panose="02020603050405020304" pitchFamily="18" charset="0"/>
              </a:rPr>
              <a:t>  case 0:  compute taxes for single filers;</a:t>
            </a:r>
          </a:p>
          <a:p>
            <a:pPr marL="0" indent="0">
              <a:lnSpc>
                <a:spcPct val="90000"/>
              </a:lnSpc>
              <a:buFont typeface="Monotype Sorts" pitchFamily="2" charset="2"/>
              <a:buNone/>
            </a:pPr>
            <a:r>
              <a:rPr lang="en-US" altLang="en-US" sz="2500" smtClean="0">
                <a:cs typeface="Times New Roman" panose="02020603050405020304" pitchFamily="18" charset="0"/>
              </a:rPr>
              <a:t>           break;</a:t>
            </a:r>
          </a:p>
          <a:p>
            <a:pPr marL="0" indent="0">
              <a:lnSpc>
                <a:spcPct val="90000"/>
              </a:lnSpc>
              <a:buFont typeface="Monotype Sorts" pitchFamily="2" charset="2"/>
              <a:buNone/>
            </a:pPr>
            <a:r>
              <a:rPr lang="en-US" altLang="en-US" sz="2500" smtClean="0">
                <a:cs typeface="Times New Roman" panose="02020603050405020304" pitchFamily="18" charset="0"/>
              </a:rPr>
              <a:t>  case 1:  compute taxes for married file jointly;</a:t>
            </a:r>
          </a:p>
          <a:p>
            <a:pPr marL="0" indent="0">
              <a:lnSpc>
                <a:spcPct val="90000"/>
              </a:lnSpc>
              <a:buFont typeface="Monotype Sorts" pitchFamily="2" charset="2"/>
              <a:buNone/>
            </a:pPr>
            <a:r>
              <a:rPr lang="en-US" altLang="en-US" sz="2500" smtClean="0">
                <a:cs typeface="Times New Roman" panose="02020603050405020304" pitchFamily="18" charset="0"/>
              </a:rPr>
              <a:t>           break;</a:t>
            </a:r>
          </a:p>
          <a:p>
            <a:pPr marL="0" indent="0">
              <a:lnSpc>
                <a:spcPct val="90000"/>
              </a:lnSpc>
              <a:buFont typeface="Monotype Sorts" pitchFamily="2" charset="2"/>
              <a:buNone/>
            </a:pPr>
            <a:r>
              <a:rPr lang="en-US" altLang="en-US" sz="2500" smtClean="0">
                <a:cs typeface="Times New Roman" panose="02020603050405020304" pitchFamily="18" charset="0"/>
              </a:rPr>
              <a:t>  case 2:  compute taxes for married file separately;</a:t>
            </a:r>
          </a:p>
          <a:p>
            <a:pPr marL="0" indent="0">
              <a:lnSpc>
                <a:spcPct val="90000"/>
              </a:lnSpc>
              <a:buFont typeface="Monotype Sorts" pitchFamily="2" charset="2"/>
              <a:buNone/>
            </a:pPr>
            <a:r>
              <a:rPr lang="en-US" altLang="en-US" sz="2500" smtClean="0">
                <a:cs typeface="Times New Roman" panose="02020603050405020304" pitchFamily="18" charset="0"/>
              </a:rPr>
              <a:t>           break;</a:t>
            </a:r>
          </a:p>
          <a:p>
            <a:pPr marL="0" indent="0">
              <a:lnSpc>
                <a:spcPct val="90000"/>
              </a:lnSpc>
              <a:buFont typeface="Monotype Sorts" pitchFamily="2" charset="2"/>
              <a:buNone/>
            </a:pPr>
            <a:r>
              <a:rPr lang="en-US" altLang="en-US" sz="2500" smtClean="0">
                <a:cs typeface="Times New Roman" panose="02020603050405020304" pitchFamily="18" charset="0"/>
              </a:rPr>
              <a:t>  case 3:  compute taxes for head of household;</a:t>
            </a:r>
          </a:p>
          <a:p>
            <a:pPr marL="0" indent="0">
              <a:lnSpc>
                <a:spcPct val="90000"/>
              </a:lnSpc>
              <a:buFont typeface="Monotype Sorts" pitchFamily="2" charset="2"/>
              <a:buNone/>
            </a:pPr>
            <a:r>
              <a:rPr lang="en-US" altLang="en-US" sz="2500" smtClean="0">
                <a:cs typeface="Times New Roman" panose="02020603050405020304" pitchFamily="18" charset="0"/>
              </a:rPr>
              <a:t>           break;</a:t>
            </a:r>
          </a:p>
          <a:p>
            <a:pPr marL="0" indent="0">
              <a:lnSpc>
                <a:spcPct val="90000"/>
              </a:lnSpc>
              <a:buFont typeface="Monotype Sorts" pitchFamily="2" charset="2"/>
              <a:buNone/>
            </a:pPr>
            <a:r>
              <a:rPr lang="en-US" altLang="en-US" sz="2500" smtClean="0">
                <a:cs typeface="Times New Roman" panose="02020603050405020304" pitchFamily="18" charset="0"/>
              </a:rPr>
              <a:t>  default: System.out.println("Errors: invalid status");</a:t>
            </a:r>
          </a:p>
          <a:p>
            <a:pPr marL="0" indent="0">
              <a:lnSpc>
                <a:spcPct val="90000"/>
              </a:lnSpc>
              <a:buFont typeface="Monotype Sorts" pitchFamily="2" charset="2"/>
              <a:buNone/>
            </a:pPr>
            <a:r>
              <a:rPr lang="en-US" altLang="en-US" sz="2500" smtClean="0">
                <a:cs typeface="Times New Roman" panose="02020603050405020304" pitchFamily="18" charset="0"/>
              </a:rPr>
              <a:t>           System.exit(1);</a:t>
            </a:r>
          </a:p>
          <a:p>
            <a:pPr marL="0" indent="0">
              <a:lnSpc>
                <a:spcPct val="90000"/>
              </a:lnSpc>
              <a:buFont typeface="Monotype Sorts" pitchFamily="2" charset="2"/>
              <a:buNone/>
            </a:pPr>
            <a:r>
              <a:rPr lang="en-US" altLang="en-US" sz="2500" smtClean="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650884-AB4F-4244-A826-45994F5F11E3}" type="slidenum">
              <a:rPr lang="en-US" altLang="ko-KR" sz="1400"/>
              <a:pPr>
                <a:spcBef>
                  <a:spcPct val="0"/>
                </a:spcBef>
                <a:buClrTx/>
                <a:buSzTx/>
                <a:buFontTx/>
                <a:buNone/>
              </a:pPr>
              <a:t>33</a:t>
            </a:fld>
            <a:endParaRPr lang="en-US" altLang="ko-KR" sz="1400"/>
          </a:p>
        </p:txBody>
      </p:sp>
      <p:sp>
        <p:nvSpPr>
          <p:cNvPr id="43011" name="Rectangle 2"/>
          <p:cNvSpPr>
            <a:spLocks noGrp="1" noChangeArrowheads="1"/>
          </p:cNvSpPr>
          <p:nvPr>
            <p:ph type="title"/>
          </p:nvPr>
        </p:nvSpPr>
        <p:spPr>
          <a:xfrm>
            <a:off x="685800" y="165100"/>
            <a:ext cx="7772400" cy="536575"/>
          </a:xfrm>
        </p:spPr>
        <p:txBody>
          <a:bodyPr/>
          <a:lstStyle/>
          <a:p>
            <a:r>
              <a:rPr lang="en-US" altLang="en-US" sz="3800" smtClean="0">
                <a:latin typeface="Courier New" panose="02070309020205020404" pitchFamily="49" charset="0"/>
              </a:rPr>
              <a:t>switch</a:t>
            </a:r>
            <a:r>
              <a:rPr lang="en-US" altLang="en-US" sz="4000" smtClean="0"/>
              <a:t> Statement Flow Chart</a:t>
            </a:r>
          </a:p>
        </p:txBody>
      </p:sp>
      <p:sp>
        <p:nvSpPr>
          <p:cNvPr id="43012" name="Rectangle 7"/>
          <p:cNvSpPr>
            <a:spLocks noChangeArrowheads="1"/>
          </p:cNvSpPr>
          <p:nvPr/>
        </p:nvSpPr>
        <p:spPr bwMode="auto">
          <a:xfrm>
            <a:off x="274320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9"/>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30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035050"/>
            <a:ext cx="8064500" cy="53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EE8DB1-612F-4613-A9F3-42296B135D54}" type="slidenum">
              <a:rPr lang="en-US" altLang="ko-KR" sz="1400"/>
              <a:pPr>
                <a:spcBef>
                  <a:spcPct val="0"/>
                </a:spcBef>
                <a:buClrTx/>
                <a:buSzTx/>
                <a:buFontTx/>
                <a:buNone/>
              </a:pPr>
              <a:t>34</a:t>
            </a:fld>
            <a:endParaRPr lang="en-US" altLang="ko-KR" sz="1400"/>
          </a:p>
        </p:txBody>
      </p:sp>
      <p:sp>
        <p:nvSpPr>
          <p:cNvPr id="44035" name="Rectangle 2"/>
          <p:cNvSpPr>
            <a:spLocks noGrp="1" noChangeArrowheads="1"/>
          </p:cNvSpPr>
          <p:nvPr>
            <p:ph type="title"/>
          </p:nvPr>
        </p:nvSpPr>
        <p:spPr>
          <a:xfrm>
            <a:off x="685800" y="0"/>
            <a:ext cx="7772400" cy="762000"/>
          </a:xfrm>
        </p:spPr>
        <p:txBody>
          <a:bodyPr/>
          <a:lstStyle/>
          <a:p>
            <a:r>
              <a:rPr lang="en-US" altLang="en-US" sz="4200" smtClean="0">
                <a:latin typeface="Courier New" panose="02070309020205020404" pitchFamily="49" charset="0"/>
              </a:rPr>
              <a:t>switch</a:t>
            </a:r>
            <a:r>
              <a:rPr lang="en-US" altLang="en-US" smtClean="0"/>
              <a:t> Statement Rules</a:t>
            </a:r>
          </a:p>
        </p:txBody>
      </p:sp>
      <p:sp>
        <p:nvSpPr>
          <p:cNvPr id="44036" name="Rectangle 5"/>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(switch-expression) {</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default: statement(s)-for-default;</a:t>
            </a:r>
          </a:p>
          <a:p>
            <a:pPr>
              <a:buFont typeface="Monotype Sorts" pitchFamily="2" charset="2"/>
              <a:buNone/>
            </a:pPr>
            <a:r>
              <a:rPr lang="en-US" altLang="en-US" sz="1900">
                <a:cs typeface="Times New Roman" panose="02020603050405020304" pitchFamily="18" charset="0"/>
              </a:rPr>
              <a:t>}</a:t>
            </a:r>
          </a:p>
        </p:txBody>
      </p:sp>
      <p:grpSp>
        <p:nvGrpSpPr>
          <p:cNvPr id="52239" name="Group 15"/>
          <p:cNvGrpSpPr>
            <a:grpSpLocks/>
          </p:cNvGrpSpPr>
          <p:nvPr/>
        </p:nvGrpSpPr>
        <p:grpSpPr bwMode="auto">
          <a:xfrm>
            <a:off x="762000" y="1066800"/>
            <a:ext cx="4724400" cy="1295400"/>
            <a:chOff x="96" y="384"/>
            <a:chExt cx="2976" cy="816"/>
          </a:xfrm>
        </p:grpSpPr>
        <p:sp>
          <p:nvSpPr>
            <p:cNvPr id="44043" name="Rectangle 6"/>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p>
          </p:txBody>
        </p:sp>
        <p:sp>
          <p:nvSpPr>
            <p:cNvPr id="44044"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52238" name="Group 14"/>
          <p:cNvGrpSpPr>
            <a:grpSpLocks/>
          </p:cNvGrpSpPr>
          <p:nvPr/>
        </p:nvGrpSpPr>
        <p:grpSpPr bwMode="auto">
          <a:xfrm>
            <a:off x="685800" y="1981200"/>
            <a:ext cx="4419600" cy="4191000"/>
            <a:chOff x="48" y="960"/>
            <a:chExt cx="2784" cy="2640"/>
          </a:xfrm>
        </p:grpSpPr>
        <p:sp>
          <p:nvSpPr>
            <p:cNvPr id="44039" name="Rectangle 8"/>
            <p:cNvSpPr>
              <a:spLocks noChangeArrowheads="1"/>
            </p:cNvSpPr>
            <p:nvPr/>
          </p:nvSpPr>
          <p:spPr bwMode="auto">
            <a:xfrm>
              <a:off x="48" y="144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44040"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041"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042"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2116A3-91E5-4F24-BEF8-AEE63248C015}" type="slidenum">
              <a:rPr lang="en-US" altLang="ko-KR" sz="1400"/>
              <a:pPr>
                <a:spcBef>
                  <a:spcPct val="0"/>
                </a:spcBef>
                <a:buClrTx/>
                <a:buSzTx/>
                <a:buFontTx/>
                <a:buNone/>
              </a:pPr>
              <a:t>35</a:t>
            </a:fld>
            <a:endParaRPr lang="en-US" altLang="ko-KR" sz="1400"/>
          </a:p>
        </p:txBody>
      </p:sp>
      <p:sp>
        <p:nvSpPr>
          <p:cNvPr id="45059" name="Rectangle 2"/>
          <p:cNvSpPr>
            <a:spLocks noGrp="1" noChangeArrowheads="1"/>
          </p:cNvSpPr>
          <p:nvPr>
            <p:ph type="title"/>
          </p:nvPr>
        </p:nvSpPr>
        <p:spPr>
          <a:xfrm>
            <a:off x="685800" y="0"/>
            <a:ext cx="7772400" cy="762000"/>
          </a:xfrm>
        </p:spPr>
        <p:txBody>
          <a:bodyPr/>
          <a:lstStyle/>
          <a:p>
            <a:r>
              <a:rPr lang="en-US" altLang="en-US" sz="4200" smtClean="0">
                <a:latin typeface="Courier New" panose="02070309020205020404" pitchFamily="49" charset="0"/>
              </a:rPr>
              <a:t>switch</a:t>
            </a:r>
            <a:r>
              <a:rPr lang="en-US" altLang="en-US" smtClean="0"/>
              <a:t> Statement Rules</a:t>
            </a:r>
          </a:p>
        </p:txBody>
      </p:sp>
      <p:sp>
        <p:nvSpPr>
          <p:cNvPr id="114691" name="Rectangle 3"/>
          <p:cNvSpPr>
            <a:spLocks noGrp="1" noChangeArrowheads="1"/>
          </p:cNvSpPr>
          <p:nvPr>
            <p:ph type="body" idx="1"/>
          </p:nvPr>
        </p:nvSpPr>
        <p:spPr>
          <a:xfrm>
            <a:off x="228600" y="1219200"/>
            <a:ext cx="3048000" cy="2057400"/>
          </a:xfrm>
        </p:spPr>
        <p:txBody>
          <a:bodyPr/>
          <a:lstStyle/>
          <a:p>
            <a:pPr marL="55563" indent="-55563" defTabSz="287338">
              <a:spcBef>
                <a:spcPct val="0"/>
              </a:spcBef>
              <a:buFont typeface="Monotype Sorts" pitchFamily="2" charset="2"/>
              <a:buNone/>
            </a:pPr>
            <a:r>
              <a:rPr lang="en-US" altLang="en-US" sz="2800" smtClean="0">
                <a:solidFill>
                  <a:schemeClr val="tx2"/>
                </a:solidFill>
                <a:latin typeface="Courier" charset="0"/>
                <a:cs typeface="Times New Roman" panose="02020603050405020304" pitchFamily="18" charset="0"/>
              </a:rPr>
              <a:t>	</a:t>
            </a:r>
            <a:r>
              <a:rPr lang="en-US" altLang="en-US" sz="1600" smtClean="0">
                <a:solidFill>
                  <a:schemeClr val="tx2"/>
                </a:solidFill>
                <a:cs typeface="Times New Roman" panose="02020603050405020304" pitchFamily="18" charset="0"/>
              </a:rPr>
              <a:t>The keyword </a:t>
            </a:r>
            <a:r>
              <a:rPr lang="en-US" altLang="en-US" sz="1600" u="sng" smtClean="0">
                <a:solidFill>
                  <a:schemeClr val="tx2"/>
                </a:solidFill>
                <a:cs typeface="Times New Roman" panose="02020603050405020304" pitchFamily="18" charset="0"/>
              </a:rPr>
              <a:t>break</a:t>
            </a:r>
            <a:r>
              <a:rPr lang="en-US" altLang="en-US" sz="1600" smtClean="0">
                <a:solidFill>
                  <a:schemeClr val="tx2"/>
                </a:solidFill>
                <a:cs typeface="Times New Roman" panose="02020603050405020304" pitchFamily="18" charset="0"/>
              </a:rPr>
              <a:t> is optional, but it should be used at the end of each case in order to terminate the remainder of the </a:t>
            </a:r>
            <a:r>
              <a:rPr lang="en-US" altLang="en-US" sz="1600" u="sng" smtClean="0">
                <a:solidFill>
                  <a:schemeClr val="tx2"/>
                </a:solidFill>
                <a:cs typeface="Times New Roman" panose="02020603050405020304" pitchFamily="18" charset="0"/>
              </a:rPr>
              <a:t>switch</a:t>
            </a:r>
            <a:r>
              <a:rPr lang="en-US" altLang="en-US" sz="1600" smtClean="0">
                <a:solidFill>
                  <a:schemeClr val="tx2"/>
                </a:solidFill>
                <a:cs typeface="Times New Roman" panose="02020603050405020304" pitchFamily="18" charset="0"/>
              </a:rPr>
              <a:t> statement. If the </a:t>
            </a:r>
            <a:r>
              <a:rPr lang="en-US" altLang="en-US" sz="1600" u="sng" smtClean="0">
                <a:solidFill>
                  <a:schemeClr val="tx2"/>
                </a:solidFill>
                <a:cs typeface="Times New Roman" panose="02020603050405020304" pitchFamily="18" charset="0"/>
              </a:rPr>
              <a:t>break</a:t>
            </a:r>
            <a:r>
              <a:rPr lang="en-US" altLang="en-US" sz="1600" smtClean="0">
                <a:solidFill>
                  <a:schemeClr val="tx2"/>
                </a:solidFill>
                <a:cs typeface="Times New Roman" panose="02020603050405020304" pitchFamily="18" charset="0"/>
              </a:rPr>
              <a:t> statement is not present, the next </a:t>
            </a:r>
            <a:r>
              <a:rPr lang="en-US" altLang="en-US" sz="1600" u="sng" smtClean="0">
                <a:solidFill>
                  <a:schemeClr val="tx2"/>
                </a:solidFill>
                <a:cs typeface="Times New Roman" panose="02020603050405020304" pitchFamily="18" charset="0"/>
              </a:rPr>
              <a:t>case</a:t>
            </a:r>
            <a:r>
              <a:rPr lang="en-US" altLang="en-US" sz="1600" smtClean="0">
                <a:solidFill>
                  <a:schemeClr val="tx2"/>
                </a:solidFill>
                <a:cs typeface="Times New Roman" panose="02020603050405020304" pitchFamily="18" charset="0"/>
              </a:rPr>
              <a:t> statement will be executed.</a:t>
            </a:r>
          </a:p>
        </p:txBody>
      </p:sp>
      <p:sp>
        <p:nvSpPr>
          <p:cNvPr id="45061" name="Rectangle 4"/>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(switch-expression) {</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default: statement(s)-for-default;</a:t>
            </a:r>
          </a:p>
          <a:p>
            <a:pPr>
              <a:buFont typeface="Monotype Sorts" pitchFamily="2" charset="2"/>
              <a:buNone/>
            </a:pPr>
            <a:r>
              <a:rPr lang="en-US" altLang="en-US" sz="1900">
                <a:cs typeface="Times New Roman" panose="02020603050405020304" pitchFamily="18" charset="0"/>
              </a:rPr>
              <a:t>}</a:t>
            </a:r>
          </a:p>
        </p:txBody>
      </p:sp>
      <p:sp>
        <p:nvSpPr>
          <p:cNvPr id="114695" name="Line 7"/>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4701" name="Line 13"/>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4702" name="Line 14"/>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114706" name="Group 18"/>
          <p:cNvGrpSpPr>
            <a:grpSpLocks/>
          </p:cNvGrpSpPr>
          <p:nvPr/>
        </p:nvGrpSpPr>
        <p:grpSpPr bwMode="auto">
          <a:xfrm>
            <a:off x="228600" y="3733800"/>
            <a:ext cx="4267200" cy="1524000"/>
            <a:chOff x="144" y="2352"/>
            <a:chExt cx="2688" cy="960"/>
          </a:xfrm>
        </p:grpSpPr>
        <p:sp>
          <p:nvSpPr>
            <p:cNvPr id="45067" name="Rectangle 15"/>
            <p:cNvSpPr>
              <a:spLocks noChangeArrowheads="1"/>
            </p:cNvSpPr>
            <p:nvPr/>
          </p:nvSpPr>
          <p:spPr bwMode="auto">
            <a:xfrm>
              <a:off x="144" y="2352"/>
              <a:ext cx="192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solidFill>
                    <a:schemeClr val="tx2"/>
                  </a:solidFill>
                  <a:latin typeface="Courier" charset="0"/>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p>
          </p:txBody>
        </p:sp>
        <p:sp>
          <p:nvSpPr>
            <p:cNvPr id="45068"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14705" name="Rectangle 17"/>
          <p:cNvSpPr>
            <a:spLocks noChangeArrowheads="1"/>
          </p:cNvSpPr>
          <p:nvPr/>
        </p:nvSpPr>
        <p:spPr bwMode="auto">
          <a:xfrm>
            <a:off x="3581400" y="5003800"/>
            <a:ext cx="533082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a:t>When the value in a </a:t>
            </a:r>
            <a:r>
              <a:rPr lang="en-US" altLang="en-US" sz="1800" b="1"/>
              <a:t>case</a:t>
            </a:r>
            <a:r>
              <a:rPr lang="en-US" altLang="en-US" sz="1800"/>
              <a:t> statement matches the value of the </a:t>
            </a:r>
            <a:r>
              <a:rPr lang="en-US" altLang="en-US" sz="1800" b="1"/>
              <a:t>switch-expression</a:t>
            </a:r>
            <a:r>
              <a:rPr lang="en-US" altLang="en-US" sz="1800"/>
              <a:t>,  the statements </a:t>
            </a:r>
            <a:r>
              <a:rPr lang="en-US" altLang="en-US" sz="1800" i="1"/>
              <a:t>starting from this case</a:t>
            </a:r>
            <a:r>
              <a:rPr lang="en-US" altLang="en-US" sz="1800"/>
              <a:t> are executed until either a </a:t>
            </a:r>
            <a:r>
              <a:rPr lang="en-US" altLang="en-US" sz="1800" b="1"/>
              <a:t>break</a:t>
            </a:r>
            <a:r>
              <a:rPr lang="en-US" altLang="en-US" sz="1800"/>
              <a:t> statement or the end of the </a:t>
            </a:r>
            <a:r>
              <a:rPr lang="en-US" altLang="en-US" sz="1800" b="1"/>
              <a:t>switch</a:t>
            </a:r>
            <a:r>
              <a:rPr lang="en-US" altLang="en-US" sz="1800"/>
              <a:t>  statement is reached.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1E0F4E-3768-4BF3-8D8F-A7BE83396859}" type="slidenum">
              <a:rPr lang="en-US" altLang="ko-KR" sz="1400"/>
              <a:pPr>
                <a:spcBef>
                  <a:spcPct val="0"/>
                </a:spcBef>
                <a:buClrTx/>
                <a:buSzTx/>
                <a:buFontTx/>
                <a:buNone/>
              </a:pPr>
              <a:t>36</a:t>
            </a:fld>
            <a:endParaRPr lang="en-US" altLang="ko-KR" sz="1400"/>
          </a:p>
        </p:txBody>
      </p:sp>
      <p:sp>
        <p:nvSpPr>
          <p:cNvPr id="46083"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4608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46086" name="Rectangle 6"/>
          <p:cNvSpPr>
            <a:spLocks noChangeArrowheads="1"/>
          </p:cNvSpPr>
          <p:nvPr/>
        </p:nvSpPr>
        <p:spPr bwMode="auto">
          <a:xfrm>
            <a:off x="1492250" y="2306638"/>
            <a:ext cx="42227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9447" name="AutoShape 7"/>
          <p:cNvSpPr>
            <a:spLocks noChangeArrowheads="1"/>
          </p:cNvSpPr>
          <p:nvPr/>
        </p:nvSpPr>
        <p:spPr bwMode="auto">
          <a:xfrm>
            <a:off x="654050" y="1123950"/>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day is 2: </a:t>
            </a:r>
          </a:p>
        </p:txBody>
      </p:sp>
      <p:sp>
        <p:nvSpPr>
          <p:cNvPr id="4608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47EB52-D222-442B-A0B2-41B59FF9391A}" type="slidenum">
              <a:rPr lang="en-US" altLang="ko-KR" sz="1400"/>
              <a:pPr>
                <a:spcBef>
                  <a:spcPct val="0"/>
                </a:spcBef>
                <a:buClrTx/>
                <a:buSzTx/>
                <a:buFontTx/>
                <a:buNone/>
              </a:pPr>
              <a:t>37</a:t>
            </a:fld>
            <a:endParaRPr lang="en-US" altLang="ko-KR" sz="1400"/>
          </a:p>
        </p:txBody>
      </p:sp>
      <p:sp>
        <p:nvSpPr>
          <p:cNvPr id="47107"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4710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Match case 2 </a:t>
            </a:r>
          </a:p>
        </p:txBody>
      </p:sp>
      <p:sp>
        <p:nvSpPr>
          <p:cNvPr id="4711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7112" name="Rectangle 6"/>
          <p:cNvSpPr>
            <a:spLocks noChangeArrowheads="1"/>
          </p:cNvSpPr>
          <p:nvPr/>
        </p:nvSpPr>
        <p:spPr bwMode="auto">
          <a:xfrm>
            <a:off x="574675" y="3082925"/>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ADB1EF-8D1E-42E2-8E0C-DF0CAE6D9671}" type="slidenum">
              <a:rPr lang="en-US" altLang="ko-KR" sz="1400"/>
              <a:pPr>
                <a:spcBef>
                  <a:spcPct val="0"/>
                </a:spcBef>
                <a:buClrTx/>
                <a:buSzTx/>
                <a:buFontTx/>
                <a:buNone/>
              </a:pPr>
              <a:t>38</a:t>
            </a:fld>
            <a:endParaRPr lang="en-US" altLang="ko-KR" sz="1400"/>
          </a:p>
        </p:txBody>
      </p:sp>
      <p:sp>
        <p:nvSpPr>
          <p:cNvPr id="48131"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48132"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3</a:t>
            </a:r>
          </a:p>
        </p:txBody>
      </p:sp>
      <p:sp>
        <p:nvSpPr>
          <p:cNvPr id="4813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8136" name="Rectangle 6"/>
          <p:cNvSpPr>
            <a:spLocks noChangeArrowheads="1"/>
          </p:cNvSpPr>
          <p:nvPr/>
        </p:nvSpPr>
        <p:spPr bwMode="auto">
          <a:xfrm>
            <a:off x="574675" y="3429000"/>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B8C617-67DB-439B-956C-43B1E6899F06}" type="slidenum">
              <a:rPr lang="en-US" altLang="ko-KR" sz="1400"/>
              <a:pPr>
                <a:spcBef>
                  <a:spcPct val="0"/>
                </a:spcBef>
                <a:buClrTx/>
                <a:buSzTx/>
                <a:buFontTx/>
                <a:buNone/>
              </a:pPr>
              <a:t>39</a:t>
            </a:fld>
            <a:endParaRPr lang="en-US" altLang="ko-KR" sz="1400"/>
          </a:p>
        </p:txBody>
      </p:sp>
      <p:sp>
        <p:nvSpPr>
          <p:cNvPr id="49155"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49156"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7"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4 </a:t>
            </a:r>
          </a:p>
        </p:txBody>
      </p:sp>
      <p:sp>
        <p:nvSpPr>
          <p:cNvPr id="4915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9160" name="Rectangle 6"/>
          <p:cNvSpPr>
            <a:spLocks noChangeArrowheads="1"/>
          </p:cNvSpPr>
          <p:nvPr/>
        </p:nvSpPr>
        <p:spPr bwMode="auto">
          <a:xfrm>
            <a:off x="571500" y="3773488"/>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596EB6-0DB8-401F-8E73-FCEF6E901A9C}" type="slidenum">
              <a:rPr lang="en-US" altLang="ko-KR" sz="1400"/>
              <a:pPr>
                <a:spcBef>
                  <a:spcPct val="0"/>
                </a:spcBef>
                <a:buClrTx/>
                <a:buSzTx/>
                <a:buFontTx/>
                <a:buNone/>
              </a:pPr>
              <a:t>4</a:t>
            </a:fld>
            <a:endParaRPr lang="en-US" altLang="ko-KR" sz="1400"/>
          </a:p>
        </p:txBody>
      </p:sp>
      <p:sp>
        <p:nvSpPr>
          <p:cNvPr id="6147" name="Rectangle 2"/>
          <p:cNvSpPr>
            <a:spLocks noGrp="1" noChangeArrowheads="1"/>
          </p:cNvSpPr>
          <p:nvPr>
            <p:ph type="title"/>
          </p:nvPr>
        </p:nvSpPr>
        <p:spPr>
          <a:xfrm>
            <a:off x="685800" y="304800"/>
            <a:ext cx="7772400" cy="533400"/>
          </a:xfrm>
        </p:spPr>
        <p:txBody>
          <a:bodyPr/>
          <a:lstStyle/>
          <a:p>
            <a:r>
              <a:rPr lang="en-US" altLang="en-US" sz="3900" smtClean="0"/>
              <a:t>The </a:t>
            </a:r>
            <a:r>
              <a:rPr lang="en-US" altLang="en-US" sz="3900" smtClean="0">
                <a:latin typeface="Courier New" panose="02070309020205020404" pitchFamily="49" charset="0"/>
              </a:rPr>
              <a:t>boolean</a:t>
            </a:r>
            <a:r>
              <a:rPr lang="en-US" altLang="en-US" sz="3900" smtClean="0"/>
              <a:t> Type and Operators</a:t>
            </a:r>
            <a:endParaRPr lang="en-US" altLang="en-US" smtClean="0"/>
          </a:p>
        </p:txBody>
      </p:sp>
      <p:sp>
        <p:nvSpPr>
          <p:cNvPr id="6148" name="Rectangle 3"/>
          <p:cNvSpPr>
            <a:spLocks noGrp="1" noChangeArrowheads="1"/>
          </p:cNvSpPr>
          <p:nvPr>
            <p:ph type="body" idx="1"/>
          </p:nvPr>
        </p:nvSpPr>
        <p:spPr>
          <a:xfrm>
            <a:off x="457200" y="1066800"/>
            <a:ext cx="8305800" cy="4051300"/>
          </a:xfrm>
        </p:spPr>
        <p:txBody>
          <a:bodyPr/>
          <a:lstStyle/>
          <a:p>
            <a:pPr marL="0" indent="0">
              <a:spcBef>
                <a:spcPct val="100000"/>
              </a:spcBef>
              <a:buFont typeface="Monotype Sorts" pitchFamily="2" charset="2"/>
              <a:buNone/>
            </a:pPr>
            <a:r>
              <a:rPr lang="en-US" altLang="en-US" sz="2800" dirty="0" smtClean="0"/>
              <a:t>Often in a program you need to compare two values, such as whether </a:t>
            </a:r>
            <a:r>
              <a:rPr lang="en-US" altLang="en-US" sz="2800" dirty="0" err="1" smtClean="0"/>
              <a:t>i</a:t>
            </a:r>
            <a:r>
              <a:rPr lang="en-US" altLang="en-US" sz="2800" dirty="0" smtClean="0"/>
              <a:t> is greater than j. </a:t>
            </a:r>
          </a:p>
          <a:p>
            <a:pPr marL="0" indent="0">
              <a:spcBef>
                <a:spcPct val="100000"/>
              </a:spcBef>
              <a:buFont typeface="Monotype Sorts" pitchFamily="2" charset="2"/>
              <a:buNone/>
            </a:pPr>
            <a:r>
              <a:rPr lang="en-US" altLang="en-US" sz="2800" dirty="0" smtClean="0"/>
              <a:t>Java provides six comparison operators (also known as relational operators) that can be used to compare two values. </a:t>
            </a:r>
          </a:p>
          <a:p>
            <a:pPr marL="0" indent="0">
              <a:spcBef>
                <a:spcPct val="100000"/>
              </a:spcBef>
              <a:buFont typeface="Monotype Sorts" pitchFamily="2" charset="2"/>
              <a:buNone/>
            </a:pPr>
            <a:r>
              <a:rPr lang="en-US" altLang="en-US" sz="2800" dirty="0" smtClean="0"/>
              <a:t>The result of the comparison is a Boolean value: true or false. </a:t>
            </a:r>
          </a:p>
          <a:p>
            <a:pPr marL="0" indent="0">
              <a:spcBef>
                <a:spcPct val="100000"/>
              </a:spcBef>
              <a:buFont typeface="Monotype Sorts" pitchFamily="2" charset="2"/>
              <a:buNone/>
            </a:pPr>
            <a:r>
              <a:rPr lang="en-US" altLang="en-US" sz="2800" b="1" dirty="0" err="1" smtClean="0">
                <a:latin typeface="Courier New" panose="02070309020205020404" pitchFamily="49" charset="0"/>
              </a:rPr>
              <a:t>boolean</a:t>
            </a:r>
            <a:r>
              <a:rPr lang="en-US" altLang="en-US" sz="2800" b="1" dirty="0" smtClean="0">
                <a:latin typeface="Courier New" panose="02070309020205020404" pitchFamily="49" charset="0"/>
              </a:rPr>
              <a:t> b = (1 &gt; 2);</a:t>
            </a:r>
            <a:r>
              <a:rPr lang="en-US" altLang="en-US" sz="2800" b="1" dirty="0" smtClean="0">
                <a:latin typeface="Book Antiqua" panose="02040602050305030304" pitchFamily="18" charset="0"/>
              </a:rPr>
              <a:t> </a:t>
            </a:r>
            <a:endParaRPr lang="en-US" altLang="en-US" sz="2800" b="1"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D54AF5-4EAB-4967-BEB5-17D3B9E4C317}" type="slidenum">
              <a:rPr lang="en-US" altLang="ko-KR" sz="1400"/>
              <a:pPr>
                <a:spcBef>
                  <a:spcPct val="0"/>
                </a:spcBef>
                <a:buClrTx/>
                <a:buSzTx/>
                <a:buFontTx/>
                <a:buNone/>
              </a:pPr>
              <a:t>40</a:t>
            </a:fld>
            <a:endParaRPr lang="en-US" altLang="ko-KR" sz="1400"/>
          </a:p>
        </p:txBody>
      </p:sp>
      <p:sp>
        <p:nvSpPr>
          <p:cNvPr id="50179"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50180"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5 </a:t>
            </a:r>
          </a:p>
        </p:txBody>
      </p:sp>
      <p:sp>
        <p:nvSpPr>
          <p:cNvPr id="5018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0184" name="Rectangle 6"/>
          <p:cNvSpPr>
            <a:spLocks noChangeArrowheads="1"/>
          </p:cNvSpPr>
          <p:nvPr/>
        </p:nvSpPr>
        <p:spPr bwMode="auto">
          <a:xfrm>
            <a:off x="568325" y="4119563"/>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B21983-81D9-404C-9D96-D8E44077FB41}" type="slidenum">
              <a:rPr lang="en-US" altLang="ko-KR" sz="1400"/>
              <a:pPr>
                <a:spcBef>
                  <a:spcPct val="0"/>
                </a:spcBef>
                <a:buClrTx/>
                <a:buSzTx/>
                <a:buFontTx/>
                <a:buNone/>
              </a:pPr>
              <a:t>41</a:t>
            </a:fld>
            <a:endParaRPr lang="en-US" altLang="ko-KR" sz="1400"/>
          </a:p>
        </p:txBody>
      </p:sp>
      <p:sp>
        <p:nvSpPr>
          <p:cNvPr id="51203"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51204"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Encounter break</a:t>
            </a:r>
          </a:p>
        </p:txBody>
      </p:sp>
      <p:sp>
        <p:nvSpPr>
          <p:cNvPr id="5120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1208" name="Rectangle 6"/>
          <p:cNvSpPr>
            <a:spLocks noChangeArrowheads="1"/>
          </p:cNvSpPr>
          <p:nvPr/>
        </p:nvSpPr>
        <p:spPr bwMode="auto">
          <a:xfrm>
            <a:off x="5494338" y="4119563"/>
            <a:ext cx="947737"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9B42FC-C0BA-452A-B5E6-752F5F85143D}" type="slidenum">
              <a:rPr lang="en-US" altLang="ko-KR" sz="1400"/>
              <a:pPr>
                <a:spcBef>
                  <a:spcPct val="0"/>
                </a:spcBef>
                <a:buClrTx/>
                <a:buSzTx/>
                <a:buFontTx/>
                <a:buNone/>
              </a:pPr>
              <a:t>42</a:t>
            </a:fld>
            <a:endParaRPr lang="en-US" altLang="ko-KR" sz="1400"/>
          </a:p>
        </p:txBody>
      </p:sp>
      <p:sp>
        <p:nvSpPr>
          <p:cNvPr id="52227" name="Rectangle 2"/>
          <p:cNvSpPr>
            <a:spLocks noGrp="1" noChangeArrowheads="1"/>
          </p:cNvSpPr>
          <p:nvPr>
            <p:ph type="title"/>
          </p:nvPr>
        </p:nvSpPr>
        <p:spPr>
          <a:xfrm>
            <a:off x="685800" y="317500"/>
            <a:ext cx="8001000" cy="500063"/>
          </a:xfrm>
        </p:spPr>
        <p:txBody>
          <a:bodyPr/>
          <a:lstStyle/>
          <a:p>
            <a:r>
              <a:rPr lang="en-US" altLang="en-US" sz="4000" smtClean="0"/>
              <a:t>Trace switch statement</a:t>
            </a:r>
          </a:p>
        </p:txBody>
      </p:sp>
      <p:sp>
        <p:nvSpPr>
          <p:cNvPr id="52228" name="Rectangle 3"/>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Text Box 4"/>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p:cNvSpPr>
            <a:spLocks noChangeArrowheads="1"/>
          </p:cNvSpPr>
          <p:nvPr/>
        </p:nvSpPr>
        <p:spPr bwMode="auto">
          <a:xfrm>
            <a:off x="654050" y="1123950"/>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statement</a:t>
            </a:r>
          </a:p>
        </p:txBody>
      </p:sp>
      <p:sp>
        <p:nvSpPr>
          <p:cNvPr id="5223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6F07C9-B008-456F-8947-6CB01243C342}" type="slidenum">
              <a:rPr lang="en-US" altLang="ko-KR" sz="1400"/>
              <a:pPr>
                <a:spcBef>
                  <a:spcPct val="0"/>
                </a:spcBef>
                <a:buClrTx/>
                <a:buSzTx/>
                <a:buFontTx/>
                <a:buNone/>
              </a:pPr>
              <a:t>43</a:t>
            </a:fld>
            <a:endParaRPr lang="en-US" altLang="ko-KR" sz="1400"/>
          </a:p>
        </p:txBody>
      </p:sp>
      <p:sp>
        <p:nvSpPr>
          <p:cNvPr id="54275" name="Rectangle 2"/>
          <p:cNvSpPr>
            <a:spLocks noGrp="1" noChangeArrowheads="1"/>
          </p:cNvSpPr>
          <p:nvPr>
            <p:ph type="title"/>
          </p:nvPr>
        </p:nvSpPr>
        <p:spPr>
          <a:xfrm>
            <a:off x="685800" y="228600"/>
            <a:ext cx="7772400" cy="609600"/>
          </a:xfrm>
        </p:spPr>
        <p:txBody>
          <a:bodyPr/>
          <a:lstStyle/>
          <a:p>
            <a:r>
              <a:rPr lang="en-US" altLang="en-US" smtClean="0"/>
              <a:t>Conditional Expressions</a:t>
            </a:r>
            <a:endParaRPr lang="en-US" altLang="en-US" b="1" smtClean="0">
              <a:latin typeface="Book Antiqua" panose="02040602050305030304" pitchFamily="18" charset="0"/>
            </a:endParaRPr>
          </a:p>
        </p:txBody>
      </p:sp>
      <p:sp>
        <p:nvSpPr>
          <p:cNvPr id="54276" name="Rectangle 3"/>
          <p:cNvSpPr>
            <a:spLocks noGrp="1" noChangeArrowheads="1"/>
          </p:cNvSpPr>
          <p:nvPr>
            <p:ph type="body" idx="1"/>
          </p:nvPr>
        </p:nvSpPr>
        <p:spPr>
          <a:xfrm>
            <a:off x="304800" y="990600"/>
            <a:ext cx="8534400" cy="5334000"/>
          </a:xfrm>
        </p:spPr>
        <p:txBody>
          <a:bodyPr/>
          <a:lstStyle/>
          <a:p>
            <a:pPr>
              <a:lnSpc>
                <a:spcPct val="90000"/>
              </a:lnSpc>
              <a:buFont typeface="Monotype Sorts" pitchFamily="2" charset="2"/>
              <a:buNone/>
            </a:pPr>
            <a:r>
              <a:rPr lang="en-US" altLang="en-US" sz="3000" smtClean="0"/>
              <a:t>if (x &gt; 0) </a:t>
            </a:r>
          </a:p>
          <a:p>
            <a:pPr>
              <a:lnSpc>
                <a:spcPct val="90000"/>
              </a:lnSpc>
              <a:buFont typeface="Monotype Sorts" pitchFamily="2" charset="2"/>
              <a:buNone/>
            </a:pPr>
            <a:r>
              <a:rPr lang="en-US" altLang="en-US" sz="3000" smtClean="0"/>
              <a:t>  y = 1</a:t>
            </a:r>
          </a:p>
          <a:p>
            <a:pPr>
              <a:lnSpc>
                <a:spcPct val="90000"/>
              </a:lnSpc>
              <a:spcBef>
                <a:spcPct val="0"/>
              </a:spcBef>
              <a:buFont typeface="Monotype Sorts" pitchFamily="2" charset="2"/>
              <a:buNone/>
            </a:pPr>
            <a:r>
              <a:rPr lang="en-US" altLang="en-US" sz="3000" smtClean="0"/>
              <a:t>else </a:t>
            </a:r>
          </a:p>
          <a:p>
            <a:pPr>
              <a:lnSpc>
                <a:spcPct val="90000"/>
              </a:lnSpc>
              <a:spcBef>
                <a:spcPct val="0"/>
              </a:spcBef>
              <a:buFont typeface="Monotype Sorts" pitchFamily="2" charset="2"/>
              <a:buNone/>
            </a:pPr>
            <a:r>
              <a:rPr lang="en-US" altLang="en-US" sz="3000" smtClean="0"/>
              <a:t>  y = -1;</a:t>
            </a:r>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is equivalent to</a:t>
            </a:r>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y = (x &gt; 0) ? 1 : -1;</a:t>
            </a:r>
          </a:p>
          <a:p>
            <a:pPr>
              <a:lnSpc>
                <a:spcPct val="90000"/>
              </a:lnSpc>
              <a:spcBef>
                <a:spcPct val="0"/>
              </a:spcBef>
              <a:buFont typeface="Monotype Sorts" pitchFamily="2" charset="2"/>
              <a:buNone/>
            </a:pPr>
            <a:r>
              <a:rPr lang="en-US" altLang="en-US" sz="3000" smtClean="0"/>
              <a:t>(boolean-expression) ? expression1 : expression2</a:t>
            </a:r>
          </a:p>
          <a:p>
            <a:pPr>
              <a:lnSpc>
                <a:spcPct val="90000"/>
              </a:lnSpc>
              <a:spcBef>
                <a:spcPct val="0"/>
              </a:spcBef>
              <a:buFont typeface="Monotype Sorts" pitchFamily="2" charset="2"/>
              <a:buNone/>
            </a:pPr>
            <a:endParaRPr lang="en-US" altLang="en-US" sz="3000" smtClean="0"/>
          </a:p>
          <a:p>
            <a:pPr>
              <a:lnSpc>
                <a:spcPct val="90000"/>
              </a:lnSpc>
              <a:spcBef>
                <a:spcPct val="0"/>
              </a:spcBef>
              <a:buFont typeface="Monotype Sorts" pitchFamily="2" charset="2"/>
              <a:buNone/>
            </a:pPr>
            <a:r>
              <a:rPr lang="en-US" altLang="en-US" sz="3000" smtClean="0"/>
              <a:t>Ternary operator</a:t>
            </a:r>
          </a:p>
          <a:p>
            <a:pPr>
              <a:lnSpc>
                <a:spcPct val="90000"/>
              </a:lnSpc>
              <a:spcBef>
                <a:spcPct val="0"/>
              </a:spcBef>
              <a:buFont typeface="Monotype Sorts" pitchFamily="2" charset="2"/>
              <a:buNone/>
            </a:pPr>
            <a:r>
              <a:rPr lang="en-US" altLang="en-US" sz="3000" smtClean="0"/>
              <a:t>Binary operator</a:t>
            </a:r>
          </a:p>
          <a:p>
            <a:pPr>
              <a:lnSpc>
                <a:spcPct val="90000"/>
              </a:lnSpc>
              <a:spcBef>
                <a:spcPct val="0"/>
              </a:spcBef>
              <a:buFont typeface="Monotype Sorts" pitchFamily="2" charset="2"/>
              <a:buNone/>
            </a:pPr>
            <a:r>
              <a:rPr lang="en-US" altLang="en-US" sz="3000" smtClean="0"/>
              <a:t>Unary operator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0724E-BE6F-4A5F-A9FB-4EC3D9E58EC6}" type="slidenum">
              <a:rPr lang="en-US" altLang="ko-KR" sz="1400"/>
              <a:pPr>
                <a:spcBef>
                  <a:spcPct val="0"/>
                </a:spcBef>
                <a:buClrTx/>
                <a:buSzTx/>
                <a:buFontTx/>
                <a:buNone/>
              </a:pPr>
              <a:t>44</a:t>
            </a:fld>
            <a:endParaRPr lang="en-US" altLang="ko-KR" sz="1400"/>
          </a:p>
        </p:txBody>
      </p:sp>
      <p:sp>
        <p:nvSpPr>
          <p:cNvPr id="55299" name="Rectangle 2"/>
          <p:cNvSpPr>
            <a:spLocks noGrp="1" noChangeArrowheads="1"/>
          </p:cNvSpPr>
          <p:nvPr>
            <p:ph type="title"/>
          </p:nvPr>
        </p:nvSpPr>
        <p:spPr>
          <a:xfrm>
            <a:off x="685800" y="0"/>
            <a:ext cx="7772400" cy="1428750"/>
          </a:xfrm>
        </p:spPr>
        <p:txBody>
          <a:bodyPr/>
          <a:lstStyle/>
          <a:p>
            <a:r>
              <a:rPr lang="en-US" altLang="en-US" smtClean="0"/>
              <a:t>Conditional Operator</a:t>
            </a:r>
            <a:endParaRPr lang="en-US" altLang="en-US" b="1" smtClean="0">
              <a:latin typeface="Book Antiqua" panose="02040602050305030304" pitchFamily="18" charset="0"/>
            </a:endParaRPr>
          </a:p>
        </p:txBody>
      </p:sp>
      <p:sp>
        <p:nvSpPr>
          <p:cNvPr id="55300" name="Rectangle 3"/>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altLang="en-US" sz="2800" b="1" smtClean="0">
                <a:latin typeface="Courier New" panose="02070309020205020404" pitchFamily="49" charset="0"/>
              </a:rPr>
              <a:t>if (num % 2 == 0)</a:t>
            </a:r>
          </a:p>
          <a:p>
            <a:pPr>
              <a:buFont typeface="Monotype Sorts" pitchFamily="2" charset="2"/>
              <a:buNone/>
            </a:pPr>
            <a:r>
              <a:rPr lang="en-US" altLang="en-US" sz="2800" b="1" smtClean="0">
                <a:latin typeface="Courier New" panose="02070309020205020404" pitchFamily="49" charset="0"/>
              </a:rPr>
              <a:t>  System.out.println(num + “is even”);</a:t>
            </a:r>
          </a:p>
          <a:p>
            <a:pPr>
              <a:spcBef>
                <a:spcPct val="0"/>
              </a:spcBef>
              <a:buFont typeface="Monotype Sorts" pitchFamily="2" charset="2"/>
              <a:buNone/>
            </a:pPr>
            <a:r>
              <a:rPr lang="en-US" altLang="en-US" sz="2800" b="1" smtClean="0">
                <a:latin typeface="Courier New" panose="02070309020205020404" pitchFamily="49" charset="0"/>
              </a:rPr>
              <a:t>else </a:t>
            </a:r>
          </a:p>
          <a:p>
            <a:pPr>
              <a:spcBef>
                <a:spcPct val="0"/>
              </a:spcBef>
              <a:buFont typeface="Monotype Sorts" pitchFamily="2" charset="2"/>
              <a:buNone/>
            </a:pPr>
            <a:r>
              <a:rPr lang="en-US" altLang="en-US" sz="2800" b="1" smtClean="0">
                <a:latin typeface="Courier New" panose="02070309020205020404" pitchFamily="49" charset="0"/>
              </a:rPr>
              <a:t>  System.out.println(num + “is odd”);</a:t>
            </a:r>
          </a:p>
          <a:p>
            <a:pPr>
              <a:spcBef>
                <a:spcPct val="0"/>
              </a:spcBef>
              <a:buFont typeface="Monotype Sorts" pitchFamily="2" charset="2"/>
              <a:buNone/>
            </a:pPr>
            <a:endParaRPr lang="en-US" altLang="en-US" sz="2800" b="1" smtClean="0">
              <a:latin typeface="Courier New" panose="02070309020205020404" pitchFamily="49" charset="0"/>
            </a:endParaRPr>
          </a:p>
          <a:p>
            <a:pPr>
              <a:spcBef>
                <a:spcPct val="0"/>
              </a:spcBef>
              <a:buFont typeface="Monotype Sorts" pitchFamily="2" charset="2"/>
              <a:buNone/>
            </a:pPr>
            <a:endParaRPr lang="en-US" altLang="en-US" sz="2800" b="1" smtClean="0">
              <a:latin typeface="Courier New" panose="02070309020205020404" pitchFamily="49" charset="0"/>
            </a:endParaRPr>
          </a:p>
          <a:p>
            <a:pPr>
              <a:spcBef>
                <a:spcPct val="0"/>
              </a:spcBef>
              <a:buFont typeface="Monotype Sorts" pitchFamily="2" charset="2"/>
              <a:buNone/>
            </a:pPr>
            <a:r>
              <a:rPr lang="en-US" altLang="en-US" sz="2800" b="1" smtClean="0">
                <a:latin typeface="Courier New" panose="02070309020205020404" pitchFamily="49" charset="0"/>
              </a:rPr>
              <a:t>System.out.println(</a:t>
            </a:r>
          </a:p>
          <a:p>
            <a:pPr>
              <a:spcBef>
                <a:spcPct val="0"/>
              </a:spcBef>
              <a:buFont typeface="Monotype Sorts" pitchFamily="2" charset="2"/>
              <a:buNone/>
            </a:pPr>
            <a:r>
              <a:rPr lang="en-US" altLang="en-US" sz="2800" b="1" smtClean="0">
                <a:latin typeface="Courier New" panose="02070309020205020404" pitchFamily="49" charset="0"/>
              </a:rPr>
              <a:t>  (num % 2 == 0)? num + “is even” :</a:t>
            </a:r>
          </a:p>
          <a:p>
            <a:pPr>
              <a:spcBef>
                <a:spcPct val="0"/>
              </a:spcBef>
              <a:buFont typeface="Monotype Sorts" pitchFamily="2" charset="2"/>
              <a:buNone/>
            </a:pPr>
            <a:r>
              <a:rPr lang="en-US" altLang="en-US" sz="2800" b="1" smtClean="0">
                <a:latin typeface="Courier New" panose="02070309020205020404" pitchFamily="49" charset="0"/>
              </a:rPr>
              <a:t>  num + “is odd”);</a:t>
            </a:r>
          </a:p>
          <a:p>
            <a:pPr>
              <a:spcBef>
                <a:spcPct val="0"/>
              </a:spcBef>
              <a:buFont typeface="Monotype Sorts" pitchFamily="2" charset="2"/>
              <a:buNone/>
            </a:pP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7EA913-E0EB-42DD-AFCC-00DF7F4C00EE}" type="slidenum">
              <a:rPr lang="en-US" altLang="ko-KR" sz="1400"/>
              <a:pPr>
                <a:spcBef>
                  <a:spcPct val="0"/>
                </a:spcBef>
                <a:buClrTx/>
                <a:buSzTx/>
                <a:buFontTx/>
                <a:buNone/>
              </a:pPr>
              <a:t>45</a:t>
            </a:fld>
            <a:endParaRPr lang="en-US" altLang="ko-KR" sz="1400"/>
          </a:p>
        </p:txBody>
      </p:sp>
      <p:sp>
        <p:nvSpPr>
          <p:cNvPr id="56323" name="Rectangle 2"/>
          <p:cNvSpPr>
            <a:spLocks noGrp="1" noChangeArrowheads="1"/>
          </p:cNvSpPr>
          <p:nvPr>
            <p:ph type="title"/>
          </p:nvPr>
        </p:nvSpPr>
        <p:spPr>
          <a:xfrm>
            <a:off x="685800" y="0"/>
            <a:ext cx="7772400" cy="1428750"/>
          </a:xfrm>
        </p:spPr>
        <p:txBody>
          <a:bodyPr/>
          <a:lstStyle/>
          <a:p>
            <a:r>
              <a:rPr lang="en-US" altLang="en-US" smtClean="0"/>
              <a:t>Conditional Operator, cont.</a:t>
            </a:r>
            <a:endParaRPr lang="en-US" altLang="en-US" b="1" smtClean="0">
              <a:latin typeface="Book Antiqua" panose="02040602050305030304" pitchFamily="18" charset="0"/>
            </a:endParaRPr>
          </a:p>
        </p:txBody>
      </p:sp>
      <p:sp>
        <p:nvSpPr>
          <p:cNvPr id="56324" name="Rectangle 3"/>
          <p:cNvSpPr>
            <a:spLocks noGrp="1" noChangeArrowheads="1"/>
          </p:cNvSpPr>
          <p:nvPr>
            <p:ph type="body" idx="1"/>
          </p:nvPr>
        </p:nvSpPr>
        <p:spPr>
          <a:xfrm>
            <a:off x="347663" y="1524000"/>
            <a:ext cx="8602662" cy="944563"/>
          </a:xfrm>
        </p:spPr>
        <p:txBody>
          <a:bodyPr/>
          <a:lstStyle/>
          <a:p>
            <a:pPr>
              <a:buFont typeface="Monotype Sorts" pitchFamily="2" charset="2"/>
              <a:buNone/>
            </a:pPr>
            <a:r>
              <a:rPr lang="en-US" altLang="en-US" sz="3000" b="1" smtClean="0">
                <a:latin typeface="Courier New" panose="02070309020205020404" pitchFamily="49" charset="0"/>
              </a:rPr>
              <a:t>boolean-expression ? exp1 : exp2</a:t>
            </a:r>
          </a:p>
          <a:p>
            <a:pPr>
              <a:spcBef>
                <a:spcPct val="0"/>
              </a:spcBef>
              <a:buFont typeface="Monotype Sorts" pitchFamily="2" charset="2"/>
              <a:buNone/>
            </a:pPr>
            <a:endParaRPr lang="en-US" altLang="en-US" sz="3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5E2E3C-E5E3-4783-A552-10A3ED01BBAE}" type="slidenum">
              <a:rPr lang="en-US" altLang="ko-KR" sz="1400"/>
              <a:pPr>
                <a:spcBef>
                  <a:spcPct val="0"/>
                </a:spcBef>
                <a:buClrTx/>
                <a:buSzTx/>
                <a:buFontTx/>
                <a:buNone/>
              </a:pPr>
              <a:t>46</a:t>
            </a:fld>
            <a:endParaRPr lang="en-US" altLang="ko-KR" sz="1400"/>
          </a:p>
        </p:txBody>
      </p:sp>
      <p:sp>
        <p:nvSpPr>
          <p:cNvPr id="57347" name="Rectangle 2"/>
          <p:cNvSpPr>
            <a:spLocks noGrp="1" noChangeArrowheads="1"/>
          </p:cNvSpPr>
          <p:nvPr>
            <p:ph type="title"/>
          </p:nvPr>
        </p:nvSpPr>
        <p:spPr>
          <a:xfrm>
            <a:off x="685800" y="0"/>
            <a:ext cx="7772400" cy="1143000"/>
          </a:xfrm>
        </p:spPr>
        <p:txBody>
          <a:bodyPr/>
          <a:lstStyle/>
          <a:p>
            <a:r>
              <a:rPr lang="en-US" altLang="en-US" smtClean="0"/>
              <a:t>Operator Precedence</a:t>
            </a:r>
          </a:p>
        </p:txBody>
      </p:sp>
      <p:sp>
        <p:nvSpPr>
          <p:cNvPr id="128004" name="Rectangle 3"/>
          <p:cNvSpPr>
            <a:spLocks noGrp="1" noChangeArrowheads="1"/>
          </p:cNvSpPr>
          <p:nvPr>
            <p:ph type="body" idx="1"/>
          </p:nvPr>
        </p:nvSpPr>
        <p:spPr>
          <a:xfrm>
            <a:off x="457200" y="1066800"/>
            <a:ext cx="8458200" cy="5257800"/>
          </a:xfrm>
        </p:spPr>
        <p:txBody>
          <a:bodyPr/>
          <a:lstStyle/>
          <a:p>
            <a:pPr algn="just">
              <a:defRPr/>
            </a:pPr>
            <a:r>
              <a:rPr lang="en-US" sz="2000" b="1" dirty="0" err="1" smtClean="0">
                <a:solidFill>
                  <a:schemeClr val="accent4"/>
                </a:solidFill>
                <a:latin typeface="Courier New" pitchFamily="49" charset="0"/>
              </a:rPr>
              <a:t>var</a:t>
            </a:r>
            <a:r>
              <a:rPr lang="en-US" sz="2000" b="1" dirty="0" smtClean="0">
                <a:solidFill>
                  <a:schemeClr val="accent4"/>
                </a:solidFill>
                <a:latin typeface="Courier New" pitchFamily="49" charset="0"/>
              </a:rPr>
              <a:t>++, </a:t>
            </a:r>
            <a:r>
              <a:rPr lang="en-US" sz="2000" b="1" dirty="0" err="1" smtClean="0">
                <a:solidFill>
                  <a:schemeClr val="accent4"/>
                </a:solidFill>
                <a:latin typeface="Courier New" pitchFamily="49" charset="0"/>
              </a:rPr>
              <a:t>var</a:t>
            </a:r>
            <a:r>
              <a:rPr lang="en-US" sz="2000" b="1" dirty="0" smtClean="0">
                <a:solidFill>
                  <a:schemeClr val="accent4"/>
                </a:solidFill>
                <a:latin typeface="Courier New" pitchFamily="49" charset="0"/>
              </a:rPr>
              <a:t>--</a:t>
            </a:r>
          </a:p>
          <a:p>
            <a:pPr algn="just">
              <a:defRPr/>
            </a:pPr>
            <a:r>
              <a:rPr lang="en-US" sz="2000" b="1" dirty="0" smtClean="0">
                <a:solidFill>
                  <a:schemeClr val="accent4"/>
                </a:solidFill>
                <a:latin typeface="Courier New" pitchFamily="49" charset="0"/>
              </a:rPr>
              <a:t>+, - (Unary plus and minus), ++</a:t>
            </a:r>
            <a:r>
              <a:rPr lang="en-US" sz="2000" b="1" dirty="0" err="1" smtClean="0">
                <a:solidFill>
                  <a:schemeClr val="accent4"/>
                </a:solidFill>
                <a:latin typeface="Courier New" pitchFamily="49" charset="0"/>
              </a:rPr>
              <a:t>var</a:t>
            </a:r>
            <a:r>
              <a:rPr lang="en-US" sz="2000" b="1" dirty="0" smtClean="0">
                <a:solidFill>
                  <a:schemeClr val="accent4"/>
                </a:solidFill>
              </a:rPr>
              <a:t>,</a:t>
            </a:r>
            <a:r>
              <a:rPr lang="en-US" sz="2000" b="1" dirty="0" smtClean="0">
                <a:solidFill>
                  <a:schemeClr val="accent4"/>
                </a:solidFill>
                <a:latin typeface="Courier New" pitchFamily="49" charset="0"/>
              </a:rPr>
              <a:t>--</a:t>
            </a:r>
            <a:r>
              <a:rPr lang="en-US" sz="2000" b="1" dirty="0" err="1" smtClean="0">
                <a:solidFill>
                  <a:schemeClr val="accent4"/>
                </a:solidFill>
                <a:latin typeface="Courier New" pitchFamily="49" charset="0"/>
              </a:rPr>
              <a:t>var</a:t>
            </a:r>
            <a:endParaRPr lang="en-US" sz="2000" b="1" dirty="0" smtClean="0">
              <a:solidFill>
                <a:schemeClr val="accent4"/>
              </a:solidFill>
              <a:latin typeface="Courier New" pitchFamily="49" charset="0"/>
            </a:endParaRPr>
          </a:p>
          <a:p>
            <a:pPr algn="just">
              <a:defRPr/>
            </a:pPr>
            <a:r>
              <a:rPr lang="en-US" sz="2000" b="1" dirty="0" smtClean="0">
                <a:solidFill>
                  <a:schemeClr val="accent4"/>
                </a:solidFill>
                <a:latin typeface="Courier New" pitchFamily="49" charset="0"/>
              </a:rPr>
              <a:t>(type) Casting</a:t>
            </a:r>
          </a:p>
          <a:p>
            <a:pPr algn="just">
              <a:defRPr/>
            </a:pPr>
            <a:r>
              <a:rPr lang="en-US" sz="2000" b="1" dirty="0" smtClean="0">
                <a:solidFill>
                  <a:schemeClr val="accent4"/>
                </a:solidFill>
                <a:latin typeface="Courier New" pitchFamily="49" charset="0"/>
              </a:rPr>
              <a:t>! (Not)</a:t>
            </a:r>
          </a:p>
          <a:p>
            <a:pPr algn="just">
              <a:defRPr/>
            </a:pPr>
            <a:r>
              <a:rPr lang="en-US" sz="2000" b="1" dirty="0" smtClean="0">
                <a:solidFill>
                  <a:schemeClr val="accent4"/>
                </a:solidFill>
                <a:latin typeface="Courier New" pitchFamily="49" charset="0"/>
              </a:rPr>
              <a:t>*</a:t>
            </a:r>
            <a:r>
              <a:rPr lang="en-US" sz="2000" b="1" dirty="0" smtClean="0">
                <a:solidFill>
                  <a:schemeClr val="accent4"/>
                </a:solidFill>
              </a:rPr>
              <a:t>,</a:t>
            </a:r>
            <a:r>
              <a:rPr lang="en-US" sz="2000" b="1" dirty="0" smtClean="0">
                <a:solidFill>
                  <a:schemeClr val="accent4"/>
                </a:solidFill>
                <a:latin typeface="Courier New" pitchFamily="49" charset="0"/>
              </a:rPr>
              <a:t> /</a:t>
            </a:r>
            <a:r>
              <a:rPr lang="en-US" sz="2000" b="1" dirty="0" smtClean="0">
                <a:solidFill>
                  <a:schemeClr val="accent4"/>
                </a:solidFill>
              </a:rPr>
              <a:t>,</a:t>
            </a:r>
            <a:r>
              <a:rPr lang="en-US" sz="2000" b="1" dirty="0" smtClean="0">
                <a:solidFill>
                  <a:schemeClr val="accent4"/>
                </a:solidFill>
                <a:latin typeface="Courier New" pitchFamily="49" charset="0"/>
              </a:rPr>
              <a:t> % (Multiplication, division, and remainder)</a:t>
            </a:r>
          </a:p>
          <a:p>
            <a:pPr algn="just">
              <a:defRPr/>
            </a:pPr>
            <a:r>
              <a:rPr lang="en-US" sz="2000" b="1" dirty="0" smtClean="0">
                <a:solidFill>
                  <a:schemeClr val="accent4"/>
                </a:solidFill>
                <a:latin typeface="Courier New" pitchFamily="49" charset="0"/>
              </a:rPr>
              <a:t>+</a:t>
            </a:r>
            <a:r>
              <a:rPr lang="en-US" sz="2000" b="1" dirty="0" smtClean="0">
                <a:solidFill>
                  <a:schemeClr val="accent4"/>
                </a:solidFill>
              </a:rPr>
              <a:t>,</a:t>
            </a:r>
            <a:r>
              <a:rPr lang="en-US" sz="2000" b="1" dirty="0" smtClean="0">
                <a:solidFill>
                  <a:schemeClr val="accent4"/>
                </a:solidFill>
                <a:latin typeface="Courier New" pitchFamily="49" charset="0"/>
              </a:rPr>
              <a:t> - (Binary addition and subtraction)</a:t>
            </a:r>
          </a:p>
          <a:p>
            <a:pPr algn="just">
              <a:defRPr/>
            </a:pPr>
            <a:r>
              <a:rPr lang="en-US" sz="2000" b="1" dirty="0" smtClean="0">
                <a:solidFill>
                  <a:schemeClr val="accent4"/>
                </a:solidFill>
                <a:latin typeface="Courier New" pitchFamily="49" charset="0"/>
              </a:rPr>
              <a:t>&lt;</a:t>
            </a:r>
            <a:r>
              <a:rPr lang="en-US" sz="2000" b="1" dirty="0" smtClean="0">
                <a:solidFill>
                  <a:schemeClr val="accent4"/>
                </a:solidFill>
              </a:rPr>
              <a:t>,</a:t>
            </a:r>
            <a:r>
              <a:rPr lang="en-US" sz="2000" b="1" dirty="0" smtClean="0">
                <a:solidFill>
                  <a:schemeClr val="accent4"/>
                </a:solidFill>
                <a:latin typeface="Courier New" pitchFamily="49" charset="0"/>
              </a:rPr>
              <a:t> &lt;=</a:t>
            </a:r>
            <a:r>
              <a:rPr lang="en-US" sz="2000" b="1" dirty="0" smtClean="0">
                <a:solidFill>
                  <a:schemeClr val="accent4"/>
                </a:solidFill>
              </a:rPr>
              <a:t>,</a:t>
            </a:r>
            <a:r>
              <a:rPr lang="en-US" sz="2000" b="1" dirty="0" smtClean="0">
                <a:solidFill>
                  <a:schemeClr val="accent4"/>
                </a:solidFill>
                <a:latin typeface="Courier New" pitchFamily="49" charset="0"/>
              </a:rPr>
              <a:t> &gt;</a:t>
            </a:r>
            <a:r>
              <a:rPr lang="en-US" sz="2000" b="1" dirty="0" smtClean="0">
                <a:solidFill>
                  <a:schemeClr val="accent4"/>
                </a:solidFill>
              </a:rPr>
              <a:t>,</a:t>
            </a:r>
            <a:r>
              <a:rPr lang="en-US" sz="2000" b="1" dirty="0" smtClean="0">
                <a:solidFill>
                  <a:schemeClr val="accent4"/>
                </a:solidFill>
                <a:latin typeface="Courier New" pitchFamily="49" charset="0"/>
              </a:rPr>
              <a:t> &gt;= (Relational operators)</a:t>
            </a:r>
          </a:p>
          <a:p>
            <a:pPr algn="just">
              <a:defRPr/>
            </a:pPr>
            <a:r>
              <a:rPr lang="en-US" sz="2000" b="1" dirty="0" smtClean="0">
                <a:solidFill>
                  <a:schemeClr val="accent4"/>
                </a:solidFill>
                <a:latin typeface="Courier New" pitchFamily="49" charset="0"/>
              </a:rPr>
              <a:t>==</a:t>
            </a:r>
            <a:r>
              <a:rPr lang="en-US" sz="2000" b="1" dirty="0" smtClean="0">
                <a:solidFill>
                  <a:schemeClr val="accent4"/>
                </a:solidFill>
              </a:rPr>
              <a:t>,</a:t>
            </a:r>
            <a:r>
              <a:rPr lang="en-US" sz="2000" b="1" dirty="0" smtClean="0">
                <a:solidFill>
                  <a:schemeClr val="accent4"/>
                </a:solidFill>
                <a:latin typeface="Courier New" pitchFamily="49" charset="0"/>
              </a:rPr>
              <a:t> !=; (Equality) </a:t>
            </a:r>
          </a:p>
          <a:p>
            <a:pPr algn="just">
              <a:defRPr/>
            </a:pPr>
            <a:r>
              <a:rPr lang="en-US" sz="2000" b="1" dirty="0" smtClean="0">
                <a:solidFill>
                  <a:schemeClr val="accent4"/>
                </a:solidFill>
                <a:latin typeface="Courier New" pitchFamily="49" charset="0"/>
              </a:rPr>
              <a:t>^ (Exclusive OR) </a:t>
            </a:r>
          </a:p>
          <a:p>
            <a:pPr algn="just">
              <a:defRPr/>
            </a:pPr>
            <a:r>
              <a:rPr lang="en-US" sz="2000" b="1" dirty="0" smtClean="0">
                <a:solidFill>
                  <a:schemeClr val="accent4"/>
                </a:solidFill>
                <a:latin typeface="Courier New" pitchFamily="49" charset="0"/>
              </a:rPr>
              <a:t>&amp;&amp; (Conditional AND) Short-circuit AND</a:t>
            </a:r>
          </a:p>
          <a:p>
            <a:pPr algn="just">
              <a:defRPr/>
            </a:pPr>
            <a:r>
              <a:rPr lang="en-US" sz="2000" b="1" dirty="0" smtClean="0">
                <a:solidFill>
                  <a:schemeClr val="accent4"/>
                </a:solidFill>
                <a:latin typeface="Courier New" pitchFamily="49" charset="0"/>
              </a:rPr>
              <a:t>|| (Conditional OR) Short-circuit OR</a:t>
            </a:r>
          </a:p>
          <a:p>
            <a:pPr algn="just">
              <a:defRPr/>
            </a:pPr>
            <a:r>
              <a:rPr lang="en-US" sz="2000" b="1" dirty="0" smtClean="0">
                <a:solidFill>
                  <a:schemeClr val="accent4"/>
                </a:solidFill>
                <a:latin typeface="Courier New" pitchFamily="49" charset="0"/>
              </a:rPr>
              <a:t>=</a:t>
            </a:r>
            <a:r>
              <a:rPr lang="en-US" sz="2000" b="1" dirty="0" smtClean="0">
                <a:solidFill>
                  <a:schemeClr val="accent4"/>
                </a:solidFill>
              </a:rPr>
              <a:t>,</a:t>
            </a:r>
            <a:r>
              <a:rPr lang="en-US" sz="2000" b="1" dirty="0" smtClean="0">
                <a:solidFill>
                  <a:schemeClr val="accent4"/>
                </a:solidFill>
                <a:latin typeface="Courier New" pitchFamily="49" charset="0"/>
              </a:rPr>
              <a:t> +=</a:t>
            </a:r>
            <a:r>
              <a:rPr lang="en-US" sz="2000" b="1" dirty="0" smtClean="0">
                <a:solidFill>
                  <a:schemeClr val="accent4"/>
                </a:solidFill>
              </a:rPr>
              <a:t>,</a:t>
            </a:r>
            <a:r>
              <a:rPr lang="en-US" sz="2000" b="1" dirty="0" smtClean="0">
                <a:solidFill>
                  <a:schemeClr val="accent4"/>
                </a:solidFill>
                <a:latin typeface="Courier New" pitchFamily="49" charset="0"/>
              </a:rPr>
              <a:t> -=</a:t>
            </a:r>
            <a:r>
              <a:rPr lang="en-US" sz="2000" b="1" dirty="0" smtClean="0">
                <a:solidFill>
                  <a:schemeClr val="accent4"/>
                </a:solidFill>
              </a:rPr>
              <a:t>,</a:t>
            </a:r>
            <a:r>
              <a:rPr lang="en-US" sz="2000" b="1" dirty="0" smtClean="0">
                <a:solidFill>
                  <a:schemeClr val="accent4"/>
                </a:solidFill>
                <a:latin typeface="Courier New" pitchFamily="49" charset="0"/>
              </a:rPr>
              <a:t> *=</a:t>
            </a:r>
            <a:r>
              <a:rPr lang="en-US" sz="2000" b="1" dirty="0" smtClean="0">
                <a:solidFill>
                  <a:schemeClr val="accent4"/>
                </a:solidFill>
              </a:rPr>
              <a:t>,</a:t>
            </a:r>
            <a:r>
              <a:rPr lang="en-US" sz="2000" b="1" dirty="0" smtClean="0">
                <a:solidFill>
                  <a:schemeClr val="accent4"/>
                </a:solidFill>
                <a:latin typeface="Courier New" pitchFamily="49" charset="0"/>
              </a:rPr>
              <a:t> /=</a:t>
            </a:r>
            <a:r>
              <a:rPr lang="en-US" sz="2000" b="1" dirty="0" smtClean="0">
                <a:solidFill>
                  <a:schemeClr val="accent4"/>
                </a:solidFill>
              </a:rPr>
              <a:t>,</a:t>
            </a:r>
            <a:r>
              <a:rPr lang="en-US" sz="2000" b="1" dirty="0" smtClean="0">
                <a:solidFill>
                  <a:schemeClr val="accent4"/>
                </a:solidFill>
                <a:latin typeface="Courier New" pitchFamily="49" charset="0"/>
              </a:rPr>
              <a:t> %= (Assignment operator)</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A9400E-A4DE-45AC-8936-43C3288B808A}" type="slidenum">
              <a:rPr lang="en-US" altLang="ko-KR" sz="1400"/>
              <a:pPr>
                <a:spcBef>
                  <a:spcPct val="0"/>
                </a:spcBef>
                <a:buClrTx/>
                <a:buSzTx/>
                <a:buFontTx/>
                <a:buNone/>
              </a:pPr>
              <a:t>47</a:t>
            </a:fld>
            <a:endParaRPr lang="en-US" altLang="ko-KR" sz="1400"/>
          </a:p>
        </p:txBody>
      </p:sp>
      <p:sp>
        <p:nvSpPr>
          <p:cNvPr id="58371" name="Rectangle 2"/>
          <p:cNvSpPr>
            <a:spLocks noGrp="1" noChangeArrowheads="1"/>
          </p:cNvSpPr>
          <p:nvPr>
            <p:ph type="title"/>
          </p:nvPr>
        </p:nvSpPr>
        <p:spPr>
          <a:xfrm>
            <a:off x="228600" y="228600"/>
            <a:ext cx="8915400" cy="609600"/>
          </a:xfrm>
        </p:spPr>
        <p:txBody>
          <a:bodyPr/>
          <a:lstStyle/>
          <a:p>
            <a:r>
              <a:rPr lang="en-US" altLang="en-US" sz="3200" smtClean="0"/>
              <a:t>Operator Precedence and Associativity</a:t>
            </a:r>
          </a:p>
        </p:txBody>
      </p:sp>
      <p:sp>
        <p:nvSpPr>
          <p:cNvPr id="58372" name="Rectangle 3"/>
          <p:cNvSpPr>
            <a:spLocks noGrp="1" noChangeArrowheads="1"/>
          </p:cNvSpPr>
          <p:nvPr>
            <p:ph type="body" idx="1"/>
          </p:nvPr>
        </p:nvSpPr>
        <p:spPr>
          <a:xfrm>
            <a:off x="304800" y="1066800"/>
            <a:ext cx="8534400" cy="4572000"/>
          </a:xfrm>
        </p:spPr>
        <p:txBody>
          <a:bodyPr/>
          <a:lstStyle/>
          <a:p>
            <a:pPr marL="0" indent="0">
              <a:lnSpc>
                <a:spcPct val="90000"/>
              </a:lnSpc>
              <a:buFont typeface="Monotype Sorts" pitchFamily="2" charset="2"/>
              <a:buNone/>
            </a:pPr>
            <a:r>
              <a:rPr lang="en-US" altLang="en-US" sz="2800" smtClean="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sz="2800" smtClean="0">
              <a:cs typeface="Times New Roman" panose="02020603050405020304" pitchFamily="18" charset="0"/>
            </a:endParaRPr>
          </a:p>
          <a:p>
            <a:pPr marL="0" indent="0">
              <a:lnSpc>
                <a:spcPct val="90000"/>
              </a:lnSpc>
              <a:buFont typeface="Monotype Sorts" pitchFamily="2" charset="2"/>
              <a:buNone/>
            </a:pPr>
            <a:r>
              <a:rPr lang="en-US" altLang="en-US" sz="2800" smtClean="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smtClean="0">
                <a:latin typeface="Courier New" panose="02070309020205020404" pitchFamily="49" charset="0"/>
                <a:cs typeface="Courier New" panose="02070309020205020404" pitchFamily="49" charset="0"/>
              </a:rPr>
              <a:t>  </a:t>
            </a:r>
          </a:p>
        </p:txBody>
      </p:sp>
      <p:sp>
        <p:nvSpPr>
          <p:cNvPr id="58373" name="Rectangle 4"/>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C74E99-4D93-48B3-AD85-F270B91764D4}" type="slidenum">
              <a:rPr lang="en-US" altLang="ko-KR" sz="1400"/>
              <a:pPr>
                <a:spcBef>
                  <a:spcPct val="0"/>
                </a:spcBef>
                <a:buClrTx/>
                <a:buSzTx/>
                <a:buFontTx/>
                <a:buNone/>
              </a:pPr>
              <a:t>48</a:t>
            </a:fld>
            <a:endParaRPr lang="en-US" altLang="ko-KR" sz="1400"/>
          </a:p>
        </p:txBody>
      </p:sp>
      <p:sp>
        <p:nvSpPr>
          <p:cNvPr id="59395" name="Rectangle 2"/>
          <p:cNvSpPr>
            <a:spLocks noGrp="1" noChangeArrowheads="1"/>
          </p:cNvSpPr>
          <p:nvPr>
            <p:ph type="title"/>
          </p:nvPr>
        </p:nvSpPr>
        <p:spPr>
          <a:xfrm>
            <a:off x="685800" y="0"/>
            <a:ext cx="7772400" cy="1143000"/>
          </a:xfrm>
        </p:spPr>
        <p:txBody>
          <a:bodyPr/>
          <a:lstStyle/>
          <a:p>
            <a:r>
              <a:rPr lang="en-US" altLang="en-US" smtClean="0"/>
              <a:t>Operator Associativity</a:t>
            </a:r>
          </a:p>
        </p:txBody>
      </p:sp>
      <p:sp>
        <p:nvSpPr>
          <p:cNvPr id="59396" name="Rectangle 3"/>
          <p:cNvSpPr>
            <a:spLocks noGrp="1" noChangeArrowheads="1"/>
          </p:cNvSpPr>
          <p:nvPr>
            <p:ph type="body" idx="1"/>
          </p:nvPr>
        </p:nvSpPr>
        <p:spPr>
          <a:xfrm>
            <a:off x="152400" y="1219200"/>
            <a:ext cx="8763000" cy="4800600"/>
          </a:xfrm>
        </p:spPr>
        <p:txBody>
          <a:bodyPr/>
          <a:lstStyle/>
          <a:p>
            <a:pPr algn="just">
              <a:lnSpc>
                <a:spcPct val="90000"/>
              </a:lnSpc>
              <a:buFont typeface="Monotype Sorts" pitchFamily="2" charset="2"/>
              <a:buNone/>
            </a:pPr>
            <a:r>
              <a:rPr lang="en-US" altLang="en-US" sz="2800" smtClean="0">
                <a:cs typeface="Times New Roman" panose="02020603050405020304" pitchFamily="18" charset="0"/>
              </a:rPr>
              <a:t>    </a:t>
            </a:r>
            <a:r>
              <a:rPr lang="en-US" altLang="en-US" sz="3300" smtClean="0">
                <a:cs typeface="Times New Roman" panose="02020603050405020304" pitchFamily="18" charset="0"/>
              </a:rPr>
              <a:t>When two operators with the same precedence are evaluated, the </a:t>
            </a:r>
            <a:r>
              <a:rPr lang="en-US" altLang="en-US" sz="3300" i="1" smtClean="0">
                <a:cs typeface="Times New Roman" panose="02020603050405020304" pitchFamily="18" charset="0"/>
              </a:rPr>
              <a:t>associativity</a:t>
            </a:r>
            <a:r>
              <a:rPr lang="en-US" altLang="en-US" sz="3300" smtClean="0">
                <a:cs typeface="Times New Roman" panose="02020603050405020304" pitchFamily="18" charset="0"/>
              </a:rPr>
              <a:t> of the operators determines the order of evaluation. All binary operators except assignment operators are </a:t>
            </a:r>
            <a:r>
              <a:rPr lang="en-US" altLang="en-US" sz="3300" i="1" smtClean="0">
                <a:cs typeface="Times New Roman" panose="02020603050405020304" pitchFamily="18" charset="0"/>
              </a:rPr>
              <a:t>left-associative</a:t>
            </a:r>
            <a:r>
              <a:rPr lang="en-US" altLang="en-US" sz="3300" smtClean="0">
                <a:cs typeface="Times New Roman" panose="02020603050405020304" pitchFamily="18" charset="0"/>
              </a:rPr>
              <a:t>.</a:t>
            </a:r>
          </a:p>
          <a:p>
            <a:pPr algn="just">
              <a:lnSpc>
                <a:spcPct val="90000"/>
              </a:lnSpc>
              <a:buFont typeface="Monotype Sorts" pitchFamily="2" charset="2"/>
              <a:buNone/>
            </a:pPr>
            <a:r>
              <a:rPr lang="en-US" altLang="en-US" sz="3300" smtClean="0">
                <a:cs typeface="Times New Roman" panose="02020603050405020304" pitchFamily="18" charset="0"/>
              </a:rPr>
              <a:t>    a – b + c – d is equivalent to  ((a – b) + c) – d </a:t>
            </a:r>
          </a:p>
          <a:p>
            <a:pPr algn="just">
              <a:lnSpc>
                <a:spcPct val="90000"/>
              </a:lnSpc>
              <a:buFont typeface="Monotype Sorts" pitchFamily="2" charset="2"/>
              <a:buNone/>
            </a:pPr>
            <a:r>
              <a:rPr lang="en-US" altLang="en-US" sz="3300" smtClean="0">
                <a:cs typeface="Times New Roman" panose="02020603050405020304" pitchFamily="18" charset="0"/>
              </a:rPr>
              <a:t>    Assignment operators are </a:t>
            </a:r>
            <a:r>
              <a:rPr lang="en-US" altLang="en-US" sz="3300" i="1" smtClean="0">
                <a:cs typeface="Times New Roman" panose="02020603050405020304" pitchFamily="18" charset="0"/>
              </a:rPr>
              <a:t>right-associative</a:t>
            </a:r>
            <a:r>
              <a:rPr lang="en-US" altLang="en-US" sz="3300" smtClean="0">
                <a:cs typeface="Times New Roman" panose="02020603050405020304" pitchFamily="18" charset="0"/>
              </a:rPr>
              <a:t>. Therefore, the expression</a:t>
            </a:r>
          </a:p>
          <a:p>
            <a:pPr algn="just">
              <a:lnSpc>
                <a:spcPct val="90000"/>
              </a:lnSpc>
              <a:buFont typeface="Monotype Sorts" pitchFamily="2" charset="2"/>
              <a:buNone/>
            </a:pPr>
            <a:r>
              <a:rPr lang="en-US" altLang="en-US" sz="3300" smtClean="0">
                <a:cs typeface="Times New Roman" panose="02020603050405020304" pitchFamily="18" charset="0"/>
              </a:rPr>
              <a:t>    a = b += c = 5 is equivalent to a = (b += (c = 5))</a:t>
            </a:r>
          </a:p>
          <a:p>
            <a:pPr algn="just">
              <a:lnSpc>
                <a:spcPct val="90000"/>
              </a:lnSpc>
              <a:buFont typeface="Monotype Sorts" pitchFamily="2" charset="2"/>
              <a:buNone/>
            </a:pPr>
            <a:endParaRPr lang="en-US" altLang="en-US" sz="3300" smtClean="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E1923E-0003-4EE9-B0CA-792E8072D2D9}" type="slidenum">
              <a:rPr lang="en-US" altLang="ko-KR" sz="1400"/>
              <a:pPr>
                <a:spcBef>
                  <a:spcPct val="0"/>
                </a:spcBef>
                <a:buClrTx/>
                <a:buSzTx/>
                <a:buFontTx/>
                <a:buNone/>
              </a:pPr>
              <a:t>49</a:t>
            </a:fld>
            <a:endParaRPr lang="en-US" altLang="ko-KR" sz="1400"/>
          </a:p>
        </p:txBody>
      </p:sp>
      <p:sp>
        <p:nvSpPr>
          <p:cNvPr id="60419" name="Rectangle 2"/>
          <p:cNvSpPr>
            <a:spLocks noGrp="1" noChangeArrowheads="1"/>
          </p:cNvSpPr>
          <p:nvPr>
            <p:ph type="title"/>
          </p:nvPr>
        </p:nvSpPr>
        <p:spPr>
          <a:xfrm>
            <a:off x="685800" y="0"/>
            <a:ext cx="7772400" cy="1143000"/>
          </a:xfrm>
        </p:spPr>
        <p:txBody>
          <a:bodyPr/>
          <a:lstStyle/>
          <a:p>
            <a:r>
              <a:rPr lang="en-US" altLang="en-US" smtClean="0"/>
              <a:t>Example</a:t>
            </a:r>
          </a:p>
        </p:txBody>
      </p:sp>
      <p:sp>
        <p:nvSpPr>
          <p:cNvPr id="60420" name="Rectangle 3"/>
          <p:cNvSpPr>
            <a:spLocks noGrp="1" noChangeArrowheads="1"/>
          </p:cNvSpPr>
          <p:nvPr>
            <p:ph type="body" idx="1"/>
          </p:nvPr>
        </p:nvSpPr>
        <p:spPr>
          <a:xfrm>
            <a:off x="304800" y="1066800"/>
            <a:ext cx="8534400" cy="1219200"/>
          </a:xfrm>
        </p:spPr>
        <p:txBody>
          <a:bodyPr/>
          <a:lstStyle/>
          <a:p>
            <a:pPr marL="0" indent="0">
              <a:lnSpc>
                <a:spcPct val="80000"/>
              </a:lnSpc>
              <a:spcBef>
                <a:spcPct val="0"/>
              </a:spcBef>
              <a:buFont typeface="Monotype Sorts" pitchFamily="2" charset="2"/>
              <a:buNone/>
            </a:pPr>
            <a:r>
              <a:rPr lang="en-US" altLang="en-US" sz="2900" smtClean="0">
                <a:cs typeface="Times New Roman" panose="02020603050405020304" pitchFamily="18" charset="0"/>
              </a:rPr>
              <a:t>Applying the operator precedence and associativity rule, the expression 3 + 4 * 4 &gt; 5 * (4 + 3) - 1 is evaluated as follows:</a:t>
            </a:r>
          </a:p>
        </p:txBody>
      </p:sp>
      <p:sp>
        <p:nvSpPr>
          <p:cNvPr id="60421" name="Rectangle 4"/>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5"/>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0423" name="Object 6"/>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spid="_x0000_s60426" r:id="rId4" imgW="4314444" imgH="2034540" progId="Word.Picture.8">
                  <p:embed/>
                </p:oleObj>
              </mc:Choice>
              <mc:Fallback>
                <p:oleObj r:id="rId4" imgW="4314444" imgH="203454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D905E7-5DAC-4796-8AE1-F43F06E22B5A}" type="slidenum">
              <a:rPr lang="en-US" altLang="ko-KR" sz="1400"/>
              <a:pPr>
                <a:spcBef>
                  <a:spcPct val="0"/>
                </a:spcBef>
                <a:buClrTx/>
                <a:buSzTx/>
                <a:buFontTx/>
                <a:buNone/>
              </a:pPr>
              <a:t>5</a:t>
            </a:fld>
            <a:endParaRPr lang="en-US" altLang="ko-KR" sz="1400"/>
          </a:p>
        </p:txBody>
      </p:sp>
      <p:sp>
        <p:nvSpPr>
          <p:cNvPr id="7171" name="Rectangle 2"/>
          <p:cNvSpPr>
            <a:spLocks noGrp="1" noChangeArrowheads="1"/>
          </p:cNvSpPr>
          <p:nvPr>
            <p:ph type="title"/>
          </p:nvPr>
        </p:nvSpPr>
        <p:spPr>
          <a:xfrm>
            <a:off x="533400" y="0"/>
            <a:ext cx="7772400" cy="1371600"/>
          </a:xfrm>
        </p:spPr>
        <p:txBody>
          <a:bodyPr/>
          <a:lstStyle/>
          <a:p>
            <a:r>
              <a:rPr lang="en-US" altLang="en-US" smtClean="0"/>
              <a:t>Relational Operators</a:t>
            </a:r>
          </a:p>
        </p:txBody>
      </p:sp>
      <p:sp>
        <p:nvSpPr>
          <p:cNvPr id="7172" name="Rectangle 5"/>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4" name="Object 6"/>
          <p:cNvGraphicFramePr>
            <a:graphicFrameLocks noChangeAspect="1"/>
          </p:cNvGraphicFramePr>
          <p:nvPr/>
        </p:nvGraphicFramePr>
        <p:xfrm>
          <a:off x="193675" y="1431925"/>
          <a:ext cx="8794750" cy="3255963"/>
        </p:xfrm>
        <a:graphic>
          <a:graphicData uri="http://schemas.openxmlformats.org/presentationml/2006/ole">
            <mc:AlternateContent xmlns:mc="http://schemas.openxmlformats.org/markup-compatibility/2006">
              <mc:Choice xmlns:v="urn:schemas-microsoft-com:vml" Requires="v">
                <p:oleObj spid="_x0000_s7177" name="Picture" r:id="rId4" imgW="4228500" imgH="1563247" progId="Word.Picture.8">
                  <p:embed/>
                </p:oleObj>
              </mc:Choice>
              <mc:Fallback>
                <p:oleObj name="Picture" r:id="rId4" imgW="4228500" imgH="1563247"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431925"/>
                        <a:ext cx="87947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345771-123E-42F8-AD96-83E0D76BF002}" type="slidenum">
              <a:rPr lang="en-US" altLang="ko-KR" sz="1400"/>
              <a:pPr>
                <a:spcBef>
                  <a:spcPct val="0"/>
                </a:spcBef>
                <a:buClrTx/>
                <a:buSzTx/>
                <a:buFontTx/>
                <a:buNone/>
              </a:pPr>
              <a:t>6</a:t>
            </a:fld>
            <a:endParaRPr lang="en-US" altLang="ko-KR" sz="1400"/>
          </a:p>
        </p:txBody>
      </p:sp>
      <p:sp>
        <p:nvSpPr>
          <p:cNvPr id="9219" name="Rectangle 2"/>
          <p:cNvSpPr>
            <a:spLocks noGrp="1" noChangeArrowheads="1"/>
          </p:cNvSpPr>
          <p:nvPr>
            <p:ph type="title"/>
          </p:nvPr>
        </p:nvSpPr>
        <p:spPr>
          <a:xfrm>
            <a:off x="685800" y="152400"/>
            <a:ext cx="7772400" cy="533400"/>
          </a:xfrm>
        </p:spPr>
        <p:txBody>
          <a:bodyPr/>
          <a:lstStyle/>
          <a:p>
            <a:r>
              <a:rPr lang="en-US" altLang="en-US" smtClean="0"/>
              <a:t>One-way </a:t>
            </a:r>
            <a:r>
              <a:rPr lang="en-US" altLang="en-US" sz="4200" smtClean="0">
                <a:latin typeface="Courier New" panose="02070309020205020404" pitchFamily="49" charset="0"/>
              </a:rPr>
              <a:t>if</a:t>
            </a:r>
            <a:r>
              <a:rPr lang="en-US" altLang="en-US" smtClean="0"/>
              <a:t> Statements</a:t>
            </a:r>
            <a:endParaRPr lang="en-US" altLang="en-US" sz="5400" smtClean="0"/>
          </a:p>
        </p:txBody>
      </p:sp>
      <p:sp>
        <p:nvSpPr>
          <p:cNvPr id="9220" name="Rectangle 6"/>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7"/>
          <p:cNvSpPr>
            <a:spLocks noGrp="1" noChangeArrowheads="1"/>
          </p:cNvSpPr>
          <p:nvPr>
            <p:ph type="body" idx="1"/>
          </p:nvPr>
        </p:nvSpPr>
        <p:spPr>
          <a:xfrm>
            <a:off x="304800" y="1752600"/>
            <a:ext cx="3886200" cy="914400"/>
          </a:xfrm>
        </p:spPr>
        <p:txBody>
          <a:bodyPr/>
          <a:lstStyle/>
          <a:p>
            <a:pPr>
              <a:lnSpc>
                <a:spcPct val="90000"/>
              </a:lnSpc>
              <a:buFont typeface="Monotype Sorts" pitchFamily="2" charset="2"/>
              <a:buNone/>
            </a:pPr>
            <a:r>
              <a:rPr lang="en-US" altLang="en-US" sz="2400" smtClean="0"/>
              <a:t>if (boolean-expression) { </a:t>
            </a:r>
          </a:p>
          <a:p>
            <a:pPr>
              <a:lnSpc>
                <a:spcPct val="90000"/>
              </a:lnSpc>
              <a:spcBef>
                <a:spcPct val="0"/>
              </a:spcBef>
              <a:buFont typeface="Monotype Sorts" pitchFamily="2" charset="2"/>
              <a:buNone/>
            </a:pPr>
            <a:r>
              <a:rPr lang="en-US" altLang="en-US" sz="2400" smtClean="0"/>
              <a:t>  statement(s);</a:t>
            </a:r>
          </a:p>
          <a:p>
            <a:pPr>
              <a:lnSpc>
                <a:spcPct val="90000"/>
              </a:lnSpc>
              <a:spcBef>
                <a:spcPct val="0"/>
              </a:spcBef>
              <a:buFont typeface="Monotype Sorts" pitchFamily="2" charset="2"/>
              <a:buNone/>
            </a:pPr>
            <a:r>
              <a:rPr lang="en-US" altLang="en-US" sz="2400" smtClean="0"/>
              <a:t>}</a:t>
            </a:r>
          </a:p>
        </p:txBody>
      </p:sp>
      <p:pic>
        <p:nvPicPr>
          <p:cNvPr id="92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098800"/>
            <a:ext cx="2460625"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3" name="Line 10"/>
          <p:cNvSpPr>
            <a:spLocks noChangeShapeType="1"/>
          </p:cNvSpPr>
          <p:nvPr/>
        </p:nvSpPr>
        <p:spPr bwMode="auto">
          <a:xfrm>
            <a:off x="1038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922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155950"/>
            <a:ext cx="50038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5" name="Line 11"/>
          <p:cNvSpPr>
            <a:spLocks noChangeShapeType="1"/>
          </p:cNvSpPr>
          <p:nvPr/>
        </p:nvSpPr>
        <p:spPr bwMode="auto">
          <a:xfrm>
            <a:off x="4918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26" name="Rectangle 9"/>
          <p:cNvSpPr>
            <a:spLocks noChangeArrowheads="1"/>
          </p:cNvSpPr>
          <p:nvPr/>
        </p:nvSpPr>
        <p:spPr bwMode="auto">
          <a:xfrm>
            <a:off x="4800600" y="838200"/>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cs typeface="Times New Roman" panose="02020603050405020304" pitchFamily="18" charset="0"/>
              </a:rPr>
              <a:t>if (radius &gt;= 0) {</a:t>
            </a:r>
          </a:p>
          <a:p>
            <a:pPr>
              <a:buFont typeface="Monotype Sorts" pitchFamily="2" charset="2"/>
              <a:buNone/>
            </a:pPr>
            <a:r>
              <a:rPr lang="en-US" altLang="en-US" sz="2400">
                <a:cs typeface="Times New Roman" panose="02020603050405020304" pitchFamily="18" charset="0"/>
              </a:rPr>
              <a:t>  area = radius * radius * PI;</a:t>
            </a:r>
          </a:p>
          <a:p>
            <a:pPr>
              <a:buFont typeface="Monotype Sorts" pitchFamily="2" charset="2"/>
              <a:buNone/>
            </a:pPr>
            <a:r>
              <a:rPr lang="en-US" altLang="en-US" sz="2400">
                <a:cs typeface="Times New Roman" panose="02020603050405020304" pitchFamily="18" charset="0"/>
              </a:rPr>
              <a:t>  System.out.println("The area"     </a:t>
            </a:r>
          </a:p>
          <a:p>
            <a:pPr>
              <a:buFont typeface="Monotype Sorts" pitchFamily="2" charset="2"/>
              <a:buNone/>
            </a:pPr>
            <a:r>
              <a:rPr lang="en-US" altLang="en-US" sz="2400">
                <a:cs typeface="Times New Roman" panose="02020603050405020304" pitchFamily="18" charset="0"/>
              </a:rPr>
              <a:t>    + " for the circle of radius " </a:t>
            </a:r>
          </a:p>
          <a:p>
            <a:pPr>
              <a:buFont typeface="Monotype Sorts" pitchFamily="2" charset="2"/>
              <a:buNone/>
            </a:pPr>
            <a:r>
              <a:rPr lang="en-US" altLang="en-US" sz="2400">
                <a:cs typeface="Times New Roman" panose="02020603050405020304" pitchFamily="18" charset="0"/>
              </a:rPr>
              <a:t>    + radius + " is " + area);</a:t>
            </a:r>
          </a:p>
          <a:p>
            <a:pPr>
              <a:buFont typeface="Monotype Sorts" pitchFamily="2" charset="2"/>
              <a:buNone/>
            </a:pPr>
            <a:r>
              <a:rPr lang="en-US" altLang="en-US" sz="240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7918E6-10EA-484F-A3CC-498227D56F47}" type="slidenum">
              <a:rPr lang="en-US" altLang="ko-KR" sz="1400"/>
              <a:pPr>
                <a:spcBef>
                  <a:spcPct val="0"/>
                </a:spcBef>
                <a:buClrTx/>
                <a:buSzTx/>
                <a:buFontTx/>
                <a:buNone/>
              </a:pPr>
              <a:t>7</a:t>
            </a:fld>
            <a:endParaRPr lang="en-US" altLang="ko-KR" sz="1400"/>
          </a:p>
        </p:txBody>
      </p:sp>
      <p:sp>
        <p:nvSpPr>
          <p:cNvPr id="10243" name="Rectangle 2"/>
          <p:cNvSpPr>
            <a:spLocks noGrp="1" noChangeArrowheads="1"/>
          </p:cNvSpPr>
          <p:nvPr>
            <p:ph type="title"/>
          </p:nvPr>
        </p:nvSpPr>
        <p:spPr>
          <a:xfrm>
            <a:off x="685800" y="304800"/>
            <a:ext cx="7772400" cy="533400"/>
          </a:xfrm>
        </p:spPr>
        <p:txBody>
          <a:bodyPr/>
          <a:lstStyle/>
          <a:p>
            <a:r>
              <a:rPr lang="en-US" altLang="en-US" smtClean="0"/>
              <a:t>Note</a:t>
            </a:r>
            <a:endParaRPr lang="en-US" altLang="en-US" sz="5400" smtClean="0"/>
          </a:p>
        </p:txBody>
      </p:sp>
      <p:sp>
        <p:nvSpPr>
          <p:cNvPr id="10244" name="Rectangle 3"/>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3"/>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7" name="Object 12"/>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spid="_x0000_s10254" name="Picture" r:id="rId4" imgW="5191828" imgH="558459" progId="Word.Picture.8">
                  <p:embed/>
                </p:oleObj>
              </mc:Choice>
              <mc:Fallback>
                <p:oleObj name="Picture" r:id="rId4" imgW="5191828" imgH="558459" progId="Word.Picture.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15"/>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9" name="Object 14"/>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spid="_x0000_s10255" name="Picture" r:id="rId6" imgW="5748528" imgH="579120" progId="Word.Picture.8">
                  <p:embed/>
                </p:oleObj>
              </mc:Choice>
              <mc:Fallback>
                <p:oleObj name="Picture" r:id="rId6" imgW="5748528" imgH="579120" progId="Word.Picture.8">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7E8816-A1D3-4962-A6A6-FB644642E0FD}" type="slidenum">
              <a:rPr lang="en-US" altLang="ko-KR" sz="1400"/>
              <a:pPr>
                <a:spcBef>
                  <a:spcPct val="0"/>
                </a:spcBef>
                <a:buClrTx/>
                <a:buSzTx/>
                <a:buFontTx/>
                <a:buNone/>
              </a:pPr>
              <a:t>8</a:t>
            </a:fld>
            <a:endParaRPr lang="en-US" altLang="ko-KR" sz="1400"/>
          </a:p>
        </p:txBody>
      </p:sp>
      <p:sp>
        <p:nvSpPr>
          <p:cNvPr id="12291" name="Rectangle 2"/>
          <p:cNvSpPr>
            <a:spLocks noGrp="1" noChangeArrowheads="1"/>
          </p:cNvSpPr>
          <p:nvPr>
            <p:ph type="title"/>
          </p:nvPr>
        </p:nvSpPr>
        <p:spPr>
          <a:xfrm>
            <a:off x="685800" y="0"/>
            <a:ext cx="7772400" cy="1428750"/>
          </a:xfrm>
        </p:spPr>
        <p:txBody>
          <a:bodyPr/>
          <a:lstStyle/>
          <a:p>
            <a:r>
              <a:rPr lang="en-US" altLang="en-US" smtClean="0"/>
              <a:t>The Two-way </a:t>
            </a:r>
            <a:r>
              <a:rPr lang="en-US" altLang="en-US" sz="4200" smtClean="0">
                <a:latin typeface="Courier New" panose="02070309020205020404" pitchFamily="49" charset="0"/>
              </a:rPr>
              <a:t>if</a:t>
            </a:r>
            <a:r>
              <a:rPr lang="en-US" altLang="en-US" smtClean="0"/>
              <a:t> Statement</a:t>
            </a:r>
            <a:endParaRPr lang="en-US" altLang="en-US" smtClean="0">
              <a:solidFill>
                <a:schemeClr val="tx1"/>
              </a:solidFill>
            </a:endParaRPr>
          </a:p>
        </p:txBody>
      </p:sp>
      <p:sp>
        <p:nvSpPr>
          <p:cNvPr id="25604" name="Rectangle 3"/>
          <p:cNvSpPr>
            <a:spLocks noGrp="1" noChangeArrowheads="1"/>
          </p:cNvSpPr>
          <p:nvPr>
            <p:ph type="body" idx="1"/>
          </p:nvPr>
        </p:nvSpPr>
        <p:spPr>
          <a:xfrm>
            <a:off x="692150" y="1085850"/>
            <a:ext cx="8001000" cy="2057400"/>
          </a:xfrm>
        </p:spPr>
        <p:txBody>
          <a:bodyPr/>
          <a:lstStyle/>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if (boolean-expression) { </a:t>
            </a:r>
          </a:p>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statement(s)-for-the-true-case;</a:t>
            </a:r>
          </a:p>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a:t>
            </a:r>
          </a:p>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else {</a:t>
            </a:r>
          </a:p>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  statement(s)-for-the-false-case;</a:t>
            </a:r>
          </a:p>
          <a:p>
            <a:pPr>
              <a:lnSpc>
                <a:spcPct val="90000"/>
              </a:lnSpc>
              <a:buFont typeface="Monotype Sorts" pitchFamily="2" charset="2"/>
              <a:buNone/>
            </a:pPr>
            <a:r>
              <a:rPr lang="en-US" altLang="ko-KR" sz="2000" b="1" smtClean="0">
                <a:solidFill>
                  <a:srgbClr val="000000"/>
                </a:solidFill>
                <a:latin typeface="Courier New" panose="02070309020205020404" pitchFamily="49" charset="0"/>
                <a:ea typeface="굴림" panose="020B0600000101010101" pitchFamily="50" charset="-127"/>
              </a:rPr>
              <a:t>}</a:t>
            </a:r>
            <a:endParaRPr lang="en-US" altLang="ko-KR" sz="2800" b="1" smtClean="0">
              <a:solidFill>
                <a:srgbClr val="000000"/>
              </a:solidFill>
              <a:ea typeface="굴림" panose="020B0600000101010101" pitchFamily="50" charset="-127"/>
            </a:endParaRPr>
          </a:p>
        </p:txBody>
      </p:sp>
      <p:sp>
        <p:nvSpPr>
          <p:cNvPr id="12293" name="Rectangle 6"/>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22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304482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p:txBody>
          <a:bodyPr/>
          <a:lstStyle>
            <a:lvl1pPr eaLnBrk="0" hangingPunct="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8DA3EE-B7FA-43F4-A57A-5341F0FA5BAB}" type="slidenum">
              <a:rPr lang="en-US" altLang="ko-KR" sz="1400"/>
              <a:pPr>
                <a:spcBef>
                  <a:spcPct val="0"/>
                </a:spcBef>
                <a:buClrTx/>
                <a:buSzTx/>
                <a:buFontTx/>
                <a:buNone/>
              </a:pPr>
              <a:t>9</a:t>
            </a:fld>
            <a:endParaRPr lang="en-US" altLang="ko-KR" sz="1400"/>
          </a:p>
        </p:txBody>
      </p:sp>
      <p:sp>
        <p:nvSpPr>
          <p:cNvPr id="13315"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if-else</a:t>
            </a:r>
            <a:r>
              <a:rPr lang="en-US" altLang="en-US" smtClean="0"/>
              <a:t> Example</a:t>
            </a:r>
          </a:p>
        </p:txBody>
      </p:sp>
      <p:sp>
        <p:nvSpPr>
          <p:cNvPr id="13316" name="Rectangle 3"/>
          <p:cNvSpPr>
            <a:spLocks noGrp="1" noChangeArrowheads="1"/>
          </p:cNvSpPr>
          <p:nvPr>
            <p:ph type="body" idx="1"/>
          </p:nvPr>
        </p:nvSpPr>
        <p:spPr>
          <a:xfrm>
            <a:off x="914400" y="1371600"/>
            <a:ext cx="7772400" cy="4724400"/>
          </a:xfrm>
        </p:spPr>
        <p:txBody>
          <a:bodyPr/>
          <a:lstStyle/>
          <a:p>
            <a:pPr>
              <a:buFont typeface="Monotype Sorts" pitchFamily="2" charset="2"/>
              <a:buNone/>
            </a:pPr>
            <a:r>
              <a:rPr lang="en-US" altLang="en-US" sz="2400" b="1" smtClean="0">
                <a:latin typeface="Courier New" panose="02070309020205020404" pitchFamily="49" charset="0"/>
              </a:rPr>
              <a:t>if (radius &gt;= 0) {   </a:t>
            </a:r>
          </a:p>
          <a:p>
            <a:pPr>
              <a:spcBef>
                <a:spcPct val="0"/>
              </a:spcBef>
              <a:buFont typeface="Monotype Sorts" pitchFamily="2" charset="2"/>
              <a:buNone/>
            </a:pPr>
            <a:r>
              <a:rPr lang="en-US" altLang="en-US" sz="2400" b="1" smtClean="0">
                <a:latin typeface="Courier New" panose="02070309020205020404" pitchFamily="49" charset="0"/>
              </a:rPr>
              <a:t>  area = radius * radius * 3.14159;</a:t>
            </a:r>
          </a:p>
          <a:p>
            <a:pPr>
              <a:spcBef>
                <a:spcPct val="0"/>
              </a:spcBef>
              <a:buFont typeface="Monotype Sorts" pitchFamily="2" charset="2"/>
              <a:buNone/>
            </a:pPr>
            <a:endParaRPr lang="en-US" altLang="en-US" sz="2400" b="1" smtClean="0">
              <a:latin typeface="Courier New" panose="02070309020205020404" pitchFamily="49" charset="0"/>
            </a:endParaRPr>
          </a:p>
          <a:p>
            <a:pPr>
              <a:spcBef>
                <a:spcPct val="0"/>
              </a:spcBef>
              <a:buFont typeface="Monotype Sorts" pitchFamily="2" charset="2"/>
              <a:buNone/>
            </a:pPr>
            <a:r>
              <a:rPr lang="en-US" altLang="en-US" sz="2400" b="1" smtClean="0">
                <a:latin typeface="Courier New" panose="02070309020205020404" pitchFamily="49" charset="0"/>
              </a:rPr>
              <a:t> 	System.out.println("The area for the “  </a:t>
            </a:r>
          </a:p>
          <a:p>
            <a:pPr>
              <a:spcBef>
                <a:spcPct val="0"/>
              </a:spcBef>
              <a:buFont typeface="Monotype Sorts" pitchFamily="2" charset="2"/>
              <a:buNone/>
            </a:pPr>
            <a:r>
              <a:rPr lang="en-US" altLang="en-US" sz="2400" b="1" smtClean="0">
                <a:latin typeface="Courier New" panose="02070309020205020404" pitchFamily="49" charset="0"/>
              </a:rPr>
              <a:t>    + “circle of radius " + radius + </a:t>
            </a:r>
          </a:p>
          <a:p>
            <a:pPr>
              <a:spcBef>
                <a:spcPct val="0"/>
              </a:spcBef>
              <a:buFont typeface="Monotype Sorts" pitchFamily="2" charset="2"/>
              <a:buNone/>
            </a:pPr>
            <a:r>
              <a:rPr lang="en-US" altLang="en-US" sz="2400" b="1" smtClean="0">
                <a:latin typeface="Courier New" panose="02070309020205020404" pitchFamily="49" charset="0"/>
              </a:rPr>
              <a:t>    " is " + area);</a:t>
            </a:r>
          </a:p>
          <a:p>
            <a:pPr>
              <a:spcBef>
                <a:spcPct val="0"/>
              </a:spcBef>
              <a:buFont typeface="Monotype Sorts" pitchFamily="2" charset="2"/>
              <a:buNone/>
            </a:pPr>
            <a:r>
              <a:rPr lang="en-US" altLang="en-US" sz="2400" b="1" smtClean="0">
                <a:latin typeface="Courier New" panose="02070309020205020404" pitchFamily="49" charset="0"/>
              </a:rPr>
              <a:t>}</a:t>
            </a:r>
          </a:p>
          <a:p>
            <a:pPr>
              <a:spcBef>
                <a:spcPct val="0"/>
              </a:spcBef>
              <a:buFont typeface="Monotype Sorts" pitchFamily="2" charset="2"/>
              <a:buNone/>
            </a:pPr>
            <a:r>
              <a:rPr lang="en-US" altLang="en-US" sz="2400" b="1" smtClean="0">
                <a:latin typeface="Courier New" panose="02070309020205020404" pitchFamily="49" charset="0"/>
              </a:rPr>
              <a:t>else {</a:t>
            </a:r>
          </a:p>
          <a:p>
            <a:pPr>
              <a:spcBef>
                <a:spcPct val="0"/>
              </a:spcBef>
              <a:buFont typeface="Monotype Sorts" pitchFamily="2" charset="2"/>
              <a:buNone/>
            </a:pPr>
            <a:r>
              <a:rPr lang="en-US" altLang="en-US" sz="2400" b="1" smtClean="0">
                <a:latin typeface="Courier New" panose="02070309020205020404" pitchFamily="49" charset="0"/>
              </a:rPr>
              <a:t>  System.out.println("Negative input");</a:t>
            </a:r>
          </a:p>
          <a:p>
            <a:pPr>
              <a:spcBef>
                <a:spcPct val="0"/>
              </a:spcBef>
              <a:buFont typeface="Monotype Sorts" pitchFamily="2" charset="2"/>
              <a:buNone/>
            </a:pPr>
            <a:r>
              <a:rPr lang="en-US" altLang="en-US" sz="2400" b="1"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230357F-BE74-4F05-A06A-F501A623AD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B9738C-62EE-4BB0-9336-1D96BC26B956}">
  <ds:schemaRefs>
    <ds:schemaRef ds:uri="http://schemas.microsoft.com/sharepoint/v3/contenttype/forms"/>
  </ds:schemaRefs>
</ds:datastoreItem>
</file>

<file path=customXml/itemProps3.xml><?xml version="1.0" encoding="utf-8"?>
<ds:datastoreItem xmlns:ds="http://schemas.openxmlformats.org/officeDocument/2006/customXml" ds:itemID="{808F2AA0-79D5-4B9A-9EFD-971A99D371EA}">
  <ds:schemaRefs>
    <ds:schemaRef ds:uri="http://purl.org/dc/dcmitype/"/>
    <ds:schemaRef ds:uri="http://purl.org/dc/elements/1.1/"/>
    <ds:schemaRef ds:uri="http://schemas.microsoft.com/sharepoint/v3"/>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24304</TotalTime>
  <Words>2615</Words>
  <Application>Microsoft Office PowerPoint</Application>
  <PresentationFormat>화면 슬라이드 쇼(4:3)</PresentationFormat>
  <Paragraphs>500</Paragraphs>
  <Slides>49</Slides>
  <Notes>49</Notes>
  <HiddenSlides>0</HiddenSlides>
  <MMClips>0</MMClips>
  <ScaleCrop>false</ScaleCrop>
  <HeadingPairs>
    <vt:vector size="10" baseType="variant">
      <vt:variant>
        <vt:lpstr>사용한 글꼴</vt:lpstr>
      </vt:variant>
      <vt:variant>
        <vt:i4>13</vt:i4>
      </vt:variant>
      <vt:variant>
        <vt:lpstr>테마</vt:lpstr>
      </vt:variant>
      <vt:variant>
        <vt:i4>1</vt:i4>
      </vt:variant>
      <vt:variant>
        <vt:lpstr>포함된 OLE 서버</vt:lpstr>
      </vt:variant>
      <vt:variant>
        <vt:i4>2</vt:i4>
      </vt:variant>
      <vt:variant>
        <vt:lpstr>슬라이드 제목</vt:lpstr>
      </vt:variant>
      <vt:variant>
        <vt:i4>49</vt:i4>
      </vt:variant>
      <vt:variant>
        <vt:lpstr>재구성한 쇼</vt:lpstr>
      </vt:variant>
      <vt:variant>
        <vt:i4>1</vt:i4>
      </vt:variant>
    </vt:vector>
  </HeadingPairs>
  <TitlesOfParts>
    <vt:vector size="66" baseType="lpstr">
      <vt:lpstr>Courier</vt:lpstr>
      <vt:lpstr>Goudy Sans Book</vt:lpstr>
      <vt:lpstr>Goudy Sans Medium</vt:lpstr>
      <vt:lpstr>I Times Italic</vt:lpstr>
      <vt:lpstr>Monotype Sorts</vt:lpstr>
      <vt:lpstr>굴림</vt:lpstr>
      <vt:lpstr>Arial</vt:lpstr>
      <vt:lpstr>Book Antiqua</vt:lpstr>
      <vt:lpstr>Courier New</vt:lpstr>
      <vt:lpstr>Forte</vt:lpstr>
      <vt:lpstr>Times</vt:lpstr>
      <vt:lpstr>Times New Roman</vt:lpstr>
      <vt:lpstr>Wingdings</vt:lpstr>
      <vt:lpstr>International</vt:lpstr>
      <vt:lpstr>Microsoft Word Picture</vt:lpstr>
      <vt:lpstr>Picture</vt:lpstr>
      <vt:lpstr>Chapter 3 Selections</vt:lpstr>
      <vt:lpstr>Motivations</vt:lpstr>
      <vt:lpstr>Objectives</vt:lpstr>
      <vt:lpstr>The boolean Type and Operators</vt:lpstr>
      <vt:lpstr>Relational Operators</vt:lpstr>
      <vt:lpstr>One-way if Statements</vt:lpstr>
      <vt:lpstr>Note</vt:lpstr>
      <vt:lpstr>The Two-way if Statement</vt:lpstr>
      <vt:lpstr>if-else Example</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Note</vt:lpstr>
      <vt:lpstr>Note, cont.</vt:lpstr>
      <vt:lpstr>Common Errors</vt:lpstr>
      <vt:lpstr>TIP</vt:lpstr>
      <vt:lpstr>CAUTION</vt:lpstr>
      <vt:lpstr>Problem: Body Mass Index </vt:lpstr>
      <vt:lpstr>Logical Operators</vt:lpstr>
      <vt:lpstr>Truth Table for Operator !</vt:lpstr>
      <vt:lpstr>Truth Table for Operator &amp;&amp;</vt:lpstr>
      <vt:lpstr>Truth Table for Operator ||</vt:lpstr>
      <vt:lpstr>Truth Table for Operator ^</vt:lpstr>
      <vt:lpstr>Examples</vt:lpstr>
      <vt:lpstr>Examples</vt:lpstr>
      <vt:lpstr>The &amp; and | Operators</vt:lpstr>
      <vt:lpstr>Problem: Determining Leap Year?</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Conditional Expressions</vt:lpstr>
      <vt:lpstr>Conditional Operator</vt:lpstr>
      <vt:lpstr>Conditional Operator, cont.</vt:lpstr>
      <vt:lpstr>Operator Precedence</vt:lpstr>
      <vt:lpstr>Operator Precedence and Associativity</vt:lpstr>
      <vt:lpstr>Operator Associativity</vt:lpstr>
      <vt:lpstr>Example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Seung-Ho Lim</cp:lastModifiedBy>
  <cp:revision>265</cp:revision>
  <cp:lastPrinted>1998-02-04T21:16:15Z</cp:lastPrinted>
  <dcterms:created xsi:type="dcterms:W3CDTF">1995-06-10T17:31:50Z</dcterms:created>
  <dcterms:modified xsi:type="dcterms:W3CDTF">2019-03-07T02:21:09Z</dcterms:modified>
</cp:coreProperties>
</file>