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4"/>
  </p:sldMasterIdLst>
  <p:notesMasterIdLst>
    <p:notesMasterId r:id="rId44"/>
  </p:notesMasterIdLst>
  <p:sldIdLst>
    <p:sldId id="268" r:id="rId5"/>
    <p:sldId id="443" r:id="rId6"/>
    <p:sldId id="375" r:id="rId7"/>
    <p:sldId id="448" r:id="rId8"/>
    <p:sldId id="478" r:id="rId9"/>
    <p:sldId id="479" r:id="rId10"/>
    <p:sldId id="480" r:id="rId11"/>
    <p:sldId id="481" r:id="rId12"/>
    <p:sldId id="482" r:id="rId13"/>
    <p:sldId id="483" r:id="rId14"/>
    <p:sldId id="484" r:id="rId15"/>
    <p:sldId id="281" r:id="rId16"/>
    <p:sldId id="294" r:id="rId17"/>
    <p:sldId id="459" r:id="rId18"/>
    <p:sldId id="389" r:id="rId19"/>
    <p:sldId id="362" r:id="rId20"/>
    <p:sldId id="363" r:id="rId21"/>
    <p:sldId id="460" r:id="rId22"/>
    <p:sldId id="345" r:id="rId23"/>
    <p:sldId id="461" r:id="rId24"/>
    <p:sldId id="393" r:id="rId25"/>
    <p:sldId id="394" r:id="rId26"/>
    <p:sldId id="463" r:id="rId27"/>
    <p:sldId id="465" r:id="rId28"/>
    <p:sldId id="464" r:id="rId29"/>
    <p:sldId id="485" r:id="rId30"/>
    <p:sldId id="462" r:id="rId31"/>
    <p:sldId id="467" r:id="rId32"/>
    <p:sldId id="466" r:id="rId33"/>
    <p:sldId id="468" r:id="rId34"/>
    <p:sldId id="470" r:id="rId35"/>
    <p:sldId id="469" r:id="rId36"/>
    <p:sldId id="471" r:id="rId37"/>
    <p:sldId id="472" r:id="rId38"/>
    <p:sldId id="473" r:id="rId39"/>
    <p:sldId id="474" r:id="rId40"/>
    <p:sldId id="475" r:id="rId41"/>
    <p:sldId id="446" r:id="rId42"/>
    <p:sldId id="447" r:id="rId43"/>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1" hangingPunct="1">
      <a:defRPr sz="1600" kern="1200">
        <a:solidFill>
          <a:schemeClr val="tx1"/>
        </a:solidFill>
        <a:latin typeface="Times New Roman" panose="02020603050405020304" pitchFamily="18" charset="0"/>
        <a:ea typeface="+mn-ea"/>
        <a:cs typeface="+mn-cs"/>
      </a:defRPr>
    </a:lvl6pPr>
    <a:lvl7pPr marL="2743200" algn="l" defTabSz="914400" rtl="0" eaLnBrk="1" latinLnBrk="1" hangingPunct="1">
      <a:defRPr sz="1600" kern="1200">
        <a:solidFill>
          <a:schemeClr val="tx1"/>
        </a:solidFill>
        <a:latin typeface="Times New Roman" panose="02020603050405020304" pitchFamily="18" charset="0"/>
        <a:ea typeface="+mn-ea"/>
        <a:cs typeface="+mn-cs"/>
      </a:defRPr>
    </a:lvl7pPr>
    <a:lvl8pPr marL="3200400" algn="l" defTabSz="914400" rtl="0" eaLnBrk="1" latinLnBrk="1" hangingPunct="1">
      <a:defRPr sz="1600" kern="1200">
        <a:solidFill>
          <a:schemeClr val="tx1"/>
        </a:solidFill>
        <a:latin typeface="Times New Roman" panose="02020603050405020304" pitchFamily="18" charset="0"/>
        <a:ea typeface="+mn-ea"/>
        <a:cs typeface="+mn-cs"/>
      </a:defRPr>
    </a:lvl8pPr>
    <a:lvl9pPr marL="3657600" algn="l" defTabSz="914400" rtl="0" eaLnBrk="1" latinLnBrk="1" hangingPunct="1">
      <a:defRPr sz="1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113" d="100"/>
          <a:sy n="113" d="100"/>
        </p:scale>
        <p:origin x="114" y="318"/>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6882"/>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14300"/>
            <a:ext cx="9142413" cy="6742113"/>
            <a:chOff x="0" y="72"/>
            <a:chExt cx="5759" cy="4247"/>
          </a:xfrm>
        </p:grpSpPr>
        <p:sp>
          <p:nvSpPr>
            <p:cNvPr id="5" name="Rectangle 3"/>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smtClean="0"/>
            </a:p>
          </p:txBody>
        </p:sp>
        <p:grpSp>
          <p:nvGrpSpPr>
            <p:cNvPr id="6" name="Group 4"/>
            <p:cNvGrpSpPr>
              <a:grpSpLocks/>
            </p:cNvGrpSpPr>
            <p:nvPr/>
          </p:nvGrpSpPr>
          <p:grpSpPr bwMode="auto">
            <a:xfrm>
              <a:off x="0" y="72"/>
              <a:ext cx="5759" cy="2040"/>
              <a:chOff x="0" y="72"/>
              <a:chExt cx="5759" cy="2040"/>
            </a:xfrm>
          </p:grpSpPr>
          <p:sp>
            <p:nvSpPr>
              <p:cNvPr id="7" name="Rectangle 5"/>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smtClean="0"/>
              </a:p>
            </p:txBody>
          </p:sp>
          <p:grpSp>
            <p:nvGrpSpPr>
              <p:cNvPr id="8" name="Group 6"/>
              <p:cNvGrpSpPr>
                <a:grpSpLocks/>
              </p:cNvGrpSpPr>
              <p:nvPr/>
            </p:nvGrpSpPr>
            <p:grpSpPr bwMode="auto">
              <a:xfrm>
                <a:off x="2289" y="72"/>
                <a:ext cx="1440" cy="1984"/>
                <a:chOff x="2289" y="72"/>
                <a:chExt cx="1440" cy="1984"/>
              </a:xfrm>
            </p:grpSpPr>
            <p:sp>
              <p:nvSpPr>
                <p:cNvPr id="29" name="Freeform 7"/>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8"/>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9"/>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 name="Line 10"/>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3" name="Freeform 11"/>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 name="Oval 12"/>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smtClean="0"/>
              </a:p>
            </p:txBody>
          </p:sp>
          <p:grpSp>
            <p:nvGrpSpPr>
              <p:cNvPr id="10" name="Group 13"/>
              <p:cNvGrpSpPr>
                <a:grpSpLocks/>
              </p:cNvGrpSpPr>
              <p:nvPr/>
            </p:nvGrpSpPr>
            <p:grpSpPr bwMode="auto">
              <a:xfrm>
                <a:off x="2071" y="406"/>
                <a:ext cx="1392" cy="1109"/>
                <a:chOff x="2071" y="406"/>
                <a:chExt cx="1392" cy="1109"/>
              </a:xfrm>
            </p:grpSpPr>
            <p:sp>
              <p:nvSpPr>
                <p:cNvPr id="11" name="Freeform 14"/>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Freeform 15"/>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Freeform 16"/>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Freeform 17"/>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Freeform 18"/>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Freeform 19"/>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Freeform 20"/>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Freeform 21"/>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Freeform 22"/>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Freeform 23"/>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 name="Freeform 24"/>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Freeform 25"/>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Freeform 26"/>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27"/>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 name="Freeform 28"/>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 name="Freeform 29"/>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Freeform 30"/>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Freeform 31"/>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endParaRPr lang="en-US" altLang="ko-KR"/>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(c) </a:t>
            </a:r>
            <a:r>
              <a:rPr lang="en-US" smtClean="0"/>
              <a:t>2015 </a:t>
            </a:r>
            <a:r>
              <a:rPr lang="en-US"/>
              <a:t>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smtClean="0"/>
            </a:lvl1pPr>
          </a:lstStyle>
          <a:p>
            <a:pPr>
              <a:defRPr/>
            </a:pPr>
            <a:fld id="{4D685C6E-122B-40E4-AADB-B051F9A78A4F}" type="slidenum">
              <a:rPr lang="en-US" altLang="ko-KR"/>
              <a:pPr>
                <a:defRPr/>
              </a:pPr>
              <a:t>‹#›</a:t>
            </a:fld>
            <a:endParaRPr lang="en-US" altLang="ko-KR"/>
          </a:p>
        </p:txBody>
      </p:sp>
    </p:spTree>
    <p:extLst>
      <p:ext uri="{BB962C8B-B14F-4D97-AF65-F5344CB8AC3E}">
        <p14:creationId xmlns:p14="http://schemas.microsoft.com/office/powerpoint/2010/main" val="223264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endParaRPr lang="en-US" altLang="ko-KR"/>
          </a:p>
        </p:txBody>
      </p:sp>
      <p:sp>
        <p:nvSpPr>
          <p:cNvPr id="5" name="Rectangle 33"/>
          <p:cNvSpPr>
            <a:spLocks noGrp="1" noChangeArrowheads="1"/>
          </p:cNvSpPr>
          <p:nvPr>
            <p:ph type="sldNum" sz="quarter" idx="11"/>
          </p:nvPr>
        </p:nvSpPr>
        <p:spPr>
          <a:ln/>
        </p:spPr>
        <p:txBody>
          <a:bodyPr/>
          <a:lstStyle>
            <a:lvl1pPr>
              <a:defRPr/>
            </a:lvl1pPr>
          </a:lstStyle>
          <a:p>
            <a:pPr>
              <a:defRPr/>
            </a:pPr>
            <a:fld id="{D404A9D0-43CF-4244-90AA-C2A050FD9740}" type="slidenum">
              <a:rPr lang="en-US" altLang="ko-KR"/>
              <a:pPr>
                <a:defRPr/>
              </a:pPr>
              <a:t>‹#›</a:t>
            </a:fld>
            <a:endParaRPr lang="en-US" altLang="ko-KR"/>
          </a:p>
        </p:txBody>
      </p:sp>
    </p:spTree>
    <p:extLst>
      <p:ext uri="{BB962C8B-B14F-4D97-AF65-F5344CB8AC3E}">
        <p14:creationId xmlns:p14="http://schemas.microsoft.com/office/powerpoint/2010/main" val="13878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endParaRPr lang="en-US" altLang="ko-KR"/>
          </a:p>
        </p:txBody>
      </p:sp>
      <p:sp>
        <p:nvSpPr>
          <p:cNvPr id="5" name="Rectangle 33"/>
          <p:cNvSpPr>
            <a:spLocks noGrp="1" noChangeArrowheads="1"/>
          </p:cNvSpPr>
          <p:nvPr>
            <p:ph type="sldNum" sz="quarter" idx="11"/>
          </p:nvPr>
        </p:nvSpPr>
        <p:spPr>
          <a:ln/>
        </p:spPr>
        <p:txBody>
          <a:bodyPr/>
          <a:lstStyle>
            <a:lvl1pPr>
              <a:defRPr/>
            </a:lvl1pPr>
          </a:lstStyle>
          <a:p>
            <a:pPr>
              <a:defRPr/>
            </a:pPr>
            <a:fld id="{0CDA67C5-C341-4D56-B8B0-D69411EBE9DA}" type="slidenum">
              <a:rPr lang="en-US" altLang="ko-KR"/>
              <a:pPr>
                <a:defRPr/>
              </a:pPr>
              <a:t>‹#›</a:t>
            </a:fld>
            <a:endParaRPr lang="en-US" altLang="ko-KR"/>
          </a:p>
        </p:txBody>
      </p:sp>
    </p:spTree>
    <p:extLst>
      <p:ext uri="{BB962C8B-B14F-4D97-AF65-F5344CB8AC3E}">
        <p14:creationId xmlns:p14="http://schemas.microsoft.com/office/powerpoint/2010/main" val="4391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ko-KR"/>
          </a:p>
        </p:txBody>
      </p:sp>
      <p:sp>
        <p:nvSpPr>
          <p:cNvPr id="5" name="Slide Number Placeholder 4"/>
          <p:cNvSpPr>
            <a:spLocks noGrp="1"/>
          </p:cNvSpPr>
          <p:nvPr>
            <p:ph type="sldNum" sz="quarter" idx="11"/>
          </p:nvPr>
        </p:nvSpPr>
        <p:spPr/>
        <p:txBody>
          <a:bodyPr/>
          <a:lstStyle>
            <a:lvl1pPr>
              <a:defRPr smtClean="0"/>
            </a:lvl1pPr>
          </a:lstStyle>
          <a:p>
            <a:pPr>
              <a:defRPr/>
            </a:pPr>
            <a:fld id="{2D7E2400-2B2F-415F-BFCB-982235D93B52}" type="slidenum">
              <a:rPr lang="en-US" altLang="ko-KR"/>
              <a:pPr>
                <a:defRPr/>
              </a:pPr>
              <a:t>‹#›</a:t>
            </a:fld>
            <a:endParaRPr lang="en-US" altLang="ko-KR"/>
          </a:p>
        </p:txBody>
      </p:sp>
    </p:spTree>
    <p:extLst>
      <p:ext uri="{BB962C8B-B14F-4D97-AF65-F5344CB8AC3E}">
        <p14:creationId xmlns:p14="http://schemas.microsoft.com/office/powerpoint/2010/main" val="410691194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endParaRPr lang="en-US" altLang="ko-KR"/>
          </a:p>
        </p:txBody>
      </p:sp>
      <p:sp>
        <p:nvSpPr>
          <p:cNvPr id="5" name="Rectangle 33"/>
          <p:cNvSpPr>
            <a:spLocks noGrp="1" noChangeArrowheads="1"/>
          </p:cNvSpPr>
          <p:nvPr>
            <p:ph type="sldNum" sz="quarter" idx="11"/>
          </p:nvPr>
        </p:nvSpPr>
        <p:spPr>
          <a:ln/>
        </p:spPr>
        <p:txBody>
          <a:bodyPr/>
          <a:lstStyle>
            <a:lvl1pPr>
              <a:defRPr/>
            </a:lvl1pPr>
          </a:lstStyle>
          <a:p>
            <a:pPr>
              <a:defRPr/>
            </a:pPr>
            <a:fld id="{227C8803-3F23-4AFF-ADB1-E64845760912}" type="slidenum">
              <a:rPr lang="en-US" altLang="ko-KR"/>
              <a:pPr>
                <a:defRPr/>
              </a:pPr>
              <a:t>‹#›</a:t>
            </a:fld>
            <a:endParaRPr lang="en-US" altLang="ko-KR"/>
          </a:p>
        </p:txBody>
      </p:sp>
    </p:spTree>
    <p:extLst>
      <p:ext uri="{BB962C8B-B14F-4D97-AF65-F5344CB8AC3E}">
        <p14:creationId xmlns:p14="http://schemas.microsoft.com/office/powerpoint/2010/main" val="1374985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endParaRPr lang="en-US" altLang="ko-KR"/>
          </a:p>
        </p:txBody>
      </p:sp>
      <p:sp>
        <p:nvSpPr>
          <p:cNvPr id="6" name="Rectangle 33"/>
          <p:cNvSpPr>
            <a:spLocks noGrp="1" noChangeArrowheads="1"/>
          </p:cNvSpPr>
          <p:nvPr>
            <p:ph type="sldNum" sz="quarter" idx="11"/>
          </p:nvPr>
        </p:nvSpPr>
        <p:spPr>
          <a:ln/>
        </p:spPr>
        <p:txBody>
          <a:bodyPr/>
          <a:lstStyle>
            <a:lvl1pPr>
              <a:defRPr/>
            </a:lvl1pPr>
          </a:lstStyle>
          <a:p>
            <a:pPr>
              <a:defRPr/>
            </a:pPr>
            <a:fld id="{805E8BF1-8845-4895-8D34-A2C66259C48D}" type="slidenum">
              <a:rPr lang="en-US" altLang="ko-KR"/>
              <a:pPr>
                <a:defRPr/>
              </a:pPr>
              <a:t>‹#›</a:t>
            </a:fld>
            <a:endParaRPr lang="en-US" altLang="ko-KR"/>
          </a:p>
        </p:txBody>
      </p:sp>
    </p:spTree>
    <p:extLst>
      <p:ext uri="{BB962C8B-B14F-4D97-AF65-F5344CB8AC3E}">
        <p14:creationId xmlns:p14="http://schemas.microsoft.com/office/powerpoint/2010/main" val="3384086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endParaRPr lang="en-US" altLang="ko-KR"/>
          </a:p>
        </p:txBody>
      </p:sp>
      <p:sp>
        <p:nvSpPr>
          <p:cNvPr id="8" name="Rectangle 33"/>
          <p:cNvSpPr>
            <a:spLocks noGrp="1" noChangeArrowheads="1"/>
          </p:cNvSpPr>
          <p:nvPr>
            <p:ph type="sldNum" sz="quarter" idx="11"/>
          </p:nvPr>
        </p:nvSpPr>
        <p:spPr>
          <a:ln/>
        </p:spPr>
        <p:txBody>
          <a:bodyPr/>
          <a:lstStyle>
            <a:lvl1pPr>
              <a:defRPr/>
            </a:lvl1pPr>
          </a:lstStyle>
          <a:p>
            <a:pPr>
              <a:defRPr/>
            </a:pPr>
            <a:fld id="{8017CDA5-F6B5-4CDD-9B28-13F6CDD2F9A6}" type="slidenum">
              <a:rPr lang="en-US" altLang="ko-KR"/>
              <a:pPr>
                <a:defRPr/>
              </a:pPr>
              <a:t>‹#›</a:t>
            </a:fld>
            <a:endParaRPr lang="en-US" altLang="ko-KR"/>
          </a:p>
        </p:txBody>
      </p:sp>
    </p:spTree>
    <p:extLst>
      <p:ext uri="{BB962C8B-B14F-4D97-AF65-F5344CB8AC3E}">
        <p14:creationId xmlns:p14="http://schemas.microsoft.com/office/powerpoint/2010/main" val="383848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endParaRPr lang="en-US" altLang="ko-KR"/>
          </a:p>
        </p:txBody>
      </p:sp>
      <p:sp>
        <p:nvSpPr>
          <p:cNvPr id="4" name="Rectangle 33"/>
          <p:cNvSpPr>
            <a:spLocks noGrp="1" noChangeArrowheads="1"/>
          </p:cNvSpPr>
          <p:nvPr>
            <p:ph type="sldNum" sz="quarter" idx="11"/>
          </p:nvPr>
        </p:nvSpPr>
        <p:spPr>
          <a:ln/>
        </p:spPr>
        <p:txBody>
          <a:bodyPr/>
          <a:lstStyle>
            <a:lvl1pPr>
              <a:defRPr/>
            </a:lvl1pPr>
          </a:lstStyle>
          <a:p>
            <a:pPr>
              <a:defRPr/>
            </a:pPr>
            <a:fld id="{C45A7C10-9AFB-47AA-BD0A-5B2232A2D5A4}" type="slidenum">
              <a:rPr lang="en-US" altLang="ko-KR"/>
              <a:pPr>
                <a:defRPr/>
              </a:pPr>
              <a:t>‹#›</a:t>
            </a:fld>
            <a:endParaRPr lang="en-US" altLang="ko-KR"/>
          </a:p>
        </p:txBody>
      </p:sp>
    </p:spTree>
    <p:extLst>
      <p:ext uri="{BB962C8B-B14F-4D97-AF65-F5344CB8AC3E}">
        <p14:creationId xmlns:p14="http://schemas.microsoft.com/office/powerpoint/2010/main" val="253053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endParaRPr lang="en-US" altLang="ko-KR"/>
          </a:p>
        </p:txBody>
      </p:sp>
      <p:sp>
        <p:nvSpPr>
          <p:cNvPr id="3" name="Rectangle 33"/>
          <p:cNvSpPr>
            <a:spLocks noGrp="1" noChangeArrowheads="1"/>
          </p:cNvSpPr>
          <p:nvPr>
            <p:ph type="sldNum" sz="quarter" idx="11"/>
          </p:nvPr>
        </p:nvSpPr>
        <p:spPr>
          <a:ln/>
        </p:spPr>
        <p:txBody>
          <a:bodyPr/>
          <a:lstStyle>
            <a:lvl1pPr>
              <a:defRPr/>
            </a:lvl1pPr>
          </a:lstStyle>
          <a:p>
            <a:pPr>
              <a:defRPr/>
            </a:pPr>
            <a:fld id="{BD518AF5-A5BC-466D-8858-0E0A615F7DBA}" type="slidenum">
              <a:rPr lang="en-US" altLang="ko-KR"/>
              <a:pPr>
                <a:defRPr/>
              </a:pPr>
              <a:t>‹#›</a:t>
            </a:fld>
            <a:endParaRPr lang="en-US" altLang="ko-KR"/>
          </a:p>
        </p:txBody>
      </p:sp>
    </p:spTree>
    <p:extLst>
      <p:ext uri="{BB962C8B-B14F-4D97-AF65-F5344CB8AC3E}">
        <p14:creationId xmlns:p14="http://schemas.microsoft.com/office/powerpoint/2010/main" val="274306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endParaRPr lang="en-US" altLang="ko-KR"/>
          </a:p>
        </p:txBody>
      </p:sp>
      <p:sp>
        <p:nvSpPr>
          <p:cNvPr id="6" name="Rectangle 33"/>
          <p:cNvSpPr>
            <a:spLocks noGrp="1" noChangeArrowheads="1"/>
          </p:cNvSpPr>
          <p:nvPr>
            <p:ph type="sldNum" sz="quarter" idx="11"/>
          </p:nvPr>
        </p:nvSpPr>
        <p:spPr>
          <a:ln/>
        </p:spPr>
        <p:txBody>
          <a:bodyPr/>
          <a:lstStyle>
            <a:lvl1pPr>
              <a:defRPr/>
            </a:lvl1pPr>
          </a:lstStyle>
          <a:p>
            <a:pPr>
              <a:defRPr/>
            </a:pPr>
            <a:fld id="{F68F00C0-7DF8-4AFF-8505-5906EF772AB6}" type="slidenum">
              <a:rPr lang="en-US" altLang="ko-KR"/>
              <a:pPr>
                <a:defRPr/>
              </a:pPr>
              <a:t>‹#›</a:t>
            </a:fld>
            <a:endParaRPr lang="en-US" altLang="ko-KR"/>
          </a:p>
        </p:txBody>
      </p:sp>
    </p:spTree>
    <p:extLst>
      <p:ext uri="{BB962C8B-B14F-4D97-AF65-F5344CB8AC3E}">
        <p14:creationId xmlns:p14="http://schemas.microsoft.com/office/powerpoint/2010/main" val="885073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endParaRPr lang="en-US" altLang="ko-KR"/>
          </a:p>
        </p:txBody>
      </p:sp>
      <p:sp>
        <p:nvSpPr>
          <p:cNvPr id="6" name="Rectangle 33"/>
          <p:cNvSpPr>
            <a:spLocks noGrp="1" noChangeArrowheads="1"/>
          </p:cNvSpPr>
          <p:nvPr>
            <p:ph type="sldNum" sz="quarter" idx="11"/>
          </p:nvPr>
        </p:nvSpPr>
        <p:spPr>
          <a:ln/>
        </p:spPr>
        <p:txBody>
          <a:bodyPr/>
          <a:lstStyle>
            <a:lvl1pPr>
              <a:defRPr/>
            </a:lvl1pPr>
          </a:lstStyle>
          <a:p>
            <a:pPr>
              <a:defRPr/>
            </a:pPr>
            <a:fld id="{42588DA2-12E4-4BDF-9608-AA2FB738CCE7}" type="slidenum">
              <a:rPr lang="en-US" altLang="ko-KR"/>
              <a:pPr>
                <a:defRPr/>
              </a:pPr>
              <a:t>‹#›</a:t>
            </a:fld>
            <a:endParaRPr lang="en-US" altLang="ko-KR"/>
          </a:p>
        </p:txBody>
      </p:sp>
    </p:spTree>
    <p:extLst>
      <p:ext uri="{BB962C8B-B14F-4D97-AF65-F5344CB8AC3E}">
        <p14:creationId xmlns:p14="http://schemas.microsoft.com/office/powerpoint/2010/main" val="346037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4367213"/>
            <a:ext cx="9131300" cy="2478087"/>
            <a:chOff x="0" y="2751"/>
            <a:chExt cx="5752" cy="1561"/>
          </a:xfrm>
        </p:grpSpPr>
        <p:sp>
          <p:nvSpPr>
            <p:cNvPr id="1032" name="Rectangle 3"/>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smtClean="0"/>
            </a:p>
          </p:txBody>
        </p:sp>
        <p:grpSp>
          <p:nvGrpSpPr>
            <p:cNvPr id="1033" name="Group 4"/>
            <p:cNvGrpSpPr>
              <a:grpSpLocks/>
            </p:cNvGrpSpPr>
            <p:nvPr/>
          </p:nvGrpSpPr>
          <p:grpSpPr bwMode="auto">
            <a:xfrm>
              <a:off x="4458" y="2751"/>
              <a:ext cx="1190" cy="1426"/>
              <a:chOff x="4458" y="2751"/>
              <a:chExt cx="1190" cy="1426"/>
            </a:xfrm>
          </p:grpSpPr>
          <p:sp>
            <p:nvSpPr>
              <p:cNvPr id="1034" name="Freeform 5"/>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5" name="Line 6"/>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6" name="Line 7"/>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7" name="Line 8"/>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8" name="Freeform 9"/>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9" name="Oval 10"/>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smtClean="0"/>
              </a:p>
            </p:txBody>
          </p:sp>
          <p:grpSp>
            <p:nvGrpSpPr>
              <p:cNvPr id="1040" name="Group 11"/>
              <p:cNvGrpSpPr>
                <a:grpSpLocks/>
              </p:cNvGrpSpPr>
              <p:nvPr/>
            </p:nvGrpSpPr>
            <p:grpSpPr bwMode="auto">
              <a:xfrm>
                <a:off x="4458" y="2991"/>
                <a:ext cx="999" cy="797"/>
                <a:chOff x="4458" y="2991"/>
                <a:chExt cx="999" cy="797"/>
              </a:xfrm>
            </p:grpSpPr>
            <p:sp>
              <p:nvSpPr>
                <p:cNvPr id="1041" name="Freeform 12"/>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2" name="Freeform 13"/>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3" name="Freeform 14"/>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4" name="Freeform 15"/>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5" name="Freeform 16"/>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6" name="Freeform 17"/>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7" name="Freeform 18"/>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8" name="Freeform 19"/>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9" name="Freeform 20"/>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0" name="Freeform 21"/>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1" name="Freeform 22"/>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2" name="Freeform 23"/>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3" name="Freeform 24"/>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4" name="Freeform 25"/>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5" name="Freeform 26"/>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6" name="Freeform 27"/>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7" name="Freeform 28"/>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8" name="Freeform 29"/>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39648"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ea typeface="굴림" panose="020B0600000101010101" pitchFamily="50" charset="-127"/>
              </a:defRPr>
            </a:lvl1pPr>
          </a:lstStyle>
          <a:p>
            <a:endParaRPr lang="en-US" altLang="ko-KR"/>
          </a:p>
        </p:txBody>
      </p:sp>
      <p:sp>
        <p:nvSpPr>
          <p:cNvPr id="239649" name="Rectangle 33"/>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smtClean="0">
                <a:ea typeface="굴림" panose="020B0600000101010101" pitchFamily="50" charset="-127"/>
              </a:defRPr>
            </a:lvl1pPr>
          </a:lstStyle>
          <a:p>
            <a:pPr>
              <a:defRPr/>
            </a:pPr>
            <a:fld id="{01A110E7-8748-413A-B61A-057D249D59C9}" type="slidenum">
              <a:rPr lang="en-US" altLang="ko-KR"/>
              <a:pPr>
                <a:defRPr/>
              </a:pPr>
              <a:t>‹#›</a:t>
            </a:fld>
            <a:endParaRPr lang="en-US" altLang="ko-KR"/>
          </a:p>
        </p:txBody>
      </p:sp>
      <p:sp>
        <p:nvSpPr>
          <p:cNvPr id="1031" name="Rectangle 34"/>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hyperlink" Target="http://www.cs.armstrong.edu/liang/intro10e/html/OrderTwoCities.html"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hyperlink" Target="html/OrderTwoCities.bat" TargetMode="External"/><Relationship Id="rId5" Type="http://schemas.openxmlformats.org/officeDocument/2006/relationships/hyperlink" Target="html/OrderTwoCities.html" TargetMode="External"/><Relationship Id="rId4" Type="http://schemas.openxmlformats.org/officeDocument/2006/relationships/image" Target="../media/image12.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jpeg"/><Relationship Id="rId4" Type="http://schemas.openxmlformats.org/officeDocument/2006/relationships/image" Target="../media/image13.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ml/GuessBirthday.html"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cs.armstrong.edu/liang/intro10e/html/GuessBirthday.html" TargetMode="External"/><Relationship Id="rId5" Type="http://schemas.openxmlformats.org/officeDocument/2006/relationships/image" Target="../media/image17.wmf"/><Relationship Id="rId4" Type="http://schemas.openxmlformats.org/officeDocument/2006/relationships/hyperlink" Target="html/GuessBirthday.bat"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0.png"/><Relationship Id="rId5" Type="http://schemas.openxmlformats.org/officeDocument/2006/relationships/image" Target="../media/image19.wmf"/><Relationship Id="rId4" Type="http://schemas.openxmlformats.org/officeDocument/2006/relationships/oleObject" Target="../embeddings/oleObject11.bin"/></Relationships>
</file>

<file path=ppt/slides/_rels/slide37.xml.rels><?xml version="1.0" encoding="UTF-8" standalone="yes"?>
<Relationships xmlns="http://schemas.openxmlformats.org/package/2006/relationships"><Relationship Id="rId3" Type="http://schemas.openxmlformats.org/officeDocument/2006/relationships/hyperlink" Target="html/HexDigit2Dec.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cs.armstrong.edu/liang/intro10e/html/HexDigit2Dec.html" TargetMode="External"/><Relationship Id="rId4" Type="http://schemas.openxmlformats.org/officeDocument/2006/relationships/hyperlink" Target="html/HexDigit2Dec.bat"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1.wmf"/><Relationship Id="rId4"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BB3713-1559-4D93-8147-4A670C09CF8F}" type="slidenum">
              <a:rPr lang="en-US" altLang="en-US" sz="1400"/>
              <a:pPr>
                <a:spcBef>
                  <a:spcPct val="0"/>
                </a:spcBef>
                <a:buClrTx/>
                <a:buSzTx/>
                <a:buFontTx/>
                <a:buNone/>
              </a:pPr>
              <a:t>1</a:t>
            </a:fld>
            <a:endParaRPr lang="en-US" altLang="en-US" sz="1400"/>
          </a:p>
        </p:txBody>
      </p:sp>
      <p:sp>
        <p:nvSpPr>
          <p:cNvPr id="4099" name="Rectangle 2"/>
          <p:cNvSpPr>
            <a:spLocks noGrp="1" noChangeArrowheads="1"/>
          </p:cNvSpPr>
          <p:nvPr>
            <p:ph type="title"/>
          </p:nvPr>
        </p:nvSpPr>
        <p:spPr>
          <a:xfrm>
            <a:off x="693738" y="893763"/>
            <a:ext cx="7772400" cy="1143000"/>
          </a:xfrm>
          <a:noFill/>
        </p:spPr>
        <p:txBody>
          <a:bodyPr/>
          <a:lstStyle/>
          <a:p>
            <a:r>
              <a:rPr lang="en-US" altLang="en-US" sz="3600" smtClean="0"/>
              <a:t>Chapter 4 Mathematical Functions, Characters, and Strings  </a:t>
            </a:r>
            <a:r>
              <a:rPr lang="en-US" altLang="en-US" sz="3600" b="1" smtClean="0"/>
              <a:t/>
            </a:r>
            <a:br>
              <a:rPr lang="en-US" altLang="en-US" sz="3600" b="1" smtClean="0"/>
            </a:br>
            <a:endParaRPr lang="en-US" altLang="en-US" sz="360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9D473B2-15CD-4548-AEB2-21E6C50D56EA}" type="slidenum">
              <a:rPr lang="en-US" altLang="en-US" sz="1400"/>
              <a:pPr>
                <a:spcBef>
                  <a:spcPct val="0"/>
                </a:spcBef>
                <a:buClrTx/>
                <a:buSzTx/>
                <a:buFontTx/>
                <a:buNone/>
              </a:pPr>
              <a:t>10</a:t>
            </a:fld>
            <a:endParaRPr lang="en-US" altLang="en-US" sz="1400"/>
          </a:p>
        </p:txBody>
      </p:sp>
      <p:sp>
        <p:nvSpPr>
          <p:cNvPr id="14339" name="Rectangle 2"/>
          <p:cNvSpPr>
            <a:spLocks noGrp="1" noChangeArrowheads="1"/>
          </p:cNvSpPr>
          <p:nvPr>
            <p:ph type="title"/>
          </p:nvPr>
        </p:nvSpPr>
        <p:spPr>
          <a:xfrm>
            <a:off x="685800" y="0"/>
            <a:ext cx="7772400" cy="1428750"/>
          </a:xfrm>
          <a:noFill/>
        </p:spPr>
        <p:txBody>
          <a:bodyPr/>
          <a:lstStyle/>
          <a:p>
            <a:r>
              <a:rPr lang="en-US" altLang="en-US" smtClean="0"/>
              <a:t>min, max, and abs</a:t>
            </a:r>
          </a:p>
        </p:txBody>
      </p:sp>
      <p:sp>
        <p:nvSpPr>
          <p:cNvPr id="14340" name="Rectangle 3"/>
          <p:cNvSpPr>
            <a:spLocks noGrp="1" noChangeArrowheads="1"/>
          </p:cNvSpPr>
          <p:nvPr>
            <p:ph type="body" idx="1"/>
          </p:nvPr>
        </p:nvSpPr>
        <p:spPr>
          <a:xfrm>
            <a:off x="152400" y="1371600"/>
            <a:ext cx="4038600" cy="4495800"/>
          </a:xfrm>
          <a:noFill/>
        </p:spPr>
        <p:txBody>
          <a:bodyPr/>
          <a:lstStyle/>
          <a:p>
            <a:pPr>
              <a:spcBef>
                <a:spcPct val="50000"/>
              </a:spcBef>
            </a:pPr>
            <a:r>
              <a:rPr lang="en-US" altLang="en-US" sz="2200" smtClean="0">
                <a:latin typeface="Courier New" panose="02070309020205020404" pitchFamily="49" charset="0"/>
              </a:rPr>
              <a:t>max(a, b)</a:t>
            </a:r>
            <a:r>
              <a:rPr lang="en-US" altLang="en-US" sz="2200" smtClean="0"/>
              <a:t>and </a:t>
            </a:r>
            <a:r>
              <a:rPr lang="en-US" altLang="en-US" sz="2200" smtClean="0">
                <a:latin typeface="Courier New" panose="02070309020205020404" pitchFamily="49" charset="0"/>
              </a:rPr>
              <a:t>min(a, b)</a:t>
            </a:r>
            <a:endParaRPr lang="en-US" altLang="en-US" sz="2400" smtClean="0"/>
          </a:p>
          <a:p>
            <a:pPr marL="377825" lvl="1" indent="0">
              <a:buFontTx/>
              <a:buNone/>
            </a:pPr>
            <a:r>
              <a:rPr lang="en-US" altLang="en-US" sz="2000" smtClean="0"/>
              <a:t>Returns the maximum or minimum of two parameters.</a:t>
            </a:r>
          </a:p>
          <a:p>
            <a:pPr algn="just">
              <a:spcBef>
                <a:spcPct val="50000"/>
              </a:spcBef>
            </a:pPr>
            <a:r>
              <a:rPr lang="en-US" altLang="en-US" sz="2200" smtClean="0">
                <a:latin typeface="Courier New" panose="02070309020205020404" pitchFamily="49" charset="0"/>
              </a:rPr>
              <a:t>abs(a)</a:t>
            </a:r>
            <a:endParaRPr lang="en-US" altLang="en-US" sz="2400" smtClean="0"/>
          </a:p>
          <a:p>
            <a:pPr marL="377825" lvl="1" indent="0">
              <a:buFontTx/>
              <a:buNone/>
            </a:pPr>
            <a:r>
              <a:rPr lang="en-US" altLang="en-US" sz="2000" smtClean="0"/>
              <a:t>Returns the absolute value of the parameter.</a:t>
            </a:r>
          </a:p>
          <a:p>
            <a:pPr>
              <a:spcBef>
                <a:spcPct val="50000"/>
              </a:spcBef>
            </a:pPr>
            <a:r>
              <a:rPr lang="en-US" altLang="en-US" sz="2200" smtClean="0">
                <a:latin typeface="Courier New" panose="02070309020205020404" pitchFamily="49" charset="0"/>
              </a:rPr>
              <a:t>random()</a:t>
            </a:r>
            <a:endParaRPr lang="en-US" altLang="en-US" sz="2400" smtClean="0"/>
          </a:p>
          <a:p>
            <a:pPr marL="377825" lvl="1" indent="0">
              <a:buFontTx/>
              <a:buNone/>
            </a:pPr>
            <a:r>
              <a:rPr lang="en-US" altLang="en-US" sz="2000" smtClean="0"/>
              <a:t>Returns a random </a:t>
            </a:r>
            <a:r>
              <a:rPr lang="en-US" altLang="en-US" sz="2000" smtClean="0">
                <a:latin typeface="Courier New" panose="02070309020205020404" pitchFamily="49" charset="0"/>
              </a:rPr>
              <a:t>double</a:t>
            </a:r>
            <a:r>
              <a:rPr lang="en-US" altLang="en-US" sz="2000" smtClean="0"/>
              <a:t> value</a:t>
            </a:r>
            <a:br>
              <a:rPr lang="en-US" altLang="en-US" sz="2000" smtClean="0"/>
            </a:br>
            <a:r>
              <a:rPr lang="en-US" altLang="en-US" sz="2000" smtClean="0"/>
              <a:t>in the range [0.0, 1.0).</a:t>
            </a:r>
          </a:p>
        </p:txBody>
      </p:sp>
      <p:sp>
        <p:nvSpPr>
          <p:cNvPr id="14341" name="Rectangle 5"/>
          <p:cNvSpPr>
            <a:spLocks noChangeArrowheads="1"/>
          </p:cNvSpPr>
          <p:nvPr/>
        </p:nvSpPr>
        <p:spPr bwMode="auto">
          <a:xfrm>
            <a:off x="4419600" y="1371600"/>
            <a:ext cx="4419600" cy="4648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200" b="1">
                <a:latin typeface="Courier New" panose="02070309020205020404" pitchFamily="49" charset="0"/>
                <a:cs typeface="Courier New" panose="02070309020205020404" pitchFamily="49" charset="0"/>
              </a:rPr>
              <a:t>Examples:</a:t>
            </a:r>
          </a:p>
          <a:p>
            <a:pPr>
              <a:buFont typeface="Monotype Sorts" pitchFamily="2" charset="2"/>
              <a:buNone/>
            </a:pPr>
            <a:endParaRPr lang="en-US" altLang="en-US" sz="2200" b="1">
              <a:latin typeface="Courier New" panose="02070309020205020404" pitchFamily="49" charset="0"/>
              <a:cs typeface="Courier New" panose="02070309020205020404" pitchFamily="49"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Math.max(2, 3) returns 3 </a:t>
            </a:r>
            <a:endParaRPr lang="en-US" altLang="en-US" sz="2200" b="1">
              <a:latin typeface="Courier"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Math.max(2.5, 3) returns 3.0 </a:t>
            </a:r>
            <a:endParaRPr lang="en-US" altLang="en-US" sz="2200" b="1">
              <a:latin typeface="Courier New" panose="02070309020205020404"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Math.min(2.5, 3.6) returns 2.5 </a:t>
            </a:r>
            <a:endParaRPr lang="en-US" altLang="en-US" sz="2200" b="1">
              <a:latin typeface="Courier New" panose="02070309020205020404"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Math.abs(-2) returns 2</a:t>
            </a:r>
            <a:endParaRPr lang="en-US" altLang="en-US" sz="2200" b="1">
              <a:latin typeface="Courier New" panose="02070309020205020404"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Times New Roman" panose="02020603050405020304" pitchFamily="18" charset="0"/>
              </a:rPr>
              <a:t>Math.abs(-2.1) returns 2.1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E374A2-586D-4374-8349-ED15B7F48497}" type="slidenum">
              <a:rPr lang="en-US" altLang="en-US" sz="1400"/>
              <a:pPr>
                <a:spcBef>
                  <a:spcPct val="0"/>
                </a:spcBef>
                <a:buClrTx/>
                <a:buSzTx/>
                <a:buFontTx/>
                <a:buNone/>
              </a:pPr>
              <a:t>11</a:t>
            </a:fld>
            <a:endParaRPr lang="en-US" altLang="en-US" sz="1400"/>
          </a:p>
        </p:txBody>
      </p:sp>
      <p:sp>
        <p:nvSpPr>
          <p:cNvPr id="15363" name="Rectangle 2"/>
          <p:cNvSpPr>
            <a:spLocks noGrp="1" noChangeArrowheads="1"/>
          </p:cNvSpPr>
          <p:nvPr>
            <p:ph type="title"/>
          </p:nvPr>
        </p:nvSpPr>
        <p:spPr>
          <a:xfrm>
            <a:off x="685800" y="228600"/>
            <a:ext cx="7772400" cy="685800"/>
          </a:xfrm>
          <a:noFill/>
        </p:spPr>
        <p:txBody>
          <a:bodyPr/>
          <a:lstStyle/>
          <a:p>
            <a:r>
              <a:rPr lang="en-US" altLang="en-US" smtClean="0">
                <a:cs typeface="Courier New" panose="02070309020205020404" pitchFamily="49" charset="0"/>
              </a:rPr>
              <a:t>The </a:t>
            </a:r>
            <a:r>
              <a:rPr lang="en-US" altLang="en-US" u="sng" smtClean="0">
                <a:cs typeface="Courier New" panose="02070309020205020404" pitchFamily="49" charset="0"/>
              </a:rPr>
              <a:t>random</a:t>
            </a:r>
            <a:r>
              <a:rPr lang="en-US" altLang="en-US" smtClean="0">
                <a:cs typeface="Courier New" panose="02070309020205020404" pitchFamily="49" charset="0"/>
              </a:rPr>
              <a:t> Method</a:t>
            </a:r>
            <a:endParaRPr lang="en-US" altLang="en-US" smtClean="0"/>
          </a:p>
        </p:txBody>
      </p:sp>
      <p:sp>
        <p:nvSpPr>
          <p:cNvPr id="15364" name="Rectangle 3"/>
          <p:cNvSpPr>
            <a:spLocks noGrp="1" noChangeArrowheads="1"/>
          </p:cNvSpPr>
          <p:nvPr>
            <p:ph type="body" idx="1"/>
          </p:nvPr>
        </p:nvSpPr>
        <p:spPr>
          <a:xfrm>
            <a:off x="228600" y="1143000"/>
            <a:ext cx="8686800" cy="838200"/>
          </a:xfrm>
          <a:noFill/>
        </p:spPr>
        <p:txBody>
          <a:bodyPr/>
          <a:lstStyle/>
          <a:p>
            <a:pPr marL="0" indent="0">
              <a:spcBef>
                <a:spcPct val="50000"/>
              </a:spcBef>
              <a:buFont typeface="Monotype Sorts" pitchFamily="2" charset="2"/>
              <a:buNone/>
            </a:pPr>
            <a:r>
              <a:rPr lang="en-US" altLang="en-US" sz="2400" smtClean="0">
                <a:cs typeface="Courier New" panose="02070309020205020404" pitchFamily="49" charset="0"/>
              </a:rPr>
              <a:t>Generates a random </a:t>
            </a:r>
            <a:r>
              <a:rPr lang="en-US" altLang="en-US" sz="2400" u="sng" smtClean="0">
                <a:cs typeface="Courier New" panose="02070309020205020404" pitchFamily="49" charset="0"/>
              </a:rPr>
              <a:t>double</a:t>
            </a:r>
            <a:r>
              <a:rPr lang="en-US" altLang="en-US" sz="2400" smtClean="0">
                <a:cs typeface="Courier New" panose="02070309020205020404" pitchFamily="49" charset="0"/>
              </a:rPr>
              <a:t> value greater than or equal to 0.0 and less than 1.0 (</a:t>
            </a:r>
            <a:r>
              <a:rPr lang="en-US" altLang="en-US" sz="2400" u="sng" smtClean="0">
                <a:cs typeface="Courier New" panose="02070309020205020404" pitchFamily="49" charset="0"/>
              </a:rPr>
              <a:t>0 &lt;= Math.random() &lt; 1.0</a:t>
            </a:r>
            <a:r>
              <a:rPr lang="en-US" altLang="en-US" sz="2400" smtClean="0">
                <a:cs typeface="Courier New" panose="02070309020205020404" pitchFamily="49" charset="0"/>
              </a:rPr>
              <a:t>).</a:t>
            </a:r>
            <a:r>
              <a:rPr lang="en-US" altLang="en-US" sz="2400" smtClean="0"/>
              <a:t> </a:t>
            </a:r>
          </a:p>
        </p:txBody>
      </p:sp>
      <p:sp>
        <p:nvSpPr>
          <p:cNvPr id="15365" name="Rectangle 5"/>
          <p:cNvSpPr>
            <a:spLocks noChangeArrowheads="1"/>
          </p:cNvSpPr>
          <p:nvPr/>
        </p:nvSpPr>
        <p:spPr bwMode="auto">
          <a:xfrm>
            <a:off x="228600" y="22860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Font typeface="Monotype Sorts" pitchFamily="2" charset="2"/>
              <a:buNone/>
            </a:pPr>
            <a:r>
              <a:rPr lang="en-US" altLang="en-US" sz="1600">
                <a:cs typeface="Courier New" panose="02070309020205020404" pitchFamily="49" charset="0"/>
              </a:rPr>
              <a:t>Examples:</a:t>
            </a:r>
            <a:endParaRPr lang="en-US" altLang="en-US" sz="1600"/>
          </a:p>
        </p:txBody>
      </p:sp>
      <p:sp>
        <p:nvSpPr>
          <p:cNvPr id="15366" name="Rectangle 7"/>
          <p:cNvSpPr>
            <a:spLocks noChangeArrowheads="1"/>
          </p:cNvSpPr>
          <p:nvPr/>
        </p:nvSpPr>
        <p:spPr bwMode="auto">
          <a:xfrm>
            <a:off x="189547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15367" name="Object 6"/>
          <p:cNvGraphicFramePr>
            <a:graphicFrameLocks noChangeAspect="1"/>
          </p:cNvGraphicFramePr>
          <p:nvPr/>
        </p:nvGraphicFramePr>
        <p:xfrm>
          <a:off x="533400" y="2895600"/>
          <a:ext cx="8001000" cy="1438275"/>
        </p:xfrm>
        <a:graphic>
          <a:graphicData uri="http://schemas.openxmlformats.org/presentationml/2006/ole">
            <mc:AlternateContent xmlns:mc="http://schemas.openxmlformats.org/markup-compatibility/2006">
              <mc:Choice xmlns:v="urn:schemas-microsoft-com:vml" Requires="v">
                <p:oleObj spid="_x0000_s15375" r:id="rId3" imgW="5353812" imgH="958596" progId="Word.Picture.8">
                  <p:embed/>
                </p:oleObj>
              </mc:Choice>
              <mc:Fallback>
                <p:oleObj r:id="rId3" imgW="5353812" imgH="958596"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895600"/>
                        <a:ext cx="80010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Rectangle 8"/>
          <p:cNvSpPr>
            <a:spLocks noChangeArrowheads="1"/>
          </p:cNvSpPr>
          <p:nvPr/>
        </p:nvSpPr>
        <p:spPr bwMode="auto">
          <a:xfrm>
            <a:off x="228600" y="45720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Font typeface="Monotype Sorts" pitchFamily="2" charset="2"/>
              <a:buNone/>
            </a:pPr>
            <a:r>
              <a:rPr lang="en-US" altLang="en-US" sz="1600">
                <a:cs typeface="Courier New" panose="02070309020205020404" pitchFamily="49" charset="0"/>
              </a:rPr>
              <a:t>In general,</a:t>
            </a:r>
            <a:endParaRPr lang="en-US" altLang="en-US" sz="1600"/>
          </a:p>
        </p:txBody>
      </p:sp>
      <p:sp>
        <p:nvSpPr>
          <p:cNvPr id="15369" name="Rectangle 10"/>
          <p:cNvSpPr>
            <a:spLocks noChangeArrowheads="1"/>
          </p:cNvSpPr>
          <p:nvPr/>
        </p:nvSpPr>
        <p:spPr bwMode="auto">
          <a:xfrm>
            <a:off x="1895475"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15370" name="Object 9"/>
          <p:cNvGraphicFramePr>
            <a:graphicFrameLocks noChangeAspect="1"/>
          </p:cNvGraphicFramePr>
          <p:nvPr/>
        </p:nvGraphicFramePr>
        <p:xfrm>
          <a:off x="457200" y="5181600"/>
          <a:ext cx="8534400" cy="638175"/>
        </p:xfrm>
        <a:graphic>
          <a:graphicData uri="http://schemas.openxmlformats.org/presentationml/2006/ole">
            <mc:AlternateContent xmlns:mc="http://schemas.openxmlformats.org/markup-compatibility/2006">
              <mc:Choice xmlns:v="urn:schemas-microsoft-com:vml" Requires="v">
                <p:oleObj spid="_x0000_s15376" r:id="rId5" imgW="5353812" imgH="399288" progId="Word.Picture.8">
                  <p:embed/>
                </p:oleObj>
              </mc:Choice>
              <mc:Fallback>
                <p:oleObj r:id="rId5" imgW="5353812" imgH="399288" progId="Word.Pictur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5181600"/>
                        <a:ext cx="8534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851C08-207D-44F0-BC7C-6864ABFFD608}" type="slidenum">
              <a:rPr lang="en-US" altLang="en-US" sz="1400"/>
              <a:pPr>
                <a:spcBef>
                  <a:spcPct val="0"/>
                </a:spcBef>
                <a:buClrTx/>
                <a:buSzTx/>
                <a:buFontTx/>
                <a:buNone/>
              </a:pPr>
              <a:t>12</a:t>
            </a:fld>
            <a:endParaRPr lang="en-US" altLang="en-US" sz="1400"/>
          </a:p>
        </p:txBody>
      </p:sp>
      <p:sp>
        <p:nvSpPr>
          <p:cNvPr id="18435" name="Rectangle 2"/>
          <p:cNvSpPr>
            <a:spLocks noGrp="1" noChangeArrowheads="1"/>
          </p:cNvSpPr>
          <p:nvPr>
            <p:ph type="title"/>
          </p:nvPr>
        </p:nvSpPr>
        <p:spPr>
          <a:xfrm>
            <a:off x="685800" y="304800"/>
            <a:ext cx="7772400" cy="533400"/>
          </a:xfrm>
          <a:noFill/>
        </p:spPr>
        <p:txBody>
          <a:bodyPr/>
          <a:lstStyle/>
          <a:p>
            <a:r>
              <a:rPr lang="en-US" altLang="en-US" smtClean="0"/>
              <a:t>Character Data Type</a:t>
            </a:r>
            <a:endParaRPr lang="en-US" altLang="en-US" b="1" smtClean="0"/>
          </a:p>
        </p:txBody>
      </p:sp>
      <p:sp>
        <p:nvSpPr>
          <p:cNvPr id="18436" name="Rectangle 3"/>
          <p:cNvSpPr>
            <a:spLocks noGrp="1" noChangeArrowheads="1"/>
          </p:cNvSpPr>
          <p:nvPr>
            <p:ph type="body" idx="1"/>
          </p:nvPr>
        </p:nvSpPr>
        <p:spPr>
          <a:xfrm>
            <a:off x="152400" y="1219200"/>
            <a:ext cx="6477000" cy="2362200"/>
          </a:xfrm>
          <a:noFill/>
        </p:spPr>
        <p:txBody>
          <a:bodyPr/>
          <a:lstStyle/>
          <a:p>
            <a:pPr algn="just">
              <a:buFont typeface="Monotype Sorts" pitchFamily="2" charset="2"/>
              <a:buNone/>
            </a:pPr>
            <a:r>
              <a:rPr lang="en-US" altLang="en-US" sz="3000" smtClean="0"/>
              <a:t>char letter = 'A'; (ASCII)       </a:t>
            </a:r>
          </a:p>
          <a:p>
            <a:pPr algn="just">
              <a:buFont typeface="Monotype Sorts" pitchFamily="2" charset="2"/>
              <a:buNone/>
            </a:pPr>
            <a:r>
              <a:rPr lang="en-US" altLang="en-US" sz="3000" smtClean="0"/>
              <a:t>char numChar = '4'; (ASCII)</a:t>
            </a:r>
          </a:p>
          <a:p>
            <a:pPr>
              <a:lnSpc>
                <a:spcPct val="30000"/>
              </a:lnSpc>
              <a:spcBef>
                <a:spcPct val="100000"/>
              </a:spcBef>
              <a:buFont typeface="Monotype Sorts" pitchFamily="2" charset="2"/>
              <a:buNone/>
            </a:pPr>
            <a:r>
              <a:rPr lang="en-US" altLang="en-US" sz="3000" smtClean="0"/>
              <a:t>char letter = '\u0041'; (Unicode)</a:t>
            </a:r>
          </a:p>
          <a:p>
            <a:pPr>
              <a:lnSpc>
                <a:spcPct val="30000"/>
              </a:lnSpc>
              <a:spcBef>
                <a:spcPct val="100000"/>
              </a:spcBef>
              <a:buFont typeface="Monotype Sorts" pitchFamily="2" charset="2"/>
              <a:buNone/>
            </a:pPr>
            <a:r>
              <a:rPr lang="en-US" altLang="en-US" sz="3000" smtClean="0"/>
              <a:t>char numChar = '\u0034'; (Unicode)</a:t>
            </a:r>
          </a:p>
        </p:txBody>
      </p:sp>
      <p:sp>
        <p:nvSpPr>
          <p:cNvPr id="18437" name="Rectangle 5"/>
          <p:cNvSpPr>
            <a:spLocks noChangeArrowheads="1"/>
          </p:cNvSpPr>
          <p:nvPr/>
        </p:nvSpPr>
        <p:spPr bwMode="auto">
          <a:xfrm>
            <a:off x="5029200" y="10668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t>Four hexadecimal digits. </a:t>
            </a:r>
          </a:p>
        </p:txBody>
      </p:sp>
      <p:sp>
        <p:nvSpPr>
          <p:cNvPr id="18438" name="Line 6"/>
          <p:cNvSpPr>
            <a:spLocks noChangeShapeType="1"/>
          </p:cNvSpPr>
          <p:nvPr/>
        </p:nvSpPr>
        <p:spPr bwMode="auto">
          <a:xfrm flipH="1">
            <a:off x="2971800" y="1447800"/>
            <a:ext cx="2133600" cy="1143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439" name="Rectangle 7"/>
          <p:cNvSpPr>
            <a:spLocks noChangeArrowheads="1"/>
          </p:cNvSpPr>
          <p:nvPr/>
        </p:nvSpPr>
        <p:spPr bwMode="auto">
          <a:xfrm>
            <a:off x="228600" y="3962400"/>
            <a:ext cx="876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buFont typeface="Monotype Sorts" pitchFamily="2" charset="2"/>
              <a:buNone/>
            </a:pPr>
            <a:r>
              <a:rPr lang="en-US" altLang="en-US" sz="2600">
                <a:cs typeface="Times New Roman" panose="02020603050405020304" pitchFamily="18" charset="0"/>
              </a:rPr>
              <a:t>NOTE: The increment and decrement operators can also be used on </a:t>
            </a:r>
            <a:r>
              <a:rPr lang="en-US" altLang="en-US" sz="2600" u="sng">
                <a:cs typeface="Times New Roman" panose="02020603050405020304" pitchFamily="18" charset="0"/>
              </a:rPr>
              <a:t>char</a:t>
            </a:r>
            <a:r>
              <a:rPr lang="en-US" altLang="en-US" sz="2600">
                <a:cs typeface="Times New Roman" panose="02020603050405020304" pitchFamily="18" charset="0"/>
              </a:rPr>
              <a:t> variables to get the next or preceding Unicode character. For example, the following statements display character </a:t>
            </a:r>
            <a:r>
              <a:rPr lang="en-US" altLang="en-US" sz="2600" u="sng">
                <a:cs typeface="Times New Roman" panose="02020603050405020304" pitchFamily="18" charset="0"/>
              </a:rPr>
              <a:t>b</a:t>
            </a:r>
            <a:r>
              <a:rPr lang="en-US" altLang="en-US" sz="2600">
                <a:cs typeface="Times New Roman" panose="02020603050405020304" pitchFamily="18" charset="0"/>
              </a:rPr>
              <a:t>.</a:t>
            </a:r>
          </a:p>
          <a:p>
            <a:pPr lvl="1" algn="just">
              <a:buFontTx/>
              <a:buNone/>
            </a:pPr>
            <a:r>
              <a:rPr lang="en-US" altLang="en-US" sz="2600">
                <a:cs typeface="Times New Roman" panose="02020603050405020304" pitchFamily="18" charset="0"/>
              </a:rPr>
              <a:t>    char ch = 'a';</a:t>
            </a:r>
          </a:p>
          <a:p>
            <a:pPr lvl="1" algn="just">
              <a:buFontTx/>
              <a:buNone/>
            </a:pPr>
            <a:r>
              <a:rPr lang="en-US" altLang="en-US" sz="2600">
                <a:cs typeface="Times New Roman" panose="02020603050405020304" pitchFamily="18" charset="0"/>
              </a:rPr>
              <a:t>    System.out.println(++ch);</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A7C45D1-CD75-4844-9F08-AA7F831DFD02}" type="slidenum">
              <a:rPr lang="en-US" altLang="en-US" sz="1400"/>
              <a:pPr>
                <a:spcBef>
                  <a:spcPct val="0"/>
                </a:spcBef>
                <a:buClrTx/>
                <a:buSzTx/>
                <a:buFontTx/>
                <a:buNone/>
              </a:pPr>
              <a:t>13</a:t>
            </a:fld>
            <a:endParaRPr lang="en-US" altLang="en-US" sz="1400"/>
          </a:p>
        </p:txBody>
      </p:sp>
      <p:sp>
        <p:nvSpPr>
          <p:cNvPr id="19459" name="Rectangle 2"/>
          <p:cNvSpPr>
            <a:spLocks noGrp="1" noChangeArrowheads="1"/>
          </p:cNvSpPr>
          <p:nvPr>
            <p:ph type="title"/>
          </p:nvPr>
        </p:nvSpPr>
        <p:spPr>
          <a:xfrm>
            <a:off x="685800" y="228600"/>
            <a:ext cx="7772400" cy="609600"/>
          </a:xfrm>
        </p:spPr>
        <p:txBody>
          <a:bodyPr/>
          <a:lstStyle/>
          <a:p>
            <a:r>
              <a:rPr lang="en-US" altLang="en-US" smtClean="0"/>
              <a:t>Unicode Format</a:t>
            </a:r>
            <a:endParaRPr lang="en-US" altLang="en-US" smtClean="0">
              <a:latin typeface="Book Antiqua" panose="02040602050305030304" pitchFamily="18" charset="0"/>
            </a:endParaRPr>
          </a:p>
        </p:txBody>
      </p:sp>
      <p:sp>
        <p:nvSpPr>
          <p:cNvPr id="19460" name="Text Box 7"/>
          <p:cNvSpPr txBox="1">
            <a:spLocks noChangeArrowheads="1"/>
          </p:cNvSpPr>
          <p:nvPr/>
        </p:nvSpPr>
        <p:spPr bwMode="auto">
          <a:xfrm>
            <a:off x="304800" y="9906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Java characters use </a:t>
            </a:r>
            <a:r>
              <a:rPr lang="en-US" altLang="en-US" sz="2800" i="1">
                <a:cs typeface="Times New Roman" panose="02020603050405020304" pitchFamily="18" charset="0"/>
              </a:rPr>
              <a:t>Unicode</a:t>
            </a:r>
            <a:r>
              <a:rPr lang="en-US" altLang="en-US" sz="2800">
                <a:cs typeface="Times New Roman" panose="02020603050405020304" pitchFamily="18" charset="0"/>
              </a:rPr>
              <a:t>, a 16-bit encoding scheme established by the Unicode Consortium to support the interchange, processing, and display of written texts in the world’s diverse languages. Unicode takes two bytes, preceded by \u, expressed in four hexadecimal numbers that run from </a:t>
            </a:r>
            <a:r>
              <a:rPr lang="en-US" altLang="en-US" sz="2800" u="sng">
                <a:cs typeface="Times New Roman" panose="02020603050405020304" pitchFamily="18" charset="0"/>
              </a:rPr>
              <a:t>'\u0000'</a:t>
            </a:r>
            <a:r>
              <a:rPr lang="en-US" altLang="en-US" sz="2800">
                <a:cs typeface="Times New Roman" panose="02020603050405020304" pitchFamily="18" charset="0"/>
              </a:rPr>
              <a:t> to </a:t>
            </a:r>
            <a:r>
              <a:rPr lang="en-US" altLang="en-US" sz="2800" u="sng">
                <a:cs typeface="Times New Roman" panose="02020603050405020304" pitchFamily="18" charset="0"/>
              </a:rPr>
              <a:t>'\uFFFF'</a:t>
            </a:r>
            <a:r>
              <a:rPr lang="en-US" altLang="en-US" sz="2800">
                <a:cs typeface="Times New Roman" panose="02020603050405020304" pitchFamily="18" charset="0"/>
              </a:rPr>
              <a:t>.</a:t>
            </a:r>
            <a:r>
              <a:rPr lang="en-US" altLang="en-US" sz="2800"/>
              <a:t> So, Unicode can represent </a:t>
            </a:r>
            <a:r>
              <a:rPr lang="en-US" altLang="en-US" sz="2800">
                <a:latin typeface="Courier New" panose="02070309020205020404" pitchFamily="49" charset="0"/>
                <a:cs typeface="Times New Roman" panose="02020603050405020304" pitchFamily="18" charset="0"/>
              </a:rPr>
              <a:t>65535 + 1 characters</a:t>
            </a:r>
            <a:r>
              <a:rPr lang="en-US" altLang="en-US" sz="2800"/>
              <a:t>.</a:t>
            </a:r>
          </a:p>
        </p:txBody>
      </p:sp>
      <p:pic>
        <p:nvPicPr>
          <p:cNvPr id="1946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5181600"/>
            <a:ext cx="25527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2" name="Text Box 9"/>
          <p:cNvSpPr txBox="1">
            <a:spLocks noChangeArrowheads="1"/>
          </p:cNvSpPr>
          <p:nvPr/>
        </p:nvSpPr>
        <p:spPr bwMode="auto">
          <a:xfrm>
            <a:off x="1752600" y="4267200"/>
            <a:ext cx="525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Times New Roman" panose="02020603050405020304" pitchFamily="18" charset="0"/>
              </a:rPr>
              <a:t>Unicode \u03b1 \u03b2 \u03b3 for three Greek letters</a:t>
            </a:r>
          </a:p>
        </p:txBody>
      </p:sp>
      <p:sp>
        <p:nvSpPr>
          <p:cNvPr id="19463" name="Line 10"/>
          <p:cNvSpPr>
            <a:spLocks noChangeShapeType="1"/>
          </p:cNvSpPr>
          <p:nvPr/>
        </p:nvSpPr>
        <p:spPr bwMode="auto">
          <a:xfrm>
            <a:off x="3124200" y="4572000"/>
            <a:ext cx="22860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464" name="Line 11"/>
          <p:cNvSpPr>
            <a:spLocks noChangeShapeType="1"/>
          </p:cNvSpPr>
          <p:nvPr/>
        </p:nvSpPr>
        <p:spPr bwMode="auto">
          <a:xfrm>
            <a:off x="4038600" y="4572000"/>
            <a:ext cx="15240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465" name="Line 12"/>
          <p:cNvSpPr>
            <a:spLocks noChangeShapeType="1"/>
          </p:cNvSpPr>
          <p:nvPr/>
        </p:nvSpPr>
        <p:spPr bwMode="auto">
          <a:xfrm>
            <a:off x="4800600" y="4572000"/>
            <a:ext cx="8382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C98F47D-ED2A-4364-9274-93E07241FBA6}" type="slidenum">
              <a:rPr lang="en-US" altLang="en-US" sz="1400"/>
              <a:pPr>
                <a:spcBef>
                  <a:spcPct val="0"/>
                </a:spcBef>
                <a:buClrTx/>
                <a:buSzTx/>
                <a:buFontTx/>
                <a:buNone/>
              </a:pPr>
              <a:t>14</a:t>
            </a:fld>
            <a:endParaRPr lang="en-US" altLang="en-US" sz="1400"/>
          </a:p>
        </p:txBody>
      </p:sp>
      <p:sp>
        <p:nvSpPr>
          <p:cNvPr id="20483" name="Rectangle 2"/>
          <p:cNvSpPr>
            <a:spLocks noGrp="1" noChangeArrowheads="1"/>
          </p:cNvSpPr>
          <p:nvPr>
            <p:ph type="title"/>
          </p:nvPr>
        </p:nvSpPr>
        <p:spPr>
          <a:xfrm>
            <a:off x="152400" y="228600"/>
            <a:ext cx="8763000" cy="1158875"/>
          </a:xfrm>
        </p:spPr>
        <p:txBody>
          <a:bodyPr/>
          <a:lstStyle/>
          <a:p>
            <a:r>
              <a:rPr lang="en-US" altLang="en-US" smtClean="0"/>
              <a:t>ASCII Code for Commonly Used Characters</a:t>
            </a:r>
          </a:p>
        </p:txBody>
      </p:sp>
      <p:sp>
        <p:nvSpPr>
          <p:cNvPr id="20484" name="Text Box 3"/>
          <p:cNvSpPr txBox="1">
            <a:spLocks noChangeArrowheads="1"/>
          </p:cNvSpPr>
          <p:nvPr/>
        </p:nvSpPr>
        <p:spPr bwMode="auto">
          <a:xfrm>
            <a:off x="228600"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600">
              <a:latin typeface="Courier New" panose="02070309020205020404" pitchFamily="49" charset="0"/>
            </a:endParaRP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graphicFrame>
        <p:nvGraphicFramePr>
          <p:cNvPr id="20486" name="Object 2"/>
          <p:cNvGraphicFramePr>
            <a:graphicFrameLocks noChangeAspect="1"/>
          </p:cNvGraphicFramePr>
          <p:nvPr/>
        </p:nvGraphicFramePr>
        <p:xfrm>
          <a:off x="228600" y="1854200"/>
          <a:ext cx="8693150" cy="1997075"/>
        </p:xfrm>
        <a:graphic>
          <a:graphicData uri="http://schemas.openxmlformats.org/presentationml/2006/ole">
            <mc:AlternateContent xmlns:mc="http://schemas.openxmlformats.org/markup-compatibility/2006">
              <mc:Choice xmlns:v="urn:schemas-microsoft-com:vml" Requires="v">
                <p:oleObj spid="_x0000_s20489" name="Picture" r:id="rId3" imgW="3725889" imgH="851894" progId="Word.Picture.8">
                  <p:embed/>
                </p:oleObj>
              </mc:Choice>
              <mc:Fallback>
                <p:oleObj name="Picture" r:id="rId3" imgW="3725889" imgH="851894"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854200"/>
                        <a:ext cx="86931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F27B9F-D41E-4E0C-993E-1C4F008A1D1A}" type="slidenum">
              <a:rPr lang="en-US" altLang="en-US" sz="1400"/>
              <a:pPr>
                <a:spcBef>
                  <a:spcPct val="0"/>
                </a:spcBef>
                <a:buClrTx/>
                <a:buSzTx/>
                <a:buFontTx/>
                <a:buNone/>
              </a:pPr>
              <a:t>15</a:t>
            </a:fld>
            <a:endParaRPr lang="en-US" altLang="en-US" sz="1400"/>
          </a:p>
        </p:txBody>
      </p:sp>
      <p:sp>
        <p:nvSpPr>
          <p:cNvPr id="21507" name="Rectangle 2"/>
          <p:cNvSpPr>
            <a:spLocks noGrp="1" noChangeArrowheads="1"/>
          </p:cNvSpPr>
          <p:nvPr>
            <p:ph type="title"/>
          </p:nvPr>
        </p:nvSpPr>
        <p:spPr>
          <a:xfrm>
            <a:off x="152400" y="228600"/>
            <a:ext cx="8763000" cy="742950"/>
          </a:xfrm>
        </p:spPr>
        <p:txBody>
          <a:bodyPr/>
          <a:lstStyle/>
          <a:p>
            <a:r>
              <a:rPr lang="en-US" altLang="en-US" sz="4000" smtClean="0"/>
              <a:t>Escape Sequences for Special Characters</a:t>
            </a:r>
          </a:p>
        </p:txBody>
      </p:sp>
      <p:pic>
        <p:nvPicPr>
          <p:cNvPr id="215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1316038"/>
            <a:ext cx="8745537" cy="303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F54521-308F-4ACC-AE35-6808ABAFC6CC}" type="slidenum">
              <a:rPr lang="en-US" altLang="en-US" sz="1400"/>
              <a:pPr>
                <a:spcBef>
                  <a:spcPct val="0"/>
                </a:spcBef>
                <a:buClrTx/>
                <a:buSzTx/>
                <a:buFontTx/>
                <a:buNone/>
              </a:pPr>
              <a:t>16</a:t>
            </a:fld>
            <a:endParaRPr lang="en-US" altLang="en-US" sz="1400"/>
          </a:p>
        </p:txBody>
      </p:sp>
      <p:sp>
        <p:nvSpPr>
          <p:cNvPr id="22531" name="Rectangle 2"/>
          <p:cNvSpPr>
            <a:spLocks noGrp="1" noChangeArrowheads="1"/>
          </p:cNvSpPr>
          <p:nvPr>
            <p:ph type="title"/>
          </p:nvPr>
        </p:nvSpPr>
        <p:spPr>
          <a:xfrm>
            <a:off x="152400" y="228600"/>
            <a:ext cx="8763000" cy="685800"/>
          </a:xfrm>
        </p:spPr>
        <p:txBody>
          <a:bodyPr/>
          <a:lstStyle/>
          <a:p>
            <a:r>
              <a:rPr lang="en-US" altLang="en-US" smtClean="0"/>
              <a:t>Appendix B: ASCII Character Set</a:t>
            </a:r>
            <a:endParaRPr lang="en-US" altLang="en-US" smtClean="0">
              <a:latin typeface="Book Antiqua" panose="02040602050305030304" pitchFamily="18" charset="0"/>
            </a:endParaRPr>
          </a:p>
        </p:txBody>
      </p:sp>
      <p:sp>
        <p:nvSpPr>
          <p:cNvPr id="22532" name="Text Box 3"/>
          <p:cNvSpPr txBox="1">
            <a:spLocks noChangeArrowheads="1"/>
          </p:cNvSpPr>
          <p:nvPr/>
        </p:nvSpPr>
        <p:spPr bwMode="auto">
          <a:xfrm>
            <a:off x="228600"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600">
              <a:latin typeface="Courier New" panose="02070309020205020404" pitchFamily="49" charset="0"/>
            </a:endParaRPr>
          </a:p>
        </p:txBody>
      </p:sp>
      <p:sp>
        <p:nvSpPr>
          <p:cNvPr id="22533" name="Text Box 4"/>
          <p:cNvSpPr txBox="1">
            <a:spLocks noChangeArrowheads="1"/>
          </p:cNvSpPr>
          <p:nvPr/>
        </p:nvSpPr>
        <p:spPr bwMode="auto">
          <a:xfrm>
            <a:off x="1524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ASCII Character Set is a subset of the Unicode from \u0000 to \u007f</a:t>
            </a:r>
          </a:p>
        </p:txBody>
      </p:sp>
      <p:graphicFrame>
        <p:nvGraphicFramePr>
          <p:cNvPr id="22534" name="Object 5"/>
          <p:cNvGraphicFramePr>
            <a:graphicFrameLocks noChangeAspect="1"/>
          </p:cNvGraphicFramePr>
          <p:nvPr/>
        </p:nvGraphicFramePr>
        <p:xfrm>
          <a:off x="228600" y="2209800"/>
          <a:ext cx="8763000" cy="3786188"/>
        </p:xfrm>
        <a:graphic>
          <a:graphicData uri="http://schemas.openxmlformats.org/presentationml/2006/ole">
            <mc:AlternateContent xmlns:mc="http://schemas.openxmlformats.org/markup-compatibility/2006">
              <mc:Choice xmlns:v="urn:schemas-microsoft-com:vml" Requires="v">
                <p:oleObj spid="_x0000_s22537" name="Bitmap Image" r:id="rId3" imgW="6828112" imgH="2949196" progId="Paint.Picture">
                  <p:embed/>
                </p:oleObj>
              </mc:Choice>
              <mc:Fallback>
                <p:oleObj name="Bitmap Image" r:id="rId3" imgW="6828112" imgH="2949196"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09800"/>
                        <a:ext cx="87630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C251A0-BADD-4380-9241-D375EE774E07}" type="slidenum">
              <a:rPr lang="en-US" altLang="en-US" sz="1400"/>
              <a:pPr>
                <a:spcBef>
                  <a:spcPct val="0"/>
                </a:spcBef>
                <a:buClrTx/>
                <a:buSzTx/>
                <a:buFontTx/>
                <a:buNone/>
              </a:pPr>
              <a:t>17</a:t>
            </a:fld>
            <a:endParaRPr lang="en-US" altLang="en-US" sz="1400"/>
          </a:p>
        </p:txBody>
      </p:sp>
      <p:sp>
        <p:nvSpPr>
          <p:cNvPr id="23555" name="Rectangle 2"/>
          <p:cNvSpPr>
            <a:spLocks noGrp="1" noChangeArrowheads="1"/>
          </p:cNvSpPr>
          <p:nvPr>
            <p:ph type="title"/>
          </p:nvPr>
        </p:nvSpPr>
        <p:spPr>
          <a:xfrm>
            <a:off x="609600" y="228600"/>
            <a:ext cx="7772400" cy="685800"/>
          </a:xfrm>
        </p:spPr>
        <p:txBody>
          <a:bodyPr/>
          <a:lstStyle/>
          <a:p>
            <a:r>
              <a:rPr lang="en-US" altLang="en-US" smtClean="0"/>
              <a:t>ASCII Character Set, cont.</a:t>
            </a:r>
            <a:endParaRPr lang="en-US" altLang="en-US" smtClean="0">
              <a:latin typeface="Book Antiqua" panose="02040602050305030304" pitchFamily="18" charset="0"/>
            </a:endParaRPr>
          </a:p>
        </p:txBody>
      </p:sp>
      <p:sp>
        <p:nvSpPr>
          <p:cNvPr id="23556" name="Text Box 3"/>
          <p:cNvSpPr txBox="1">
            <a:spLocks noChangeArrowheads="1"/>
          </p:cNvSpPr>
          <p:nvPr/>
        </p:nvSpPr>
        <p:spPr bwMode="auto">
          <a:xfrm>
            <a:off x="228600"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600">
              <a:latin typeface="Courier New" panose="02070309020205020404" pitchFamily="49" charset="0"/>
            </a:endParaRPr>
          </a:p>
        </p:txBody>
      </p:sp>
      <p:sp>
        <p:nvSpPr>
          <p:cNvPr id="23557" name="Text Box 4"/>
          <p:cNvSpPr txBox="1">
            <a:spLocks noChangeArrowheads="1"/>
          </p:cNvSpPr>
          <p:nvPr/>
        </p:nvSpPr>
        <p:spPr bwMode="auto">
          <a:xfrm>
            <a:off x="1524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ASCII Character Set is a subset of the Unicode from \u0000 to \u007f</a:t>
            </a:r>
          </a:p>
        </p:txBody>
      </p:sp>
      <p:graphicFrame>
        <p:nvGraphicFramePr>
          <p:cNvPr id="23558" name="Object 6"/>
          <p:cNvGraphicFramePr>
            <a:graphicFrameLocks noChangeAspect="1"/>
          </p:cNvGraphicFramePr>
          <p:nvPr/>
        </p:nvGraphicFramePr>
        <p:xfrm>
          <a:off x="152400" y="2514600"/>
          <a:ext cx="8839200" cy="2828925"/>
        </p:xfrm>
        <a:graphic>
          <a:graphicData uri="http://schemas.openxmlformats.org/presentationml/2006/ole">
            <mc:AlternateContent xmlns:mc="http://schemas.openxmlformats.org/markup-compatibility/2006">
              <mc:Choice xmlns:v="urn:schemas-microsoft-com:vml" Requires="v">
                <p:oleObj spid="_x0000_s23561" name="Bitmap Image" r:id="rId3" imgW="6309907" imgH="2019048" progId="Paint.Picture">
                  <p:embed/>
                </p:oleObj>
              </mc:Choice>
              <mc:Fallback>
                <p:oleObj name="Bitmap Image" r:id="rId3" imgW="6309907" imgH="2019048"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514600"/>
                        <a:ext cx="88392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179758F-D5EB-4364-95FE-CE40419D1B92}" type="slidenum">
              <a:rPr lang="en-US" altLang="en-US" sz="1400"/>
              <a:pPr>
                <a:spcBef>
                  <a:spcPct val="0"/>
                </a:spcBef>
                <a:buClrTx/>
                <a:buSzTx/>
                <a:buFontTx/>
                <a:buNone/>
              </a:pPr>
              <a:t>18</a:t>
            </a:fld>
            <a:endParaRPr lang="en-US" altLang="en-US" sz="1400"/>
          </a:p>
        </p:txBody>
      </p:sp>
      <p:sp>
        <p:nvSpPr>
          <p:cNvPr id="24579" name="Rectangle 2"/>
          <p:cNvSpPr>
            <a:spLocks noGrp="1" noChangeArrowheads="1"/>
          </p:cNvSpPr>
          <p:nvPr>
            <p:ph type="title"/>
          </p:nvPr>
        </p:nvSpPr>
        <p:spPr>
          <a:xfrm>
            <a:off x="685800" y="0"/>
            <a:ext cx="7772400" cy="1428750"/>
          </a:xfrm>
        </p:spPr>
        <p:txBody>
          <a:bodyPr/>
          <a:lstStyle/>
          <a:p>
            <a:r>
              <a:rPr lang="en-US" altLang="en-US" smtClean="0"/>
              <a:t>Casting between char and Numeric Types</a:t>
            </a:r>
            <a:endParaRPr lang="en-US" altLang="en-US" smtClean="0">
              <a:latin typeface="Book Antiqua" panose="02040602050305030304" pitchFamily="18" charset="0"/>
            </a:endParaRPr>
          </a:p>
        </p:txBody>
      </p:sp>
      <p:sp>
        <p:nvSpPr>
          <p:cNvPr id="24580" name="Text Box 3"/>
          <p:cNvSpPr txBox="1">
            <a:spLocks noChangeArrowheads="1"/>
          </p:cNvSpPr>
          <p:nvPr/>
        </p:nvSpPr>
        <p:spPr bwMode="auto">
          <a:xfrm>
            <a:off x="304800" y="1752600"/>
            <a:ext cx="86868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600" b="1">
                <a:latin typeface="Courier New" panose="02070309020205020404" pitchFamily="49" charset="0"/>
              </a:rPr>
              <a:t>int i = </a:t>
            </a:r>
            <a:r>
              <a:rPr lang="en-US" altLang="en-US" sz="3000" b="1">
                <a:latin typeface="Courier New" panose="02070309020205020404" pitchFamily="49" charset="0"/>
              </a:rPr>
              <a:t>'</a:t>
            </a:r>
            <a:r>
              <a:rPr lang="en-US" altLang="en-US" sz="2600" b="1">
                <a:latin typeface="Courier New" panose="02070309020205020404" pitchFamily="49" charset="0"/>
              </a:rPr>
              <a:t>a</a:t>
            </a:r>
            <a:r>
              <a:rPr lang="en-US" altLang="en-US" sz="3000" b="1">
                <a:latin typeface="Courier New" panose="02070309020205020404" pitchFamily="49" charset="0"/>
              </a:rPr>
              <a:t>'</a:t>
            </a:r>
            <a:r>
              <a:rPr lang="en-US" altLang="en-US" sz="2600" b="1">
                <a:latin typeface="Courier New" panose="02070309020205020404" pitchFamily="49" charset="0"/>
              </a:rPr>
              <a:t>; // Same as int i = (int)</a:t>
            </a:r>
            <a:r>
              <a:rPr lang="en-US" altLang="en-US" sz="3000" b="1">
                <a:latin typeface="Courier New" panose="02070309020205020404" pitchFamily="49" charset="0"/>
              </a:rPr>
              <a:t>'</a:t>
            </a:r>
            <a:r>
              <a:rPr lang="en-US" altLang="en-US" sz="2600" b="1">
                <a:latin typeface="Courier New" panose="02070309020205020404" pitchFamily="49" charset="0"/>
              </a:rPr>
              <a:t>a</a:t>
            </a:r>
            <a:r>
              <a:rPr lang="en-US" altLang="en-US" sz="3000" b="1">
                <a:latin typeface="Courier New" panose="02070309020205020404" pitchFamily="49" charset="0"/>
              </a:rPr>
              <a:t>'</a:t>
            </a:r>
            <a:r>
              <a:rPr lang="en-US" altLang="en-US" sz="2600" b="1">
                <a:latin typeface="Courier New" panose="02070309020205020404" pitchFamily="49" charset="0"/>
              </a:rPr>
              <a:t>;</a:t>
            </a:r>
          </a:p>
          <a:p>
            <a:pPr>
              <a:spcBef>
                <a:spcPct val="50000"/>
              </a:spcBef>
              <a:buClrTx/>
              <a:buSzTx/>
              <a:buFontTx/>
              <a:buNone/>
            </a:pPr>
            <a:endParaRPr lang="en-US" altLang="en-US" sz="2600" b="1">
              <a:latin typeface="Courier New" panose="02070309020205020404" pitchFamily="49" charset="0"/>
            </a:endParaRPr>
          </a:p>
          <a:p>
            <a:pPr>
              <a:spcBef>
                <a:spcPct val="50000"/>
              </a:spcBef>
              <a:buClrTx/>
              <a:buSzTx/>
              <a:buFontTx/>
              <a:buNone/>
            </a:pPr>
            <a:r>
              <a:rPr lang="en-US" altLang="en-US" sz="2600" b="1">
                <a:latin typeface="Courier New" panose="02070309020205020404" pitchFamily="49" charset="0"/>
              </a:rPr>
              <a:t>char c = 97; // Same as char c = (char)97;</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E4F452-185A-4A7E-B178-26D3BF057B17}" type="slidenum">
              <a:rPr lang="en-US" altLang="en-US" sz="1400"/>
              <a:pPr>
                <a:spcBef>
                  <a:spcPct val="0"/>
                </a:spcBef>
                <a:buClrTx/>
                <a:buSzTx/>
                <a:buFontTx/>
                <a:buNone/>
              </a:pPr>
              <a:t>19</a:t>
            </a:fld>
            <a:endParaRPr lang="en-US" altLang="en-US" sz="1400"/>
          </a:p>
        </p:txBody>
      </p:sp>
      <p:sp>
        <p:nvSpPr>
          <p:cNvPr id="25603" name="Rectangle 2"/>
          <p:cNvSpPr>
            <a:spLocks noGrp="1" noChangeArrowheads="1"/>
          </p:cNvSpPr>
          <p:nvPr>
            <p:ph type="title"/>
          </p:nvPr>
        </p:nvSpPr>
        <p:spPr>
          <a:xfrm>
            <a:off x="685800" y="0"/>
            <a:ext cx="7772400" cy="1428750"/>
          </a:xfrm>
        </p:spPr>
        <p:txBody>
          <a:bodyPr/>
          <a:lstStyle/>
          <a:p>
            <a:r>
              <a:rPr lang="en-US" altLang="en-US" smtClean="0"/>
              <a:t>Comparing and Testing Characters</a:t>
            </a:r>
            <a:endParaRPr lang="en-US" altLang="en-US" smtClean="0">
              <a:latin typeface="Book Antiqua" panose="02040602050305030304" pitchFamily="18" charset="0"/>
            </a:endParaRPr>
          </a:p>
        </p:txBody>
      </p:sp>
      <p:sp>
        <p:nvSpPr>
          <p:cNvPr id="25604" name="Text Box 3"/>
          <p:cNvSpPr txBox="1">
            <a:spLocks noChangeArrowheads="1"/>
          </p:cNvSpPr>
          <p:nvPr/>
        </p:nvSpPr>
        <p:spPr bwMode="auto">
          <a:xfrm>
            <a:off x="304800" y="1752600"/>
            <a:ext cx="86868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800" b="1"/>
              <a:t>if</a:t>
            </a:r>
            <a:r>
              <a:rPr lang="en-US" altLang="en-US" sz="2800"/>
              <a:t> (ch &gt;= </a:t>
            </a:r>
            <a:r>
              <a:rPr lang="en-US" altLang="en-US" sz="2800" b="1"/>
              <a:t>'A' </a:t>
            </a:r>
            <a:r>
              <a:rPr lang="en-US" altLang="en-US" sz="2800"/>
              <a:t>&amp;&amp; ch &lt;= </a:t>
            </a:r>
            <a:r>
              <a:rPr lang="en-US" altLang="en-US" sz="2800" b="1"/>
              <a:t>'Z'</a:t>
            </a:r>
            <a:r>
              <a:rPr lang="en-US" altLang="en-US" sz="2800"/>
              <a:t>) </a:t>
            </a:r>
            <a:endParaRPr lang="en-US" altLang="en-US" sz="2800" u="sng"/>
          </a:p>
          <a:p>
            <a:pPr>
              <a:spcBef>
                <a:spcPct val="0"/>
              </a:spcBef>
              <a:buClrTx/>
              <a:buSzTx/>
              <a:buFontTx/>
              <a:buNone/>
            </a:pPr>
            <a:r>
              <a:rPr lang="en-US" altLang="en-US" sz="2800"/>
              <a:t>  System.out.println(ch + </a:t>
            </a:r>
            <a:r>
              <a:rPr lang="en-US" altLang="en-US" sz="2800" b="1"/>
              <a:t>" is an uppercase letter"</a:t>
            </a:r>
            <a:r>
              <a:rPr lang="en-US" altLang="en-US" sz="2800"/>
              <a:t>); </a:t>
            </a:r>
            <a:endParaRPr lang="en-US" altLang="en-US" sz="2800" u="sng"/>
          </a:p>
          <a:p>
            <a:pPr>
              <a:spcBef>
                <a:spcPct val="0"/>
              </a:spcBef>
              <a:buClrTx/>
              <a:buSzTx/>
              <a:buFontTx/>
              <a:buNone/>
            </a:pPr>
            <a:r>
              <a:rPr lang="en-US" altLang="en-US" sz="2800" b="1"/>
              <a:t>else if</a:t>
            </a:r>
            <a:r>
              <a:rPr lang="en-US" altLang="en-US" sz="2800"/>
              <a:t> (ch &gt;= </a:t>
            </a:r>
            <a:r>
              <a:rPr lang="en-US" altLang="en-US" sz="2800" b="1"/>
              <a:t>'a' </a:t>
            </a:r>
            <a:r>
              <a:rPr lang="en-US" altLang="en-US" sz="2800"/>
              <a:t>&amp;&amp; ch &lt;= </a:t>
            </a:r>
            <a:r>
              <a:rPr lang="en-US" altLang="en-US" sz="2800" b="1"/>
              <a:t>'z'</a:t>
            </a:r>
            <a:r>
              <a:rPr lang="en-US" altLang="en-US" sz="2800"/>
              <a:t>) </a:t>
            </a:r>
            <a:endParaRPr lang="en-US" altLang="en-US" sz="2800" u="sng"/>
          </a:p>
          <a:p>
            <a:pPr>
              <a:spcBef>
                <a:spcPct val="0"/>
              </a:spcBef>
              <a:buClrTx/>
              <a:buSzTx/>
              <a:buFontTx/>
              <a:buNone/>
            </a:pPr>
            <a:r>
              <a:rPr lang="en-US" altLang="en-US" sz="2800"/>
              <a:t>  System.out.println(ch + </a:t>
            </a:r>
            <a:r>
              <a:rPr lang="en-US" altLang="en-US" sz="2800" b="1"/>
              <a:t>" is a lowercase letter"</a:t>
            </a:r>
            <a:r>
              <a:rPr lang="en-US" altLang="en-US" sz="2800"/>
              <a:t>); </a:t>
            </a:r>
            <a:endParaRPr lang="en-US" altLang="en-US" sz="2800" u="sng"/>
          </a:p>
          <a:p>
            <a:pPr>
              <a:spcBef>
                <a:spcPct val="0"/>
              </a:spcBef>
              <a:buClrTx/>
              <a:buSzTx/>
              <a:buFontTx/>
              <a:buNone/>
            </a:pPr>
            <a:r>
              <a:rPr lang="en-US" altLang="en-US" sz="2800" b="1"/>
              <a:t>else if</a:t>
            </a:r>
            <a:r>
              <a:rPr lang="en-US" altLang="en-US" sz="2800"/>
              <a:t> (ch &gt;= </a:t>
            </a:r>
            <a:r>
              <a:rPr lang="en-US" altLang="en-US" sz="2800" b="1"/>
              <a:t>'0' </a:t>
            </a:r>
            <a:r>
              <a:rPr lang="en-US" altLang="en-US" sz="2800"/>
              <a:t>&amp;&amp; ch &lt;= </a:t>
            </a:r>
            <a:r>
              <a:rPr lang="en-US" altLang="en-US" sz="2800" b="1"/>
              <a:t>'9'</a:t>
            </a:r>
            <a:r>
              <a:rPr lang="en-US" altLang="en-US" sz="2800"/>
              <a:t>) </a:t>
            </a:r>
            <a:endParaRPr lang="en-US" altLang="en-US" sz="2800" u="sng"/>
          </a:p>
          <a:p>
            <a:pPr>
              <a:spcBef>
                <a:spcPct val="0"/>
              </a:spcBef>
              <a:buClrTx/>
              <a:buSzTx/>
              <a:buFontTx/>
              <a:buNone/>
            </a:pPr>
            <a:r>
              <a:rPr lang="en-US" altLang="en-US" sz="2800"/>
              <a:t>  System.out.println(ch + </a:t>
            </a:r>
            <a:r>
              <a:rPr lang="en-US" altLang="en-US" sz="2800" b="1"/>
              <a:t>" is a numeric character"</a:t>
            </a:r>
            <a:r>
              <a:rPr lang="en-US" altLang="en-US" sz="2800"/>
              <a:t>); </a:t>
            </a:r>
            <a:endParaRPr lang="en-US" altLang="en-US" sz="2800" u="sng"/>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152FFE-5B42-473F-8D99-744C56FF8F2D}" type="slidenum">
              <a:rPr lang="en-US" altLang="en-US" sz="1400"/>
              <a:pPr>
                <a:spcBef>
                  <a:spcPct val="0"/>
                </a:spcBef>
                <a:buClrTx/>
                <a:buSzTx/>
                <a:buFontTx/>
                <a:buNone/>
              </a:pPr>
              <a:t>2</a:t>
            </a:fld>
            <a:endParaRPr lang="en-US" altLang="en-US" sz="1400"/>
          </a:p>
        </p:txBody>
      </p:sp>
      <p:sp>
        <p:nvSpPr>
          <p:cNvPr id="5123" name="Rectangle 2"/>
          <p:cNvSpPr>
            <a:spLocks noGrp="1" noChangeArrowheads="1"/>
          </p:cNvSpPr>
          <p:nvPr>
            <p:ph type="title"/>
          </p:nvPr>
        </p:nvSpPr>
        <p:spPr>
          <a:xfrm>
            <a:off x="155575" y="125413"/>
            <a:ext cx="8763000" cy="665162"/>
          </a:xfrm>
        </p:spPr>
        <p:txBody>
          <a:bodyPr/>
          <a:lstStyle/>
          <a:p>
            <a:r>
              <a:rPr lang="en-US" altLang="en-US" sz="4000" smtClean="0"/>
              <a:t>Motivations</a:t>
            </a:r>
          </a:p>
        </p:txBody>
      </p:sp>
      <p:sp>
        <p:nvSpPr>
          <p:cNvPr id="5124" name="Rectangle 3"/>
          <p:cNvSpPr>
            <a:spLocks noGrp="1" noChangeArrowheads="1"/>
          </p:cNvSpPr>
          <p:nvPr>
            <p:ph type="body" idx="1"/>
          </p:nvPr>
        </p:nvSpPr>
        <p:spPr>
          <a:xfrm>
            <a:off x="309563" y="893763"/>
            <a:ext cx="8645525" cy="2709862"/>
          </a:xfrm>
        </p:spPr>
        <p:txBody>
          <a:bodyPr/>
          <a:lstStyle/>
          <a:p>
            <a:pPr marL="0" indent="0">
              <a:lnSpc>
                <a:spcPct val="90000"/>
              </a:lnSpc>
              <a:buFont typeface="Monotype Sorts" pitchFamily="2" charset="2"/>
              <a:buNone/>
            </a:pPr>
            <a:r>
              <a:rPr lang="en-US" altLang="en-US" sz="2800" smtClean="0"/>
              <a:t>Suppose you need to estimate the area enclosed by four cities, given the GPS locations (latitude and longitude) of these cities, as shown in the following diagram. How would you write a program to solve this problem? You will be able to write such a program after completing this chapter.</a:t>
            </a:r>
          </a:p>
        </p:txBody>
      </p:sp>
      <p:sp>
        <p:nvSpPr>
          <p:cNvPr id="5125" name="Rectangle 4"/>
          <p:cNvSpPr>
            <a:spLocks noChangeArrowheads="1"/>
          </p:cNvSpPr>
          <p:nvPr/>
        </p:nvSpPr>
        <p:spPr bwMode="auto">
          <a:xfrm>
            <a:off x="0" y="2424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512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3389313"/>
            <a:ext cx="8104187" cy="303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F48BC9-9D17-4F5F-84D5-26F6E36AE206}" type="slidenum">
              <a:rPr lang="en-US" altLang="en-US" sz="1400"/>
              <a:pPr>
                <a:spcBef>
                  <a:spcPct val="0"/>
                </a:spcBef>
                <a:buClrTx/>
                <a:buSzTx/>
                <a:buFontTx/>
                <a:buNone/>
              </a:pPr>
              <a:t>20</a:t>
            </a:fld>
            <a:endParaRPr lang="en-US" altLang="en-US" sz="1400"/>
          </a:p>
        </p:txBody>
      </p:sp>
      <p:sp>
        <p:nvSpPr>
          <p:cNvPr id="26627" name="Rectangle 2"/>
          <p:cNvSpPr>
            <a:spLocks noGrp="1" noChangeArrowheads="1"/>
          </p:cNvSpPr>
          <p:nvPr>
            <p:ph type="title"/>
          </p:nvPr>
        </p:nvSpPr>
        <p:spPr>
          <a:xfrm>
            <a:off x="228600" y="228600"/>
            <a:ext cx="8686800" cy="685800"/>
          </a:xfrm>
          <a:noFill/>
        </p:spPr>
        <p:txBody>
          <a:bodyPr/>
          <a:lstStyle/>
          <a:p>
            <a:r>
              <a:rPr lang="en-US" altLang="en-US" sz="4800" smtClean="0"/>
              <a:t>Methods in the Character Class</a:t>
            </a:r>
            <a:endParaRPr lang="en-US" altLang="en-US" sz="4500" smtClean="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graphicFrame>
        <p:nvGraphicFramePr>
          <p:cNvPr id="26629" name="Object 3"/>
          <p:cNvGraphicFramePr>
            <a:graphicFrameLocks noChangeAspect="1"/>
          </p:cNvGraphicFramePr>
          <p:nvPr/>
        </p:nvGraphicFramePr>
        <p:xfrm>
          <a:off x="247650" y="1431925"/>
          <a:ext cx="8648700" cy="3225800"/>
        </p:xfrm>
        <a:graphic>
          <a:graphicData uri="http://schemas.openxmlformats.org/presentationml/2006/ole">
            <mc:AlternateContent xmlns:mc="http://schemas.openxmlformats.org/markup-compatibility/2006">
              <mc:Choice xmlns:v="urn:schemas-microsoft-com:vml" Requires="v">
                <p:oleObj spid="_x0000_s26632" name="Picture" r:id="rId3" imgW="4023656" imgH="1640348" progId="Word.Picture.8">
                  <p:embed/>
                </p:oleObj>
              </mc:Choice>
              <mc:Fallback>
                <p:oleObj name="Picture" r:id="rId3" imgW="4023656" imgH="1640348"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 y="1431925"/>
                        <a:ext cx="86487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52048A-8610-4653-9104-21741517407C}" type="slidenum">
              <a:rPr lang="en-US" altLang="en-US" sz="1400"/>
              <a:pPr>
                <a:spcBef>
                  <a:spcPct val="0"/>
                </a:spcBef>
                <a:buClrTx/>
                <a:buSzTx/>
                <a:buFontTx/>
                <a:buNone/>
              </a:pPr>
              <a:t>21</a:t>
            </a:fld>
            <a:endParaRPr lang="en-US" altLang="en-US" sz="1400"/>
          </a:p>
        </p:txBody>
      </p:sp>
      <p:sp>
        <p:nvSpPr>
          <p:cNvPr id="27651" name="Rectangle 2"/>
          <p:cNvSpPr>
            <a:spLocks noGrp="1" noChangeArrowheads="1"/>
          </p:cNvSpPr>
          <p:nvPr>
            <p:ph type="title"/>
          </p:nvPr>
        </p:nvSpPr>
        <p:spPr>
          <a:xfrm>
            <a:off x="228600" y="228600"/>
            <a:ext cx="8686800" cy="685800"/>
          </a:xfrm>
          <a:noFill/>
        </p:spPr>
        <p:txBody>
          <a:bodyPr/>
          <a:lstStyle/>
          <a:p>
            <a:r>
              <a:rPr lang="en-US" altLang="en-US" sz="4500" smtClean="0">
                <a:cs typeface="Times New Roman" panose="02020603050405020304" pitchFamily="18" charset="0"/>
              </a:rPr>
              <a:t>The String Type </a:t>
            </a:r>
          </a:p>
        </p:txBody>
      </p:sp>
      <p:sp>
        <p:nvSpPr>
          <p:cNvPr id="27652" name="Rectangle 3"/>
          <p:cNvSpPr>
            <a:spLocks noGrp="1" noChangeArrowheads="1"/>
          </p:cNvSpPr>
          <p:nvPr>
            <p:ph type="body" idx="1"/>
          </p:nvPr>
        </p:nvSpPr>
        <p:spPr>
          <a:xfrm>
            <a:off x="228600" y="1066800"/>
            <a:ext cx="8686800" cy="5257800"/>
          </a:xfrm>
          <a:noFill/>
        </p:spPr>
        <p:txBody>
          <a:bodyPr/>
          <a:lstStyle/>
          <a:p>
            <a:pPr marL="0" indent="0">
              <a:spcBef>
                <a:spcPct val="0"/>
              </a:spcBef>
              <a:buClrTx/>
              <a:buSzTx/>
              <a:buFontTx/>
              <a:buNone/>
            </a:pPr>
            <a:r>
              <a:rPr lang="en-US" altLang="en-US" sz="2500" smtClean="0">
                <a:cs typeface="Courier New" panose="02070309020205020404" pitchFamily="49" charset="0"/>
              </a:rPr>
              <a:t>The char type only represents one character. To represent a string of characters, use the data type called String. For example, </a:t>
            </a:r>
          </a:p>
          <a:p>
            <a:pPr marL="0" indent="0">
              <a:spcBef>
                <a:spcPct val="0"/>
              </a:spcBef>
              <a:buClrTx/>
              <a:buSzTx/>
              <a:buFontTx/>
              <a:buNone/>
            </a:pPr>
            <a:r>
              <a:rPr lang="en-US" altLang="en-US" sz="2500" smtClean="0">
                <a:cs typeface="Courier New" panose="02070309020205020404" pitchFamily="49" charset="0"/>
              </a:rPr>
              <a:t> </a:t>
            </a:r>
          </a:p>
          <a:p>
            <a:pPr marL="0" indent="0">
              <a:spcBef>
                <a:spcPct val="0"/>
              </a:spcBef>
              <a:buClrTx/>
              <a:buSzTx/>
              <a:buFontTx/>
              <a:buNone/>
            </a:pPr>
            <a:r>
              <a:rPr lang="en-US" altLang="en-US" sz="2500" smtClean="0">
                <a:cs typeface="Courier New" panose="02070309020205020404" pitchFamily="49" charset="0"/>
              </a:rPr>
              <a:t>String message = "Welcome to Java";</a:t>
            </a:r>
            <a:endParaRPr lang="en-US" altLang="en-US" sz="2500" smtClean="0">
              <a:cs typeface="Times New Roman" panose="02020603050405020304" pitchFamily="18" charset="0"/>
            </a:endParaRPr>
          </a:p>
          <a:p>
            <a:pPr marL="0" indent="0">
              <a:spcBef>
                <a:spcPct val="0"/>
              </a:spcBef>
              <a:buClrTx/>
              <a:buSzTx/>
              <a:buFontTx/>
              <a:buNone/>
            </a:pPr>
            <a:r>
              <a:rPr lang="en-US" altLang="en-US" sz="2500" smtClean="0">
                <a:cs typeface="Courier New" panose="02070309020205020404" pitchFamily="49" charset="0"/>
              </a:rPr>
              <a:t> </a:t>
            </a:r>
            <a:endParaRPr lang="en-US" altLang="en-US" sz="2500" smtClean="0">
              <a:cs typeface="Times New Roman" panose="02020603050405020304" pitchFamily="18" charset="0"/>
            </a:endParaRPr>
          </a:p>
          <a:p>
            <a:pPr marL="0" indent="0">
              <a:spcBef>
                <a:spcPct val="0"/>
              </a:spcBef>
              <a:buClrTx/>
              <a:buSzTx/>
              <a:buFontTx/>
              <a:buNone/>
            </a:pPr>
            <a:r>
              <a:rPr lang="en-US" altLang="en-US" sz="2500" smtClean="0">
                <a:cs typeface="Courier New" panose="02070309020205020404" pitchFamily="49" charset="0"/>
              </a:rPr>
              <a:t>String is actually a predefined class in the Java library just like the System class and Scanner class. The String type is not a primitive type. It is known as a </a:t>
            </a:r>
            <a:r>
              <a:rPr lang="en-US" altLang="en-US" sz="2500" i="1" smtClean="0">
                <a:cs typeface="Courier New" panose="02070309020205020404" pitchFamily="49" charset="0"/>
              </a:rPr>
              <a:t>reference type</a:t>
            </a:r>
            <a:r>
              <a:rPr lang="en-US" altLang="en-US" sz="2500" smtClean="0">
                <a:cs typeface="Courier New" panose="02070309020205020404" pitchFamily="49" charset="0"/>
              </a:rPr>
              <a:t>. Any Java class can be used as a reference type for a variable. Reference data types will be thoroughly discussed in Chapter 9, “Objects and Classes.” For the time being, you just need to know how to declare a String variable, how to assign a string to the variable, how to concatenate strings, and to perform simple operations for strings.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21A0A92-E206-4A1B-A1B0-0B47BB8D5450}" type="slidenum">
              <a:rPr lang="en-US" altLang="en-US" sz="1400"/>
              <a:pPr>
                <a:spcBef>
                  <a:spcPct val="0"/>
                </a:spcBef>
                <a:buClrTx/>
                <a:buSzTx/>
                <a:buFontTx/>
                <a:buNone/>
              </a:pPr>
              <a:t>22</a:t>
            </a:fld>
            <a:endParaRPr lang="en-US" altLang="en-US" sz="1400"/>
          </a:p>
        </p:txBody>
      </p:sp>
      <p:sp>
        <p:nvSpPr>
          <p:cNvPr id="28675" name="Rectangle 2"/>
          <p:cNvSpPr>
            <a:spLocks noGrp="1" noChangeArrowheads="1"/>
          </p:cNvSpPr>
          <p:nvPr>
            <p:ph type="title"/>
          </p:nvPr>
        </p:nvSpPr>
        <p:spPr>
          <a:xfrm>
            <a:off x="79375" y="228600"/>
            <a:ext cx="8909050" cy="857250"/>
          </a:xfrm>
          <a:noFill/>
        </p:spPr>
        <p:txBody>
          <a:bodyPr/>
          <a:lstStyle/>
          <a:p>
            <a:r>
              <a:rPr lang="en-US" altLang="en-US" sz="4800" smtClean="0"/>
              <a:t>Simple Methods for </a:t>
            </a:r>
            <a:r>
              <a:rPr lang="en-US" altLang="en-US" sz="4800" b="1" smtClean="0"/>
              <a:t>String</a:t>
            </a:r>
            <a:r>
              <a:rPr lang="en-US" altLang="en-US" sz="4800" smtClean="0"/>
              <a:t> Objects</a:t>
            </a:r>
          </a:p>
        </p:txBody>
      </p:sp>
      <p:sp>
        <p:nvSpPr>
          <p:cNvPr id="3"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2"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4" name="Rectangle 8"/>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6" name="Rectangle 10"/>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graphicFrame>
        <p:nvGraphicFramePr>
          <p:cNvPr id="28680" name="Object 6"/>
          <p:cNvGraphicFramePr>
            <a:graphicFrameLocks noChangeAspect="1"/>
          </p:cNvGraphicFramePr>
          <p:nvPr/>
        </p:nvGraphicFramePr>
        <p:xfrm>
          <a:off x="0" y="1355725"/>
          <a:ext cx="9126538" cy="2879725"/>
        </p:xfrm>
        <a:graphic>
          <a:graphicData uri="http://schemas.openxmlformats.org/presentationml/2006/ole">
            <mc:AlternateContent xmlns:mc="http://schemas.openxmlformats.org/markup-compatibility/2006">
              <mc:Choice xmlns:v="urn:schemas-microsoft-com:vml" Requires="v">
                <p:oleObj spid="_x0000_s28683" name="Picture" r:id="rId3" imgW="4184449" imgH="1315679" progId="Word.Picture.8">
                  <p:embed/>
                </p:oleObj>
              </mc:Choice>
              <mc:Fallback>
                <p:oleObj name="Picture" r:id="rId3" imgW="4184449" imgH="1315679"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55725"/>
                        <a:ext cx="912653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F58DEF-0841-4C61-BE8D-5D0AA89F3A95}" type="slidenum">
              <a:rPr lang="en-US" altLang="en-US" sz="1400"/>
              <a:pPr>
                <a:spcBef>
                  <a:spcPct val="0"/>
                </a:spcBef>
                <a:buClrTx/>
                <a:buSzTx/>
                <a:buFontTx/>
                <a:buNone/>
              </a:pPr>
              <a:t>23</a:t>
            </a:fld>
            <a:endParaRPr lang="en-US" altLang="en-US" sz="1400"/>
          </a:p>
        </p:txBody>
      </p:sp>
      <p:sp>
        <p:nvSpPr>
          <p:cNvPr id="29699" name="Rectangle 2"/>
          <p:cNvSpPr>
            <a:spLocks noGrp="1" noChangeArrowheads="1"/>
          </p:cNvSpPr>
          <p:nvPr>
            <p:ph type="title"/>
          </p:nvPr>
        </p:nvSpPr>
        <p:spPr>
          <a:xfrm>
            <a:off x="79375" y="228600"/>
            <a:ext cx="8909050" cy="857250"/>
          </a:xfrm>
          <a:noFill/>
        </p:spPr>
        <p:txBody>
          <a:bodyPr/>
          <a:lstStyle/>
          <a:p>
            <a:r>
              <a:rPr lang="en-US" altLang="en-US" sz="4800" smtClean="0"/>
              <a:t>Simple Methods for </a:t>
            </a:r>
            <a:r>
              <a:rPr lang="en-US" altLang="en-US" sz="4800" b="1" smtClean="0"/>
              <a:t>String</a:t>
            </a:r>
            <a:r>
              <a:rPr lang="en-US" altLang="en-US" sz="4800" smtClean="0"/>
              <a:t> Objects</a:t>
            </a:r>
          </a:p>
        </p:txBody>
      </p:sp>
      <p:sp>
        <p:nvSpPr>
          <p:cNvPr id="3"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29701" name="Rectangle 3"/>
          <p:cNvSpPr txBox="1">
            <a:spLocks noChangeArrowheads="1"/>
          </p:cNvSpPr>
          <p:nvPr/>
        </p:nvSpPr>
        <p:spPr bwMode="auto">
          <a:xfrm>
            <a:off x="155575" y="1431925"/>
            <a:ext cx="875665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800"/>
              <a:t>Strings are objects in Java. The methods in the preceding table can only be invoked from a specific string instance. For this reason, these methods are called </a:t>
            </a:r>
            <a:r>
              <a:rPr lang="en-US" altLang="en-US" sz="2800" i="1"/>
              <a:t>instance methods</a:t>
            </a:r>
            <a:r>
              <a:rPr lang="en-US" altLang="en-US" sz="2800"/>
              <a:t>. A non-instance method is called a </a:t>
            </a:r>
            <a:r>
              <a:rPr lang="en-US" altLang="en-US" sz="2800" i="1"/>
              <a:t>static method</a:t>
            </a:r>
            <a:r>
              <a:rPr lang="en-US" altLang="en-US" sz="2800"/>
              <a:t>. A static method can be invoked without using an object. All the methods defined in the </a:t>
            </a:r>
            <a:r>
              <a:rPr lang="en-US" altLang="en-US" sz="2800" b="1"/>
              <a:t>Math</a:t>
            </a:r>
            <a:r>
              <a:rPr lang="en-US" altLang="en-US" sz="2800"/>
              <a:t> class are static methods. They are not tied to a specific object instance. The syntax to invoke an instance method is </a:t>
            </a:r>
          </a:p>
          <a:p>
            <a:pPr>
              <a:spcBef>
                <a:spcPct val="0"/>
              </a:spcBef>
              <a:buClrTx/>
              <a:buSzTx/>
              <a:buFontTx/>
              <a:buNone/>
            </a:pPr>
            <a:endParaRPr lang="en-US" altLang="en-US" sz="2800" b="1"/>
          </a:p>
          <a:p>
            <a:pPr>
              <a:spcBef>
                <a:spcPct val="0"/>
              </a:spcBef>
              <a:buClrTx/>
              <a:buSzTx/>
              <a:buFontTx/>
              <a:buNone/>
            </a:pPr>
            <a:r>
              <a:rPr lang="en-US" altLang="en-US" sz="2800" b="1"/>
              <a:t>referenceVariable.methodName(arguments)</a:t>
            </a:r>
            <a:r>
              <a:rPr lang="en-US" altLang="en-US" sz="2800"/>
              <a:t>. </a:t>
            </a:r>
            <a:endParaRPr lang="en-US" altLang="en-US" sz="290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E499F3-9AC4-4CEE-82C7-913AC73CFFDC}" type="slidenum">
              <a:rPr lang="en-US" altLang="en-US" sz="1400"/>
              <a:pPr>
                <a:spcBef>
                  <a:spcPct val="0"/>
                </a:spcBef>
                <a:buClrTx/>
                <a:buSzTx/>
                <a:buFontTx/>
                <a:buNone/>
              </a:pPr>
              <a:t>24</a:t>
            </a:fld>
            <a:endParaRPr lang="en-US" altLang="en-US" sz="1400"/>
          </a:p>
        </p:txBody>
      </p:sp>
      <p:sp>
        <p:nvSpPr>
          <p:cNvPr id="30723" name="Rectangle 2"/>
          <p:cNvSpPr>
            <a:spLocks noGrp="1" noChangeArrowheads="1"/>
          </p:cNvSpPr>
          <p:nvPr>
            <p:ph type="title"/>
          </p:nvPr>
        </p:nvSpPr>
        <p:spPr>
          <a:xfrm>
            <a:off x="79375" y="228600"/>
            <a:ext cx="8909050" cy="857250"/>
          </a:xfrm>
          <a:noFill/>
        </p:spPr>
        <p:txBody>
          <a:bodyPr/>
          <a:lstStyle/>
          <a:p>
            <a:r>
              <a:rPr lang="en-US" altLang="en-US" sz="4800" smtClean="0"/>
              <a:t>Getting String Length</a:t>
            </a:r>
          </a:p>
        </p:txBody>
      </p:sp>
      <p:sp>
        <p:nvSpPr>
          <p:cNvPr id="3"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30725" name="Rectangle 3"/>
          <p:cNvSpPr txBox="1">
            <a:spLocks noChangeArrowheads="1"/>
          </p:cNvSpPr>
          <p:nvPr/>
        </p:nvSpPr>
        <p:spPr bwMode="auto">
          <a:xfrm>
            <a:off x="155575" y="1431925"/>
            <a:ext cx="875665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String message = </a:t>
            </a:r>
            <a:r>
              <a:rPr lang="en-US" altLang="en-US" sz="2800" b="1"/>
              <a:t>"Welcome to Java"</a:t>
            </a:r>
            <a:r>
              <a:rPr lang="en-US" altLang="en-US" sz="2800"/>
              <a:t>;</a:t>
            </a:r>
            <a:endParaRPr lang="en-US" altLang="en-US" sz="2800" u="sng"/>
          </a:p>
          <a:p>
            <a:pPr>
              <a:buFont typeface="Monotype Sorts" pitchFamily="2" charset="2"/>
              <a:buNone/>
            </a:pPr>
            <a:r>
              <a:rPr lang="en-US" altLang="en-US" sz="2800"/>
              <a:t>System.out.println(</a:t>
            </a:r>
            <a:r>
              <a:rPr lang="en-US" altLang="en-US" sz="2800" b="1"/>
              <a:t>"The length of "</a:t>
            </a:r>
            <a:r>
              <a:rPr lang="en-US" altLang="en-US" sz="2800"/>
              <a:t> + message + </a:t>
            </a:r>
            <a:r>
              <a:rPr lang="en-US" altLang="en-US" sz="2800" b="1"/>
              <a:t>" is " </a:t>
            </a:r>
            <a:endParaRPr lang="en-US" altLang="en-US" sz="2800" u="sng"/>
          </a:p>
          <a:p>
            <a:pPr>
              <a:buFont typeface="Monotype Sorts" pitchFamily="2" charset="2"/>
              <a:buNone/>
            </a:pPr>
            <a:r>
              <a:rPr lang="en-US" altLang="en-US" sz="2800" b="1"/>
              <a:t>  </a:t>
            </a:r>
            <a:r>
              <a:rPr lang="en-US" altLang="en-US" sz="2800"/>
              <a:t>+ message.length());</a:t>
            </a:r>
            <a:endParaRPr lang="en-US" altLang="en-US" sz="2800" u="sng"/>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9280F68-3D89-4167-A4E4-D34E067C9A34}" type="slidenum">
              <a:rPr lang="en-US" altLang="en-US" sz="1400"/>
              <a:pPr>
                <a:spcBef>
                  <a:spcPct val="0"/>
                </a:spcBef>
                <a:buClrTx/>
                <a:buSzTx/>
                <a:buFontTx/>
                <a:buNone/>
              </a:pPr>
              <a:t>25</a:t>
            </a:fld>
            <a:endParaRPr lang="en-US" altLang="en-US" sz="1400"/>
          </a:p>
        </p:txBody>
      </p:sp>
      <p:sp>
        <p:nvSpPr>
          <p:cNvPr id="31747" name="Rectangle 2"/>
          <p:cNvSpPr>
            <a:spLocks noGrp="1" noChangeArrowheads="1"/>
          </p:cNvSpPr>
          <p:nvPr>
            <p:ph type="title"/>
          </p:nvPr>
        </p:nvSpPr>
        <p:spPr>
          <a:xfrm>
            <a:off x="79375" y="228600"/>
            <a:ext cx="8909050" cy="857250"/>
          </a:xfrm>
          <a:noFill/>
        </p:spPr>
        <p:txBody>
          <a:bodyPr/>
          <a:lstStyle/>
          <a:p>
            <a:r>
              <a:rPr lang="en-US" altLang="en-US" sz="4800" smtClean="0"/>
              <a:t>Getting Characters from a String </a:t>
            </a:r>
          </a:p>
        </p:txBody>
      </p:sp>
      <p:sp>
        <p:nvSpPr>
          <p:cNvPr id="3"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31749" name="Rectangle 3"/>
          <p:cNvSpPr txBox="1">
            <a:spLocks noChangeArrowheads="1"/>
          </p:cNvSpPr>
          <p:nvPr/>
        </p:nvSpPr>
        <p:spPr bwMode="auto">
          <a:xfrm>
            <a:off x="155575" y="4235450"/>
            <a:ext cx="875665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String message = </a:t>
            </a:r>
            <a:r>
              <a:rPr lang="en-US" altLang="en-US" sz="2800" b="1"/>
              <a:t>"Welcome to Java"</a:t>
            </a:r>
            <a:r>
              <a:rPr lang="en-US" altLang="en-US" sz="2800"/>
              <a:t>;</a:t>
            </a:r>
            <a:endParaRPr lang="en-US" altLang="en-US" sz="2800" u="sng"/>
          </a:p>
          <a:p>
            <a:pPr>
              <a:buFont typeface="Monotype Sorts" pitchFamily="2" charset="2"/>
              <a:buNone/>
            </a:pPr>
            <a:r>
              <a:rPr lang="en-US" altLang="en-US" sz="2800"/>
              <a:t>System.out.println(</a:t>
            </a:r>
            <a:r>
              <a:rPr lang="en-US" altLang="en-US" sz="2800" b="1"/>
              <a:t>"The first character in message is "</a:t>
            </a:r>
            <a:r>
              <a:rPr lang="en-US" altLang="en-US" sz="2800"/>
              <a:t> </a:t>
            </a:r>
          </a:p>
          <a:p>
            <a:pPr>
              <a:buFont typeface="Monotype Sorts" pitchFamily="2" charset="2"/>
              <a:buNone/>
            </a:pPr>
            <a:r>
              <a:rPr lang="en-US" altLang="en-US" sz="2800"/>
              <a:t>   + message.charAt(0));</a:t>
            </a:r>
            <a:endParaRPr lang="en-US" altLang="en-US" sz="2800" u="sng"/>
          </a:p>
        </p:txBody>
      </p:sp>
      <p:pic>
        <p:nvPicPr>
          <p:cNvPr id="3175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 y="1358900"/>
            <a:ext cx="9004300" cy="199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C9C032-795F-4580-97E6-14B6C043748C}" type="slidenum">
              <a:rPr lang="en-US" altLang="en-US" sz="1400"/>
              <a:pPr>
                <a:spcBef>
                  <a:spcPct val="0"/>
                </a:spcBef>
                <a:buClrTx/>
                <a:buSzTx/>
                <a:buFontTx/>
                <a:buNone/>
              </a:pPr>
              <a:t>26</a:t>
            </a:fld>
            <a:endParaRPr lang="en-US" altLang="en-US" sz="1400"/>
          </a:p>
        </p:txBody>
      </p:sp>
      <p:sp>
        <p:nvSpPr>
          <p:cNvPr id="32771" name="Rectangle 2"/>
          <p:cNvSpPr>
            <a:spLocks noGrp="1" noChangeArrowheads="1"/>
          </p:cNvSpPr>
          <p:nvPr>
            <p:ph type="title"/>
          </p:nvPr>
        </p:nvSpPr>
        <p:spPr>
          <a:xfrm>
            <a:off x="685800" y="228600"/>
            <a:ext cx="7772400" cy="685800"/>
          </a:xfrm>
          <a:noFill/>
        </p:spPr>
        <p:txBody>
          <a:bodyPr/>
          <a:lstStyle/>
          <a:p>
            <a:r>
              <a:rPr lang="en-US" altLang="en-US" sz="4000" smtClean="0"/>
              <a:t>Converting Strings</a:t>
            </a:r>
          </a:p>
        </p:txBody>
      </p:sp>
      <p:sp>
        <p:nvSpPr>
          <p:cNvPr id="32772" name="Rectangle 3"/>
          <p:cNvSpPr>
            <a:spLocks noGrp="1" noChangeArrowheads="1"/>
          </p:cNvSpPr>
          <p:nvPr>
            <p:ph type="body" idx="1"/>
          </p:nvPr>
        </p:nvSpPr>
        <p:spPr>
          <a:xfrm>
            <a:off x="228600" y="990600"/>
            <a:ext cx="8763000" cy="5486400"/>
          </a:xfrm>
          <a:noFill/>
        </p:spPr>
        <p:txBody>
          <a:bodyPr/>
          <a:lstStyle/>
          <a:p>
            <a:pPr marL="0" indent="0">
              <a:buFont typeface="Monotype Sorts" pitchFamily="2" charset="2"/>
              <a:buNone/>
            </a:pPr>
            <a:r>
              <a:rPr lang="en-US" altLang="en-US" sz="2800" smtClean="0"/>
              <a:t>"Welcome".toLowerCase() returns a new string, welcome.</a:t>
            </a:r>
            <a:endParaRPr lang="en-US" altLang="en-US" sz="2800" b="1" i="1" smtClean="0"/>
          </a:p>
          <a:p>
            <a:pPr marL="0" indent="0">
              <a:buFont typeface="Monotype Sorts" pitchFamily="2" charset="2"/>
              <a:buNone/>
            </a:pPr>
            <a:r>
              <a:rPr lang="en-US" altLang="en-US" sz="2800" smtClean="0"/>
              <a:t>"Welcome".toUpperCase() returns a new string, WELCOME.</a:t>
            </a:r>
            <a:endParaRPr lang="en-US" altLang="en-US" sz="2800" b="1" i="1" smtClean="0"/>
          </a:p>
          <a:p>
            <a:pPr marL="0" indent="0">
              <a:buFont typeface="Monotype Sorts" pitchFamily="2" charset="2"/>
              <a:buNone/>
            </a:pPr>
            <a:r>
              <a:rPr lang="en-US" altLang="en-US" sz="2800" smtClean="0"/>
              <a:t>"  Welcome  ".trim() returns a new string, Welcome.</a:t>
            </a:r>
            <a:endParaRPr lang="en-US" altLang="en-US" sz="2800" b="1" i="1"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036131-E7E4-424A-9C24-B9A367CBE3BA}" type="slidenum">
              <a:rPr lang="en-US" altLang="en-US" sz="1400"/>
              <a:pPr>
                <a:spcBef>
                  <a:spcPct val="0"/>
                </a:spcBef>
                <a:buClrTx/>
                <a:buSzTx/>
                <a:buFontTx/>
                <a:buNone/>
              </a:pPr>
              <a:t>27</a:t>
            </a:fld>
            <a:endParaRPr lang="en-US" altLang="en-US" sz="1400"/>
          </a:p>
        </p:txBody>
      </p:sp>
      <p:sp>
        <p:nvSpPr>
          <p:cNvPr id="33795" name="Rectangle 2"/>
          <p:cNvSpPr>
            <a:spLocks noGrp="1" noChangeArrowheads="1"/>
          </p:cNvSpPr>
          <p:nvPr>
            <p:ph type="title"/>
          </p:nvPr>
        </p:nvSpPr>
        <p:spPr>
          <a:xfrm>
            <a:off x="228600" y="228600"/>
            <a:ext cx="8686800" cy="685800"/>
          </a:xfrm>
          <a:noFill/>
        </p:spPr>
        <p:txBody>
          <a:bodyPr/>
          <a:lstStyle/>
          <a:p>
            <a:r>
              <a:rPr lang="en-US" altLang="en-US" sz="4500" smtClean="0">
                <a:cs typeface="Times New Roman" panose="02020603050405020304" pitchFamily="18" charset="0"/>
              </a:rPr>
              <a:t>String Concatenation </a:t>
            </a:r>
          </a:p>
        </p:txBody>
      </p:sp>
      <p:sp>
        <p:nvSpPr>
          <p:cNvPr id="33796" name="Rectangle 3"/>
          <p:cNvSpPr>
            <a:spLocks noGrp="1" noChangeArrowheads="1"/>
          </p:cNvSpPr>
          <p:nvPr>
            <p:ph type="body" idx="1"/>
          </p:nvPr>
        </p:nvSpPr>
        <p:spPr>
          <a:xfrm>
            <a:off x="0" y="1066800"/>
            <a:ext cx="9144000" cy="5257800"/>
          </a:xfrm>
          <a:noFill/>
        </p:spPr>
        <p:txBody>
          <a:bodyPr/>
          <a:lstStyle/>
          <a:p>
            <a:pPr marL="0" indent="0">
              <a:spcBef>
                <a:spcPct val="0"/>
              </a:spcBef>
              <a:buClrTx/>
              <a:buSzTx/>
              <a:buFont typeface="Monotype Sorts" pitchFamily="2" charset="2"/>
              <a:buNone/>
            </a:pPr>
            <a:r>
              <a:rPr lang="en-US" altLang="en-US" sz="2800" smtClean="0"/>
              <a:t>String s3 = s1.concat(s2); or String s3 = s1 + s2;</a:t>
            </a:r>
            <a:endParaRPr lang="en-US" altLang="en-US" sz="2800" u="sng" smtClean="0"/>
          </a:p>
          <a:p>
            <a:pPr marL="0" indent="0">
              <a:spcBef>
                <a:spcPct val="0"/>
              </a:spcBef>
              <a:buClrTx/>
              <a:buSzTx/>
              <a:buFont typeface="Monotype Sorts" pitchFamily="2" charset="2"/>
              <a:buNone/>
            </a:pPr>
            <a:endParaRPr lang="en-US" altLang="en-US" sz="2800" u="sng" smtClean="0"/>
          </a:p>
          <a:p>
            <a:pPr marL="0" indent="0">
              <a:spcBef>
                <a:spcPct val="0"/>
              </a:spcBef>
              <a:buClrTx/>
              <a:buSzTx/>
              <a:buFontTx/>
              <a:buNone/>
            </a:pPr>
            <a:r>
              <a:rPr lang="en-US" altLang="en-US" sz="2900" smtClean="0">
                <a:cs typeface="Times New Roman" panose="02020603050405020304" pitchFamily="18" charset="0"/>
              </a:rPr>
              <a:t>// Three strings are concatenated</a:t>
            </a:r>
          </a:p>
          <a:p>
            <a:pPr marL="0" indent="0">
              <a:spcBef>
                <a:spcPct val="0"/>
              </a:spcBef>
              <a:buClrTx/>
              <a:buSzTx/>
              <a:buFontTx/>
              <a:buNone/>
            </a:pPr>
            <a:r>
              <a:rPr lang="en-US" altLang="en-US" sz="2900" smtClean="0">
                <a:cs typeface="Times New Roman" panose="02020603050405020304" pitchFamily="18" charset="0"/>
              </a:rPr>
              <a:t>String message = "Welcome " + "to " + "Java";</a:t>
            </a:r>
          </a:p>
          <a:p>
            <a:pPr marL="0" indent="0">
              <a:spcBef>
                <a:spcPct val="0"/>
              </a:spcBef>
              <a:buClrTx/>
              <a:buSzTx/>
              <a:buFontTx/>
              <a:buNone/>
            </a:pPr>
            <a:r>
              <a:rPr lang="en-US" altLang="en-US" sz="2900" smtClean="0">
                <a:cs typeface="Times New Roman" panose="02020603050405020304" pitchFamily="18" charset="0"/>
              </a:rPr>
              <a:t> </a:t>
            </a:r>
          </a:p>
          <a:p>
            <a:pPr marL="0" indent="0">
              <a:spcBef>
                <a:spcPct val="0"/>
              </a:spcBef>
              <a:buClrTx/>
              <a:buSzTx/>
              <a:buFontTx/>
              <a:buNone/>
            </a:pPr>
            <a:r>
              <a:rPr lang="en-US" altLang="en-US" sz="2900" smtClean="0">
                <a:cs typeface="Times New Roman" panose="02020603050405020304" pitchFamily="18" charset="0"/>
              </a:rPr>
              <a:t>// String Chapter is concatenated with number 2</a:t>
            </a:r>
          </a:p>
          <a:p>
            <a:pPr marL="0" indent="0">
              <a:spcBef>
                <a:spcPct val="0"/>
              </a:spcBef>
              <a:buClrTx/>
              <a:buSzTx/>
              <a:buFontTx/>
              <a:buNone/>
            </a:pPr>
            <a:r>
              <a:rPr lang="en-US" altLang="en-US" sz="2900" smtClean="0">
                <a:cs typeface="Times New Roman" panose="02020603050405020304" pitchFamily="18" charset="0"/>
              </a:rPr>
              <a:t>String s = "Chapter" + 2; // s becomes Chapter2</a:t>
            </a:r>
          </a:p>
          <a:p>
            <a:pPr marL="0" indent="0">
              <a:spcBef>
                <a:spcPct val="0"/>
              </a:spcBef>
              <a:buClrTx/>
              <a:buSzTx/>
              <a:buFontTx/>
              <a:buNone/>
            </a:pPr>
            <a:r>
              <a:rPr lang="en-US" altLang="en-US" sz="2900" smtClean="0">
                <a:cs typeface="Times New Roman" panose="02020603050405020304" pitchFamily="18" charset="0"/>
              </a:rPr>
              <a:t> </a:t>
            </a:r>
          </a:p>
          <a:p>
            <a:pPr marL="0" indent="0">
              <a:spcBef>
                <a:spcPct val="0"/>
              </a:spcBef>
              <a:buClrTx/>
              <a:buSzTx/>
              <a:buFontTx/>
              <a:buNone/>
            </a:pPr>
            <a:r>
              <a:rPr lang="en-US" altLang="en-US" sz="2900" smtClean="0">
                <a:cs typeface="Times New Roman" panose="02020603050405020304" pitchFamily="18" charset="0"/>
              </a:rPr>
              <a:t>// String Supplement is concatenated with character B</a:t>
            </a:r>
          </a:p>
          <a:p>
            <a:pPr marL="0" indent="0">
              <a:spcBef>
                <a:spcPct val="0"/>
              </a:spcBef>
              <a:buClrTx/>
              <a:buSzTx/>
              <a:buFontTx/>
              <a:buNone/>
            </a:pPr>
            <a:r>
              <a:rPr lang="en-US" altLang="en-US" sz="2900" smtClean="0">
                <a:cs typeface="Times New Roman" panose="02020603050405020304" pitchFamily="18" charset="0"/>
              </a:rPr>
              <a:t>String s1 = "Supplement" + 'B'; // s1 becomes SupplementB</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1D1EE80-090D-494B-B731-AB7DE2B3A4E5}" type="slidenum">
              <a:rPr lang="en-US" altLang="en-US" sz="1400"/>
              <a:pPr>
                <a:spcBef>
                  <a:spcPct val="0"/>
                </a:spcBef>
                <a:buClrTx/>
                <a:buSzTx/>
                <a:buFontTx/>
                <a:buNone/>
              </a:pPr>
              <a:t>28</a:t>
            </a:fld>
            <a:endParaRPr lang="en-US" altLang="en-US" sz="1400"/>
          </a:p>
        </p:txBody>
      </p:sp>
      <p:sp>
        <p:nvSpPr>
          <p:cNvPr id="34819" name="Rectangle 2"/>
          <p:cNvSpPr>
            <a:spLocks noGrp="1" noChangeArrowheads="1"/>
          </p:cNvSpPr>
          <p:nvPr>
            <p:ph type="title"/>
          </p:nvPr>
        </p:nvSpPr>
        <p:spPr>
          <a:xfrm>
            <a:off x="228600" y="228600"/>
            <a:ext cx="8686800" cy="685800"/>
          </a:xfrm>
          <a:noFill/>
        </p:spPr>
        <p:txBody>
          <a:bodyPr/>
          <a:lstStyle/>
          <a:p>
            <a:r>
              <a:rPr lang="en-US" altLang="en-US" sz="4800" smtClean="0"/>
              <a:t>Reading a String from the Console </a:t>
            </a:r>
            <a:endParaRPr lang="en-US" altLang="en-US" sz="4500" smtClean="0">
              <a:cs typeface="Times New Roman" panose="02020603050405020304" pitchFamily="18" charset="0"/>
            </a:endParaRPr>
          </a:p>
        </p:txBody>
      </p:sp>
      <p:sp>
        <p:nvSpPr>
          <p:cNvPr id="34820" name="Rectangle 3"/>
          <p:cNvSpPr>
            <a:spLocks noGrp="1" noChangeArrowheads="1"/>
          </p:cNvSpPr>
          <p:nvPr>
            <p:ph type="body" idx="1"/>
          </p:nvPr>
        </p:nvSpPr>
        <p:spPr>
          <a:xfrm>
            <a:off x="0" y="1066800"/>
            <a:ext cx="9144000" cy="5257800"/>
          </a:xfrm>
          <a:noFill/>
        </p:spPr>
        <p:txBody>
          <a:bodyPr/>
          <a:lstStyle/>
          <a:p>
            <a:pPr marL="0" indent="0">
              <a:buFont typeface="Monotype Sorts" pitchFamily="2" charset="2"/>
              <a:buNone/>
            </a:pPr>
            <a:r>
              <a:rPr lang="en-US" altLang="en-US" sz="2700" smtClean="0"/>
              <a:t>Scanner input = </a:t>
            </a:r>
            <a:r>
              <a:rPr lang="en-US" altLang="en-US" sz="2700" b="1" smtClean="0"/>
              <a:t>new</a:t>
            </a:r>
            <a:r>
              <a:rPr lang="en-US" altLang="en-US" sz="2700" smtClean="0"/>
              <a:t> Scanner(System.in);</a:t>
            </a:r>
            <a:endParaRPr lang="en-US" altLang="en-US" sz="2700" u="sng" smtClean="0"/>
          </a:p>
          <a:p>
            <a:pPr marL="0" indent="0">
              <a:buFont typeface="Monotype Sorts" pitchFamily="2" charset="2"/>
              <a:buNone/>
            </a:pPr>
            <a:r>
              <a:rPr lang="en-US" altLang="en-US" sz="2700" smtClean="0"/>
              <a:t>System.out.print(</a:t>
            </a:r>
            <a:r>
              <a:rPr lang="en-US" altLang="en-US" sz="2700" b="1" smtClean="0"/>
              <a:t>"Enter three words separated by spaces: "</a:t>
            </a:r>
            <a:r>
              <a:rPr lang="en-US" altLang="en-US" sz="2700" smtClean="0"/>
              <a:t>);</a:t>
            </a:r>
            <a:endParaRPr lang="en-US" altLang="en-US" sz="2700" u="sng" smtClean="0"/>
          </a:p>
          <a:p>
            <a:pPr marL="0" indent="0">
              <a:buFont typeface="Monotype Sorts" pitchFamily="2" charset="2"/>
              <a:buNone/>
            </a:pPr>
            <a:r>
              <a:rPr lang="en-US" altLang="en-US" sz="2700" smtClean="0"/>
              <a:t>String s1 = input.next();</a:t>
            </a:r>
            <a:endParaRPr lang="en-US" altLang="en-US" sz="2700" u="sng" smtClean="0"/>
          </a:p>
          <a:p>
            <a:pPr marL="0" indent="0">
              <a:buFont typeface="Monotype Sorts" pitchFamily="2" charset="2"/>
              <a:buNone/>
            </a:pPr>
            <a:r>
              <a:rPr lang="en-US" altLang="en-US" sz="2700" smtClean="0"/>
              <a:t>String s2 = input.next();</a:t>
            </a:r>
            <a:endParaRPr lang="en-US" altLang="en-US" sz="2700" u="sng" smtClean="0"/>
          </a:p>
          <a:p>
            <a:pPr marL="0" indent="0">
              <a:buFont typeface="Monotype Sorts" pitchFamily="2" charset="2"/>
              <a:buNone/>
            </a:pPr>
            <a:r>
              <a:rPr lang="en-US" altLang="en-US" sz="2700" smtClean="0"/>
              <a:t>String s3 = input.next();</a:t>
            </a:r>
            <a:endParaRPr lang="en-US" altLang="en-US" sz="2700" u="sng" smtClean="0"/>
          </a:p>
          <a:p>
            <a:pPr marL="0" indent="0">
              <a:buFont typeface="Monotype Sorts" pitchFamily="2" charset="2"/>
              <a:buNone/>
            </a:pPr>
            <a:r>
              <a:rPr lang="en-US" altLang="en-US" sz="2700" smtClean="0"/>
              <a:t>System.out.println(</a:t>
            </a:r>
            <a:r>
              <a:rPr lang="en-US" altLang="en-US" sz="2700" b="1" smtClean="0"/>
              <a:t>"s1 is " </a:t>
            </a:r>
            <a:r>
              <a:rPr lang="en-US" altLang="en-US" sz="2700" smtClean="0"/>
              <a:t>+ s1);</a:t>
            </a:r>
            <a:endParaRPr lang="en-US" altLang="en-US" sz="2700" u="sng" smtClean="0"/>
          </a:p>
          <a:p>
            <a:pPr marL="0" indent="0">
              <a:buFont typeface="Monotype Sorts" pitchFamily="2" charset="2"/>
              <a:buNone/>
            </a:pPr>
            <a:r>
              <a:rPr lang="en-US" altLang="en-US" sz="2700" smtClean="0"/>
              <a:t>System.out.println(</a:t>
            </a:r>
            <a:r>
              <a:rPr lang="en-US" altLang="en-US" sz="2700" b="1" smtClean="0"/>
              <a:t>"s2 is " </a:t>
            </a:r>
            <a:r>
              <a:rPr lang="en-US" altLang="en-US" sz="2700" smtClean="0"/>
              <a:t>+ s2);</a:t>
            </a:r>
            <a:endParaRPr lang="en-US" altLang="en-US" sz="2700" u="sng" smtClean="0"/>
          </a:p>
          <a:p>
            <a:pPr marL="0" indent="0">
              <a:buFont typeface="Monotype Sorts" pitchFamily="2" charset="2"/>
              <a:buNone/>
            </a:pPr>
            <a:r>
              <a:rPr lang="en-US" altLang="en-US" sz="2700" smtClean="0"/>
              <a:t>System.out.println(</a:t>
            </a:r>
            <a:r>
              <a:rPr lang="en-US" altLang="en-US" sz="2700" b="1" smtClean="0"/>
              <a:t>"s3 is " </a:t>
            </a:r>
            <a:r>
              <a:rPr lang="en-US" altLang="en-US" sz="2700" smtClean="0"/>
              <a:t>+ s3);</a:t>
            </a:r>
            <a:endParaRPr lang="en-US" altLang="en-US" sz="2700" u="sng"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CB14546-1887-450C-8CE2-E385C87A653A}" type="slidenum">
              <a:rPr lang="en-US" altLang="en-US" sz="1400"/>
              <a:pPr>
                <a:spcBef>
                  <a:spcPct val="0"/>
                </a:spcBef>
                <a:buClrTx/>
                <a:buSzTx/>
                <a:buFontTx/>
                <a:buNone/>
              </a:pPr>
              <a:t>29</a:t>
            </a:fld>
            <a:endParaRPr lang="en-US" altLang="en-US" sz="1400"/>
          </a:p>
        </p:txBody>
      </p:sp>
      <p:sp>
        <p:nvSpPr>
          <p:cNvPr id="35843" name="Rectangle 2"/>
          <p:cNvSpPr>
            <a:spLocks noGrp="1" noChangeArrowheads="1"/>
          </p:cNvSpPr>
          <p:nvPr>
            <p:ph type="title"/>
          </p:nvPr>
        </p:nvSpPr>
        <p:spPr>
          <a:xfrm>
            <a:off x="228600" y="228600"/>
            <a:ext cx="8686800" cy="1511300"/>
          </a:xfrm>
          <a:noFill/>
        </p:spPr>
        <p:txBody>
          <a:bodyPr/>
          <a:lstStyle/>
          <a:p>
            <a:r>
              <a:rPr lang="en-US" altLang="en-US" sz="4800" smtClean="0"/>
              <a:t>Reading a Character from the Console </a:t>
            </a:r>
            <a:endParaRPr lang="en-US" altLang="en-US" sz="4500" smtClean="0">
              <a:cs typeface="Times New Roman" panose="02020603050405020304" pitchFamily="18" charset="0"/>
            </a:endParaRPr>
          </a:p>
        </p:txBody>
      </p:sp>
      <p:sp>
        <p:nvSpPr>
          <p:cNvPr id="35844" name="Rectangle 3"/>
          <p:cNvSpPr>
            <a:spLocks noGrp="1" noChangeArrowheads="1"/>
          </p:cNvSpPr>
          <p:nvPr>
            <p:ph type="body" idx="1"/>
          </p:nvPr>
        </p:nvSpPr>
        <p:spPr>
          <a:xfrm>
            <a:off x="117475" y="2084388"/>
            <a:ext cx="8909050" cy="3802062"/>
          </a:xfrm>
          <a:noFill/>
        </p:spPr>
        <p:txBody>
          <a:bodyPr/>
          <a:lstStyle/>
          <a:p>
            <a:pPr marL="0" indent="0">
              <a:buFont typeface="Monotype Sorts" pitchFamily="2" charset="2"/>
              <a:buNone/>
            </a:pPr>
            <a:r>
              <a:rPr lang="en-US" altLang="en-US" sz="3000" smtClean="0"/>
              <a:t>Scanner input = </a:t>
            </a:r>
            <a:r>
              <a:rPr lang="en-US" altLang="en-US" sz="3000" b="1" smtClean="0"/>
              <a:t>new</a:t>
            </a:r>
            <a:r>
              <a:rPr lang="en-US" altLang="en-US" sz="3000" smtClean="0"/>
              <a:t> Scanner(System.in);</a:t>
            </a:r>
            <a:endParaRPr lang="en-US" altLang="en-US" sz="3000" u="sng" smtClean="0"/>
          </a:p>
          <a:p>
            <a:pPr marL="0" indent="0">
              <a:buFont typeface="Monotype Sorts" pitchFamily="2" charset="2"/>
              <a:buNone/>
            </a:pPr>
            <a:r>
              <a:rPr lang="en-US" altLang="en-US" sz="3000" smtClean="0"/>
              <a:t>System.out.print(</a:t>
            </a:r>
            <a:r>
              <a:rPr lang="en-US" altLang="en-US" sz="3000" b="1" smtClean="0"/>
              <a:t>"Enter a character: "</a:t>
            </a:r>
            <a:r>
              <a:rPr lang="en-US" altLang="en-US" sz="3000" smtClean="0"/>
              <a:t>);</a:t>
            </a:r>
            <a:endParaRPr lang="en-US" altLang="en-US" sz="3000" u="sng" smtClean="0"/>
          </a:p>
          <a:p>
            <a:pPr marL="0" indent="0">
              <a:buFont typeface="Monotype Sorts" pitchFamily="2" charset="2"/>
              <a:buNone/>
            </a:pPr>
            <a:r>
              <a:rPr lang="en-US" altLang="en-US" sz="3000" smtClean="0"/>
              <a:t>String s = input.nextLine();</a:t>
            </a:r>
            <a:endParaRPr lang="en-US" altLang="en-US" sz="3000" u="sng" smtClean="0"/>
          </a:p>
          <a:p>
            <a:pPr marL="0" indent="0">
              <a:buFont typeface="Monotype Sorts" pitchFamily="2" charset="2"/>
              <a:buNone/>
            </a:pPr>
            <a:r>
              <a:rPr lang="en-US" altLang="en-US" sz="3000" b="1" smtClean="0"/>
              <a:t>char</a:t>
            </a:r>
            <a:r>
              <a:rPr lang="en-US" altLang="en-US" sz="3000" smtClean="0"/>
              <a:t> ch = s.charAt(</a:t>
            </a:r>
            <a:r>
              <a:rPr lang="en-US" altLang="en-US" sz="3000" b="1" smtClean="0"/>
              <a:t>0</a:t>
            </a:r>
            <a:r>
              <a:rPr lang="en-US" altLang="en-US" sz="3000" smtClean="0"/>
              <a:t>);</a:t>
            </a:r>
            <a:endParaRPr lang="en-US" altLang="en-US" sz="3000" u="sng" smtClean="0"/>
          </a:p>
          <a:p>
            <a:pPr marL="0" indent="0">
              <a:buFont typeface="Monotype Sorts" pitchFamily="2" charset="2"/>
              <a:buNone/>
            </a:pPr>
            <a:r>
              <a:rPr lang="en-US" altLang="en-US" sz="3000" smtClean="0"/>
              <a:t>System.out.println(</a:t>
            </a:r>
            <a:r>
              <a:rPr lang="en-US" altLang="en-US" sz="3000" b="1" smtClean="0"/>
              <a:t>"The character entered is " </a:t>
            </a:r>
            <a:r>
              <a:rPr lang="en-US" altLang="en-US" sz="3000" smtClean="0"/>
              <a:t>+ ch);</a:t>
            </a:r>
            <a:endParaRPr lang="en-US" altLang="en-US" sz="3000" u="sng"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A09DCA-FCE7-4C7E-B1D5-191EA24AC92C}" type="slidenum">
              <a:rPr lang="en-US" altLang="en-US" sz="1400"/>
              <a:pPr>
                <a:spcBef>
                  <a:spcPct val="0"/>
                </a:spcBef>
                <a:buClrTx/>
                <a:buSzTx/>
                <a:buFontTx/>
                <a:buNone/>
              </a:pPr>
              <a:t>3</a:t>
            </a:fld>
            <a:endParaRPr lang="en-US" altLang="en-US" sz="1400"/>
          </a:p>
        </p:txBody>
      </p:sp>
      <p:sp>
        <p:nvSpPr>
          <p:cNvPr id="6147" name="Rectangle 2"/>
          <p:cNvSpPr>
            <a:spLocks noGrp="1" noChangeArrowheads="1"/>
          </p:cNvSpPr>
          <p:nvPr>
            <p:ph type="title"/>
          </p:nvPr>
        </p:nvSpPr>
        <p:spPr>
          <a:xfrm>
            <a:off x="457200" y="228600"/>
            <a:ext cx="8458200" cy="381000"/>
          </a:xfrm>
          <a:noFill/>
        </p:spPr>
        <p:txBody>
          <a:bodyPr/>
          <a:lstStyle/>
          <a:p>
            <a:r>
              <a:rPr lang="en-US" altLang="en-US" sz="3600" smtClean="0"/>
              <a:t>Objectives</a:t>
            </a:r>
          </a:p>
        </p:txBody>
      </p:sp>
      <p:sp>
        <p:nvSpPr>
          <p:cNvPr id="6148" name="Rectangle 3"/>
          <p:cNvSpPr>
            <a:spLocks noGrp="1" noChangeArrowheads="1"/>
          </p:cNvSpPr>
          <p:nvPr>
            <p:ph type="body" idx="1"/>
          </p:nvPr>
        </p:nvSpPr>
        <p:spPr>
          <a:xfrm>
            <a:off x="155575" y="817563"/>
            <a:ext cx="8839200" cy="5568950"/>
          </a:xfrm>
          <a:noFill/>
        </p:spPr>
        <p:txBody>
          <a:bodyPr/>
          <a:lstStyle/>
          <a:p>
            <a:r>
              <a:rPr lang="en-US" altLang="en-US" sz="1400" smtClean="0"/>
              <a:t>To solve mathematics problems by using the methods in the </a:t>
            </a:r>
            <a:r>
              <a:rPr lang="en-US" altLang="en-US" sz="1400" b="1" smtClean="0"/>
              <a:t>Math</a:t>
            </a:r>
            <a:r>
              <a:rPr lang="en-US" altLang="en-US" sz="1400" smtClean="0"/>
              <a:t> class (§4.2).</a:t>
            </a:r>
          </a:p>
          <a:p>
            <a:r>
              <a:rPr lang="en-US" altLang="en-US" sz="1400" smtClean="0"/>
              <a:t> To represent characters using the </a:t>
            </a:r>
            <a:r>
              <a:rPr lang="en-US" altLang="en-US" sz="1400" b="1" smtClean="0"/>
              <a:t>char</a:t>
            </a:r>
            <a:r>
              <a:rPr lang="en-US" altLang="en-US" sz="1400" smtClean="0"/>
              <a:t> type (§4.3).</a:t>
            </a:r>
          </a:p>
          <a:p>
            <a:r>
              <a:rPr lang="en-US" altLang="en-US" sz="1400" smtClean="0"/>
              <a:t>To encode characters using ASCII and Unicode (§4.3.1).</a:t>
            </a:r>
          </a:p>
          <a:p>
            <a:r>
              <a:rPr lang="en-US" altLang="en-US" sz="1400" smtClean="0"/>
              <a:t>To represent special characters using the escape sequences (§4.4.2).</a:t>
            </a:r>
          </a:p>
          <a:p>
            <a:r>
              <a:rPr lang="en-US" altLang="en-US" sz="1400" smtClean="0"/>
              <a:t>To cast a numeric value to a character and cast a character to an integer (§4.3.3).</a:t>
            </a:r>
          </a:p>
          <a:p>
            <a:r>
              <a:rPr lang="en-US" altLang="en-US" sz="1400" smtClean="0"/>
              <a:t>To compare and test characters using the static methods in the </a:t>
            </a:r>
            <a:r>
              <a:rPr lang="en-US" altLang="en-US" sz="1400" b="1" smtClean="0"/>
              <a:t>Character</a:t>
            </a:r>
            <a:r>
              <a:rPr lang="en-US" altLang="en-US" sz="1400" smtClean="0"/>
              <a:t> class (§4.3.4).</a:t>
            </a:r>
          </a:p>
          <a:p>
            <a:r>
              <a:rPr lang="en-US" altLang="en-US" sz="1400" smtClean="0"/>
              <a:t>To introduce objects and instance methods (</a:t>
            </a:r>
            <a:r>
              <a:rPr lang="en-US" altLang="en-US" sz="1400" b="1" smtClean="0"/>
              <a:t>§</a:t>
            </a:r>
            <a:r>
              <a:rPr lang="en-US" altLang="en-US" sz="1400" smtClean="0"/>
              <a:t>4.4).</a:t>
            </a:r>
          </a:p>
          <a:p>
            <a:r>
              <a:rPr lang="en-US" altLang="en-US" sz="1400" smtClean="0"/>
              <a:t>To represent strings using the </a:t>
            </a:r>
            <a:r>
              <a:rPr lang="en-US" altLang="en-US" sz="1400" b="1" smtClean="0"/>
              <a:t>String</a:t>
            </a:r>
            <a:r>
              <a:rPr lang="en-US" altLang="en-US" sz="1400" smtClean="0"/>
              <a:t> objects (§4.4).</a:t>
            </a:r>
          </a:p>
          <a:p>
            <a:r>
              <a:rPr lang="en-US" altLang="en-US" sz="1400" smtClean="0"/>
              <a:t>To return the string length using the </a:t>
            </a:r>
            <a:r>
              <a:rPr lang="en-US" altLang="en-US" sz="1400" b="1" smtClean="0"/>
              <a:t>length()</a:t>
            </a:r>
            <a:r>
              <a:rPr lang="en-US" altLang="en-US" sz="1400" smtClean="0"/>
              <a:t> method (§4.4.1).</a:t>
            </a:r>
          </a:p>
          <a:p>
            <a:r>
              <a:rPr lang="en-US" altLang="en-US" sz="1400" smtClean="0"/>
              <a:t>To return a character in the string using the </a:t>
            </a:r>
            <a:r>
              <a:rPr lang="en-US" altLang="en-US" sz="1400" b="1" smtClean="0"/>
              <a:t>charAt(i)</a:t>
            </a:r>
            <a:r>
              <a:rPr lang="en-US" altLang="en-US" sz="1400" smtClean="0"/>
              <a:t> method (§4.4.2).</a:t>
            </a:r>
          </a:p>
          <a:p>
            <a:r>
              <a:rPr lang="en-US" altLang="en-US" sz="1400" smtClean="0"/>
              <a:t>To use the </a:t>
            </a:r>
            <a:r>
              <a:rPr lang="en-US" altLang="en-US" sz="1400" b="1" smtClean="0"/>
              <a:t>+</a:t>
            </a:r>
            <a:r>
              <a:rPr lang="en-US" altLang="en-US" sz="1400" smtClean="0"/>
              <a:t> operator to concatenate strings (§4.4.3). </a:t>
            </a:r>
          </a:p>
          <a:p>
            <a:r>
              <a:rPr lang="en-US" altLang="en-US" sz="1400" smtClean="0"/>
              <a:t>To read strings from the console (§4.4.4).</a:t>
            </a:r>
          </a:p>
          <a:p>
            <a:r>
              <a:rPr lang="en-US" altLang="en-US" sz="1400" smtClean="0"/>
              <a:t>To read a character from the console (§4.4.5).</a:t>
            </a:r>
          </a:p>
          <a:p>
            <a:r>
              <a:rPr lang="en-US" altLang="en-US" sz="1400" smtClean="0"/>
              <a:t>To compare strings using the </a:t>
            </a:r>
            <a:r>
              <a:rPr lang="en-US" altLang="en-US" sz="1400" b="1" smtClean="0"/>
              <a:t>equals</a:t>
            </a:r>
            <a:r>
              <a:rPr lang="en-US" altLang="en-US" sz="1400" smtClean="0"/>
              <a:t> method and the </a:t>
            </a:r>
            <a:r>
              <a:rPr lang="en-US" altLang="en-US" sz="1400" b="1" smtClean="0"/>
              <a:t>compareTo</a:t>
            </a:r>
            <a:r>
              <a:rPr lang="en-US" altLang="en-US" sz="1400" smtClean="0"/>
              <a:t> methods (§4.4.6).</a:t>
            </a:r>
          </a:p>
          <a:p>
            <a:r>
              <a:rPr lang="en-US" altLang="en-US" sz="1400" smtClean="0"/>
              <a:t>To obtain substrings (§4.4.7).</a:t>
            </a:r>
          </a:p>
          <a:p>
            <a:r>
              <a:rPr lang="en-US" altLang="en-US" sz="1400" smtClean="0"/>
              <a:t>To find a character or a substring in a string using the </a:t>
            </a:r>
            <a:r>
              <a:rPr lang="en-US" altLang="en-US" sz="1400" b="1" smtClean="0"/>
              <a:t>indexOf</a:t>
            </a:r>
            <a:r>
              <a:rPr lang="en-US" altLang="en-US" sz="1400" smtClean="0"/>
              <a:t> method (§4.4.8).</a:t>
            </a:r>
          </a:p>
          <a:p>
            <a:r>
              <a:rPr lang="en-US" altLang="en-US" sz="1400" smtClean="0"/>
              <a:t>To program using characters and strings (</a:t>
            </a:r>
            <a:r>
              <a:rPr lang="en-US" altLang="en-US" sz="1400" b="1" smtClean="0"/>
              <a:t>GuessBirthday</a:t>
            </a:r>
            <a:r>
              <a:rPr lang="en-US" altLang="en-US" sz="1400" smtClean="0"/>
              <a:t>) (§4.5.1).</a:t>
            </a:r>
          </a:p>
          <a:p>
            <a:r>
              <a:rPr lang="en-US" altLang="en-US" sz="1400" smtClean="0"/>
              <a:t>To convert a hexadecimal character to a decimal value (</a:t>
            </a:r>
            <a:r>
              <a:rPr lang="en-US" altLang="en-US" sz="1400" b="1" smtClean="0"/>
              <a:t>HexDigit2Dec</a:t>
            </a:r>
            <a:r>
              <a:rPr lang="en-US" altLang="en-US" sz="1400" smtClean="0"/>
              <a:t>) (§4.5.2).</a:t>
            </a:r>
          </a:p>
          <a:p>
            <a:r>
              <a:rPr lang="en-US" altLang="en-US" sz="1400" smtClean="0"/>
              <a:t>To revise the lottery program using strings (</a:t>
            </a:r>
            <a:r>
              <a:rPr lang="en-US" altLang="en-US" sz="1400" b="1" smtClean="0"/>
              <a:t>LotteryUsingStrings</a:t>
            </a:r>
            <a:r>
              <a:rPr lang="en-US" altLang="en-US" sz="1400" smtClean="0"/>
              <a:t>) (§4.5.3).</a:t>
            </a:r>
          </a:p>
          <a:p>
            <a:r>
              <a:rPr lang="en-US" altLang="en-US" sz="1400" smtClean="0"/>
              <a:t>To format output using the </a:t>
            </a:r>
            <a:r>
              <a:rPr lang="en-US" altLang="en-US" sz="1400" b="1" smtClean="0"/>
              <a:t>System.out.printf</a:t>
            </a:r>
            <a:r>
              <a:rPr lang="en-US" altLang="en-US" sz="1400" smtClean="0"/>
              <a:t> method (§4.6).</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132284-B60D-4B2A-9678-2FCDCFFBF9D8}" type="slidenum">
              <a:rPr lang="en-US" altLang="en-US" sz="1400"/>
              <a:pPr>
                <a:spcBef>
                  <a:spcPct val="0"/>
                </a:spcBef>
                <a:buClrTx/>
                <a:buSzTx/>
                <a:buFontTx/>
                <a:buNone/>
              </a:pPr>
              <a:t>30</a:t>
            </a:fld>
            <a:endParaRPr lang="en-US" altLang="en-US" sz="1400"/>
          </a:p>
        </p:txBody>
      </p:sp>
      <p:sp>
        <p:nvSpPr>
          <p:cNvPr id="36867" name="Rectangle 2"/>
          <p:cNvSpPr>
            <a:spLocks noGrp="1" noChangeArrowheads="1"/>
          </p:cNvSpPr>
          <p:nvPr>
            <p:ph type="title"/>
          </p:nvPr>
        </p:nvSpPr>
        <p:spPr>
          <a:xfrm>
            <a:off x="228600" y="228600"/>
            <a:ext cx="8686800" cy="1511300"/>
          </a:xfrm>
          <a:noFill/>
        </p:spPr>
        <p:txBody>
          <a:bodyPr/>
          <a:lstStyle/>
          <a:p>
            <a:r>
              <a:rPr lang="en-US" altLang="en-US" sz="4800" smtClean="0"/>
              <a:t>Comparing Strings</a:t>
            </a:r>
            <a:endParaRPr lang="en-US" altLang="en-US" sz="4500" smtClean="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graphicFrame>
        <p:nvGraphicFramePr>
          <p:cNvPr id="36869" name="Object 3"/>
          <p:cNvGraphicFramePr>
            <a:graphicFrameLocks noChangeAspect="1"/>
          </p:cNvGraphicFramePr>
          <p:nvPr/>
        </p:nvGraphicFramePr>
        <p:xfrm>
          <a:off x="231775" y="2008188"/>
          <a:ext cx="8667750" cy="2457450"/>
        </p:xfrm>
        <a:graphic>
          <a:graphicData uri="http://schemas.openxmlformats.org/presentationml/2006/ole">
            <mc:AlternateContent xmlns:mc="http://schemas.openxmlformats.org/markup-compatibility/2006">
              <mc:Choice xmlns:v="urn:schemas-microsoft-com:vml" Requires="v">
                <p:oleObj spid="_x0000_s36875" name="Picture" r:id="rId3" imgW="4912445" imgH="1398803" progId="Word.Picture.8">
                  <p:embed/>
                </p:oleObj>
              </mc:Choice>
              <mc:Fallback>
                <p:oleObj name="Picture" r:id="rId3" imgW="4912445" imgH="1398803"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2008188"/>
                        <a:ext cx="866775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AutoShape 9">
            <a:hlinkClick r:id="" action="ppaction://noaction" highlightClick="1"/>
          </p:cNvPr>
          <p:cNvSpPr>
            <a:spLocks noChangeArrowheads="1"/>
          </p:cNvSpPr>
          <p:nvPr/>
        </p:nvSpPr>
        <p:spPr bwMode="auto">
          <a:xfrm>
            <a:off x="3727450" y="5772150"/>
            <a:ext cx="34559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5" action="ppaction://program"/>
              </a:rPr>
              <a:t>OrderTwoCities</a:t>
            </a:r>
            <a:endParaRPr lang="en-US" altLang="ko-KR" smtClean="0">
              <a:solidFill>
                <a:schemeClr val="accent1"/>
              </a:solidFill>
              <a:ea typeface="굴림" panose="020B0600000101010101" pitchFamily="50" charset="-127"/>
            </a:endParaRPr>
          </a:p>
        </p:txBody>
      </p:sp>
      <p:sp>
        <p:nvSpPr>
          <p:cNvPr id="36871" name="AutoShape 10">
            <a:hlinkClick r:id="rId6" action="ppaction://program" highlightClick="1"/>
          </p:cNvPr>
          <p:cNvSpPr>
            <a:spLocks noChangeArrowheads="1"/>
          </p:cNvSpPr>
          <p:nvPr/>
        </p:nvSpPr>
        <p:spPr bwMode="auto">
          <a:xfrm>
            <a:off x="7413625" y="5772150"/>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Book Antiqua" panose="02040602050305030304" pitchFamily="18" charset="0"/>
              </a:rPr>
              <a:t>Run</a:t>
            </a:r>
            <a:endParaRPr lang="en-US" altLang="en-US" sz="1600"/>
          </a:p>
        </p:txBody>
      </p:sp>
      <p:sp>
        <p:nvSpPr>
          <p:cNvPr id="36872" name="AutoShape 11">
            <a:hlinkClick r:id="rId7" highlightClick="1"/>
          </p:cNvPr>
          <p:cNvSpPr>
            <a:spLocks noChangeArrowheads="1"/>
          </p:cNvSpPr>
          <p:nvPr/>
        </p:nvSpPr>
        <p:spPr bwMode="auto">
          <a:xfrm>
            <a:off x="3151188" y="573405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A65A46B-A42C-4E91-A38F-F934F1CC90FE}" type="slidenum">
              <a:rPr lang="en-US" altLang="en-US" sz="1400"/>
              <a:pPr>
                <a:spcBef>
                  <a:spcPct val="0"/>
                </a:spcBef>
                <a:buClrTx/>
                <a:buSzTx/>
                <a:buFontTx/>
                <a:buNone/>
              </a:pPr>
              <a:t>31</a:t>
            </a:fld>
            <a:endParaRPr lang="en-US" altLang="en-US" sz="1400"/>
          </a:p>
        </p:txBody>
      </p:sp>
      <p:sp>
        <p:nvSpPr>
          <p:cNvPr id="37891" name="Rectangle 2"/>
          <p:cNvSpPr>
            <a:spLocks noGrp="1" noChangeArrowheads="1"/>
          </p:cNvSpPr>
          <p:nvPr>
            <p:ph type="title"/>
          </p:nvPr>
        </p:nvSpPr>
        <p:spPr>
          <a:xfrm>
            <a:off x="228600" y="228600"/>
            <a:ext cx="8686800" cy="895350"/>
          </a:xfrm>
          <a:noFill/>
        </p:spPr>
        <p:txBody>
          <a:bodyPr/>
          <a:lstStyle/>
          <a:p>
            <a:r>
              <a:rPr lang="en-US" altLang="en-US" sz="4800" smtClean="0"/>
              <a:t>Obtaining Substrings</a:t>
            </a:r>
            <a:endParaRPr lang="en-US" altLang="en-US" sz="4500" smtClean="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graphicFrame>
        <p:nvGraphicFramePr>
          <p:cNvPr id="37893" name="Object 3"/>
          <p:cNvGraphicFramePr>
            <a:graphicFrameLocks noChangeAspect="1"/>
          </p:cNvGraphicFramePr>
          <p:nvPr/>
        </p:nvGraphicFramePr>
        <p:xfrm>
          <a:off x="193675" y="1277938"/>
          <a:ext cx="8751888" cy="2035175"/>
        </p:xfrm>
        <a:graphic>
          <a:graphicData uri="http://schemas.openxmlformats.org/presentationml/2006/ole">
            <mc:AlternateContent xmlns:mc="http://schemas.openxmlformats.org/markup-compatibility/2006">
              <mc:Choice xmlns:v="urn:schemas-microsoft-com:vml" Requires="v">
                <p:oleObj spid="_x0000_s37897" name="Picture" r:id="rId3" imgW="4929338" imgH="1143787" progId="Word.Picture.8">
                  <p:embed/>
                </p:oleObj>
              </mc:Choice>
              <mc:Fallback>
                <p:oleObj name="Picture" r:id="rId3" imgW="4929338" imgH="1143787"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1277938"/>
                        <a:ext cx="8751888"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4" name="Picture 3" descr="aakmnuh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3621088"/>
            <a:ext cx="8329612"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C3AD6B-AED3-4921-9A28-783DC642B378}" type="slidenum">
              <a:rPr lang="en-US" altLang="en-US" sz="1400"/>
              <a:pPr>
                <a:spcBef>
                  <a:spcPct val="0"/>
                </a:spcBef>
                <a:buClrTx/>
                <a:buSzTx/>
                <a:buFontTx/>
                <a:buNone/>
              </a:pPr>
              <a:t>32</a:t>
            </a:fld>
            <a:endParaRPr lang="en-US" altLang="en-US" sz="1400"/>
          </a:p>
        </p:txBody>
      </p:sp>
      <p:sp>
        <p:nvSpPr>
          <p:cNvPr id="38915" name="Rectangle 2"/>
          <p:cNvSpPr>
            <a:spLocks noGrp="1" noChangeArrowheads="1"/>
          </p:cNvSpPr>
          <p:nvPr>
            <p:ph type="title"/>
          </p:nvPr>
        </p:nvSpPr>
        <p:spPr>
          <a:xfrm>
            <a:off x="228600" y="228600"/>
            <a:ext cx="8686800" cy="1241425"/>
          </a:xfrm>
          <a:noFill/>
        </p:spPr>
        <p:txBody>
          <a:bodyPr/>
          <a:lstStyle/>
          <a:p>
            <a:r>
              <a:rPr lang="en-US" altLang="en-US" sz="4800" smtClean="0"/>
              <a:t>Finding a Character or a Substring in a String</a:t>
            </a:r>
            <a:endParaRPr lang="en-US" altLang="en-US" sz="4500" smtClean="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5"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graphicFrame>
        <p:nvGraphicFramePr>
          <p:cNvPr id="38918" name="Object 5"/>
          <p:cNvGraphicFramePr>
            <a:graphicFrameLocks noChangeAspect="1"/>
          </p:cNvGraphicFramePr>
          <p:nvPr/>
        </p:nvGraphicFramePr>
        <p:xfrm>
          <a:off x="228600" y="1781175"/>
          <a:ext cx="8543925" cy="4256088"/>
        </p:xfrm>
        <a:graphic>
          <a:graphicData uri="http://schemas.openxmlformats.org/presentationml/2006/ole">
            <mc:AlternateContent xmlns:mc="http://schemas.openxmlformats.org/markup-compatibility/2006">
              <mc:Choice xmlns:v="urn:schemas-microsoft-com:vml" Requires="v">
                <p:oleObj spid="_x0000_s38921" name="Picture" r:id="rId3" imgW="4918526" imgH="2453157" progId="Word.Picture.8">
                  <p:embed/>
                </p:oleObj>
              </mc:Choice>
              <mc:Fallback>
                <p:oleObj name="Picture" r:id="rId3" imgW="4918526" imgH="2453157"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781175"/>
                        <a:ext cx="8543925" cy="425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F34EDB-B13E-4759-95AE-E6A12669A12F}" type="slidenum">
              <a:rPr lang="en-US" altLang="en-US" sz="1400"/>
              <a:pPr>
                <a:spcBef>
                  <a:spcPct val="0"/>
                </a:spcBef>
                <a:buClrTx/>
                <a:buSzTx/>
                <a:buFontTx/>
                <a:buNone/>
              </a:pPr>
              <a:t>33</a:t>
            </a:fld>
            <a:endParaRPr lang="en-US" altLang="en-US" sz="1400"/>
          </a:p>
        </p:txBody>
      </p:sp>
      <p:sp>
        <p:nvSpPr>
          <p:cNvPr id="39939" name="Rectangle 2"/>
          <p:cNvSpPr>
            <a:spLocks noGrp="1" noChangeArrowheads="1"/>
          </p:cNvSpPr>
          <p:nvPr>
            <p:ph type="title"/>
          </p:nvPr>
        </p:nvSpPr>
        <p:spPr>
          <a:xfrm>
            <a:off x="228600" y="228600"/>
            <a:ext cx="8686800" cy="1241425"/>
          </a:xfrm>
          <a:noFill/>
        </p:spPr>
        <p:txBody>
          <a:bodyPr/>
          <a:lstStyle/>
          <a:p>
            <a:r>
              <a:rPr lang="en-US" altLang="en-US" sz="4800" smtClean="0"/>
              <a:t>Finding a Character or a Substring in a String</a:t>
            </a:r>
            <a:endParaRPr lang="en-US" altLang="en-US" sz="4500" smtClean="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5"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39943" name="Rectangle 2"/>
          <p:cNvSpPr txBox="1">
            <a:spLocks noChangeArrowheads="1"/>
          </p:cNvSpPr>
          <p:nvPr/>
        </p:nvSpPr>
        <p:spPr bwMode="auto">
          <a:xfrm>
            <a:off x="155575" y="1778000"/>
            <a:ext cx="8686800"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b="1">
                <a:solidFill>
                  <a:schemeClr val="tx2"/>
                </a:solidFill>
              </a:rPr>
              <a:t>int</a:t>
            </a:r>
            <a:r>
              <a:rPr lang="en-US" altLang="en-US">
                <a:solidFill>
                  <a:schemeClr val="tx2"/>
                </a:solidFill>
              </a:rPr>
              <a:t> k = s.indexOf(' ');</a:t>
            </a:r>
          </a:p>
          <a:p>
            <a:pPr>
              <a:spcBef>
                <a:spcPct val="0"/>
              </a:spcBef>
              <a:buClrTx/>
              <a:buSzTx/>
              <a:buFontTx/>
              <a:buNone/>
            </a:pPr>
            <a:r>
              <a:rPr lang="en-US" altLang="en-US">
                <a:solidFill>
                  <a:schemeClr val="tx2"/>
                </a:solidFill>
              </a:rPr>
              <a:t>String firstName = s.substring(0, k);</a:t>
            </a:r>
          </a:p>
          <a:p>
            <a:pPr>
              <a:spcBef>
                <a:spcPct val="0"/>
              </a:spcBef>
              <a:buClrTx/>
              <a:buSzTx/>
              <a:buFontTx/>
              <a:buNone/>
            </a:pPr>
            <a:r>
              <a:rPr lang="en-US" altLang="en-US">
                <a:solidFill>
                  <a:schemeClr val="tx2"/>
                </a:solidFill>
              </a:rPr>
              <a:t>String lastName = s.substring(k + 1);</a:t>
            </a:r>
          </a:p>
        </p:txBody>
      </p:sp>
      <p:pic>
        <p:nvPicPr>
          <p:cNvPr id="3994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363" y="3352800"/>
            <a:ext cx="6765925" cy="291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D1E5242-1664-4DF8-BC0E-3A1715FF6F18}" type="slidenum">
              <a:rPr lang="en-US" altLang="en-US" sz="1400"/>
              <a:pPr>
                <a:spcBef>
                  <a:spcPct val="0"/>
                </a:spcBef>
                <a:buClrTx/>
                <a:buSzTx/>
                <a:buFontTx/>
                <a:buNone/>
              </a:pPr>
              <a:t>34</a:t>
            </a:fld>
            <a:endParaRPr lang="en-US" altLang="en-US" sz="1400"/>
          </a:p>
        </p:txBody>
      </p:sp>
      <p:sp>
        <p:nvSpPr>
          <p:cNvPr id="40963" name="Rectangle 2"/>
          <p:cNvSpPr>
            <a:spLocks noGrp="1" noChangeArrowheads="1"/>
          </p:cNvSpPr>
          <p:nvPr>
            <p:ph type="title"/>
          </p:nvPr>
        </p:nvSpPr>
        <p:spPr>
          <a:xfrm>
            <a:off x="228600" y="228600"/>
            <a:ext cx="8686800" cy="1241425"/>
          </a:xfrm>
          <a:noFill/>
        </p:spPr>
        <p:txBody>
          <a:bodyPr/>
          <a:lstStyle/>
          <a:p>
            <a:r>
              <a:rPr lang="en-US" altLang="en-US" sz="4800" smtClean="0"/>
              <a:t>Conversion between Strings and Numbers</a:t>
            </a:r>
            <a:endParaRPr lang="en-US" altLang="en-US" sz="4500" smtClean="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5"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40967" name="Rectangle 2"/>
          <p:cNvSpPr txBox="1">
            <a:spLocks noChangeArrowheads="1"/>
          </p:cNvSpPr>
          <p:nvPr/>
        </p:nvSpPr>
        <p:spPr bwMode="auto">
          <a:xfrm>
            <a:off x="241300" y="1970088"/>
            <a:ext cx="8686800" cy="218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800" b="1">
                <a:solidFill>
                  <a:schemeClr val="tx2"/>
                </a:solidFill>
              </a:rPr>
              <a:t>int</a:t>
            </a:r>
            <a:r>
              <a:rPr lang="en-US" altLang="en-US" sz="2800">
                <a:solidFill>
                  <a:schemeClr val="tx2"/>
                </a:solidFill>
              </a:rPr>
              <a:t> intValue = Integer.parseInt(intString);</a:t>
            </a:r>
          </a:p>
          <a:p>
            <a:pPr>
              <a:spcBef>
                <a:spcPct val="0"/>
              </a:spcBef>
              <a:buClrTx/>
              <a:buSzTx/>
              <a:buFontTx/>
              <a:buNone/>
            </a:pPr>
            <a:r>
              <a:rPr lang="en-US" altLang="en-US" sz="2800" b="1">
                <a:solidFill>
                  <a:schemeClr val="tx2"/>
                </a:solidFill>
              </a:rPr>
              <a:t>double</a:t>
            </a:r>
            <a:r>
              <a:rPr lang="en-US" altLang="en-US" sz="2800">
                <a:solidFill>
                  <a:schemeClr val="tx2"/>
                </a:solidFill>
              </a:rPr>
              <a:t> doubleValue = Double.parseDouble(doubleString);</a:t>
            </a:r>
            <a:endParaRPr lang="en-US" altLang="en-US" sz="2800" u="sng">
              <a:solidFill>
                <a:schemeClr val="tx2"/>
              </a:solidFill>
            </a:endParaRPr>
          </a:p>
          <a:p>
            <a:pPr>
              <a:spcBef>
                <a:spcPct val="0"/>
              </a:spcBef>
              <a:buClrTx/>
              <a:buSzTx/>
              <a:buFontTx/>
              <a:buNone/>
            </a:pPr>
            <a:endParaRPr lang="en-US" altLang="en-US" sz="2800" u="sng">
              <a:solidFill>
                <a:schemeClr val="tx2"/>
              </a:solidFill>
            </a:endParaRPr>
          </a:p>
          <a:p>
            <a:pPr>
              <a:spcBef>
                <a:spcPct val="0"/>
              </a:spcBef>
              <a:buClrTx/>
              <a:buSzTx/>
              <a:buFontTx/>
              <a:buNone/>
            </a:pPr>
            <a:r>
              <a:rPr lang="en-US" altLang="en-US" sz="2800">
                <a:solidFill>
                  <a:schemeClr val="tx2"/>
                </a:solidFill>
              </a:rPr>
              <a:t>String s = number + </a:t>
            </a:r>
            <a:r>
              <a:rPr lang="en-US" altLang="en-US" sz="2800" b="1">
                <a:solidFill>
                  <a:schemeClr val="tx2"/>
                </a:solidFill>
              </a:rPr>
              <a:t>""</a:t>
            </a:r>
            <a:r>
              <a:rPr lang="en-US" altLang="en-US" sz="2800">
                <a:solidFill>
                  <a:schemeClr val="tx2"/>
                </a:solidFill>
              </a:rPr>
              <a:t>;</a:t>
            </a:r>
            <a:endParaRPr lang="en-US" altLang="en-US" sz="2800" u="sng">
              <a:solidFill>
                <a:schemeClr val="tx2"/>
              </a:solidFill>
            </a:endParaRPr>
          </a:p>
          <a:p>
            <a:pPr>
              <a:spcBef>
                <a:spcPct val="0"/>
              </a:spcBef>
              <a:buClrTx/>
              <a:buSzTx/>
              <a:buFontTx/>
              <a:buNone/>
            </a:pPr>
            <a:endParaRPr lang="en-US" altLang="en-US" sz="2800" u="sng">
              <a:solidFill>
                <a:schemeClr val="tx2"/>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8393B2-99B4-4229-B892-BE7221FE71C1}" type="slidenum">
              <a:rPr lang="en-US" altLang="en-US" sz="1400"/>
              <a:pPr>
                <a:spcBef>
                  <a:spcPct val="0"/>
                </a:spcBef>
                <a:buClrTx/>
                <a:buSzTx/>
                <a:buFontTx/>
                <a:buNone/>
              </a:pPr>
              <a:t>35</a:t>
            </a:fld>
            <a:endParaRPr lang="en-US" altLang="en-US" sz="1400"/>
          </a:p>
        </p:txBody>
      </p:sp>
      <p:sp>
        <p:nvSpPr>
          <p:cNvPr id="41987" name="Rectangle 2"/>
          <p:cNvSpPr>
            <a:spLocks noGrp="1" noChangeArrowheads="1"/>
          </p:cNvSpPr>
          <p:nvPr>
            <p:ph type="title"/>
          </p:nvPr>
        </p:nvSpPr>
        <p:spPr>
          <a:xfrm>
            <a:off x="193675" y="241300"/>
            <a:ext cx="8640763" cy="627063"/>
          </a:xfrm>
        </p:spPr>
        <p:txBody>
          <a:bodyPr/>
          <a:lstStyle/>
          <a:p>
            <a:r>
              <a:rPr lang="en-US" altLang="en-US" sz="3600" smtClean="0"/>
              <a:t>Problem: Guessing Birthday</a:t>
            </a:r>
            <a:endParaRPr lang="en-US" altLang="en-US" smtClean="0"/>
          </a:p>
        </p:txBody>
      </p:sp>
      <p:sp>
        <p:nvSpPr>
          <p:cNvPr id="200709" name="AutoShape 5">
            <a:hlinkClick r:id="" action="ppaction://noaction" highlightClick="1"/>
          </p:cNvPr>
          <p:cNvSpPr>
            <a:spLocks noChangeArrowheads="1"/>
          </p:cNvSpPr>
          <p:nvPr/>
        </p:nvSpPr>
        <p:spPr bwMode="auto">
          <a:xfrm>
            <a:off x="2574925" y="5856288"/>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3" action="ppaction://program"/>
              </a:rPr>
              <a:t>GuessBirthday</a:t>
            </a:r>
            <a:endParaRPr lang="en-US" altLang="ko-KR" smtClean="0">
              <a:solidFill>
                <a:schemeClr val="accent1"/>
              </a:solidFill>
              <a:ea typeface="굴림" panose="020B0600000101010101" pitchFamily="50" charset="-127"/>
            </a:endParaRPr>
          </a:p>
        </p:txBody>
      </p:sp>
      <p:pic>
        <p:nvPicPr>
          <p:cNvPr id="41989" name="Picture 6">
            <a:hlinkClick r:id="rId4"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84900" y="5854700"/>
            <a:ext cx="28194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0" name="Rectangle 8"/>
          <p:cNvSpPr>
            <a:spLocks noGrp="1" noChangeArrowheads="1"/>
          </p:cNvSpPr>
          <p:nvPr>
            <p:ph type="body" idx="1"/>
          </p:nvPr>
        </p:nvSpPr>
        <p:spPr>
          <a:xfrm>
            <a:off x="228600" y="1066800"/>
            <a:ext cx="8610600" cy="2971800"/>
          </a:xfrm>
        </p:spPr>
        <p:txBody>
          <a:bodyPr/>
          <a:lstStyle/>
          <a:p>
            <a:pPr marL="0" indent="0">
              <a:buFont typeface="Monotype Sorts" pitchFamily="2" charset="2"/>
              <a:buNone/>
            </a:pPr>
            <a:r>
              <a:rPr lang="en-US" altLang="en-US" sz="3600" smtClean="0"/>
              <a:t>The program can guess your birth date. Run to see how it works.</a:t>
            </a:r>
          </a:p>
        </p:txBody>
      </p:sp>
      <p:sp>
        <p:nvSpPr>
          <p:cNvPr id="41991" name="Rectangle 10"/>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92" name="Rectangle 12"/>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93" name="AutoShape 13">
            <a:hlinkClick r:id="rId6" highlightClick="1"/>
          </p:cNvPr>
          <p:cNvSpPr>
            <a:spLocks noChangeArrowheads="1"/>
          </p:cNvSpPr>
          <p:nvPr/>
        </p:nvSpPr>
        <p:spPr bwMode="auto">
          <a:xfrm>
            <a:off x="1922463" y="583565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41994"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13" y="2392363"/>
            <a:ext cx="9088437" cy="276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96C071-B10E-43CA-8867-7DF833F3E7F4}" type="slidenum">
              <a:rPr lang="en-US" altLang="en-US" sz="1400"/>
              <a:pPr>
                <a:spcBef>
                  <a:spcPct val="0"/>
                </a:spcBef>
                <a:buClrTx/>
                <a:buSzTx/>
                <a:buFontTx/>
                <a:buNone/>
              </a:pPr>
              <a:t>36</a:t>
            </a:fld>
            <a:endParaRPr lang="en-US" altLang="en-US" sz="1400"/>
          </a:p>
        </p:txBody>
      </p:sp>
      <p:sp>
        <p:nvSpPr>
          <p:cNvPr id="44035" name="Rectangle 2"/>
          <p:cNvSpPr>
            <a:spLocks noGrp="1" noChangeArrowheads="1"/>
          </p:cNvSpPr>
          <p:nvPr>
            <p:ph type="title"/>
          </p:nvPr>
        </p:nvSpPr>
        <p:spPr>
          <a:xfrm>
            <a:off x="193675" y="241300"/>
            <a:ext cx="8640763" cy="627063"/>
          </a:xfrm>
        </p:spPr>
        <p:txBody>
          <a:bodyPr/>
          <a:lstStyle/>
          <a:p>
            <a:r>
              <a:rPr lang="en-US" altLang="en-US" sz="3600" smtClean="0"/>
              <a:t>Mathematics Basis for the Game</a:t>
            </a:r>
            <a:endParaRPr lang="en-US" altLang="en-US" smtClean="0"/>
          </a:p>
        </p:txBody>
      </p:sp>
      <p:sp>
        <p:nvSpPr>
          <p:cNvPr id="44036" name="Rectangle 5"/>
          <p:cNvSpPr>
            <a:spLocks noGrp="1" noChangeArrowheads="1"/>
          </p:cNvSpPr>
          <p:nvPr>
            <p:ph type="body" idx="1"/>
          </p:nvPr>
        </p:nvSpPr>
        <p:spPr>
          <a:xfrm>
            <a:off x="228600" y="1066800"/>
            <a:ext cx="8529638" cy="557213"/>
          </a:xfrm>
        </p:spPr>
        <p:txBody>
          <a:bodyPr/>
          <a:lstStyle/>
          <a:p>
            <a:pPr marL="0" indent="0">
              <a:buFont typeface="Monotype Sorts" pitchFamily="2" charset="2"/>
              <a:buNone/>
            </a:pPr>
            <a:r>
              <a:rPr lang="en-US" altLang="en-US" sz="2400" smtClean="0"/>
              <a:t>19 is 10011 in binary. 7 is 111 in binary. 23 is 11101 in binary</a:t>
            </a:r>
          </a:p>
        </p:txBody>
      </p:sp>
      <p:sp>
        <p:nvSpPr>
          <p:cNvPr id="44037" name="Rectangle 10"/>
          <p:cNvSpPr>
            <a:spLocks noChangeArrowheads="1"/>
          </p:cNvSpPr>
          <p:nvPr/>
        </p:nvSpPr>
        <p:spPr bwMode="auto">
          <a:xfrm>
            <a:off x="0" y="297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4038" name="Rectangle 12"/>
          <p:cNvSpPr>
            <a:spLocks noChangeArrowheads="1"/>
          </p:cNvSpPr>
          <p:nvPr/>
        </p:nvSpPr>
        <p:spPr bwMode="auto">
          <a:xfrm>
            <a:off x="0" y="297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4039" name="Object 11"/>
          <p:cNvGraphicFramePr>
            <a:graphicFrameLocks noChangeAspect="1"/>
          </p:cNvGraphicFramePr>
          <p:nvPr/>
        </p:nvGraphicFramePr>
        <p:xfrm>
          <a:off x="269875" y="1662113"/>
          <a:ext cx="4840288" cy="1903412"/>
        </p:xfrm>
        <a:graphic>
          <a:graphicData uri="http://schemas.openxmlformats.org/presentationml/2006/ole">
            <mc:AlternateContent xmlns:mc="http://schemas.openxmlformats.org/markup-compatibility/2006">
              <mc:Choice xmlns:v="urn:schemas-microsoft-com:vml" Requires="v">
                <p:oleObj spid="_x0000_s44043" name="Picture" r:id="rId4" imgW="2289048" imgH="897636" progId="Word.Picture.8">
                  <p:embed/>
                </p:oleObj>
              </mc:Choice>
              <mc:Fallback>
                <p:oleObj name="Picture" r:id="rId4" imgW="2289048" imgH="897636"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1662113"/>
                        <a:ext cx="4840288" cy="19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404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582988"/>
            <a:ext cx="8534400" cy="280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38FC1C-7153-46D6-8E2D-5A92A2D72EFF}" type="slidenum">
              <a:rPr lang="en-US" altLang="en-US" sz="1400"/>
              <a:pPr>
                <a:spcBef>
                  <a:spcPct val="0"/>
                </a:spcBef>
                <a:buClrTx/>
                <a:buSzTx/>
                <a:buFontTx/>
                <a:buNone/>
              </a:pPr>
              <a:t>37</a:t>
            </a:fld>
            <a:endParaRPr lang="en-US" altLang="en-US" sz="1400"/>
          </a:p>
        </p:txBody>
      </p:sp>
      <p:sp>
        <p:nvSpPr>
          <p:cNvPr id="46083" name="Rectangle 2"/>
          <p:cNvSpPr>
            <a:spLocks noGrp="1" noChangeArrowheads="1"/>
          </p:cNvSpPr>
          <p:nvPr>
            <p:ph type="title"/>
          </p:nvPr>
        </p:nvSpPr>
        <p:spPr>
          <a:xfrm>
            <a:off x="347663" y="381000"/>
            <a:ext cx="8486775" cy="1511300"/>
          </a:xfrm>
        </p:spPr>
        <p:txBody>
          <a:bodyPr/>
          <a:lstStyle/>
          <a:p>
            <a:r>
              <a:rPr lang="en-US" altLang="en-US" sz="4000" b="1" smtClean="0"/>
              <a:t>Case Study: Converting a Hexadecimal Digit to a Decimal Value</a:t>
            </a:r>
          </a:p>
        </p:txBody>
      </p:sp>
      <p:sp>
        <p:nvSpPr>
          <p:cNvPr id="46084" name="Rectangle 3"/>
          <p:cNvSpPr>
            <a:spLocks noGrp="1" noChangeArrowheads="1"/>
          </p:cNvSpPr>
          <p:nvPr>
            <p:ph type="body" idx="1"/>
          </p:nvPr>
        </p:nvSpPr>
        <p:spPr>
          <a:xfrm>
            <a:off x="309563" y="2200275"/>
            <a:ext cx="8610600" cy="1612900"/>
          </a:xfrm>
        </p:spPr>
        <p:txBody>
          <a:bodyPr/>
          <a:lstStyle/>
          <a:p>
            <a:pPr>
              <a:buFont typeface="Monotype Sorts" pitchFamily="2" charset="2"/>
              <a:buNone/>
            </a:pPr>
            <a:r>
              <a:rPr lang="en-US" altLang="en-US" smtClean="0"/>
              <a:t>Write a program that converts a hexadecimal digit into a decimal value.</a:t>
            </a:r>
          </a:p>
        </p:txBody>
      </p:sp>
      <p:sp>
        <p:nvSpPr>
          <p:cNvPr id="420868" name="AutoShape 4">
            <a:hlinkClick r:id="" action="ppaction://noaction" highlightClick="1"/>
          </p:cNvPr>
          <p:cNvSpPr>
            <a:spLocks noChangeArrowheads="1"/>
          </p:cNvSpPr>
          <p:nvPr/>
        </p:nvSpPr>
        <p:spPr bwMode="auto">
          <a:xfrm>
            <a:off x="3727450" y="5772150"/>
            <a:ext cx="34559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3" action="ppaction://program"/>
              </a:rPr>
              <a:t>HexDigit2Dec</a:t>
            </a:r>
            <a:endParaRPr lang="en-US" altLang="ko-KR" smtClean="0">
              <a:solidFill>
                <a:schemeClr val="accent1"/>
              </a:solidFill>
              <a:ea typeface="굴림" panose="020B0600000101010101" pitchFamily="50" charset="-127"/>
            </a:endParaRPr>
          </a:p>
        </p:txBody>
      </p:sp>
      <p:sp>
        <p:nvSpPr>
          <p:cNvPr id="46086" name="AutoShape 5">
            <a:hlinkClick r:id="rId4" action="ppaction://program" highlightClick="1"/>
          </p:cNvPr>
          <p:cNvSpPr>
            <a:spLocks noChangeArrowheads="1"/>
          </p:cNvSpPr>
          <p:nvPr/>
        </p:nvSpPr>
        <p:spPr bwMode="auto">
          <a:xfrm>
            <a:off x="7413625" y="5772150"/>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Book Antiqua" panose="02040602050305030304" pitchFamily="18" charset="0"/>
              </a:rPr>
              <a:t>Run</a:t>
            </a:r>
            <a:endParaRPr lang="en-US" altLang="en-US" sz="1600"/>
          </a:p>
        </p:txBody>
      </p:sp>
      <p:sp>
        <p:nvSpPr>
          <p:cNvPr id="46087" name="AutoShape 6">
            <a:hlinkClick r:id="rId5" highlightClick="1"/>
          </p:cNvPr>
          <p:cNvSpPr>
            <a:spLocks noChangeArrowheads="1"/>
          </p:cNvSpPr>
          <p:nvPr/>
        </p:nvSpPr>
        <p:spPr bwMode="auto">
          <a:xfrm>
            <a:off x="3113088" y="573405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4FEFDC4-5B86-4404-B0A6-8AC1825AA02F}" type="slidenum">
              <a:rPr lang="en-US" altLang="en-US" sz="1400"/>
              <a:pPr>
                <a:spcBef>
                  <a:spcPct val="0"/>
                </a:spcBef>
                <a:buClrTx/>
                <a:buSzTx/>
                <a:buFontTx/>
                <a:buNone/>
              </a:pPr>
              <a:t>38</a:t>
            </a:fld>
            <a:endParaRPr lang="en-US" altLang="en-US" sz="1400"/>
          </a:p>
        </p:txBody>
      </p:sp>
      <p:sp>
        <p:nvSpPr>
          <p:cNvPr id="48131" name="Rectangle 2"/>
          <p:cNvSpPr>
            <a:spLocks noGrp="1" noChangeArrowheads="1"/>
          </p:cNvSpPr>
          <p:nvPr>
            <p:ph type="title"/>
          </p:nvPr>
        </p:nvSpPr>
        <p:spPr>
          <a:xfrm>
            <a:off x="754063" y="296863"/>
            <a:ext cx="7219950" cy="417512"/>
          </a:xfrm>
        </p:spPr>
        <p:txBody>
          <a:bodyPr/>
          <a:lstStyle/>
          <a:p>
            <a:r>
              <a:rPr lang="en-US" altLang="en-US" smtClean="0">
                <a:cs typeface="Courier New" panose="02070309020205020404" pitchFamily="49" charset="0"/>
              </a:rPr>
              <a:t>Formatting Output</a:t>
            </a:r>
            <a:r>
              <a:rPr lang="en-US" altLang="en-US" smtClean="0"/>
              <a:t> </a:t>
            </a:r>
          </a:p>
        </p:txBody>
      </p:sp>
      <p:sp>
        <p:nvSpPr>
          <p:cNvPr id="48132"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8133" name="Text Box 4"/>
          <p:cNvSpPr txBox="1">
            <a:spLocks noChangeArrowheads="1"/>
          </p:cNvSpPr>
          <p:nvPr/>
        </p:nvSpPr>
        <p:spPr bwMode="auto">
          <a:xfrm>
            <a:off x="228600" y="990600"/>
            <a:ext cx="876300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Use the printf statement.</a:t>
            </a:r>
          </a:p>
          <a:p>
            <a:pPr lvl="1">
              <a:spcBef>
                <a:spcPct val="50000"/>
              </a:spcBef>
              <a:buClrTx/>
              <a:buFontTx/>
              <a:buNone/>
            </a:pPr>
            <a:r>
              <a:rPr lang="en-US" altLang="en-US">
                <a:cs typeface="Courier New" panose="02070309020205020404" pitchFamily="49" charset="0"/>
              </a:rPr>
              <a:t>System.out.printf(format, items);</a:t>
            </a:r>
          </a:p>
          <a:p>
            <a:pPr>
              <a:spcBef>
                <a:spcPct val="50000"/>
              </a:spcBef>
              <a:buClrTx/>
              <a:buSzTx/>
              <a:buFontTx/>
              <a:buNone/>
            </a:pPr>
            <a:r>
              <a:rPr lang="en-US" altLang="en-US" sz="2800">
                <a:cs typeface="Courier New" panose="02070309020205020404" pitchFamily="49" charset="0"/>
              </a:rPr>
              <a:t>Where format is a string that may consist of substrings and format specifiers. A format specifier specifies how an item should be displayed. An item may be a numeric value, character, boolean value, or a string. Each specifier begins with a percent sign. </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308DFA-FF95-41B4-8E86-8D32EE3F0719}" type="slidenum">
              <a:rPr lang="en-US" altLang="en-US" sz="1400"/>
              <a:pPr>
                <a:spcBef>
                  <a:spcPct val="0"/>
                </a:spcBef>
                <a:buClrTx/>
                <a:buSzTx/>
                <a:buFontTx/>
                <a:buNone/>
              </a:pPr>
              <a:t>39</a:t>
            </a:fld>
            <a:endParaRPr lang="en-US" altLang="en-US" sz="1400"/>
          </a:p>
        </p:txBody>
      </p:sp>
      <p:sp>
        <p:nvSpPr>
          <p:cNvPr id="50179" name="Rectangle 2"/>
          <p:cNvSpPr>
            <a:spLocks noGrp="1" noChangeArrowheads="1"/>
          </p:cNvSpPr>
          <p:nvPr>
            <p:ph type="title"/>
          </p:nvPr>
        </p:nvSpPr>
        <p:spPr>
          <a:xfrm>
            <a:off x="754063" y="296863"/>
            <a:ext cx="7219950" cy="417512"/>
          </a:xfrm>
        </p:spPr>
        <p:txBody>
          <a:bodyPr/>
          <a:lstStyle/>
          <a:p>
            <a:r>
              <a:rPr lang="en-US" altLang="en-US" smtClean="0">
                <a:cs typeface="Courier New" panose="02070309020205020404" pitchFamily="49" charset="0"/>
              </a:rPr>
              <a:t>Frequently-Used Specifiers</a:t>
            </a:r>
            <a:r>
              <a:rPr lang="en-US" altLang="en-US" smtClean="0"/>
              <a:t> </a:t>
            </a:r>
          </a:p>
        </p:txBody>
      </p:sp>
      <p:sp>
        <p:nvSpPr>
          <p:cNvPr id="50180"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0181" name="Text Box 5"/>
          <p:cNvSpPr txBox="1">
            <a:spLocks noChangeArrowheads="1"/>
          </p:cNvSpPr>
          <p:nvPr/>
        </p:nvSpPr>
        <p:spPr bwMode="auto">
          <a:xfrm>
            <a:off x="228600" y="1066800"/>
            <a:ext cx="87630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ko-KR" sz="2000" b="1">
                <a:ea typeface="굴림" panose="020B0600000101010101" pitchFamily="50" charset="-127"/>
                <a:cs typeface="Courier New" panose="02070309020205020404" pitchFamily="49" charset="0"/>
              </a:rPr>
              <a:t>Specifier  Output					Example </a:t>
            </a:r>
          </a:p>
          <a:p>
            <a:pPr>
              <a:spcBef>
                <a:spcPct val="50000"/>
              </a:spcBef>
              <a:buClrTx/>
              <a:buSzTx/>
              <a:buFontTx/>
              <a:buNone/>
            </a:pP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%b</a:t>
            </a:r>
            <a:r>
              <a:rPr lang="en-US" altLang="ko-KR" sz="2000" b="1">
                <a:solidFill>
                  <a:srgbClr val="000000"/>
                </a:solidFill>
                <a:ea typeface="굴림" panose="020B0600000101010101" pitchFamily="50" charset="-127"/>
                <a:cs typeface="Courier New" panose="02070309020205020404" pitchFamily="49" charset="0"/>
              </a:rPr>
              <a:t> 	  </a:t>
            </a: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a boolean value</a:t>
            </a:r>
            <a:r>
              <a:rPr lang="en-US" altLang="ko-KR" sz="2000" b="1">
                <a:solidFill>
                  <a:srgbClr val="000000"/>
                </a:solidFill>
                <a:ea typeface="굴림" panose="020B0600000101010101" pitchFamily="50" charset="-127"/>
                <a:cs typeface="Courier New" panose="02070309020205020404" pitchFamily="49" charset="0"/>
              </a:rPr>
              <a:t>  				</a:t>
            </a: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true or false</a:t>
            </a:r>
            <a:r>
              <a:rPr lang="en-US" altLang="ko-KR" sz="2000" b="1">
                <a:solidFill>
                  <a:srgbClr val="000000"/>
                </a:solidFill>
                <a:ea typeface="굴림" panose="020B0600000101010101" pitchFamily="50" charset="-127"/>
                <a:cs typeface="Courier New" panose="02070309020205020404" pitchFamily="49" charset="0"/>
              </a:rPr>
              <a:t> </a:t>
            </a:r>
          </a:p>
          <a:p>
            <a:pPr>
              <a:spcBef>
                <a:spcPct val="50000"/>
              </a:spcBef>
              <a:buClrTx/>
              <a:buSzTx/>
              <a:buFontTx/>
              <a:buNone/>
            </a:pP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%c</a:t>
            </a:r>
            <a:r>
              <a:rPr lang="en-US" altLang="ko-KR" sz="2000" b="1">
                <a:solidFill>
                  <a:srgbClr val="000000"/>
                </a:solidFill>
                <a:ea typeface="굴림" panose="020B0600000101010101" pitchFamily="50" charset="-127"/>
                <a:cs typeface="Courier New" panose="02070309020205020404" pitchFamily="49" charset="0"/>
              </a:rPr>
              <a:t>            </a:t>
            </a: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a character</a:t>
            </a:r>
            <a:r>
              <a:rPr lang="en-US" altLang="ko-KR" sz="2000" b="1">
                <a:solidFill>
                  <a:srgbClr val="000000"/>
                </a:solidFill>
                <a:ea typeface="굴림" panose="020B0600000101010101" pitchFamily="50" charset="-127"/>
                <a:cs typeface="Courier New" panose="02070309020205020404" pitchFamily="49" charset="0"/>
              </a:rPr>
              <a:t>  				</a:t>
            </a: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'a'</a:t>
            </a:r>
            <a:r>
              <a:rPr lang="en-US" altLang="ko-KR" sz="2000" b="1">
                <a:solidFill>
                  <a:srgbClr val="000000"/>
                </a:solidFill>
                <a:ea typeface="굴림" panose="020B0600000101010101" pitchFamily="50" charset="-127"/>
                <a:cs typeface="Courier New" panose="02070309020205020404" pitchFamily="49" charset="0"/>
              </a:rPr>
              <a:t> </a:t>
            </a:r>
          </a:p>
          <a:p>
            <a:pPr>
              <a:spcBef>
                <a:spcPct val="50000"/>
              </a:spcBef>
              <a:buClrTx/>
              <a:buSzTx/>
              <a:buFontTx/>
              <a:buNone/>
            </a:pP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%d</a:t>
            </a:r>
            <a:r>
              <a:rPr lang="en-US" altLang="ko-KR" sz="2000" b="1">
                <a:solidFill>
                  <a:srgbClr val="000000"/>
                </a:solidFill>
                <a:ea typeface="굴림" panose="020B0600000101010101" pitchFamily="50" charset="-127"/>
                <a:cs typeface="Courier New" panose="02070309020205020404" pitchFamily="49" charset="0"/>
              </a:rPr>
              <a:t>  	  </a:t>
            </a: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a decimal integer 			</a:t>
            </a:r>
            <a:r>
              <a:rPr lang="en-US" altLang="ko-KR" sz="2000" b="1">
                <a:solidFill>
                  <a:srgbClr val="000000"/>
                </a:solidFill>
                <a:latin typeface="Courier New" panose="02070309020205020404" pitchFamily="49" charset="0"/>
                <a:ea typeface="굴림" panose="020B0600000101010101" pitchFamily="50" charset="-127"/>
                <a:cs typeface="Times New Roman" panose="02020603050405020304" pitchFamily="18" charset="0"/>
              </a:rPr>
              <a:t>200</a:t>
            </a: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 </a:t>
            </a:r>
            <a:endParaRPr lang="en-US" altLang="ko-KR" sz="2000" b="1">
              <a:solidFill>
                <a:srgbClr val="000000"/>
              </a:solidFill>
              <a:ea typeface="굴림" panose="020B0600000101010101" pitchFamily="50" charset="-127"/>
              <a:cs typeface="Courier New" panose="02070309020205020404" pitchFamily="49" charset="0"/>
            </a:endParaRPr>
          </a:p>
          <a:p>
            <a:pPr>
              <a:spcBef>
                <a:spcPct val="50000"/>
              </a:spcBef>
              <a:buClrTx/>
              <a:buSzTx/>
              <a:buFontTx/>
              <a:buNone/>
            </a:pP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%f</a:t>
            </a:r>
            <a:r>
              <a:rPr lang="en-US" altLang="ko-KR" sz="2000" b="1">
                <a:solidFill>
                  <a:srgbClr val="000000"/>
                </a:solidFill>
                <a:ea typeface="굴림" panose="020B0600000101010101" pitchFamily="50" charset="-127"/>
                <a:cs typeface="Courier New" panose="02070309020205020404" pitchFamily="49" charset="0"/>
              </a:rPr>
              <a:t>           </a:t>
            </a: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a floating-point number</a:t>
            </a:r>
            <a:r>
              <a:rPr lang="en-US" altLang="ko-KR" sz="2000" b="1">
                <a:solidFill>
                  <a:srgbClr val="000000"/>
                </a:solidFill>
                <a:ea typeface="굴림" panose="020B0600000101010101" pitchFamily="50" charset="-127"/>
                <a:cs typeface="Courier New" panose="02070309020205020404" pitchFamily="49" charset="0"/>
              </a:rPr>
              <a:t> 		</a:t>
            </a: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45.460000</a:t>
            </a:r>
            <a:r>
              <a:rPr lang="en-US" altLang="ko-KR" sz="2000" b="1">
                <a:solidFill>
                  <a:srgbClr val="000000"/>
                </a:solidFill>
                <a:ea typeface="굴림" panose="020B0600000101010101" pitchFamily="50" charset="-127"/>
                <a:cs typeface="Courier New" panose="02070309020205020404" pitchFamily="49" charset="0"/>
              </a:rPr>
              <a:t> </a:t>
            </a:r>
          </a:p>
          <a:p>
            <a:pPr>
              <a:spcBef>
                <a:spcPct val="50000"/>
              </a:spcBef>
              <a:buClrTx/>
              <a:buSzTx/>
              <a:buFontTx/>
              <a:buNone/>
            </a:pP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%e</a:t>
            </a:r>
            <a:r>
              <a:rPr lang="en-US" altLang="ko-KR" sz="2000" b="1">
                <a:solidFill>
                  <a:srgbClr val="000000"/>
                </a:solidFill>
                <a:ea typeface="굴림" panose="020B0600000101010101" pitchFamily="50" charset="-127"/>
                <a:cs typeface="Courier New" panose="02070309020205020404" pitchFamily="49" charset="0"/>
              </a:rPr>
              <a:t>           </a:t>
            </a: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a number in standard scientific notation</a:t>
            </a:r>
            <a:r>
              <a:rPr lang="en-US" altLang="ko-KR" sz="2000" b="1">
                <a:solidFill>
                  <a:srgbClr val="000000"/>
                </a:solidFill>
                <a:ea typeface="굴림" panose="020B0600000101010101" pitchFamily="50" charset="-127"/>
                <a:cs typeface="Courier New" panose="02070309020205020404" pitchFamily="49" charset="0"/>
              </a:rPr>
              <a:t>        </a:t>
            </a: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4.556000e+01</a:t>
            </a:r>
          </a:p>
          <a:p>
            <a:pPr>
              <a:spcBef>
                <a:spcPct val="50000"/>
              </a:spcBef>
              <a:buClrTx/>
              <a:buSzTx/>
              <a:buFontTx/>
              <a:buNone/>
            </a:pPr>
            <a:r>
              <a:rPr lang="en-US" altLang="ko-KR" sz="2000" b="1">
                <a:solidFill>
                  <a:srgbClr val="000000"/>
                </a:solidFill>
                <a:latin typeface="Courier New" panose="02070309020205020404" pitchFamily="49" charset="0"/>
                <a:ea typeface="굴림" panose="020B0600000101010101" pitchFamily="50" charset="-127"/>
                <a:cs typeface="Times New Roman" panose="02020603050405020304" pitchFamily="18" charset="0"/>
              </a:rPr>
              <a:t>%s</a:t>
            </a: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 </a:t>
            </a:r>
            <a:r>
              <a:rPr lang="en-US" altLang="ko-KR" sz="2000" b="1">
                <a:solidFill>
                  <a:srgbClr val="000000"/>
                </a:solidFill>
                <a:ea typeface="굴림" panose="020B0600000101010101" pitchFamily="50" charset="-127"/>
                <a:cs typeface="Courier New" panose="02070309020205020404" pitchFamily="49" charset="0"/>
              </a:rPr>
              <a:t> 	  </a:t>
            </a: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a string</a:t>
            </a:r>
            <a:r>
              <a:rPr lang="en-US" altLang="ko-KR" sz="2000" b="1">
                <a:solidFill>
                  <a:srgbClr val="000000"/>
                </a:solidFill>
                <a:ea typeface="굴림" panose="020B0600000101010101" pitchFamily="50" charset="-127"/>
                <a:cs typeface="Courier New" panose="02070309020205020404" pitchFamily="49" charset="0"/>
              </a:rPr>
              <a:t>  					</a:t>
            </a:r>
            <a:r>
              <a:rPr lang="en-US" altLang="ko-KR" sz="2000" b="1">
                <a:solidFill>
                  <a:srgbClr val="000000"/>
                </a:solidFill>
                <a:latin typeface="Courier New" panose="02070309020205020404" pitchFamily="49" charset="0"/>
                <a:ea typeface="굴림" panose="020B0600000101010101" pitchFamily="50" charset="-127"/>
                <a:cs typeface="Courier New" panose="02070309020205020404" pitchFamily="49" charset="0"/>
              </a:rPr>
              <a:t>"Java is cool"</a:t>
            </a:r>
            <a:r>
              <a:rPr lang="en-US" altLang="ko-KR" sz="2000" b="1">
                <a:solidFill>
                  <a:srgbClr val="000000"/>
                </a:solidFill>
                <a:ea typeface="굴림" panose="020B0600000101010101" pitchFamily="50" charset="-127"/>
                <a:cs typeface="Courier New" panose="02070309020205020404" pitchFamily="49" charset="0"/>
              </a:rPr>
              <a:t> </a:t>
            </a:r>
          </a:p>
        </p:txBody>
      </p:sp>
      <p:sp>
        <p:nvSpPr>
          <p:cNvPr id="50182" name="Rectangle 6"/>
          <p:cNvSpPr>
            <a:spLocks noChangeArrowheads="1"/>
          </p:cNvSpPr>
          <p:nvPr/>
        </p:nvSpPr>
        <p:spPr bwMode="auto">
          <a:xfrm>
            <a:off x="2452688" y="297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0183" name="Rectangle 7"/>
          <p:cNvSpPr>
            <a:spLocks noChangeArrowheads="1"/>
          </p:cNvSpPr>
          <p:nvPr/>
        </p:nvSpPr>
        <p:spPr bwMode="auto">
          <a:xfrm>
            <a:off x="24526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0184" name="Object 8"/>
          <p:cNvGraphicFramePr>
            <a:graphicFrameLocks noChangeAspect="1"/>
          </p:cNvGraphicFramePr>
          <p:nvPr/>
        </p:nvGraphicFramePr>
        <p:xfrm>
          <a:off x="609600" y="4267200"/>
          <a:ext cx="8001000" cy="2228850"/>
        </p:xfrm>
        <a:graphic>
          <a:graphicData uri="http://schemas.openxmlformats.org/presentationml/2006/ole">
            <mc:AlternateContent xmlns:mc="http://schemas.openxmlformats.org/markup-compatibility/2006">
              <mc:Choice xmlns:v="urn:schemas-microsoft-com:vml" Requires="v">
                <p:oleObj spid="_x0000_s50187" r:id="rId4" imgW="4242816" imgH="1181100" progId="Word.Picture.8">
                  <p:embed/>
                </p:oleObj>
              </mc:Choice>
              <mc:Fallback>
                <p:oleObj r:id="rId4" imgW="4242816" imgH="118110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267200"/>
                        <a:ext cx="80010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0F39C9-FCF4-4909-9E42-3A4C49CB2F01}" type="slidenum">
              <a:rPr lang="en-US" altLang="en-US" sz="1400"/>
              <a:pPr>
                <a:spcBef>
                  <a:spcPct val="0"/>
                </a:spcBef>
                <a:buClrTx/>
                <a:buSzTx/>
                <a:buFontTx/>
                <a:buNone/>
              </a:pPr>
              <a:t>4</a:t>
            </a:fld>
            <a:endParaRPr lang="en-US" altLang="en-US" sz="1400"/>
          </a:p>
        </p:txBody>
      </p:sp>
      <p:sp>
        <p:nvSpPr>
          <p:cNvPr id="7171" name="Rectangle 2"/>
          <p:cNvSpPr>
            <a:spLocks noGrp="1" noChangeArrowheads="1"/>
          </p:cNvSpPr>
          <p:nvPr>
            <p:ph type="title"/>
          </p:nvPr>
        </p:nvSpPr>
        <p:spPr>
          <a:xfrm>
            <a:off x="685800" y="0"/>
            <a:ext cx="7772400" cy="1428750"/>
          </a:xfrm>
        </p:spPr>
        <p:txBody>
          <a:bodyPr/>
          <a:lstStyle/>
          <a:p>
            <a:r>
              <a:rPr lang="en-US" altLang="en-US" smtClean="0"/>
              <a:t>Mathematical Functions </a:t>
            </a:r>
          </a:p>
        </p:txBody>
      </p:sp>
      <p:sp>
        <p:nvSpPr>
          <p:cNvPr id="7172" name="Rectangle 3"/>
          <p:cNvSpPr>
            <a:spLocks noGrp="1" noChangeArrowheads="1"/>
          </p:cNvSpPr>
          <p:nvPr>
            <p:ph type="body" idx="1"/>
          </p:nvPr>
        </p:nvSpPr>
        <p:spPr>
          <a:xfrm>
            <a:off x="309563" y="1355725"/>
            <a:ext cx="8610600" cy="1997075"/>
          </a:xfrm>
        </p:spPr>
        <p:txBody>
          <a:bodyPr/>
          <a:lstStyle/>
          <a:p>
            <a:pPr marL="0" indent="0">
              <a:buFont typeface="Monotype Sorts" pitchFamily="2" charset="2"/>
              <a:buNone/>
            </a:pPr>
            <a:r>
              <a:rPr lang="en-US" altLang="en-US" smtClean="0"/>
              <a:t>Java provides many useful methods in the </a:t>
            </a:r>
            <a:r>
              <a:rPr lang="en-US" altLang="en-US" b="1" smtClean="0"/>
              <a:t>Math</a:t>
            </a:r>
            <a:r>
              <a:rPr lang="en-US" altLang="en-US" smtClean="0"/>
              <a:t> class for performing common mathematical functions.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089256-1B21-43D9-8E74-91FFA61F3A44}" type="slidenum">
              <a:rPr lang="en-US" altLang="en-US" sz="1400"/>
              <a:pPr>
                <a:spcBef>
                  <a:spcPct val="0"/>
                </a:spcBef>
                <a:buClrTx/>
                <a:buSzTx/>
                <a:buFontTx/>
                <a:buNone/>
              </a:pPr>
              <a:t>5</a:t>
            </a:fld>
            <a:endParaRPr lang="en-US" altLang="en-US" sz="1400"/>
          </a:p>
        </p:txBody>
      </p:sp>
      <p:sp>
        <p:nvSpPr>
          <p:cNvPr id="9219" name="Rectangle 2"/>
          <p:cNvSpPr>
            <a:spLocks noGrp="1" noChangeArrowheads="1"/>
          </p:cNvSpPr>
          <p:nvPr>
            <p:ph type="title"/>
          </p:nvPr>
        </p:nvSpPr>
        <p:spPr>
          <a:xfrm>
            <a:off x="685800" y="0"/>
            <a:ext cx="7772400" cy="1428750"/>
          </a:xfrm>
          <a:noFill/>
        </p:spPr>
        <p:txBody>
          <a:bodyPr/>
          <a:lstStyle/>
          <a:p>
            <a:r>
              <a:rPr lang="en-US" altLang="en-US" smtClean="0"/>
              <a:t>The </a:t>
            </a:r>
            <a:r>
              <a:rPr lang="en-US" altLang="en-US" sz="4200" smtClean="0">
                <a:latin typeface="Courier New" panose="02070309020205020404" pitchFamily="49" charset="0"/>
              </a:rPr>
              <a:t>Math</a:t>
            </a:r>
            <a:r>
              <a:rPr lang="en-US" altLang="en-US" smtClean="0"/>
              <a:t> Class</a:t>
            </a:r>
          </a:p>
        </p:txBody>
      </p:sp>
      <p:sp>
        <p:nvSpPr>
          <p:cNvPr id="9220" name="Rectangle 3"/>
          <p:cNvSpPr>
            <a:spLocks noGrp="1" noChangeArrowheads="1"/>
          </p:cNvSpPr>
          <p:nvPr>
            <p:ph type="body" idx="1"/>
          </p:nvPr>
        </p:nvSpPr>
        <p:spPr>
          <a:xfrm>
            <a:off x="685800" y="1295400"/>
            <a:ext cx="7848600" cy="5105400"/>
          </a:xfrm>
          <a:noFill/>
        </p:spPr>
        <p:txBody>
          <a:bodyPr/>
          <a:lstStyle/>
          <a:p>
            <a:r>
              <a:rPr lang="en-US" altLang="en-US" smtClean="0"/>
              <a:t>Class constants:</a:t>
            </a:r>
          </a:p>
          <a:p>
            <a:pPr marL="736600" lvl="1" indent="-279400"/>
            <a:r>
              <a:rPr lang="en-US" altLang="en-US" smtClean="0">
                <a:latin typeface="Courier New" panose="02070309020205020404" pitchFamily="49" charset="0"/>
              </a:rPr>
              <a:t>PI</a:t>
            </a:r>
            <a:endParaRPr lang="en-US" altLang="en-US" smtClean="0"/>
          </a:p>
          <a:p>
            <a:pPr marL="736600" lvl="1" indent="-279400"/>
            <a:r>
              <a:rPr lang="en-US" altLang="en-US" smtClean="0">
                <a:latin typeface="Courier New" panose="02070309020205020404" pitchFamily="49" charset="0"/>
              </a:rPr>
              <a:t>E</a:t>
            </a:r>
            <a:endParaRPr lang="en-US" altLang="en-US" smtClean="0"/>
          </a:p>
          <a:p>
            <a:r>
              <a:rPr lang="en-US" altLang="en-US" smtClean="0"/>
              <a:t>Class methods: </a:t>
            </a:r>
          </a:p>
          <a:p>
            <a:pPr marL="736600" lvl="1" indent="-279400"/>
            <a:r>
              <a:rPr lang="en-US" altLang="en-US" smtClean="0"/>
              <a:t>Trigonometric Methods </a:t>
            </a:r>
          </a:p>
          <a:p>
            <a:pPr marL="736600" lvl="1" indent="-279400"/>
            <a:r>
              <a:rPr lang="en-US" altLang="en-US" smtClean="0"/>
              <a:t>Exponent Methods</a:t>
            </a:r>
          </a:p>
          <a:p>
            <a:pPr marL="736600" lvl="1" indent="-279400"/>
            <a:r>
              <a:rPr lang="en-US" altLang="en-US" smtClean="0"/>
              <a:t>Rounding Methods</a:t>
            </a:r>
          </a:p>
          <a:p>
            <a:pPr marL="736600" lvl="1" indent="-279400"/>
            <a:r>
              <a:rPr lang="en-US" altLang="en-US" smtClean="0"/>
              <a:t>min, max, abs, and random Methods</a:t>
            </a:r>
          </a:p>
          <a:p>
            <a:pPr>
              <a:buFont typeface="Monotype Sorts" pitchFamily="2" charset="2"/>
              <a:buNone/>
            </a:pPr>
            <a:endParaRPr lang="en-US" altLang="en-US" sz="2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E6277F1-DAD5-43DD-9579-D382329ACFCB}" type="slidenum">
              <a:rPr lang="en-US" altLang="en-US" sz="1400"/>
              <a:pPr>
                <a:spcBef>
                  <a:spcPct val="0"/>
                </a:spcBef>
                <a:buClrTx/>
                <a:buSzTx/>
                <a:buFontTx/>
                <a:buNone/>
              </a:pPr>
              <a:t>6</a:t>
            </a:fld>
            <a:endParaRPr lang="en-US" altLang="en-US" sz="1400"/>
          </a:p>
        </p:txBody>
      </p:sp>
      <p:sp>
        <p:nvSpPr>
          <p:cNvPr id="10243" name="Rectangle 2"/>
          <p:cNvSpPr>
            <a:spLocks noGrp="1" noChangeArrowheads="1"/>
          </p:cNvSpPr>
          <p:nvPr>
            <p:ph type="title"/>
          </p:nvPr>
        </p:nvSpPr>
        <p:spPr>
          <a:xfrm>
            <a:off x="685800" y="0"/>
            <a:ext cx="7772400" cy="1428750"/>
          </a:xfrm>
          <a:noFill/>
        </p:spPr>
        <p:txBody>
          <a:bodyPr/>
          <a:lstStyle/>
          <a:p>
            <a:r>
              <a:rPr lang="en-US" altLang="en-US" smtClean="0"/>
              <a:t>Trigonometric Methods</a:t>
            </a:r>
          </a:p>
        </p:txBody>
      </p:sp>
      <p:sp>
        <p:nvSpPr>
          <p:cNvPr id="10244" name="Rectangle 3"/>
          <p:cNvSpPr>
            <a:spLocks noGrp="1" noChangeArrowheads="1"/>
          </p:cNvSpPr>
          <p:nvPr>
            <p:ph type="body" idx="1"/>
          </p:nvPr>
        </p:nvSpPr>
        <p:spPr>
          <a:xfrm>
            <a:off x="304800" y="1371600"/>
            <a:ext cx="3505200" cy="4114800"/>
          </a:xfrm>
        </p:spPr>
        <p:txBody>
          <a:bodyPr/>
          <a:lstStyle/>
          <a:p>
            <a:r>
              <a:rPr lang="en-US" altLang="ko-KR" sz="2600" b="1" smtClean="0">
                <a:solidFill>
                  <a:srgbClr val="000000"/>
                </a:solidFill>
                <a:latin typeface="Courier New" panose="02070309020205020404" pitchFamily="49" charset="0"/>
                <a:ea typeface="굴림" panose="020B0600000101010101" pitchFamily="50" charset="-127"/>
              </a:rPr>
              <a:t>sin(double a)</a:t>
            </a:r>
          </a:p>
          <a:p>
            <a:pPr>
              <a:spcBef>
                <a:spcPct val="50000"/>
              </a:spcBef>
            </a:pPr>
            <a:r>
              <a:rPr lang="en-US" altLang="ko-KR" sz="2600" b="1" smtClean="0">
                <a:solidFill>
                  <a:srgbClr val="000000"/>
                </a:solidFill>
                <a:latin typeface="Courier New" panose="02070309020205020404" pitchFamily="49" charset="0"/>
                <a:ea typeface="굴림" panose="020B0600000101010101" pitchFamily="50" charset="-127"/>
              </a:rPr>
              <a:t>cos(double a)</a:t>
            </a:r>
          </a:p>
          <a:p>
            <a:pPr>
              <a:spcBef>
                <a:spcPct val="50000"/>
              </a:spcBef>
            </a:pPr>
            <a:r>
              <a:rPr lang="en-US" altLang="ko-KR" sz="2600" b="1" smtClean="0">
                <a:solidFill>
                  <a:srgbClr val="000000"/>
                </a:solidFill>
                <a:latin typeface="Courier New" panose="02070309020205020404" pitchFamily="49" charset="0"/>
                <a:ea typeface="굴림" panose="020B0600000101010101" pitchFamily="50" charset="-127"/>
              </a:rPr>
              <a:t>tan(double a)</a:t>
            </a:r>
          </a:p>
          <a:p>
            <a:pPr>
              <a:spcBef>
                <a:spcPct val="50000"/>
              </a:spcBef>
            </a:pPr>
            <a:r>
              <a:rPr lang="en-US" altLang="ko-KR" sz="2600" b="1" smtClean="0">
                <a:solidFill>
                  <a:srgbClr val="000000"/>
                </a:solidFill>
                <a:latin typeface="Courier New" panose="02070309020205020404" pitchFamily="49" charset="0"/>
                <a:ea typeface="굴림" panose="020B0600000101010101" pitchFamily="50" charset="-127"/>
              </a:rPr>
              <a:t>acos(double a)</a:t>
            </a:r>
          </a:p>
          <a:p>
            <a:pPr>
              <a:spcBef>
                <a:spcPct val="50000"/>
              </a:spcBef>
            </a:pPr>
            <a:r>
              <a:rPr lang="en-US" altLang="ko-KR" sz="2600" b="1" smtClean="0">
                <a:solidFill>
                  <a:srgbClr val="000000"/>
                </a:solidFill>
                <a:latin typeface="Courier New" panose="02070309020205020404" pitchFamily="49" charset="0"/>
                <a:ea typeface="굴림" panose="020B0600000101010101" pitchFamily="50" charset="-127"/>
              </a:rPr>
              <a:t>asin(double a)</a:t>
            </a:r>
          </a:p>
          <a:p>
            <a:pPr>
              <a:spcBef>
                <a:spcPct val="50000"/>
              </a:spcBef>
            </a:pPr>
            <a:r>
              <a:rPr lang="en-US" altLang="ko-KR" sz="2600" b="1" smtClean="0">
                <a:solidFill>
                  <a:srgbClr val="000000"/>
                </a:solidFill>
                <a:latin typeface="Courier New" panose="02070309020205020404" pitchFamily="49" charset="0"/>
                <a:ea typeface="굴림" panose="020B0600000101010101" pitchFamily="50" charset="-127"/>
              </a:rPr>
              <a:t>atan(double a)</a:t>
            </a:r>
            <a:endParaRPr lang="en-US" altLang="ko-KR" sz="2800" b="1" smtClean="0">
              <a:solidFill>
                <a:srgbClr val="000000"/>
              </a:solidFill>
              <a:ea typeface="굴림" panose="020B0600000101010101" pitchFamily="50" charset="-127"/>
            </a:endParaRPr>
          </a:p>
        </p:txBody>
      </p:sp>
      <p:sp>
        <p:nvSpPr>
          <p:cNvPr id="10245" name="Text Box 4"/>
          <p:cNvSpPr txBox="1">
            <a:spLocks noChangeArrowheads="1"/>
          </p:cNvSpPr>
          <p:nvPr/>
        </p:nvSpPr>
        <p:spPr bwMode="auto">
          <a:xfrm>
            <a:off x="1600200" y="5486400"/>
            <a:ext cx="1981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Radians</a:t>
            </a:r>
          </a:p>
          <a:p>
            <a:pPr>
              <a:spcBef>
                <a:spcPct val="50000"/>
              </a:spcBef>
              <a:buClrTx/>
              <a:buSzTx/>
              <a:buFontTx/>
              <a:buNone/>
            </a:pPr>
            <a:r>
              <a:rPr lang="en-US" altLang="en-US" sz="2400"/>
              <a:t>toRadians(90)</a:t>
            </a:r>
          </a:p>
        </p:txBody>
      </p:sp>
      <p:sp>
        <p:nvSpPr>
          <p:cNvPr id="10246" name="Rectangle 6"/>
          <p:cNvSpPr>
            <a:spLocks noChangeArrowheads="1"/>
          </p:cNvSpPr>
          <p:nvPr/>
        </p:nvSpPr>
        <p:spPr bwMode="auto">
          <a:xfrm>
            <a:off x="4419600" y="1371600"/>
            <a:ext cx="4419600" cy="4648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200" b="1">
                <a:latin typeface="Courier New" panose="02070309020205020404" pitchFamily="49" charset="0"/>
                <a:cs typeface="Courier New" panose="02070309020205020404" pitchFamily="49" charset="0"/>
              </a:rPr>
              <a:t>Examples:</a:t>
            </a:r>
          </a:p>
          <a:p>
            <a:pPr>
              <a:buFont typeface="Monotype Sorts" pitchFamily="2" charset="2"/>
              <a:buNone/>
            </a:pPr>
            <a:endParaRPr lang="en-US" altLang="en-US" sz="2200" b="1">
              <a:latin typeface="Courier New" panose="02070309020205020404" pitchFamily="49" charset="0"/>
              <a:cs typeface="Courier New" panose="02070309020205020404" pitchFamily="49"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Math.sin(0) returns 0.0 </a:t>
            </a:r>
            <a:endParaRPr lang="en-US" altLang="en-US" sz="2200" b="1">
              <a:latin typeface="Courier"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Math.sin(Math.PI / 6) returns 0.5 </a:t>
            </a:r>
            <a:endParaRPr lang="en-US" altLang="en-US" sz="2200" b="1">
              <a:latin typeface="Courier"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Math.sin(Math.PI / 2) returns 1.0</a:t>
            </a:r>
            <a:endParaRPr lang="en-US" altLang="en-US" sz="2200" b="1">
              <a:latin typeface="Courier"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Math.cos(0) returns 1.0</a:t>
            </a:r>
            <a:endParaRPr lang="en-US" altLang="en-US" sz="2200" b="1">
              <a:latin typeface="Courier"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Math.cos(Math.PI / 6) returns 0.866 </a:t>
            </a:r>
            <a:endParaRPr lang="en-US" altLang="en-US" sz="2200" b="1">
              <a:latin typeface="Courier"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Math.cos(Math.PI / 2) returns 0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94F28E4-F343-437A-A3C0-031941045A01}" type="slidenum">
              <a:rPr lang="en-US" altLang="en-US" sz="1400"/>
              <a:pPr>
                <a:spcBef>
                  <a:spcPct val="0"/>
                </a:spcBef>
                <a:buClrTx/>
                <a:buSzTx/>
                <a:buFontTx/>
                <a:buNone/>
              </a:pPr>
              <a:t>7</a:t>
            </a:fld>
            <a:endParaRPr lang="en-US" altLang="en-US" sz="1400"/>
          </a:p>
        </p:txBody>
      </p:sp>
      <p:sp>
        <p:nvSpPr>
          <p:cNvPr id="11267" name="Rectangle 2"/>
          <p:cNvSpPr>
            <a:spLocks noGrp="1" noChangeArrowheads="1"/>
          </p:cNvSpPr>
          <p:nvPr>
            <p:ph type="title"/>
          </p:nvPr>
        </p:nvSpPr>
        <p:spPr>
          <a:xfrm>
            <a:off x="685800" y="0"/>
            <a:ext cx="7772400" cy="1428750"/>
          </a:xfrm>
          <a:noFill/>
        </p:spPr>
        <p:txBody>
          <a:bodyPr/>
          <a:lstStyle/>
          <a:p>
            <a:r>
              <a:rPr lang="en-US" altLang="en-US" smtClean="0"/>
              <a:t>Exponent Methods</a:t>
            </a:r>
          </a:p>
        </p:txBody>
      </p:sp>
      <p:sp>
        <p:nvSpPr>
          <p:cNvPr id="11268" name="Rectangle 3"/>
          <p:cNvSpPr>
            <a:spLocks noGrp="1" noChangeArrowheads="1"/>
          </p:cNvSpPr>
          <p:nvPr>
            <p:ph type="body" idx="1"/>
          </p:nvPr>
        </p:nvSpPr>
        <p:spPr>
          <a:xfrm>
            <a:off x="381000" y="1371600"/>
            <a:ext cx="4191000" cy="4572000"/>
          </a:xfrm>
          <a:noFill/>
        </p:spPr>
        <p:txBody>
          <a:bodyPr/>
          <a:lstStyle/>
          <a:p>
            <a:pPr marL="341313" indent="-341313"/>
            <a:r>
              <a:rPr lang="en-US" altLang="en-US" sz="2000" b="1" smtClean="0">
                <a:latin typeface="Courier New" panose="02070309020205020404" pitchFamily="49" charset="0"/>
              </a:rPr>
              <a:t>exp(double a)</a:t>
            </a:r>
            <a:endParaRPr lang="en-US" altLang="en-US" sz="2400" b="1" smtClean="0"/>
          </a:p>
          <a:p>
            <a:pPr marL="520700" lvl="1" indent="-142875">
              <a:buFontTx/>
              <a:buNone/>
            </a:pPr>
            <a:r>
              <a:rPr lang="en-US" altLang="en-US" sz="2000" smtClean="0"/>
              <a:t>Returns </a:t>
            </a:r>
            <a:r>
              <a:rPr lang="en-US" altLang="en-US" sz="2000" smtClean="0">
                <a:latin typeface="Courier New" panose="02070309020205020404" pitchFamily="49" charset="0"/>
              </a:rPr>
              <a:t>e</a:t>
            </a:r>
            <a:r>
              <a:rPr lang="en-US" altLang="en-US" sz="2000" smtClean="0"/>
              <a:t> raised to the power of </a:t>
            </a:r>
            <a:r>
              <a:rPr lang="en-US" altLang="en-US" sz="2000" smtClean="0">
                <a:latin typeface="Courier New" panose="02070309020205020404" pitchFamily="49" charset="0"/>
              </a:rPr>
              <a:t>a</a:t>
            </a:r>
            <a:r>
              <a:rPr lang="en-US" altLang="en-US" sz="2000" smtClean="0"/>
              <a:t>.</a:t>
            </a:r>
          </a:p>
          <a:p>
            <a:pPr marL="341313" indent="-341313">
              <a:spcBef>
                <a:spcPct val="50000"/>
              </a:spcBef>
            </a:pPr>
            <a:r>
              <a:rPr lang="en-US" altLang="en-US" sz="2000" b="1" smtClean="0">
                <a:latin typeface="Courier New" panose="02070309020205020404" pitchFamily="49" charset="0"/>
              </a:rPr>
              <a:t>log(double a)</a:t>
            </a:r>
            <a:endParaRPr lang="en-US" altLang="en-US" sz="2400" b="1" smtClean="0"/>
          </a:p>
          <a:p>
            <a:pPr marL="520700" lvl="1" indent="-142875">
              <a:buFontTx/>
              <a:buNone/>
            </a:pPr>
            <a:r>
              <a:rPr lang="en-US" altLang="en-US" sz="2000" smtClean="0"/>
              <a:t>Returns the natural logarithm of </a:t>
            </a:r>
            <a:r>
              <a:rPr lang="en-US" altLang="en-US" sz="2000" smtClean="0">
                <a:latin typeface="Courier New" panose="02070309020205020404" pitchFamily="49" charset="0"/>
              </a:rPr>
              <a:t>a</a:t>
            </a:r>
            <a:r>
              <a:rPr lang="en-US" altLang="en-US" sz="2000" smtClean="0"/>
              <a:t>.</a:t>
            </a:r>
          </a:p>
          <a:p>
            <a:pPr marL="341313" indent="-341313">
              <a:spcBef>
                <a:spcPct val="50000"/>
              </a:spcBef>
            </a:pPr>
            <a:r>
              <a:rPr lang="en-US" altLang="en-US" sz="2000" b="1" smtClean="0">
                <a:latin typeface="Courier New" panose="02070309020205020404" pitchFamily="49" charset="0"/>
              </a:rPr>
              <a:t>log10(double a)</a:t>
            </a:r>
            <a:endParaRPr lang="en-US" altLang="en-US" sz="2400" b="1" smtClean="0"/>
          </a:p>
          <a:p>
            <a:pPr marL="520700" lvl="1" indent="-142875">
              <a:buFontTx/>
              <a:buNone/>
            </a:pPr>
            <a:r>
              <a:rPr lang="en-US" altLang="en-US" sz="2000" smtClean="0"/>
              <a:t>Returns the 10-based logarithm of </a:t>
            </a:r>
            <a:r>
              <a:rPr lang="en-US" altLang="en-US" sz="2000" smtClean="0">
                <a:latin typeface="Courier New" panose="02070309020205020404" pitchFamily="49" charset="0"/>
              </a:rPr>
              <a:t>a</a:t>
            </a:r>
            <a:r>
              <a:rPr lang="en-US" altLang="en-US" sz="2000" smtClean="0"/>
              <a:t>.</a:t>
            </a:r>
          </a:p>
          <a:p>
            <a:pPr marL="341313" indent="-341313">
              <a:spcBef>
                <a:spcPct val="50000"/>
              </a:spcBef>
            </a:pPr>
            <a:r>
              <a:rPr lang="en-US" altLang="en-US" sz="2000" b="1" smtClean="0">
                <a:latin typeface="Courier New" panose="02070309020205020404" pitchFamily="49" charset="0"/>
              </a:rPr>
              <a:t>pow(double a, double b)</a:t>
            </a:r>
            <a:endParaRPr lang="en-US" altLang="en-US" sz="2400" b="1" smtClean="0"/>
          </a:p>
          <a:p>
            <a:pPr marL="520700" lvl="1" indent="-142875">
              <a:buFontTx/>
              <a:buNone/>
            </a:pPr>
            <a:r>
              <a:rPr lang="en-US" altLang="en-US" sz="2000" smtClean="0"/>
              <a:t>Returns </a:t>
            </a:r>
            <a:r>
              <a:rPr lang="en-US" altLang="en-US" sz="2000" smtClean="0">
                <a:latin typeface="Courier New" panose="02070309020205020404" pitchFamily="49" charset="0"/>
              </a:rPr>
              <a:t>a</a:t>
            </a:r>
            <a:r>
              <a:rPr lang="en-US" altLang="en-US" sz="2000" smtClean="0"/>
              <a:t> raised to the power of </a:t>
            </a:r>
            <a:r>
              <a:rPr lang="en-US" altLang="en-US" sz="2000" smtClean="0">
                <a:latin typeface="Courier New" panose="02070309020205020404" pitchFamily="49" charset="0"/>
              </a:rPr>
              <a:t>b</a:t>
            </a:r>
            <a:r>
              <a:rPr lang="en-US" altLang="en-US" sz="2000" smtClean="0"/>
              <a:t>.</a:t>
            </a:r>
          </a:p>
          <a:p>
            <a:pPr marL="341313" indent="-341313" algn="just">
              <a:spcBef>
                <a:spcPct val="50000"/>
              </a:spcBef>
            </a:pPr>
            <a:r>
              <a:rPr lang="en-US" altLang="en-US" sz="2000" b="1" smtClean="0">
                <a:latin typeface="Courier New" panose="02070309020205020404" pitchFamily="49" charset="0"/>
              </a:rPr>
              <a:t>sqrt(double a)</a:t>
            </a:r>
            <a:endParaRPr lang="en-US" altLang="en-US" sz="2400" b="1" smtClean="0"/>
          </a:p>
          <a:p>
            <a:pPr marL="520700" lvl="1" indent="-142875">
              <a:buFontTx/>
              <a:buNone/>
            </a:pPr>
            <a:r>
              <a:rPr lang="en-US" altLang="en-US" sz="2000" smtClean="0"/>
              <a:t>Returns the square root of </a:t>
            </a:r>
            <a:r>
              <a:rPr lang="en-US" altLang="en-US" sz="2000" smtClean="0">
                <a:latin typeface="Courier New" panose="02070309020205020404" pitchFamily="49" charset="0"/>
              </a:rPr>
              <a:t>a</a:t>
            </a:r>
            <a:r>
              <a:rPr lang="en-US" altLang="en-US" sz="2000" smtClean="0"/>
              <a:t>.</a:t>
            </a:r>
          </a:p>
        </p:txBody>
      </p:sp>
      <p:sp>
        <p:nvSpPr>
          <p:cNvPr id="11269" name="Rectangle 5"/>
          <p:cNvSpPr>
            <a:spLocks noChangeArrowheads="1"/>
          </p:cNvSpPr>
          <p:nvPr/>
        </p:nvSpPr>
        <p:spPr bwMode="auto">
          <a:xfrm>
            <a:off x="4724400" y="1295400"/>
            <a:ext cx="4038600" cy="4648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200" b="1">
                <a:latin typeface="Courier New" panose="02070309020205020404" pitchFamily="49" charset="0"/>
                <a:cs typeface="Courier New" panose="02070309020205020404" pitchFamily="49" charset="0"/>
              </a:rPr>
              <a:t>Examples:</a:t>
            </a:r>
          </a:p>
          <a:p>
            <a:pPr>
              <a:buFont typeface="Monotype Sorts" pitchFamily="2" charset="2"/>
              <a:buNone/>
            </a:pPr>
            <a:endParaRPr lang="en-US" altLang="en-US" sz="2200" b="1" u="sng">
              <a:latin typeface="Courier New" panose="02070309020205020404" pitchFamily="49" charset="0"/>
              <a:cs typeface="Courier New" panose="02070309020205020404" pitchFamily="49" charset="0"/>
            </a:endParaRPr>
          </a:p>
          <a:p>
            <a:pPr>
              <a:buFont typeface="Monotype Sorts" pitchFamily="2" charset="2"/>
              <a:buNone/>
            </a:pPr>
            <a:r>
              <a:rPr lang="en-US" altLang="en-US" sz="1800" b="1">
                <a:latin typeface="Courier New" panose="02070309020205020404" pitchFamily="49" charset="0"/>
                <a:cs typeface="Courier New" panose="02070309020205020404" pitchFamily="49" charset="0"/>
              </a:rPr>
              <a:t>Math.exp(1) returns 2.71 </a:t>
            </a:r>
            <a:endParaRPr lang="en-US" altLang="en-US" sz="1800" b="1">
              <a:latin typeface="Courier" pitchFamily="49" charset="0"/>
              <a:cs typeface="Times New Roman" panose="02020603050405020304" pitchFamily="18" charset="0"/>
            </a:endParaRPr>
          </a:p>
          <a:p>
            <a:pPr>
              <a:buFont typeface="Monotype Sorts" pitchFamily="2" charset="2"/>
              <a:buNone/>
            </a:pPr>
            <a:r>
              <a:rPr lang="en-US" altLang="en-US" sz="1800" b="1">
                <a:latin typeface="Courier New" panose="02070309020205020404" pitchFamily="49" charset="0"/>
                <a:cs typeface="Courier New" panose="02070309020205020404" pitchFamily="49" charset="0"/>
              </a:rPr>
              <a:t>Math.log(2.71) returns 1.0 </a:t>
            </a:r>
            <a:endParaRPr lang="en-US" altLang="en-US" sz="1800" b="1">
              <a:latin typeface="Courier" pitchFamily="49" charset="0"/>
              <a:cs typeface="Times New Roman" panose="02020603050405020304" pitchFamily="18" charset="0"/>
            </a:endParaRPr>
          </a:p>
          <a:p>
            <a:pPr>
              <a:buFont typeface="Monotype Sorts" pitchFamily="2" charset="2"/>
              <a:buNone/>
            </a:pPr>
            <a:r>
              <a:rPr lang="en-US" altLang="en-US" sz="1800" b="1">
                <a:latin typeface="Courier New" panose="02070309020205020404" pitchFamily="49" charset="0"/>
                <a:cs typeface="Courier New" panose="02070309020205020404" pitchFamily="49" charset="0"/>
              </a:rPr>
              <a:t>Math.pow(2, 3) returns 8.0 </a:t>
            </a:r>
            <a:endParaRPr lang="en-US" altLang="en-US" sz="1800" b="1">
              <a:latin typeface="Courier" pitchFamily="49" charset="0"/>
              <a:cs typeface="Times New Roman" panose="02020603050405020304" pitchFamily="18" charset="0"/>
            </a:endParaRPr>
          </a:p>
          <a:p>
            <a:pPr>
              <a:buFont typeface="Monotype Sorts" pitchFamily="2" charset="2"/>
              <a:buNone/>
            </a:pPr>
            <a:r>
              <a:rPr lang="en-US" altLang="en-US" sz="1800" b="1">
                <a:latin typeface="Courier New" panose="02070309020205020404" pitchFamily="49" charset="0"/>
                <a:cs typeface="Courier New" panose="02070309020205020404" pitchFamily="49" charset="0"/>
              </a:rPr>
              <a:t>Math.pow(3, 2) returns 9.0 </a:t>
            </a:r>
            <a:endParaRPr lang="en-US" altLang="en-US" sz="1800" b="1">
              <a:latin typeface="Courier" pitchFamily="49" charset="0"/>
              <a:cs typeface="Times New Roman" panose="02020603050405020304" pitchFamily="18" charset="0"/>
            </a:endParaRPr>
          </a:p>
          <a:p>
            <a:pPr>
              <a:buFont typeface="Monotype Sorts" pitchFamily="2" charset="2"/>
              <a:buNone/>
            </a:pPr>
            <a:r>
              <a:rPr lang="en-US" altLang="en-US" sz="1800" b="1">
                <a:latin typeface="Courier New" panose="02070309020205020404" pitchFamily="49" charset="0"/>
                <a:cs typeface="Courier New" panose="02070309020205020404" pitchFamily="49" charset="0"/>
              </a:rPr>
              <a:t>Math.pow(3.5, 2.5) returns 22.91765 </a:t>
            </a:r>
            <a:endParaRPr lang="en-US" altLang="en-US" sz="1800" b="1">
              <a:latin typeface="Courier" pitchFamily="49" charset="0"/>
              <a:cs typeface="Times New Roman" panose="02020603050405020304" pitchFamily="18" charset="0"/>
            </a:endParaRPr>
          </a:p>
          <a:p>
            <a:pPr>
              <a:buFont typeface="Monotype Sorts" pitchFamily="2" charset="2"/>
              <a:buNone/>
            </a:pPr>
            <a:r>
              <a:rPr lang="en-US" altLang="en-US" sz="1800" b="1">
                <a:latin typeface="Courier New" panose="02070309020205020404" pitchFamily="49" charset="0"/>
                <a:cs typeface="Courier New" panose="02070309020205020404" pitchFamily="49" charset="0"/>
              </a:rPr>
              <a:t>Math.sqrt(4) returns 2.0</a:t>
            </a:r>
            <a:endParaRPr lang="en-US" altLang="en-US" sz="1800" b="1">
              <a:latin typeface="Courier" pitchFamily="49" charset="0"/>
              <a:cs typeface="Times New Roman" panose="02020603050405020304" pitchFamily="18" charset="0"/>
            </a:endParaRPr>
          </a:p>
          <a:p>
            <a:pPr>
              <a:buFont typeface="Monotype Sorts" pitchFamily="2" charset="2"/>
              <a:buNone/>
            </a:pPr>
            <a:r>
              <a:rPr lang="en-US" altLang="en-US" sz="1800" b="1">
                <a:latin typeface="Courier New" panose="02070309020205020404" pitchFamily="49" charset="0"/>
                <a:cs typeface="Courier New" panose="02070309020205020404" pitchFamily="49" charset="0"/>
              </a:rPr>
              <a:t>Math.sqrt(10.5) returns 3.24</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A09F51-3B37-4C01-BD58-62CAAB1C3474}" type="slidenum">
              <a:rPr lang="en-US" altLang="en-US" sz="1400"/>
              <a:pPr>
                <a:spcBef>
                  <a:spcPct val="0"/>
                </a:spcBef>
                <a:buClrTx/>
                <a:buSzTx/>
                <a:buFontTx/>
                <a:buNone/>
              </a:pPr>
              <a:t>8</a:t>
            </a:fld>
            <a:endParaRPr lang="en-US" altLang="en-US" sz="1400"/>
          </a:p>
        </p:txBody>
      </p:sp>
      <p:sp>
        <p:nvSpPr>
          <p:cNvPr id="12291" name="Rectangle 2"/>
          <p:cNvSpPr>
            <a:spLocks noGrp="1" noChangeArrowheads="1"/>
          </p:cNvSpPr>
          <p:nvPr>
            <p:ph type="title"/>
          </p:nvPr>
        </p:nvSpPr>
        <p:spPr>
          <a:xfrm>
            <a:off x="685800" y="0"/>
            <a:ext cx="7772400" cy="1428750"/>
          </a:xfrm>
          <a:noFill/>
        </p:spPr>
        <p:txBody>
          <a:bodyPr/>
          <a:lstStyle/>
          <a:p>
            <a:r>
              <a:rPr lang="en-US" altLang="en-US" smtClean="0"/>
              <a:t>Rounding Methods</a:t>
            </a:r>
          </a:p>
        </p:txBody>
      </p:sp>
      <p:sp>
        <p:nvSpPr>
          <p:cNvPr id="12292" name="Rectangle 3"/>
          <p:cNvSpPr>
            <a:spLocks noGrp="1" noChangeArrowheads="1"/>
          </p:cNvSpPr>
          <p:nvPr>
            <p:ph type="body" idx="1"/>
          </p:nvPr>
        </p:nvSpPr>
        <p:spPr>
          <a:xfrm>
            <a:off x="685800" y="1371600"/>
            <a:ext cx="7772400" cy="4876800"/>
          </a:xfrm>
          <a:noFill/>
        </p:spPr>
        <p:txBody>
          <a:bodyPr/>
          <a:lstStyle/>
          <a:p>
            <a:pPr marL="341313" indent="-341313">
              <a:lnSpc>
                <a:spcPct val="90000"/>
              </a:lnSpc>
            </a:pPr>
            <a:r>
              <a:rPr lang="en-US" altLang="en-US" sz="2000" b="1" smtClean="0">
                <a:latin typeface="Courier New" panose="02070309020205020404" pitchFamily="49" charset="0"/>
              </a:rPr>
              <a:t>double ceil(double x)</a:t>
            </a:r>
            <a:endParaRPr lang="en-US" altLang="en-US" sz="2400" b="1" smtClean="0"/>
          </a:p>
          <a:p>
            <a:pPr marL="520700" lvl="1" indent="-142875">
              <a:lnSpc>
                <a:spcPct val="90000"/>
              </a:lnSpc>
              <a:buFontTx/>
              <a:buNone/>
            </a:pPr>
            <a:r>
              <a:rPr lang="en-US" altLang="en-US" sz="2000" smtClean="0">
                <a:cs typeface="Times New Roman" panose="02020603050405020304" pitchFamily="18" charset="0"/>
              </a:rPr>
              <a:t>x rounded up to its nearest integer. This integer is  returned as a double value.</a:t>
            </a:r>
          </a:p>
          <a:p>
            <a:pPr marL="341313" indent="-341313">
              <a:lnSpc>
                <a:spcPct val="90000"/>
              </a:lnSpc>
              <a:spcBef>
                <a:spcPct val="50000"/>
              </a:spcBef>
            </a:pPr>
            <a:r>
              <a:rPr lang="en-US" altLang="en-US" sz="2000" b="1" smtClean="0">
                <a:latin typeface="Courier New" panose="02070309020205020404" pitchFamily="49" charset="0"/>
              </a:rPr>
              <a:t>double floor(double x)</a:t>
            </a:r>
            <a:endParaRPr lang="en-US" altLang="en-US" sz="2400" b="1" smtClean="0"/>
          </a:p>
          <a:p>
            <a:pPr marL="520700" lvl="1" indent="-142875">
              <a:lnSpc>
                <a:spcPct val="90000"/>
              </a:lnSpc>
              <a:buFontTx/>
              <a:buNone/>
            </a:pPr>
            <a:r>
              <a:rPr lang="en-US" altLang="en-US" sz="2000" smtClean="0">
                <a:cs typeface="Times New Roman" panose="02020603050405020304" pitchFamily="18" charset="0"/>
              </a:rPr>
              <a:t>x is rounded down to its nearest integer. This integer is  returned as a double value.</a:t>
            </a:r>
            <a:endParaRPr lang="en-US" altLang="en-US" sz="2000" smtClean="0"/>
          </a:p>
          <a:p>
            <a:pPr marL="341313" indent="-341313">
              <a:lnSpc>
                <a:spcPct val="90000"/>
              </a:lnSpc>
              <a:spcBef>
                <a:spcPct val="50000"/>
              </a:spcBef>
            </a:pPr>
            <a:r>
              <a:rPr lang="en-US" altLang="en-US" sz="2000" b="1" smtClean="0">
                <a:latin typeface="Courier New" panose="02070309020205020404" pitchFamily="49" charset="0"/>
              </a:rPr>
              <a:t>double rint(double x)</a:t>
            </a:r>
            <a:endParaRPr lang="en-US" altLang="en-US" sz="2400" b="1" smtClean="0"/>
          </a:p>
          <a:p>
            <a:pPr marL="520700" lvl="1" indent="-142875">
              <a:lnSpc>
                <a:spcPct val="90000"/>
              </a:lnSpc>
              <a:buFontTx/>
              <a:buNone/>
            </a:pPr>
            <a:r>
              <a:rPr lang="en-US" altLang="en-US" sz="2000" smtClean="0">
                <a:cs typeface="Times New Roman" panose="02020603050405020304" pitchFamily="18" charset="0"/>
              </a:rPr>
              <a:t>x is rounded to its nearest integer. If x is equally close to two integers, the even one is returned as a double.</a:t>
            </a:r>
            <a:endParaRPr lang="en-US" altLang="en-US" sz="2000" smtClean="0"/>
          </a:p>
          <a:p>
            <a:pPr marL="341313" indent="-341313" algn="just">
              <a:lnSpc>
                <a:spcPct val="90000"/>
              </a:lnSpc>
              <a:spcBef>
                <a:spcPct val="50000"/>
              </a:spcBef>
            </a:pPr>
            <a:r>
              <a:rPr lang="en-US" altLang="en-US" sz="2000" b="1" smtClean="0">
                <a:latin typeface="Courier New" panose="02070309020205020404" pitchFamily="49" charset="0"/>
              </a:rPr>
              <a:t>int round(float x)</a:t>
            </a:r>
            <a:endParaRPr lang="en-US" altLang="en-US" sz="2400" b="1" smtClean="0"/>
          </a:p>
          <a:p>
            <a:pPr marL="520700" lvl="1" indent="-142875">
              <a:lnSpc>
                <a:spcPct val="90000"/>
              </a:lnSpc>
              <a:buFontTx/>
              <a:buNone/>
            </a:pPr>
            <a:r>
              <a:rPr lang="en-US" altLang="en-US" sz="2000" smtClean="0">
                <a:cs typeface="Times New Roman" panose="02020603050405020304" pitchFamily="18" charset="0"/>
              </a:rPr>
              <a:t>Return (int)Math.floor(x+0.5).</a:t>
            </a:r>
          </a:p>
          <a:p>
            <a:pPr marL="341313" indent="-341313" algn="just">
              <a:lnSpc>
                <a:spcPct val="90000"/>
              </a:lnSpc>
              <a:spcBef>
                <a:spcPct val="50000"/>
              </a:spcBef>
            </a:pPr>
            <a:r>
              <a:rPr lang="en-US" altLang="en-US" sz="2000" b="1" smtClean="0">
                <a:latin typeface="Courier New" panose="02070309020205020404" pitchFamily="49" charset="0"/>
              </a:rPr>
              <a:t>long round(double x)</a:t>
            </a:r>
            <a:endParaRPr lang="en-US" altLang="en-US" sz="2400" b="1" smtClean="0"/>
          </a:p>
          <a:p>
            <a:pPr marL="520700" lvl="1" indent="-142875">
              <a:lnSpc>
                <a:spcPct val="90000"/>
              </a:lnSpc>
              <a:buFontTx/>
              <a:buNone/>
            </a:pPr>
            <a:r>
              <a:rPr lang="en-US" altLang="en-US" sz="2000" smtClean="0">
                <a:cs typeface="Times New Roman" panose="02020603050405020304" pitchFamily="18" charset="0"/>
              </a:rPr>
              <a:t>Return (long)Math.floor(x+0.5).</a:t>
            </a:r>
            <a:r>
              <a:rPr lang="en-US" altLang="en-US" sz="2000" smtClean="0">
                <a:latin typeface="Courier" pitchFamily="49" charset="0"/>
                <a:cs typeface="Times New Roman" panose="02020603050405020304" pitchFamily="18" charset="0"/>
              </a:rPr>
              <a:t> </a:t>
            </a:r>
          </a:p>
          <a:p>
            <a:pPr marL="520700" lvl="1" indent="-142875">
              <a:lnSpc>
                <a:spcPct val="90000"/>
              </a:lnSpc>
              <a:buFontTx/>
              <a:buNone/>
            </a:pPr>
            <a:endParaRPr lang="en-US" altLang="en-US"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8EEB66-5EEA-4FC5-989D-AE781F563F34}" type="slidenum">
              <a:rPr lang="en-US" altLang="en-US" sz="1400"/>
              <a:pPr>
                <a:spcBef>
                  <a:spcPct val="0"/>
                </a:spcBef>
                <a:buClrTx/>
                <a:buSzTx/>
                <a:buFontTx/>
                <a:buNone/>
              </a:pPr>
              <a:t>9</a:t>
            </a:fld>
            <a:endParaRPr lang="en-US" altLang="en-US" sz="1400"/>
          </a:p>
        </p:txBody>
      </p:sp>
      <p:sp>
        <p:nvSpPr>
          <p:cNvPr id="13315" name="Rectangle 2"/>
          <p:cNvSpPr>
            <a:spLocks noGrp="1" noChangeArrowheads="1"/>
          </p:cNvSpPr>
          <p:nvPr>
            <p:ph type="title"/>
          </p:nvPr>
        </p:nvSpPr>
        <p:spPr>
          <a:xfrm>
            <a:off x="685800" y="228600"/>
            <a:ext cx="7772400" cy="742950"/>
          </a:xfrm>
          <a:noFill/>
        </p:spPr>
        <p:txBody>
          <a:bodyPr/>
          <a:lstStyle/>
          <a:p>
            <a:r>
              <a:rPr lang="en-US" altLang="en-US" smtClean="0"/>
              <a:t>Rounding Methods Examples</a:t>
            </a:r>
          </a:p>
        </p:txBody>
      </p:sp>
      <p:sp>
        <p:nvSpPr>
          <p:cNvPr id="13316" name="Rectangle 3"/>
          <p:cNvSpPr>
            <a:spLocks noGrp="1" noChangeArrowheads="1"/>
          </p:cNvSpPr>
          <p:nvPr>
            <p:ph type="body" idx="1"/>
          </p:nvPr>
        </p:nvSpPr>
        <p:spPr>
          <a:xfrm>
            <a:off x="685800" y="1066800"/>
            <a:ext cx="8001000" cy="5486400"/>
          </a:xfrm>
          <a:noFill/>
        </p:spPr>
        <p:txBody>
          <a:bodyPr/>
          <a:lstStyle/>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Math.ceil(2.1) returns 3.0 </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Math.ceil(2.0) returns 2.0</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Math.ceil(-2.0) returns –2.0</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Math.ceil(-2.1) returns -2.0</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Math.floor(2.1) returns 2.0</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Math.floor(2.0) returns 2.0</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Math.floor(-2.0) returns –2.0</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Math.floor(-2.1) returns -3.0</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Math.rint(2.1) returns 2.0</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Math.rint(2.0) returns 2.0</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Math.rint(-2.0) returns –2.0</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Math.rint(-2.1) returns -2.0</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Math.rint(2.5) returns 2.0</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Math.rint(-2.5) returns -2.0</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Math.round(2.6f) returns 3 </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Math.round(2.0) returns 2   </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Math.round(-2.0f) returns -2   </a:t>
            </a:r>
            <a:endParaRPr lang="en-US" altLang="en-US" sz="1800" smtClean="0">
              <a:latin typeface="Courier" pitchFamily="49" charset="0"/>
              <a:cs typeface="Times New Roman" panose="02020603050405020304" pitchFamily="18" charset="0"/>
            </a:endParaRPr>
          </a:p>
          <a:p>
            <a:pPr marL="341313" indent="-341313">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Math.round(-2.6) returns -3</a:t>
            </a:r>
            <a:r>
              <a:rPr lang="en-US" altLang="en-US" sz="2400" u="sng" smtClean="0">
                <a:latin typeface="Courier New" panose="02070309020205020404" pitchFamily="49" charset="0"/>
                <a:cs typeface="Courier New" panose="02070309020205020404" pitchFamily="49"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4B087C-8B81-403E-8760-121FAB36B54D}">
  <ds:schemaRefs>
    <ds:schemaRef ds:uri="http://schemas.openxmlformats.org/package/2006/metadata/core-properties"/>
    <ds:schemaRef ds:uri="http://purl.org/dc/dcmitype/"/>
    <ds:schemaRef ds:uri="http://schemas.microsoft.com/office/2006/documentManagement/types"/>
    <ds:schemaRef ds:uri="http://purl.org/dc/terms/"/>
    <ds:schemaRef ds:uri="http://www.w3.org/XML/1998/namespace"/>
    <ds:schemaRef ds:uri="http://purl.org/dc/elements/1.1/"/>
    <ds:schemaRef ds:uri="http://schemas.microsoft.com/office/infopath/2007/PartnerControls"/>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F28794BA-1B39-468E-999D-F383018E1A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64A422-482E-46CF-B142-9E1E899CAB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21902</TotalTime>
  <Words>1713</Words>
  <Application>Microsoft Office PowerPoint</Application>
  <PresentationFormat>화면 슬라이드 쇼(4:3)</PresentationFormat>
  <Paragraphs>273</Paragraphs>
  <Slides>39</Slides>
  <Notes>6</Notes>
  <HiddenSlides>0</HiddenSlides>
  <MMClips>0</MMClips>
  <ScaleCrop>false</ScaleCrop>
  <HeadingPairs>
    <vt:vector size="10" baseType="variant">
      <vt:variant>
        <vt:lpstr>사용한 글꼴</vt:lpstr>
      </vt:variant>
      <vt:variant>
        <vt:i4>7</vt:i4>
      </vt:variant>
      <vt:variant>
        <vt:lpstr>테마</vt:lpstr>
      </vt:variant>
      <vt:variant>
        <vt:i4>1</vt:i4>
      </vt:variant>
      <vt:variant>
        <vt:lpstr>포함된 OLE 서버</vt:lpstr>
      </vt:variant>
      <vt:variant>
        <vt:i4>3</vt:i4>
      </vt:variant>
      <vt:variant>
        <vt:lpstr>슬라이드 제목</vt:lpstr>
      </vt:variant>
      <vt:variant>
        <vt:i4>39</vt:i4>
      </vt:variant>
      <vt:variant>
        <vt:lpstr>재구성한 쇼</vt:lpstr>
      </vt:variant>
      <vt:variant>
        <vt:i4>1</vt:i4>
      </vt:variant>
    </vt:vector>
  </HeadingPairs>
  <TitlesOfParts>
    <vt:vector size="51" baseType="lpstr">
      <vt:lpstr>Courier</vt:lpstr>
      <vt:lpstr>Monotype Sorts</vt:lpstr>
      <vt:lpstr>굴림</vt:lpstr>
      <vt:lpstr>Arial</vt:lpstr>
      <vt:lpstr>Book Antiqua</vt:lpstr>
      <vt:lpstr>Courier New</vt:lpstr>
      <vt:lpstr>Times New Roman</vt:lpstr>
      <vt:lpstr>International</vt:lpstr>
      <vt:lpstr>Microsoft Word Picture</vt:lpstr>
      <vt:lpstr>Picture</vt:lpstr>
      <vt:lpstr>Bitmap Image</vt:lpstr>
      <vt:lpstr>Chapter 4 Mathematical Functions, Characters, and Strings   </vt:lpstr>
      <vt:lpstr>Motivations</vt:lpstr>
      <vt:lpstr>Objectives</vt:lpstr>
      <vt:lpstr>Mathematical Functions </vt:lpstr>
      <vt:lpstr>The Math Class</vt:lpstr>
      <vt:lpstr>Trigonometric Methods</vt:lpstr>
      <vt:lpstr>Exponent Methods</vt:lpstr>
      <vt:lpstr>Rounding Methods</vt:lpstr>
      <vt:lpstr>Rounding Methods Examples</vt:lpstr>
      <vt:lpstr>min, max, and abs</vt:lpstr>
      <vt:lpstr>The random Method</vt:lpstr>
      <vt:lpstr>Character Data Type</vt:lpstr>
      <vt:lpstr>Unicode Format</vt:lpstr>
      <vt:lpstr>ASCII Code for Commonly Used Characters</vt:lpstr>
      <vt:lpstr>Escape Sequences for Special Characters</vt:lpstr>
      <vt:lpstr>Appendix B: ASCII Character Set</vt:lpstr>
      <vt:lpstr>ASCII Character Set, cont.</vt:lpstr>
      <vt:lpstr>Casting between char and Numeric Types</vt:lpstr>
      <vt:lpstr>Comparing and Testing Characters</vt:lpstr>
      <vt:lpstr>Methods in the Character Class</vt:lpstr>
      <vt:lpstr>The String Type </vt:lpstr>
      <vt:lpstr>Simple Methods for String Objects</vt:lpstr>
      <vt:lpstr>Simple Methods for String Objects</vt:lpstr>
      <vt:lpstr>Getting String Length</vt:lpstr>
      <vt:lpstr>Getting Characters from a String </vt:lpstr>
      <vt:lpstr>Converting Strings</vt:lpstr>
      <vt:lpstr>String Concatenation </vt:lpstr>
      <vt:lpstr>Reading a String from the Console </vt:lpstr>
      <vt:lpstr>Reading a Character from the Console </vt:lpstr>
      <vt:lpstr>Comparing Strings</vt:lpstr>
      <vt:lpstr>Obtaining Substrings</vt:lpstr>
      <vt:lpstr>Finding a Character or a Substring in a String</vt:lpstr>
      <vt:lpstr>Finding a Character or a Substring in a String</vt:lpstr>
      <vt:lpstr>Conversion between Strings and Numbers</vt:lpstr>
      <vt:lpstr>Problem: Guessing Birthday</vt:lpstr>
      <vt:lpstr>Mathematics Basis for the Game</vt:lpstr>
      <vt:lpstr>Case Study: Converting a Hexadecimal Digit to a Decimal Value</vt:lpstr>
      <vt:lpstr>Formatting Output </vt:lpstr>
      <vt:lpstr>Frequently-Used Specifiers </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Seung-Ho Lim</cp:lastModifiedBy>
  <cp:revision>293</cp:revision>
  <dcterms:created xsi:type="dcterms:W3CDTF">1995-06-10T17:31:50Z</dcterms:created>
  <dcterms:modified xsi:type="dcterms:W3CDTF">2019-03-07T02:21:45Z</dcterms:modified>
</cp:coreProperties>
</file>