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45"/>
  </p:notesMasterIdLst>
  <p:sldIdLst>
    <p:sldId id="326" r:id="rId5"/>
    <p:sldId id="395" r:id="rId6"/>
    <p:sldId id="399" r:id="rId7"/>
    <p:sldId id="400" r:id="rId8"/>
    <p:sldId id="352" r:id="rId9"/>
    <p:sldId id="309" r:id="rId10"/>
    <p:sldId id="374" r:id="rId11"/>
    <p:sldId id="375" r:id="rId12"/>
    <p:sldId id="376" r:id="rId13"/>
    <p:sldId id="377" r:id="rId14"/>
    <p:sldId id="378" r:id="rId15"/>
    <p:sldId id="379" r:id="rId16"/>
    <p:sldId id="380" r:id="rId17"/>
    <p:sldId id="381" r:id="rId18"/>
    <p:sldId id="382" r:id="rId19"/>
    <p:sldId id="403" r:id="rId20"/>
    <p:sldId id="308" r:id="rId21"/>
    <p:sldId id="310" r:id="rId22"/>
    <p:sldId id="327" r:id="rId23"/>
    <p:sldId id="383" r:id="rId24"/>
    <p:sldId id="384" r:id="rId25"/>
    <p:sldId id="385" r:id="rId26"/>
    <p:sldId id="386" r:id="rId27"/>
    <p:sldId id="387" r:id="rId28"/>
    <p:sldId id="388" r:id="rId29"/>
    <p:sldId id="389" r:id="rId30"/>
    <p:sldId id="391" r:id="rId31"/>
    <p:sldId id="392" r:id="rId32"/>
    <p:sldId id="390" r:id="rId33"/>
    <p:sldId id="361" r:id="rId34"/>
    <p:sldId id="362" r:id="rId35"/>
    <p:sldId id="340" r:id="rId36"/>
    <p:sldId id="341" r:id="rId37"/>
    <p:sldId id="350" r:id="rId38"/>
    <p:sldId id="365" r:id="rId39"/>
    <p:sldId id="342" r:id="rId40"/>
    <p:sldId id="404" r:id="rId41"/>
    <p:sldId id="313" r:id="rId42"/>
    <p:sldId id="401" r:id="rId43"/>
    <p:sldId id="402" r:id="rId44"/>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87" autoAdjust="0"/>
    <p:restoredTop sz="94629" autoAdjust="0"/>
  </p:normalViewPr>
  <p:slideViewPr>
    <p:cSldViewPr>
      <p:cViewPr varScale="1">
        <p:scale>
          <a:sx n="105" d="100"/>
          <a:sy n="105" d="100"/>
        </p:scale>
        <p:origin x="102" y="49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419"/>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52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t>
            </a:r>
            <a:r>
              <a:rPr lang="en-US" smtClean="0"/>
              <a:t>Tenth </a:t>
            </a:r>
            <a:r>
              <a:rPr lang="en-US"/>
              <a:t>Edition, (c) </a:t>
            </a:r>
            <a:r>
              <a:rPr lang="en-US" smtClean="0"/>
              <a:t>2015 </a:t>
            </a:r>
            <a:r>
              <a:rPr lang="en-US"/>
              <a:t>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D2A1BCBD-37E5-4C20-8BA4-1EB770F8F7F0}" type="slidenum">
              <a:rPr lang="en-US" altLang="ko-KR"/>
              <a:pPr/>
              <a:t>‹#›</a:t>
            </a:fld>
            <a:endParaRPr lang="en-US" altLang="ko-KR"/>
          </a:p>
        </p:txBody>
      </p:sp>
    </p:spTree>
    <p:extLst>
      <p:ext uri="{BB962C8B-B14F-4D97-AF65-F5344CB8AC3E}">
        <p14:creationId xmlns:p14="http://schemas.microsoft.com/office/powerpoint/2010/main" val="74249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77CAC77B-0778-4174-A605-C51A27918F70}" type="slidenum">
              <a:rPr lang="en-US" altLang="ko-KR"/>
              <a:pPr/>
              <a:t>‹#›</a:t>
            </a:fld>
            <a:endParaRPr lang="en-US" altLang="ko-KR"/>
          </a:p>
        </p:txBody>
      </p:sp>
    </p:spTree>
    <p:extLst>
      <p:ext uri="{BB962C8B-B14F-4D97-AF65-F5344CB8AC3E}">
        <p14:creationId xmlns:p14="http://schemas.microsoft.com/office/powerpoint/2010/main" val="4166122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FFFF5442-355A-4A00-8E6D-EE08ABCDBCC9}" type="slidenum">
              <a:rPr lang="en-US" altLang="ko-KR"/>
              <a:pPr/>
              <a:t>‹#›</a:t>
            </a:fld>
            <a:endParaRPr lang="en-US" altLang="ko-KR"/>
          </a:p>
        </p:txBody>
      </p:sp>
    </p:spTree>
    <p:extLst>
      <p:ext uri="{BB962C8B-B14F-4D97-AF65-F5344CB8AC3E}">
        <p14:creationId xmlns:p14="http://schemas.microsoft.com/office/powerpoint/2010/main" val="401685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C26DC3E0-687A-4EEE-9910-EE75F84410E7}" type="slidenum">
              <a:rPr lang="en-US" altLang="ko-KR"/>
              <a:pPr/>
              <a:t>‹#›</a:t>
            </a:fld>
            <a:endParaRPr lang="en-US" altLang="ko-KR"/>
          </a:p>
        </p:txBody>
      </p:sp>
    </p:spTree>
    <p:extLst>
      <p:ext uri="{BB962C8B-B14F-4D97-AF65-F5344CB8AC3E}">
        <p14:creationId xmlns:p14="http://schemas.microsoft.com/office/powerpoint/2010/main" val="242287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6DD1E4D6-89FF-490E-8386-632D63B94E03}" type="slidenum">
              <a:rPr lang="en-US" altLang="ko-KR"/>
              <a:pPr/>
              <a:t>‹#›</a:t>
            </a:fld>
            <a:endParaRPr lang="en-US" altLang="ko-KR"/>
          </a:p>
        </p:txBody>
      </p:sp>
    </p:spTree>
    <p:extLst>
      <p:ext uri="{BB962C8B-B14F-4D97-AF65-F5344CB8AC3E}">
        <p14:creationId xmlns:p14="http://schemas.microsoft.com/office/powerpoint/2010/main" val="137443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F6586E82-922D-484D-8C78-2FBC4054B5FE}" type="slidenum">
              <a:rPr lang="en-US" altLang="ko-KR"/>
              <a:pPr/>
              <a:t>‹#›</a:t>
            </a:fld>
            <a:endParaRPr lang="en-US" altLang="ko-KR"/>
          </a:p>
        </p:txBody>
      </p:sp>
    </p:spTree>
    <p:extLst>
      <p:ext uri="{BB962C8B-B14F-4D97-AF65-F5344CB8AC3E}">
        <p14:creationId xmlns:p14="http://schemas.microsoft.com/office/powerpoint/2010/main" val="1838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6E895C46-3524-466F-B36E-4A2C4DE38482}" type="slidenum">
              <a:rPr lang="en-US" altLang="ko-KR"/>
              <a:pPr/>
              <a:t>‹#›</a:t>
            </a:fld>
            <a:endParaRPr lang="en-US" altLang="ko-KR"/>
          </a:p>
        </p:txBody>
      </p:sp>
    </p:spTree>
    <p:extLst>
      <p:ext uri="{BB962C8B-B14F-4D97-AF65-F5344CB8AC3E}">
        <p14:creationId xmlns:p14="http://schemas.microsoft.com/office/powerpoint/2010/main" val="203581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84EFAB7A-6639-498F-8BA9-CCE10F076849}" type="slidenum">
              <a:rPr lang="en-US" altLang="ko-KR"/>
              <a:pPr/>
              <a:t>‹#›</a:t>
            </a:fld>
            <a:endParaRPr lang="en-US" altLang="ko-KR"/>
          </a:p>
        </p:txBody>
      </p:sp>
    </p:spTree>
    <p:extLst>
      <p:ext uri="{BB962C8B-B14F-4D97-AF65-F5344CB8AC3E}">
        <p14:creationId xmlns:p14="http://schemas.microsoft.com/office/powerpoint/2010/main" val="38442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8823A76D-B8C6-44AE-BFC3-90A99BFDAE2E}" type="slidenum">
              <a:rPr lang="en-US" altLang="ko-KR"/>
              <a:pPr/>
              <a:t>‹#›</a:t>
            </a:fld>
            <a:endParaRPr lang="en-US" altLang="ko-KR"/>
          </a:p>
        </p:txBody>
      </p:sp>
    </p:spTree>
    <p:extLst>
      <p:ext uri="{BB962C8B-B14F-4D97-AF65-F5344CB8AC3E}">
        <p14:creationId xmlns:p14="http://schemas.microsoft.com/office/powerpoint/2010/main" val="225669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548FB35F-FF51-4D15-9D29-2A19112A038C}" type="slidenum">
              <a:rPr lang="en-US" altLang="ko-KR"/>
              <a:pPr/>
              <a:t>‹#›</a:t>
            </a:fld>
            <a:endParaRPr lang="en-US" altLang="ko-KR"/>
          </a:p>
        </p:txBody>
      </p:sp>
    </p:spTree>
    <p:extLst>
      <p:ext uri="{BB962C8B-B14F-4D97-AF65-F5344CB8AC3E}">
        <p14:creationId xmlns:p14="http://schemas.microsoft.com/office/powerpoint/2010/main" val="190580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AAEE78F9-5637-446A-9D08-86CDFAD1E49C}" type="slidenum">
              <a:rPr lang="en-US" altLang="ko-KR"/>
              <a:pPr/>
              <a:t>‹#›</a:t>
            </a:fld>
            <a:endParaRPr lang="en-US" altLang="ko-KR"/>
          </a:p>
        </p:txBody>
      </p:sp>
    </p:spTree>
    <p:extLst>
      <p:ext uri="{BB962C8B-B14F-4D97-AF65-F5344CB8AC3E}">
        <p14:creationId xmlns:p14="http://schemas.microsoft.com/office/powerpoint/2010/main" val="367859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C7FB812E-080C-4EFB-8046-89BF4BC2C242}" type="slidenum">
              <a:rPr lang="en-US" altLang="ko-KR"/>
              <a:pPr/>
              <a:t>‹#›</a:t>
            </a:fld>
            <a:endParaRPr lang="en-US" altLang="ko-KR"/>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cs.armstrong.edu/liang/intro10e/html/GuessNumber.html" TargetMode="External"/><Relationship Id="rId3" Type="http://schemas.openxmlformats.org/officeDocument/2006/relationships/hyperlink" Target="html/GuessNumberOneTime.bat" TargetMode="External"/><Relationship Id="rId7" Type="http://schemas.openxmlformats.org/officeDocument/2006/relationships/hyperlink" Target="http://www.cs.armstrong.edu/liang/intro10e/html/GuessNumberOneTime.html" TargetMode="External"/><Relationship Id="rId2" Type="http://schemas.openxmlformats.org/officeDocument/2006/relationships/hyperlink" Target="html/GuessNumberOneTime.html" TargetMode="External"/><Relationship Id="rId1" Type="http://schemas.openxmlformats.org/officeDocument/2006/relationships/slideLayout" Target="../slideLayouts/slideLayout2.xml"/><Relationship Id="rId6" Type="http://schemas.openxmlformats.org/officeDocument/2006/relationships/hyperlink" Target="html/GuessNumber.bat" TargetMode="External"/><Relationship Id="rId5" Type="http://schemas.openxmlformats.org/officeDocument/2006/relationships/hyperlink" Target="html/GuessNumber.html" TargetMode="Externa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ml/GreatestCommonDivisor.bat" TargetMode="External"/><Relationship Id="rId2" Type="http://schemas.openxmlformats.org/officeDocument/2006/relationships/hyperlink" Target="html/GreatestCommonDiviso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GreatestCommonDivisor.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ml/Dec2Hex.html" TargetMode="External"/><Relationship Id="rId7" Type="http://schemas.openxmlformats.org/officeDocument/2006/relationships/hyperlink" Target="http://www.cs.armstrong.edu/liang/intro10e/html/Dec2Hex.html"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hyperlink" Target="html/Dec2Hex.bat"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www.cs.armstrong.edu/liang/intro10e/html/TestContinue.html" TargetMode="External"/><Relationship Id="rId3" Type="http://schemas.openxmlformats.org/officeDocument/2006/relationships/hyperlink" Target="html/TestContinue.html" TargetMode="External"/><Relationship Id="rId7" Type="http://schemas.openxmlformats.org/officeDocument/2006/relationships/hyperlink" Target="http://www.cs.armstrong.edu/liang/intro10e/html/TestBreak.html" TargetMode="External"/><Relationship Id="rId2" Type="http://schemas.openxmlformats.org/officeDocument/2006/relationships/hyperlink" Target="html/TestBreak.html" TargetMode="External"/><Relationship Id="rId1" Type="http://schemas.openxmlformats.org/officeDocument/2006/relationships/slideLayout" Target="../slideLayouts/slideLayout2.xml"/><Relationship Id="rId6" Type="http://schemas.openxmlformats.org/officeDocument/2006/relationships/hyperlink" Target="html/TestContinue.bat" TargetMode="External"/><Relationship Id="rId5" Type="http://schemas.openxmlformats.org/officeDocument/2006/relationships/image" Target="../media/image3.wmf"/><Relationship Id="rId4" Type="http://schemas.openxmlformats.org/officeDocument/2006/relationships/hyperlink" Target="html/TestBreak.bat" TargetMode="Externa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5"/>
          <p:cNvSpPr>
            <a:spLocks noGrp="1" noChangeArrowheads="1"/>
          </p:cNvSpPr>
          <p:nvPr>
            <p:ph type="ftr"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smtClean="0"/>
              <a:t>Liang, Introduction to Java Programming, Tenth Edition, (c) 2015 Pearson Education, Inc. All rights reserved. </a:t>
            </a:r>
          </a:p>
        </p:txBody>
      </p:sp>
      <p:sp>
        <p:nvSpPr>
          <p:cNvPr id="3075" name="Rectangle 36"/>
          <p:cNvSpPr>
            <a:spLocks noGrp="1" noChangeArrowheads="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8CE052-5FC2-4522-B79D-2B2611914CCF}" type="slidenum">
              <a:rPr lang="en-US" altLang="en-US" sz="1400"/>
              <a:pPr>
                <a:spcBef>
                  <a:spcPct val="0"/>
                </a:spcBef>
                <a:buClrTx/>
                <a:buSzTx/>
                <a:buFontTx/>
                <a:buNone/>
              </a:pPr>
              <a:t>1</a:t>
            </a:fld>
            <a:endParaRPr lang="en-US" altLang="en-US" sz="1400"/>
          </a:p>
        </p:txBody>
      </p:sp>
      <p:sp>
        <p:nvSpPr>
          <p:cNvPr id="3076" name="Rectangle 1026"/>
          <p:cNvSpPr>
            <a:spLocks noGrp="1" noChangeArrowheads="1"/>
          </p:cNvSpPr>
          <p:nvPr>
            <p:ph type="ctrTitle"/>
          </p:nvPr>
        </p:nvSpPr>
        <p:spPr>
          <a:xfrm>
            <a:off x="347663" y="855663"/>
            <a:ext cx="8334375" cy="1152525"/>
          </a:xfrm>
        </p:spPr>
        <p:txBody>
          <a:bodyPr/>
          <a:lstStyle/>
          <a:p>
            <a:r>
              <a:rPr lang="en-US" altLang="en-US" sz="4000" smtClean="0"/>
              <a:t>Chapter 5 Loops</a:t>
            </a:r>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80514D-C2C3-4EBF-B050-0689222384FB}"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685800" y="228600"/>
            <a:ext cx="7772400" cy="762000"/>
          </a:xfrm>
        </p:spPr>
        <p:txBody>
          <a:bodyPr/>
          <a:lstStyle/>
          <a:p>
            <a:r>
              <a:rPr lang="en-US" altLang="en-US" smtClean="0"/>
              <a:t>Trace while Loop, cont.</a:t>
            </a:r>
          </a:p>
        </p:txBody>
      </p:sp>
      <p:sp>
        <p:nvSpPr>
          <p:cNvPr id="12292"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int count = 0;</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while (count &lt; 2) {</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System.out.println("Welcome to Java!");</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count++;</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a:t>
            </a:r>
          </a:p>
        </p:txBody>
      </p:sp>
      <p:sp>
        <p:nvSpPr>
          <p:cNvPr id="12294"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AutoShape 6"/>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1 now</a:t>
            </a:r>
          </a:p>
        </p:txBody>
      </p:sp>
      <p:sp>
        <p:nvSpPr>
          <p:cNvPr id="12296" name="Rectangle 7"/>
          <p:cNvSpPr>
            <a:spLocks noChangeArrowheads="1"/>
          </p:cNvSpPr>
          <p:nvPr/>
        </p:nvSpPr>
        <p:spPr bwMode="auto">
          <a:xfrm>
            <a:off x="309563" y="29686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FA84EA-6EF2-40D5-BB3E-F033A70DB9CF}"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685800" y="228600"/>
            <a:ext cx="7772400" cy="762000"/>
          </a:xfrm>
        </p:spPr>
        <p:txBody>
          <a:bodyPr/>
          <a:lstStyle/>
          <a:p>
            <a:r>
              <a:rPr lang="en-US" altLang="en-US" smtClean="0"/>
              <a:t>Trace while Loop, cont.</a:t>
            </a:r>
          </a:p>
        </p:txBody>
      </p:sp>
      <p:sp>
        <p:nvSpPr>
          <p:cNvPr id="13316"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int count = 0;</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while (count &lt; 2) {</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System.out.println("Welcome to Java!");</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count++;</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a:t>
            </a:r>
          </a:p>
        </p:txBody>
      </p:sp>
      <p:sp>
        <p:nvSpPr>
          <p:cNvPr id="13318"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AutoShape 6"/>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still true since count is 1</a:t>
            </a:r>
          </a:p>
        </p:txBody>
      </p:sp>
      <p:sp>
        <p:nvSpPr>
          <p:cNvPr id="13320" name="Rectangle 7"/>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C641A6-62B4-4091-BC0D-4306B529ACBF}"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685800" y="228600"/>
            <a:ext cx="7772400" cy="762000"/>
          </a:xfrm>
        </p:spPr>
        <p:txBody>
          <a:bodyPr/>
          <a:lstStyle/>
          <a:p>
            <a:r>
              <a:rPr lang="en-US" altLang="en-US" smtClean="0"/>
              <a:t>Trace while Loop, cont.</a:t>
            </a:r>
          </a:p>
        </p:txBody>
      </p:sp>
      <p:sp>
        <p:nvSpPr>
          <p:cNvPr id="14340"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int count = 0;</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while (count &lt; 2) {</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System.out.println("Welcome to Java!");</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count++;</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a:t>
            </a:r>
          </a:p>
        </p:txBody>
      </p:sp>
      <p:sp>
        <p:nvSpPr>
          <p:cNvPr id="14342"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AutoShape 6"/>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14344" name="Rectangle 7"/>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E96EAC-1F4D-4492-B2E7-ABFE01F58F36}"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685800" y="228600"/>
            <a:ext cx="7772400" cy="762000"/>
          </a:xfrm>
        </p:spPr>
        <p:txBody>
          <a:bodyPr/>
          <a:lstStyle/>
          <a:p>
            <a:r>
              <a:rPr lang="en-US" altLang="en-US" smtClean="0"/>
              <a:t>Trace while Loop, cont.</a:t>
            </a:r>
          </a:p>
        </p:txBody>
      </p:sp>
      <p:sp>
        <p:nvSpPr>
          <p:cNvPr id="15364"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int count = 0;</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while (count &lt; 2) {</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System.out.println("Welcome to Java!");</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count++;</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a:t>
            </a:r>
          </a:p>
        </p:txBody>
      </p:sp>
      <p:sp>
        <p:nvSpPr>
          <p:cNvPr id="15366"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AutoShape 6"/>
          <p:cNvSpPr>
            <a:spLocks noChangeArrowheads="1"/>
          </p:cNvSpPr>
          <p:nvPr/>
        </p:nvSpPr>
        <p:spPr bwMode="auto">
          <a:xfrm>
            <a:off x="5257800" y="1219200"/>
            <a:ext cx="3538538" cy="635000"/>
          </a:xfrm>
          <a:prstGeom prst="wedgeRoundRectCallout">
            <a:avLst>
              <a:gd name="adj1" fmla="val -59333"/>
              <a:gd name="adj2" fmla="val 242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2 now</a:t>
            </a:r>
          </a:p>
        </p:txBody>
      </p:sp>
      <p:sp>
        <p:nvSpPr>
          <p:cNvPr id="15368" name="Rectangle 8"/>
          <p:cNvSpPr>
            <a:spLocks noChangeArrowheads="1"/>
          </p:cNvSpPr>
          <p:nvPr/>
        </p:nvSpPr>
        <p:spPr bwMode="auto">
          <a:xfrm>
            <a:off x="269875" y="29686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8306C6-1D39-4A1C-B2E9-8F14BAEBA524}"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685800" y="228600"/>
            <a:ext cx="7772400" cy="762000"/>
          </a:xfrm>
        </p:spPr>
        <p:txBody>
          <a:bodyPr/>
          <a:lstStyle/>
          <a:p>
            <a:r>
              <a:rPr lang="en-US" altLang="en-US" smtClean="0"/>
              <a:t>Trace while Loop, cont.</a:t>
            </a:r>
          </a:p>
        </p:txBody>
      </p:sp>
      <p:sp>
        <p:nvSpPr>
          <p:cNvPr id="16388"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int count = 0;</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while (count &lt; 2) {</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System.out.println("Welcome to Java!");</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count++;</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a:t>
            </a:r>
          </a:p>
        </p:txBody>
      </p:sp>
      <p:sp>
        <p:nvSpPr>
          <p:cNvPr id="16390"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AutoShape 6"/>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false since count is 2 now</a:t>
            </a:r>
          </a:p>
        </p:txBody>
      </p:sp>
      <p:sp>
        <p:nvSpPr>
          <p:cNvPr id="16392" name="Rectangle 7"/>
          <p:cNvSpPr>
            <a:spLocks noChangeArrowheads="1"/>
          </p:cNvSpPr>
          <p:nvPr/>
        </p:nvSpPr>
        <p:spPr bwMode="auto">
          <a:xfrm>
            <a:off x="309563" y="2008188"/>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D25251-0242-4187-9EBD-367C130B0DE1}" type="slidenum">
              <a:rPr lang="en-US" altLang="en-US" sz="1400"/>
              <a:pPr>
                <a:spcBef>
                  <a:spcPct val="0"/>
                </a:spcBef>
                <a:buClrTx/>
                <a:buSzTx/>
                <a:buFontTx/>
                <a:buNone/>
              </a:pPr>
              <a:t>15</a:t>
            </a:fld>
            <a:endParaRPr lang="en-US" altLang="en-US" sz="1400"/>
          </a:p>
        </p:txBody>
      </p:sp>
      <p:sp>
        <p:nvSpPr>
          <p:cNvPr id="17411" name="Rectangle 2"/>
          <p:cNvSpPr>
            <a:spLocks noGrp="1" noChangeArrowheads="1"/>
          </p:cNvSpPr>
          <p:nvPr>
            <p:ph type="title"/>
          </p:nvPr>
        </p:nvSpPr>
        <p:spPr>
          <a:xfrm>
            <a:off x="685800" y="228600"/>
            <a:ext cx="7772400" cy="762000"/>
          </a:xfrm>
        </p:spPr>
        <p:txBody>
          <a:bodyPr/>
          <a:lstStyle/>
          <a:p>
            <a:r>
              <a:rPr lang="en-US" altLang="en-US" smtClean="0"/>
              <a:t>Trace while Loop</a:t>
            </a:r>
          </a:p>
        </p:txBody>
      </p:sp>
      <p:sp>
        <p:nvSpPr>
          <p:cNvPr id="17412"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int count = 0;</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while (count &lt; 2) {</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System.out.println("Welcome to Java!");</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count++;</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a:t>
            </a:r>
          </a:p>
          <a:p>
            <a:pPr>
              <a:lnSpc>
                <a:spcPct val="90000"/>
              </a:lnSpc>
              <a:spcBef>
                <a:spcPct val="50000"/>
              </a:spcBef>
              <a:buClr>
                <a:schemeClr val="tx2"/>
              </a:buClr>
              <a:buSzPct val="75000"/>
              <a:buFont typeface="Monotype Sorts" pitchFamily="2" charset="2"/>
              <a:buNone/>
            </a:pPr>
            <a:endParaRPr lang="en-US" altLang="ko-KR">
              <a:solidFill>
                <a:schemeClr val="bg2"/>
              </a:solidFill>
              <a:ea typeface="굴림" panose="020B0600000101010101" pitchFamily="50" charset="-127"/>
              <a:cs typeface="Courier New" panose="02070309020205020404" pitchFamily="49" charset="0"/>
            </a:endParaRPr>
          </a:p>
        </p:txBody>
      </p:sp>
      <p:sp>
        <p:nvSpPr>
          <p:cNvPr id="17414"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AutoShape 6"/>
          <p:cNvSpPr>
            <a:spLocks noChangeArrowheads="1"/>
          </p:cNvSpPr>
          <p:nvPr/>
        </p:nvSpPr>
        <p:spPr bwMode="auto">
          <a:xfrm>
            <a:off x="5262563" y="1201738"/>
            <a:ext cx="3538537" cy="635000"/>
          </a:xfrm>
          <a:prstGeom prst="wedgeRoundRectCallout">
            <a:avLst>
              <a:gd name="adj1" fmla="val -64222"/>
              <a:gd name="adj2" fmla="val 411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loop exits. Execute the next statement after the loop.</a:t>
            </a:r>
          </a:p>
        </p:txBody>
      </p:sp>
      <p:sp>
        <p:nvSpPr>
          <p:cNvPr id="17416" name="Rectangle 8"/>
          <p:cNvSpPr>
            <a:spLocks noChangeArrowheads="1"/>
          </p:cNvSpPr>
          <p:nvPr/>
        </p:nvSpPr>
        <p:spPr bwMode="auto">
          <a:xfrm>
            <a:off x="309563" y="3967163"/>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E1DFB4-96EB-449D-A10F-33DF5A1818AD}" type="slidenum">
              <a:rPr lang="en-US" altLang="en-US" sz="1400"/>
              <a:pPr>
                <a:spcBef>
                  <a:spcPct val="0"/>
                </a:spcBef>
                <a:buClrTx/>
                <a:buSzTx/>
                <a:buFontTx/>
                <a:buNone/>
              </a:pPr>
              <a:t>16</a:t>
            </a:fld>
            <a:endParaRPr lang="en-US" altLang="en-US" sz="1400"/>
          </a:p>
        </p:txBody>
      </p:sp>
      <p:sp>
        <p:nvSpPr>
          <p:cNvPr id="19459" name="Rectangle 2"/>
          <p:cNvSpPr>
            <a:spLocks noGrp="1" noChangeArrowheads="1"/>
          </p:cNvSpPr>
          <p:nvPr>
            <p:ph type="title"/>
          </p:nvPr>
        </p:nvSpPr>
        <p:spPr>
          <a:xfrm>
            <a:off x="0" y="241300"/>
            <a:ext cx="9144000" cy="628650"/>
          </a:xfrm>
        </p:spPr>
        <p:txBody>
          <a:bodyPr/>
          <a:lstStyle/>
          <a:p>
            <a:r>
              <a:rPr lang="en-US" altLang="en-US" sz="3600" smtClean="0"/>
              <a:t>Problem: Guessing Numbers</a:t>
            </a:r>
            <a:r>
              <a:rPr lang="en-US" altLang="en-US" sz="4000" smtClean="0"/>
              <a:t> </a:t>
            </a:r>
          </a:p>
        </p:txBody>
      </p:sp>
      <p:sp>
        <p:nvSpPr>
          <p:cNvPr id="19460" name="Rectangle 3"/>
          <p:cNvSpPr>
            <a:spLocks noGrp="1" noChangeArrowheads="1"/>
          </p:cNvSpPr>
          <p:nvPr>
            <p:ph type="body" idx="1"/>
          </p:nvPr>
        </p:nvSpPr>
        <p:spPr>
          <a:xfrm>
            <a:off x="309563" y="1009650"/>
            <a:ext cx="8534400" cy="4186238"/>
          </a:xfrm>
        </p:spPr>
        <p:txBody>
          <a:bodyPr/>
          <a:lstStyle/>
          <a:p>
            <a:pPr marL="0" indent="0">
              <a:spcBef>
                <a:spcPct val="100000"/>
              </a:spcBef>
              <a:buFont typeface="Monotype Sorts" pitchFamily="2" charset="2"/>
              <a:buNone/>
            </a:pPr>
            <a:r>
              <a:rPr lang="en-US" altLang="en-US" smtClean="0"/>
              <a:t>Write a program that randomly generates an integer between </a:t>
            </a:r>
            <a:r>
              <a:rPr lang="en-US" altLang="en-US" u="sng" smtClean="0"/>
              <a:t>0</a:t>
            </a:r>
            <a:r>
              <a:rPr lang="en-US" altLang="en-US" smtClean="0"/>
              <a:t> and </a:t>
            </a:r>
            <a:r>
              <a:rPr lang="en-US" altLang="en-US" u="sng" smtClean="0"/>
              <a:t>100</a:t>
            </a:r>
            <a:r>
              <a:rPr lang="en-US" altLang="en-US" smtClean="0"/>
              <a:t>, inclusive. The program prompts the user to enter a number continuously until the number matches the randomly generated number. For each user input, the program tells the user whether the input is too low or too high, so the user can choose the next input intelligently. Here is a sample run: </a:t>
            </a:r>
          </a:p>
        </p:txBody>
      </p:sp>
      <p:sp>
        <p:nvSpPr>
          <p:cNvPr id="167940" name="AutoShape 4">
            <a:hlinkClick r:id="" action="ppaction://noaction" highlightClick="1"/>
          </p:cNvPr>
          <p:cNvSpPr>
            <a:spLocks noChangeArrowheads="1"/>
          </p:cNvSpPr>
          <p:nvPr/>
        </p:nvSpPr>
        <p:spPr bwMode="auto">
          <a:xfrm>
            <a:off x="1801813" y="5041900"/>
            <a:ext cx="33416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GuessNumberOneTime</a:t>
            </a:r>
            <a:endParaRPr lang="en-US" altLang="ko-KR">
              <a:solidFill>
                <a:schemeClr val="accent1"/>
              </a:solidFill>
              <a:ea typeface="굴림" panose="020B0600000101010101" pitchFamily="50" charset="-127"/>
            </a:endParaRPr>
          </a:p>
        </p:txBody>
      </p:sp>
      <p:pic>
        <p:nvPicPr>
          <p:cNvPr id="19462" name="Picture 5">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2250" y="5041900"/>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7942" name="AutoShape 6">
            <a:hlinkClick r:id="" action="ppaction://noaction" highlightClick="1"/>
          </p:cNvPr>
          <p:cNvSpPr>
            <a:spLocks noChangeArrowheads="1"/>
          </p:cNvSpPr>
          <p:nvPr/>
        </p:nvSpPr>
        <p:spPr bwMode="auto">
          <a:xfrm>
            <a:off x="1839913" y="5810250"/>
            <a:ext cx="33416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5" action="ppaction://program"/>
              </a:rPr>
              <a:t>GuessNumber</a:t>
            </a:r>
            <a:endParaRPr lang="en-US" altLang="ko-KR">
              <a:solidFill>
                <a:schemeClr val="accent1"/>
              </a:solidFill>
              <a:ea typeface="굴림" panose="020B0600000101010101" pitchFamily="50" charset="-127"/>
            </a:endParaRPr>
          </a:p>
        </p:txBody>
      </p:sp>
      <p:pic>
        <p:nvPicPr>
          <p:cNvPr id="19464" name="Picture 7">
            <a:hlinkClick r:id="rId6"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0350" y="5810250"/>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5" name="AutoShape 8">
            <a:hlinkClick r:id="rId7" highlightClick="1"/>
          </p:cNvPr>
          <p:cNvSpPr>
            <a:spLocks noChangeArrowheads="1"/>
          </p:cNvSpPr>
          <p:nvPr/>
        </p:nvSpPr>
        <p:spPr bwMode="auto">
          <a:xfrm>
            <a:off x="1268413" y="50038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6" name="AutoShape 9">
            <a:hlinkClick r:id="rId8" highlightClick="1"/>
          </p:cNvPr>
          <p:cNvSpPr>
            <a:spLocks noChangeArrowheads="1"/>
          </p:cNvSpPr>
          <p:nvPr/>
        </p:nvSpPr>
        <p:spPr bwMode="auto">
          <a:xfrm>
            <a:off x="1268413" y="57721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8DADF3-3F32-4968-9FAA-519DB93DA9A8}" type="slidenum">
              <a:rPr lang="en-US" altLang="en-US" sz="1400"/>
              <a:pPr>
                <a:spcBef>
                  <a:spcPct val="0"/>
                </a:spcBef>
                <a:buClrTx/>
                <a:buSzTx/>
                <a:buFontTx/>
                <a:buNone/>
              </a:pPr>
              <a:t>17</a:t>
            </a:fld>
            <a:endParaRPr lang="en-US" altLang="en-US" sz="1400"/>
          </a:p>
        </p:txBody>
      </p:sp>
      <p:sp>
        <p:nvSpPr>
          <p:cNvPr id="22531" name="Rectangle 2"/>
          <p:cNvSpPr>
            <a:spLocks noGrp="1" noChangeArrowheads="1"/>
          </p:cNvSpPr>
          <p:nvPr>
            <p:ph type="title"/>
          </p:nvPr>
        </p:nvSpPr>
        <p:spPr>
          <a:xfrm>
            <a:off x="685800" y="76200"/>
            <a:ext cx="7772400" cy="685800"/>
          </a:xfrm>
        </p:spPr>
        <p:txBody>
          <a:bodyPr/>
          <a:lstStyle/>
          <a:p>
            <a:r>
              <a:rPr lang="en-US" altLang="en-US" smtClean="0"/>
              <a:t>Caution</a:t>
            </a:r>
            <a:endParaRPr lang="en-US" altLang="en-US" smtClean="0">
              <a:solidFill>
                <a:schemeClr val="tx1"/>
              </a:solidFill>
            </a:endParaRPr>
          </a:p>
        </p:txBody>
      </p:sp>
      <p:sp>
        <p:nvSpPr>
          <p:cNvPr id="22532" name="Rectangle 3"/>
          <p:cNvSpPr>
            <a:spLocks noGrp="1" noChangeArrowheads="1"/>
          </p:cNvSpPr>
          <p:nvPr>
            <p:ph type="body" idx="1"/>
          </p:nvPr>
        </p:nvSpPr>
        <p:spPr>
          <a:xfrm>
            <a:off x="304800" y="971550"/>
            <a:ext cx="8645525" cy="2495550"/>
          </a:xfrm>
        </p:spPr>
        <p:txBody>
          <a:bodyPr/>
          <a:lstStyle/>
          <a:p>
            <a:pPr marL="0" indent="0">
              <a:lnSpc>
                <a:spcPct val="90000"/>
              </a:lnSpc>
              <a:buFont typeface="Monotype Sorts" pitchFamily="2" charset="2"/>
              <a:buNone/>
            </a:pPr>
            <a:r>
              <a:rPr lang="en-US" altLang="en-US" sz="2400" dirty="0" smtClean="0"/>
              <a:t>Don’t use floating-point values for equality checking in a loop control. Since floating-point values are approximations for some values, using them could result in imprecise counter values and inaccurate results. Consider the following code for computing 1 + 0.9 + 0.8 + ... + 0.1:</a:t>
            </a:r>
          </a:p>
        </p:txBody>
      </p:sp>
      <p:sp>
        <p:nvSpPr>
          <p:cNvPr id="24581" name="Rectangle 4"/>
          <p:cNvSpPr>
            <a:spLocks noChangeArrowheads="1"/>
          </p:cNvSpPr>
          <p:nvPr/>
        </p:nvSpPr>
        <p:spPr bwMode="auto">
          <a:xfrm>
            <a:off x="309563" y="3697288"/>
            <a:ext cx="8602662"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tx2"/>
              </a:buClr>
              <a:buSzPct val="75000"/>
              <a:buFont typeface="Monotype Sorts" pitchFamily="2" charset="2"/>
              <a:buNone/>
            </a:pPr>
            <a:r>
              <a:rPr lang="en-US" altLang="ko-KR" b="1" dirty="0">
                <a:solidFill>
                  <a:srgbClr val="000000"/>
                </a:solidFill>
                <a:ea typeface="굴림" panose="020B0600000101010101" pitchFamily="50" charset="-127"/>
              </a:rPr>
              <a:t>double</a:t>
            </a:r>
            <a:r>
              <a:rPr lang="en-US" altLang="ko-KR" dirty="0">
                <a:solidFill>
                  <a:srgbClr val="000000"/>
                </a:solidFill>
                <a:ea typeface="굴림" panose="020B0600000101010101" pitchFamily="50" charset="-127"/>
              </a:rPr>
              <a:t> item = 1; </a:t>
            </a:r>
            <a:r>
              <a:rPr lang="en-US" altLang="ko-KR" b="1" dirty="0">
                <a:solidFill>
                  <a:srgbClr val="000000"/>
                </a:solidFill>
                <a:ea typeface="굴림" panose="020B0600000101010101" pitchFamily="50" charset="-127"/>
              </a:rPr>
              <a:t>double</a:t>
            </a:r>
            <a:r>
              <a:rPr lang="en-US" altLang="ko-KR" dirty="0">
                <a:solidFill>
                  <a:srgbClr val="000000"/>
                </a:solidFill>
                <a:ea typeface="굴림" panose="020B0600000101010101" pitchFamily="50" charset="-127"/>
              </a:rPr>
              <a:t> sum = 0;</a:t>
            </a:r>
            <a:endParaRPr lang="en-US" altLang="ko-KR" b="1" dirty="0">
              <a:solidFill>
                <a:srgbClr val="000000"/>
              </a:solidFill>
              <a:ea typeface="굴림" panose="020B0600000101010101" pitchFamily="50" charset="-127"/>
            </a:endParaRPr>
          </a:p>
          <a:p>
            <a:pPr>
              <a:lnSpc>
                <a:spcPct val="80000"/>
              </a:lnSpc>
              <a:spcBef>
                <a:spcPct val="20000"/>
              </a:spcBef>
              <a:buClr>
                <a:schemeClr val="tx2"/>
              </a:buClr>
              <a:buSzPct val="75000"/>
              <a:buFont typeface="Monotype Sorts" pitchFamily="2" charset="2"/>
              <a:buNone/>
            </a:pPr>
            <a:r>
              <a:rPr lang="en-US" altLang="ko-KR" b="1" dirty="0">
                <a:solidFill>
                  <a:srgbClr val="000000"/>
                </a:solidFill>
                <a:ea typeface="굴림" panose="020B0600000101010101" pitchFamily="50" charset="-127"/>
              </a:rPr>
              <a:t>while</a:t>
            </a:r>
            <a:r>
              <a:rPr lang="en-US" altLang="ko-KR" dirty="0">
                <a:solidFill>
                  <a:srgbClr val="000000"/>
                </a:solidFill>
                <a:ea typeface="굴림" panose="020B0600000101010101" pitchFamily="50" charset="-127"/>
              </a:rPr>
              <a:t> (item != 0) { // No guarantee item will be 0</a:t>
            </a:r>
          </a:p>
          <a:p>
            <a:pPr>
              <a:lnSpc>
                <a:spcPct val="80000"/>
              </a:lnSpc>
              <a:spcBef>
                <a:spcPct val="20000"/>
              </a:spcBef>
              <a:buClr>
                <a:schemeClr val="tx2"/>
              </a:buClr>
              <a:buSzPct val="75000"/>
              <a:buFont typeface="Monotype Sorts" pitchFamily="2" charset="2"/>
              <a:buNone/>
            </a:pPr>
            <a:r>
              <a:rPr lang="en-US" altLang="ko-KR" dirty="0">
                <a:solidFill>
                  <a:srgbClr val="000000"/>
                </a:solidFill>
                <a:ea typeface="굴림" panose="020B0600000101010101" pitchFamily="50" charset="-127"/>
              </a:rPr>
              <a:t>  sum += item;</a:t>
            </a:r>
          </a:p>
          <a:p>
            <a:pPr>
              <a:lnSpc>
                <a:spcPct val="80000"/>
              </a:lnSpc>
              <a:spcBef>
                <a:spcPct val="20000"/>
              </a:spcBef>
              <a:buClr>
                <a:schemeClr val="tx2"/>
              </a:buClr>
              <a:buSzPct val="75000"/>
              <a:buFont typeface="Monotype Sorts" pitchFamily="2" charset="2"/>
              <a:buNone/>
            </a:pPr>
            <a:r>
              <a:rPr lang="en-US" altLang="ko-KR" dirty="0">
                <a:solidFill>
                  <a:srgbClr val="000000"/>
                </a:solidFill>
                <a:ea typeface="굴림" panose="020B0600000101010101" pitchFamily="50" charset="-127"/>
              </a:rPr>
              <a:t>  item -= 0.1;</a:t>
            </a:r>
          </a:p>
          <a:p>
            <a:pPr>
              <a:lnSpc>
                <a:spcPct val="80000"/>
              </a:lnSpc>
              <a:spcBef>
                <a:spcPct val="20000"/>
              </a:spcBef>
              <a:buClr>
                <a:schemeClr val="tx2"/>
              </a:buClr>
              <a:buSzPct val="75000"/>
              <a:buFont typeface="Monotype Sorts" pitchFamily="2" charset="2"/>
              <a:buNone/>
            </a:pPr>
            <a:r>
              <a:rPr lang="en-US" altLang="ko-KR" dirty="0">
                <a:solidFill>
                  <a:srgbClr val="000000"/>
                </a:solidFill>
                <a:ea typeface="굴림" panose="020B0600000101010101" pitchFamily="50" charset="-127"/>
              </a:rPr>
              <a:t>}</a:t>
            </a:r>
          </a:p>
          <a:p>
            <a:pPr>
              <a:lnSpc>
                <a:spcPct val="80000"/>
              </a:lnSpc>
              <a:spcBef>
                <a:spcPct val="20000"/>
              </a:spcBef>
              <a:buClr>
                <a:schemeClr val="tx2"/>
              </a:buClr>
              <a:buSzPct val="75000"/>
              <a:buFont typeface="Monotype Sorts" pitchFamily="2" charset="2"/>
              <a:buNone/>
            </a:pPr>
            <a:r>
              <a:rPr lang="en-US" altLang="ko-KR" dirty="0" err="1">
                <a:solidFill>
                  <a:srgbClr val="000000"/>
                </a:solidFill>
                <a:ea typeface="굴림" panose="020B0600000101010101" pitchFamily="50" charset="-127"/>
              </a:rPr>
              <a:t>System.out.println</a:t>
            </a:r>
            <a:r>
              <a:rPr lang="en-US" altLang="ko-KR" dirty="0">
                <a:solidFill>
                  <a:srgbClr val="000000"/>
                </a:solidFill>
                <a:ea typeface="굴림" panose="020B0600000101010101" pitchFamily="50" charset="-127"/>
              </a:rPr>
              <a:t>(sum);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6E40B1-644F-4357-9948-C35416C1128A}" type="slidenum">
              <a:rPr lang="en-US" altLang="en-US" sz="1400"/>
              <a:pPr>
                <a:spcBef>
                  <a:spcPct val="0"/>
                </a:spcBef>
                <a:buClrTx/>
                <a:buSzTx/>
                <a:buFontTx/>
                <a:buNone/>
              </a:pPr>
              <a:t>18</a:t>
            </a:fld>
            <a:endParaRPr lang="en-US" altLang="en-US" sz="1400"/>
          </a:p>
        </p:txBody>
      </p:sp>
      <p:sp>
        <p:nvSpPr>
          <p:cNvPr id="23555"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do-while</a:t>
            </a:r>
            <a:r>
              <a:rPr lang="en-US" altLang="en-US" smtClean="0"/>
              <a:t> Loop</a:t>
            </a:r>
            <a:endParaRPr lang="en-US" altLang="en-US" smtClean="0">
              <a:solidFill>
                <a:schemeClr val="tx1"/>
              </a:solidFill>
            </a:endParaRPr>
          </a:p>
        </p:txBody>
      </p:sp>
      <p:sp>
        <p:nvSpPr>
          <p:cNvPr id="23556" name="Rectangle 12"/>
          <p:cNvSpPr>
            <a:spLocks noChangeArrowheads="1"/>
          </p:cNvSpPr>
          <p:nvPr/>
        </p:nvSpPr>
        <p:spPr bwMode="auto">
          <a:xfrm>
            <a:off x="3455988"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13"/>
          <p:cNvSpPr>
            <a:spLocks noChangeArrowheads="1"/>
          </p:cNvSpPr>
          <p:nvPr/>
        </p:nvSpPr>
        <p:spPr bwMode="auto">
          <a:xfrm>
            <a:off x="152400" y="3810000"/>
            <a:ext cx="73152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do {</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  // Loop body;</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  Statement(s);</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 while (loop-continuation-condition);</a:t>
            </a:r>
          </a:p>
        </p:txBody>
      </p:sp>
      <p:sp>
        <p:nvSpPr>
          <p:cNvPr id="23558" name="Rectangle 15"/>
          <p:cNvSpPr>
            <a:spLocks noChangeArrowheads="1"/>
          </p:cNvSpPr>
          <p:nvPr/>
        </p:nvSpPr>
        <p:spPr bwMode="auto">
          <a:xfrm>
            <a:off x="3667125" y="2300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19"/>
          <p:cNvSpPr>
            <a:spLocks noChangeArrowheads="1"/>
          </p:cNvSpPr>
          <p:nvPr/>
        </p:nvSpPr>
        <p:spPr bwMode="auto">
          <a:xfrm>
            <a:off x="3667125"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356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0" y="1123950"/>
            <a:ext cx="3028950" cy="417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FE1E43-ECFA-49BD-9F9A-3819F7B2AA7F}" type="slidenum">
              <a:rPr lang="en-US" altLang="en-US" sz="1400"/>
              <a:pPr>
                <a:spcBef>
                  <a:spcPct val="0"/>
                </a:spcBef>
                <a:buClrTx/>
                <a:buSzTx/>
                <a:buFontTx/>
                <a:buNone/>
              </a:pPr>
              <a:t>19</a:t>
            </a:fld>
            <a:endParaRPr lang="en-US" altLang="en-US" sz="1400"/>
          </a:p>
        </p:txBody>
      </p:sp>
      <p:sp>
        <p:nvSpPr>
          <p:cNvPr id="24579" name="Rectangle 2"/>
          <p:cNvSpPr>
            <a:spLocks noGrp="1" noChangeArrowheads="1"/>
          </p:cNvSpPr>
          <p:nvPr>
            <p:ph type="title"/>
          </p:nvPr>
        </p:nvSpPr>
        <p:spPr>
          <a:xfrm>
            <a:off x="685800" y="152400"/>
            <a:ext cx="7772400" cy="685800"/>
          </a:xfrm>
        </p:spPr>
        <p:txBody>
          <a:bodyPr/>
          <a:lstStyle/>
          <a:p>
            <a:r>
              <a:rPr lang="en-US" altLang="en-US" sz="4200" smtClean="0">
                <a:latin typeface="Courier New" panose="02070309020205020404" pitchFamily="49" charset="0"/>
              </a:rPr>
              <a:t>for</a:t>
            </a:r>
            <a:r>
              <a:rPr lang="en-US" altLang="en-US" smtClean="0"/>
              <a:t> Loops</a:t>
            </a:r>
            <a:endParaRPr lang="en-US" altLang="en-US" b="1" smtClean="0">
              <a:latin typeface="Book Antiqua" panose="02040602050305030304" pitchFamily="18" charset="0"/>
            </a:endParaRPr>
          </a:p>
        </p:txBody>
      </p:sp>
      <p:sp>
        <p:nvSpPr>
          <p:cNvPr id="24580" name="Rectangle 3"/>
          <p:cNvSpPr>
            <a:spLocks noGrp="1" noChangeArrowheads="1"/>
          </p:cNvSpPr>
          <p:nvPr>
            <p:ph type="body" idx="1"/>
          </p:nvPr>
        </p:nvSpPr>
        <p:spPr>
          <a:xfrm>
            <a:off x="228600" y="893763"/>
            <a:ext cx="4497388" cy="2078037"/>
          </a:xfrm>
        </p:spPr>
        <p:txBody>
          <a:bodyPr/>
          <a:lstStyle/>
          <a:p>
            <a:pPr>
              <a:lnSpc>
                <a:spcPct val="90000"/>
              </a:lnSpc>
              <a:spcBef>
                <a:spcPct val="0"/>
              </a:spcBef>
              <a:buFont typeface="Monotype Sorts" pitchFamily="2" charset="2"/>
              <a:buNone/>
            </a:pPr>
            <a:r>
              <a:rPr lang="en-US" altLang="en-US" sz="2400" smtClean="0"/>
              <a:t>for (initial-action; loop-continuation-condition; action-after-each-iteration) {</a:t>
            </a:r>
          </a:p>
          <a:p>
            <a:pPr>
              <a:lnSpc>
                <a:spcPct val="90000"/>
              </a:lnSpc>
              <a:spcBef>
                <a:spcPct val="0"/>
              </a:spcBef>
              <a:buFont typeface="Monotype Sorts" pitchFamily="2" charset="2"/>
              <a:buNone/>
            </a:pPr>
            <a:r>
              <a:rPr lang="en-US" altLang="en-US" sz="2400" smtClean="0"/>
              <a:t>   // loop body;</a:t>
            </a:r>
          </a:p>
          <a:p>
            <a:pPr>
              <a:lnSpc>
                <a:spcPct val="90000"/>
              </a:lnSpc>
              <a:spcBef>
                <a:spcPct val="0"/>
              </a:spcBef>
              <a:buFont typeface="Monotype Sorts" pitchFamily="2" charset="2"/>
              <a:buNone/>
            </a:pPr>
            <a:r>
              <a:rPr lang="en-US" altLang="en-US" sz="2400" smtClean="0"/>
              <a:t>   Statement(s);</a:t>
            </a:r>
          </a:p>
          <a:p>
            <a:pPr>
              <a:lnSpc>
                <a:spcPct val="90000"/>
              </a:lnSpc>
              <a:spcBef>
                <a:spcPct val="0"/>
              </a:spcBef>
              <a:buFont typeface="Monotype Sorts" pitchFamily="2" charset="2"/>
              <a:buNone/>
            </a:pPr>
            <a:r>
              <a:rPr lang="en-US" altLang="en-US" sz="2400" smtClean="0"/>
              <a:t>}</a:t>
            </a:r>
          </a:p>
        </p:txBody>
      </p:sp>
      <p:sp>
        <p:nvSpPr>
          <p:cNvPr id="24581" name="Rectangle 5"/>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7"/>
          <p:cNvSpPr>
            <a:spLocks noChangeArrowheads="1"/>
          </p:cNvSpPr>
          <p:nvPr/>
        </p:nvSpPr>
        <p:spPr bwMode="auto">
          <a:xfrm>
            <a:off x="4953000" y="931863"/>
            <a:ext cx="396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t>int i;</a:t>
            </a:r>
          </a:p>
          <a:p>
            <a:pPr>
              <a:spcBef>
                <a:spcPct val="0"/>
              </a:spcBef>
              <a:buFont typeface="Monotype Sorts" pitchFamily="2" charset="2"/>
              <a:buNone/>
            </a:pPr>
            <a:r>
              <a:rPr lang="en-US" altLang="en-US" sz="2400"/>
              <a:t>for (i = 0; i &lt; 100; i++) {	 </a:t>
            </a:r>
          </a:p>
          <a:p>
            <a:pPr>
              <a:spcBef>
                <a:spcPct val="0"/>
              </a:spcBef>
              <a:buFont typeface="Monotype Sorts" pitchFamily="2" charset="2"/>
              <a:buNone/>
            </a:pPr>
            <a:r>
              <a:rPr lang="en-US" altLang="en-US" sz="2400"/>
              <a:t>  System.out.println(</a:t>
            </a:r>
          </a:p>
          <a:p>
            <a:pPr>
              <a:spcBef>
                <a:spcPct val="0"/>
              </a:spcBef>
              <a:buFont typeface="Monotype Sorts" pitchFamily="2" charset="2"/>
              <a:buNone/>
            </a:pPr>
            <a:r>
              <a:rPr lang="en-US" altLang="en-US" sz="2400"/>
              <a:t>     "Welcome to Java!"); </a:t>
            </a:r>
          </a:p>
          <a:p>
            <a:pPr>
              <a:spcBef>
                <a:spcPct val="0"/>
              </a:spcBef>
              <a:buFont typeface="Monotype Sorts" pitchFamily="2" charset="2"/>
              <a:buNone/>
            </a:pPr>
            <a:r>
              <a:rPr lang="en-US" altLang="en-US" sz="2400"/>
              <a:t>}</a:t>
            </a:r>
          </a:p>
        </p:txBody>
      </p:sp>
      <p:sp>
        <p:nvSpPr>
          <p:cNvPr id="24583" name="Rectangle 10"/>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12"/>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2838450"/>
            <a:ext cx="5122863" cy="394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4586" name="Line 8"/>
          <p:cNvSpPr>
            <a:spLocks noChangeShapeType="1"/>
          </p:cNvSpPr>
          <p:nvPr/>
        </p:nvSpPr>
        <p:spPr bwMode="auto">
          <a:xfrm>
            <a:off x="5257800" y="2286000"/>
            <a:ext cx="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587" name="Line 6"/>
          <p:cNvSpPr>
            <a:spLocks noChangeShapeType="1"/>
          </p:cNvSpPr>
          <p:nvPr/>
        </p:nvSpPr>
        <p:spPr bwMode="auto">
          <a:xfrm>
            <a:off x="2286000" y="2286000"/>
            <a:ext cx="288925" cy="566738"/>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562F6F-23A8-4584-B3E2-6E09E6F0CC00}"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type="body" idx="1"/>
          </p:nvPr>
        </p:nvSpPr>
        <p:spPr>
          <a:xfrm>
            <a:off x="231775" y="1371600"/>
            <a:ext cx="8683625" cy="4114800"/>
          </a:xfrm>
          <a:noFill/>
        </p:spPr>
        <p:txBody>
          <a:bodyPr/>
          <a:lstStyle/>
          <a:p>
            <a:pPr marL="0" indent="0">
              <a:lnSpc>
                <a:spcPct val="90000"/>
              </a:lnSpc>
              <a:buFont typeface="Monotype Sorts" pitchFamily="2" charset="2"/>
              <a:buNone/>
            </a:pPr>
            <a:r>
              <a:rPr lang="en-US" altLang="en-US" smtClean="0"/>
              <a:t>Suppose that you need to print a string (e.g., "Welcome to Java!") a hundred times. It would be tedious to have to write the following statement a hundred times:</a:t>
            </a:r>
          </a:p>
          <a:p>
            <a:pPr marL="0" indent="0">
              <a:lnSpc>
                <a:spcPct val="90000"/>
              </a:lnSpc>
              <a:buFont typeface="Monotype Sorts" pitchFamily="2" charset="2"/>
              <a:buNone/>
            </a:pPr>
            <a:endParaRPr lang="en-US" altLang="en-US" u="sng" smtClean="0"/>
          </a:p>
          <a:p>
            <a:pPr marL="0" indent="0">
              <a:lnSpc>
                <a:spcPct val="90000"/>
              </a:lnSpc>
              <a:buFont typeface="Monotype Sorts" pitchFamily="2" charset="2"/>
              <a:buNone/>
            </a:pPr>
            <a:r>
              <a:rPr lang="en-US" altLang="en-US" smtClean="0"/>
              <a:t>System.out.println("Welcome to Java!");</a:t>
            </a:r>
          </a:p>
          <a:p>
            <a:pPr marL="0" indent="0">
              <a:lnSpc>
                <a:spcPct val="90000"/>
              </a:lnSpc>
              <a:buFont typeface="Monotype Sorts" pitchFamily="2" charset="2"/>
              <a:buNone/>
            </a:pPr>
            <a:endParaRPr lang="en-US" altLang="en-US" smtClean="0"/>
          </a:p>
          <a:p>
            <a:pPr marL="0" indent="0">
              <a:lnSpc>
                <a:spcPct val="90000"/>
              </a:lnSpc>
              <a:buFont typeface="Monotype Sorts" pitchFamily="2" charset="2"/>
              <a:buNone/>
            </a:pPr>
            <a:r>
              <a:rPr lang="en-US" altLang="en-US" smtClean="0"/>
              <a:t>So, how do you solve this problem?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3745FE-0023-4A7B-8DA3-4A1DB8A7788A}" type="slidenum">
              <a:rPr lang="en-US" altLang="en-US" sz="1400"/>
              <a:pPr>
                <a:spcBef>
                  <a:spcPct val="0"/>
                </a:spcBef>
                <a:buClrTx/>
                <a:buSzTx/>
                <a:buFontTx/>
                <a:buNone/>
              </a:pPr>
              <a:t>20</a:t>
            </a:fld>
            <a:endParaRPr lang="en-US" altLang="en-US" sz="1400"/>
          </a:p>
        </p:txBody>
      </p:sp>
      <p:sp>
        <p:nvSpPr>
          <p:cNvPr id="25603" name="Rectangle 2"/>
          <p:cNvSpPr>
            <a:spLocks noGrp="1" noChangeArrowheads="1"/>
          </p:cNvSpPr>
          <p:nvPr>
            <p:ph type="title"/>
          </p:nvPr>
        </p:nvSpPr>
        <p:spPr>
          <a:xfrm>
            <a:off x="685800" y="228600"/>
            <a:ext cx="7772400" cy="762000"/>
          </a:xfrm>
        </p:spPr>
        <p:txBody>
          <a:bodyPr/>
          <a:lstStyle/>
          <a:p>
            <a:r>
              <a:rPr lang="en-US" altLang="en-US" smtClean="0"/>
              <a:t>Trace for Loop</a:t>
            </a:r>
          </a:p>
        </p:txBody>
      </p:sp>
      <p:sp>
        <p:nvSpPr>
          <p:cNvPr id="25604"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p:cNvSpPr>
            <a:spLocks noChangeArrowheads="1"/>
          </p:cNvSpPr>
          <p:nvPr/>
        </p:nvSpPr>
        <p:spPr bwMode="auto">
          <a:xfrm>
            <a:off x="228600" y="1447800"/>
            <a:ext cx="533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a:t>
            </a:r>
          </a:p>
          <a:p>
            <a:pPr>
              <a:defRPr/>
            </a:pPr>
            <a:r>
              <a:rPr lang="en-US" dirty="0">
                <a:solidFill>
                  <a:schemeClr val="accent4"/>
                </a:solidFill>
              </a:rPr>
              <a:t>     "Welcome to Java!"); </a:t>
            </a:r>
          </a:p>
          <a:p>
            <a:pPr>
              <a:defRPr/>
            </a:pPr>
            <a:r>
              <a:rPr lang="en-US" dirty="0">
                <a:solidFill>
                  <a:schemeClr val="accent4"/>
                </a:solidFill>
              </a:rPr>
              <a:t>}</a:t>
            </a:r>
          </a:p>
        </p:txBody>
      </p:sp>
      <p:sp>
        <p:nvSpPr>
          <p:cNvPr id="25606"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AutoShape 7"/>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i</a:t>
            </a:r>
          </a:p>
        </p:txBody>
      </p:sp>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B82BF16-837B-4205-9144-E0787DF0A393}" type="slidenum">
              <a:rPr lang="en-US" altLang="en-US" sz="1400"/>
              <a:pPr>
                <a:spcBef>
                  <a:spcPct val="0"/>
                </a:spcBef>
                <a:buClrTx/>
                <a:buSzTx/>
                <a:buFontTx/>
                <a:buNone/>
              </a:pPr>
              <a:t>21</a:t>
            </a:fld>
            <a:endParaRPr lang="en-US" altLang="en-US" sz="1400"/>
          </a:p>
        </p:txBody>
      </p:sp>
      <p:sp>
        <p:nvSpPr>
          <p:cNvPr id="26627" name="Rectangle 2"/>
          <p:cNvSpPr>
            <a:spLocks noGrp="1" noChangeArrowheads="1"/>
          </p:cNvSpPr>
          <p:nvPr>
            <p:ph type="title"/>
          </p:nvPr>
        </p:nvSpPr>
        <p:spPr>
          <a:xfrm>
            <a:off x="685800" y="228600"/>
            <a:ext cx="7772400" cy="762000"/>
          </a:xfrm>
        </p:spPr>
        <p:txBody>
          <a:bodyPr/>
          <a:lstStyle/>
          <a:p>
            <a:r>
              <a:rPr lang="en-US" altLang="en-US" smtClean="0"/>
              <a:t>Trace for Loop, cont.</a:t>
            </a:r>
          </a:p>
        </p:txBody>
      </p:sp>
      <p:sp>
        <p:nvSpPr>
          <p:cNvPr id="26628"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p:cNvSpPr>
            <a:spLocks noChangeArrowheads="1"/>
          </p:cNvSpPr>
          <p:nvPr/>
        </p:nvSpPr>
        <p:spPr bwMode="auto">
          <a:xfrm>
            <a:off x="228600" y="1447800"/>
            <a:ext cx="533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a:t>
            </a:r>
          </a:p>
          <a:p>
            <a:pPr>
              <a:defRPr/>
            </a:pPr>
            <a:r>
              <a:rPr lang="en-US" dirty="0">
                <a:solidFill>
                  <a:schemeClr val="accent4"/>
                </a:solidFill>
              </a:rPr>
              <a:t>     "Welcome to Java!"); </a:t>
            </a:r>
          </a:p>
          <a:p>
            <a:pPr>
              <a:defRPr/>
            </a:pPr>
            <a:r>
              <a:rPr lang="en-US" dirty="0">
                <a:solidFill>
                  <a:schemeClr val="accent4"/>
                </a:solidFill>
              </a:rPr>
              <a:t>}</a:t>
            </a:r>
          </a:p>
        </p:txBody>
      </p:sp>
      <p:sp>
        <p:nvSpPr>
          <p:cNvPr id="26630"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p:cNvSpPr>
            <a:spLocks noChangeArrowheads="1"/>
          </p:cNvSpPr>
          <p:nvPr/>
        </p:nvSpPr>
        <p:spPr bwMode="auto">
          <a:xfrm>
            <a:off x="846138" y="1930400"/>
            <a:ext cx="654050"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AutoShape 7"/>
          <p:cNvSpPr>
            <a:spLocks noChangeArrowheads="1"/>
          </p:cNvSpPr>
          <p:nvPr/>
        </p:nvSpPr>
        <p:spPr bwMode="auto">
          <a:xfrm>
            <a:off x="5257800" y="1219200"/>
            <a:ext cx="3533775" cy="635000"/>
          </a:xfrm>
          <a:prstGeom prst="wedgeRoundRectCallout">
            <a:avLst>
              <a:gd name="adj1" fmla="val -160019"/>
              <a:gd name="adj2" fmla="val 58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initializer</a:t>
            </a:r>
          </a:p>
          <a:p>
            <a:pPr algn="ctr">
              <a:spcBef>
                <a:spcPct val="0"/>
              </a:spcBef>
              <a:buClrTx/>
              <a:buSzTx/>
              <a:buFontTx/>
              <a:buNone/>
            </a:pPr>
            <a:r>
              <a:rPr lang="en-US" altLang="en-US" sz="1800"/>
              <a:t>i is now 0</a:t>
            </a:r>
          </a:p>
        </p:txBody>
      </p:sp>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02D6AC-5785-4642-83A9-D25202734FF4}" type="slidenum">
              <a:rPr lang="en-US" altLang="en-US" sz="1400"/>
              <a:pPr>
                <a:spcBef>
                  <a:spcPct val="0"/>
                </a:spcBef>
                <a:buClrTx/>
                <a:buSzTx/>
                <a:buFontTx/>
                <a:buNone/>
              </a:pPr>
              <a:t>22</a:t>
            </a:fld>
            <a:endParaRPr lang="en-US" altLang="en-US" sz="1400"/>
          </a:p>
        </p:txBody>
      </p:sp>
      <p:sp>
        <p:nvSpPr>
          <p:cNvPr id="27651" name="Rectangle 2"/>
          <p:cNvSpPr>
            <a:spLocks noGrp="1" noChangeArrowheads="1"/>
          </p:cNvSpPr>
          <p:nvPr>
            <p:ph type="title"/>
          </p:nvPr>
        </p:nvSpPr>
        <p:spPr>
          <a:xfrm>
            <a:off x="685800" y="228600"/>
            <a:ext cx="7772400" cy="762000"/>
          </a:xfrm>
        </p:spPr>
        <p:txBody>
          <a:bodyPr/>
          <a:lstStyle/>
          <a:p>
            <a:r>
              <a:rPr lang="en-US" altLang="en-US" smtClean="0"/>
              <a:t>Trace for Loop, cont.</a:t>
            </a:r>
          </a:p>
        </p:txBody>
      </p:sp>
      <p:sp>
        <p:nvSpPr>
          <p:cNvPr id="27652"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p:cNvSpPr>
            <a:spLocks noChangeArrowheads="1"/>
          </p:cNvSpPr>
          <p:nvPr/>
        </p:nvSpPr>
        <p:spPr bwMode="auto">
          <a:xfrm>
            <a:off x="228600" y="1447800"/>
            <a:ext cx="54181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 "Welcome to Java!"); </a:t>
            </a:r>
          </a:p>
          <a:p>
            <a:pPr>
              <a:defRPr/>
            </a:pPr>
            <a:r>
              <a:rPr lang="en-US" dirty="0">
                <a:solidFill>
                  <a:schemeClr val="accent4"/>
                </a:solidFill>
              </a:rPr>
              <a:t>}</a:t>
            </a:r>
          </a:p>
        </p:txBody>
      </p:sp>
      <p:sp>
        <p:nvSpPr>
          <p:cNvPr id="27654"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p:cNvSpPr>
            <a:spLocks noChangeArrowheads="1"/>
          </p:cNvSpPr>
          <p:nvPr/>
        </p:nvSpPr>
        <p:spPr bwMode="auto">
          <a:xfrm>
            <a:off x="1576388" y="1930400"/>
            <a:ext cx="654050" cy="30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AutoShape 7"/>
          <p:cNvSpPr>
            <a:spLocks noChangeArrowheads="1"/>
          </p:cNvSpPr>
          <p:nvPr/>
        </p:nvSpPr>
        <p:spPr bwMode="auto">
          <a:xfrm>
            <a:off x="5110163" y="1163638"/>
            <a:ext cx="3533775" cy="728662"/>
          </a:xfrm>
          <a:prstGeom prst="wedgeRoundRectCallout">
            <a:avLst>
              <a:gd name="adj1" fmla="val -137199"/>
              <a:gd name="adj2" fmla="val 6024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true </a:t>
            </a:r>
          </a:p>
          <a:p>
            <a:pPr algn="ctr">
              <a:spcBef>
                <a:spcPct val="0"/>
              </a:spcBef>
              <a:buClrTx/>
              <a:buSzTx/>
              <a:buFontTx/>
              <a:buNone/>
            </a:pPr>
            <a:r>
              <a:rPr lang="en-US" altLang="en-US" sz="1800"/>
              <a:t>since i is 0</a:t>
            </a:r>
          </a:p>
        </p:txBody>
      </p:sp>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511B00-DE92-43EC-BC73-9151F4C74699}" type="slidenum">
              <a:rPr lang="en-US" altLang="en-US" sz="1400"/>
              <a:pPr>
                <a:spcBef>
                  <a:spcPct val="0"/>
                </a:spcBef>
                <a:buClrTx/>
                <a:buSzTx/>
                <a:buFontTx/>
                <a:buNone/>
              </a:pPr>
              <a:t>23</a:t>
            </a:fld>
            <a:endParaRPr lang="en-US" altLang="en-US" sz="1400"/>
          </a:p>
        </p:txBody>
      </p:sp>
      <p:sp>
        <p:nvSpPr>
          <p:cNvPr id="28675" name="Rectangle 2"/>
          <p:cNvSpPr>
            <a:spLocks noGrp="1" noChangeArrowheads="1"/>
          </p:cNvSpPr>
          <p:nvPr>
            <p:ph type="title"/>
          </p:nvPr>
        </p:nvSpPr>
        <p:spPr>
          <a:xfrm>
            <a:off x="685800" y="228600"/>
            <a:ext cx="7772400" cy="762000"/>
          </a:xfrm>
        </p:spPr>
        <p:txBody>
          <a:bodyPr/>
          <a:lstStyle/>
          <a:p>
            <a:r>
              <a:rPr lang="en-US" altLang="en-US" smtClean="0"/>
              <a:t>Trace for Loop, cont.</a:t>
            </a:r>
          </a:p>
        </p:txBody>
      </p:sp>
      <p:sp>
        <p:nvSpPr>
          <p:cNvPr id="28676"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p:cNvSpPr>
            <a:spLocks noChangeArrowheads="1"/>
          </p:cNvSpPr>
          <p:nvPr/>
        </p:nvSpPr>
        <p:spPr bwMode="auto">
          <a:xfrm>
            <a:off x="228600" y="1447800"/>
            <a:ext cx="5334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p:txBody>
      </p:sp>
      <p:sp>
        <p:nvSpPr>
          <p:cNvPr id="28678"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p:cNvSpPr>
            <a:spLocks noChangeArrowheads="1"/>
          </p:cNvSpPr>
          <p:nvPr/>
        </p:nvSpPr>
        <p:spPr bwMode="auto">
          <a:xfrm>
            <a:off x="423863" y="2276475"/>
            <a:ext cx="50307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AutoShape 7"/>
          <p:cNvSpPr>
            <a:spLocks noChangeArrowheads="1"/>
          </p:cNvSpPr>
          <p:nvPr/>
        </p:nvSpPr>
        <p:spPr bwMode="auto">
          <a:xfrm>
            <a:off x="5110163" y="1163638"/>
            <a:ext cx="3533775" cy="384175"/>
          </a:xfrm>
          <a:prstGeom prst="wedgeRoundRectCallout">
            <a:avLst>
              <a:gd name="adj1" fmla="val -69046"/>
              <a:gd name="adj2" fmla="val 2462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28681"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3395C0-3C18-4AD3-B3EE-555F93E0FB20}" type="slidenum">
              <a:rPr lang="en-US" altLang="en-US" sz="1400"/>
              <a:pPr>
                <a:spcBef>
                  <a:spcPct val="0"/>
                </a:spcBef>
                <a:buClrTx/>
                <a:buSzTx/>
                <a:buFontTx/>
                <a:buNone/>
              </a:pPr>
              <a:t>24</a:t>
            </a:fld>
            <a:endParaRPr lang="en-US" altLang="en-US" sz="1400"/>
          </a:p>
        </p:txBody>
      </p:sp>
      <p:sp>
        <p:nvSpPr>
          <p:cNvPr id="29699" name="Rectangle 2"/>
          <p:cNvSpPr>
            <a:spLocks noGrp="1" noChangeArrowheads="1"/>
          </p:cNvSpPr>
          <p:nvPr>
            <p:ph type="title"/>
          </p:nvPr>
        </p:nvSpPr>
        <p:spPr>
          <a:xfrm>
            <a:off x="685800" y="228600"/>
            <a:ext cx="7772400" cy="762000"/>
          </a:xfrm>
        </p:spPr>
        <p:txBody>
          <a:bodyPr/>
          <a:lstStyle/>
          <a:p>
            <a:r>
              <a:rPr lang="en-US" altLang="en-US" smtClean="0"/>
              <a:t>Trace for Loop, cont.</a:t>
            </a:r>
          </a:p>
        </p:txBody>
      </p:sp>
      <p:sp>
        <p:nvSpPr>
          <p:cNvPr id="29700"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p:txBody>
      </p:sp>
      <p:sp>
        <p:nvSpPr>
          <p:cNvPr id="29702"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p:cNvSpPr>
            <a:spLocks noChangeArrowheads="1"/>
          </p:cNvSpPr>
          <p:nvPr/>
        </p:nvSpPr>
        <p:spPr bwMode="auto">
          <a:xfrm>
            <a:off x="2266950" y="1892300"/>
            <a:ext cx="461963"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AutoShape 7"/>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adjustment statement </a:t>
            </a:r>
          </a:p>
          <a:p>
            <a:pPr algn="ctr">
              <a:spcBef>
                <a:spcPct val="0"/>
              </a:spcBef>
              <a:buClrTx/>
              <a:buSzTx/>
              <a:buFontTx/>
              <a:buNone/>
            </a:pPr>
            <a:r>
              <a:rPr lang="en-US" altLang="en-US" sz="1800"/>
              <a:t>i now is 1</a:t>
            </a:r>
          </a:p>
        </p:txBody>
      </p:sp>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89AC15-CCD6-45F4-807F-318E53AC3FFC}" type="slidenum">
              <a:rPr lang="en-US" altLang="en-US" sz="1400"/>
              <a:pPr>
                <a:spcBef>
                  <a:spcPct val="0"/>
                </a:spcBef>
                <a:buClrTx/>
                <a:buSzTx/>
                <a:buFontTx/>
                <a:buNone/>
              </a:pPr>
              <a:t>25</a:t>
            </a:fld>
            <a:endParaRPr lang="en-US" altLang="en-US" sz="1400"/>
          </a:p>
        </p:txBody>
      </p:sp>
      <p:sp>
        <p:nvSpPr>
          <p:cNvPr id="30723" name="Rectangle 2"/>
          <p:cNvSpPr>
            <a:spLocks noGrp="1" noChangeArrowheads="1"/>
          </p:cNvSpPr>
          <p:nvPr>
            <p:ph type="title"/>
          </p:nvPr>
        </p:nvSpPr>
        <p:spPr>
          <a:xfrm>
            <a:off x="685800" y="228600"/>
            <a:ext cx="7772400" cy="762000"/>
          </a:xfrm>
        </p:spPr>
        <p:txBody>
          <a:bodyPr/>
          <a:lstStyle/>
          <a:p>
            <a:r>
              <a:rPr lang="en-US" altLang="en-US" smtClean="0"/>
              <a:t>Trace for Loop, cont.</a:t>
            </a:r>
          </a:p>
        </p:txBody>
      </p:sp>
      <p:sp>
        <p:nvSpPr>
          <p:cNvPr id="30724"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p:txBody>
      </p:sp>
      <p:sp>
        <p:nvSpPr>
          <p:cNvPr id="30726"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p:cNvSpPr>
            <a:spLocks noChangeArrowheads="1"/>
          </p:cNvSpPr>
          <p:nvPr/>
        </p:nvSpPr>
        <p:spPr bwMode="auto">
          <a:xfrm>
            <a:off x="1538288" y="1892300"/>
            <a:ext cx="728662"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AutoShape 7"/>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still true  </a:t>
            </a:r>
          </a:p>
          <a:p>
            <a:pPr algn="ctr">
              <a:spcBef>
                <a:spcPct val="0"/>
              </a:spcBef>
              <a:buClrTx/>
              <a:buSzTx/>
              <a:buFontTx/>
              <a:buNone/>
            </a:pPr>
            <a:r>
              <a:rPr lang="en-US" altLang="en-US" sz="1800"/>
              <a:t>since i is 1</a:t>
            </a:r>
          </a:p>
        </p:txBody>
      </p:sp>
      <p:sp>
        <p:nvSpPr>
          <p:cNvPr id="3072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3D2C8E-4965-4BD3-AAFD-15D64F398DC5}" type="slidenum">
              <a:rPr lang="en-US" altLang="en-US" sz="1400"/>
              <a:pPr>
                <a:spcBef>
                  <a:spcPct val="0"/>
                </a:spcBef>
                <a:buClrTx/>
                <a:buSzTx/>
                <a:buFontTx/>
                <a:buNone/>
              </a:pPr>
              <a:t>26</a:t>
            </a:fld>
            <a:endParaRPr lang="en-US" altLang="en-US" sz="1400"/>
          </a:p>
        </p:txBody>
      </p:sp>
      <p:sp>
        <p:nvSpPr>
          <p:cNvPr id="31747" name="Rectangle 2"/>
          <p:cNvSpPr>
            <a:spLocks noGrp="1" noChangeArrowheads="1"/>
          </p:cNvSpPr>
          <p:nvPr>
            <p:ph type="title"/>
          </p:nvPr>
        </p:nvSpPr>
        <p:spPr>
          <a:xfrm>
            <a:off x="685800" y="228600"/>
            <a:ext cx="7772400" cy="762000"/>
          </a:xfrm>
        </p:spPr>
        <p:txBody>
          <a:bodyPr/>
          <a:lstStyle/>
          <a:p>
            <a:r>
              <a:rPr lang="en-US" altLang="en-US" smtClean="0"/>
              <a:t>Trace for Loop, cont.</a:t>
            </a:r>
          </a:p>
        </p:txBody>
      </p:sp>
      <p:sp>
        <p:nvSpPr>
          <p:cNvPr id="31748"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p:txBody>
      </p:sp>
      <p:sp>
        <p:nvSpPr>
          <p:cNvPr id="31750"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p:cNvSpPr>
            <a:spLocks noChangeArrowheads="1"/>
          </p:cNvSpPr>
          <p:nvPr/>
        </p:nvSpPr>
        <p:spPr bwMode="auto">
          <a:xfrm>
            <a:off x="461963" y="2276475"/>
            <a:ext cx="49926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AutoShape 7"/>
          <p:cNvSpPr>
            <a:spLocks noChangeArrowheads="1"/>
          </p:cNvSpPr>
          <p:nvPr/>
        </p:nvSpPr>
        <p:spPr bwMode="auto">
          <a:xfrm>
            <a:off x="5110163" y="1163638"/>
            <a:ext cx="3533775" cy="728662"/>
          </a:xfrm>
          <a:prstGeom prst="wedgeRoundRectCallout">
            <a:avLst>
              <a:gd name="adj1" fmla="val -77944"/>
              <a:gd name="adj2" fmla="val 111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3175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A69634-4699-4CF0-865E-6724938A560C}" type="slidenum">
              <a:rPr lang="en-US" altLang="en-US" sz="1400"/>
              <a:pPr>
                <a:spcBef>
                  <a:spcPct val="0"/>
                </a:spcBef>
                <a:buClrTx/>
                <a:buSzTx/>
                <a:buFontTx/>
                <a:buNone/>
              </a:pPr>
              <a:t>27</a:t>
            </a:fld>
            <a:endParaRPr lang="en-US" altLang="en-US" sz="1400"/>
          </a:p>
        </p:txBody>
      </p:sp>
      <p:sp>
        <p:nvSpPr>
          <p:cNvPr id="32771" name="Rectangle 2"/>
          <p:cNvSpPr>
            <a:spLocks noGrp="1" noChangeArrowheads="1"/>
          </p:cNvSpPr>
          <p:nvPr>
            <p:ph type="title"/>
          </p:nvPr>
        </p:nvSpPr>
        <p:spPr>
          <a:xfrm>
            <a:off x="685800" y="228600"/>
            <a:ext cx="7772400" cy="762000"/>
          </a:xfrm>
        </p:spPr>
        <p:txBody>
          <a:bodyPr/>
          <a:lstStyle/>
          <a:p>
            <a:r>
              <a:rPr lang="en-US" altLang="en-US" smtClean="0"/>
              <a:t>Trace for Loop, cont.</a:t>
            </a:r>
          </a:p>
        </p:txBody>
      </p:sp>
      <p:sp>
        <p:nvSpPr>
          <p:cNvPr id="32772"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p:txBody>
      </p:sp>
      <p:sp>
        <p:nvSpPr>
          <p:cNvPr id="32774"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p:cNvSpPr>
            <a:spLocks noChangeArrowheads="1"/>
          </p:cNvSpPr>
          <p:nvPr/>
        </p:nvSpPr>
        <p:spPr bwMode="auto">
          <a:xfrm>
            <a:off x="2266950" y="1892300"/>
            <a:ext cx="461963"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AutoShape 7"/>
          <p:cNvSpPr>
            <a:spLocks noChangeArrowheads="1"/>
          </p:cNvSpPr>
          <p:nvPr/>
        </p:nvSpPr>
        <p:spPr bwMode="auto">
          <a:xfrm>
            <a:off x="5110163" y="1163638"/>
            <a:ext cx="3533775" cy="728662"/>
          </a:xfrm>
          <a:prstGeom prst="wedgeRoundRectCallout">
            <a:avLst>
              <a:gd name="adj1" fmla="val -116171"/>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adjustment statement </a:t>
            </a:r>
          </a:p>
          <a:p>
            <a:pPr algn="ctr">
              <a:spcBef>
                <a:spcPct val="0"/>
              </a:spcBef>
              <a:buClrTx/>
              <a:buSzTx/>
              <a:buFontTx/>
              <a:buNone/>
            </a:pPr>
            <a:r>
              <a:rPr lang="en-US" altLang="en-US" sz="1800"/>
              <a:t>i now is 2</a:t>
            </a:r>
          </a:p>
        </p:txBody>
      </p:sp>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FEBAA1-964D-4253-BFCF-998CACA2657A}" type="slidenum">
              <a:rPr lang="en-US" altLang="en-US" sz="1400"/>
              <a:pPr>
                <a:spcBef>
                  <a:spcPct val="0"/>
                </a:spcBef>
                <a:buClrTx/>
                <a:buSzTx/>
                <a:buFontTx/>
                <a:buNone/>
              </a:pPr>
              <a:t>28</a:t>
            </a:fld>
            <a:endParaRPr lang="en-US" altLang="en-US" sz="1400"/>
          </a:p>
        </p:txBody>
      </p:sp>
      <p:sp>
        <p:nvSpPr>
          <p:cNvPr id="33795" name="Rectangle 2"/>
          <p:cNvSpPr>
            <a:spLocks noGrp="1" noChangeArrowheads="1"/>
          </p:cNvSpPr>
          <p:nvPr>
            <p:ph type="title"/>
          </p:nvPr>
        </p:nvSpPr>
        <p:spPr>
          <a:xfrm>
            <a:off x="685800" y="228600"/>
            <a:ext cx="7772400" cy="762000"/>
          </a:xfrm>
        </p:spPr>
        <p:txBody>
          <a:bodyPr/>
          <a:lstStyle/>
          <a:p>
            <a:r>
              <a:rPr lang="en-US" altLang="en-US" smtClean="0"/>
              <a:t>Trace for Loop, cont.</a:t>
            </a:r>
          </a:p>
        </p:txBody>
      </p:sp>
      <p:sp>
        <p:nvSpPr>
          <p:cNvPr id="33796"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p:txBody>
      </p:sp>
      <p:sp>
        <p:nvSpPr>
          <p:cNvPr id="33798"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p:cNvSpPr>
            <a:spLocks noChangeArrowheads="1"/>
          </p:cNvSpPr>
          <p:nvPr/>
        </p:nvSpPr>
        <p:spPr bwMode="auto">
          <a:xfrm>
            <a:off x="1538288" y="1892300"/>
            <a:ext cx="728662"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AutoShape 7"/>
          <p:cNvSpPr>
            <a:spLocks noChangeArrowheads="1"/>
          </p:cNvSpPr>
          <p:nvPr/>
        </p:nvSpPr>
        <p:spPr bwMode="auto">
          <a:xfrm>
            <a:off x="5110163"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false  </a:t>
            </a:r>
          </a:p>
          <a:p>
            <a:pPr algn="ctr">
              <a:spcBef>
                <a:spcPct val="0"/>
              </a:spcBef>
              <a:buClrTx/>
              <a:buSzTx/>
              <a:buFontTx/>
              <a:buNone/>
            </a:pPr>
            <a:r>
              <a:rPr lang="en-US" altLang="en-US" sz="1800"/>
              <a:t>since i is 2</a:t>
            </a:r>
          </a:p>
        </p:txBody>
      </p:sp>
      <p:sp>
        <p:nvSpPr>
          <p:cNvPr id="3380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47B6F4-38E4-4F73-841D-E376A20E262C}" type="slidenum">
              <a:rPr lang="en-US" altLang="en-US" sz="1400"/>
              <a:pPr>
                <a:spcBef>
                  <a:spcPct val="0"/>
                </a:spcBef>
                <a:buClrTx/>
                <a:buSzTx/>
                <a:buFontTx/>
                <a:buNone/>
              </a:pPr>
              <a:t>29</a:t>
            </a:fld>
            <a:endParaRPr lang="en-US" altLang="en-US" sz="1400"/>
          </a:p>
        </p:txBody>
      </p:sp>
      <p:sp>
        <p:nvSpPr>
          <p:cNvPr id="34819" name="Rectangle 2"/>
          <p:cNvSpPr>
            <a:spLocks noGrp="1" noChangeArrowheads="1"/>
          </p:cNvSpPr>
          <p:nvPr>
            <p:ph type="title"/>
          </p:nvPr>
        </p:nvSpPr>
        <p:spPr>
          <a:xfrm>
            <a:off x="685800" y="228600"/>
            <a:ext cx="7772400" cy="762000"/>
          </a:xfrm>
        </p:spPr>
        <p:txBody>
          <a:bodyPr/>
          <a:lstStyle/>
          <a:p>
            <a:r>
              <a:rPr lang="en-US" altLang="en-US" smtClean="0"/>
              <a:t>Trace for Loop, cont.</a:t>
            </a:r>
          </a:p>
        </p:txBody>
      </p:sp>
      <p:sp>
        <p:nvSpPr>
          <p:cNvPr id="34820"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4"/>
          <p:cNvSpPr>
            <a:spLocks noChangeArrowheads="1"/>
          </p:cNvSpPr>
          <p:nvPr/>
        </p:nvSpPr>
        <p:spPr bwMode="auto">
          <a:xfrm>
            <a:off x="228600" y="1447800"/>
            <a:ext cx="533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ko-KR">
                <a:solidFill>
                  <a:srgbClr val="000000"/>
                </a:solidFill>
                <a:ea typeface="굴림" panose="020B0600000101010101" pitchFamily="50" charset="-127"/>
              </a:rPr>
              <a:t>int i;</a:t>
            </a:r>
          </a:p>
          <a:p>
            <a:r>
              <a:rPr lang="en-US" altLang="ko-KR">
                <a:solidFill>
                  <a:srgbClr val="000000"/>
                </a:solidFill>
                <a:ea typeface="굴림" panose="020B0600000101010101" pitchFamily="50" charset="-127"/>
              </a:rPr>
              <a:t>for (i = 0; i &lt; 2; i++) {	 </a:t>
            </a:r>
          </a:p>
          <a:p>
            <a:r>
              <a:rPr lang="en-US" altLang="ko-KR">
                <a:solidFill>
                  <a:srgbClr val="000000"/>
                </a:solidFill>
                <a:ea typeface="굴림" panose="020B0600000101010101" pitchFamily="50" charset="-127"/>
              </a:rPr>
              <a:t>  System.out.println("Welcome to Java!"); </a:t>
            </a:r>
          </a:p>
          <a:p>
            <a:r>
              <a:rPr lang="en-US" altLang="ko-KR">
                <a:solidFill>
                  <a:srgbClr val="000000"/>
                </a:solidFill>
                <a:ea typeface="굴림" panose="020B0600000101010101" pitchFamily="50" charset="-127"/>
              </a:rPr>
              <a:t>}</a:t>
            </a:r>
          </a:p>
          <a:p>
            <a:endParaRPr lang="en-US" altLang="ko-KR">
              <a:solidFill>
                <a:schemeClr val="bg2"/>
              </a:solidFill>
              <a:ea typeface="굴림" panose="020B0600000101010101" pitchFamily="50" charset="-127"/>
            </a:endParaRPr>
          </a:p>
        </p:txBody>
      </p:sp>
      <p:sp>
        <p:nvSpPr>
          <p:cNvPr id="34822"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p:cNvSpPr>
            <a:spLocks noChangeArrowheads="1"/>
          </p:cNvSpPr>
          <p:nvPr/>
        </p:nvSpPr>
        <p:spPr bwMode="auto">
          <a:xfrm>
            <a:off x="347663" y="3006725"/>
            <a:ext cx="49926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AutoShape 7"/>
          <p:cNvSpPr>
            <a:spLocks noChangeArrowheads="1"/>
          </p:cNvSpPr>
          <p:nvPr/>
        </p:nvSpPr>
        <p:spPr bwMode="auto">
          <a:xfrm>
            <a:off x="5110163" y="1163638"/>
            <a:ext cx="3533775" cy="728662"/>
          </a:xfrm>
          <a:prstGeom prst="wedgeRoundRectCallout">
            <a:avLst>
              <a:gd name="adj1" fmla="val -75069"/>
              <a:gd name="adj2" fmla="val 21644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loop. Execute the next statement after the loop</a:t>
            </a:r>
          </a:p>
        </p:txBody>
      </p:sp>
      <p:sp>
        <p:nvSpPr>
          <p:cNvPr id="3482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577247-E26F-44EB-BA21-CFFA25F4DA5D}"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685800" y="228600"/>
            <a:ext cx="7772400" cy="857250"/>
          </a:xfrm>
        </p:spPr>
        <p:txBody>
          <a:bodyPr/>
          <a:lstStyle/>
          <a:p>
            <a:r>
              <a:rPr lang="en-US" altLang="en-US" smtClean="0"/>
              <a:t>Opening Problem</a:t>
            </a:r>
          </a:p>
        </p:txBody>
      </p:sp>
      <p:sp>
        <p:nvSpPr>
          <p:cNvPr id="5124"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5"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6"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Text Box 6"/>
          <p:cNvSpPr txBox="1">
            <a:spLocks noChangeArrowheads="1"/>
          </p:cNvSpPr>
          <p:nvPr/>
        </p:nvSpPr>
        <p:spPr bwMode="auto">
          <a:xfrm>
            <a:off x="2074863" y="1892300"/>
            <a:ext cx="6223000"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2000" b="1">
                <a:solidFill>
                  <a:srgbClr val="000000"/>
                </a:solidFill>
                <a:latin typeface="Courier New" panose="02070309020205020404" pitchFamily="49" charset="0"/>
                <a:ea typeface="굴림" panose="020B0600000101010101" pitchFamily="50" charset="-127"/>
              </a:rPr>
              <a:t>System.out.println("Welcome to Java!");</a:t>
            </a:r>
          </a:p>
          <a:p>
            <a:pPr>
              <a:spcBef>
                <a:spcPct val="0"/>
              </a:spcBef>
              <a:buClrTx/>
              <a:buSzTx/>
              <a:buFontTx/>
              <a:buNone/>
            </a:pPr>
            <a:r>
              <a:rPr lang="en-US" altLang="ko-KR" sz="2000" b="1">
                <a:solidFill>
                  <a:srgbClr val="000000"/>
                </a:solidFill>
                <a:latin typeface="Courier New" panose="02070309020205020404" pitchFamily="49" charset="0"/>
                <a:ea typeface="굴림" panose="020B0600000101010101" pitchFamily="50" charset="-127"/>
              </a:rPr>
              <a:t>System.out.println("Welcome to Java!");</a:t>
            </a:r>
          </a:p>
          <a:p>
            <a:pPr>
              <a:spcBef>
                <a:spcPct val="0"/>
              </a:spcBef>
              <a:buClrTx/>
              <a:buSzTx/>
              <a:buFontTx/>
              <a:buNone/>
            </a:pPr>
            <a:r>
              <a:rPr lang="en-US" altLang="ko-KR" sz="2000" b="1">
                <a:solidFill>
                  <a:srgbClr val="000000"/>
                </a:solidFill>
                <a:latin typeface="Courier New" panose="02070309020205020404" pitchFamily="49" charset="0"/>
                <a:ea typeface="굴림" panose="020B0600000101010101" pitchFamily="50" charset="-127"/>
              </a:rPr>
              <a:t>System.out.println("Welcome to Java!");</a:t>
            </a:r>
          </a:p>
          <a:p>
            <a:pPr>
              <a:spcBef>
                <a:spcPct val="0"/>
              </a:spcBef>
              <a:buClrTx/>
              <a:buSzTx/>
              <a:buFontTx/>
              <a:buNone/>
            </a:pPr>
            <a:r>
              <a:rPr lang="en-US" altLang="ko-KR" sz="2000" b="1">
                <a:solidFill>
                  <a:srgbClr val="000000"/>
                </a:solidFill>
                <a:latin typeface="Courier New" panose="02070309020205020404" pitchFamily="49" charset="0"/>
                <a:ea typeface="굴림" panose="020B0600000101010101" pitchFamily="50" charset="-127"/>
              </a:rPr>
              <a:t>System.out.println("Welcome to Java!");</a:t>
            </a:r>
          </a:p>
          <a:p>
            <a:pPr>
              <a:spcBef>
                <a:spcPct val="0"/>
              </a:spcBef>
              <a:buClrTx/>
              <a:buSzTx/>
              <a:buFontTx/>
              <a:buNone/>
            </a:pPr>
            <a:r>
              <a:rPr lang="en-US" altLang="ko-KR" sz="2000" b="1">
                <a:solidFill>
                  <a:srgbClr val="000000"/>
                </a:solidFill>
                <a:latin typeface="Courier New" panose="02070309020205020404" pitchFamily="49" charset="0"/>
                <a:ea typeface="굴림" panose="020B0600000101010101" pitchFamily="50" charset="-127"/>
              </a:rPr>
              <a:t>System.out.println("Welcome to Java!");</a:t>
            </a:r>
          </a:p>
          <a:p>
            <a:pPr>
              <a:spcBef>
                <a:spcPct val="0"/>
              </a:spcBef>
              <a:buClrTx/>
              <a:buSzTx/>
              <a:buFontTx/>
              <a:buNone/>
            </a:pPr>
            <a:r>
              <a:rPr lang="en-US" altLang="ko-KR" sz="2000" b="1">
                <a:solidFill>
                  <a:srgbClr val="000000"/>
                </a:solidFill>
                <a:latin typeface="Courier New" panose="02070309020205020404" pitchFamily="49" charset="0"/>
                <a:ea typeface="굴림" panose="020B0600000101010101" pitchFamily="50" charset="-127"/>
              </a:rPr>
              <a:t>System.out.println("Welcome to Java!");</a:t>
            </a:r>
          </a:p>
          <a:p>
            <a:pPr>
              <a:spcBef>
                <a:spcPct val="0"/>
              </a:spcBef>
              <a:buClrTx/>
              <a:buSzTx/>
              <a:buFontTx/>
              <a:buNone/>
            </a:pPr>
            <a:endParaRPr lang="en-US" altLang="ko-KR" sz="2000" b="1">
              <a:solidFill>
                <a:srgbClr val="000000"/>
              </a:solidFill>
              <a:latin typeface="Courier New" panose="02070309020205020404" pitchFamily="49" charset="0"/>
              <a:ea typeface="굴림" panose="020B0600000101010101" pitchFamily="50" charset="-127"/>
            </a:endParaRPr>
          </a:p>
          <a:p>
            <a:pPr>
              <a:spcBef>
                <a:spcPct val="0"/>
              </a:spcBef>
              <a:buClrTx/>
              <a:buSzTx/>
              <a:buFontTx/>
              <a:buNone/>
            </a:pPr>
            <a:r>
              <a:rPr lang="en-US" altLang="ko-KR" sz="2800" b="1">
                <a:solidFill>
                  <a:srgbClr val="000000"/>
                </a:solidFill>
                <a:ea typeface="굴림" panose="020B0600000101010101" pitchFamily="50" charset="-127"/>
              </a:rPr>
              <a:t>… </a:t>
            </a:r>
          </a:p>
          <a:p>
            <a:pPr>
              <a:spcBef>
                <a:spcPct val="0"/>
              </a:spcBef>
              <a:buClrTx/>
              <a:buSzTx/>
              <a:buFontTx/>
              <a:buNone/>
            </a:pPr>
            <a:r>
              <a:rPr lang="en-US" altLang="ko-KR" sz="2800" b="1">
                <a:solidFill>
                  <a:srgbClr val="000000"/>
                </a:solidFill>
                <a:ea typeface="굴림" panose="020B0600000101010101" pitchFamily="50" charset="-127"/>
              </a:rPr>
              <a:t>… </a:t>
            </a:r>
          </a:p>
          <a:p>
            <a:pPr>
              <a:spcBef>
                <a:spcPct val="0"/>
              </a:spcBef>
              <a:buClrTx/>
              <a:buSzTx/>
              <a:buFontTx/>
              <a:buNone/>
            </a:pPr>
            <a:r>
              <a:rPr lang="en-US" altLang="ko-KR" sz="2800" b="1">
                <a:solidFill>
                  <a:srgbClr val="000000"/>
                </a:solidFill>
                <a:ea typeface="굴림" panose="020B0600000101010101" pitchFamily="50" charset="-127"/>
              </a:rPr>
              <a:t>… </a:t>
            </a:r>
          </a:p>
          <a:p>
            <a:pPr>
              <a:spcBef>
                <a:spcPct val="0"/>
              </a:spcBef>
              <a:buClrTx/>
              <a:buSzTx/>
              <a:buFontTx/>
              <a:buNone/>
            </a:pPr>
            <a:r>
              <a:rPr lang="en-US" altLang="ko-KR" sz="2000" b="1">
                <a:solidFill>
                  <a:srgbClr val="000000"/>
                </a:solidFill>
                <a:latin typeface="Courier New" panose="02070309020205020404" pitchFamily="49" charset="0"/>
                <a:ea typeface="굴림" panose="020B0600000101010101" pitchFamily="50" charset="-127"/>
              </a:rPr>
              <a:t>System.out.println("Welcome to Java!");</a:t>
            </a:r>
          </a:p>
          <a:p>
            <a:pPr>
              <a:spcBef>
                <a:spcPct val="0"/>
              </a:spcBef>
              <a:buClrTx/>
              <a:buSzTx/>
              <a:buFontTx/>
              <a:buNone/>
            </a:pPr>
            <a:r>
              <a:rPr lang="en-US" altLang="ko-KR" sz="2000" b="1">
                <a:solidFill>
                  <a:srgbClr val="000000"/>
                </a:solidFill>
                <a:latin typeface="Courier New" panose="02070309020205020404" pitchFamily="49" charset="0"/>
                <a:ea typeface="굴림" panose="020B0600000101010101" pitchFamily="50" charset="-127"/>
              </a:rPr>
              <a:t>System.out.println("Welcome to Java!");</a:t>
            </a:r>
          </a:p>
          <a:p>
            <a:pPr>
              <a:spcBef>
                <a:spcPct val="0"/>
              </a:spcBef>
              <a:buClrTx/>
              <a:buSzTx/>
              <a:buFontTx/>
              <a:buNone/>
            </a:pPr>
            <a:r>
              <a:rPr lang="en-US" altLang="ko-KR" sz="2000" b="1">
                <a:solidFill>
                  <a:srgbClr val="000000"/>
                </a:solidFill>
                <a:latin typeface="Courier New" panose="02070309020205020404" pitchFamily="49" charset="0"/>
                <a:ea typeface="굴림" panose="020B0600000101010101" pitchFamily="50" charset="-127"/>
              </a:rPr>
              <a:t>System.out.println("Welcome to Java!");</a:t>
            </a:r>
            <a:endParaRPr lang="en-US" altLang="ko-KR" sz="2400" b="1">
              <a:solidFill>
                <a:srgbClr val="000000"/>
              </a:solidFill>
              <a:ea typeface="굴림" panose="020B0600000101010101" pitchFamily="50" charset="-127"/>
            </a:endParaRPr>
          </a:p>
        </p:txBody>
      </p:sp>
      <p:sp>
        <p:nvSpPr>
          <p:cNvPr id="5128" name="Rectangle 7"/>
          <p:cNvSpPr>
            <a:spLocks noGrp="1" noChangeArrowheads="1"/>
          </p:cNvSpPr>
          <p:nvPr>
            <p:ph type="body" idx="1"/>
          </p:nvPr>
        </p:nvSpPr>
        <p:spPr>
          <a:xfrm>
            <a:off x="193675" y="1085850"/>
            <a:ext cx="8718550" cy="500063"/>
          </a:xfrm>
          <a:noFill/>
        </p:spPr>
        <p:txBody>
          <a:bodyPr/>
          <a:lstStyle/>
          <a:p>
            <a:pPr marL="0" indent="0">
              <a:buFont typeface="Monotype Sorts" pitchFamily="2" charset="2"/>
              <a:buNone/>
            </a:pPr>
            <a:r>
              <a:rPr lang="en-US" altLang="en-US" smtClean="0"/>
              <a:t>Problem:</a:t>
            </a:r>
          </a:p>
        </p:txBody>
      </p:sp>
      <p:sp>
        <p:nvSpPr>
          <p:cNvPr id="5129" name="AutoShape 8"/>
          <p:cNvSpPr>
            <a:spLocks/>
          </p:cNvSpPr>
          <p:nvPr/>
        </p:nvSpPr>
        <p:spPr bwMode="auto">
          <a:xfrm>
            <a:off x="1730375" y="2008188"/>
            <a:ext cx="344488" cy="4186237"/>
          </a:xfrm>
          <a:prstGeom prst="leftBrace">
            <a:avLst>
              <a:gd name="adj1" fmla="val 1012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0" name="Text Box 9"/>
          <p:cNvSpPr txBox="1">
            <a:spLocks noChangeArrowheads="1"/>
          </p:cNvSpPr>
          <p:nvPr/>
        </p:nvSpPr>
        <p:spPr bwMode="auto">
          <a:xfrm>
            <a:off x="693738" y="3697288"/>
            <a:ext cx="95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2000" b="1">
                <a:solidFill>
                  <a:srgbClr val="000000"/>
                </a:solidFill>
                <a:latin typeface="Courier New" panose="02070309020205020404" pitchFamily="49" charset="0"/>
                <a:ea typeface="굴림" panose="020B0600000101010101" pitchFamily="50" charset="-127"/>
              </a:rPr>
              <a:t>100 times</a:t>
            </a:r>
            <a:endParaRPr lang="en-US" altLang="ko-KR" sz="2400" b="1">
              <a:solidFill>
                <a:srgbClr val="000000"/>
              </a:solidFill>
              <a:ea typeface="굴림" panose="020B0600000101010101" pitchFamily="50" charset="-127"/>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3B9EBF-B884-4EC4-ADD3-18CC6D422F12}" type="slidenum">
              <a:rPr lang="en-US" altLang="en-US" sz="1400"/>
              <a:pPr>
                <a:spcBef>
                  <a:spcPct val="0"/>
                </a:spcBef>
                <a:buClrTx/>
                <a:buSzTx/>
                <a:buFontTx/>
                <a:buNone/>
              </a:pPr>
              <a:t>30</a:t>
            </a:fld>
            <a:endParaRPr lang="en-US" altLang="en-US" sz="1400"/>
          </a:p>
        </p:txBody>
      </p:sp>
      <p:sp>
        <p:nvSpPr>
          <p:cNvPr id="35843" name="Rectangle 2"/>
          <p:cNvSpPr>
            <a:spLocks noGrp="1" noChangeArrowheads="1"/>
          </p:cNvSpPr>
          <p:nvPr>
            <p:ph type="title"/>
          </p:nvPr>
        </p:nvSpPr>
        <p:spPr>
          <a:xfrm>
            <a:off x="685800" y="228600"/>
            <a:ext cx="7772400" cy="609600"/>
          </a:xfrm>
        </p:spPr>
        <p:txBody>
          <a:bodyPr/>
          <a:lstStyle/>
          <a:p>
            <a:r>
              <a:rPr lang="en-US" altLang="en-US" smtClean="0"/>
              <a:t>Note</a:t>
            </a:r>
          </a:p>
        </p:txBody>
      </p:sp>
      <p:sp>
        <p:nvSpPr>
          <p:cNvPr id="35844" name="Text Box 3"/>
          <p:cNvSpPr txBox="1">
            <a:spLocks noChangeArrowheads="1"/>
          </p:cNvSpPr>
          <p:nvPr/>
        </p:nvSpPr>
        <p:spPr bwMode="auto">
          <a:xfrm>
            <a:off x="304800" y="990600"/>
            <a:ext cx="8610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Courier New" panose="02070309020205020404" pitchFamily="49" charset="0"/>
              </a:rPr>
              <a:t>The </a:t>
            </a:r>
            <a:r>
              <a:rPr lang="en-US" altLang="en-US" sz="2400" u="sng" dirty="0">
                <a:cs typeface="Courier New" panose="02070309020205020404" pitchFamily="49" charset="0"/>
              </a:rPr>
              <a:t>initial-action</a:t>
            </a:r>
            <a:r>
              <a:rPr lang="en-US" altLang="en-US" sz="2400" dirty="0">
                <a:cs typeface="Courier New" panose="02070309020205020404" pitchFamily="49" charset="0"/>
              </a:rPr>
              <a:t> in a </a:t>
            </a:r>
            <a:r>
              <a:rPr lang="en-US" altLang="en-US" sz="2400" u="sng" dirty="0">
                <a:cs typeface="Courier New" panose="02070309020205020404" pitchFamily="49" charset="0"/>
              </a:rPr>
              <a:t>for</a:t>
            </a:r>
            <a:r>
              <a:rPr lang="en-US" altLang="en-US" sz="2400" dirty="0">
                <a:cs typeface="Courier New" panose="02070309020205020404" pitchFamily="49" charset="0"/>
              </a:rPr>
              <a:t> loop can be a list of zero or more comma-separated expressions. </a:t>
            </a:r>
            <a:endParaRPr lang="en-US" altLang="en-US" sz="2400" dirty="0" smtClean="0">
              <a:cs typeface="Courier New" panose="02070309020205020404" pitchFamily="49" charset="0"/>
            </a:endParaRPr>
          </a:p>
          <a:p>
            <a:pPr>
              <a:spcBef>
                <a:spcPct val="50000"/>
              </a:spcBef>
              <a:buClrTx/>
              <a:buSzTx/>
              <a:buFontTx/>
              <a:buNone/>
            </a:pPr>
            <a:r>
              <a:rPr lang="en-US" altLang="en-US" sz="2400" dirty="0" smtClean="0">
                <a:cs typeface="Courier New" panose="02070309020205020404" pitchFamily="49" charset="0"/>
              </a:rPr>
              <a:t>The </a:t>
            </a:r>
            <a:r>
              <a:rPr lang="en-US" altLang="en-US" sz="2400" u="sng" dirty="0">
                <a:cs typeface="Courier New" panose="02070309020205020404" pitchFamily="49" charset="0"/>
              </a:rPr>
              <a:t>action-after-each-iteration</a:t>
            </a:r>
            <a:r>
              <a:rPr lang="en-US" altLang="en-US" sz="2400" dirty="0">
                <a:cs typeface="Courier New" panose="02070309020205020404" pitchFamily="49" charset="0"/>
              </a:rPr>
              <a:t> in a </a:t>
            </a:r>
            <a:r>
              <a:rPr lang="en-US" altLang="en-US" sz="2400" u="sng" dirty="0">
                <a:cs typeface="Courier New" panose="02070309020205020404" pitchFamily="49" charset="0"/>
              </a:rPr>
              <a:t>for</a:t>
            </a:r>
            <a:r>
              <a:rPr lang="en-US" altLang="en-US" sz="2400" dirty="0">
                <a:cs typeface="Courier New" panose="02070309020205020404" pitchFamily="49" charset="0"/>
              </a:rPr>
              <a:t> loop can be a list of zero or more comma-separated statements. </a:t>
            </a:r>
            <a:endParaRPr lang="en-US" altLang="en-US" sz="2400" dirty="0" smtClean="0">
              <a:cs typeface="Courier New" panose="02070309020205020404" pitchFamily="49" charset="0"/>
            </a:endParaRPr>
          </a:p>
          <a:p>
            <a:pPr>
              <a:spcBef>
                <a:spcPct val="50000"/>
              </a:spcBef>
              <a:buClrTx/>
              <a:buSzTx/>
              <a:buFontTx/>
              <a:buNone/>
            </a:pPr>
            <a:r>
              <a:rPr lang="en-US" altLang="en-US" sz="2400" dirty="0" smtClean="0">
                <a:cs typeface="Courier New" panose="02070309020205020404" pitchFamily="49" charset="0"/>
              </a:rPr>
              <a:t>Therefore</a:t>
            </a:r>
            <a:r>
              <a:rPr lang="en-US" altLang="en-US" sz="2400" dirty="0">
                <a:cs typeface="Courier New" panose="02070309020205020404" pitchFamily="49" charset="0"/>
              </a:rPr>
              <a:t>, the following two </a:t>
            </a:r>
            <a:r>
              <a:rPr lang="en-US" altLang="en-US" sz="2400" u="sng" dirty="0">
                <a:cs typeface="Courier New" panose="02070309020205020404" pitchFamily="49" charset="0"/>
              </a:rPr>
              <a:t>for</a:t>
            </a:r>
            <a:r>
              <a:rPr lang="en-US" altLang="en-US" sz="2400" dirty="0">
                <a:cs typeface="Courier New" panose="02070309020205020404" pitchFamily="49" charset="0"/>
              </a:rPr>
              <a:t> loops are correct. They are rarely used in practice, however.</a:t>
            </a:r>
          </a:p>
          <a:p>
            <a:pPr lvl="1">
              <a:spcBef>
                <a:spcPct val="50000"/>
              </a:spcBef>
              <a:buClrTx/>
              <a:buFontTx/>
              <a:buNone/>
            </a:pPr>
            <a:r>
              <a:rPr lang="en-US" altLang="en-US" sz="2000" b="1" dirty="0">
                <a:cs typeface="Courier New" panose="02070309020205020404" pitchFamily="49" charset="0"/>
              </a:rPr>
              <a:t>for (</a:t>
            </a:r>
            <a:r>
              <a:rPr lang="en-US" altLang="en-US" sz="2000" b="1" dirty="0" err="1">
                <a:cs typeface="Courier New" panose="02070309020205020404" pitchFamily="49" charset="0"/>
              </a:rPr>
              <a:t>int</a:t>
            </a:r>
            <a:r>
              <a:rPr lang="en-US" altLang="en-US" sz="2000" b="1" dirty="0">
                <a:cs typeface="Courier New" panose="02070309020205020404" pitchFamily="49" charset="0"/>
              </a:rPr>
              <a:t> </a:t>
            </a:r>
            <a:r>
              <a:rPr lang="en-US" altLang="en-US" sz="2000" b="1" dirty="0" err="1">
                <a:cs typeface="Courier New" panose="02070309020205020404" pitchFamily="49" charset="0"/>
              </a:rPr>
              <a:t>i</a:t>
            </a:r>
            <a:r>
              <a:rPr lang="en-US" altLang="en-US" sz="2000" b="1" dirty="0">
                <a:cs typeface="Courier New" panose="02070309020205020404" pitchFamily="49" charset="0"/>
              </a:rPr>
              <a:t> = 1; </a:t>
            </a:r>
            <a:r>
              <a:rPr lang="en-US" altLang="en-US" sz="2000" b="1" dirty="0" err="1">
                <a:cs typeface="Courier New" panose="02070309020205020404" pitchFamily="49" charset="0"/>
              </a:rPr>
              <a:t>i</a:t>
            </a:r>
            <a:r>
              <a:rPr lang="en-US" altLang="en-US" sz="2000" b="1" dirty="0">
                <a:cs typeface="Courier New" panose="02070309020205020404" pitchFamily="49" charset="0"/>
              </a:rPr>
              <a:t> &lt; 100; </a:t>
            </a:r>
            <a:r>
              <a:rPr lang="en-US" altLang="en-US" sz="2000" b="1" dirty="0" err="1">
                <a:cs typeface="Courier New" panose="02070309020205020404" pitchFamily="49" charset="0"/>
              </a:rPr>
              <a:t>System.out.println</a:t>
            </a:r>
            <a:r>
              <a:rPr lang="en-US" altLang="en-US" sz="2000" b="1" dirty="0">
                <a:cs typeface="Courier New" panose="02070309020205020404" pitchFamily="49" charset="0"/>
              </a:rPr>
              <a:t>(</a:t>
            </a:r>
            <a:r>
              <a:rPr lang="en-US" altLang="en-US" sz="2000" b="1" dirty="0" err="1">
                <a:cs typeface="Courier New" panose="02070309020205020404" pitchFamily="49" charset="0"/>
              </a:rPr>
              <a:t>i</a:t>
            </a:r>
            <a:r>
              <a:rPr lang="en-US" altLang="en-US" sz="2000" b="1" dirty="0">
                <a:cs typeface="Courier New" panose="02070309020205020404" pitchFamily="49" charset="0"/>
              </a:rPr>
              <a:t>++));</a:t>
            </a:r>
            <a:endParaRPr lang="en-US" altLang="en-US" sz="2000" b="1" dirty="0">
              <a:cs typeface="Times New Roman" panose="02020603050405020304" pitchFamily="18" charset="0"/>
            </a:endParaRPr>
          </a:p>
          <a:p>
            <a:pPr lvl="1">
              <a:spcBef>
                <a:spcPct val="50000"/>
              </a:spcBef>
              <a:buClrTx/>
              <a:buFontTx/>
              <a:buNone/>
            </a:pPr>
            <a:r>
              <a:rPr lang="en-US" altLang="en-US" sz="2000" b="1" dirty="0">
                <a:cs typeface="Courier New" panose="02070309020205020404" pitchFamily="49" charset="0"/>
              </a:rPr>
              <a:t> </a:t>
            </a:r>
            <a:endParaRPr lang="en-US" altLang="en-US" sz="2000" b="1" dirty="0">
              <a:cs typeface="Times New Roman" panose="02020603050405020304" pitchFamily="18" charset="0"/>
            </a:endParaRPr>
          </a:p>
          <a:p>
            <a:pPr lvl="1">
              <a:spcBef>
                <a:spcPct val="50000"/>
              </a:spcBef>
              <a:buClrTx/>
              <a:buFontTx/>
              <a:buNone/>
            </a:pPr>
            <a:r>
              <a:rPr lang="en-US" altLang="en-US" sz="2000" b="1" dirty="0">
                <a:cs typeface="Courier New" panose="02070309020205020404" pitchFamily="49" charset="0"/>
              </a:rPr>
              <a:t>for (</a:t>
            </a:r>
            <a:r>
              <a:rPr lang="en-US" altLang="en-US" sz="2000" b="1" dirty="0" err="1">
                <a:cs typeface="Courier New" panose="02070309020205020404" pitchFamily="49" charset="0"/>
              </a:rPr>
              <a:t>int</a:t>
            </a:r>
            <a:r>
              <a:rPr lang="en-US" altLang="en-US" sz="2000" b="1" dirty="0">
                <a:cs typeface="Courier New" panose="02070309020205020404" pitchFamily="49" charset="0"/>
              </a:rPr>
              <a:t> </a:t>
            </a:r>
            <a:r>
              <a:rPr lang="en-US" altLang="en-US" sz="2000" b="1" dirty="0" err="1">
                <a:cs typeface="Courier New" panose="02070309020205020404" pitchFamily="49" charset="0"/>
              </a:rPr>
              <a:t>i</a:t>
            </a:r>
            <a:r>
              <a:rPr lang="en-US" altLang="en-US" sz="2000" b="1" dirty="0">
                <a:cs typeface="Courier New" panose="02070309020205020404" pitchFamily="49" charset="0"/>
              </a:rPr>
              <a:t> = 0, j = 0; (</a:t>
            </a:r>
            <a:r>
              <a:rPr lang="en-US" altLang="en-US" sz="2000" b="1" dirty="0" err="1">
                <a:cs typeface="Courier New" panose="02070309020205020404" pitchFamily="49" charset="0"/>
              </a:rPr>
              <a:t>i</a:t>
            </a:r>
            <a:r>
              <a:rPr lang="en-US" altLang="en-US" sz="2000" b="1" dirty="0">
                <a:cs typeface="Courier New" panose="02070309020205020404" pitchFamily="49" charset="0"/>
              </a:rPr>
              <a:t> + j &lt; 10); </a:t>
            </a:r>
            <a:r>
              <a:rPr lang="en-US" altLang="en-US" sz="2000" b="1" dirty="0" err="1">
                <a:cs typeface="Courier New" panose="02070309020205020404" pitchFamily="49" charset="0"/>
              </a:rPr>
              <a:t>i</a:t>
            </a:r>
            <a:r>
              <a:rPr lang="en-US" altLang="en-US" sz="2000" b="1" dirty="0">
                <a:cs typeface="Courier New" panose="02070309020205020404" pitchFamily="49" charset="0"/>
              </a:rPr>
              <a:t>++, </a:t>
            </a:r>
            <a:r>
              <a:rPr lang="en-US" altLang="en-US" sz="2000" b="1" dirty="0" err="1">
                <a:cs typeface="Courier New" panose="02070309020205020404" pitchFamily="49" charset="0"/>
              </a:rPr>
              <a:t>j++</a:t>
            </a:r>
            <a:r>
              <a:rPr lang="en-US" altLang="en-US" sz="2000" b="1" dirty="0">
                <a:cs typeface="Courier New" panose="02070309020205020404" pitchFamily="49" charset="0"/>
              </a:rPr>
              <a:t>) {</a:t>
            </a:r>
            <a:endParaRPr lang="en-US" altLang="en-US" sz="2000" b="1" dirty="0">
              <a:cs typeface="Times New Roman" panose="02020603050405020304" pitchFamily="18" charset="0"/>
            </a:endParaRPr>
          </a:p>
          <a:p>
            <a:pPr lvl="1">
              <a:spcBef>
                <a:spcPct val="50000"/>
              </a:spcBef>
              <a:buClrTx/>
              <a:buFontTx/>
              <a:buNone/>
            </a:pPr>
            <a:r>
              <a:rPr lang="en-US" altLang="en-US" sz="2000" b="1" dirty="0">
                <a:cs typeface="Courier New" panose="02070309020205020404" pitchFamily="49" charset="0"/>
              </a:rPr>
              <a:t>  // Do something</a:t>
            </a:r>
            <a:endParaRPr lang="en-US" altLang="en-US" sz="2000" b="1" dirty="0">
              <a:cs typeface="Times New Roman" panose="02020603050405020304" pitchFamily="18" charset="0"/>
            </a:endParaRPr>
          </a:p>
          <a:p>
            <a:pPr lvl="1">
              <a:spcBef>
                <a:spcPct val="50000"/>
              </a:spcBef>
              <a:buClrTx/>
              <a:buFontTx/>
              <a:buNone/>
            </a:pPr>
            <a:r>
              <a:rPr lang="en-US" altLang="en-US" sz="2000" b="1" dirty="0">
                <a:cs typeface="Courier New" panose="02070309020205020404" pitchFamily="49" charset="0"/>
              </a:rPr>
              <a:t>}</a:t>
            </a:r>
            <a:r>
              <a:rPr lang="en-US" altLang="en-US" sz="2400" u="sng" dirty="0">
                <a:latin typeface="Courier New" panose="02070309020205020404" pitchFamily="49" charset="0"/>
                <a:cs typeface="Courier New" panose="02070309020205020404" pitchFamily="49" charset="0"/>
              </a:rPr>
              <a:t>     </a:t>
            </a:r>
            <a:endParaRPr lang="en-US" altLang="en-US" sz="2400" dirty="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2558D5-4FBA-44CF-BAB5-0917B5909FAC}" type="slidenum">
              <a:rPr lang="en-US" altLang="en-US" sz="1400"/>
              <a:pPr>
                <a:spcBef>
                  <a:spcPct val="0"/>
                </a:spcBef>
                <a:buClrTx/>
                <a:buSzTx/>
                <a:buFontTx/>
                <a:buNone/>
              </a:pPr>
              <a:t>31</a:t>
            </a:fld>
            <a:endParaRPr lang="en-US" altLang="en-US" sz="1400"/>
          </a:p>
        </p:txBody>
      </p:sp>
      <p:sp>
        <p:nvSpPr>
          <p:cNvPr id="36867" name="Rectangle 2"/>
          <p:cNvSpPr>
            <a:spLocks noGrp="1" noChangeArrowheads="1"/>
          </p:cNvSpPr>
          <p:nvPr>
            <p:ph type="title"/>
          </p:nvPr>
        </p:nvSpPr>
        <p:spPr>
          <a:xfrm>
            <a:off x="685800" y="228600"/>
            <a:ext cx="7772400" cy="609600"/>
          </a:xfrm>
        </p:spPr>
        <p:txBody>
          <a:bodyPr/>
          <a:lstStyle/>
          <a:p>
            <a:r>
              <a:rPr lang="en-US" altLang="en-US" smtClean="0"/>
              <a:t>Note</a:t>
            </a:r>
          </a:p>
        </p:txBody>
      </p:sp>
      <p:sp>
        <p:nvSpPr>
          <p:cNvPr id="36868" name="Text Box 3"/>
          <p:cNvSpPr txBox="1">
            <a:spLocks noChangeArrowheads="1"/>
          </p:cNvSpPr>
          <p:nvPr/>
        </p:nvSpPr>
        <p:spPr bwMode="auto">
          <a:xfrm>
            <a:off x="304800" y="990600"/>
            <a:ext cx="8610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Courier New" panose="02070309020205020404" pitchFamily="49" charset="0"/>
              </a:rPr>
              <a:t>If the </a:t>
            </a:r>
            <a:r>
              <a:rPr lang="en-US" altLang="en-US" sz="2400" u="sng" dirty="0">
                <a:cs typeface="Courier New" panose="02070309020205020404" pitchFamily="49" charset="0"/>
              </a:rPr>
              <a:t>loop-continuation-condition</a:t>
            </a:r>
            <a:r>
              <a:rPr lang="en-US" altLang="en-US" sz="2400" dirty="0">
                <a:cs typeface="Courier New" panose="02070309020205020404" pitchFamily="49" charset="0"/>
              </a:rPr>
              <a:t> in a </a:t>
            </a:r>
            <a:r>
              <a:rPr lang="en-US" altLang="en-US" sz="2400" u="sng" dirty="0">
                <a:cs typeface="Courier New" panose="02070309020205020404" pitchFamily="49" charset="0"/>
              </a:rPr>
              <a:t>for</a:t>
            </a:r>
            <a:r>
              <a:rPr lang="en-US" altLang="en-US" sz="2400" dirty="0">
                <a:cs typeface="Courier New" panose="02070309020205020404" pitchFamily="49" charset="0"/>
              </a:rPr>
              <a:t> loop is omitted, it is implicitly true. </a:t>
            </a:r>
            <a:endParaRPr lang="en-US" altLang="en-US" sz="2400" dirty="0" smtClean="0">
              <a:cs typeface="Courier New" panose="02070309020205020404" pitchFamily="49" charset="0"/>
            </a:endParaRPr>
          </a:p>
          <a:p>
            <a:pPr>
              <a:spcBef>
                <a:spcPct val="50000"/>
              </a:spcBef>
              <a:buClrTx/>
              <a:buSzTx/>
              <a:buFontTx/>
              <a:buNone/>
            </a:pPr>
            <a:r>
              <a:rPr lang="en-US" altLang="en-US" sz="2400" dirty="0" smtClean="0">
                <a:cs typeface="Courier New" panose="02070309020205020404" pitchFamily="49" charset="0"/>
              </a:rPr>
              <a:t>Thus </a:t>
            </a:r>
            <a:r>
              <a:rPr lang="en-US" altLang="en-US" sz="2400" dirty="0">
                <a:cs typeface="Courier New" panose="02070309020205020404" pitchFamily="49" charset="0"/>
              </a:rPr>
              <a:t>the statement given below in (a), which is an infinite loop, is correct. </a:t>
            </a:r>
            <a:endParaRPr lang="en-US" altLang="en-US" sz="2400" dirty="0" smtClean="0">
              <a:cs typeface="Courier New" panose="02070309020205020404" pitchFamily="49" charset="0"/>
            </a:endParaRPr>
          </a:p>
          <a:p>
            <a:pPr>
              <a:spcBef>
                <a:spcPct val="50000"/>
              </a:spcBef>
              <a:buClrTx/>
              <a:buSzTx/>
              <a:buFontTx/>
              <a:buNone/>
            </a:pPr>
            <a:r>
              <a:rPr lang="en-US" altLang="en-US" sz="2400" dirty="0" smtClean="0">
                <a:cs typeface="Courier New" panose="02070309020205020404" pitchFamily="49" charset="0"/>
              </a:rPr>
              <a:t>Nevertheless</a:t>
            </a:r>
            <a:r>
              <a:rPr lang="en-US" altLang="en-US" sz="2400" dirty="0">
                <a:cs typeface="Courier New" panose="02070309020205020404" pitchFamily="49" charset="0"/>
              </a:rPr>
              <a:t>, it is better to use the equivalent loop in (b) to avoid confusion:</a:t>
            </a:r>
            <a:endParaRPr lang="en-US" altLang="en-US" sz="2400" dirty="0">
              <a:cs typeface="Times New Roman" panose="02020603050405020304" pitchFamily="18" charset="0"/>
            </a:endParaRPr>
          </a:p>
        </p:txBody>
      </p:sp>
      <p:sp>
        <p:nvSpPr>
          <p:cNvPr id="36869" name="Rectangle 5"/>
          <p:cNvSpPr>
            <a:spLocks noChangeArrowheads="1"/>
          </p:cNvSpPr>
          <p:nvPr/>
        </p:nvSpPr>
        <p:spPr bwMode="auto">
          <a:xfrm>
            <a:off x="302418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0" name="Object 4"/>
          <p:cNvGraphicFramePr>
            <a:graphicFrameLocks noChangeAspect="1"/>
          </p:cNvGraphicFramePr>
          <p:nvPr/>
        </p:nvGraphicFramePr>
        <p:xfrm>
          <a:off x="304800" y="3733800"/>
          <a:ext cx="8458200" cy="1612900"/>
        </p:xfrm>
        <a:graphic>
          <a:graphicData uri="http://schemas.openxmlformats.org/presentationml/2006/ole">
            <mc:AlternateContent xmlns:mc="http://schemas.openxmlformats.org/markup-compatibility/2006">
              <mc:Choice xmlns:v="urn:schemas-microsoft-com:vml" Requires="v">
                <p:oleObj spid="_x0000_s36873" name="Picture" r:id="rId3" imgW="3203448" imgH="612648" progId="Word.Picture.8">
                  <p:embed/>
                </p:oleObj>
              </mc:Choice>
              <mc:Fallback>
                <p:oleObj name="Picture" r:id="rId3" imgW="3203448" imgH="61264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733800"/>
                        <a:ext cx="84582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0704C0-3680-4741-9088-AD5D355BDA88}" type="slidenum">
              <a:rPr lang="en-US" altLang="en-US" sz="1400"/>
              <a:pPr>
                <a:spcBef>
                  <a:spcPct val="0"/>
                </a:spcBef>
                <a:buClrTx/>
                <a:buSzTx/>
                <a:buFontTx/>
                <a:buNone/>
              </a:pPr>
              <a:t>32</a:t>
            </a:fld>
            <a:endParaRPr lang="en-US" altLang="en-US" sz="1400"/>
          </a:p>
        </p:txBody>
      </p:sp>
      <p:sp>
        <p:nvSpPr>
          <p:cNvPr id="37891" name="Rectangle 2"/>
          <p:cNvSpPr>
            <a:spLocks noGrp="1" noChangeArrowheads="1"/>
          </p:cNvSpPr>
          <p:nvPr>
            <p:ph type="title"/>
          </p:nvPr>
        </p:nvSpPr>
        <p:spPr>
          <a:xfrm>
            <a:off x="693738" y="317500"/>
            <a:ext cx="7772400" cy="685800"/>
          </a:xfrm>
        </p:spPr>
        <p:txBody>
          <a:bodyPr/>
          <a:lstStyle/>
          <a:p>
            <a:r>
              <a:rPr lang="en-US" altLang="en-US" smtClean="0"/>
              <a:t>Caution</a:t>
            </a:r>
            <a:endParaRPr lang="en-US" altLang="en-US" smtClean="0">
              <a:solidFill>
                <a:schemeClr val="tx1"/>
              </a:solidFill>
            </a:endParaRPr>
          </a:p>
        </p:txBody>
      </p:sp>
      <p:sp>
        <p:nvSpPr>
          <p:cNvPr id="37892" name="Rectangle 3"/>
          <p:cNvSpPr>
            <a:spLocks noGrp="1" noChangeArrowheads="1"/>
          </p:cNvSpPr>
          <p:nvPr>
            <p:ph type="body" idx="1"/>
          </p:nvPr>
        </p:nvSpPr>
        <p:spPr>
          <a:xfrm>
            <a:off x="304800" y="1316038"/>
            <a:ext cx="8645525" cy="1055687"/>
          </a:xfrm>
        </p:spPr>
        <p:txBody>
          <a:bodyPr/>
          <a:lstStyle/>
          <a:p>
            <a:pPr marL="0" indent="0">
              <a:buFont typeface="Monotype Sorts" pitchFamily="2" charset="2"/>
              <a:buNone/>
            </a:pPr>
            <a:r>
              <a:rPr lang="en-US" altLang="en-US" sz="3000" smtClean="0">
                <a:cs typeface="Times New Roman" panose="02020603050405020304" pitchFamily="18" charset="0"/>
              </a:rPr>
              <a:t>Adding a semicolon at the end of the </a:t>
            </a:r>
            <a:r>
              <a:rPr lang="en-US" altLang="en-US" sz="3000" u="sng" smtClean="0">
                <a:cs typeface="Times New Roman" panose="02020603050405020304" pitchFamily="18" charset="0"/>
              </a:rPr>
              <a:t>for</a:t>
            </a:r>
            <a:r>
              <a:rPr lang="en-US" altLang="en-US" sz="3000" smtClean="0">
                <a:cs typeface="Times New Roman" panose="02020603050405020304" pitchFamily="18" charset="0"/>
              </a:rPr>
              <a:t> clause before the loop body is a common mistake, as shown below:</a:t>
            </a:r>
          </a:p>
        </p:txBody>
      </p:sp>
      <p:sp>
        <p:nvSpPr>
          <p:cNvPr id="37893" name="Text Box 4"/>
          <p:cNvSpPr txBox="1">
            <a:spLocks noChangeArrowheads="1"/>
          </p:cNvSpPr>
          <p:nvPr/>
        </p:nvSpPr>
        <p:spPr bwMode="auto">
          <a:xfrm>
            <a:off x="6415088" y="2430463"/>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39942" name="Rectangle 6"/>
          <p:cNvSpPr>
            <a:spLocks noChangeArrowheads="1"/>
          </p:cNvSpPr>
          <p:nvPr/>
        </p:nvSpPr>
        <p:spPr bwMode="auto">
          <a:xfrm>
            <a:off x="501650" y="3544888"/>
            <a:ext cx="718185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for (</a:t>
            </a:r>
            <a:r>
              <a:rPr lang="en-US" sz="2600" b="1" dirty="0" err="1">
                <a:solidFill>
                  <a:schemeClr val="accent4"/>
                </a:solidFill>
                <a:latin typeface="Courier New" pitchFamily="49" charset="0"/>
              </a:rPr>
              <a:t>int</a:t>
            </a:r>
            <a:r>
              <a:rPr lang="en-US" sz="2600" b="1" dirty="0">
                <a:solidFill>
                  <a:schemeClr val="accent4"/>
                </a:solidFill>
                <a:latin typeface="Courier New" pitchFamily="49" charset="0"/>
              </a:rPr>
              <a:t>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=0;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&lt;10;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  </a:t>
            </a:r>
            <a:r>
              <a:rPr lang="en-US" sz="2600" b="1" dirty="0" err="1">
                <a:solidFill>
                  <a:schemeClr val="accent4"/>
                </a:solidFill>
                <a:latin typeface="Courier New" pitchFamily="49" charset="0"/>
              </a:rPr>
              <a:t>System.out.println</a:t>
            </a:r>
            <a:r>
              <a:rPr lang="en-US" sz="2600" b="1" dirty="0">
                <a:solidFill>
                  <a:schemeClr val="accent4"/>
                </a:solidFill>
                <a:latin typeface="Courier New" pitchFamily="49" charset="0"/>
              </a:rPr>
              <a:t>("</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 is " +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a:t>
            </a:r>
          </a:p>
        </p:txBody>
      </p:sp>
      <p:sp>
        <p:nvSpPr>
          <p:cNvPr id="37895" name="Line 5"/>
          <p:cNvSpPr>
            <a:spLocks noChangeShapeType="1"/>
          </p:cNvSpPr>
          <p:nvPr/>
        </p:nvSpPr>
        <p:spPr bwMode="auto">
          <a:xfrm flipH="1">
            <a:off x="5532438" y="3198813"/>
            <a:ext cx="882650" cy="458787"/>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152305-4C8B-4656-A59C-07BFB720279F}" type="slidenum">
              <a:rPr lang="en-US" altLang="en-US" sz="1400"/>
              <a:pPr>
                <a:spcBef>
                  <a:spcPct val="0"/>
                </a:spcBef>
                <a:buClrTx/>
                <a:buSzTx/>
                <a:buFontTx/>
                <a:buNone/>
              </a:pPr>
              <a:t>33</a:t>
            </a:fld>
            <a:endParaRPr lang="en-US" altLang="en-US" sz="1400"/>
          </a:p>
        </p:txBody>
      </p:sp>
      <p:sp>
        <p:nvSpPr>
          <p:cNvPr id="38915" name="Rectangle 2"/>
          <p:cNvSpPr>
            <a:spLocks noGrp="1" noChangeArrowheads="1"/>
          </p:cNvSpPr>
          <p:nvPr>
            <p:ph type="title"/>
          </p:nvPr>
        </p:nvSpPr>
        <p:spPr>
          <a:xfrm>
            <a:off x="685800" y="76200"/>
            <a:ext cx="7772400" cy="685800"/>
          </a:xfrm>
        </p:spPr>
        <p:txBody>
          <a:bodyPr/>
          <a:lstStyle/>
          <a:p>
            <a:r>
              <a:rPr lang="en-US" altLang="en-US" smtClean="0"/>
              <a:t>Caution, cont.</a:t>
            </a:r>
            <a:endParaRPr lang="en-US" altLang="en-US" smtClean="0">
              <a:solidFill>
                <a:schemeClr val="tx1"/>
              </a:solidFill>
            </a:endParaRPr>
          </a:p>
        </p:txBody>
      </p:sp>
      <p:sp>
        <p:nvSpPr>
          <p:cNvPr id="38916" name="Rectangle 3"/>
          <p:cNvSpPr>
            <a:spLocks noGrp="1" noChangeArrowheads="1"/>
          </p:cNvSpPr>
          <p:nvPr>
            <p:ph type="body" idx="1"/>
          </p:nvPr>
        </p:nvSpPr>
        <p:spPr>
          <a:xfrm>
            <a:off x="152400" y="838200"/>
            <a:ext cx="8839200" cy="5867400"/>
          </a:xfrm>
        </p:spPr>
        <p:txBody>
          <a:bodyPr/>
          <a:lstStyle/>
          <a:p>
            <a:pPr marL="0" indent="0">
              <a:lnSpc>
                <a:spcPct val="90000"/>
              </a:lnSpc>
              <a:buFont typeface="Monotype Sorts" pitchFamily="2" charset="2"/>
              <a:buNone/>
            </a:pPr>
            <a:r>
              <a:rPr lang="en-US" altLang="en-US" sz="3000" smtClean="0">
                <a:cs typeface="Times New Roman" panose="02020603050405020304" pitchFamily="18" charset="0"/>
              </a:rPr>
              <a:t>Similarly, the following loop is also wrong:</a:t>
            </a:r>
          </a:p>
          <a:p>
            <a:pPr marL="0" indent="0">
              <a:lnSpc>
                <a:spcPct val="90000"/>
              </a:lnSpc>
              <a:spcBef>
                <a:spcPct val="0"/>
              </a:spcBef>
              <a:buFont typeface="Monotype Sorts" pitchFamily="2" charset="2"/>
              <a:buNone/>
            </a:pPr>
            <a:r>
              <a:rPr lang="en-US" altLang="en-US" sz="2600" smtClean="0"/>
              <a:t>int i=0; </a:t>
            </a:r>
          </a:p>
          <a:p>
            <a:pPr marL="0" indent="0">
              <a:lnSpc>
                <a:spcPct val="90000"/>
              </a:lnSpc>
              <a:spcBef>
                <a:spcPct val="0"/>
              </a:spcBef>
              <a:buFont typeface="Monotype Sorts" pitchFamily="2" charset="2"/>
              <a:buNone/>
            </a:pPr>
            <a:r>
              <a:rPr lang="en-US" altLang="en-US" sz="2600" smtClean="0"/>
              <a:t>while (i &lt; 10);</a:t>
            </a:r>
          </a:p>
          <a:p>
            <a:pPr marL="0" indent="0">
              <a:lnSpc>
                <a:spcPct val="90000"/>
              </a:lnSpc>
              <a:spcBef>
                <a:spcPct val="0"/>
              </a:spcBef>
              <a:buFont typeface="Monotype Sorts" pitchFamily="2" charset="2"/>
              <a:buNone/>
            </a:pPr>
            <a:r>
              <a:rPr lang="en-US" altLang="en-US" sz="2600" smtClean="0"/>
              <a:t>{</a:t>
            </a:r>
          </a:p>
          <a:p>
            <a:pPr marL="0" indent="0">
              <a:lnSpc>
                <a:spcPct val="90000"/>
              </a:lnSpc>
              <a:spcBef>
                <a:spcPct val="0"/>
              </a:spcBef>
              <a:buFont typeface="Monotype Sorts" pitchFamily="2" charset="2"/>
              <a:buNone/>
            </a:pPr>
            <a:r>
              <a:rPr lang="en-US" altLang="en-US" sz="2600" smtClean="0"/>
              <a:t>  System.out.println("i is " + i);</a:t>
            </a:r>
          </a:p>
          <a:p>
            <a:pPr marL="0" indent="0">
              <a:lnSpc>
                <a:spcPct val="90000"/>
              </a:lnSpc>
              <a:spcBef>
                <a:spcPct val="0"/>
              </a:spcBef>
              <a:buFont typeface="Monotype Sorts" pitchFamily="2" charset="2"/>
              <a:buNone/>
            </a:pPr>
            <a:r>
              <a:rPr lang="en-US" altLang="en-US" sz="2600" smtClean="0"/>
              <a:t>  i++;</a:t>
            </a:r>
          </a:p>
          <a:p>
            <a:pPr marL="0" indent="0">
              <a:lnSpc>
                <a:spcPct val="90000"/>
              </a:lnSpc>
              <a:spcBef>
                <a:spcPct val="0"/>
              </a:spcBef>
              <a:buFont typeface="Monotype Sorts" pitchFamily="2" charset="2"/>
              <a:buNone/>
            </a:pPr>
            <a:r>
              <a:rPr lang="en-US" altLang="en-US" sz="2600" smtClean="0"/>
              <a:t>}</a:t>
            </a:r>
            <a:endParaRPr lang="en-US" altLang="en-US" sz="3000" smtClean="0">
              <a:cs typeface="Times New Roman" panose="02020603050405020304" pitchFamily="18" charset="0"/>
            </a:endParaRPr>
          </a:p>
          <a:p>
            <a:pPr marL="0" indent="0">
              <a:lnSpc>
                <a:spcPct val="90000"/>
              </a:lnSpc>
              <a:buFont typeface="Monotype Sorts" pitchFamily="2" charset="2"/>
              <a:buNone/>
            </a:pPr>
            <a:r>
              <a:rPr lang="en-US" altLang="en-US" sz="3000" smtClean="0">
                <a:cs typeface="Times New Roman" panose="02020603050405020304" pitchFamily="18" charset="0"/>
              </a:rPr>
              <a:t>In the case of the </a:t>
            </a:r>
            <a:r>
              <a:rPr lang="en-US" altLang="en-US" sz="3000" u="sng" smtClean="0">
                <a:cs typeface="Times New Roman" panose="02020603050405020304" pitchFamily="18" charset="0"/>
              </a:rPr>
              <a:t>do</a:t>
            </a:r>
            <a:r>
              <a:rPr lang="en-US" altLang="en-US" sz="3000" smtClean="0">
                <a:cs typeface="Times New Roman" panose="02020603050405020304" pitchFamily="18" charset="0"/>
              </a:rPr>
              <a:t> loop, the following semicolon is needed to end the loop.</a:t>
            </a:r>
          </a:p>
          <a:p>
            <a:pPr marL="0" indent="0">
              <a:lnSpc>
                <a:spcPct val="90000"/>
              </a:lnSpc>
              <a:spcBef>
                <a:spcPct val="0"/>
              </a:spcBef>
              <a:buFont typeface="Monotype Sorts" pitchFamily="2" charset="2"/>
              <a:buNone/>
            </a:pPr>
            <a:r>
              <a:rPr lang="en-US" altLang="en-US" sz="2600" smtClean="0"/>
              <a:t>int i=0; </a:t>
            </a:r>
          </a:p>
          <a:p>
            <a:pPr marL="0" indent="0">
              <a:lnSpc>
                <a:spcPct val="90000"/>
              </a:lnSpc>
              <a:spcBef>
                <a:spcPct val="0"/>
              </a:spcBef>
              <a:buFont typeface="Monotype Sorts" pitchFamily="2" charset="2"/>
              <a:buNone/>
            </a:pPr>
            <a:r>
              <a:rPr lang="en-US" altLang="en-US" sz="2600" smtClean="0"/>
              <a:t>do {</a:t>
            </a:r>
          </a:p>
          <a:p>
            <a:pPr marL="0" indent="0">
              <a:lnSpc>
                <a:spcPct val="90000"/>
              </a:lnSpc>
              <a:spcBef>
                <a:spcPct val="0"/>
              </a:spcBef>
              <a:buFont typeface="Monotype Sorts" pitchFamily="2" charset="2"/>
              <a:buNone/>
            </a:pPr>
            <a:r>
              <a:rPr lang="en-US" altLang="en-US" sz="2600" smtClean="0"/>
              <a:t>  System.out.println("i is " + i);</a:t>
            </a:r>
          </a:p>
          <a:p>
            <a:pPr marL="0" indent="0">
              <a:lnSpc>
                <a:spcPct val="90000"/>
              </a:lnSpc>
              <a:spcBef>
                <a:spcPct val="0"/>
              </a:spcBef>
              <a:buFont typeface="Monotype Sorts" pitchFamily="2" charset="2"/>
              <a:buNone/>
            </a:pPr>
            <a:r>
              <a:rPr lang="en-US" altLang="en-US" sz="2600" smtClean="0"/>
              <a:t>  i++;</a:t>
            </a:r>
          </a:p>
          <a:p>
            <a:pPr marL="0" indent="0">
              <a:lnSpc>
                <a:spcPct val="90000"/>
              </a:lnSpc>
              <a:spcBef>
                <a:spcPct val="0"/>
              </a:spcBef>
              <a:buFont typeface="Monotype Sorts" pitchFamily="2" charset="2"/>
              <a:buNone/>
            </a:pPr>
            <a:r>
              <a:rPr lang="en-US" altLang="en-US" sz="2600" smtClean="0"/>
              <a:t>} while (i&lt;10);</a:t>
            </a:r>
          </a:p>
        </p:txBody>
      </p:sp>
      <p:sp>
        <p:nvSpPr>
          <p:cNvPr id="38917" name="Text Box 4"/>
          <p:cNvSpPr txBox="1">
            <a:spLocks noChangeArrowheads="1"/>
          </p:cNvSpPr>
          <p:nvPr/>
        </p:nvSpPr>
        <p:spPr bwMode="auto">
          <a:xfrm>
            <a:off x="2971800" y="1524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38918" name="Line 5"/>
          <p:cNvSpPr>
            <a:spLocks noChangeShapeType="1"/>
          </p:cNvSpPr>
          <p:nvPr/>
        </p:nvSpPr>
        <p:spPr bwMode="auto">
          <a:xfrm flipH="1">
            <a:off x="2286000" y="1676400"/>
            <a:ext cx="7620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8919" name="Text Box 6"/>
          <p:cNvSpPr txBox="1">
            <a:spLocks noChangeArrowheads="1"/>
          </p:cNvSpPr>
          <p:nvPr/>
        </p:nvSpPr>
        <p:spPr bwMode="auto">
          <a:xfrm>
            <a:off x="3200400" y="5638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Correct</a:t>
            </a:r>
          </a:p>
        </p:txBody>
      </p:sp>
      <p:sp>
        <p:nvSpPr>
          <p:cNvPr id="38920" name="Line 7"/>
          <p:cNvSpPr>
            <a:spLocks noChangeShapeType="1"/>
          </p:cNvSpPr>
          <p:nvPr/>
        </p:nvSpPr>
        <p:spPr bwMode="auto">
          <a:xfrm flipH="1">
            <a:off x="2286000" y="5867400"/>
            <a:ext cx="9144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A3D04E-7A9F-40B7-857D-254D11B2A429}" type="slidenum">
              <a:rPr lang="en-US" altLang="en-US" sz="1400"/>
              <a:pPr>
                <a:spcBef>
                  <a:spcPct val="0"/>
                </a:spcBef>
                <a:buClrTx/>
                <a:buSzTx/>
                <a:buFontTx/>
                <a:buNone/>
              </a:pPr>
              <a:t>34</a:t>
            </a:fld>
            <a:endParaRPr lang="en-US" altLang="en-US" sz="1400"/>
          </a:p>
        </p:txBody>
      </p:sp>
      <p:sp>
        <p:nvSpPr>
          <p:cNvPr id="39939" name="Rectangle 2"/>
          <p:cNvSpPr>
            <a:spLocks noGrp="1" noChangeArrowheads="1"/>
          </p:cNvSpPr>
          <p:nvPr>
            <p:ph type="title"/>
          </p:nvPr>
        </p:nvSpPr>
        <p:spPr>
          <a:xfrm>
            <a:off x="685800" y="152400"/>
            <a:ext cx="7772400" cy="609600"/>
          </a:xfrm>
        </p:spPr>
        <p:txBody>
          <a:bodyPr/>
          <a:lstStyle/>
          <a:p>
            <a:r>
              <a:rPr lang="en-US" altLang="en-US" smtClean="0"/>
              <a:t>Which Loop to Use?</a:t>
            </a:r>
          </a:p>
        </p:txBody>
      </p:sp>
      <p:sp>
        <p:nvSpPr>
          <p:cNvPr id="39940" name="Text Box 3"/>
          <p:cNvSpPr txBox="1">
            <a:spLocks noChangeArrowheads="1"/>
          </p:cNvSpPr>
          <p:nvPr/>
        </p:nvSpPr>
        <p:spPr bwMode="auto">
          <a:xfrm>
            <a:off x="304800" y="914400"/>
            <a:ext cx="8610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dirty="0">
                <a:cs typeface="Times New Roman" panose="02020603050405020304" pitchFamily="18" charset="0"/>
              </a:rPr>
              <a:t>The three forms of loop statements, </a:t>
            </a:r>
            <a:r>
              <a:rPr lang="en-US" altLang="en-US" sz="2000" u="sng" dirty="0">
                <a:cs typeface="Times New Roman" panose="02020603050405020304" pitchFamily="18" charset="0"/>
              </a:rPr>
              <a:t>while</a:t>
            </a:r>
            <a:r>
              <a:rPr lang="en-US" altLang="en-US" sz="2000" dirty="0">
                <a:cs typeface="Times New Roman" panose="02020603050405020304" pitchFamily="18" charset="0"/>
              </a:rPr>
              <a:t>, </a:t>
            </a:r>
            <a:r>
              <a:rPr lang="en-US" altLang="en-US" sz="2000" u="sng" dirty="0">
                <a:cs typeface="Times New Roman" panose="02020603050405020304" pitchFamily="18" charset="0"/>
              </a:rPr>
              <a:t>do-while</a:t>
            </a:r>
            <a:r>
              <a:rPr lang="en-US" altLang="en-US" sz="2000" dirty="0">
                <a:cs typeface="Times New Roman" panose="02020603050405020304" pitchFamily="18" charset="0"/>
              </a:rPr>
              <a:t>, and </a:t>
            </a:r>
            <a:r>
              <a:rPr lang="en-US" altLang="en-US" sz="2000" u="sng" dirty="0">
                <a:cs typeface="Times New Roman" panose="02020603050405020304" pitchFamily="18" charset="0"/>
              </a:rPr>
              <a:t>for</a:t>
            </a:r>
            <a:r>
              <a:rPr lang="en-US" altLang="en-US" sz="2000" dirty="0">
                <a:cs typeface="Times New Roman" panose="02020603050405020304" pitchFamily="18" charset="0"/>
              </a:rPr>
              <a:t>, are expressively equivalent; that is, you can write a loop in any of these three forms.</a:t>
            </a:r>
            <a:r>
              <a:rPr lang="en-US" altLang="en-US" sz="2000" dirty="0"/>
              <a:t> </a:t>
            </a:r>
            <a:endParaRPr lang="en-US" altLang="en-US" sz="2000" dirty="0" smtClean="0"/>
          </a:p>
          <a:p>
            <a:pPr>
              <a:spcBef>
                <a:spcPct val="50000"/>
              </a:spcBef>
              <a:buClrTx/>
              <a:buSzTx/>
              <a:buFontTx/>
              <a:buNone/>
            </a:pPr>
            <a:r>
              <a:rPr lang="en-US" altLang="en-US" sz="2000" dirty="0" smtClean="0">
                <a:cs typeface="Courier New" panose="02070309020205020404" pitchFamily="49" charset="0"/>
              </a:rPr>
              <a:t>For </a:t>
            </a:r>
            <a:r>
              <a:rPr lang="en-US" altLang="en-US" sz="2000" dirty="0">
                <a:cs typeface="Courier New" panose="02070309020205020404" pitchFamily="49" charset="0"/>
              </a:rPr>
              <a:t>example, a </a:t>
            </a:r>
            <a:r>
              <a:rPr lang="en-US" altLang="en-US" sz="2000" u="sng" dirty="0">
                <a:cs typeface="Courier New" panose="02070309020205020404" pitchFamily="49" charset="0"/>
              </a:rPr>
              <a:t>while</a:t>
            </a:r>
            <a:r>
              <a:rPr lang="en-US" altLang="en-US" sz="2000" dirty="0">
                <a:cs typeface="Courier New" panose="02070309020205020404" pitchFamily="49" charset="0"/>
              </a:rPr>
              <a:t> loop in (a) in the following figure can always be converted into the following </a:t>
            </a:r>
            <a:r>
              <a:rPr lang="en-US" altLang="en-US" sz="2000" u="sng" dirty="0">
                <a:cs typeface="Courier New" panose="02070309020205020404" pitchFamily="49" charset="0"/>
              </a:rPr>
              <a:t>for</a:t>
            </a:r>
            <a:r>
              <a:rPr lang="en-US" altLang="en-US" sz="2000" dirty="0">
                <a:cs typeface="Courier New" panose="02070309020205020404" pitchFamily="49" charset="0"/>
              </a:rPr>
              <a:t> loop in (b):</a:t>
            </a:r>
            <a:endParaRPr lang="en-US" altLang="en-US" sz="2000" dirty="0"/>
          </a:p>
        </p:txBody>
      </p:sp>
      <p:sp>
        <p:nvSpPr>
          <p:cNvPr id="39941" name="Rectangle 10"/>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Text Box 11"/>
          <p:cNvSpPr txBox="1">
            <a:spLocks noChangeArrowheads="1"/>
          </p:cNvSpPr>
          <p:nvPr/>
        </p:nvSpPr>
        <p:spPr bwMode="auto">
          <a:xfrm>
            <a:off x="304800" y="3962400"/>
            <a:ext cx="8610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dirty="0">
                <a:cs typeface="Times New Roman" panose="02020603050405020304" pitchFamily="18" charset="0"/>
              </a:rPr>
              <a:t>A for loop in (a) in the following figure can generally be converted into the following while loop in (b) except in certain special cases (see Review Question 3.19 for one of them):</a:t>
            </a:r>
          </a:p>
        </p:txBody>
      </p:sp>
      <p:sp>
        <p:nvSpPr>
          <p:cNvPr id="39943" name="Rectangle 13"/>
          <p:cNvSpPr>
            <a:spLocks noChangeArrowheads="1"/>
          </p:cNvSpPr>
          <p:nvPr/>
        </p:nvSpPr>
        <p:spPr bwMode="auto">
          <a:xfrm>
            <a:off x="20240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4" name="Object 12"/>
          <p:cNvGraphicFramePr>
            <a:graphicFrameLocks noChangeAspect="1"/>
          </p:cNvGraphicFramePr>
          <p:nvPr/>
        </p:nvGraphicFramePr>
        <p:xfrm>
          <a:off x="230188" y="5029200"/>
          <a:ext cx="8759825" cy="1441450"/>
        </p:xfrm>
        <a:graphic>
          <a:graphicData uri="http://schemas.openxmlformats.org/presentationml/2006/ole">
            <mc:AlternateContent xmlns:mc="http://schemas.openxmlformats.org/markup-compatibility/2006">
              <mc:Choice xmlns:v="urn:schemas-microsoft-com:vml" Requires="v">
                <p:oleObj spid="_x0000_s39951" name="Picture" r:id="rId3" imgW="5277612" imgH="870204" progId="Word.Picture.8">
                  <p:embed/>
                </p:oleObj>
              </mc:Choice>
              <mc:Fallback>
                <p:oleObj name="Picture" r:id="rId3" imgW="5277612" imgH="870204"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5029200"/>
                        <a:ext cx="87598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15"/>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6" name="Object 14"/>
          <p:cNvGraphicFramePr>
            <a:graphicFrameLocks noChangeAspect="1"/>
          </p:cNvGraphicFramePr>
          <p:nvPr/>
        </p:nvGraphicFramePr>
        <p:xfrm>
          <a:off x="152400" y="2590800"/>
          <a:ext cx="8991600" cy="1022350"/>
        </p:xfrm>
        <a:graphic>
          <a:graphicData uri="http://schemas.openxmlformats.org/presentationml/2006/ole">
            <mc:AlternateContent xmlns:mc="http://schemas.openxmlformats.org/markup-compatibility/2006">
              <mc:Choice xmlns:v="urn:schemas-microsoft-com:vml" Requires="v">
                <p:oleObj spid="_x0000_s39952" name="Picture" r:id="rId5" imgW="5375148" imgH="612648" progId="Word.Picture.8">
                  <p:embed/>
                </p:oleObj>
              </mc:Choice>
              <mc:Fallback>
                <p:oleObj name="Picture" r:id="rId5" imgW="5375148" imgH="612648"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590800"/>
                        <a:ext cx="89916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0DF81B-7472-46F9-AC95-A0C934753C45}" type="slidenum">
              <a:rPr lang="en-US" altLang="en-US" sz="1400"/>
              <a:pPr>
                <a:spcBef>
                  <a:spcPct val="0"/>
                </a:spcBef>
                <a:buClrTx/>
                <a:buSzTx/>
                <a:buFontTx/>
                <a:buNone/>
              </a:pPr>
              <a:t>35</a:t>
            </a:fld>
            <a:endParaRPr lang="en-US" altLang="en-US" sz="1400"/>
          </a:p>
        </p:txBody>
      </p:sp>
      <p:sp>
        <p:nvSpPr>
          <p:cNvPr id="40963" name="Rectangle 2"/>
          <p:cNvSpPr>
            <a:spLocks noGrp="1" noChangeArrowheads="1"/>
          </p:cNvSpPr>
          <p:nvPr>
            <p:ph type="title"/>
          </p:nvPr>
        </p:nvSpPr>
        <p:spPr>
          <a:xfrm>
            <a:off x="685800" y="0"/>
            <a:ext cx="7772400" cy="1219200"/>
          </a:xfrm>
        </p:spPr>
        <p:txBody>
          <a:bodyPr/>
          <a:lstStyle/>
          <a:p>
            <a:r>
              <a:rPr lang="en-US" altLang="en-US" smtClean="0"/>
              <a:t>Recommendations</a:t>
            </a:r>
          </a:p>
        </p:txBody>
      </p:sp>
      <p:sp>
        <p:nvSpPr>
          <p:cNvPr id="40964" name="Text Box 3"/>
          <p:cNvSpPr txBox="1">
            <a:spLocks noChangeArrowheads="1"/>
          </p:cNvSpPr>
          <p:nvPr/>
        </p:nvSpPr>
        <p:spPr bwMode="auto">
          <a:xfrm>
            <a:off x="304800" y="1143000"/>
            <a:ext cx="8458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Times New Roman" panose="02020603050405020304" pitchFamily="18" charset="0"/>
              </a:rPr>
              <a:t>Use the one that is most intuitive and comfortable for you. </a:t>
            </a:r>
            <a:endParaRPr lang="en-US" altLang="en-US" sz="2400" dirty="0" smtClean="0">
              <a:cs typeface="Times New Roman" panose="02020603050405020304" pitchFamily="18" charset="0"/>
            </a:endParaRPr>
          </a:p>
          <a:p>
            <a:pPr>
              <a:spcBef>
                <a:spcPct val="50000"/>
              </a:spcBef>
              <a:buClrTx/>
              <a:buSzTx/>
              <a:buFontTx/>
              <a:buNone/>
            </a:pPr>
            <a:r>
              <a:rPr lang="en-US" altLang="en-US" sz="2400" dirty="0" smtClean="0">
                <a:cs typeface="Times New Roman" panose="02020603050405020304" pitchFamily="18" charset="0"/>
              </a:rPr>
              <a:t>In </a:t>
            </a:r>
            <a:r>
              <a:rPr lang="en-US" altLang="en-US" sz="2400" dirty="0">
                <a:cs typeface="Times New Roman" panose="02020603050405020304" pitchFamily="18" charset="0"/>
              </a:rPr>
              <a:t>general, a for loop may be used if the number of repetitions is known, as, for example, when you need to print a message 100 times. </a:t>
            </a:r>
            <a:endParaRPr lang="en-US" altLang="en-US" sz="2400" dirty="0" smtClean="0">
              <a:cs typeface="Times New Roman" panose="02020603050405020304" pitchFamily="18" charset="0"/>
            </a:endParaRPr>
          </a:p>
          <a:p>
            <a:pPr>
              <a:spcBef>
                <a:spcPct val="50000"/>
              </a:spcBef>
              <a:buClrTx/>
              <a:buSzTx/>
              <a:buFontTx/>
              <a:buNone/>
            </a:pPr>
            <a:r>
              <a:rPr lang="en-US" altLang="en-US" sz="2400" dirty="0" smtClean="0">
                <a:cs typeface="Times New Roman" panose="02020603050405020304" pitchFamily="18" charset="0"/>
              </a:rPr>
              <a:t>A </a:t>
            </a:r>
            <a:r>
              <a:rPr lang="en-US" altLang="en-US" sz="2400" dirty="0">
                <a:cs typeface="Times New Roman" panose="02020603050405020304" pitchFamily="18" charset="0"/>
              </a:rPr>
              <a:t>while loop may be used if the number of repetitions is not known, as in the case of reading the numbers until the input is 0. </a:t>
            </a:r>
            <a:endParaRPr lang="en-US" altLang="en-US" sz="2400" dirty="0" smtClean="0">
              <a:cs typeface="Times New Roman" panose="02020603050405020304" pitchFamily="18" charset="0"/>
            </a:endParaRPr>
          </a:p>
          <a:p>
            <a:pPr>
              <a:spcBef>
                <a:spcPct val="50000"/>
              </a:spcBef>
              <a:buClrTx/>
              <a:buSzTx/>
              <a:buFontTx/>
              <a:buNone/>
            </a:pPr>
            <a:r>
              <a:rPr lang="en-US" altLang="en-US" sz="2400" dirty="0" smtClean="0">
                <a:cs typeface="Times New Roman" panose="02020603050405020304" pitchFamily="18" charset="0"/>
              </a:rPr>
              <a:t>A </a:t>
            </a:r>
            <a:r>
              <a:rPr lang="en-US" altLang="en-US" sz="2400" dirty="0">
                <a:cs typeface="Times New Roman" panose="02020603050405020304" pitchFamily="18" charset="0"/>
              </a:rPr>
              <a:t>do-while loop can be used to replace a while loop if the loop body has to be executed before testing the continuation condition.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6E8EA3-8689-4527-982C-E9F22C679F4E}" type="slidenum">
              <a:rPr lang="en-US" altLang="en-US" sz="1400"/>
              <a:pPr>
                <a:spcBef>
                  <a:spcPct val="0"/>
                </a:spcBef>
                <a:buClrTx/>
                <a:buSzTx/>
                <a:buFontTx/>
                <a:buNone/>
              </a:pPr>
              <a:t>36</a:t>
            </a:fld>
            <a:endParaRPr lang="en-US" altLang="en-US" sz="1400"/>
          </a:p>
        </p:txBody>
      </p:sp>
      <p:sp>
        <p:nvSpPr>
          <p:cNvPr id="44035" name="Rectangle 2"/>
          <p:cNvSpPr>
            <a:spLocks noGrp="1" noChangeArrowheads="1"/>
          </p:cNvSpPr>
          <p:nvPr>
            <p:ph type="title"/>
          </p:nvPr>
        </p:nvSpPr>
        <p:spPr>
          <a:xfrm>
            <a:off x="228600" y="0"/>
            <a:ext cx="8763000" cy="1428750"/>
          </a:xfrm>
        </p:spPr>
        <p:txBody>
          <a:bodyPr/>
          <a:lstStyle/>
          <a:p>
            <a:r>
              <a:rPr lang="en-US" altLang="en-US" sz="4000" smtClean="0"/>
              <a:t>Problem:</a:t>
            </a:r>
            <a:br>
              <a:rPr lang="en-US" altLang="en-US" sz="4000" smtClean="0"/>
            </a:br>
            <a:r>
              <a:rPr lang="en-US" altLang="en-US" sz="4000" smtClean="0">
                <a:cs typeface="Courier New" panose="02070309020205020404" pitchFamily="49" charset="0"/>
              </a:rPr>
              <a:t>Finding the Greatest Common Divisor</a:t>
            </a:r>
            <a:r>
              <a:rPr lang="en-US" altLang="en-US" smtClean="0"/>
              <a:t> </a:t>
            </a:r>
          </a:p>
        </p:txBody>
      </p:sp>
      <p:sp>
        <p:nvSpPr>
          <p:cNvPr id="44036"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4037" name="Text Box 4"/>
          <p:cNvSpPr txBox="1">
            <a:spLocks noChangeArrowheads="1"/>
          </p:cNvSpPr>
          <p:nvPr/>
        </p:nvSpPr>
        <p:spPr bwMode="auto">
          <a:xfrm>
            <a:off x="117475" y="1524000"/>
            <a:ext cx="9026525" cy="370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cs typeface="Courier New" panose="02070309020205020404" pitchFamily="49" charset="0"/>
              </a:rPr>
              <a:t>Write a program that prompts the user to enter two positive integers and finds their greatest common divisor.</a:t>
            </a:r>
            <a:r>
              <a:rPr lang="en-US" altLang="en-US" sz="2400">
                <a:cs typeface="Times New Roman" panose="02020603050405020304" pitchFamily="18" charset="0"/>
              </a:rPr>
              <a:t> </a:t>
            </a:r>
          </a:p>
          <a:p>
            <a:pPr>
              <a:spcBef>
                <a:spcPct val="50000"/>
              </a:spcBef>
              <a:buClrTx/>
              <a:buSzTx/>
              <a:buFontTx/>
              <a:buNone/>
            </a:pPr>
            <a:r>
              <a:rPr lang="en-US" altLang="en-US" sz="2400">
                <a:cs typeface="Times New Roman" panose="02020603050405020304" pitchFamily="18" charset="0"/>
              </a:rPr>
              <a:t>Solution:  </a:t>
            </a:r>
            <a:r>
              <a:rPr lang="en-US" altLang="en-US" sz="2400">
                <a:cs typeface="Courier New" panose="02070309020205020404" pitchFamily="49" charset="0"/>
              </a:rPr>
              <a:t>Suppose you enter two integers 4 and 2, their greatest common divisor is 2. Suppose you enter two integers 16 and 24, their greatest common divisor is 8. So, how do you find the greatest common divisor? Let the two input integers be n1 and n2. You know number 1 is a common divisor, but it may not be the greatest commons divisor. So you can check whether k (for k = 2, 3, 4, and so on) is a common divisor for n1 and n2, until k is greater than n1 or n2.</a:t>
            </a:r>
            <a:r>
              <a:rPr lang="en-US" altLang="en-US" sz="2400">
                <a:latin typeface="Courier New" panose="02070309020205020404" pitchFamily="49" charset="0"/>
                <a:cs typeface="Courier New" panose="02070309020205020404" pitchFamily="49" charset="0"/>
              </a:rPr>
              <a:t> </a:t>
            </a:r>
          </a:p>
        </p:txBody>
      </p:sp>
      <p:sp>
        <p:nvSpPr>
          <p:cNvPr id="99333" name="AutoShape 5">
            <a:hlinkClick r:id="" action="ppaction://noaction" highlightClick="1"/>
          </p:cNvPr>
          <p:cNvSpPr>
            <a:spLocks noChangeArrowheads="1"/>
          </p:cNvSpPr>
          <p:nvPr/>
        </p:nvSpPr>
        <p:spPr bwMode="auto">
          <a:xfrm>
            <a:off x="2895600" y="57150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GreatestCommonDivisor</a:t>
            </a:r>
            <a:endParaRPr lang="en-US" altLang="ko-KR">
              <a:solidFill>
                <a:schemeClr val="accent1"/>
              </a:solidFill>
              <a:ea typeface="굴림" panose="020B0600000101010101" pitchFamily="50" charset="-127"/>
            </a:endParaRPr>
          </a:p>
        </p:txBody>
      </p:sp>
      <p:sp>
        <p:nvSpPr>
          <p:cNvPr id="44039" name="AutoShape 6">
            <a:hlinkClick r:id="rId3" action="ppaction://program" highlightClick="1"/>
          </p:cNvPr>
          <p:cNvSpPr>
            <a:spLocks noChangeArrowheads="1"/>
          </p:cNvSpPr>
          <p:nvPr/>
        </p:nvSpPr>
        <p:spPr bwMode="auto">
          <a:xfrm>
            <a:off x="70104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4040" name="AutoShape 8">
            <a:hlinkClick r:id="rId4" highlightClick="1"/>
          </p:cNvPr>
          <p:cNvSpPr>
            <a:spLocks noChangeArrowheads="1"/>
          </p:cNvSpPr>
          <p:nvPr/>
        </p:nvSpPr>
        <p:spPr bwMode="auto">
          <a:xfrm>
            <a:off x="2266950" y="56943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2A5007-093A-4810-9C91-BF824FFD5A27}" type="slidenum">
              <a:rPr lang="en-US" altLang="en-US" sz="1400"/>
              <a:pPr>
                <a:spcBef>
                  <a:spcPct val="0"/>
                </a:spcBef>
                <a:buClrTx/>
                <a:buSzTx/>
                <a:buFontTx/>
                <a:buNone/>
              </a:pPr>
              <a:t>37</a:t>
            </a:fld>
            <a:endParaRPr lang="en-US" altLang="en-US" sz="1400"/>
          </a:p>
        </p:txBody>
      </p:sp>
      <p:sp>
        <p:nvSpPr>
          <p:cNvPr id="47107" name="Rectangle 2"/>
          <p:cNvSpPr>
            <a:spLocks noGrp="1" noChangeArrowheads="1"/>
          </p:cNvSpPr>
          <p:nvPr>
            <p:ph type="title"/>
          </p:nvPr>
        </p:nvSpPr>
        <p:spPr>
          <a:xfrm>
            <a:off x="76200" y="0"/>
            <a:ext cx="8915400" cy="1428750"/>
          </a:xfrm>
        </p:spPr>
        <p:txBody>
          <a:bodyPr/>
          <a:lstStyle/>
          <a:p>
            <a:r>
              <a:rPr lang="en-US" altLang="en-US" sz="3600" smtClean="0"/>
              <a:t>Case Study:  </a:t>
            </a:r>
            <a:r>
              <a:rPr lang="en-US" altLang="en-US" sz="4000" i="1" smtClean="0"/>
              <a:t>Converting Decimals to Hexadecimals</a:t>
            </a:r>
          </a:p>
        </p:txBody>
      </p:sp>
      <p:sp>
        <p:nvSpPr>
          <p:cNvPr id="47108"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7109" name="Text Box 4"/>
          <p:cNvSpPr txBox="1">
            <a:spLocks noChangeArrowheads="1"/>
          </p:cNvSpPr>
          <p:nvPr/>
        </p:nvSpPr>
        <p:spPr bwMode="auto">
          <a:xfrm>
            <a:off x="228600" y="1316038"/>
            <a:ext cx="875982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Hexadecimals are often used in computer systems programming (see Appendix F for an introduction to number systems). How do you convert a decimal number to a hexadecimal number? To convert a decimal number </a:t>
            </a:r>
            <a:r>
              <a:rPr lang="en-US" altLang="en-US" sz="2400" i="1"/>
              <a:t>d</a:t>
            </a:r>
            <a:r>
              <a:rPr lang="en-US" altLang="en-US" sz="2400"/>
              <a:t> to a hexadecimal number is to find the hexadecimal digits </a:t>
            </a:r>
            <a:r>
              <a:rPr lang="en-US" altLang="en-US" sz="2400" i="1"/>
              <a:t>h</a:t>
            </a:r>
            <a:r>
              <a:rPr lang="en-US" altLang="en-US" sz="2400" i="1" baseline="-25000"/>
              <a:t>n</a:t>
            </a:r>
            <a:r>
              <a:rPr lang="en-US" altLang="en-US" sz="2400"/>
              <a:t>, </a:t>
            </a:r>
            <a:r>
              <a:rPr lang="en-US" altLang="en-US" sz="2400" i="1"/>
              <a:t>h</a:t>
            </a:r>
            <a:r>
              <a:rPr lang="en-US" altLang="en-US" sz="2400" i="1" baseline="-25000"/>
              <a:t>n-1</a:t>
            </a:r>
            <a:r>
              <a:rPr lang="en-US" altLang="en-US" sz="2400"/>
              <a:t>, </a:t>
            </a:r>
            <a:r>
              <a:rPr lang="en-US" altLang="en-US" sz="2400" i="1"/>
              <a:t>h</a:t>
            </a:r>
            <a:r>
              <a:rPr lang="en-US" altLang="en-US" sz="2400" i="1" baseline="-25000"/>
              <a:t>n-2</a:t>
            </a:r>
            <a:r>
              <a:rPr lang="en-US" altLang="en-US" sz="2400"/>
              <a:t>,</a:t>
            </a:r>
            <a:r>
              <a:rPr lang="en-US" altLang="en-US" sz="2400" i="1"/>
              <a:t> ...</a:t>
            </a:r>
            <a:r>
              <a:rPr lang="en-US" altLang="en-US" sz="2400"/>
              <a:t> ,</a:t>
            </a:r>
            <a:r>
              <a:rPr lang="en-US" altLang="en-US" sz="2400" i="1"/>
              <a:t> h</a:t>
            </a:r>
            <a:r>
              <a:rPr lang="en-US" altLang="en-US" sz="2400" i="1" baseline="-25000"/>
              <a:t>2</a:t>
            </a:r>
            <a:r>
              <a:rPr lang="en-US" altLang="en-US" sz="2400"/>
              <a:t>, </a:t>
            </a:r>
            <a:r>
              <a:rPr lang="en-US" altLang="en-US" sz="2400" i="1"/>
              <a:t>h</a:t>
            </a:r>
            <a:r>
              <a:rPr lang="en-US" altLang="en-US" sz="2400" i="1" baseline="-25000"/>
              <a:t>1</a:t>
            </a:r>
            <a:r>
              <a:rPr lang="en-US" altLang="en-US" sz="2400"/>
              <a:t>, and </a:t>
            </a:r>
            <a:r>
              <a:rPr lang="en-US" altLang="en-US" sz="2400" i="1"/>
              <a:t>h</a:t>
            </a:r>
            <a:r>
              <a:rPr lang="en-US" altLang="en-US" sz="2400" i="1" baseline="-25000"/>
              <a:t>0 </a:t>
            </a:r>
            <a:r>
              <a:rPr lang="en-US" altLang="en-US" sz="2400"/>
              <a:t>such that</a:t>
            </a:r>
          </a:p>
        </p:txBody>
      </p:sp>
      <p:sp>
        <p:nvSpPr>
          <p:cNvPr id="167941" name="AutoShape 5">
            <a:hlinkClick r:id="" action="ppaction://noaction" highlightClick="1"/>
          </p:cNvPr>
          <p:cNvSpPr>
            <a:spLocks noChangeArrowheads="1"/>
          </p:cNvSpPr>
          <p:nvPr/>
        </p:nvSpPr>
        <p:spPr bwMode="auto">
          <a:xfrm>
            <a:off x="4187825" y="5734050"/>
            <a:ext cx="3225800"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Dec2Hex</a:t>
            </a:r>
            <a:endParaRPr lang="en-US" altLang="ko-KR">
              <a:solidFill>
                <a:schemeClr val="accent1"/>
              </a:solidFill>
              <a:ea typeface="굴림" panose="020B0600000101010101" pitchFamily="50" charset="-127"/>
            </a:endParaRPr>
          </a:p>
        </p:txBody>
      </p:sp>
      <p:sp>
        <p:nvSpPr>
          <p:cNvPr id="47111" name="AutoShape 6">
            <a:hlinkClick r:id="rId4" action="ppaction://program" highlightClick="1"/>
          </p:cNvPr>
          <p:cNvSpPr>
            <a:spLocks noChangeArrowheads="1"/>
          </p:cNvSpPr>
          <p:nvPr/>
        </p:nvSpPr>
        <p:spPr bwMode="auto">
          <a:xfrm>
            <a:off x="7605713" y="573405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7112" name="Rectangle 7"/>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3" name="Rectangle 9"/>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4" name="Text Box 12"/>
          <p:cNvSpPr txBox="1">
            <a:spLocks noChangeArrowheads="1"/>
          </p:cNvSpPr>
          <p:nvPr/>
        </p:nvSpPr>
        <p:spPr bwMode="auto">
          <a:xfrm>
            <a:off x="384175" y="4081463"/>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These hexadecimal digits can be found by successively dividing </a:t>
            </a:r>
            <a:r>
              <a:rPr lang="en-US" altLang="en-US" sz="2400" i="1"/>
              <a:t>d</a:t>
            </a:r>
            <a:r>
              <a:rPr lang="en-US" altLang="en-US" sz="2400"/>
              <a:t> by 16 until the quotient is 0. The remainders are </a:t>
            </a:r>
            <a:r>
              <a:rPr lang="en-US" altLang="en-US" sz="2400" i="1"/>
              <a:t>h</a:t>
            </a:r>
            <a:r>
              <a:rPr lang="en-US" altLang="en-US" sz="2400" i="1" baseline="-25000"/>
              <a:t>0</a:t>
            </a:r>
            <a:r>
              <a:rPr lang="en-US" altLang="en-US" sz="2400"/>
              <a:t>, </a:t>
            </a:r>
            <a:r>
              <a:rPr lang="en-US" altLang="en-US" sz="2400" i="1"/>
              <a:t>h</a:t>
            </a:r>
            <a:r>
              <a:rPr lang="en-US" altLang="en-US" sz="2400" i="1" baseline="-25000"/>
              <a:t>1</a:t>
            </a:r>
            <a:r>
              <a:rPr lang="en-US" altLang="en-US" sz="2400"/>
              <a:t>, </a:t>
            </a:r>
            <a:r>
              <a:rPr lang="en-US" altLang="en-US" sz="2400" i="1"/>
              <a:t>h</a:t>
            </a:r>
            <a:r>
              <a:rPr lang="en-US" altLang="en-US" sz="2400" i="1" baseline="-25000"/>
              <a:t>2</a:t>
            </a:r>
            <a:r>
              <a:rPr lang="en-US" altLang="en-US" sz="2400"/>
              <a:t>,</a:t>
            </a:r>
            <a:r>
              <a:rPr lang="en-US" altLang="en-US" sz="2400" i="1"/>
              <a:t> ...</a:t>
            </a:r>
            <a:r>
              <a:rPr lang="en-US" altLang="en-US" sz="2400"/>
              <a:t> ,</a:t>
            </a:r>
            <a:r>
              <a:rPr lang="en-US" altLang="en-US" sz="2400" i="1"/>
              <a:t> h</a:t>
            </a:r>
            <a:r>
              <a:rPr lang="en-US" altLang="en-US" sz="2400" i="1" baseline="-25000"/>
              <a:t>n-2</a:t>
            </a:r>
            <a:r>
              <a:rPr lang="en-US" altLang="en-US" sz="2400"/>
              <a:t>, </a:t>
            </a:r>
            <a:r>
              <a:rPr lang="en-US" altLang="en-US" sz="2400" i="1"/>
              <a:t>h</a:t>
            </a:r>
            <a:r>
              <a:rPr lang="en-US" altLang="en-US" sz="2400" i="1" baseline="-25000"/>
              <a:t>n-1</a:t>
            </a:r>
            <a:r>
              <a:rPr lang="en-US" altLang="en-US" sz="2400"/>
              <a:t>, and </a:t>
            </a:r>
            <a:r>
              <a:rPr lang="en-US" altLang="en-US" sz="2400" i="1"/>
              <a:t>h</a:t>
            </a:r>
            <a:r>
              <a:rPr lang="en-US" altLang="en-US" sz="2400" i="1" baseline="-25000"/>
              <a:t>n</a:t>
            </a:r>
            <a:r>
              <a:rPr lang="en-US" altLang="en-US" sz="2400"/>
              <a:t>. </a:t>
            </a:r>
          </a:p>
        </p:txBody>
      </p:sp>
      <p:sp>
        <p:nvSpPr>
          <p:cNvPr id="47115" name="Rectangle 1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16" name="Object 13"/>
          <p:cNvGraphicFramePr>
            <a:graphicFrameLocks noChangeAspect="1"/>
          </p:cNvGraphicFramePr>
          <p:nvPr/>
        </p:nvGraphicFramePr>
        <p:xfrm>
          <a:off x="385763" y="3467100"/>
          <a:ext cx="8526462" cy="430213"/>
        </p:xfrm>
        <a:graphic>
          <a:graphicData uri="http://schemas.openxmlformats.org/presentationml/2006/ole">
            <mc:AlternateContent xmlns:mc="http://schemas.openxmlformats.org/markup-compatibility/2006">
              <mc:Choice xmlns:v="urn:schemas-microsoft-com:vml" Requires="v">
                <p:oleObj spid="_x0000_s47120" name="Equation" r:id="rId5" imgW="4330700" imgH="215900" progId="Equation.3">
                  <p:embed/>
                </p:oleObj>
              </mc:Choice>
              <mc:Fallback>
                <p:oleObj name="Equation" r:id="rId5" imgW="4330700" imgH="2159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3467100"/>
                        <a:ext cx="85264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AutoShape 15">
            <a:hlinkClick r:id="rId7" highlightClick="1"/>
          </p:cNvPr>
          <p:cNvSpPr>
            <a:spLocks noChangeArrowheads="1"/>
          </p:cNvSpPr>
          <p:nvPr/>
        </p:nvSpPr>
        <p:spPr bwMode="auto">
          <a:xfrm>
            <a:off x="3649663" y="56943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7D6C80-40FD-480E-81A7-565D7280365C}" type="slidenum">
              <a:rPr lang="en-US" altLang="en-US" sz="1400"/>
              <a:pPr>
                <a:spcBef>
                  <a:spcPct val="0"/>
                </a:spcBef>
                <a:buClrTx/>
                <a:buSzTx/>
                <a:buFontTx/>
                <a:buNone/>
              </a:pPr>
              <a:t>38</a:t>
            </a:fld>
            <a:endParaRPr lang="en-US" altLang="en-US" sz="1400"/>
          </a:p>
        </p:txBody>
      </p:sp>
      <p:sp>
        <p:nvSpPr>
          <p:cNvPr id="49155" name="Rectangle 2"/>
          <p:cNvSpPr>
            <a:spLocks noGrp="1" noChangeArrowheads="1"/>
          </p:cNvSpPr>
          <p:nvPr>
            <p:ph type="title"/>
          </p:nvPr>
        </p:nvSpPr>
        <p:spPr>
          <a:xfrm>
            <a:off x="685800" y="0"/>
            <a:ext cx="7772400" cy="1428750"/>
          </a:xfrm>
        </p:spPr>
        <p:txBody>
          <a:bodyPr/>
          <a:lstStyle/>
          <a:p>
            <a:r>
              <a:rPr lang="en-US" altLang="en-US" smtClean="0"/>
              <a:t>Using </a:t>
            </a:r>
            <a:r>
              <a:rPr lang="en-US" altLang="en-US" sz="4200" smtClean="0">
                <a:latin typeface="Courier New" panose="02070309020205020404" pitchFamily="49" charset="0"/>
              </a:rPr>
              <a:t>break</a:t>
            </a:r>
            <a:r>
              <a:rPr lang="en-US" altLang="en-US" smtClean="0"/>
              <a:t> and </a:t>
            </a:r>
            <a:r>
              <a:rPr lang="en-US" altLang="en-US" sz="4200" smtClean="0">
                <a:latin typeface="Courier New" panose="02070309020205020404" pitchFamily="49" charset="0"/>
              </a:rPr>
              <a:t>continue</a:t>
            </a:r>
            <a:endParaRPr lang="en-US" altLang="en-US" smtClean="0"/>
          </a:p>
        </p:txBody>
      </p:sp>
      <p:sp>
        <p:nvSpPr>
          <p:cNvPr id="49156" name="Text Box 14"/>
          <p:cNvSpPr txBox="1">
            <a:spLocks noChangeArrowheads="1"/>
          </p:cNvSpPr>
          <p:nvPr/>
        </p:nvSpPr>
        <p:spPr bwMode="auto">
          <a:xfrm>
            <a:off x="533400" y="1295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Examples for using the </a:t>
            </a:r>
            <a:r>
              <a:rPr lang="en-US" altLang="en-US" sz="3000">
                <a:latin typeface="Courier New" panose="02070309020205020404" pitchFamily="49" charset="0"/>
              </a:rPr>
              <a:t>break</a:t>
            </a:r>
            <a:r>
              <a:rPr lang="en-US" altLang="en-US"/>
              <a:t> and </a:t>
            </a:r>
            <a:r>
              <a:rPr lang="en-US" altLang="en-US" sz="3000">
                <a:latin typeface="Courier New" panose="02070309020205020404" pitchFamily="49" charset="0"/>
              </a:rPr>
              <a:t>continue</a:t>
            </a:r>
            <a:r>
              <a:rPr lang="en-US" altLang="en-US"/>
              <a:t> keywords:</a:t>
            </a:r>
            <a:endParaRPr lang="en-US" altLang="en-US" sz="2400"/>
          </a:p>
        </p:txBody>
      </p:sp>
      <p:sp>
        <p:nvSpPr>
          <p:cNvPr id="49157" name="Text Box 15"/>
          <p:cNvSpPr txBox="1">
            <a:spLocks noChangeArrowheads="1"/>
          </p:cNvSpPr>
          <p:nvPr/>
        </p:nvSpPr>
        <p:spPr bwMode="auto">
          <a:xfrm>
            <a:off x="914400" y="2743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TestBreak.java</a:t>
            </a:r>
          </a:p>
        </p:txBody>
      </p:sp>
      <p:sp>
        <p:nvSpPr>
          <p:cNvPr id="49158" name="Text Box 16"/>
          <p:cNvSpPr txBox="1">
            <a:spLocks noChangeArrowheads="1"/>
          </p:cNvSpPr>
          <p:nvPr/>
        </p:nvSpPr>
        <p:spPr bwMode="auto">
          <a:xfrm>
            <a:off x="914400" y="4648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TestContinue.java</a:t>
            </a:r>
          </a:p>
        </p:txBody>
      </p:sp>
      <p:sp>
        <p:nvSpPr>
          <p:cNvPr id="64529" name="AutoShape 17">
            <a:hlinkClick r:id="" action="ppaction://noaction" highlightClick="1"/>
          </p:cNvPr>
          <p:cNvSpPr>
            <a:spLocks noChangeArrowheads="1"/>
          </p:cNvSpPr>
          <p:nvPr/>
        </p:nvSpPr>
        <p:spPr bwMode="auto">
          <a:xfrm>
            <a:off x="1371600" y="3505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TestBreak</a:t>
            </a:r>
            <a:endParaRPr lang="en-US" altLang="ko-KR">
              <a:solidFill>
                <a:schemeClr val="accent1"/>
              </a:solidFill>
              <a:ea typeface="굴림" panose="020B0600000101010101" pitchFamily="50" charset="-127"/>
            </a:endParaRPr>
          </a:p>
        </p:txBody>
      </p:sp>
      <p:sp>
        <p:nvSpPr>
          <p:cNvPr id="64530" name="AutoShape 18">
            <a:hlinkClick r:id="" action="ppaction://noaction" highlightClick="1"/>
          </p:cNvPr>
          <p:cNvSpPr>
            <a:spLocks noChangeArrowheads="1"/>
          </p:cNvSpPr>
          <p:nvPr/>
        </p:nvSpPr>
        <p:spPr bwMode="auto">
          <a:xfrm>
            <a:off x="1371600" y="5410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TestContinue</a:t>
            </a:r>
            <a:endParaRPr lang="en-US" altLang="ko-KR">
              <a:solidFill>
                <a:schemeClr val="accent1"/>
              </a:solidFill>
              <a:ea typeface="굴림" panose="020B0600000101010101" pitchFamily="50" charset="-127"/>
            </a:endParaRPr>
          </a:p>
        </p:txBody>
      </p:sp>
      <p:pic>
        <p:nvPicPr>
          <p:cNvPr id="49161" name="Picture 19">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3505200"/>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2" name="Picture 20">
            <a:hlinkClick r:id="rId6"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5334000"/>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3" name="AutoShape 15">
            <a:hlinkClick r:id="rId7" highlightClick="1"/>
          </p:cNvPr>
          <p:cNvSpPr>
            <a:spLocks noChangeArrowheads="1"/>
          </p:cNvSpPr>
          <p:nvPr/>
        </p:nvSpPr>
        <p:spPr bwMode="auto">
          <a:xfrm>
            <a:off x="1138238" y="3262313"/>
            <a:ext cx="466725"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4" name="AutoShape 15">
            <a:hlinkClick r:id="rId8" highlightClick="1"/>
          </p:cNvPr>
          <p:cNvSpPr>
            <a:spLocks noChangeArrowheads="1"/>
          </p:cNvSpPr>
          <p:nvPr/>
        </p:nvSpPr>
        <p:spPr bwMode="auto">
          <a:xfrm>
            <a:off x="1039813" y="5043488"/>
            <a:ext cx="468312" cy="574675"/>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BDD473-422B-496B-B125-06774C8EB4A6}" type="slidenum">
              <a:rPr lang="en-US" altLang="en-US" sz="1400"/>
              <a:pPr>
                <a:spcBef>
                  <a:spcPct val="0"/>
                </a:spcBef>
                <a:buClrTx/>
                <a:buSzTx/>
                <a:buFontTx/>
                <a:buNone/>
              </a:pPr>
              <a:t>39</a:t>
            </a:fld>
            <a:endParaRPr lang="en-US" altLang="en-US" sz="1400"/>
          </a:p>
        </p:txBody>
      </p:sp>
      <p:sp>
        <p:nvSpPr>
          <p:cNvPr id="50179"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break</a:t>
            </a:r>
            <a:endParaRPr lang="en-US" altLang="en-US" smtClean="0"/>
          </a:p>
        </p:txBody>
      </p:sp>
      <p:sp>
        <p:nvSpPr>
          <p:cNvPr id="50180" name="Rectangle 11"/>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81" name="Object 10"/>
          <p:cNvGraphicFramePr>
            <a:graphicFrameLocks noChangeAspect="1"/>
          </p:cNvGraphicFramePr>
          <p:nvPr/>
        </p:nvGraphicFramePr>
        <p:xfrm>
          <a:off x="315913" y="1162050"/>
          <a:ext cx="7627937" cy="4395788"/>
        </p:xfrm>
        <a:graphic>
          <a:graphicData uri="http://schemas.openxmlformats.org/presentationml/2006/ole">
            <mc:AlternateContent xmlns:mc="http://schemas.openxmlformats.org/markup-compatibility/2006">
              <mc:Choice xmlns:v="urn:schemas-microsoft-com:vml" Requires="v">
                <p:oleObj spid="_x0000_s50185" name="Picture" r:id="rId3" imgW="3429000" imgH="1968500" progId="Word.Picture.8">
                  <p:embed/>
                </p:oleObj>
              </mc:Choice>
              <mc:Fallback>
                <p:oleObj name="Picture" r:id="rId3" imgW="3429000" imgH="196850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13" y="1162050"/>
                        <a:ext cx="7627937"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12"/>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FB267A-E023-42E9-95D5-762756363CD6}"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539750" y="228600"/>
            <a:ext cx="8142288" cy="665163"/>
          </a:xfrm>
        </p:spPr>
        <p:txBody>
          <a:bodyPr/>
          <a:lstStyle/>
          <a:p>
            <a:r>
              <a:rPr lang="en-US" altLang="en-US" sz="4000" smtClean="0"/>
              <a:t>Introducing while Loops</a:t>
            </a:r>
          </a:p>
        </p:txBody>
      </p:sp>
      <p:sp>
        <p:nvSpPr>
          <p:cNvPr id="6148"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6"/>
          <p:cNvSpPr txBox="1">
            <a:spLocks noChangeArrowheads="1"/>
          </p:cNvSpPr>
          <p:nvPr/>
        </p:nvSpPr>
        <p:spPr bwMode="auto">
          <a:xfrm>
            <a:off x="347663" y="1085850"/>
            <a:ext cx="85645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b="1" dirty="0" err="1" smtClean="0">
                <a:solidFill>
                  <a:schemeClr val="accent4"/>
                </a:solidFill>
                <a:latin typeface="Courier New" pitchFamily="49" charset="0"/>
              </a:rPr>
              <a:t>int</a:t>
            </a:r>
            <a:r>
              <a:rPr lang="en-US" b="1" dirty="0" smtClean="0">
                <a:solidFill>
                  <a:schemeClr val="accent4"/>
                </a:solidFill>
                <a:latin typeface="Courier New" pitchFamily="49" charset="0"/>
              </a:rPr>
              <a:t> count = 0;</a:t>
            </a:r>
          </a:p>
          <a:p>
            <a:pPr>
              <a:defRPr/>
            </a:pPr>
            <a:r>
              <a:rPr lang="en-US" b="1" dirty="0" smtClean="0">
                <a:solidFill>
                  <a:schemeClr val="accent4"/>
                </a:solidFill>
                <a:latin typeface="Courier New" pitchFamily="49" charset="0"/>
              </a:rPr>
              <a:t>while (count &lt; 100) {</a:t>
            </a:r>
          </a:p>
          <a:p>
            <a:pPr>
              <a:defRPr/>
            </a:pPr>
            <a:r>
              <a:rPr lang="en-US" b="1" dirty="0" smtClean="0">
                <a:solidFill>
                  <a:schemeClr val="accent4"/>
                </a:solidFill>
                <a:latin typeface="Courier New" pitchFamily="49" charset="0"/>
              </a:rPr>
              <a:t>  </a:t>
            </a:r>
            <a:r>
              <a:rPr lang="en-US" b="1" dirty="0" err="1" smtClean="0">
                <a:solidFill>
                  <a:schemeClr val="accent4"/>
                </a:solidFill>
                <a:latin typeface="Courier New" pitchFamily="49" charset="0"/>
              </a:rPr>
              <a:t>System.out.println</a:t>
            </a:r>
            <a:r>
              <a:rPr lang="en-US" b="1" dirty="0" smtClean="0">
                <a:solidFill>
                  <a:schemeClr val="accent4"/>
                </a:solidFill>
                <a:latin typeface="Courier New" pitchFamily="49" charset="0"/>
              </a:rPr>
              <a:t>("Welcome to Java");</a:t>
            </a:r>
          </a:p>
          <a:p>
            <a:pPr>
              <a:defRPr/>
            </a:pPr>
            <a:r>
              <a:rPr lang="en-US" b="1" dirty="0" smtClean="0">
                <a:solidFill>
                  <a:schemeClr val="accent4"/>
                </a:solidFill>
                <a:latin typeface="Courier New" pitchFamily="49" charset="0"/>
              </a:rPr>
              <a:t>  count++;</a:t>
            </a:r>
          </a:p>
          <a:p>
            <a:pPr>
              <a:defRPr/>
            </a:pPr>
            <a:r>
              <a:rPr lang="en-US" b="1" dirty="0" smtClean="0">
                <a:solidFill>
                  <a:schemeClr val="accent4"/>
                </a:solidFill>
                <a:latin typeface="Courier New" pitchFamily="49"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51BEF8-FF48-4322-BABA-D224F995C839}" type="slidenum">
              <a:rPr lang="en-US" altLang="en-US" sz="1400"/>
              <a:pPr>
                <a:spcBef>
                  <a:spcPct val="0"/>
                </a:spcBef>
                <a:buClrTx/>
                <a:buSzTx/>
                <a:buFontTx/>
                <a:buNone/>
              </a:pPr>
              <a:t>40</a:t>
            </a:fld>
            <a:endParaRPr lang="en-US" altLang="en-US" sz="1400"/>
          </a:p>
        </p:txBody>
      </p:sp>
      <p:sp>
        <p:nvSpPr>
          <p:cNvPr id="51203"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continue</a:t>
            </a:r>
            <a:endParaRPr lang="en-US" altLang="en-US" smtClean="0"/>
          </a:p>
        </p:txBody>
      </p:sp>
      <p:sp>
        <p:nvSpPr>
          <p:cNvPr id="51204" name="Rectangle 3"/>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Rectangle 5"/>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7"/>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7" name="Rectangle 9"/>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08" name="Object 8"/>
          <p:cNvGraphicFramePr>
            <a:graphicFrameLocks noChangeAspect="1"/>
          </p:cNvGraphicFramePr>
          <p:nvPr/>
        </p:nvGraphicFramePr>
        <p:xfrm>
          <a:off x="231775" y="1277938"/>
          <a:ext cx="8112125" cy="4859337"/>
        </p:xfrm>
        <a:graphic>
          <a:graphicData uri="http://schemas.openxmlformats.org/presentationml/2006/ole">
            <mc:AlternateContent xmlns:mc="http://schemas.openxmlformats.org/markup-compatibility/2006">
              <mc:Choice xmlns:v="urn:schemas-microsoft-com:vml" Requires="v">
                <p:oleObj spid="_x0000_s51211" name="Picture" r:id="rId3" imgW="3111500" imgH="1879600" progId="Word.Picture.8">
                  <p:embed/>
                </p:oleObj>
              </mc:Choice>
              <mc:Fallback>
                <p:oleObj name="Picture" r:id="rId3" imgW="3111500" imgH="18796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277938"/>
                        <a:ext cx="8112125"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5"/>
          <p:cNvSpPr>
            <a:spLocks noGrp="1" noChangeArrowheads="1"/>
          </p:cNvSpPr>
          <p:nvPr>
            <p:ph type="ftr"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smtClean="0"/>
              <a:t>Liang, Introduction to Java Programming, Tenth Edition, (c) 2015 Pearson Education, Inc. All rights reserved. </a:t>
            </a:r>
          </a:p>
        </p:txBody>
      </p:sp>
      <p:sp>
        <p:nvSpPr>
          <p:cNvPr id="7171" name="Rectangle 36"/>
          <p:cNvSpPr>
            <a:spLocks noGrp="1" noChangeArrowheads="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96368C6-3F72-4DB0-AB1C-3432928FE2B1}" type="slidenum">
              <a:rPr lang="en-US" altLang="en-US" sz="1400"/>
              <a:pPr>
                <a:spcBef>
                  <a:spcPct val="0"/>
                </a:spcBef>
                <a:buClrTx/>
                <a:buSzTx/>
                <a:buFontTx/>
                <a:buNone/>
              </a:pPr>
              <a:t>5</a:t>
            </a:fld>
            <a:endParaRPr lang="en-US" altLang="en-US" sz="1400"/>
          </a:p>
        </p:txBody>
      </p:sp>
      <p:sp>
        <p:nvSpPr>
          <p:cNvPr id="7172" name="Rectangle 2"/>
          <p:cNvSpPr>
            <a:spLocks noGrp="1" noChangeArrowheads="1"/>
          </p:cNvSpPr>
          <p:nvPr>
            <p:ph type="ctrTitle"/>
          </p:nvPr>
        </p:nvSpPr>
        <p:spPr>
          <a:xfrm>
            <a:off x="609600" y="228600"/>
            <a:ext cx="7772400" cy="473075"/>
          </a:xfrm>
        </p:spPr>
        <p:txBody>
          <a:bodyPr/>
          <a:lstStyle/>
          <a:p>
            <a:r>
              <a:rPr lang="en-US" altLang="en-US" sz="4000" smtClean="0"/>
              <a:t>Objectives</a:t>
            </a:r>
          </a:p>
        </p:txBody>
      </p:sp>
      <p:sp>
        <p:nvSpPr>
          <p:cNvPr id="7173" name="Rectangle 3"/>
          <p:cNvSpPr>
            <a:spLocks noChangeArrowheads="1"/>
          </p:cNvSpPr>
          <p:nvPr/>
        </p:nvSpPr>
        <p:spPr bwMode="auto">
          <a:xfrm>
            <a:off x="231775" y="741363"/>
            <a:ext cx="8688388" cy="549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hangingPunct="1">
              <a:spcBef>
                <a:spcPct val="0"/>
              </a:spcBef>
              <a:buClrTx/>
              <a:buSzTx/>
              <a:buFont typeface="Wingdings" panose="05000000000000000000" pitchFamily="2" charset="2"/>
              <a:buChar char="§"/>
            </a:pPr>
            <a:r>
              <a:rPr lang="en-US" altLang="en-US" sz="2100"/>
              <a:t>To write programs for executing statements repeatedly using a </a:t>
            </a:r>
            <a:r>
              <a:rPr lang="en-US" altLang="en-US" sz="2100" b="1"/>
              <a:t>while</a:t>
            </a:r>
            <a:r>
              <a:rPr lang="en-US" altLang="en-US" sz="2100"/>
              <a:t> loop (§5.2).</a:t>
            </a:r>
          </a:p>
          <a:p>
            <a:pPr hangingPunct="1">
              <a:spcBef>
                <a:spcPct val="0"/>
              </a:spcBef>
              <a:buClrTx/>
              <a:buSzTx/>
              <a:buFont typeface="Wingdings" panose="05000000000000000000" pitchFamily="2" charset="2"/>
              <a:buChar char="§"/>
            </a:pPr>
            <a:r>
              <a:rPr lang="en-US" altLang="en-US" sz="2100"/>
              <a:t>To follow the loop design strategy to develop loops (§§5.2.1–5.2.3).</a:t>
            </a:r>
          </a:p>
          <a:p>
            <a:pPr hangingPunct="1">
              <a:spcBef>
                <a:spcPct val="0"/>
              </a:spcBef>
              <a:buClrTx/>
              <a:buSzTx/>
              <a:buFont typeface="Wingdings" panose="05000000000000000000" pitchFamily="2" charset="2"/>
              <a:buChar char="§"/>
            </a:pPr>
            <a:r>
              <a:rPr lang="en-US" altLang="en-US" sz="2100"/>
              <a:t>To control a loop with a sentinel value (§5.2.4).</a:t>
            </a:r>
          </a:p>
          <a:p>
            <a:pPr hangingPunct="1">
              <a:spcBef>
                <a:spcPct val="0"/>
              </a:spcBef>
              <a:buClrTx/>
              <a:buSzTx/>
              <a:buFont typeface="Wingdings" panose="05000000000000000000" pitchFamily="2" charset="2"/>
              <a:buChar char="§"/>
            </a:pPr>
            <a:r>
              <a:rPr lang="en-US" altLang="en-US" sz="2100"/>
              <a:t>To obtain large input from a file using input redirection rather than typing from the keyboard (§5.2.5).</a:t>
            </a:r>
          </a:p>
          <a:p>
            <a:pPr hangingPunct="1">
              <a:spcBef>
                <a:spcPct val="0"/>
              </a:spcBef>
              <a:buClrTx/>
              <a:buSzTx/>
              <a:buFont typeface="Wingdings" panose="05000000000000000000" pitchFamily="2" charset="2"/>
              <a:buChar char="§"/>
            </a:pPr>
            <a:r>
              <a:rPr lang="en-US" altLang="en-US" sz="2100"/>
              <a:t>To write loops using </a:t>
            </a:r>
            <a:r>
              <a:rPr lang="en-US" altLang="en-US" sz="2100" b="1"/>
              <a:t>do-while</a:t>
            </a:r>
            <a:r>
              <a:rPr lang="en-US" altLang="en-US" sz="2100"/>
              <a:t> statements (§5.3).</a:t>
            </a:r>
          </a:p>
          <a:p>
            <a:pPr hangingPunct="1">
              <a:spcBef>
                <a:spcPct val="0"/>
              </a:spcBef>
              <a:buClrTx/>
              <a:buSzTx/>
              <a:buFont typeface="Wingdings" panose="05000000000000000000" pitchFamily="2" charset="2"/>
              <a:buChar char="§"/>
            </a:pPr>
            <a:r>
              <a:rPr lang="en-US" altLang="en-US" sz="2100"/>
              <a:t>To write loops using </a:t>
            </a:r>
            <a:r>
              <a:rPr lang="en-US" altLang="en-US" sz="2100" b="1"/>
              <a:t>for</a:t>
            </a:r>
            <a:r>
              <a:rPr lang="en-US" altLang="en-US" sz="2100"/>
              <a:t> statements (§5.4).</a:t>
            </a:r>
          </a:p>
          <a:p>
            <a:pPr hangingPunct="1">
              <a:spcBef>
                <a:spcPct val="0"/>
              </a:spcBef>
              <a:buClrTx/>
              <a:buSzTx/>
              <a:buFont typeface="Wingdings" panose="05000000000000000000" pitchFamily="2" charset="2"/>
              <a:buChar char="§"/>
            </a:pPr>
            <a:r>
              <a:rPr lang="en-US" altLang="en-US" sz="2100"/>
              <a:t>To discover the similarities and differences of three types of loop statements (§5.5).</a:t>
            </a:r>
          </a:p>
          <a:p>
            <a:pPr hangingPunct="1">
              <a:spcBef>
                <a:spcPct val="0"/>
              </a:spcBef>
              <a:buClrTx/>
              <a:buSzTx/>
              <a:buFont typeface="Wingdings" panose="05000000000000000000" pitchFamily="2" charset="2"/>
              <a:buChar char="§"/>
            </a:pPr>
            <a:r>
              <a:rPr lang="en-US" altLang="en-US" sz="2100"/>
              <a:t>To write nested loops (§5.6).</a:t>
            </a:r>
          </a:p>
          <a:p>
            <a:pPr hangingPunct="1">
              <a:spcBef>
                <a:spcPct val="0"/>
              </a:spcBef>
              <a:buClrTx/>
              <a:buSzTx/>
              <a:buFont typeface="Wingdings" panose="05000000000000000000" pitchFamily="2" charset="2"/>
              <a:buChar char="§"/>
            </a:pPr>
            <a:r>
              <a:rPr lang="en-US" altLang="en-US" sz="2100"/>
              <a:t>To learn the techniques for minimizing numerical errors (§5.7).</a:t>
            </a:r>
          </a:p>
          <a:p>
            <a:pPr hangingPunct="1">
              <a:spcBef>
                <a:spcPct val="0"/>
              </a:spcBef>
              <a:buClrTx/>
              <a:buSzTx/>
              <a:buFont typeface="Wingdings" panose="05000000000000000000" pitchFamily="2" charset="2"/>
              <a:buChar char="§"/>
            </a:pPr>
            <a:r>
              <a:rPr lang="en-US" altLang="en-US" sz="2100"/>
              <a:t>To learn loops from a variety of examples (</a:t>
            </a:r>
            <a:r>
              <a:rPr lang="en-US" altLang="en-US" sz="2100" b="1"/>
              <a:t>GCD</a:t>
            </a:r>
            <a:r>
              <a:rPr lang="en-US" altLang="en-US" sz="2100"/>
              <a:t>, </a:t>
            </a:r>
            <a:r>
              <a:rPr lang="en-US" altLang="en-US" sz="2100" b="1"/>
              <a:t>FutureTuition</a:t>
            </a:r>
            <a:r>
              <a:rPr lang="en-US" altLang="en-US" sz="2100"/>
              <a:t>, </a:t>
            </a:r>
            <a:r>
              <a:rPr lang="en-US" altLang="en-US" sz="2100" b="1"/>
              <a:t>Dec2Hex</a:t>
            </a:r>
            <a:r>
              <a:rPr lang="en-US" altLang="en-US" sz="2100"/>
              <a:t>) (§5.8).</a:t>
            </a:r>
          </a:p>
          <a:p>
            <a:pPr hangingPunct="1">
              <a:spcBef>
                <a:spcPct val="0"/>
              </a:spcBef>
              <a:buClrTx/>
              <a:buSzTx/>
              <a:buFont typeface="Wingdings" panose="05000000000000000000" pitchFamily="2" charset="2"/>
              <a:buChar char="§"/>
            </a:pPr>
            <a:r>
              <a:rPr lang="en-US" altLang="en-US" sz="2100"/>
              <a:t>To implement program control with </a:t>
            </a:r>
            <a:r>
              <a:rPr lang="en-US" altLang="en-US" sz="2100" b="1"/>
              <a:t>break</a:t>
            </a:r>
            <a:r>
              <a:rPr lang="en-US" altLang="en-US" sz="2100"/>
              <a:t> and </a:t>
            </a:r>
            <a:r>
              <a:rPr lang="en-US" altLang="en-US" sz="2100" b="1"/>
              <a:t>continue</a:t>
            </a:r>
            <a:r>
              <a:rPr lang="en-US" altLang="en-US" sz="2100"/>
              <a:t> (§5.9).</a:t>
            </a:r>
          </a:p>
          <a:p>
            <a:pPr hangingPunct="1">
              <a:spcBef>
                <a:spcPct val="0"/>
              </a:spcBef>
              <a:buClrTx/>
              <a:buSzTx/>
              <a:buFont typeface="Wingdings" panose="05000000000000000000" pitchFamily="2" charset="2"/>
              <a:buChar char="§"/>
            </a:pPr>
            <a:r>
              <a:rPr lang="en-US" altLang="en-US" sz="2100"/>
              <a:t>To write a program that displays prime numbers (§5.11).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0252BF-FA90-4397-8FF7-AD338467D2A8}" type="slidenum">
              <a:rPr lang="en-US" altLang="en-US" sz="1400"/>
              <a:pPr>
                <a:spcBef>
                  <a:spcPct val="0"/>
                </a:spcBef>
                <a:buClrTx/>
                <a:buSzTx/>
                <a:buFontTx/>
                <a:buNone/>
              </a:pPr>
              <a:t>6</a:t>
            </a:fld>
            <a:endParaRPr lang="en-US" altLang="en-US" sz="1400"/>
          </a:p>
        </p:txBody>
      </p:sp>
      <p:sp>
        <p:nvSpPr>
          <p:cNvPr id="8195"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while</a:t>
            </a:r>
            <a:r>
              <a:rPr lang="en-US" altLang="en-US" smtClean="0"/>
              <a:t> Loop Flow Chart</a:t>
            </a:r>
          </a:p>
        </p:txBody>
      </p:sp>
      <p:sp>
        <p:nvSpPr>
          <p:cNvPr id="8196" name="Rectangle 9"/>
          <p:cNvSpPr>
            <a:spLocks noChangeArrowheads="1"/>
          </p:cNvSpPr>
          <p:nvPr/>
        </p:nvSpPr>
        <p:spPr bwMode="auto">
          <a:xfrm>
            <a:off x="228600" y="1447800"/>
            <a:ext cx="4191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000"/>
              <a:t>while (loop-continuation-condition) {</a:t>
            </a:r>
          </a:p>
          <a:p>
            <a:pPr>
              <a:lnSpc>
                <a:spcPct val="90000"/>
              </a:lnSpc>
              <a:spcBef>
                <a:spcPct val="50000"/>
              </a:spcBef>
              <a:buFont typeface="Monotype Sorts" pitchFamily="2" charset="2"/>
              <a:buNone/>
            </a:pPr>
            <a:r>
              <a:rPr lang="en-US" altLang="en-US" sz="2000"/>
              <a:t>  // loop-body;</a:t>
            </a:r>
          </a:p>
          <a:p>
            <a:pPr>
              <a:lnSpc>
                <a:spcPct val="90000"/>
              </a:lnSpc>
              <a:spcBef>
                <a:spcPct val="50000"/>
              </a:spcBef>
              <a:buFont typeface="Monotype Sorts" pitchFamily="2" charset="2"/>
              <a:buNone/>
            </a:pPr>
            <a:r>
              <a:rPr lang="en-US" altLang="en-US" sz="2000"/>
              <a:t>  Statement(s);</a:t>
            </a:r>
          </a:p>
          <a:p>
            <a:pPr>
              <a:lnSpc>
                <a:spcPct val="90000"/>
              </a:lnSpc>
              <a:spcBef>
                <a:spcPct val="50000"/>
              </a:spcBef>
              <a:buFont typeface="Monotype Sorts" pitchFamily="2" charset="2"/>
              <a:buNone/>
            </a:pPr>
            <a:r>
              <a:rPr lang="en-US" altLang="en-US" sz="2000"/>
              <a:t>}</a:t>
            </a:r>
          </a:p>
        </p:txBody>
      </p:sp>
      <p:sp>
        <p:nvSpPr>
          <p:cNvPr id="8197" name="Rectangle 11"/>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12"/>
          <p:cNvSpPr>
            <a:spLocks noChangeArrowheads="1"/>
          </p:cNvSpPr>
          <p:nvPr/>
        </p:nvSpPr>
        <p:spPr bwMode="auto">
          <a:xfrm>
            <a:off x="4876800" y="1295400"/>
            <a:ext cx="44196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1800">
                <a:cs typeface="Courier New" panose="02070309020205020404" pitchFamily="49" charset="0"/>
              </a:rPr>
              <a:t>int count = 0;</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while (count &lt; 100) {</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System.out.println("Welcome to Java!");</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count++;</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a:t>
            </a:r>
          </a:p>
        </p:txBody>
      </p:sp>
      <p:sp>
        <p:nvSpPr>
          <p:cNvPr id="8199" name="Rectangle 16"/>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20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38" y="3084513"/>
            <a:ext cx="2879725" cy="3109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201" name="Line 13"/>
          <p:cNvSpPr>
            <a:spLocks noChangeShapeType="1"/>
          </p:cNvSpPr>
          <p:nvPr/>
        </p:nvSpPr>
        <p:spPr bwMode="auto">
          <a:xfrm>
            <a:off x="1981200" y="2514600"/>
            <a:ext cx="9525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pic>
        <p:nvPicPr>
          <p:cNvPr id="820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84513"/>
            <a:ext cx="4411663"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203" name="Line 14"/>
          <p:cNvSpPr>
            <a:spLocks noChangeShapeType="1"/>
          </p:cNvSpPr>
          <p:nvPr/>
        </p:nvSpPr>
        <p:spPr bwMode="auto">
          <a:xfrm flipH="1">
            <a:off x="6108700" y="2514600"/>
            <a:ext cx="520700" cy="6635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41511B-5EC3-4BCB-8790-CFA1ADB3F52B}"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685800" y="228600"/>
            <a:ext cx="7772400" cy="762000"/>
          </a:xfrm>
        </p:spPr>
        <p:txBody>
          <a:bodyPr/>
          <a:lstStyle/>
          <a:p>
            <a:r>
              <a:rPr lang="en-US" altLang="en-US" smtClean="0"/>
              <a:t>Trace while Loop</a:t>
            </a:r>
          </a:p>
        </p:txBody>
      </p:sp>
      <p:sp>
        <p:nvSpPr>
          <p:cNvPr id="9220" name="Rectangle 4"/>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5"/>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int count = 0;</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while (count &lt; 2) {</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System.out.println("Welcome to Java!");</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count++;</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a:t>
            </a:r>
          </a:p>
        </p:txBody>
      </p:sp>
      <p:sp>
        <p:nvSpPr>
          <p:cNvPr id="9222" name="Rectangle 8"/>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10"/>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4" name="AutoShape 11"/>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Initialize count</a:t>
            </a:r>
          </a:p>
        </p:txBody>
      </p:sp>
      <p:sp>
        <p:nvSpPr>
          <p:cNvPr id="9225" name="Rectangle 12"/>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5922EE-4296-4910-96AD-D7B191272E46}" type="slidenum">
              <a:rPr lang="en-US" altLang="en-US" sz="1400"/>
              <a:pPr>
                <a:spcBef>
                  <a:spcPct val="0"/>
                </a:spcBef>
                <a:buClrTx/>
                <a:buSzTx/>
                <a:buFontTx/>
                <a:buNone/>
              </a:pPr>
              <a:t>8</a:t>
            </a:fld>
            <a:endParaRPr lang="en-US" altLang="en-US" sz="1400"/>
          </a:p>
        </p:txBody>
      </p:sp>
      <p:sp>
        <p:nvSpPr>
          <p:cNvPr id="10243" name="Rectangle 2"/>
          <p:cNvSpPr>
            <a:spLocks noGrp="1" noChangeArrowheads="1"/>
          </p:cNvSpPr>
          <p:nvPr>
            <p:ph type="title"/>
          </p:nvPr>
        </p:nvSpPr>
        <p:spPr>
          <a:xfrm>
            <a:off x="685800" y="228600"/>
            <a:ext cx="7772400" cy="762000"/>
          </a:xfrm>
        </p:spPr>
        <p:txBody>
          <a:bodyPr/>
          <a:lstStyle/>
          <a:p>
            <a:r>
              <a:rPr lang="en-US" altLang="en-US" smtClean="0"/>
              <a:t>Trace while Loop, cont.</a:t>
            </a:r>
          </a:p>
        </p:txBody>
      </p:sp>
      <p:sp>
        <p:nvSpPr>
          <p:cNvPr id="10244"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4"/>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int count = 0;</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while (count &lt; 2) {</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System.out.println("Welcome to Java!");</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count++;</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a:t>
            </a:r>
          </a:p>
        </p:txBody>
      </p:sp>
      <p:sp>
        <p:nvSpPr>
          <p:cNvPr id="10246"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AutoShape 7"/>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true</a:t>
            </a:r>
          </a:p>
        </p:txBody>
      </p:sp>
      <p:sp>
        <p:nvSpPr>
          <p:cNvPr id="10248" name="Rectangle 8"/>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D9D2C8-0A33-4ECC-AB57-1D57814A6A9C}" type="slidenum">
              <a:rPr lang="en-US" altLang="en-US" sz="1400"/>
              <a:pPr>
                <a:spcBef>
                  <a:spcPct val="0"/>
                </a:spcBef>
                <a:buClrTx/>
                <a:buSzTx/>
                <a:buFontTx/>
                <a:buNone/>
              </a:pPr>
              <a:t>9</a:t>
            </a:fld>
            <a:endParaRPr lang="en-US" altLang="en-US" sz="1400"/>
          </a:p>
        </p:txBody>
      </p:sp>
      <p:sp>
        <p:nvSpPr>
          <p:cNvPr id="11267" name="Rectangle 2"/>
          <p:cNvSpPr>
            <a:spLocks noGrp="1" noChangeArrowheads="1"/>
          </p:cNvSpPr>
          <p:nvPr>
            <p:ph type="title"/>
          </p:nvPr>
        </p:nvSpPr>
        <p:spPr>
          <a:xfrm>
            <a:off x="685800" y="228600"/>
            <a:ext cx="7772400" cy="762000"/>
          </a:xfrm>
        </p:spPr>
        <p:txBody>
          <a:bodyPr/>
          <a:lstStyle/>
          <a:p>
            <a:r>
              <a:rPr lang="en-US" altLang="en-US" smtClean="0"/>
              <a:t>Trace while Loop, cont.</a:t>
            </a:r>
          </a:p>
        </p:txBody>
      </p:sp>
      <p:sp>
        <p:nvSpPr>
          <p:cNvPr id="11268" name="Rectangle 3"/>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int count = 0;</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while (count &lt; 2) {</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System.out.println("Welcome to Java!");</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  count++;</a:t>
            </a:r>
            <a:endParaRPr lang="en-US" altLang="ko-KR">
              <a:solidFill>
                <a:srgbClr val="000000"/>
              </a:solidFill>
              <a:ea typeface="굴림" panose="020B0600000101010101" pitchFamily="50" charset="-127"/>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ko-KR">
                <a:solidFill>
                  <a:srgbClr val="000000"/>
                </a:solidFill>
                <a:ea typeface="굴림" panose="020B0600000101010101" pitchFamily="50" charset="-127"/>
                <a:cs typeface="Courier New" panose="02070309020205020404" pitchFamily="49" charset="0"/>
              </a:rPr>
              <a:t>}</a:t>
            </a:r>
          </a:p>
        </p:txBody>
      </p:sp>
      <p:sp>
        <p:nvSpPr>
          <p:cNvPr id="11270" name="Rectangle 5"/>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AutoShape 6"/>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11272" name="Rectangle 8"/>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3"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4AFE22-B1CD-4F1C-A0D8-8A1C80FE449E}">
  <ds:schemaRefs>
    <ds:schemaRef ds:uri="http://purl.org/dc/terms/"/>
    <ds:schemaRef ds:uri="http://schemas.microsoft.com/office/2006/documentManagement/types"/>
    <ds:schemaRef ds:uri="http://www.w3.org/XML/1998/namespace"/>
    <ds:schemaRef ds:uri="http://purl.org/dc/dcmitype/"/>
    <ds:schemaRef ds:uri="http://schemas.microsoft.com/sharepoint/v3"/>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4E0C256-096C-4C73-AB57-8330B02B5867}">
  <ds:schemaRefs>
    <ds:schemaRef ds:uri="http://schemas.microsoft.com/sharepoint/v3/contenttype/forms"/>
  </ds:schemaRefs>
</ds:datastoreItem>
</file>

<file path=customXml/itemProps3.xml><?xml version="1.0" encoding="utf-8"?>
<ds:datastoreItem xmlns:ds="http://schemas.openxmlformats.org/officeDocument/2006/customXml" ds:itemID="{958B2A87-8F1B-44EA-A5A4-01148FD6E1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8929</TotalTime>
  <Words>1979</Words>
  <Application>Microsoft Office PowerPoint</Application>
  <PresentationFormat>화면 슬라이드 쇼(4:3)</PresentationFormat>
  <Paragraphs>336</Paragraphs>
  <Slides>40</Slides>
  <Notes>2</Notes>
  <HiddenSlides>0</HiddenSlides>
  <MMClips>0</MMClips>
  <ScaleCrop>false</ScaleCrop>
  <HeadingPairs>
    <vt:vector size="10" baseType="variant">
      <vt:variant>
        <vt:lpstr>사용한 글꼴</vt:lpstr>
      </vt:variant>
      <vt:variant>
        <vt:i4>8</vt:i4>
      </vt:variant>
      <vt:variant>
        <vt:lpstr>테마</vt:lpstr>
      </vt:variant>
      <vt:variant>
        <vt:i4>1</vt:i4>
      </vt:variant>
      <vt:variant>
        <vt:lpstr>포함된 OLE 서버</vt:lpstr>
      </vt:variant>
      <vt:variant>
        <vt:i4>2</vt:i4>
      </vt:variant>
      <vt:variant>
        <vt:lpstr>슬라이드 제목</vt:lpstr>
      </vt:variant>
      <vt:variant>
        <vt:i4>40</vt:i4>
      </vt:variant>
      <vt:variant>
        <vt:lpstr>재구성한 쇼</vt:lpstr>
      </vt:variant>
      <vt:variant>
        <vt:i4>1</vt:i4>
      </vt:variant>
    </vt:vector>
  </HeadingPairs>
  <TitlesOfParts>
    <vt:vector size="52" baseType="lpstr">
      <vt:lpstr>Monotype Sorts</vt:lpstr>
      <vt:lpstr>굴림</vt:lpstr>
      <vt:lpstr>Arial</vt:lpstr>
      <vt:lpstr>Book Antiqua</vt:lpstr>
      <vt:lpstr>Courier New</vt:lpstr>
      <vt:lpstr>Forte</vt:lpstr>
      <vt:lpstr>Times New Roman</vt:lpstr>
      <vt:lpstr>Wingdings</vt:lpstr>
      <vt:lpstr>International</vt:lpstr>
      <vt:lpstr>Picture</vt:lpstr>
      <vt:lpstr>Equation</vt:lpstr>
      <vt:lpstr>Chapter 5 Loops</vt:lpstr>
      <vt:lpstr>Motivations</vt:lpstr>
      <vt:lpstr>Opening Problem</vt:lpstr>
      <vt:lpstr>Introducing while Loops</vt:lpstr>
      <vt:lpstr>Objectives</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Problem: Guessing Numbers </vt:lpstr>
      <vt:lpstr>Caution</vt:lpstr>
      <vt:lpstr>do-while Loop</vt:lpstr>
      <vt:lpstr>for Loops</vt:lpstr>
      <vt:lpstr>Trace for Loop</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Note</vt:lpstr>
      <vt:lpstr>Note</vt:lpstr>
      <vt:lpstr>Caution</vt:lpstr>
      <vt:lpstr>Caution, cont.</vt:lpstr>
      <vt:lpstr>Which Loop to Use?</vt:lpstr>
      <vt:lpstr>Recommendations</vt:lpstr>
      <vt:lpstr>Problem: Finding the Greatest Common Divisor </vt:lpstr>
      <vt:lpstr>Case Study:  Converting Decimals to Hexadecimals</vt:lpstr>
      <vt:lpstr>Using break and continue</vt:lpstr>
      <vt:lpstr>break</vt:lpstr>
      <vt:lpstr>continue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Seung-Ho Lim</cp:lastModifiedBy>
  <cp:revision>236</cp:revision>
  <cp:lastPrinted>1998-02-04T21:16:15Z</cp:lastPrinted>
  <dcterms:created xsi:type="dcterms:W3CDTF">1995-06-10T17:31:50Z</dcterms:created>
  <dcterms:modified xsi:type="dcterms:W3CDTF">2019-03-07T02:22:33Z</dcterms:modified>
</cp:coreProperties>
</file>