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55"/>
  </p:notesMasterIdLst>
  <p:handoutMasterIdLst>
    <p:handoutMasterId r:id="rId56"/>
  </p:handoutMasterIdLst>
  <p:sldIdLst>
    <p:sldId id="256" r:id="rId5"/>
    <p:sldId id="520" r:id="rId6"/>
    <p:sldId id="444" r:id="rId7"/>
    <p:sldId id="514" r:id="rId8"/>
    <p:sldId id="515" r:id="rId9"/>
    <p:sldId id="516" r:id="rId10"/>
    <p:sldId id="469" r:id="rId11"/>
    <p:sldId id="576" r:id="rId12"/>
    <p:sldId id="451" r:id="rId13"/>
    <p:sldId id="499" r:id="rId14"/>
    <p:sldId id="447" r:id="rId15"/>
    <p:sldId id="517" r:id="rId16"/>
    <p:sldId id="445" r:id="rId17"/>
    <p:sldId id="449" r:id="rId18"/>
    <p:sldId id="497" r:id="rId19"/>
    <p:sldId id="534" r:id="rId20"/>
    <p:sldId id="535" r:id="rId21"/>
    <p:sldId id="545" r:id="rId22"/>
    <p:sldId id="546" r:id="rId23"/>
    <p:sldId id="547" r:id="rId24"/>
    <p:sldId id="548" r:id="rId25"/>
    <p:sldId id="549" r:id="rId26"/>
    <p:sldId id="525" r:id="rId27"/>
    <p:sldId id="531" r:id="rId28"/>
    <p:sldId id="527" r:id="rId29"/>
    <p:sldId id="448" r:id="rId30"/>
    <p:sldId id="470" r:id="rId31"/>
    <p:sldId id="471" r:id="rId32"/>
    <p:sldId id="512" r:id="rId33"/>
    <p:sldId id="541" r:id="rId34"/>
    <p:sldId id="577" r:id="rId35"/>
    <p:sldId id="455" r:id="rId36"/>
    <p:sldId id="473" r:id="rId37"/>
    <p:sldId id="475" r:id="rId38"/>
    <p:sldId id="474" r:id="rId39"/>
    <p:sldId id="453" r:id="rId40"/>
    <p:sldId id="513" r:id="rId41"/>
    <p:sldId id="507" r:id="rId42"/>
    <p:sldId id="468" r:id="rId43"/>
    <p:sldId id="571" r:id="rId44"/>
    <p:sldId id="572" r:id="rId45"/>
    <p:sldId id="573" r:id="rId46"/>
    <p:sldId id="574" r:id="rId47"/>
    <p:sldId id="578" r:id="rId48"/>
    <p:sldId id="579" r:id="rId49"/>
    <p:sldId id="580" r:id="rId50"/>
    <p:sldId id="581" r:id="rId51"/>
    <p:sldId id="582" r:id="rId52"/>
    <p:sldId id="583" r:id="rId53"/>
    <p:sldId id="584" r:id="rId5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34" autoAdjust="0"/>
    <p:restoredTop sz="95405" autoAdjust="0"/>
  </p:normalViewPr>
  <p:slideViewPr>
    <p:cSldViewPr>
      <p:cViewPr varScale="1">
        <p:scale>
          <a:sx n="122" d="100"/>
          <a:sy n="122" d="100"/>
        </p:scale>
        <p:origin x="96" y="270"/>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8146"/>
    </p:cViewPr>
  </p:sorterViewPr>
  <p:notesViewPr>
    <p:cSldViewPr>
      <p:cViewPr varScale="1">
        <p:scale>
          <a:sx n="68" d="100"/>
          <a:sy n="68" d="100"/>
        </p:scale>
        <p:origin x="2189" y="58"/>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ea typeface="굴림" panose="020B0600000101010101" pitchFamily="50" charset="-127"/>
              </a:defRPr>
            </a:lvl1pPr>
          </a:lstStyle>
          <a:p>
            <a:endParaRPr lang="en-US" altLang="ko-K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ea typeface="굴림" panose="020B0600000101010101" pitchFamily="50" charset="-127"/>
              </a:defRPr>
            </a:lvl1pPr>
          </a:lstStyle>
          <a:p>
            <a:endParaRPr lang="en-US" altLang="ko-KR"/>
          </a:p>
        </p:txBody>
      </p:sp>
      <p:sp>
        <p:nvSpPr>
          <p:cNvPr id="3076"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ea typeface="굴림" panose="020B0600000101010101" pitchFamily="50" charset="-127"/>
              </a:defRPr>
            </a:lvl1pPr>
          </a:lstStyle>
          <a:p>
            <a:endParaRPr lang="en-US" altLang="ko-K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smtClean="0">
                <a:ea typeface="굴림" panose="020B0600000101010101" pitchFamily="50" charset="-127"/>
              </a:defRPr>
            </a:lvl1pPr>
          </a:lstStyle>
          <a:p>
            <a:pPr>
              <a:defRPr/>
            </a:pPr>
            <a:fld id="{39F3E6D3-E974-4E66-8196-52E705F43029}"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endParaRPr lang="en-US" altLang="en-US" smtClean="0"/>
          </a:p>
        </p:txBody>
      </p:sp>
      <p:sp>
        <p:nvSpPr>
          <p:cNvPr id="8196"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7F945C-B208-4D93-AF2D-874DD20AC63F}" type="slidenum">
              <a:rPr lang="en-US" altLang="en-US" sz="1000"/>
              <a:pPr/>
              <a:t>4</a:t>
            </a:fld>
            <a:endParaRPr lang="en-US" altLang="en-US"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5" name="Rectangle 65"/>
          <p:cNvSpPr>
            <a:spLocks noGrp="1" noChangeArrowheads="1"/>
          </p:cNvSpPr>
          <p:nvPr>
            <p:ph type="dt" sz="quarter" idx="10"/>
          </p:nvPr>
        </p:nvSpPr>
        <p:spPr/>
        <p:txBody>
          <a:bodyPr/>
          <a:lstStyle>
            <a:lvl1pPr>
              <a:defRPr/>
            </a:lvl1pPr>
          </a:lstStyle>
          <a:p>
            <a:endParaRPr lang="en-US" altLang="ko-KR"/>
          </a:p>
        </p:txBody>
      </p:sp>
      <p:sp>
        <p:nvSpPr>
          <p:cNvPr id="36" name="Rectangle 36"/>
          <p:cNvSpPr>
            <a:spLocks noGrp="1" noChangeArrowheads="1"/>
          </p:cNvSpPr>
          <p:nvPr>
            <p:ph type="sldNum" sz="quarter" idx="11"/>
          </p:nvPr>
        </p:nvSpPr>
        <p:spPr>
          <a:xfrm>
            <a:off x="6553200" y="6400800"/>
            <a:ext cx="1905000" cy="457200"/>
          </a:xfrm>
        </p:spPr>
        <p:txBody>
          <a:bodyPr/>
          <a:lstStyle>
            <a:lvl1pPr>
              <a:defRPr smtClean="0"/>
            </a:lvl1pPr>
          </a:lstStyle>
          <a:p>
            <a:pPr>
              <a:defRPr/>
            </a:pPr>
            <a:fld id="{0DDF38D5-7B4F-41B0-8556-C77513AAD911}" type="slidenum">
              <a:rPr lang="en-US" altLang="ko-KR"/>
              <a:pPr>
                <a:defRPr/>
              </a:pPr>
              <a:t>‹#›</a:t>
            </a:fld>
            <a:endParaRPr lang="en-US" altLang="ko-KR"/>
          </a:p>
        </p:txBody>
      </p:sp>
    </p:spTree>
    <p:extLst>
      <p:ext uri="{BB962C8B-B14F-4D97-AF65-F5344CB8AC3E}">
        <p14:creationId xmlns:p14="http://schemas.microsoft.com/office/powerpoint/2010/main" val="268848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endParaRPr lang="en-US" altLang="ko-KR"/>
          </a:p>
        </p:txBody>
      </p:sp>
      <p:sp>
        <p:nvSpPr>
          <p:cNvPr id="5" name="Rectangle 34"/>
          <p:cNvSpPr>
            <a:spLocks noGrp="1" noChangeArrowheads="1"/>
          </p:cNvSpPr>
          <p:nvPr>
            <p:ph type="sldNum" sz="quarter" idx="11"/>
          </p:nvPr>
        </p:nvSpPr>
        <p:spPr>
          <a:ln/>
        </p:spPr>
        <p:txBody>
          <a:bodyPr/>
          <a:lstStyle>
            <a:lvl1pPr>
              <a:defRPr/>
            </a:lvl1pPr>
          </a:lstStyle>
          <a:p>
            <a:pPr>
              <a:defRPr/>
            </a:pPr>
            <a:fld id="{5E4A3F9F-C90A-45B1-924C-20985253313D}" type="slidenum">
              <a:rPr lang="en-US" altLang="ko-KR"/>
              <a:pPr>
                <a:defRPr/>
              </a:pPr>
              <a:t>‹#›</a:t>
            </a:fld>
            <a:endParaRPr lang="en-US" altLang="ko-KR"/>
          </a:p>
        </p:txBody>
      </p:sp>
    </p:spTree>
    <p:extLst>
      <p:ext uri="{BB962C8B-B14F-4D97-AF65-F5344CB8AC3E}">
        <p14:creationId xmlns:p14="http://schemas.microsoft.com/office/powerpoint/2010/main" val="356171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endParaRPr lang="en-US" altLang="ko-KR"/>
          </a:p>
        </p:txBody>
      </p:sp>
      <p:sp>
        <p:nvSpPr>
          <p:cNvPr id="5" name="Rectangle 34"/>
          <p:cNvSpPr>
            <a:spLocks noGrp="1" noChangeArrowheads="1"/>
          </p:cNvSpPr>
          <p:nvPr>
            <p:ph type="sldNum" sz="quarter" idx="11"/>
          </p:nvPr>
        </p:nvSpPr>
        <p:spPr>
          <a:ln/>
        </p:spPr>
        <p:txBody>
          <a:bodyPr/>
          <a:lstStyle>
            <a:lvl1pPr>
              <a:defRPr/>
            </a:lvl1pPr>
          </a:lstStyle>
          <a:p>
            <a:pPr>
              <a:defRPr/>
            </a:pPr>
            <a:fld id="{37F4158E-D7AF-4401-83B8-DB8908615EA1}" type="slidenum">
              <a:rPr lang="en-US" altLang="ko-KR"/>
              <a:pPr>
                <a:defRPr/>
              </a:pPr>
              <a:t>‹#›</a:t>
            </a:fld>
            <a:endParaRPr lang="en-US" altLang="ko-KR"/>
          </a:p>
        </p:txBody>
      </p:sp>
    </p:spTree>
    <p:extLst>
      <p:ext uri="{BB962C8B-B14F-4D97-AF65-F5344CB8AC3E}">
        <p14:creationId xmlns:p14="http://schemas.microsoft.com/office/powerpoint/2010/main" val="46035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endParaRPr lang="en-US" altLang="ko-KR"/>
          </a:p>
        </p:txBody>
      </p:sp>
      <p:sp>
        <p:nvSpPr>
          <p:cNvPr id="5" name="Rectangle 34"/>
          <p:cNvSpPr>
            <a:spLocks noGrp="1" noChangeArrowheads="1"/>
          </p:cNvSpPr>
          <p:nvPr>
            <p:ph type="sldNum" sz="quarter" idx="11"/>
          </p:nvPr>
        </p:nvSpPr>
        <p:spPr>
          <a:ln/>
        </p:spPr>
        <p:txBody>
          <a:bodyPr/>
          <a:lstStyle>
            <a:lvl1pPr>
              <a:defRPr/>
            </a:lvl1pPr>
          </a:lstStyle>
          <a:p>
            <a:pPr>
              <a:defRPr/>
            </a:pPr>
            <a:fld id="{963C774C-A949-41F9-8C3F-F501EFB18140}" type="slidenum">
              <a:rPr lang="en-US" altLang="ko-KR"/>
              <a:pPr>
                <a:defRPr/>
              </a:pPr>
              <a:t>‹#›</a:t>
            </a:fld>
            <a:endParaRPr lang="en-US" altLang="ko-KR"/>
          </a:p>
        </p:txBody>
      </p:sp>
    </p:spTree>
    <p:extLst>
      <p:ext uri="{BB962C8B-B14F-4D97-AF65-F5344CB8AC3E}">
        <p14:creationId xmlns:p14="http://schemas.microsoft.com/office/powerpoint/2010/main" val="290828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endParaRPr lang="en-US" altLang="ko-KR"/>
          </a:p>
        </p:txBody>
      </p:sp>
      <p:sp>
        <p:nvSpPr>
          <p:cNvPr id="5" name="Rectangle 34"/>
          <p:cNvSpPr>
            <a:spLocks noGrp="1" noChangeArrowheads="1"/>
          </p:cNvSpPr>
          <p:nvPr>
            <p:ph type="sldNum" sz="quarter" idx="11"/>
          </p:nvPr>
        </p:nvSpPr>
        <p:spPr>
          <a:ln/>
        </p:spPr>
        <p:txBody>
          <a:bodyPr/>
          <a:lstStyle>
            <a:lvl1pPr>
              <a:defRPr/>
            </a:lvl1pPr>
          </a:lstStyle>
          <a:p>
            <a:pPr>
              <a:defRPr/>
            </a:pPr>
            <a:fld id="{79E342D1-5031-47F0-8025-A1EDE87D1C38}" type="slidenum">
              <a:rPr lang="en-US" altLang="ko-KR"/>
              <a:pPr>
                <a:defRPr/>
              </a:pPr>
              <a:t>‹#›</a:t>
            </a:fld>
            <a:endParaRPr lang="en-US" altLang="ko-KR"/>
          </a:p>
        </p:txBody>
      </p:sp>
    </p:spTree>
    <p:extLst>
      <p:ext uri="{BB962C8B-B14F-4D97-AF65-F5344CB8AC3E}">
        <p14:creationId xmlns:p14="http://schemas.microsoft.com/office/powerpoint/2010/main" val="167638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endParaRPr lang="en-US" altLang="ko-KR"/>
          </a:p>
        </p:txBody>
      </p:sp>
      <p:sp>
        <p:nvSpPr>
          <p:cNvPr id="6" name="Rectangle 34"/>
          <p:cNvSpPr>
            <a:spLocks noGrp="1" noChangeArrowheads="1"/>
          </p:cNvSpPr>
          <p:nvPr>
            <p:ph type="sldNum" sz="quarter" idx="11"/>
          </p:nvPr>
        </p:nvSpPr>
        <p:spPr>
          <a:ln/>
        </p:spPr>
        <p:txBody>
          <a:bodyPr/>
          <a:lstStyle>
            <a:lvl1pPr>
              <a:defRPr/>
            </a:lvl1pPr>
          </a:lstStyle>
          <a:p>
            <a:pPr>
              <a:defRPr/>
            </a:pPr>
            <a:fld id="{B0DD9778-CA4A-4236-A492-9B4CD2AE5E5A}" type="slidenum">
              <a:rPr lang="en-US" altLang="ko-KR"/>
              <a:pPr>
                <a:defRPr/>
              </a:pPr>
              <a:t>‹#›</a:t>
            </a:fld>
            <a:endParaRPr lang="en-US" altLang="ko-KR"/>
          </a:p>
        </p:txBody>
      </p:sp>
    </p:spTree>
    <p:extLst>
      <p:ext uri="{BB962C8B-B14F-4D97-AF65-F5344CB8AC3E}">
        <p14:creationId xmlns:p14="http://schemas.microsoft.com/office/powerpoint/2010/main" val="210719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endParaRPr lang="en-US" altLang="ko-KR"/>
          </a:p>
        </p:txBody>
      </p:sp>
      <p:sp>
        <p:nvSpPr>
          <p:cNvPr id="8" name="Rectangle 34"/>
          <p:cNvSpPr>
            <a:spLocks noGrp="1" noChangeArrowheads="1"/>
          </p:cNvSpPr>
          <p:nvPr>
            <p:ph type="sldNum" sz="quarter" idx="11"/>
          </p:nvPr>
        </p:nvSpPr>
        <p:spPr>
          <a:ln/>
        </p:spPr>
        <p:txBody>
          <a:bodyPr/>
          <a:lstStyle>
            <a:lvl1pPr>
              <a:defRPr/>
            </a:lvl1pPr>
          </a:lstStyle>
          <a:p>
            <a:pPr>
              <a:defRPr/>
            </a:pPr>
            <a:fld id="{FBA6BAD3-17DB-4EEC-9264-3F8AF6558298}" type="slidenum">
              <a:rPr lang="en-US" altLang="ko-KR"/>
              <a:pPr>
                <a:defRPr/>
              </a:pPr>
              <a:t>‹#›</a:t>
            </a:fld>
            <a:endParaRPr lang="en-US" altLang="ko-KR"/>
          </a:p>
        </p:txBody>
      </p:sp>
    </p:spTree>
    <p:extLst>
      <p:ext uri="{BB962C8B-B14F-4D97-AF65-F5344CB8AC3E}">
        <p14:creationId xmlns:p14="http://schemas.microsoft.com/office/powerpoint/2010/main" val="245601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endParaRPr lang="en-US" altLang="ko-KR"/>
          </a:p>
        </p:txBody>
      </p:sp>
      <p:sp>
        <p:nvSpPr>
          <p:cNvPr id="4" name="Rectangle 34"/>
          <p:cNvSpPr>
            <a:spLocks noGrp="1" noChangeArrowheads="1"/>
          </p:cNvSpPr>
          <p:nvPr>
            <p:ph type="sldNum" sz="quarter" idx="11"/>
          </p:nvPr>
        </p:nvSpPr>
        <p:spPr>
          <a:ln/>
        </p:spPr>
        <p:txBody>
          <a:bodyPr/>
          <a:lstStyle>
            <a:lvl1pPr>
              <a:defRPr/>
            </a:lvl1pPr>
          </a:lstStyle>
          <a:p>
            <a:pPr>
              <a:defRPr/>
            </a:pPr>
            <a:fld id="{83888BE3-FA13-486E-8D44-FD7025C3510C}" type="slidenum">
              <a:rPr lang="en-US" altLang="ko-KR"/>
              <a:pPr>
                <a:defRPr/>
              </a:pPr>
              <a:t>‹#›</a:t>
            </a:fld>
            <a:endParaRPr lang="en-US" altLang="ko-KR"/>
          </a:p>
        </p:txBody>
      </p:sp>
    </p:spTree>
    <p:extLst>
      <p:ext uri="{BB962C8B-B14F-4D97-AF65-F5344CB8AC3E}">
        <p14:creationId xmlns:p14="http://schemas.microsoft.com/office/powerpoint/2010/main" val="337358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endParaRPr lang="en-US" altLang="ko-KR"/>
          </a:p>
        </p:txBody>
      </p:sp>
      <p:sp>
        <p:nvSpPr>
          <p:cNvPr id="3" name="Rectangle 34"/>
          <p:cNvSpPr>
            <a:spLocks noGrp="1" noChangeArrowheads="1"/>
          </p:cNvSpPr>
          <p:nvPr>
            <p:ph type="sldNum" sz="quarter" idx="11"/>
          </p:nvPr>
        </p:nvSpPr>
        <p:spPr>
          <a:ln/>
        </p:spPr>
        <p:txBody>
          <a:bodyPr/>
          <a:lstStyle>
            <a:lvl1pPr>
              <a:defRPr/>
            </a:lvl1pPr>
          </a:lstStyle>
          <a:p>
            <a:pPr>
              <a:defRPr/>
            </a:pPr>
            <a:fld id="{8FBE584A-234D-43AD-A5D5-A570551693F6}" type="slidenum">
              <a:rPr lang="en-US" altLang="ko-KR"/>
              <a:pPr>
                <a:defRPr/>
              </a:pPr>
              <a:t>‹#›</a:t>
            </a:fld>
            <a:endParaRPr lang="en-US" altLang="ko-KR"/>
          </a:p>
        </p:txBody>
      </p:sp>
    </p:spTree>
    <p:extLst>
      <p:ext uri="{BB962C8B-B14F-4D97-AF65-F5344CB8AC3E}">
        <p14:creationId xmlns:p14="http://schemas.microsoft.com/office/powerpoint/2010/main" val="3824716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endParaRPr lang="en-US" altLang="ko-KR"/>
          </a:p>
        </p:txBody>
      </p:sp>
      <p:sp>
        <p:nvSpPr>
          <p:cNvPr id="6" name="Rectangle 34"/>
          <p:cNvSpPr>
            <a:spLocks noGrp="1" noChangeArrowheads="1"/>
          </p:cNvSpPr>
          <p:nvPr>
            <p:ph type="sldNum" sz="quarter" idx="11"/>
          </p:nvPr>
        </p:nvSpPr>
        <p:spPr>
          <a:ln/>
        </p:spPr>
        <p:txBody>
          <a:bodyPr/>
          <a:lstStyle>
            <a:lvl1pPr>
              <a:defRPr/>
            </a:lvl1pPr>
          </a:lstStyle>
          <a:p>
            <a:pPr>
              <a:defRPr/>
            </a:pPr>
            <a:fld id="{947B141E-4A45-4BA4-8042-40D9D5E64850}" type="slidenum">
              <a:rPr lang="en-US" altLang="ko-KR"/>
              <a:pPr>
                <a:defRPr/>
              </a:pPr>
              <a:t>‹#›</a:t>
            </a:fld>
            <a:endParaRPr lang="en-US" altLang="ko-KR"/>
          </a:p>
        </p:txBody>
      </p:sp>
    </p:spTree>
    <p:extLst>
      <p:ext uri="{BB962C8B-B14F-4D97-AF65-F5344CB8AC3E}">
        <p14:creationId xmlns:p14="http://schemas.microsoft.com/office/powerpoint/2010/main" val="2446301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endParaRPr lang="en-US" altLang="ko-KR"/>
          </a:p>
        </p:txBody>
      </p:sp>
      <p:sp>
        <p:nvSpPr>
          <p:cNvPr id="6" name="Rectangle 34"/>
          <p:cNvSpPr>
            <a:spLocks noGrp="1" noChangeArrowheads="1"/>
          </p:cNvSpPr>
          <p:nvPr>
            <p:ph type="sldNum" sz="quarter" idx="11"/>
          </p:nvPr>
        </p:nvSpPr>
        <p:spPr>
          <a:ln/>
        </p:spPr>
        <p:txBody>
          <a:bodyPr/>
          <a:lstStyle>
            <a:lvl1pPr>
              <a:defRPr/>
            </a:lvl1pPr>
          </a:lstStyle>
          <a:p>
            <a:pPr>
              <a:defRPr/>
            </a:pPr>
            <a:fld id="{A616A511-4D7D-4D5C-A4BE-B32F9790A2FC}" type="slidenum">
              <a:rPr lang="en-US" altLang="ko-KR"/>
              <a:pPr>
                <a:defRPr/>
              </a:pPr>
              <a:t>‹#›</a:t>
            </a:fld>
            <a:endParaRPr lang="en-US" altLang="ko-KR"/>
          </a:p>
        </p:txBody>
      </p:sp>
    </p:spTree>
    <p:extLst>
      <p:ext uri="{BB962C8B-B14F-4D97-AF65-F5344CB8AC3E}">
        <p14:creationId xmlns:p14="http://schemas.microsoft.com/office/powerpoint/2010/main" val="367274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ea typeface="굴림" panose="020B0600000101010101" pitchFamily="50" charset="-127"/>
              </a:defRPr>
            </a:lvl1pPr>
          </a:lstStyle>
          <a:p>
            <a:endParaRPr lang="en-US" altLang="ko-KR"/>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smtClean="0">
                <a:ea typeface="굴림" panose="020B0600000101010101" pitchFamily="50" charset="-127"/>
              </a:defRPr>
            </a:lvl1pPr>
          </a:lstStyle>
          <a:p>
            <a:pPr>
              <a:defRPr/>
            </a:pPr>
            <a:fld id="{98CF22E7-1D87-42F2-89D7-635B63E1DDDC}" type="slidenum">
              <a:rPr lang="en-US" altLang="ko-KR"/>
              <a:pPr>
                <a:defRPr/>
              </a:pPr>
              <a:t>‹#›</a:t>
            </a:fld>
            <a:endParaRPr lang="en-US" altLang="ko-KR"/>
          </a:p>
        </p:txBody>
      </p:sp>
      <p:sp>
        <p:nvSpPr>
          <p:cNvPr id="1031" name="Rectangle 36"/>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winword%20TestCircleWithConstructors.java"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7.wmf"/><Relationship Id="rId4" Type="http://schemas.openxmlformats.org/officeDocument/2006/relationships/oleObject" Target="../embeddings/oleObject1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ml/TestCircleWithStaticMembers.html" TargetMode="External"/><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www.cs.armstrong.edu/liang/intro10e/html/TestPoint2D.html" TargetMode="External"/><Relationship Id="rId4" Type="http://schemas.openxmlformats.org/officeDocument/2006/relationships/hyperlink" Target="html/TestPoint2D.ba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www.cs.armstrong.edu/liang/intro10e/html/TestCircleWithPrivateDataFields.html" TargetMode="External"/><Relationship Id="rId3" Type="http://schemas.openxmlformats.org/officeDocument/2006/relationships/hyperlink" Target="html/CircleWithPrivateDataFields.html" TargetMode="Externa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8.bin"/><Relationship Id="rId5" Type="http://schemas.openxmlformats.org/officeDocument/2006/relationships/hyperlink" Target="html/TestCircleWithPrivateDataFields.html" TargetMode="External"/><Relationship Id="rId4" Type="http://schemas.openxmlformats.org/officeDocument/2006/relationships/hyperlink" Target="html/TestCircleWithPrivateDataFields.bat" TargetMode="External"/><Relationship Id="rId9" Type="http://schemas.openxmlformats.org/officeDocument/2006/relationships/hyperlink" Target="http://www.cs.armstrong.edu/liang/intro10e/html/CircleWithPrivateDataFields.html"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hyperlink" Target="html/TestPassObject.bat" TargetMode="External"/><Relationship Id="rId2" Type="http://schemas.openxmlformats.org/officeDocument/2006/relationships/hyperlink" Target="html/TestPassObject.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PassObject.html"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5.wmf"/><Relationship Id="rId4"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6.wmf"/><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8" Type="http://schemas.openxmlformats.org/officeDocument/2006/relationships/hyperlink" Target="http://www.cs.armstrong.edu/liang/intro10e/html/TV.html" TargetMode="External"/><Relationship Id="rId3" Type="http://schemas.openxmlformats.org/officeDocument/2006/relationships/hyperlink" Target="winword%20TestCircle.java" TargetMode="External"/><Relationship Id="rId7" Type="http://schemas.openxmlformats.org/officeDocument/2006/relationships/hyperlink" Target="http://www.cs.armstrong.edu/liang/intro10e/html/TestTV.html"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hyperlink" Target="html/TV.html" TargetMode="External"/><Relationship Id="rId5" Type="http://schemas.openxmlformats.org/officeDocument/2006/relationships/hyperlink" Target="html/TestTV.bat" TargetMode="External"/><Relationship Id="rId10" Type="http://schemas.openxmlformats.org/officeDocument/2006/relationships/image" Target="../media/image4.wmf"/><Relationship Id="rId4" Type="http://schemas.openxmlformats.org/officeDocument/2006/relationships/hyperlink" Target="html/TestTV.html" TargetMode="External"/><Relationship Id="rId9"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324933-FE3E-466F-8E4C-933506DB65BB}" type="slidenum">
              <a:rPr lang="en-US" altLang="en-US" sz="1400"/>
              <a:pPr>
                <a:spcBef>
                  <a:spcPct val="0"/>
                </a:spcBef>
                <a:buClrTx/>
                <a:buSzTx/>
                <a:buFontTx/>
                <a:buNone/>
              </a:pPr>
              <a:t>1</a:t>
            </a:fld>
            <a:endParaRPr lang="en-US" altLang="en-US" sz="1400"/>
          </a:p>
        </p:txBody>
      </p:sp>
      <p:sp>
        <p:nvSpPr>
          <p:cNvPr id="4099" name="Rectangle 4"/>
          <p:cNvSpPr>
            <a:spLocks noGrp="1" noChangeArrowheads="1"/>
          </p:cNvSpPr>
          <p:nvPr>
            <p:ph type="title"/>
          </p:nvPr>
        </p:nvSpPr>
        <p:spPr>
          <a:xfrm>
            <a:off x="577850" y="1700213"/>
            <a:ext cx="7804150" cy="762000"/>
          </a:xfrm>
        </p:spPr>
        <p:txBody>
          <a:bodyPr/>
          <a:lstStyle/>
          <a:p>
            <a:r>
              <a:rPr lang="en-US" altLang="en-US" smtClean="0"/>
              <a:t>Chapter 9 Objects and Classes</a:t>
            </a:r>
            <a:endParaRPr lang="en-US" altLang="en-US" sz="4800" smtClean="0"/>
          </a:p>
        </p:txBody>
      </p:sp>
      <p:sp>
        <p:nvSpPr>
          <p:cNvPr id="4100" name="Rectangle 10"/>
          <p:cNvSpPr>
            <a:spLocks noChangeArrowheads="1"/>
          </p:cNvSpPr>
          <p:nvPr/>
        </p:nvSpPr>
        <p:spPr bwMode="auto">
          <a:xfrm>
            <a:off x="2090738" y="2195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12"/>
          <p:cNvSpPr>
            <a:spLocks noChangeArrowheads="1"/>
          </p:cNvSpPr>
          <p:nvPr/>
        </p:nvSpPr>
        <p:spPr bwMode="auto">
          <a:xfrm>
            <a:off x="2090738" y="176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4"/>
          <p:cNvSpPr>
            <a:spLocks noChangeArrowheads="1"/>
          </p:cNvSpPr>
          <p:nvPr/>
        </p:nvSpPr>
        <p:spPr bwMode="auto">
          <a:xfrm>
            <a:off x="2090738" y="176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3" name="Rectangle 16"/>
          <p:cNvSpPr>
            <a:spLocks noChangeArrowheads="1"/>
          </p:cNvSpPr>
          <p:nvPr/>
        </p:nvSpPr>
        <p:spPr bwMode="auto">
          <a:xfrm>
            <a:off x="0" y="1951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2BC000-8370-4E1B-9D20-9D87CCC1CC6A}" type="slidenum">
              <a:rPr lang="en-US" altLang="en-US" sz="1400"/>
              <a:pPr>
                <a:spcBef>
                  <a:spcPct val="0"/>
                </a:spcBef>
                <a:buClrTx/>
                <a:buSzTx/>
                <a:buFontTx/>
                <a:buNone/>
              </a:pPr>
              <a:t>10</a:t>
            </a:fld>
            <a:endParaRPr lang="en-US" altLang="en-US" sz="1400"/>
          </a:p>
        </p:txBody>
      </p:sp>
      <p:sp>
        <p:nvSpPr>
          <p:cNvPr id="14339" name="Rectangle 2"/>
          <p:cNvSpPr>
            <a:spLocks noGrp="1" noChangeArrowheads="1"/>
          </p:cNvSpPr>
          <p:nvPr>
            <p:ph type="title"/>
          </p:nvPr>
        </p:nvSpPr>
        <p:spPr>
          <a:xfrm>
            <a:off x="685800" y="228600"/>
            <a:ext cx="7772400" cy="838200"/>
          </a:xfrm>
        </p:spPr>
        <p:txBody>
          <a:bodyPr/>
          <a:lstStyle/>
          <a:p>
            <a:r>
              <a:rPr lang="en-US" altLang="en-US" smtClean="0"/>
              <a:t>Constructors, cont.</a:t>
            </a:r>
            <a:endParaRPr lang="en-US" altLang="en-US" b="1" smtClean="0">
              <a:latin typeface="Book Antiqua" panose="02040602050305030304" pitchFamily="18" charset="0"/>
            </a:endParaRPr>
          </a:p>
        </p:txBody>
      </p:sp>
      <p:sp>
        <p:nvSpPr>
          <p:cNvPr id="14340" name="Text Box 4"/>
          <p:cNvSpPr txBox="1">
            <a:spLocks noChangeArrowheads="1"/>
          </p:cNvSpPr>
          <p:nvPr/>
        </p:nvSpPr>
        <p:spPr bwMode="auto">
          <a:xfrm>
            <a:off x="381000" y="1143000"/>
            <a:ext cx="8534400" cy="375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A constructor with no parameters is referred to as a </a:t>
            </a:r>
            <a:r>
              <a:rPr lang="en-US" altLang="en-US" sz="2800" i="1">
                <a:cs typeface="Times New Roman" panose="02020603050405020304" pitchFamily="18" charset="0"/>
              </a:rPr>
              <a:t>no-arg constructor</a:t>
            </a:r>
            <a:r>
              <a:rPr lang="en-US" altLang="en-US" sz="2800">
                <a:cs typeface="Times New Roman" panose="02020603050405020304" pitchFamily="18" charset="0"/>
              </a:rPr>
              <a:t>. </a:t>
            </a:r>
          </a:p>
          <a:p>
            <a:pPr>
              <a:spcBef>
                <a:spcPct val="50000"/>
              </a:spcBef>
              <a:buClrTx/>
              <a:buSzTx/>
              <a:buFontTx/>
              <a:buNone/>
            </a:pPr>
            <a:r>
              <a:rPr lang="en-US" altLang="en-US" sz="2800">
                <a:cs typeface="Times New Roman" panose="02020603050405020304" pitchFamily="18" charset="0"/>
              </a:rPr>
              <a:t>· Constructors must have the same name as the class itself. </a:t>
            </a:r>
          </a:p>
          <a:p>
            <a:pPr>
              <a:spcBef>
                <a:spcPct val="50000"/>
              </a:spcBef>
              <a:buClrTx/>
              <a:buSzTx/>
              <a:buFontTx/>
              <a:buNone/>
            </a:pPr>
            <a:r>
              <a:rPr lang="en-US" altLang="en-US" sz="2800">
                <a:cs typeface="Times New Roman" panose="02020603050405020304" pitchFamily="18" charset="0"/>
              </a:rPr>
              <a:t>· Constructors do not have a return type—not even void. </a:t>
            </a:r>
          </a:p>
          <a:p>
            <a:pPr>
              <a:spcBef>
                <a:spcPct val="50000"/>
              </a:spcBef>
              <a:buClrTx/>
              <a:buSzTx/>
              <a:buFontTx/>
              <a:buNone/>
            </a:pPr>
            <a:r>
              <a:rPr lang="en-US" altLang="en-US" sz="2800">
                <a:cs typeface="Times New Roman" panose="02020603050405020304" pitchFamily="18" charset="0"/>
              </a:rPr>
              <a:t>· Constructors are invoked using the new operator when an object is created. Constructors play the role of initializing objects.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90F11F-6311-4875-9E9A-732F74CB43F0}" type="slidenum">
              <a:rPr lang="en-US" altLang="en-US" sz="1400"/>
              <a:pPr>
                <a:spcBef>
                  <a:spcPct val="0"/>
                </a:spcBef>
                <a:buClrTx/>
                <a:buSzTx/>
                <a:buFontTx/>
                <a:buNone/>
              </a:pPr>
              <a:t>11</a:t>
            </a:fld>
            <a:endParaRPr lang="en-US" altLang="en-US" sz="1400"/>
          </a:p>
        </p:txBody>
      </p:sp>
      <p:sp>
        <p:nvSpPr>
          <p:cNvPr id="15363" name="Rectangle 2"/>
          <p:cNvSpPr>
            <a:spLocks noGrp="1" noChangeArrowheads="1"/>
          </p:cNvSpPr>
          <p:nvPr>
            <p:ph type="title"/>
          </p:nvPr>
        </p:nvSpPr>
        <p:spPr>
          <a:xfrm>
            <a:off x="685800" y="0"/>
            <a:ext cx="7772400" cy="1428750"/>
          </a:xfrm>
        </p:spPr>
        <p:txBody>
          <a:bodyPr/>
          <a:lstStyle/>
          <a:p>
            <a:r>
              <a:rPr lang="en-US" altLang="en-US" smtClean="0"/>
              <a:t>Creating Objects Using Constructors</a:t>
            </a:r>
          </a:p>
        </p:txBody>
      </p:sp>
      <p:sp>
        <p:nvSpPr>
          <p:cNvPr id="15364" name="Rectangle 3"/>
          <p:cNvSpPr>
            <a:spLocks noGrp="1" noChangeArrowheads="1"/>
          </p:cNvSpPr>
          <p:nvPr>
            <p:ph type="body" idx="1"/>
          </p:nvPr>
        </p:nvSpPr>
        <p:spPr>
          <a:xfrm>
            <a:off x="609600" y="1600200"/>
            <a:ext cx="8077200" cy="4267200"/>
          </a:xfrm>
        </p:spPr>
        <p:txBody>
          <a:bodyPr/>
          <a:lstStyle/>
          <a:p>
            <a:pPr>
              <a:buFont typeface="Monotype Sorts" pitchFamily="2" charset="2"/>
              <a:buNone/>
            </a:pPr>
            <a:r>
              <a:rPr lang="en-US" altLang="en-US" sz="3000" b="1" smtClean="0">
                <a:latin typeface="Courier New" panose="02070309020205020404" pitchFamily="49" charset="0"/>
              </a:rPr>
              <a:t>new ClassName();</a:t>
            </a:r>
            <a:endParaRPr lang="en-US" altLang="en-US" sz="2800" b="1" smtClean="0">
              <a:latin typeface="Courier New" panose="02070309020205020404" pitchFamily="49" charset="0"/>
            </a:endParaRPr>
          </a:p>
          <a:p>
            <a:endParaRPr lang="en-US" altLang="en-US" smtClean="0"/>
          </a:p>
          <a:p>
            <a:pPr>
              <a:buFont typeface="Monotype Sorts" pitchFamily="2" charset="2"/>
              <a:buNone/>
            </a:pPr>
            <a:r>
              <a:rPr lang="en-US" altLang="en-US" smtClean="0"/>
              <a:t>Example:</a:t>
            </a:r>
          </a:p>
          <a:p>
            <a:pPr>
              <a:buFont typeface="Monotype Sorts" pitchFamily="2" charset="2"/>
              <a:buNone/>
            </a:pPr>
            <a:r>
              <a:rPr lang="en-US" altLang="en-US" sz="2800" b="1" smtClean="0">
                <a:latin typeface="Courier New" panose="02070309020205020404" pitchFamily="49" charset="0"/>
              </a:rPr>
              <a:t>new Circle();</a:t>
            </a:r>
          </a:p>
          <a:p>
            <a:pPr>
              <a:buFont typeface="Monotype Sorts" pitchFamily="2" charset="2"/>
              <a:buNone/>
            </a:pPr>
            <a:endParaRPr lang="en-US" altLang="en-US" sz="2800" b="1" smtClean="0">
              <a:latin typeface="Courier New" panose="02070309020205020404" pitchFamily="49" charset="0"/>
            </a:endParaRPr>
          </a:p>
          <a:p>
            <a:pPr>
              <a:spcBef>
                <a:spcPct val="0"/>
              </a:spcBef>
              <a:buFont typeface="Monotype Sorts" pitchFamily="2" charset="2"/>
              <a:buNone/>
            </a:pPr>
            <a:r>
              <a:rPr lang="en-US" altLang="en-US" b="1" smtClean="0">
                <a:latin typeface="Courier New" panose="02070309020205020404" pitchFamily="49" charset="0"/>
              </a:rPr>
              <a:t>new Circle(5.0);</a:t>
            </a:r>
            <a:r>
              <a:rPr lang="en-US" altLang="en-US" sz="3600" b="1" smtClean="0">
                <a:latin typeface="Book Antiqua" panose="02040602050305030304" pitchFamily="18" charset="0"/>
              </a:rPr>
              <a:t> </a:t>
            </a:r>
            <a:endParaRPr lang="en-US" altLang="en-US" b="1" smtClean="0"/>
          </a:p>
          <a:p>
            <a:pPr>
              <a:buFont typeface="Monotype Sorts" pitchFamily="2" charset="2"/>
              <a:buNone/>
            </a:pPr>
            <a:endParaRPr lang="en-US"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62BB927-1D60-4826-9DEF-054D312FA337}" type="slidenum">
              <a:rPr lang="en-US" altLang="en-US" sz="1400"/>
              <a:pPr>
                <a:spcBef>
                  <a:spcPct val="0"/>
                </a:spcBef>
                <a:buClrTx/>
                <a:buSzTx/>
                <a:buFontTx/>
                <a:buNone/>
              </a:pPr>
              <a:t>12</a:t>
            </a:fld>
            <a:endParaRPr lang="en-US" altLang="en-US" sz="1400"/>
          </a:p>
        </p:txBody>
      </p:sp>
      <p:sp>
        <p:nvSpPr>
          <p:cNvPr id="16387" name="Rectangle 2"/>
          <p:cNvSpPr>
            <a:spLocks noGrp="1" noChangeArrowheads="1"/>
          </p:cNvSpPr>
          <p:nvPr>
            <p:ph type="title"/>
          </p:nvPr>
        </p:nvSpPr>
        <p:spPr>
          <a:xfrm>
            <a:off x="685800" y="228600"/>
            <a:ext cx="7772400" cy="838200"/>
          </a:xfrm>
        </p:spPr>
        <p:txBody>
          <a:bodyPr/>
          <a:lstStyle/>
          <a:p>
            <a:r>
              <a:rPr lang="en-US" altLang="en-US" smtClean="0"/>
              <a:t>Default Constructor</a:t>
            </a:r>
            <a:endParaRPr lang="en-US" altLang="en-US" b="1" smtClean="0">
              <a:latin typeface="Book Antiqua" panose="02040602050305030304" pitchFamily="18" charset="0"/>
            </a:endParaRPr>
          </a:p>
        </p:txBody>
      </p:sp>
      <p:sp>
        <p:nvSpPr>
          <p:cNvPr id="16388" name="Text Box 3"/>
          <p:cNvSpPr txBox="1">
            <a:spLocks noChangeArrowheads="1"/>
          </p:cNvSpPr>
          <p:nvPr/>
        </p:nvSpPr>
        <p:spPr bwMode="auto">
          <a:xfrm>
            <a:off x="381000" y="1295400"/>
            <a:ext cx="85344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cs typeface="Courier New" panose="02070309020205020404" pitchFamily="49" charset="0"/>
              </a:rPr>
              <a:t>A class may be defined without constructors. In this case, a no-arg constructor with an empty body is implicitly defined in the class. </a:t>
            </a:r>
          </a:p>
          <a:p>
            <a:pPr>
              <a:spcBef>
                <a:spcPct val="50000"/>
              </a:spcBef>
              <a:buClrTx/>
              <a:buSzTx/>
              <a:buFontTx/>
              <a:buNone/>
            </a:pPr>
            <a:r>
              <a:rPr lang="en-US" altLang="en-US">
                <a:cs typeface="Courier New" panose="02070309020205020404" pitchFamily="49" charset="0"/>
              </a:rPr>
              <a:t>This constructor, called </a:t>
            </a:r>
            <a:r>
              <a:rPr lang="en-US" altLang="en-US" i="1">
                <a:cs typeface="Courier New" panose="02070309020205020404" pitchFamily="49" charset="0"/>
              </a:rPr>
              <a:t>a default constructor</a:t>
            </a:r>
            <a:r>
              <a:rPr lang="en-US" altLang="en-US">
                <a:cs typeface="Courier New" panose="02070309020205020404" pitchFamily="49" charset="0"/>
              </a:rPr>
              <a:t>, is provided automatically </a:t>
            </a:r>
            <a:r>
              <a:rPr lang="en-US" altLang="en-US" i="1">
                <a:cs typeface="Courier New" panose="02070309020205020404" pitchFamily="49" charset="0"/>
              </a:rPr>
              <a:t>only if no constructors are explicitly defined in the class</a:t>
            </a:r>
            <a:r>
              <a:rPr lang="en-US" altLang="en-US">
                <a:cs typeface="Courier New" panose="02070309020205020404" pitchFamily="49" charset="0"/>
              </a:rPr>
              <a:t>.</a:t>
            </a:r>
            <a:endParaRPr lang="en-US" altLang="en-US">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66C3B4-344F-40EB-89E9-E9B0FEF0AE7C}" type="slidenum">
              <a:rPr lang="en-US" altLang="en-US" sz="1400"/>
              <a:pPr>
                <a:spcBef>
                  <a:spcPct val="0"/>
                </a:spcBef>
                <a:buClrTx/>
                <a:buSzTx/>
                <a:buFontTx/>
                <a:buNone/>
              </a:pPr>
              <a:t>13</a:t>
            </a:fld>
            <a:endParaRPr lang="en-US" altLang="en-US" sz="1400"/>
          </a:p>
        </p:txBody>
      </p:sp>
      <p:sp>
        <p:nvSpPr>
          <p:cNvPr id="17411" name="Rectangle 2"/>
          <p:cNvSpPr>
            <a:spLocks noGrp="1" noChangeArrowheads="1"/>
          </p:cNvSpPr>
          <p:nvPr>
            <p:ph type="title"/>
          </p:nvPr>
        </p:nvSpPr>
        <p:spPr>
          <a:xfrm>
            <a:off x="457200" y="228600"/>
            <a:ext cx="8153400" cy="838200"/>
          </a:xfrm>
        </p:spPr>
        <p:txBody>
          <a:bodyPr/>
          <a:lstStyle/>
          <a:p>
            <a:r>
              <a:rPr lang="en-US" altLang="en-US" sz="4000" smtClean="0"/>
              <a:t>Declaring Object Reference Variables</a:t>
            </a:r>
          </a:p>
        </p:txBody>
      </p:sp>
      <p:sp>
        <p:nvSpPr>
          <p:cNvPr id="17412" name="Rectangle 3"/>
          <p:cNvSpPr>
            <a:spLocks noGrp="1" noChangeArrowheads="1"/>
          </p:cNvSpPr>
          <p:nvPr>
            <p:ph type="body" idx="1"/>
          </p:nvPr>
        </p:nvSpPr>
        <p:spPr>
          <a:xfrm>
            <a:off x="304800" y="1371600"/>
            <a:ext cx="8534400" cy="4724400"/>
          </a:xfrm>
        </p:spPr>
        <p:txBody>
          <a:bodyPr/>
          <a:lstStyle/>
          <a:p>
            <a:pPr marL="0" indent="0">
              <a:lnSpc>
                <a:spcPct val="90000"/>
              </a:lnSpc>
              <a:buFont typeface="Monotype Sorts" pitchFamily="2" charset="2"/>
              <a:buNone/>
            </a:pPr>
            <a:r>
              <a:rPr lang="en-US" altLang="en-US" sz="3000" smtClean="0"/>
              <a:t>To reference an object, assign the object to a reference variable.</a:t>
            </a:r>
          </a:p>
          <a:p>
            <a:pPr marL="0" indent="0">
              <a:lnSpc>
                <a:spcPct val="90000"/>
              </a:lnSpc>
              <a:buFont typeface="Monotype Sorts" pitchFamily="2" charset="2"/>
              <a:buNone/>
            </a:pPr>
            <a:endParaRPr lang="en-US" altLang="en-US" sz="3000" smtClean="0"/>
          </a:p>
          <a:p>
            <a:pPr marL="0" indent="0">
              <a:lnSpc>
                <a:spcPct val="90000"/>
              </a:lnSpc>
              <a:buFont typeface="Monotype Sorts" pitchFamily="2" charset="2"/>
              <a:buNone/>
            </a:pPr>
            <a:r>
              <a:rPr lang="en-US" altLang="en-US" sz="3000" smtClean="0"/>
              <a:t>To declare a reference variable, use the syntax:</a:t>
            </a:r>
          </a:p>
          <a:p>
            <a:pPr marL="0" indent="0">
              <a:lnSpc>
                <a:spcPct val="90000"/>
              </a:lnSpc>
              <a:buFont typeface="Monotype Sorts" pitchFamily="2" charset="2"/>
              <a:buNone/>
            </a:pPr>
            <a:endParaRPr lang="en-US" altLang="en-US" sz="3000" smtClean="0"/>
          </a:p>
          <a:p>
            <a:pPr marL="0" indent="0">
              <a:lnSpc>
                <a:spcPct val="90000"/>
              </a:lnSpc>
              <a:buFont typeface="Monotype Sorts" pitchFamily="2" charset="2"/>
              <a:buNone/>
            </a:pPr>
            <a:r>
              <a:rPr lang="en-US" altLang="en-US" sz="3000" b="1" smtClean="0">
                <a:latin typeface="Courier New" panose="02070309020205020404" pitchFamily="49" charset="0"/>
              </a:rPr>
              <a:t>ClassName objectRefVar;</a:t>
            </a:r>
            <a:endParaRPr lang="en-US" altLang="en-US" b="1" smtClean="0"/>
          </a:p>
          <a:p>
            <a:pPr marL="0" indent="0" algn="just">
              <a:lnSpc>
                <a:spcPct val="90000"/>
              </a:lnSpc>
              <a:buFont typeface="Monotype Sorts" pitchFamily="2" charset="2"/>
              <a:buNone/>
            </a:pPr>
            <a:endParaRPr lang="en-US" altLang="en-US" smtClean="0">
              <a:latin typeface="Book Antiqua" panose="02040602050305030304" pitchFamily="18" charset="0"/>
            </a:endParaRPr>
          </a:p>
          <a:p>
            <a:pPr marL="0" indent="0" algn="just">
              <a:lnSpc>
                <a:spcPct val="90000"/>
              </a:lnSpc>
              <a:buFont typeface="Monotype Sorts" pitchFamily="2" charset="2"/>
              <a:buNone/>
            </a:pPr>
            <a:r>
              <a:rPr lang="en-US" altLang="en-US" smtClean="0"/>
              <a:t>Example:</a:t>
            </a:r>
          </a:p>
          <a:p>
            <a:pPr marL="0" indent="0">
              <a:lnSpc>
                <a:spcPct val="90000"/>
              </a:lnSpc>
              <a:buFont typeface="Monotype Sorts" pitchFamily="2" charset="2"/>
              <a:buNone/>
            </a:pPr>
            <a:r>
              <a:rPr lang="en-US" altLang="en-US" sz="2800" b="1" smtClean="0">
                <a:latin typeface="Courier New" panose="02070309020205020404" pitchFamily="49" charset="0"/>
              </a:rPr>
              <a:t>Circle myCircle;</a:t>
            </a:r>
            <a:endParaRPr lang="en-US" altLang="en-US" b="1" smtClean="0">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04712E1-A08F-4B2C-9D46-0B9CE80AC2A3}" type="slidenum">
              <a:rPr lang="en-US" altLang="en-US" sz="1400"/>
              <a:pPr>
                <a:spcBef>
                  <a:spcPct val="0"/>
                </a:spcBef>
                <a:buClrTx/>
                <a:buSzTx/>
                <a:buFontTx/>
                <a:buNone/>
              </a:pPr>
              <a:t>14</a:t>
            </a:fld>
            <a:endParaRPr lang="en-US" altLang="en-US" sz="1400"/>
          </a:p>
        </p:txBody>
      </p:sp>
      <p:sp>
        <p:nvSpPr>
          <p:cNvPr id="18435" name="Rectangle 2"/>
          <p:cNvSpPr>
            <a:spLocks noGrp="1" noChangeArrowheads="1"/>
          </p:cNvSpPr>
          <p:nvPr>
            <p:ph type="title"/>
          </p:nvPr>
        </p:nvSpPr>
        <p:spPr>
          <a:xfrm>
            <a:off x="685800" y="228600"/>
            <a:ext cx="7772400" cy="1600200"/>
          </a:xfrm>
        </p:spPr>
        <p:txBody>
          <a:bodyPr/>
          <a:lstStyle/>
          <a:p>
            <a:r>
              <a:rPr lang="en-US" altLang="en-US" smtClean="0"/>
              <a:t>Declaring/Creating Objects</a:t>
            </a:r>
            <a:br>
              <a:rPr lang="en-US" altLang="en-US" smtClean="0"/>
            </a:br>
            <a:r>
              <a:rPr lang="en-US" altLang="en-US" smtClean="0"/>
              <a:t>in a Single Step</a:t>
            </a:r>
          </a:p>
        </p:txBody>
      </p:sp>
      <p:sp>
        <p:nvSpPr>
          <p:cNvPr id="18436" name="Rectangle 3"/>
          <p:cNvSpPr>
            <a:spLocks noGrp="1" noChangeArrowheads="1"/>
          </p:cNvSpPr>
          <p:nvPr>
            <p:ph type="body" idx="1"/>
          </p:nvPr>
        </p:nvSpPr>
        <p:spPr>
          <a:xfrm>
            <a:off x="0" y="2133600"/>
            <a:ext cx="9906000" cy="2590800"/>
          </a:xfrm>
        </p:spPr>
        <p:txBody>
          <a:bodyPr/>
          <a:lstStyle/>
          <a:p>
            <a:pPr>
              <a:buFont typeface="Monotype Sorts" pitchFamily="2" charset="2"/>
              <a:buNone/>
            </a:pPr>
            <a:r>
              <a:rPr lang="en-US" altLang="en-US" sz="2800" smtClean="0">
                <a:latin typeface="Courier New" panose="02070309020205020404" pitchFamily="49" charset="0"/>
              </a:rPr>
              <a:t>ClassName </a:t>
            </a:r>
            <a:r>
              <a:rPr lang="en-US" altLang="en-US" sz="2600" smtClean="0">
                <a:latin typeface="Courier New" panose="02070309020205020404" pitchFamily="49" charset="0"/>
              </a:rPr>
              <a:t>objectRefVar</a:t>
            </a:r>
            <a:r>
              <a:rPr lang="en-US" altLang="en-US" sz="2800" smtClean="0">
                <a:latin typeface="Courier New" panose="02070309020205020404" pitchFamily="49" charset="0"/>
              </a:rPr>
              <a:t> = new ClassName();</a:t>
            </a:r>
          </a:p>
          <a:p>
            <a:endParaRPr lang="en-US" altLang="en-US" smtClean="0"/>
          </a:p>
          <a:p>
            <a:pPr>
              <a:buFont typeface="Monotype Sorts" pitchFamily="2" charset="2"/>
              <a:buNone/>
            </a:pPr>
            <a:r>
              <a:rPr lang="en-US" altLang="en-US" sz="3000" smtClean="0"/>
              <a:t>Example:</a:t>
            </a:r>
          </a:p>
          <a:p>
            <a:pPr algn="just">
              <a:buFont typeface="Monotype Sorts" pitchFamily="2" charset="2"/>
              <a:buNone/>
            </a:pPr>
            <a:r>
              <a:rPr lang="en-US" altLang="en-US" sz="2600" smtClean="0">
                <a:latin typeface="Courier New" panose="02070309020205020404" pitchFamily="49" charset="0"/>
              </a:rPr>
              <a:t>Circle myCircle = new Circle();</a:t>
            </a:r>
          </a:p>
        </p:txBody>
      </p:sp>
      <p:sp>
        <p:nvSpPr>
          <p:cNvPr id="18437" name="Rectangle 4"/>
          <p:cNvSpPr>
            <a:spLocks noChangeArrowheads="1"/>
          </p:cNvSpPr>
          <p:nvPr/>
        </p:nvSpPr>
        <p:spPr bwMode="auto">
          <a:xfrm>
            <a:off x="3657600" y="3810000"/>
            <a:ext cx="2590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Line 5"/>
          <p:cNvSpPr>
            <a:spLocks noChangeShapeType="1"/>
          </p:cNvSpPr>
          <p:nvPr/>
        </p:nvSpPr>
        <p:spPr bwMode="auto">
          <a:xfrm>
            <a:off x="4953000" y="3352800"/>
            <a:ext cx="0" cy="457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439" name="Text Box 6"/>
          <p:cNvSpPr txBox="1">
            <a:spLocks noChangeArrowheads="1"/>
          </p:cNvSpPr>
          <p:nvPr/>
        </p:nvSpPr>
        <p:spPr bwMode="auto">
          <a:xfrm>
            <a:off x="4876800" y="2968625"/>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t>Create an object</a:t>
            </a:r>
          </a:p>
        </p:txBody>
      </p:sp>
      <p:sp>
        <p:nvSpPr>
          <p:cNvPr id="18440" name="Line 7"/>
          <p:cNvSpPr>
            <a:spLocks noChangeShapeType="1"/>
          </p:cNvSpPr>
          <p:nvPr/>
        </p:nvSpPr>
        <p:spPr bwMode="auto">
          <a:xfrm flipH="1" flipV="1">
            <a:off x="3276600" y="3505200"/>
            <a:ext cx="3810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441" name="Line 8"/>
          <p:cNvSpPr>
            <a:spLocks noChangeShapeType="1"/>
          </p:cNvSpPr>
          <p:nvPr/>
        </p:nvSpPr>
        <p:spPr bwMode="auto">
          <a:xfrm flipH="1">
            <a:off x="2667000" y="3505200"/>
            <a:ext cx="6096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442" name="Text Box 9"/>
          <p:cNvSpPr txBox="1">
            <a:spLocks noChangeArrowheads="1"/>
          </p:cNvSpPr>
          <p:nvPr/>
        </p:nvSpPr>
        <p:spPr bwMode="auto">
          <a:xfrm>
            <a:off x="2133600" y="2971800"/>
            <a:ext cx="218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t>Assign object reference</a:t>
            </a:r>
            <a:r>
              <a:rPr lang="en-US" altLang="en-US" sz="240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BD7AA0A-F452-4865-B7E1-6C768F2DCDC4}" type="slidenum">
              <a:rPr lang="en-US" altLang="en-US" sz="1400"/>
              <a:pPr>
                <a:spcBef>
                  <a:spcPct val="0"/>
                </a:spcBef>
                <a:buClrTx/>
                <a:buSzTx/>
                <a:buFontTx/>
                <a:buNone/>
              </a:pPr>
              <a:t>15</a:t>
            </a:fld>
            <a:endParaRPr lang="en-US" altLang="en-US" sz="1400"/>
          </a:p>
        </p:txBody>
      </p:sp>
      <p:sp>
        <p:nvSpPr>
          <p:cNvPr id="19459" name="Rectangle 2"/>
          <p:cNvSpPr>
            <a:spLocks noGrp="1" noChangeArrowheads="1"/>
          </p:cNvSpPr>
          <p:nvPr>
            <p:ph type="title"/>
          </p:nvPr>
        </p:nvSpPr>
        <p:spPr>
          <a:xfrm>
            <a:off x="685800" y="0"/>
            <a:ext cx="7772400" cy="1428750"/>
          </a:xfrm>
        </p:spPr>
        <p:txBody>
          <a:bodyPr/>
          <a:lstStyle/>
          <a:p>
            <a:r>
              <a:rPr lang="en-US" altLang="en-US" smtClean="0"/>
              <a:t>Accessing Object’s Members</a:t>
            </a:r>
          </a:p>
        </p:txBody>
      </p:sp>
      <p:sp>
        <p:nvSpPr>
          <p:cNvPr id="19460" name="Rectangle 3"/>
          <p:cNvSpPr>
            <a:spLocks noGrp="1" noChangeArrowheads="1"/>
          </p:cNvSpPr>
          <p:nvPr>
            <p:ph type="body" idx="1"/>
          </p:nvPr>
        </p:nvSpPr>
        <p:spPr>
          <a:xfrm>
            <a:off x="685800" y="1371600"/>
            <a:ext cx="7772400" cy="4114800"/>
          </a:xfrm>
        </p:spPr>
        <p:txBody>
          <a:bodyPr/>
          <a:lstStyle/>
          <a:p>
            <a:pPr>
              <a:buFont typeface="Wingdings" panose="05000000000000000000" pitchFamily="2" charset="2"/>
              <a:buChar char="q"/>
            </a:pPr>
            <a:r>
              <a:rPr lang="en-US" altLang="en-US" sz="2800" smtClean="0"/>
              <a:t>Referencing the object’s data:</a:t>
            </a:r>
          </a:p>
          <a:p>
            <a:pPr>
              <a:buFont typeface="Monotype Sorts" pitchFamily="2" charset="2"/>
              <a:buNone/>
            </a:pPr>
            <a:r>
              <a:rPr lang="en-US" altLang="en-US" sz="2800" smtClean="0"/>
              <a:t>        </a:t>
            </a:r>
            <a:r>
              <a:rPr lang="en-US" altLang="en-US" sz="2600" smtClean="0">
                <a:latin typeface="Courier New" panose="02070309020205020404" pitchFamily="49" charset="0"/>
              </a:rPr>
              <a:t>objectRefVar.data</a:t>
            </a:r>
            <a:endParaRPr lang="en-US" altLang="en-US" sz="2800" smtClean="0"/>
          </a:p>
          <a:p>
            <a:pPr>
              <a:buFont typeface="Monotype Sorts" pitchFamily="2" charset="2"/>
              <a:buNone/>
            </a:pPr>
            <a:r>
              <a:rPr lang="en-US" altLang="en-US" sz="2800" i="1" smtClean="0">
                <a:latin typeface="Book Antiqua" panose="02040602050305030304" pitchFamily="18" charset="0"/>
              </a:rPr>
              <a:t>        e.g., </a:t>
            </a:r>
            <a:r>
              <a:rPr lang="en-US" altLang="en-US" sz="2400" smtClean="0">
                <a:latin typeface="Courier New" panose="02070309020205020404" pitchFamily="49" charset="0"/>
              </a:rPr>
              <a:t>myCircle.radius</a:t>
            </a:r>
            <a:endParaRPr lang="en-US" altLang="en-US" sz="2800" i="1" smtClean="0">
              <a:latin typeface="Book Antiqua" panose="02040602050305030304" pitchFamily="18" charset="0"/>
            </a:endParaRPr>
          </a:p>
          <a:p>
            <a:pPr>
              <a:buFont typeface="Monotype Sorts" pitchFamily="2" charset="2"/>
              <a:buNone/>
            </a:pPr>
            <a:endParaRPr lang="en-US" altLang="en-US" sz="2800" smtClean="0"/>
          </a:p>
          <a:p>
            <a:pPr>
              <a:buFont typeface="Wingdings" panose="05000000000000000000" pitchFamily="2" charset="2"/>
              <a:buChar char="q"/>
            </a:pPr>
            <a:r>
              <a:rPr lang="en-US" altLang="en-US" sz="2800" smtClean="0"/>
              <a:t>Invoking the object’s method:</a:t>
            </a:r>
          </a:p>
          <a:p>
            <a:pPr>
              <a:buFont typeface="Monotype Sorts" pitchFamily="2" charset="2"/>
              <a:buNone/>
            </a:pPr>
            <a:r>
              <a:rPr lang="en-US" altLang="en-US" sz="2800" smtClean="0"/>
              <a:t>       </a:t>
            </a:r>
            <a:r>
              <a:rPr lang="en-US" altLang="en-US" sz="2600" smtClean="0">
                <a:latin typeface="Courier New" panose="02070309020205020404" pitchFamily="49" charset="0"/>
              </a:rPr>
              <a:t>objectRefVar.methodName(arguments)</a:t>
            </a:r>
            <a:endParaRPr lang="en-US" altLang="en-US" sz="2800" smtClean="0"/>
          </a:p>
          <a:p>
            <a:pPr>
              <a:buFont typeface="Monotype Sorts" pitchFamily="2" charset="2"/>
              <a:buNone/>
            </a:pPr>
            <a:r>
              <a:rPr lang="en-US" altLang="en-US" sz="2800" i="1" smtClean="0">
                <a:latin typeface="Book Antiqua" panose="02040602050305030304" pitchFamily="18" charset="0"/>
              </a:rPr>
              <a:t>       e.g., </a:t>
            </a:r>
            <a:r>
              <a:rPr lang="en-US" altLang="en-US" sz="2400" smtClean="0">
                <a:latin typeface="Courier New" panose="02070309020205020404" pitchFamily="49" charset="0"/>
              </a:rPr>
              <a:t>myCircle.getArea()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BCBCD5C-AF6B-4BB2-BDB6-C3588B50BC90}" type="slidenum">
              <a:rPr lang="en-US" altLang="en-US" sz="1400"/>
              <a:pPr>
                <a:spcBef>
                  <a:spcPct val="0"/>
                </a:spcBef>
                <a:buClrTx/>
                <a:buSzTx/>
                <a:buFontTx/>
                <a:buNone/>
              </a:pPr>
              <a:t>16</a:t>
            </a:fld>
            <a:endParaRPr lang="en-US" altLang="en-US" sz="1400"/>
          </a:p>
        </p:txBody>
      </p:sp>
      <p:sp>
        <p:nvSpPr>
          <p:cNvPr id="20483" name="Rectangle 2"/>
          <p:cNvSpPr>
            <a:spLocks noGrp="1" noChangeArrowheads="1"/>
          </p:cNvSpPr>
          <p:nvPr>
            <p:ph type="title"/>
          </p:nvPr>
        </p:nvSpPr>
        <p:spPr>
          <a:xfrm>
            <a:off x="762000" y="152400"/>
            <a:ext cx="7772400" cy="609600"/>
          </a:xfrm>
        </p:spPr>
        <p:txBody>
          <a:bodyPr/>
          <a:lstStyle/>
          <a:p>
            <a:r>
              <a:rPr lang="en-US" altLang="en-US" smtClean="0"/>
              <a:t>Trace Code</a:t>
            </a:r>
          </a:p>
        </p:txBody>
      </p:sp>
      <p:sp>
        <p:nvSpPr>
          <p:cNvPr id="20484"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5"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Text Box 6"/>
          <p:cNvSpPr txBox="1">
            <a:spLocks noChangeArrowheads="1"/>
          </p:cNvSpPr>
          <p:nvPr/>
        </p:nvSpPr>
        <p:spPr bwMode="auto">
          <a:xfrm>
            <a:off x="152400" y="190500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0487" name="Rectangle 7"/>
          <p:cNvSpPr>
            <a:spLocks noChangeArrowheads="1"/>
          </p:cNvSpPr>
          <p:nvPr/>
        </p:nvSpPr>
        <p:spPr bwMode="auto">
          <a:xfrm>
            <a:off x="228600" y="1981200"/>
            <a:ext cx="1577975"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8" name="AutoShape 9"/>
          <p:cNvSpPr>
            <a:spLocks noChangeArrowheads="1"/>
          </p:cNvSpPr>
          <p:nvPr/>
        </p:nvSpPr>
        <p:spPr bwMode="auto">
          <a:xfrm>
            <a:off x="5838825" y="1009650"/>
            <a:ext cx="2265363" cy="344488"/>
          </a:xfrm>
          <a:prstGeom prst="wedgeRoundRectCallout">
            <a:avLst>
              <a:gd name="adj1" fmla="val -25824"/>
              <a:gd name="adj2" fmla="val 24585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Declare myCircle</a:t>
            </a:r>
          </a:p>
        </p:txBody>
      </p:sp>
      <p:sp>
        <p:nvSpPr>
          <p:cNvPr id="20489" name="Rectangle 10"/>
          <p:cNvSpPr>
            <a:spLocks noChangeArrowheads="1"/>
          </p:cNvSpPr>
          <p:nvPr/>
        </p:nvSpPr>
        <p:spPr bwMode="auto">
          <a:xfrm>
            <a:off x="6837363" y="20462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20490" name="Text Box 11"/>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20491" name="Rectangle 12"/>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C4658A-9D68-458C-8D52-65C6543FC328}" type="slidenum">
              <a:rPr lang="en-US" altLang="en-US" sz="1400"/>
              <a:pPr>
                <a:spcBef>
                  <a:spcPct val="0"/>
                </a:spcBef>
                <a:buClrTx/>
                <a:buSzTx/>
                <a:buFontTx/>
                <a:buNone/>
              </a:pPr>
              <a:t>17</a:t>
            </a:fld>
            <a:endParaRPr lang="en-US" altLang="en-US" sz="1400"/>
          </a:p>
        </p:txBody>
      </p:sp>
      <p:sp>
        <p:nvSpPr>
          <p:cNvPr id="21507" name="Rectangle 2"/>
          <p:cNvSpPr>
            <a:spLocks noGrp="1" noChangeArrowheads="1"/>
          </p:cNvSpPr>
          <p:nvPr>
            <p:ph type="title"/>
          </p:nvPr>
        </p:nvSpPr>
        <p:spPr>
          <a:xfrm>
            <a:off x="685800" y="285750"/>
            <a:ext cx="7772400" cy="531813"/>
          </a:xfrm>
        </p:spPr>
        <p:txBody>
          <a:bodyPr/>
          <a:lstStyle/>
          <a:p>
            <a:r>
              <a:rPr lang="en-US" altLang="en-US" sz="4000" smtClean="0"/>
              <a:t>Trace Code, cont.</a:t>
            </a:r>
          </a:p>
        </p:txBody>
      </p:sp>
      <p:sp>
        <p:nvSpPr>
          <p:cNvPr id="21508"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Text Box 5"/>
          <p:cNvSpPr txBox="1">
            <a:spLocks noChangeArrowheads="1"/>
          </p:cNvSpPr>
          <p:nvPr/>
        </p:nvSpPr>
        <p:spPr bwMode="auto">
          <a:xfrm>
            <a:off x="152400" y="190500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1511" name="Rectangle 6"/>
          <p:cNvSpPr>
            <a:spLocks noChangeArrowheads="1"/>
          </p:cNvSpPr>
          <p:nvPr/>
        </p:nvSpPr>
        <p:spPr bwMode="auto">
          <a:xfrm>
            <a:off x="1974850" y="1970088"/>
            <a:ext cx="1651000" cy="2667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2" name="Object 8"/>
          <p:cNvGraphicFramePr>
            <a:graphicFrameLocks noGrp="1" noChangeAspect="1"/>
          </p:cNvGraphicFramePr>
          <p:nvPr>
            <p:ph idx="1"/>
          </p:nvPr>
        </p:nvGraphicFramePr>
        <p:xfrm>
          <a:off x="5570538" y="2852738"/>
          <a:ext cx="2687637" cy="1193800"/>
        </p:xfrm>
        <a:graphic>
          <a:graphicData uri="http://schemas.openxmlformats.org/presentationml/2006/ole">
            <mc:AlternateContent xmlns:mc="http://schemas.openxmlformats.org/markup-compatibility/2006">
              <mc:Choice xmlns:v="urn:schemas-microsoft-com:vml" Requires="v">
                <p:oleObj spid="_x0000_s21519" name="Picture" r:id="rId3" imgW="1026429" imgH="457200" progId="Word.Picture.8">
                  <p:embed/>
                </p:oleObj>
              </mc:Choice>
              <mc:Fallback>
                <p:oleObj name="Picture" r:id="rId3" imgW="1026429" imgH="4572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85273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3" name="Rectangle 11"/>
          <p:cNvSpPr>
            <a:spLocks noChangeArrowheads="1"/>
          </p:cNvSpPr>
          <p:nvPr/>
        </p:nvSpPr>
        <p:spPr bwMode="auto">
          <a:xfrm>
            <a:off x="6837363" y="20462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21514" name="Text Box 12"/>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21515" name="AutoShape 7"/>
          <p:cNvSpPr>
            <a:spLocks noChangeArrowheads="1"/>
          </p:cNvSpPr>
          <p:nvPr/>
        </p:nvSpPr>
        <p:spPr bwMode="auto">
          <a:xfrm>
            <a:off x="3881438" y="4695825"/>
            <a:ext cx="1689100" cy="422275"/>
          </a:xfrm>
          <a:prstGeom prst="wedgeRoundRectCallout">
            <a:avLst>
              <a:gd name="adj1" fmla="val 77162"/>
              <a:gd name="adj2" fmla="val -407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Create a circle</a:t>
            </a:r>
          </a:p>
        </p:txBody>
      </p:sp>
      <p:sp>
        <p:nvSpPr>
          <p:cNvPr id="21516" name="Rectangle 1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B7798F-F05F-4C8E-9CAB-D05E06E47BFA}" type="slidenum">
              <a:rPr lang="en-US" altLang="en-US" sz="1400"/>
              <a:pPr>
                <a:spcBef>
                  <a:spcPct val="0"/>
                </a:spcBef>
                <a:buClrTx/>
                <a:buSzTx/>
                <a:buFontTx/>
                <a:buNone/>
              </a:pPr>
              <a:t>18</a:t>
            </a:fld>
            <a:endParaRPr lang="en-US" altLang="en-US" sz="1400"/>
          </a:p>
        </p:txBody>
      </p:sp>
      <p:sp>
        <p:nvSpPr>
          <p:cNvPr id="22531" name="Rectangle 2"/>
          <p:cNvSpPr>
            <a:spLocks noGrp="1" noChangeArrowheads="1"/>
          </p:cNvSpPr>
          <p:nvPr>
            <p:ph type="title"/>
          </p:nvPr>
        </p:nvSpPr>
        <p:spPr>
          <a:xfrm>
            <a:off x="685800" y="285750"/>
            <a:ext cx="7772400" cy="531813"/>
          </a:xfrm>
        </p:spPr>
        <p:txBody>
          <a:bodyPr/>
          <a:lstStyle/>
          <a:p>
            <a:r>
              <a:rPr lang="en-US" altLang="en-US" sz="4000" smtClean="0"/>
              <a:t>Trace Code, cont.</a:t>
            </a:r>
          </a:p>
        </p:txBody>
      </p:sp>
      <p:sp>
        <p:nvSpPr>
          <p:cNvPr id="22532"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3"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4" name="Text Box 5"/>
          <p:cNvSpPr txBox="1">
            <a:spLocks noChangeArrowheads="1"/>
          </p:cNvSpPr>
          <p:nvPr/>
        </p:nvSpPr>
        <p:spPr bwMode="auto">
          <a:xfrm>
            <a:off x="152400" y="190500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sp>
        <p:nvSpPr>
          <p:cNvPr id="22535" name="Rectangle 6"/>
          <p:cNvSpPr>
            <a:spLocks noChangeArrowheads="1"/>
          </p:cNvSpPr>
          <p:nvPr/>
        </p:nvSpPr>
        <p:spPr bwMode="auto">
          <a:xfrm>
            <a:off x="1730375" y="1970088"/>
            <a:ext cx="1920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2536" name="Object 7"/>
          <p:cNvGraphicFramePr>
            <a:graphicFrameLocks noGrp="1" noChangeAspect="1"/>
          </p:cNvGraphicFramePr>
          <p:nvPr>
            <p:ph idx="1"/>
          </p:nvPr>
        </p:nvGraphicFramePr>
        <p:xfrm>
          <a:off x="5570538" y="2852738"/>
          <a:ext cx="2687637" cy="1193800"/>
        </p:xfrm>
        <a:graphic>
          <a:graphicData uri="http://schemas.openxmlformats.org/presentationml/2006/ole">
            <mc:AlternateContent xmlns:mc="http://schemas.openxmlformats.org/markup-compatibility/2006">
              <mc:Choice xmlns:v="urn:schemas-microsoft-com:vml" Requires="v">
                <p:oleObj spid="_x0000_s22544" name="Picture" r:id="rId3" imgW="1026429" imgH="457200" progId="Word.Picture.8">
                  <p:embed/>
                </p:oleObj>
              </mc:Choice>
              <mc:Fallback>
                <p:oleObj name="Picture" r:id="rId3" imgW="1026429" imgH="4572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85273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7" name="Rectangle 8"/>
          <p:cNvSpPr>
            <a:spLocks noChangeArrowheads="1"/>
          </p:cNvSpPr>
          <p:nvPr/>
        </p:nvSpPr>
        <p:spPr bwMode="auto">
          <a:xfrm>
            <a:off x="6837363" y="20462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22538" name="Text Box 9"/>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22539" name="Line 11"/>
          <p:cNvSpPr>
            <a:spLocks noChangeShapeType="1"/>
          </p:cNvSpPr>
          <p:nvPr/>
        </p:nvSpPr>
        <p:spPr bwMode="auto">
          <a:xfrm flipH="1">
            <a:off x="6991350" y="223837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540" name="AutoShape 12"/>
          <p:cNvSpPr>
            <a:spLocks noChangeArrowheads="1"/>
          </p:cNvSpPr>
          <p:nvPr/>
        </p:nvSpPr>
        <p:spPr bwMode="auto">
          <a:xfrm>
            <a:off x="3151188" y="2928938"/>
            <a:ext cx="2497137" cy="730250"/>
          </a:xfrm>
          <a:prstGeom prst="wedgeRoundRectCallout">
            <a:avLst>
              <a:gd name="adj1" fmla="val 113509"/>
              <a:gd name="adj2" fmla="val -776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Assign object reference to myCircle</a:t>
            </a:r>
          </a:p>
        </p:txBody>
      </p:sp>
      <p:sp>
        <p:nvSpPr>
          <p:cNvPr id="22541" name="Rectangle 1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267688-B253-41F6-8165-CE68D28A0459}" type="slidenum">
              <a:rPr lang="en-US" altLang="en-US" sz="1400"/>
              <a:pPr>
                <a:spcBef>
                  <a:spcPct val="0"/>
                </a:spcBef>
                <a:buClrTx/>
                <a:buSzTx/>
                <a:buFontTx/>
                <a:buNone/>
              </a:pPr>
              <a:t>19</a:t>
            </a:fld>
            <a:endParaRPr lang="en-US" altLang="en-US" sz="1400"/>
          </a:p>
        </p:txBody>
      </p:sp>
      <p:sp>
        <p:nvSpPr>
          <p:cNvPr id="23555" name="Rectangle 2"/>
          <p:cNvSpPr>
            <a:spLocks noGrp="1" noChangeArrowheads="1"/>
          </p:cNvSpPr>
          <p:nvPr>
            <p:ph type="title"/>
          </p:nvPr>
        </p:nvSpPr>
        <p:spPr>
          <a:xfrm>
            <a:off x="685800" y="285750"/>
            <a:ext cx="7772400" cy="531813"/>
          </a:xfrm>
        </p:spPr>
        <p:txBody>
          <a:bodyPr/>
          <a:lstStyle/>
          <a:p>
            <a:r>
              <a:rPr lang="en-US" altLang="en-US" sz="4000" smtClean="0"/>
              <a:t>Trace Code, cont.</a:t>
            </a:r>
          </a:p>
        </p:txBody>
      </p:sp>
      <p:sp>
        <p:nvSpPr>
          <p:cNvPr id="23556"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7"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Text Box 5"/>
          <p:cNvSpPr txBox="1">
            <a:spLocks noChangeArrowheads="1"/>
          </p:cNvSpPr>
          <p:nvPr/>
        </p:nvSpPr>
        <p:spPr bwMode="auto">
          <a:xfrm>
            <a:off x="152400" y="108585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graphicFrame>
        <p:nvGraphicFramePr>
          <p:cNvPr id="23559" name="Object 7"/>
          <p:cNvGraphicFramePr>
            <a:graphicFrameLocks noGrp="1"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23570" name="Picture" r:id="rId3" imgW="1026429" imgH="457200" progId="Word.Picture.8">
                  <p:embed/>
                </p:oleObj>
              </mc:Choice>
              <mc:Fallback>
                <p:oleObj name="Picture" r:id="rId3" imgW="1026429" imgH="4572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0" name="Rectangle 8"/>
          <p:cNvSpPr>
            <a:spLocks noChangeArrowheads="1"/>
          </p:cNvSpPr>
          <p:nvPr/>
        </p:nvSpPr>
        <p:spPr bwMode="auto">
          <a:xfrm>
            <a:off x="6837363" y="122713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23561" name="Text Box 9"/>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23562" name="Line 10"/>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563" name="Rectangle 12"/>
          <p:cNvSpPr>
            <a:spLocks noChangeArrowheads="1"/>
          </p:cNvSpPr>
          <p:nvPr/>
        </p:nvSpPr>
        <p:spPr bwMode="auto">
          <a:xfrm>
            <a:off x="239713" y="1700213"/>
            <a:ext cx="17208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4" name="Rectangle 13"/>
          <p:cNvSpPr>
            <a:spLocks noChangeArrowheads="1"/>
          </p:cNvSpPr>
          <p:nvPr/>
        </p:nvSpPr>
        <p:spPr bwMode="auto">
          <a:xfrm>
            <a:off x="6837363" y="35829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23565" name="Text Box 14"/>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yourCircle</a:t>
            </a:r>
          </a:p>
        </p:txBody>
      </p:sp>
      <p:sp>
        <p:nvSpPr>
          <p:cNvPr id="23566" name="AutoShape 11"/>
          <p:cNvSpPr>
            <a:spLocks noChangeArrowheads="1"/>
          </p:cNvSpPr>
          <p:nvPr/>
        </p:nvSpPr>
        <p:spPr bwMode="auto">
          <a:xfrm>
            <a:off x="5646738" y="4887913"/>
            <a:ext cx="2843212" cy="500062"/>
          </a:xfrm>
          <a:prstGeom prst="wedgeRoundRectCallout">
            <a:avLst>
              <a:gd name="adj1" fmla="val -5444"/>
              <a:gd name="adj2" fmla="val -26143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Declare yourCircle</a:t>
            </a:r>
          </a:p>
        </p:txBody>
      </p:sp>
      <p:sp>
        <p:nvSpPr>
          <p:cNvPr id="23567" name="Rectangle 15"/>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9597BD-5B82-403A-A97C-0593B5FD7FF6}" type="slidenum">
              <a:rPr lang="en-US" altLang="en-US" sz="1400"/>
              <a:pPr>
                <a:spcBef>
                  <a:spcPct val="0"/>
                </a:spcBef>
                <a:buClrTx/>
                <a:buSzTx/>
                <a:buFontTx/>
                <a:buNone/>
              </a:pPr>
              <a:t>2</a:t>
            </a:fld>
            <a:endParaRPr lang="en-US" altLang="en-US" sz="1400"/>
          </a:p>
        </p:txBody>
      </p:sp>
      <p:sp>
        <p:nvSpPr>
          <p:cNvPr id="5123" name="Rectangle 2"/>
          <p:cNvSpPr>
            <a:spLocks noGrp="1" noChangeArrowheads="1"/>
          </p:cNvSpPr>
          <p:nvPr>
            <p:ph type="title"/>
          </p:nvPr>
        </p:nvSpPr>
        <p:spPr>
          <a:xfrm>
            <a:off x="0" y="152400"/>
            <a:ext cx="9144000" cy="457200"/>
          </a:xfrm>
        </p:spPr>
        <p:txBody>
          <a:bodyPr/>
          <a:lstStyle/>
          <a:p>
            <a:r>
              <a:rPr lang="en-US" altLang="en-US" sz="4000" smtClean="0"/>
              <a:t>Objectives</a:t>
            </a:r>
          </a:p>
        </p:txBody>
      </p:sp>
      <p:sp>
        <p:nvSpPr>
          <p:cNvPr id="5124" name="Rectangle 3"/>
          <p:cNvSpPr>
            <a:spLocks noGrp="1" noChangeArrowheads="1"/>
          </p:cNvSpPr>
          <p:nvPr>
            <p:ph type="body" idx="1"/>
          </p:nvPr>
        </p:nvSpPr>
        <p:spPr>
          <a:xfrm>
            <a:off x="117475" y="779463"/>
            <a:ext cx="8874125" cy="5735637"/>
          </a:xfrm>
        </p:spPr>
        <p:txBody>
          <a:bodyPr/>
          <a:lstStyle/>
          <a:p>
            <a:pPr>
              <a:buFont typeface="Wingdings" panose="05000000000000000000" pitchFamily="2" charset="2"/>
              <a:buChar char="q"/>
            </a:pPr>
            <a:r>
              <a:rPr lang="en-US" altLang="en-US" sz="1600" smtClean="0"/>
              <a:t>To describe objects and classes, and use classes to model objects (§9.2).</a:t>
            </a:r>
          </a:p>
          <a:p>
            <a:pPr>
              <a:buFont typeface="Wingdings" panose="05000000000000000000" pitchFamily="2" charset="2"/>
              <a:buChar char="q"/>
            </a:pPr>
            <a:r>
              <a:rPr lang="en-US" altLang="en-US" sz="1600" smtClean="0"/>
              <a:t>To use UML graphical notation to describe classes and objects (§9.2).</a:t>
            </a:r>
          </a:p>
          <a:p>
            <a:pPr>
              <a:buFont typeface="Wingdings" panose="05000000000000000000" pitchFamily="2" charset="2"/>
              <a:buChar char="q"/>
            </a:pPr>
            <a:r>
              <a:rPr lang="en-US" altLang="en-US" sz="1600" smtClean="0"/>
              <a:t>To demonstrate how to define classes and create objects (§9.3).</a:t>
            </a:r>
          </a:p>
          <a:p>
            <a:pPr>
              <a:buFont typeface="Wingdings" panose="05000000000000000000" pitchFamily="2" charset="2"/>
              <a:buChar char="q"/>
            </a:pPr>
            <a:r>
              <a:rPr lang="en-US" altLang="en-US" sz="1600" smtClean="0"/>
              <a:t>To create objects using constructors (§9.4).</a:t>
            </a:r>
          </a:p>
          <a:p>
            <a:pPr>
              <a:buFont typeface="Wingdings" panose="05000000000000000000" pitchFamily="2" charset="2"/>
              <a:buChar char="q"/>
            </a:pPr>
            <a:r>
              <a:rPr lang="en-US" altLang="en-US" sz="1600" smtClean="0"/>
              <a:t>To access objects via object reference variables (§9.5).</a:t>
            </a:r>
          </a:p>
          <a:p>
            <a:pPr>
              <a:buFont typeface="Wingdings" panose="05000000000000000000" pitchFamily="2" charset="2"/>
              <a:buChar char="q"/>
            </a:pPr>
            <a:r>
              <a:rPr lang="en-US" altLang="en-US" sz="1600" smtClean="0"/>
              <a:t>To define a reference variable using a reference type (§9.5.1).</a:t>
            </a:r>
          </a:p>
          <a:p>
            <a:pPr>
              <a:buFont typeface="Wingdings" panose="05000000000000000000" pitchFamily="2" charset="2"/>
              <a:buChar char="q"/>
            </a:pPr>
            <a:r>
              <a:rPr lang="en-US" altLang="en-US" sz="1600" smtClean="0"/>
              <a:t>To access an object’s data and methods using the object member access operator (</a:t>
            </a:r>
            <a:r>
              <a:rPr lang="en-US" altLang="en-US" sz="1600" b="1" smtClean="0"/>
              <a:t>.</a:t>
            </a:r>
            <a:r>
              <a:rPr lang="en-US" altLang="en-US" sz="1600" smtClean="0"/>
              <a:t>) (§9.5.2).</a:t>
            </a:r>
          </a:p>
          <a:p>
            <a:pPr>
              <a:buFont typeface="Wingdings" panose="05000000000000000000" pitchFamily="2" charset="2"/>
              <a:buChar char="q"/>
            </a:pPr>
            <a:r>
              <a:rPr lang="en-US" altLang="en-US" sz="1600" smtClean="0"/>
              <a:t>To define data fields of reference types and assign default values for an object’s data fields (§9.5.3).</a:t>
            </a:r>
          </a:p>
          <a:p>
            <a:pPr>
              <a:buFont typeface="Wingdings" panose="05000000000000000000" pitchFamily="2" charset="2"/>
              <a:buChar char="q"/>
            </a:pPr>
            <a:r>
              <a:rPr lang="en-US" altLang="en-US" sz="1600" smtClean="0"/>
              <a:t>To distinguish between object reference variables and primitive data type variables (§9.5.4).</a:t>
            </a:r>
          </a:p>
          <a:p>
            <a:pPr>
              <a:buFont typeface="Wingdings" panose="05000000000000000000" pitchFamily="2" charset="2"/>
              <a:buChar char="q"/>
            </a:pPr>
            <a:r>
              <a:rPr lang="en-US" altLang="en-US" sz="1600" smtClean="0"/>
              <a:t>To use the Java library classes </a:t>
            </a:r>
            <a:r>
              <a:rPr lang="en-US" altLang="en-US" sz="1600" b="1" smtClean="0"/>
              <a:t>Date</a:t>
            </a:r>
            <a:r>
              <a:rPr lang="en-US" altLang="en-US" sz="1600" smtClean="0"/>
              <a:t>, </a:t>
            </a:r>
            <a:r>
              <a:rPr lang="en-US" altLang="en-US" sz="1600" b="1" smtClean="0"/>
              <a:t>Random</a:t>
            </a:r>
            <a:r>
              <a:rPr lang="en-US" altLang="en-US" sz="1600" smtClean="0"/>
              <a:t>, and </a:t>
            </a:r>
            <a:r>
              <a:rPr lang="en-US" altLang="en-US" sz="1600" b="1" smtClean="0"/>
              <a:t>Point2D</a:t>
            </a:r>
            <a:r>
              <a:rPr lang="en-US" altLang="en-US" sz="1600" smtClean="0"/>
              <a:t> (§9.6).</a:t>
            </a:r>
          </a:p>
          <a:p>
            <a:pPr>
              <a:buFont typeface="Wingdings" panose="05000000000000000000" pitchFamily="2" charset="2"/>
              <a:buChar char="q"/>
            </a:pPr>
            <a:r>
              <a:rPr lang="en-US" altLang="en-US" sz="1600" smtClean="0"/>
              <a:t>To distinguish between instance and static variables and methods (§9.7).</a:t>
            </a:r>
          </a:p>
          <a:p>
            <a:pPr>
              <a:buFont typeface="Wingdings" panose="05000000000000000000" pitchFamily="2" charset="2"/>
              <a:buChar char="q"/>
            </a:pPr>
            <a:r>
              <a:rPr lang="en-US" altLang="en-US" sz="1600" smtClean="0"/>
              <a:t>To define private data fields with appropriate </a:t>
            </a:r>
            <a:r>
              <a:rPr lang="en-US" altLang="en-US" sz="1600" b="1" smtClean="0"/>
              <a:t>get</a:t>
            </a:r>
            <a:r>
              <a:rPr lang="en-US" altLang="en-US" sz="1600" smtClean="0"/>
              <a:t> and </a:t>
            </a:r>
            <a:r>
              <a:rPr lang="en-US" altLang="en-US" sz="1600" b="1" smtClean="0"/>
              <a:t>set</a:t>
            </a:r>
            <a:r>
              <a:rPr lang="en-US" altLang="en-US" sz="1600" smtClean="0"/>
              <a:t> methods (§9.8).</a:t>
            </a:r>
          </a:p>
          <a:p>
            <a:pPr>
              <a:buFont typeface="Wingdings" panose="05000000000000000000" pitchFamily="2" charset="2"/>
              <a:buChar char="q"/>
            </a:pPr>
            <a:r>
              <a:rPr lang="en-US" altLang="en-US" sz="1600" smtClean="0"/>
              <a:t>To encapsulate data fields to make classes easy to maintain (§9.9).</a:t>
            </a:r>
          </a:p>
          <a:p>
            <a:pPr>
              <a:buFont typeface="Wingdings" panose="05000000000000000000" pitchFamily="2" charset="2"/>
              <a:buChar char="q"/>
            </a:pPr>
            <a:r>
              <a:rPr lang="en-US" altLang="en-US" sz="1600" smtClean="0"/>
              <a:t>To develop methods with object arguments and differentiate between primitive-type arguments and object-type arguments (§9.10).</a:t>
            </a:r>
          </a:p>
          <a:p>
            <a:pPr>
              <a:buFont typeface="Wingdings" panose="05000000000000000000" pitchFamily="2" charset="2"/>
              <a:buChar char="q"/>
            </a:pPr>
            <a:r>
              <a:rPr lang="en-US" altLang="en-US" sz="1600" smtClean="0"/>
              <a:t>To store and process objects in arrays (§9.11).</a:t>
            </a:r>
          </a:p>
          <a:p>
            <a:pPr>
              <a:buFont typeface="Wingdings" panose="05000000000000000000" pitchFamily="2" charset="2"/>
              <a:buChar char="q"/>
            </a:pPr>
            <a:r>
              <a:rPr lang="en-US" altLang="en-US" sz="1600" smtClean="0"/>
              <a:t>To create immutable objects from immutable classes to protect the contents of objects (§9.12).</a:t>
            </a:r>
          </a:p>
          <a:p>
            <a:pPr>
              <a:buFont typeface="Wingdings" panose="05000000000000000000" pitchFamily="2" charset="2"/>
              <a:buChar char="q"/>
            </a:pPr>
            <a:r>
              <a:rPr lang="en-US" altLang="en-US" sz="1600" smtClean="0"/>
              <a:t>To determine the scope of variables in the context of a class (§9.13).</a:t>
            </a:r>
          </a:p>
          <a:p>
            <a:pPr>
              <a:buFont typeface="Wingdings" panose="05000000000000000000" pitchFamily="2" charset="2"/>
              <a:buChar char="q"/>
            </a:pPr>
            <a:r>
              <a:rPr lang="en-US" altLang="en-US" sz="1600" smtClean="0"/>
              <a:t>To use the keyword </a:t>
            </a:r>
            <a:r>
              <a:rPr lang="en-US" altLang="en-US" sz="1600" b="1" smtClean="0"/>
              <a:t>this</a:t>
            </a:r>
            <a:r>
              <a:rPr lang="en-US" altLang="en-US" sz="1600" smtClean="0"/>
              <a:t> to refer to the calling object itself (§9.14).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5E1125-64B8-4F7B-884F-7926222B92D1}" type="slidenum">
              <a:rPr lang="en-US" altLang="en-US" sz="1400"/>
              <a:pPr>
                <a:spcBef>
                  <a:spcPct val="0"/>
                </a:spcBef>
                <a:buClrTx/>
                <a:buSzTx/>
                <a:buFontTx/>
                <a:buNone/>
              </a:pPr>
              <a:t>20</a:t>
            </a:fld>
            <a:endParaRPr lang="en-US" altLang="en-US" sz="1400"/>
          </a:p>
        </p:txBody>
      </p:sp>
      <p:sp>
        <p:nvSpPr>
          <p:cNvPr id="24579" name="Rectangle 2"/>
          <p:cNvSpPr>
            <a:spLocks noGrp="1" noChangeArrowheads="1"/>
          </p:cNvSpPr>
          <p:nvPr>
            <p:ph type="title"/>
          </p:nvPr>
        </p:nvSpPr>
        <p:spPr>
          <a:xfrm>
            <a:off x="685800" y="285750"/>
            <a:ext cx="7772400" cy="531813"/>
          </a:xfrm>
        </p:spPr>
        <p:txBody>
          <a:bodyPr/>
          <a:lstStyle/>
          <a:p>
            <a:r>
              <a:rPr lang="en-US" altLang="en-US" sz="4000" smtClean="0"/>
              <a:t>Trace Code, cont.</a:t>
            </a:r>
          </a:p>
        </p:txBody>
      </p:sp>
      <p:sp>
        <p:nvSpPr>
          <p:cNvPr id="24580"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1"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Text Box 5"/>
          <p:cNvSpPr txBox="1">
            <a:spLocks noChangeArrowheads="1"/>
          </p:cNvSpPr>
          <p:nvPr/>
        </p:nvSpPr>
        <p:spPr bwMode="auto">
          <a:xfrm>
            <a:off x="152400" y="108585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graphicFrame>
        <p:nvGraphicFramePr>
          <p:cNvPr id="24583" name="Object 6"/>
          <p:cNvGraphicFramePr>
            <a:graphicFrameLocks noGrp="1"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24597" name="Picture" r:id="rId3" imgW="1026429" imgH="457200" progId="Word.Picture.8">
                  <p:embed/>
                </p:oleObj>
              </mc:Choice>
              <mc:Fallback>
                <p:oleObj name="Picture" r:id="rId3" imgW="1026429" imgH="4572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4" name="Rectangle 7"/>
          <p:cNvSpPr>
            <a:spLocks noChangeArrowheads="1"/>
          </p:cNvSpPr>
          <p:nvPr/>
        </p:nvSpPr>
        <p:spPr bwMode="auto">
          <a:xfrm>
            <a:off x="6837363" y="122713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24585" name="Text Box 8"/>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24586"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587" name="Rectangle 11"/>
          <p:cNvSpPr>
            <a:spLocks noChangeArrowheads="1"/>
          </p:cNvSpPr>
          <p:nvPr/>
        </p:nvSpPr>
        <p:spPr bwMode="auto">
          <a:xfrm>
            <a:off x="6837363" y="35829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no value</a:t>
            </a:r>
          </a:p>
        </p:txBody>
      </p:sp>
      <p:sp>
        <p:nvSpPr>
          <p:cNvPr id="24588" name="Text Box 12"/>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yourCircle</a:t>
            </a:r>
          </a:p>
        </p:txBody>
      </p:sp>
      <p:sp>
        <p:nvSpPr>
          <p:cNvPr id="24589" name="Rectangle 14"/>
          <p:cNvSpPr>
            <a:spLocks noChangeArrowheads="1"/>
          </p:cNvSpPr>
          <p:nvPr/>
        </p:nvSpPr>
        <p:spPr bwMode="auto">
          <a:xfrm>
            <a:off x="2166938" y="1662113"/>
            <a:ext cx="1266825" cy="3079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4590" name="Object 15"/>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24598" name="Picture" r:id="rId5" imgW="1028700" imgH="457200" progId="Word.Picture.8">
                  <p:embed/>
                </p:oleObj>
              </mc:Choice>
              <mc:Fallback>
                <p:oleObj name="Picture" r:id="rId5" imgW="1028700" imgH="457200" progId="Word.Picture.8">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1" name="AutoShape 16"/>
          <p:cNvSpPr>
            <a:spLocks noChangeArrowheads="1"/>
          </p:cNvSpPr>
          <p:nvPr/>
        </p:nvSpPr>
        <p:spPr bwMode="auto">
          <a:xfrm>
            <a:off x="3573463" y="4927600"/>
            <a:ext cx="1804987" cy="652463"/>
          </a:xfrm>
          <a:prstGeom prst="wedgeRoundRectCallout">
            <a:avLst>
              <a:gd name="adj1" fmla="val 89227"/>
              <a:gd name="adj2" fmla="val -8722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Create a new Circle object</a:t>
            </a:r>
          </a:p>
        </p:txBody>
      </p:sp>
      <p:sp>
        <p:nvSpPr>
          <p:cNvPr id="24592" name="Rectangle 1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CD2F47-9BD5-4452-AFC8-AE44C290C97E}" type="slidenum">
              <a:rPr lang="en-US" altLang="en-US" sz="1400"/>
              <a:pPr>
                <a:spcBef>
                  <a:spcPct val="0"/>
                </a:spcBef>
                <a:buClrTx/>
                <a:buSzTx/>
                <a:buFontTx/>
                <a:buNone/>
              </a:pPr>
              <a:t>21</a:t>
            </a:fld>
            <a:endParaRPr lang="en-US" altLang="en-US" sz="1400"/>
          </a:p>
        </p:txBody>
      </p:sp>
      <p:sp>
        <p:nvSpPr>
          <p:cNvPr id="25603" name="Rectangle 2"/>
          <p:cNvSpPr>
            <a:spLocks noGrp="1" noChangeArrowheads="1"/>
          </p:cNvSpPr>
          <p:nvPr>
            <p:ph type="title"/>
          </p:nvPr>
        </p:nvSpPr>
        <p:spPr>
          <a:xfrm>
            <a:off x="685800" y="285750"/>
            <a:ext cx="7772400" cy="531813"/>
          </a:xfrm>
        </p:spPr>
        <p:txBody>
          <a:bodyPr/>
          <a:lstStyle/>
          <a:p>
            <a:r>
              <a:rPr lang="en-US" altLang="en-US" sz="4000" smtClean="0"/>
              <a:t>Trace Code, cont.</a:t>
            </a:r>
          </a:p>
        </p:txBody>
      </p:sp>
      <p:sp>
        <p:nvSpPr>
          <p:cNvPr id="25604"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Text Box 5"/>
          <p:cNvSpPr txBox="1">
            <a:spLocks noChangeArrowheads="1"/>
          </p:cNvSpPr>
          <p:nvPr/>
        </p:nvSpPr>
        <p:spPr bwMode="auto">
          <a:xfrm>
            <a:off x="152400" y="108585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graphicFrame>
        <p:nvGraphicFramePr>
          <p:cNvPr id="25607" name="Object 6"/>
          <p:cNvGraphicFramePr>
            <a:graphicFrameLocks noGrp="1"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25622" name="Picture" r:id="rId3" imgW="1026429" imgH="457200" progId="Word.Picture.8">
                  <p:embed/>
                </p:oleObj>
              </mc:Choice>
              <mc:Fallback>
                <p:oleObj name="Picture" r:id="rId3" imgW="1026429" imgH="4572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Rectangle 7"/>
          <p:cNvSpPr>
            <a:spLocks noChangeArrowheads="1"/>
          </p:cNvSpPr>
          <p:nvPr/>
        </p:nvSpPr>
        <p:spPr bwMode="auto">
          <a:xfrm>
            <a:off x="6837363" y="122713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b="1">
                <a:solidFill>
                  <a:schemeClr val="tx2"/>
                </a:solidFill>
              </a:rPr>
              <a:t>reference value</a:t>
            </a:r>
          </a:p>
        </p:txBody>
      </p:sp>
      <p:sp>
        <p:nvSpPr>
          <p:cNvPr id="25609" name="Text Box 8"/>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25610"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611" name="Rectangle 10"/>
          <p:cNvSpPr>
            <a:spLocks noChangeArrowheads="1"/>
          </p:cNvSpPr>
          <p:nvPr/>
        </p:nvSpPr>
        <p:spPr bwMode="auto">
          <a:xfrm>
            <a:off x="6837363" y="35829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b="1">
                <a:solidFill>
                  <a:schemeClr val="tx2"/>
                </a:solidFill>
              </a:rPr>
              <a:t>reference value</a:t>
            </a:r>
          </a:p>
        </p:txBody>
      </p:sp>
      <p:sp>
        <p:nvSpPr>
          <p:cNvPr id="25612" name="Text Box 11"/>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yourCircle</a:t>
            </a:r>
          </a:p>
        </p:txBody>
      </p:sp>
      <p:sp>
        <p:nvSpPr>
          <p:cNvPr id="25613" name="Rectangle 12"/>
          <p:cNvSpPr>
            <a:spLocks noChangeArrowheads="1"/>
          </p:cNvSpPr>
          <p:nvPr/>
        </p:nvSpPr>
        <p:spPr bwMode="auto">
          <a:xfrm>
            <a:off x="1960563" y="1700213"/>
            <a:ext cx="230187"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5614" name="Object 13"/>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25623" name="Picture" r:id="rId5" imgW="1028510" imgH="456439" progId="Word.Picture.8">
                  <p:embed/>
                </p:oleObj>
              </mc:Choice>
              <mc:Fallback>
                <p:oleObj name="Picture" r:id="rId5" imgW="1028510" imgH="456439" progId="Word.Picture.8">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5" name="AutoShape 15"/>
          <p:cNvSpPr>
            <a:spLocks noChangeArrowheads="1"/>
          </p:cNvSpPr>
          <p:nvPr/>
        </p:nvSpPr>
        <p:spPr bwMode="auto">
          <a:xfrm>
            <a:off x="3343275" y="4119563"/>
            <a:ext cx="2495550" cy="692150"/>
          </a:xfrm>
          <a:prstGeom prst="wedgeRoundRectCallout">
            <a:avLst>
              <a:gd name="adj1" fmla="val 98028"/>
              <a:gd name="adj2" fmla="val -5252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Assign object reference to yourCircle</a:t>
            </a:r>
          </a:p>
        </p:txBody>
      </p:sp>
      <p:sp>
        <p:nvSpPr>
          <p:cNvPr id="25616" name="Line 16"/>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617" name="Rectangle 1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7EC427-CE0B-496F-B250-59EFC33B0502}" type="slidenum">
              <a:rPr lang="en-US" altLang="en-US" sz="1400"/>
              <a:pPr>
                <a:spcBef>
                  <a:spcPct val="0"/>
                </a:spcBef>
                <a:buClrTx/>
                <a:buSzTx/>
                <a:buFontTx/>
                <a:buNone/>
              </a:pPr>
              <a:t>22</a:t>
            </a:fld>
            <a:endParaRPr lang="en-US" altLang="en-US" sz="1400"/>
          </a:p>
        </p:txBody>
      </p:sp>
      <p:sp>
        <p:nvSpPr>
          <p:cNvPr id="26627" name="Rectangle 2"/>
          <p:cNvSpPr>
            <a:spLocks noGrp="1" noChangeArrowheads="1"/>
          </p:cNvSpPr>
          <p:nvPr>
            <p:ph type="title"/>
          </p:nvPr>
        </p:nvSpPr>
        <p:spPr>
          <a:xfrm>
            <a:off x="685800" y="285750"/>
            <a:ext cx="7772400" cy="531813"/>
          </a:xfrm>
        </p:spPr>
        <p:txBody>
          <a:bodyPr/>
          <a:lstStyle/>
          <a:p>
            <a:r>
              <a:rPr lang="en-US" altLang="en-US" sz="4000" smtClean="0"/>
              <a:t>Trace Code, cont.</a:t>
            </a:r>
          </a:p>
        </p:txBody>
      </p:sp>
      <p:sp>
        <p:nvSpPr>
          <p:cNvPr id="26628"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9"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Text Box 5"/>
          <p:cNvSpPr txBox="1">
            <a:spLocks noChangeArrowheads="1"/>
          </p:cNvSpPr>
          <p:nvPr/>
        </p:nvSpPr>
        <p:spPr bwMode="auto">
          <a:xfrm>
            <a:off x="152400" y="108585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chemeClr val="tx2"/>
                </a:solidFill>
              </a:rPr>
              <a:t>Circle myCircle = new Circle(5.0);</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Circle yourCircle = new Circle();</a:t>
            </a:r>
          </a:p>
          <a:p>
            <a:pPr>
              <a:spcBef>
                <a:spcPct val="0"/>
              </a:spcBef>
              <a:buClrTx/>
              <a:buSzTx/>
              <a:buFontTx/>
              <a:buNone/>
            </a:pPr>
            <a:endParaRPr lang="en-US" altLang="en-US" sz="1800" b="1">
              <a:solidFill>
                <a:schemeClr val="tx2"/>
              </a:solidFill>
            </a:endParaRPr>
          </a:p>
          <a:p>
            <a:pPr>
              <a:spcBef>
                <a:spcPct val="0"/>
              </a:spcBef>
              <a:buClrTx/>
              <a:buSzTx/>
              <a:buFontTx/>
              <a:buNone/>
            </a:pPr>
            <a:r>
              <a:rPr lang="en-US" altLang="en-US" sz="1800" b="1">
                <a:solidFill>
                  <a:schemeClr val="tx2"/>
                </a:solidFill>
              </a:rPr>
              <a:t>yourCircle.radius = 100;</a:t>
            </a:r>
          </a:p>
        </p:txBody>
      </p:sp>
      <p:graphicFrame>
        <p:nvGraphicFramePr>
          <p:cNvPr id="26631" name="Object 6"/>
          <p:cNvGraphicFramePr>
            <a:graphicFrameLocks noGrp="1" noChangeAspect="1"/>
          </p:cNvGraphicFramePr>
          <p:nvPr>
            <p:ph idx="1"/>
          </p:nvPr>
        </p:nvGraphicFramePr>
        <p:xfrm>
          <a:off x="5570538" y="2046288"/>
          <a:ext cx="2687637" cy="1193800"/>
        </p:xfrm>
        <a:graphic>
          <a:graphicData uri="http://schemas.openxmlformats.org/presentationml/2006/ole">
            <mc:AlternateContent xmlns:mc="http://schemas.openxmlformats.org/markup-compatibility/2006">
              <mc:Choice xmlns:v="urn:schemas-microsoft-com:vml" Requires="v">
                <p:oleObj spid="_x0000_s26646" name="Picture" r:id="rId3" imgW="1026429" imgH="457200" progId="Word.Picture.8">
                  <p:embed/>
                </p:oleObj>
              </mc:Choice>
              <mc:Fallback>
                <p:oleObj name="Picture" r:id="rId3" imgW="1026429" imgH="4572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462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2" name="Rectangle 7"/>
          <p:cNvSpPr>
            <a:spLocks noChangeArrowheads="1"/>
          </p:cNvSpPr>
          <p:nvPr/>
        </p:nvSpPr>
        <p:spPr bwMode="auto">
          <a:xfrm>
            <a:off x="6837363" y="122713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tx2"/>
                </a:solidFill>
              </a:rPr>
              <a:t>reference value</a:t>
            </a:r>
          </a:p>
        </p:txBody>
      </p:sp>
      <p:sp>
        <p:nvSpPr>
          <p:cNvPr id="26633" name="Text Box 8"/>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26634"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635" name="Rectangle 10"/>
          <p:cNvSpPr>
            <a:spLocks noChangeArrowheads="1"/>
          </p:cNvSpPr>
          <p:nvPr/>
        </p:nvSpPr>
        <p:spPr bwMode="auto">
          <a:xfrm>
            <a:off x="6837363" y="35829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tx2"/>
                </a:solidFill>
              </a:rPr>
              <a:t>reference value</a:t>
            </a:r>
          </a:p>
        </p:txBody>
      </p:sp>
      <p:sp>
        <p:nvSpPr>
          <p:cNvPr id="26636" name="Text Box 11"/>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yourCircle</a:t>
            </a:r>
          </a:p>
        </p:txBody>
      </p:sp>
      <p:sp>
        <p:nvSpPr>
          <p:cNvPr id="26637" name="Rectangle 12"/>
          <p:cNvSpPr>
            <a:spLocks noChangeArrowheads="1"/>
          </p:cNvSpPr>
          <p:nvPr/>
        </p:nvSpPr>
        <p:spPr bwMode="auto">
          <a:xfrm>
            <a:off x="193675" y="2238375"/>
            <a:ext cx="445611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6638" name="Object 13"/>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26647" name="Picture" r:id="rId5" imgW="1026429" imgH="457200" progId="Word.Picture.8">
                  <p:embed/>
                </p:oleObj>
              </mc:Choice>
              <mc:Fallback>
                <p:oleObj name="Picture" r:id="rId5" imgW="1026429" imgH="457200" progId="Word.Picture.8">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9" name="AutoShape 14"/>
          <p:cNvSpPr>
            <a:spLocks noChangeArrowheads="1"/>
          </p:cNvSpPr>
          <p:nvPr/>
        </p:nvSpPr>
        <p:spPr bwMode="auto">
          <a:xfrm>
            <a:off x="3035300" y="4849813"/>
            <a:ext cx="2497138" cy="806450"/>
          </a:xfrm>
          <a:prstGeom prst="wedgeRoundRectCallout">
            <a:avLst>
              <a:gd name="adj1" fmla="val 73269"/>
              <a:gd name="adj2" fmla="val -7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Change radius in yourCircle</a:t>
            </a:r>
            <a:endParaRPr lang="en-US" altLang="en-US" sz="1800"/>
          </a:p>
        </p:txBody>
      </p:sp>
      <p:sp>
        <p:nvSpPr>
          <p:cNvPr id="26640" name="Line 15"/>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641" name="Rectangle 16"/>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2274DB-B2C3-4B95-A9A3-523B2CEAB666}" type="slidenum">
              <a:rPr lang="en-US" altLang="en-US" sz="1400"/>
              <a:pPr>
                <a:spcBef>
                  <a:spcPct val="0"/>
                </a:spcBef>
                <a:buClrTx/>
                <a:buSzTx/>
                <a:buFontTx/>
                <a:buNone/>
              </a:pPr>
              <a:t>23</a:t>
            </a:fld>
            <a:endParaRPr lang="en-US" altLang="en-US" sz="1400"/>
          </a:p>
        </p:txBody>
      </p:sp>
      <p:sp>
        <p:nvSpPr>
          <p:cNvPr id="27651" name="Rectangle 2"/>
          <p:cNvSpPr>
            <a:spLocks noGrp="1" noChangeArrowheads="1"/>
          </p:cNvSpPr>
          <p:nvPr>
            <p:ph type="title"/>
          </p:nvPr>
        </p:nvSpPr>
        <p:spPr>
          <a:xfrm>
            <a:off x="685800" y="228600"/>
            <a:ext cx="7772400" cy="666750"/>
          </a:xfrm>
        </p:spPr>
        <p:txBody>
          <a:bodyPr/>
          <a:lstStyle/>
          <a:p>
            <a:r>
              <a:rPr lang="en-US" altLang="en-US" smtClean="0"/>
              <a:t>Reference Data Fields</a:t>
            </a:r>
          </a:p>
        </p:txBody>
      </p:sp>
      <p:sp>
        <p:nvSpPr>
          <p:cNvPr id="27652" name="Rectangle 3"/>
          <p:cNvSpPr>
            <a:spLocks noGrp="1" noChangeArrowheads="1"/>
          </p:cNvSpPr>
          <p:nvPr>
            <p:ph type="body" idx="1"/>
          </p:nvPr>
        </p:nvSpPr>
        <p:spPr>
          <a:xfrm>
            <a:off x="304800" y="1066800"/>
            <a:ext cx="8458200" cy="1295400"/>
          </a:xfrm>
        </p:spPr>
        <p:txBody>
          <a:bodyPr/>
          <a:lstStyle/>
          <a:p>
            <a:pPr marL="0" indent="0">
              <a:lnSpc>
                <a:spcPct val="90000"/>
              </a:lnSpc>
              <a:buFont typeface="Monotype Sorts" pitchFamily="2" charset="2"/>
              <a:buNone/>
            </a:pPr>
            <a:r>
              <a:rPr lang="en-US" altLang="en-US" sz="2800" smtClean="0"/>
              <a:t>The data fields can be of reference types. For example, the following Student class contains a data field name of the String type.</a:t>
            </a:r>
            <a:endParaRPr lang="en-US" altLang="en-US" smtClean="0">
              <a:cs typeface="Times New Roman" panose="02020603050405020304" pitchFamily="18" charset="0"/>
            </a:endParaRPr>
          </a:p>
          <a:p>
            <a:pPr marL="0" indent="0">
              <a:lnSpc>
                <a:spcPct val="90000"/>
              </a:lnSpc>
              <a:buFont typeface="Monotype Sorts" pitchFamily="2" charset="2"/>
              <a:buNone/>
            </a:pPr>
            <a:endParaRPr lang="en-US" altLang="en-US" smtClean="0">
              <a:cs typeface="Times New Roman" panose="02020603050405020304" pitchFamily="18" charset="0"/>
            </a:endParaRPr>
          </a:p>
        </p:txBody>
      </p:sp>
      <p:sp>
        <p:nvSpPr>
          <p:cNvPr id="27653" name="Rectangle 4"/>
          <p:cNvSpPr>
            <a:spLocks noChangeArrowheads="1"/>
          </p:cNvSpPr>
          <p:nvPr/>
        </p:nvSpPr>
        <p:spPr bwMode="auto">
          <a:xfrm>
            <a:off x="304800" y="2667000"/>
            <a:ext cx="8610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public class Student {</a:t>
            </a:r>
            <a:endParaRPr lang="en-US" altLang="en-US" sz="1600" b="1">
              <a:solidFill>
                <a:schemeClr val="tx2"/>
              </a:solidFill>
              <a:latin typeface="Courier" charset="0"/>
              <a:cs typeface="Times New Roman" panose="02020603050405020304" pitchFamily="18" charset="0"/>
            </a:endParaRPr>
          </a:p>
          <a:p>
            <a:pPr>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String name; // name has default value null</a:t>
            </a:r>
            <a:endParaRPr lang="en-US" altLang="en-US" sz="1600" b="1">
              <a:solidFill>
                <a:schemeClr val="tx2"/>
              </a:solidFill>
              <a:latin typeface="Courier" charset="0"/>
              <a:cs typeface="Times New Roman" panose="02020603050405020304" pitchFamily="18" charset="0"/>
            </a:endParaRPr>
          </a:p>
          <a:p>
            <a:pPr>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int age; // age has default value 0</a:t>
            </a:r>
            <a:endParaRPr lang="en-US" altLang="en-US" sz="1600" b="1">
              <a:solidFill>
                <a:schemeClr val="tx2"/>
              </a:solidFill>
              <a:latin typeface="Courier" charset="0"/>
              <a:cs typeface="Times New Roman" panose="02020603050405020304" pitchFamily="18" charset="0"/>
            </a:endParaRPr>
          </a:p>
          <a:p>
            <a:pPr>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boolean isScienceMajor; // isScienceMajor has default value false</a:t>
            </a:r>
            <a:endParaRPr lang="en-US" altLang="en-US" sz="1600" b="1">
              <a:solidFill>
                <a:schemeClr val="tx2"/>
              </a:solidFill>
              <a:latin typeface="Courier" charset="0"/>
              <a:cs typeface="Times New Roman" panose="02020603050405020304" pitchFamily="18" charset="0"/>
            </a:endParaRPr>
          </a:p>
          <a:p>
            <a:pPr>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char gender; // c has default value '\u0000'</a:t>
            </a:r>
            <a:endParaRPr lang="en-US" altLang="en-US" sz="1600" b="1">
              <a:solidFill>
                <a:schemeClr val="tx2"/>
              </a:solidFill>
              <a:latin typeface="Courier" charset="0"/>
              <a:cs typeface="Times New Roman" panose="02020603050405020304" pitchFamily="18" charset="0"/>
            </a:endParaRPr>
          </a:p>
          <a:p>
            <a:pPr>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a:t>
            </a:r>
            <a:endParaRPr lang="en-US" altLang="en-US" sz="1600" b="1">
              <a:solidFill>
                <a:schemeClr val="tx2"/>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79A630-15F3-47AE-B06B-431A63B902FB}" type="slidenum">
              <a:rPr lang="en-US" altLang="en-US" sz="1400"/>
              <a:pPr>
                <a:spcBef>
                  <a:spcPct val="0"/>
                </a:spcBef>
                <a:buClrTx/>
                <a:buSzTx/>
                <a:buFontTx/>
                <a:buNone/>
              </a:pPr>
              <a:t>24</a:t>
            </a:fld>
            <a:endParaRPr lang="en-US" altLang="en-US" sz="1400"/>
          </a:p>
        </p:txBody>
      </p:sp>
      <p:sp>
        <p:nvSpPr>
          <p:cNvPr id="28675" name="Rectangle 2"/>
          <p:cNvSpPr>
            <a:spLocks noGrp="1" noChangeArrowheads="1"/>
          </p:cNvSpPr>
          <p:nvPr>
            <p:ph type="title"/>
          </p:nvPr>
        </p:nvSpPr>
        <p:spPr>
          <a:xfrm>
            <a:off x="685800" y="228600"/>
            <a:ext cx="7772400" cy="666750"/>
          </a:xfrm>
        </p:spPr>
        <p:txBody>
          <a:bodyPr/>
          <a:lstStyle/>
          <a:p>
            <a:r>
              <a:rPr lang="en-US" altLang="en-US" smtClean="0"/>
              <a:t>Default Value for a Data Field</a:t>
            </a:r>
          </a:p>
        </p:txBody>
      </p:sp>
      <p:sp>
        <p:nvSpPr>
          <p:cNvPr id="28676" name="Rectangle 3"/>
          <p:cNvSpPr>
            <a:spLocks noGrp="1" noChangeArrowheads="1"/>
          </p:cNvSpPr>
          <p:nvPr>
            <p:ph type="body" idx="1"/>
          </p:nvPr>
        </p:nvSpPr>
        <p:spPr>
          <a:xfrm>
            <a:off x="304800" y="1066800"/>
            <a:ext cx="8610600" cy="2057400"/>
          </a:xfrm>
        </p:spPr>
        <p:txBody>
          <a:bodyPr/>
          <a:lstStyle/>
          <a:p>
            <a:pPr marL="0" indent="0">
              <a:lnSpc>
                <a:spcPct val="80000"/>
              </a:lnSpc>
              <a:buFont typeface="Monotype Sorts" pitchFamily="2" charset="2"/>
              <a:buNone/>
            </a:pPr>
            <a:r>
              <a:rPr lang="en-US" altLang="en-US" sz="2800" smtClean="0">
                <a:cs typeface="Times New Roman" panose="02020603050405020304" pitchFamily="18" charset="0"/>
              </a:rPr>
              <a:t>The default value of a data field is null for a reference type, 0 for a numeric type, false for a boolean type, and '\u0000' for a char type. </a:t>
            </a:r>
          </a:p>
          <a:p>
            <a:pPr marL="0" indent="0">
              <a:lnSpc>
                <a:spcPct val="80000"/>
              </a:lnSpc>
              <a:buFont typeface="Monotype Sorts" pitchFamily="2" charset="2"/>
              <a:buNone/>
            </a:pPr>
            <a:r>
              <a:rPr lang="en-US" altLang="en-US" sz="2800" smtClean="0">
                <a:cs typeface="Times New Roman" panose="02020603050405020304" pitchFamily="18" charset="0"/>
              </a:rPr>
              <a:t>However, Java assigns no default value to a local variable inside a method. </a:t>
            </a:r>
          </a:p>
        </p:txBody>
      </p:sp>
      <p:sp>
        <p:nvSpPr>
          <p:cNvPr id="28677" name="Rectangle 4"/>
          <p:cNvSpPr>
            <a:spLocks noChangeArrowheads="1"/>
          </p:cNvSpPr>
          <p:nvPr/>
        </p:nvSpPr>
        <p:spPr bwMode="auto">
          <a:xfrm>
            <a:off x="228600" y="3276600"/>
            <a:ext cx="8763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1600" b="1">
                <a:solidFill>
                  <a:schemeClr val="tx2"/>
                </a:solidFill>
                <a:latin typeface="Courier New" panose="02070309020205020404" pitchFamily="49" charset="0"/>
              </a:rPr>
              <a:t>public class Test {</a:t>
            </a:r>
          </a:p>
          <a:p>
            <a:pPr>
              <a:buFont typeface="Monotype Sorts" pitchFamily="2" charset="2"/>
              <a:buNone/>
            </a:pPr>
            <a:r>
              <a:rPr lang="en-US" altLang="en-US" sz="1600" b="1">
                <a:solidFill>
                  <a:schemeClr val="tx2"/>
                </a:solidFill>
                <a:latin typeface="Courier New" panose="02070309020205020404" pitchFamily="49" charset="0"/>
              </a:rPr>
              <a:t>  public static void main(String[] args) {</a:t>
            </a:r>
          </a:p>
          <a:p>
            <a:pPr>
              <a:buFont typeface="Monotype Sorts" pitchFamily="2" charset="2"/>
              <a:buNone/>
            </a:pPr>
            <a:r>
              <a:rPr lang="en-US" altLang="en-US" sz="1600" b="1">
                <a:solidFill>
                  <a:schemeClr val="tx2"/>
                </a:solidFill>
                <a:latin typeface="Courier New" panose="02070309020205020404" pitchFamily="49" charset="0"/>
              </a:rPr>
              <a:t>    Student student = new Student();</a:t>
            </a:r>
          </a:p>
          <a:p>
            <a:pPr>
              <a:buFont typeface="Monotype Sorts" pitchFamily="2" charset="2"/>
              <a:buNone/>
            </a:pPr>
            <a:r>
              <a:rPr lang="en-US" altLang="en-US" sz="1600" b="1">
                <a:solidFill>
                  <a:schemeClr val="tx2"/>
                </a:solidFill>
                <a:latin typeface="Courier New" panose="02070309020205020404" pitchFamily="49" charset="0"/>
              </a:rPr>
              <a:t>    System.out.println("name? " + student.name); </a:t>
            </a:r>
          </a:p>
          <a:p>
            <a:pPr>
              <a:buFont typeface="Monotype Sorts" pitchFamily="2" charset="2"/>
              <a:buNone/>
            </a:pPr>
            <a:r>
              <a:rPr lang="en-US" altLang="en-US" sz="1600" b="1">
                <a:solidFill>
                  <a:schemeClr val="tx2"/>
                </a:solidFill>
                <a:latin typeface="Courier New" panose="02070309020205020404" pitchFamily="49" charset="0"/>
              </a:rPr>
              <a:t>    System.out.println("age? " + student.age); </a:t>
            </a:r>
          </a:p>
          <a:p>
            <a:pPr>
              <a:buFont typeface="Monotype Sorts" pitchFamily="2" charset="2"/>
              <a:buNone/>
            </a:pPr>
            <a:r>
              <a:rPr lang="en-US" altLang="en-US" sz="1600" b="1">
                <a:solidFill>
                  <a:schemeClr val="tx2"/>
                </a:solidFill>
                <a:latin typeface="Courier New" panose="02070309020205020404" pitchFamily="49" charset="0"/>
              </a:rPr>
              <a:t>    System.out.println("isScienceMajor? " + student.isScienceMajor); </a:t>
            </a:r>
          </a:p>
          <a:p>
            <a:pPr>
              <a:buFont typeface="Monotype Sorts" pitchFamily="2" charset="2"/>
              <a:buNone/>
            </a:pPr>
            <a:r>
              <a:rPr lang="en-US" altLang="en-US" sz="1600" b="1">
                <a:solidFill>
                  <a:schemeClr val="tx2"/>
                </a:solidFill>
                <a:latin typeface="Courier New" panose="02070309020205020404" pitchFamily="49" charset="0"/>
              </a:rPr>
              <a:t>    System.out.println("gender? " + student.gender); </a:t>
            </a:r>
          </a:p>
          <a:p>
            <a:pPr>
              <a:buFont typeface="Monotype Sorts" pitchFamily="2" charset="2"/>
              <a:buNone/>
            </a:pPr>
            <a:r>
              <a:rPr lang="en-US" altLang="en-US" sz="1600" b="1">
                <a:solidFill>
                  <a:schemeClr val="tx2"/>
                </a:solidFill>
                <a:latin typeface="Courier New" panose="02070309020205020404" pitchFamily="49" charset="0"/>
              </a:rPr>
              <a:t>  }</a:t>
            </a:r>
          </a:p>
          <a:p>
            <a:pPr>
              <a:buFont typeface="Monotype Sorts" pitchFamily="2" charset="2"/>
              <a:buNone/>
            </a:pPr>
            <a:r>
              <a:rPr lang="en-US" altLang="en-US" sz="1600" b="1">
                <a:solidFill>
                  <a:schemeClr val="tx2"/>
                </a:solidFill>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904491-81AB-43DD-99E1-C07A8BD01196}" type="slidenum">
              <a:rPr lang="en-US" altLang="en-US" sz="1400"/>
              <a:pPr>
                <a:spcBef>
                  <a:spcPct val="0"/>
                </a:spcBef>
                <a:buClrTx/>
                <a:buSzTx/>
                <a:buFontTx/>
                <a:buNone/>
              </a:pPr>
              <a:t>25</a:t>
            </a:fld>
            <a:endParaRPr lang="en-US" altLang="en-US" sz="1400"/>
          </a:p>
        </p:txBody>
      </p:sp>
      <p:sp>
        <p:nvSpPr>
          <p:cNvPr id="29699" name="Rectangle 2"/>
          <p:cNvSpPr>
            <a:spLocks noGrp="1" noChangeArrowheads="1"/>
          </p:cNvSpPr>
          <p:nvPr>
            <p:ph type="title"/>
          </p:nvPr>
        </p:nvSpPr>
        <p:spPr>
          <a:xfrm>
            <a:off x="685800" y="228600"/>
            <a:ext cx="7772400" cy="666750"/>
          </a:xfrm>
        </p:spPr>
        <p:txBody>
          <a:bodyPr/>
          <a:lstStyle/>
          <a:p>
            <a:r>
              <a:rPr lang="en-US" altLang="en-US" smtClean="0"/>
              <a:t>Example</a:t>
            </a:r>
          </a:p>
        </p:txBody>
      </p:sp>
      <p:sp>
        <p:nvSpPr>
          <p:cNvPr id="29700" name="Rectangle 3"/>
          <p:cNvSpPr>
            <a:spLocks noGrp="1" noChangeArrowheads="1"/>
          </p:cNvSpPr>
          <p:nvPr>
            <p:ph type="body" idx="1"/>
          </p:nvPr>
        </p:nvSpPr>
        <p:spPr>
          <a:xfrm>
            <a:off x="381000" y="2438400"/>
            <a:ext cx="8610600" cy="2667000"/>
          </a:xfrm>
        </p:spPr>
        <p:txBody>
          <a:bodyPr/>
          <a:lstStyle/>
          <a:p>
            <a:pPr marL="0" indent="0">
              <a:lnSpc>
                <a:spcPct val="90000"/>
              </a:lnSpc>
              <a:buFont typeface="Monotype Sorts" pitchFamily="2" charset="2"/>
              <a:buNone/>
            </a:pPr>
            <a:r>
              <a:rPr lang="en-US" altLang="en-US" sz="1800" b="1" smtClean="0">
                <a:solidFill>
                  <a:schemeClr val="tx2"/>
                </a:solidFill>
                <a:latin typeface="Courier New" panose="02070309020205020404" pitchFamily="49" charset="0"/>
                <a:cs typeface="Courier New" panose="02070309020205020404" pitchFamily="49" charset="0"/>
              </a:rPr>
              <a:t>public class Test {</a:t>
            </a:r>
            <a:endParaRPr lang="en-US" altLang="en-US" sz="1800" b="1" smtClean="0">
              <a:solidFill>
                <a:schemeClr val="tx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b="1" smtClean="0">
                <a:solidFill>
                  <a:schemeClr val="tx2"/>
                </a:solidFill>
                <a:latin typeface="Courier New" panose="02070309020205020404" pitchFamily="49" charset="0"/>
                <a:cs typeface="Courier New" panose="02070309020205020404" pitchFamily="49" charset="0"/>
              </a:rPr>
              <a:t>  public static void main(String[] args) {</a:t>
            </a:r>
            <a:endParaRPr lang="en-US" altLang="en-US" sz="1800" b="1" smtClean="0">
              <a:solidFill>
                <a:schemeClr val="tx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b="1" smtClean="0">
                <a:solidFill>
                  <a:schemeClr val="tx2"/>
                </a:solidFill>
                <a:latin typeface="Courier New" panose="02070309020205020404" pitchFamily="49" charset="0"/>
                <a:cs typeface="Courier New" panose="02070309020205020404" pitchFamily="49" charset="0"/>
              </a:rPr>
              <a:t>    int x; // x has no default value</a:t>
            </a:r>
            <a:endParaRPr lang="en-US" altLang="en-US" sz="1800" b="1" smtClean="0">
              <a:solidFill>
                <a:schemeClr val="tx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b="1" smtClean="0">
                <a:solidFill>
                  <a:schemeClr val="tx2"/>
                </a:solidFill>
                <a:latin typeface="Courier New" panose="02070309020205020404" pitchFamily="49" charset="0"/>
                <a:cs typeface="Courier New" panose="02070309020205020404" pitchFamily="49" charset="0"/>
              </a:rPr>
              <a:t>    String y; // y has no default value</a:t>
            </a:r>
            <a:endParaRPr lang="en-US" altLang="en-US" sz="1800" b="1" smtClean="0">
              <a:solidFill>
                <a:schemeClr val="tx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b="1" smtClean="0">
                <a:solidFill>
                  <a:schemeClr val="tx2"/>
                </a:solidFill>
                <a:latin typeface="Courier New" panose="02070309020205020404" pitchFamily="49" charset="0"/>
                <a:cs typeface="Courier New" panose="02070309020205020404" pitchFamily="49" charset="0"/>
              </a:rPr>
              <a:t>    System.out.println("x is " + x); </a:t>
            </a:r>
            <a:endParaRPr lang="en-US" altLang="en-US" sz="1800" b="1" smtClean="0">
              <a:solidFill>
                <a:schemeClr val="tx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b="1" smtClean="0">
                <a:solidFill>
                  <a:schemeClr val="tx2"/>
                </a:solidFill>
                <a:latin typeface="Courier New" panose="02070309020205020404" pitchFamily="49" charset="0"/>
                <a:cs typeface="Courier New" panose="02070309020205020404" pitchFamily="49" charset="0"/>
              </a:rPr>
              <a:t>    System.out.println("y is " + y); </a:t>
            </a:r>
            <a:endParaRPr lang="en-US" altLang="en-US" sz="1800" b="1" smtClean="0">
              <a:solidFill>
                <a:schemeClr val="tx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b="1" smtClean="0">
                <a:solidFill>
                  <a:schemeClr val="tx2"/>
                </a:solidFill>
                <a:latin typeface="Courier New" panose="02070309020205020404" pitchFamily="49" charset="0"/>
                <a:cs typeface="Courier New" panose="02070309020205020404" pitchFamily="49" charset="0"/>
              </a:rPr>
              <a:t>  }</a:t>
            </a:r>
            <a:endParaRPr lang="en-US" altLang="en-US" sz="1800" b="1" smtClean="0">
              <a:solidFill>
                <a:schemeClr val="tx2"/>
              </a:solidFill>
              <a:latin typeface="Courier" charset="0"/>
              <a:cs typeface="Times New Roman" panose="02020603050405020304" pitchFamily="18" charset="0"/>
            </a:endParaRPr>
          </a:p>
          <a:p>
            <a:pPr marL="0" indent="0">
              <a:lnSpc>
                <a:spcPct val="90000"/>
              </a:lnSpc>
              <a:buFont typeface="Monotype Sorts" pitchFamily="2" charset="2"/>
              <a:buNone/>
            </a:pPr>
            <a:r>
              <a:rPr lang="en-US" altLang="en-US" sz="1800" b="1" smtClean="0">
                <a:solidFill>
                  <a:schemeClr val="tx2"/>
                </a:solidFill>
                <a:latin typeface="Courier New" panose="02070309020205020404" pitchFamily="49" charset="0"/>
                <a:cs typeface="Courier New" panose="02070309020205020404" pitchFamily="49" charset="0"/>
              </a:rPr>
              <a:t>}</a:t>
            </a:r>
          </a:p>
        </p:txBody>
      </p:sp>
      <p:sp>
        <p:nvSpPr>
          <p:cNvPr id="29701" name="Line 4"/>
          <p:cNvSpPr>
            <a:spLocks noChangeShapeType="1"/>
          </p:cNvSpPr>
          <p:nvPr/>
        </p:nvSpPr>
        <p:spPr bwMode="auto">
          <a:xfrm flipH="1">
            <a:off x="2819400" y="3886200"/>
            <a:ext cx="2133600" cy="16764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9702" name="Line 5"/>
          <p:cNvSpPr>
            <a:spLocks noChangeShapeType="1"/>
          </p:cNvSpPr>
          <p:nvPr/>
        </p:nvSpPr>
        <p:spPr bwMode="auto">
          <a:xfrm flipH="1">
            <a:off x="3048000" y="4267200"/>
            <a:ext cx="1905000" cy="1295400"/>
          </a:xfrm>
          <a:prstGeom prst="line">
            <a:avLst/>
          </a:prstGeom>
          <a:noFill/>
          <a:ln w="12700">
            <a:solidFill>
              <a:srgbClr val="FF0000"/>
            </a:solidFill>
            <a:round/>
            <a:headEnd type="stealth"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9703" name="Text Box 6"/>
          <p:cNvSpPr txBox="1">
            <a:spLocks noChangeArrowheads="1"/>
          </p:cNvSpPr>
          <p:nvPr/>
        </p:nvSpPr>
        <p:spPr bwMode="auto">
          <a:xfrm>
            <a:off x="2438400" y="56388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Compile error: variable not initialized</a:t>
            </a:r>
          </a:p>
        </p:txBody>
      </p:sp>
      <p:sp>
        <p:nvSpPr>
          <p:cNvPr id="29704" name="Rectangle 7"/>
          <p:cNvSpPr>
            <a:spLocks noChangeArrowheads="1"/>
          </p:cNvSpPr>
          <p:nvPr/>
        </p:nvSpPr>
        <p:spPr bwMode="auto">
          <a:xfrm>
            <a:off x="381000" y="1219200"/>
            <a:ext cx="8610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a:cs typeface="Times New Roman" panose="02020603050405020304" pitchFamily="18" charset="0"/>
              </a:rPr>
              <a:t>Java assigns no default value to a local variable inside a method.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910D8D7-14C7-4858-9A72-C6E3C5CA3C80}" type="slidenum">
              <a:rPr lang="en-US" altLang="en-US" sz="1400"/>
              <a:pPr>
                <a:spcBef>
                  <a:spcPct val="0"/>
                </a:spcBef>
                <a:buClrTx/>
                <a:buSzTx/>
                <a:buFontTx/>
                <a:buNone/>
              </a:pPr>
              <a:t>26</a:t>
            </a:fld>
            <a:endParaRPr lang="en-US" altLang="en-US" sz="1400"/>
          </a:p>
        </p:txBody>
      </p:sp>
      <p:sp>
        <p:nvSpPr>
          <p:cNvPr id="30723" name="Rectangle 2"/>
          <p:cNvSpPr>
            <a:spLocks noGrp="1" noChangeArrowheads="1"/>
          </p:cNvSpPr>
          <p:nvPr>
            <p:ph type="title"/>
          </p:nvPr>
        </p:nvSpPr>
        <p:spPr>
          <a:xfrm>
            <a:off x="0" y="381000"/>
            <a:ext cx="9144000" cy="1047750"/>
          </a:xfrm>
        </p:spPr>
        <p:txBody>
          <a:bodyPr/>
          <a:lstStyle/>
          <a:p>
            <a:r>
              <a:rPr lang="en-US" altLang="en-US" sz="4000" smtClean="0"/>
              <a:t>Differences between Variables of </a:t>
            </a:r>
            <a:br>
              <a:rPr lang="en-US" altLang="en-US" sz="4000" smtClean="0"/>
            </a:br>
            <a:r>
              <a:rPr lang="en-US" altLang="en-US" sz="4000" smtClean="0"/>
              <a:t>Primitive Data Types and Object Types</a:t>
            </a:r>
            <a:r>
              <a:rPr lang="en-US" altLang="en-US" sz="4000" b="1" smtClean="0">
                <a:latin typeface="Courier" charset="0"/>
              </a:rPr>
              <a:t/>
            </a:r>
            <a:br>
              <a:rPr lang="en-US" altLang="en-US" sz="4000" b="1" smtClean="0">
                <a:latin typeface="Courier" charset="0"/>
              </a:rPr>
            </a:br>
            <a:endParaRPr lang="en-US" altLang="en-US" b="1" smtClean="0">
              <a:latin typeface="Courier" charset="0"/>
            </a:endParaRPr>
          </a:p>
        </p:txBody>
      </p:sp>
      <p:sp>
        <p:nvSpPr>
          <p:cNvPr id="30724" name="Rectangle 9"/>
          <p:cNvSpPr>
            <a:spLocks noChangeArrowheads="1"/>
          </p:cNvSpPr>
          <p:nvPr/>
        </p:nvSpPr>
        <p:spPr bwMode="auto">
          <a:xfrm>
            <a:off x="3113088"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11"/>
          <p:cNvSpPr>
            <a:spLocks noChangeArrowheads="1"/>
          </p:cNvSpPr>
          <p:nvPr/>
        </p:nvSpPr>
        <p:spPr bwMode="auto">
          <a:xfrm>
            <a:off x="2371725" y="288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0726" name="Object 10"/>
          <p:cNvGraphicFramePr>
            <a:graphicFrameLocks noChangeAspect="1"/>
          </p:cNvGraphicFramePr>
          <p:nvPr/>
        </p:nvGraphicFramePr>
        <p:xfrm>
          <a:off x="304800" y="1752600"/>
          <a:ext cx="8610600" cy="2124075"/>
        </p:xfrm>
        <a:graphic>
          <a:graphicData uri="http://schemas.openxmlformats.org/presentationml/2006/ole">
            <mc:AlternateContent xmlns:mc="http://schemas.openxmlformats.org/markup-compatibility/2006">
              <mc:Choice xmlns:v="urn:schemas-microsoft-com:vml" Requires="v">
                <p:oleObj spid="_x0000_s30729" r:id="rId3" imgW="4401312" imgH="1086612" progId="Word.Picture.8">
                  <p:embed/>
                </p:oleObj>
              </mc:Choice>
              <mc:Fallback>
                <p:oleObj r:id="rId3" imgW="4401312" imgH="1086612"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52600"/>
                        <a:ext cx="8610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E54692-B1C3-4032-8D69-746333537BC4}" type="slidenum">
              <a:rPr lang="en-US" altLang="en-US" sz="1400"/>
              <a:pPr>
                <a:spcBef>
                  <a:spcPct val="0"/>
                </a:spcBef>
                <a:buClrTx/>
                <a:buSzTx/>
                <a:buFontTx/>
                <a:buNone/>
              </a:pPr>
              <a:t>27</a:t>
            </a:fld>
            <a:endParaRPr lang="en-US" altLang="en-US" sz="1400"/>
          </a:p>
        </p:txBody>
      </p:sp>
      <p:sp>
        <p:nvSpPr>
          <p:cNvPr id="31747" name="Rectangle 2"/>
          <p:cNvSpPr>
            <a:spLocks noGrp="1" noChangeArrowheads="1"/>
          </p:cNvSpPr>
          <p:nvPr>
            <p:ph type="title"/>
          </p:nvPr>
        </p:nvSpPr>
        <p:spPr>
          <a:xfrm>
            <a:off x="685800" y="0"/>
            <a:ext cx="7772400" cy="1428750"/>
          </a:xfrm>
        </p:spPr>
        <p:txBody>
          <a:bodyPr/>
          <a:lstStyle/>
          <a:p>
            <a:r>
              <a:rPr lang="en-US" altLang="en-US" smtClean="0"/>
              <a:t>Copying Variables of Primitive Data Types and Object Types</a:t>
            </a:r>
          </a:p>
        </p:txBody>
      </p:sp>
      <p:sp>
        <p:nvSpPr>
          <p:cNvPr id="31748" name="Rectangle 7"/>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9"/>
          <p:cNvSpPr>
            <a:spLocks noChangeArrowheads="1"/>
          </p:cNvSpPr>
          <p:nvPr/>
        </p:nvSpPr>
        <p:spPr bwMode="auto">
          <a:xfrm>
            <a:off x="0" y="2830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1750" name="Object 8"/>
          <p:cNvGraphicFramePr>
            <a:graphicFrameLocks noChangeAspect="1"/>
          </p:cNvGraphicFramePr>
          <p:nvPr/>
        </p:nvGraphicFramePr>
        <p:xfrm>
          <a:off x="155575" y="1662113"/>
          <a:ext cx="3763963" cy="2090737"/>
        </p:xfrm>
        <a:graphic>
          <a:graphicData uri="http://schemas.openxmlformats.org/presentationml/2006/ole">
            <mc:AlternateContent xmlns:mc="http://schemas.openxmlformats.org/markup-compatibility/2006">
              <mc:Choice xmlns:v="urn:schemas-microsoft-com:vml" Requires="v">
                <p:oleObj spid="_x0000_s31757" name="Picture" r:id="rId3" imgW="2156460" imgH="1197864" progId="Word.Picture.8">
                  <p:embed/>
                </p:oleObj>
              </mc:Choice>
              <mc:Fallback>
                <p:oleObj name="Picture" r:id="rId3" imgW="2156460" imgH="1197864"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662113"/>
                        <a:ext cx="376396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1" name="Rectangle 11"/>
          <p:cNvSpPr>
            <a:spLocks noChangeArrowheads="1"/>
          </p:cNvSpPr>
          <p:nvPr/>
        </p:nvSpPr>
        <p:spPr bwMode="auto">
          <a:xfrm>
            <a:off x="0" y="2557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1752" name="Object 10"/>
          <p:cNvGraphicFramePr>
            <a:graphicFrameLocks noChangeAspect="1"/>
          </p:cNvGraphicFramePr>
          <p:nvPr/>
        </p:nvGraphicFramePr>
        <p:xfrm>
          <a:off x="3689350" y="3621088"/>
          <a:ext cx="5340350" cy="2703512"/>
        </p:xfrm>
        <a:graphic>
          <a:graphicData uri="http://schemas.openxmlformats.org/presentationml/2006/ole">
            <mc:AlternateContent xmlns:mc="http://schemas.openxmlformats.org/markup-compatibility/2006">
              <mc:Choice xmlns:v="urn:schemas-microsoft-com:vml" Requires="v">
                <p:oleObj spid="_x0000_s31758" name="Picture" r:id="rId5" imgW="3438873" imgH="1737664" progId="Word.Picture.8">
                  <p:embed/>
                </p:oleObj>
              </mc:Choice>
              <mc:Fallback>
                <p:oleObj name="Picture" r:id="rId5" imgW="3438873" imgH="1737664" progId="Word.Picture.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9350" y="3621088"/>
                        <a:ext cx="5340350"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29C373-BD58-418B-BC8C-9B44A035789B}" type="slidenum">
              <a:rPr lang="en-US" altLang="en-US" sz="1400"/>
              <a:pPr>
                <a:spcBef>
                  <a:spcPct val="0"/>
                </a:spcBef>
                <a:buClrTx/>
                <a:buSzTx/>
                <a:buFontTx/>
                <a:buNone/>
              </a:pPr>
              <a:t>28</a:t>
            </a:fld>
            <a:endParaRPr lang="en-US" altLang="en-US" sz="1400"/>
          </a:p>
        </p:txBody>
      </p:sp>
      <p:sp>
        <p:nvSpPr>
          <p:cNvPr id="32771" name="Rectangle 2"/>
          <p:cNvSpPr>
            <a:spLocks noGrp="1" noChangeArrowheads="1"/>
          </p:cNvSpPr>
          <p:nvPr>
            <p:ph type="title"/>
          </p:nvPr>
        </p:nvSpPr>
        <p:spPr>
          <a:xfrm>
            <a:off x="685800" y="0"/>
            <a:ext cx="7772400" cy="1428750"/>
          </a:xfrm>
        </p:spPr>
        <p:txBody>
          <a:bodyPr/>
          <a:lstStyle/>
          <a:p>
            <a:r>
              <a:rPr lang="en-US" altLang="en-US" smtClean="0"/>
              <a:t>Garbage Collection</a:t>
            </a:r>
          </a:p>
        </p:txBody>
      </p:sp>
      <p:sp>
        <p:nvSpPr>
          <p:cNvPr id="32772" name="Rectangle 3"/>
          <p:cNvSpPr>
            <a:spLocks noGrp="1" noChangeArrowheads="1"/>
          </p:cNvSpPr>
          <p:nvPr>
            <p:ph type="body" idx="1"/>
          </p:nvPr>
        </p:nvSpPr>
        <p:spPr>
          <a:xfrm>
            <a:off x="269875" y="1371600"/>
            <a:ext cx="8416925" cy="4953000"/>
          </a:xfrm>
        </p:spPr>
        <p:txBody>
          <a:bodyPr/>
          <a:lstStyle/>
          <a:p>
            <a:pPr marL="0" indent="0">
              <a:buFont typeface="Monotype Sorts" pitchFamily="2" charset="2"/>
              <a:buNone/>
            </a:pPr>
            <a:r>
              <a:rPr lang="en-US" altLang="en-US" smtClean="0">
                <a:cs typeface="Times New Roman" panose="02020603050405020304" pitchFamily="18" charset="0"/>
              </a:rPr>
              <a:t>As shown in the previous figure, after the assignment statement c1 = c2, c1 points to the same object referenced by c2. </a:t>
            </a:r>
          </a:p>
          <a:p>
            <a:pPr marL="0" indent="0">
              <a:buFont typeface="Monotype Sorts" pitchFamily="2" charset="2"/>
              <a:buNone/>
            </a:pPr>
            <a:r>
              <a:rPr lang="en-US" altLang="en-US" smtClean="0">
                <a:cs typeface="Times New Roman" panose="02020603050405020304" pitchFamily="18" charset="0"/>
              </a:rPr>
              <a:t>The object previously referenced by c1 is no longer referenced. </a:t>
            </a:r>
          </a:p>
          <a:p>
            <a:pPr marL="0" indent="0">
              <a:buFont typeface="Monotype Sorts" pitchFamily="2" charset="2"/>
              <a:buNone/>
            </a:pPr>
            <a:r>
              <a:rPr lang="en-US" altLang="en-US" smtClean="0">
                <a:cs typeface="Times New Roman" panose="02020603050405020304" pitchFamily="18" charset="0"/>
              </a:rPr>
              <a:t>This object is known as garbage. Garbage is automatically collected by JVM.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E9B00F6-5CF0-4C8E-95FE-18A9AE7FD7F7}" type="slidenum">
              <a:rPr lang="en-US" altLang="en-US" sz="1400"/>
              <a:pPr>
                <a:spcBef>
                  <a:spcPct val="0"/>
                </a:spcBef>
                <a:buClrTx/>
                <a:buSzTx/>
                <a:buFontTx/>
                <a:buNone/>
              </a:pPr>
              <a:t>29</a:t>
            </a:fld>
            <a:endParaRPr lang="en-US" altLang="en-US" sz="1400"/>
          </a:p>
        </p:txBody>
      </p:sp>
      <p:sp>
        <p:nvSpPr>
          <p:cNvPr id="33795" name="Rectangle 2"/>
          <p:cNvSpPr>
            <a:spLocks noGrp="1" noChangeArrowheads="1"/>
          </p:cNvSpPr>
          <p:nvPr>
            <p:ph type="title"/>
          </p:nvPr>
        </p:nvSpPr>
        <p:spPr>
          <a:xfrm>
            <a:off x="457200" y="304800"/>
            <a:ext cx="8686800" cy="533400"/>
          </a:xfrm>
        </p:spPr>
        <p:txBody>
          <a:bodyPr/>
          <a:lstStyle/>
          <a:p>
            <a:r>
              <a:rPr lang="en-US" altLang="en-US" smtClean="0"/>
              <a:t>The Date Class</a:t>
            </a:r>
            <a:endParaRPr lang="en-US" altLang="en-US" smtClean="0">
              <a:solidFill>
                <a:schemeClr val="tx1"/>
              </a:solidFill>
              <a:latin typeface="Book Antiqua" panose="02040602050305030304" pitchFamily="18" charset="0"/>
              <a:hlinkClick r:id="rId3" action="ppaction://program"/>
            </a:endParaRPr>
          </a:p>
        </p:txBody>
      </p:sp>
      <p:sp>
        <p:nvSpPr>
          <p:cNvPr id="33796" name="Rectangle 3"/>
          <p:cNvSpPr>
            <a:spLocks noGrp="1" noChangeArrowheads="1"/>
          </p:cNvSpPr>
          <p:nvPr>
            <p:ph type="body" idx="1"/>
          </p:nvPr>
        </p:nvSpPr>
        <p:spPr>
          <a:xfrm>
            <a:off x="152400" y="1066800"/>
            <a:ext cx="8991600" cy="1747838"/>
          </a:xfrm>
        </p:spPr>
        <p:txBody>
          <a:bodyPr/>
          <a:lstStyle/>
          <a:p>
            <a:pPr marL="0" indent="0">
              <a:lnSpc>
                <a:spcPct val="90000"/>
              </a:lnSpc>
              <a:buFont typeface="Monotype Sorts" pitchFamily="2" charset="2"/>
              <a:buNone/>
              <a:tabLst>
                <a:tab pos="0" algn="l"/>
              </a:tabLst>
            </a:pPr>
            <a:r>
              <a:rPr lang="en-US" altLang="en-US" sz="2800" smtClean="0">
                <a:cs typeface="Times New Roman" panose="02020603050405020304" pitchFamily="18" charset="0"/>
              </a:rPr>
              <a:t>Java provides a system-independent encapsulation of date and time in the </a:t>
            </a:r>
            <a:r>
              <a:rPr lang="en-US" altLang="en-US" sz="2800" u="sng" smtClean="0">
                <a:cs typeface="Times New Roman" panose="02020603050405020304" pitchFamily="18" charset="0"/>
              </a:rPr>
              <a:t>java.util.Date</a:t>
            </a:r>
            <a:r>
              <a:rPr lang="en-US" altLang="en-US" sz="2800" smtClean="0">
                <a:cs typeface="Times New Roman" panose="02020603050405020304" pitchFamily="18" charset="0"/>
              </a:rPr>
              <a:t> class. You can use the </a:t>
            </a:r>
            <a:r>
              <a:rPr lang="en-US" altLang="en-US" sz="2800" u="sng" smtClean="0">
                <a:cs typeface="Times New Roman" panose="02020603050405020304" pitchFamily="18" charset="0"/>
              </a:rPr>
              <a:t>Date</a:t>
            </a:r>
            <a:r>
              <a:rPr lang="en-US" altLang="en-US" sz="2800" smtClean="0">
                <a:cs typeface="Times New Roman" panose="02020603050405020304" pitchFamily="18" charset="0"/>
              </a:rPr>
              <a:t> class to create an instance for the current date and time and use its </a:t>
            </a:r>
            <a:r>
              <a:rPr lang="en-US" altLang="en-US" sz="2800" u="sng" smtClean="0">
                <a:cs typeface="Times New Roman" panose="02020603050405020304" pitchFamily="18" charset="0"/>
              </a:rPr>
              <a:t>toString</a:t>
            </a:r>
            <a:r>
              <a:rPr lang="en-US" altLang="en-US" sz="2800" smtClean="0">
                <a:cs typeface="Times New Roman" panose="02020603050405020304" pitchFamily="18" charset="0"/>
              </a:rPr>
              <a:t> method to return the date and time as a string. </a:t>
            </a:r>
            <a:endParaRPr lang="en-US" altLang="en-US" sz="2800" smtClean="0">
              <a:latin typeface="Courier New" panose="02070309020205020404" pitchFamily="49" charset="0"/>
              <a:cs typeface="Times New Roman" panose="02020603050405020304" pitchFamily="18" charset="0"/>
            </a:endParaRPr>
          </a:p>
        </p:txBody>
      </p:sp>
      <p:sp>
        <p:nvSpPr>
          <p:cNvPr id="33797" name="Rectangle 5"/>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3798" name="Object 4"/>
          <p:cNvGraphicFramePr>
            <a:graphicFrameLocks noChangeAspect="1"/>
          </p:cNvGraphicFramePr>
          <p:nvPr/>
        </p:nvGraphicFramePr>
        <p:xfrm>
          <a:off x="77788" y="2968625"/>
          <a:ext cx="9066212" cy="2473325"/>
        </p:xfrm>
        <a:graphic>
          <a:graphicData uri="http://schemas.openxmlformats.org/presentationml/2006/ole">
            <mc:AlternateContent xmlns:mc="http://schemas.openxmlformats.org/markup-compatibility/2006">
              <mc:Choice xmlns:v="urn:schemas-microsoft-com:vml" Requires="v">
                <p:oleObj spid="_x0000_s33801" name="Picture" r:id="rId4" imgW="4953000" imgH="1350264" progId="Word.Picture.8">
                  <p:embed/>
                </p:oleObj>
              </mc:Choice>
              <mc:Fallback>
                <p:oleObj name="Picture" r:id="rId4" imgW="4953000" imgH="1350264"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8" y="2968625"/>
                        <a:ext cx="9066212"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2AD631-D132-4830-A389-56A8CC377F79}" type="slidenum">
              <a:rPr lang="en-US" altLang="en-US" sz="1400"/>
              <a:pPr>
                <a:spcBef>
                  <a:spcPct val="0"/>
                </a:spcBef>
                <a:buClrTx/>
                <a:buSzTx/>
                <a:buFontTx/>
                <a:buNone/>
              </a:pPr>
              <a:t>3</a:t>
            </a:fld>
            <a:endParaRPr lang="en-US" altLang="en-US" sz="1400"/>
          </a:p>
        </p:txBody>
      </p:sp>
      <p:sp>
        <p:nvSpPr>
          <p:cNvPr id="6147" name="Rectangle 2"/>
          <p:cNvSpPr>
            <a:spLocks noGrp="1" noChangeArrowheads="1"/>
          </p:cNvSpPr>
          <p:nvPr>
            <p:ph type="title"/>
          </p:nvPr>
        </p:nvSpPr>
        <p:spPr>
          <a:xfrm>
            <a:off x="762000" y="152400"/>
            <a:ext cx="7772400" cy="609600"/>
          </a:xfrm>
        </p:spPr>
        <p:txBody>
          <a:bodyPr/>
          <a:lstStyle/>
          <a:p>
            <a:r>
              <a:rPr lang="en-US" altLang="en-US" smtClean="0"/>
              <a:t>OO Programming Concepts</a:t>
            </a:r>
          </a:p>
        </p:txBody>
      </p:sp>
      <p:sp>
        <p:nvSpPr>
          <p:cNvPr id="6148" name="Rectangle 16"/>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9" name="Text Box 17"/>
          <p:cNvSpPr txBox="1">
            <a:spLocks noChangeArrowheads="1"/>
          </p:cNvSpPr>
          <p:nvPr/>
        </p:nvSpPr>
        <p:spPr bwMode="auto">
          <a:xfrm>
            <a:off x="304800" y="917575"/>
            <a:ext cx="86106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Object-oriented programming (OOP) involves programming using objects. </a:t>
            </a:r>
          </a:p>
          <a:p>
            <a:pPr>
              <a:spcBef>
                <a:spcPct val="50000"/>
              </a:spcBef>
              <a:buClrTx/>
              <a:buSzTx/>
              <a:buFontTx/>
              <a:buNone/>
            </a:pPr>
            <a:r>
              <a:rPr lang="en-US" altLang="en-US" sz="2400">
                <a:cs typeface="Courier New" panose="02070309020205020404" pitchFamily="49" charset="0"/>
              </a:rPr>
              <a:t>An </a:t>
            </a:r>
            <a:r>
              <a:rPr lang="en-US" altLang="en-US" sz="2400" i="1">
                <a:cs typeface="Courier New" panose="02070309020205020404" pitchFamily="49" charset="0"/>
              </a:rPr>
              <a:t>object</a:t>
            </a:r>
            <a:r>
              <a:rPr lang="en-US" altLang="en-US" sz="2400">
                <a:cs typeface="Courier New" panose="02070309020205020404" pitchFamily="49" charset="0"/>
              </a:rPr>
              <a:t> represents an entity in the real world that can be distinctly identified. </a:t>
            </a:r>
          </a:p>
          <a:p>
            <a:pPr>
              <a:spcBef>
                <a:spcPct val="50000"/>
              </a:spcBef>
              <a:buClrTx/>
              <a:buSzTx/>
              <a:buFontTx/>
              <a:buNone/>
            </a:pPr>
            <a:r>
              <a:rPr lang="en-US" altLang="en-US" sz="2400">
                <a:cs typeface="Courier New" panose="02070309020205020404" pitchFamily="49" charset="0"/>
              </a:rPr>
              <a:t>For example, a student, a desk, a circle, a button, and even a loan can all be viewed as objects. </a:t>
            </a:r>
          </a:p>
          <a:p>
            <a:pPr>
              <a:spcBef>
                <a:spcPct val="50000"/>
              </a:spcBef>
              <a:buClrTx/>
              <a:buSzTx/>
              <a:buFontTx/>
              <a:buNone/>
            </a:pPr>
            <a:r>
              <a:rPr lang="en-US" altLang="en-US" sz="2400">
                <a:cs typeface="Courier New" panose="02070309020205020404" pitchFamily="49" charset="0"/>
              </a:rPr>
              <a:t>An object has a unique identity, state, and behaviors. </a:t>
            </a:r>
          </a:p>
          <a:p>
            <a:pPr>
              <a:spcBef>
                <a:spcPct val="50000"/>
              </a:spcBef>
              <a:buClrTx/>
              <a:buSzTx/>
              <a:buFontTx/>
              <a:buNone/>
            </a:pPr>
            <a:r>
              <a:rPr lang="en-US" altLang="en-US" sz="2400">
                <a:cs typeface="Courier New" panose="02070309020205020404" pitchFamily="49" charset="0"/>
              </a:rPr>
              <a:t>The </a:t>
            </a:r>
            <a:r>
              <a:rPr lang="en-US" altLang="en-US" sz="2400" i="1">
                <a:cs typeface="Courier New" panose="02070309020205020404" pitchFamily="49" charset="0"/>
              </a:rPr>
              <a:t>state</a:t>
            </a:r>
            <a:r>
              <a:rPr lang="en-US" altLang="en-US" sz="2400">
                <a:cs typeface="Courier New" panose="02070309020205020404" pitchFamily="49" charset="0"/>
              </a:rPr>
              <a:t> of an object consists of a set of </a:t>
            </a:r>
            <a:r>
              <a:rPr lang="en-US" altLang="en-US" sz="2400" i="1">
                <a:cs typeface="Courier New" panose="02070309020205020404" pitchFamily="49" charset="0"/>
              </a:rPr>
              <a:t>data</a:t>
            </a:r>
            <a:r>
              <a:rPr lang="en-US" altLang="en-US" sz="2400">
                <a:cs typeface="Courier New" panose="02070309020205020404" pitchFamily="49" charset="0"/>
              </a:rPr>
              <a:t> </a:t>
            </a:r>
            <a:r>
              <a:rPr lang="en-US" altLang="en-US" sz="2400" i="1">
                <a:cs typeface="Courier New" panose="02070309020205020404" pitchFamily="49" charset="0"/>
              </a:rPr>
              <a:t>fields</a:t>
            </a:r>
            <a:r>
              <a:rPr lang="en-US" altLang="en-US" sz="2400">
                <a:cs typeface="Courier New" panose="02070309020205020404" pitchFamily="49" charset="0"/>
              </a:rPr>
              <a:t> (also known as </a:t>
            </a:r>
            <a:r>
              <a:rPr lang="en-US" altLang="en-US" sz="2400" i="1">
                <a:cs typeface="Courier New" panose="02070309020205020404" pitchFamily="49" charset="0"/>
              </a:rPr>
              <a:t>properties</a:t>
            </a:r>
            <a:r>
              <a:rPr lang="en-US" altLang="en-US" sz="2400">
                <a:cs typeface="Courier New" panose="02070309020205020404" pitchFamily="49" charset="0"/>
              </a:rPr>
              <a:t>) with their current values. The </a:t>
            </a:r>
            <a:r>
              <a:rPr lang="en-US" altLang="en-US" sz="2400" i="1">
                <a:cs typeface="Courier New" panose="02070309020205020404" pitchFamily="49" charset="0"/>
              </a:rPr>
              <a:t>behavior</a:t>
            </a:r>
            <a:r>
              <a:rPr lang="en-US" altLang="en-US" sz="2400">
                <a:cs typeface="Courier New" panose="02070309020205020404" pitchFamily="49" charset="0"/>
              </a:rPr>
              <a:t> of an object is defined by a set of methods.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2851AF-CDEB-4A99-A77B-55BA96C32CD5}" type="slidenum">
              <a:rPr lang="en-US" altLang="en-US" sz="1400"/>
              <a:pPr>
                <a:spcBef>
                  <a:spcPct val="0"/>
                </a:spcBef>
                <a:buClrTx/>
                <a:buSzTx/>
                <a:buFontTx/>
                <a:buNone/>
              </a:pPr>
              <a:t>30</a:t>
            </a:fld>
            <a:endParaRPr lang="en-US" altLang="en-US" sz="1400"/>
          </a:p>
        </p:txBody>
      </p:sp>
      <p:sp>
        <p:nvSpPr>
          <p:cNvPr id="34819" name="Rectangle 2"/>
          <p:cNvSpPr>
            <a:spLocks noGrp="1" noChangeArrowheads="1"/>
          </p:cNvSpPr>
          <p:nvPr>
            <p:ph type="title"/>
          </p:nvPr>
        </p:nvSpPr>
        <p:spPr>
          <a:xfrm>
            <a:off x="457200" y="304800"/>
            <a:ext cx="8686800" cy="533400"/>
          </a:xfrm>
        </p:spPr>
        <p:txBody>
          <a:bodyPr/>
          <a:lstStyle/>
          <a:p>
            <a:r>
              <a:rPr lang="en-US" altLang="en-US" smtClean="0"/>
              <a:t>The Date Class Example</a:t>
            </a:r>
            <a:endParaRPr lang="en-US" altLang="en-US" smtClean="0">
              <a:solidFill>
                <a:schemeClr val="tx1"/>
              </a:solidFill>
              <a:latin typeface="Book Antiqua" panose="02040602050305030304" pitchFamily="18" charset="0"/>
              <a:hlinkClick r:id="rId2" action="ppaction://program"/>
            </a:endParaRPr>
          </a:p>
        </p:txBody>
      </p:sp>
      <p:sp>
        <p:nvSpPr>
          <p:cNvPr id="34820" name="Rectangle 3"/>
          <p:cNvSpPr>
            <a:spLocks noGrp="1" noChangeArrowheads="1"/>
          </p:cNvSpPr>
          <p:nvPr>
            <p:ph type="body" idx="1"/>
          </p:nvPr>
        </p:nvSpPr>
        <p:spPr>
          <a:xfrm>
            <a:off x="152400" y="1066800"/>
            <a:ext cx="8991600" cy="5181600"/>
          </a:xfrm>
        </p:spPr>
        <p:txBody>
          <a:bodyPr/>
          <a:lstStyle/>
          <a:p>
            <a:pPr marL="0" indent="0">
              <a:buFont typeface="Monotype Sorts" pitchFamily="2" charset="2"/>
              <a:buNone/>
              <a:tabLst>
                <a:tab pos="0" algn="l"/>
              </a:tabLst>
            </a:pPr>
            <a:r>
              <a:rPr lang="en-US" altLang="en-US" smtClean="0">
                <a:cs typeface="Times New Roman" panose="02020603050405020304" pitchFamily="18" charset="0"/>
              </a:rPr>
              <a:t>For example, the following code</a:t>
            </a:r>
            <a:r>
              <a:rPr lang="en-US" altLang="en-US" smtClean="0">
                <a:latin typeface="Courier" charset="0"/>
                <a:cs typeface="Times New Roman" panose="02020603050405020304" pitchFamily="18" charset="0"/>
              </a:rPr>
              <a:t> </a:t>
            </a:r>
          </a:p>
          <a:p>
            <a:pPr marL="0" indent="0">
              <a:buFont typeface="Monotype Sorts" pitchFamily="2" charset="2"/>
              <a:buNone/>
              <a:tabLst>
                <a:tab pos="0" algn="l"/>
              </a:tabLst>
            </a:pPr>
            <a:r>
              <a:rPr lang="en-US" altLang="en-US" smtClean="0">
                <a:latin typeface="Courier" charset="0"/>
                <a:cs typeface="Times New Roman" panose="02020603050405020304" pitchFamily="18" charset="0"/>
              </a:rPr>
              <a:t> </a:t>
            </a:r>
          </a:p>
          <a:p>
            <a:pPr marL="979488" lvl="1">
              <a:buFontTx/>
              <a:buNone/>
              <a:tabLst>
                <a:tab pos="0" algn="l"/>
              </a:tabLst>
            </a:pPr>
            <a:r>
              <a:rPr lang="en-US" altLang="en-US" sz="2400" smtClean="0">
                <a:latin typeface="Courier New" panose="02070309020205020404" pitchFamily="49" charset="0"/>
                <a:cs typeface="Times New Roman" panose="02020603050405020304" pitchFamily="18" charset="0"/>
              </a:rPr>
              <a:t>java.util.Date date = new java.util.Date();</a:t>
            </a:r>
          </a:p>
          <a:p>
            <a:pPr marL="979488" lvl="1">
              <a:buFontTx/>
              <a:buNone/>
              <a:tabLst>
                <a:tab pos="0" algn="l"/>
              </a:tabLst>
            </a:pPr>
            <a:r>
              <a:rPr lang="en-US" altLang="en-US" sz="2400" smtClean="0">
                <a:latin typeface="Courier New" panose="02070309020205020404" pitchFamily="49" charset="0"/>
                <a:cs typeface="Times New Roman" panose="02020603050405020304" pitchFamily="18" charset="0"/>
              </a:rPr>
              <a:t>System.out.println(date.toString());</a:t>
            </a:r>
          </a:p>
          <a:p>
            <a:pPr marL="0" indent="0">
              <a:buFont typeface="Monotype Sorts" pitchFamily="2" charset="2"/>
              <a:buNone/>
              <a:tabLst>
                <a:tab pos="0" algn="l"/>
              </a:tabLst>
            </a:pPr>
            <a:endParaRPr lang="en-US" altLang="en-US" sz="2800" smtClean="0">
              <a:latin typeface="Courier" charset="0"/>
              <a:cs typeface="Times New Roman" panose="02020603050405020304" pitchFamily="18" charset="0"/>
            </a:endParaRPr>
          </a:p>
          <a:p>
            <a:pPr marL="0" indent="0">
              <a:buFont typeface="Monotype Sorts" pitchFamily="2" charset="2"/>
              <a:buNone/>
              <a:tabLst>
                <a:tab pos="0" algn="l"/>
              </a:tabLst>
            </a:pPr>
            <a:r>
              <a:rPr lang="en-US" altLang="en-US" smtClean="0">
                <a:cs typeface="Times New Roman" panose="02020603050405020304" pitchFamily="18" charset="0"/>
              </a:rPr>
              <a:t>displays a string like</a:t>
            </a:r>
            <a:r>
              <a:rPr lang="en-US" altLang="en-US" smtClean="0">
                <a:latin typeface="Courier" charset="0"/>
                <a:cs typeface="Times New Roman" panose="02020603050405020304" pitchFamily="18" charset="0"/>
              </a:rPr>
              <a:t> </a:t>
            </a:r>
            <a:r>
              <a:rPr lang="en-US" altLang="en-US" u="sng" smtClean="0">
                <a:latin typeface="Courier New" panose="02070309020205020404" pitchFamily="49" charset="0"/>
                <a:cs typeface="Times New Roman" panose="02020603050405020304" pitchFamily="18" charset="0"/>
              </a:rPr>
              <a:t>Sun Mar 09 13:50:19 EST 2003</a:t>
            </a:r>
            <a:r>
              <a:rPr lang="en-US" altLang="en-US" smtClean="0">
                <a:latin typeface="Courier New" panose="02070309020205020404" pitchFamily="49"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0A3EA0-79DF-4DA4-B5B3-C692429EA585}" type="slidenum">
              <a:rPr lang="en-US" altLang="en-US" sz="1400"/>
              <a:pPr>
                <a:spcBef>
                  <a:spcPct val="0"/>
                </a:spcBef>
                <a:buClrTx/>
                <a:buSzTx/>
                <a:buFontTx/>
                <a:buNone/>
              </a:pPr>
              <a:t>31</a:t>
            </a:fld>
            <a:endParaRPr lang="en-US" altLang="en-US" sz="1400"/>
          </a:p>
        </p:txBody>
      </p:sp>
      <p:sp>
        <p:nvSpPr>
          <p:cNvPr id="35843" name="Rectangle 2"/>
          <p:cNvSpPr>
            <a:spLocks noGrp="1" noChangeArrowheads="1"/>
          </p:cNvSpPr>
          <p:nvPr>
            <p:ph type="title"/>
          </p:nvPr>
        </p:nvSpPr>
        <p:spPr>
          <a:xfrm>
            <a:off x="457200" y="304800"/>
            <a:ext cx="8686800" cy="533400"/>
          </a:xfrm>
        </p:spPr>
        <p:txBody>
          <a:bodyPr/>
          <a:lstStyle/>
          <a:p>
            <a:r>
              <a:rPr lang="en-US" altLang="en-US" smtClean="0"/>
              <a:t>The </a:t>
            </a:r>
            <a:r>
              <a:rPr lang="en-US" altLang="en-US" b="1" smtClean="0"/>
              <a:t>Point2D</a:t>
            </a:r>
            <a:r>
              <a:rPr lang="en-US" altLang="en-US" smtClean="0"/>
              <a:t> Class</a:t>
            </a:r>
            <a:endParaRPr lang="en-US" altLang="en-US" smtClean="0">
              <a:solidFill>
                <a:schemeClr val="tx1"/>
              </a:solidFill>
              <a:latin typeface="Book Antiqua" panose="02040602050305030304" pitchFamily="18" charset="0"/>
              <a:hlinkClick r:id="rId2" action="ppaction://program"/>
            </a:endParaRPr>
          </a:p>
        </p:txBody>
      </p:sp>
      <p:sp>
        <p:nvSpPr>
          <p:cNvPr id="35844" name="Rectangle 3"/>
          <p:cNvSpPr>
            <a:spLocks noGrp="1" noChangeArrowheads="1"/>
          </p:cNvSpPr>
          <p:nvPr>
            <p:ph type="body" idx="1"/>
          </p:nvPr>
        </p:nvSpPr>
        <p:spPr>
          <a:xfrm>
            <a:off x="152400" y="1066800"/>
            <a:ext cx="8991600" cy="1439863"/>
          </a:xfrm>
        </p:spPr>
        <p:txBody>
          <a:bodyPr/>
          <a:lstStyle/>
          <a:p>
            <a:pPr marL="0" indent="0">
              <a:lnSpc>
                <a:spcPct val="90000"/>
              </a:lnSpc>
              <a:buFont typeface="Monotype Sorts" pitchFamily="2" charset="2"/>
              <a:buNone/>
              <a:tabLst>
                <a:tab pos="0" algn="l"/>
              </a:tabLst>
            </a:pPr>
            <a:r>
              <a:rPr lang="en-US" altLang="en-US" sz="2800" smtClean="0"/>
              <a:t>Java API has a conveninent </a:t>
            </a:r>
            <a:r>
              <a:rPr lang="en-US" altLang="en-US" sz="2800" b="1" smtClean="0"/>
              <a:t>Point2D</a:t>
            </a:r>
            <a:r>
              <a:rPr lang="en-US" altLang="en-US" sz="2800" smtClean="0"/>
              <a:t> class in the </a:t>
            </a:r>
            <a:r>
              <a:rPr lang="en-US" altLang="en-US" sz="2800" b="1" smtClean="0"/>
              <a:t>javafx.geometry</a:t>
            </a:r>
            <a:r>
              <a:rPr lang="en-US" altLang="en-US" sz="2800" smtClean="0"/>
              <a:t> package for representing a point in a two-dimensional plane. </a:t>
            </a:r>
          </a:p>
        </p:txBody>
      </p:sp>
      <p:sp>
        <p:nvSpPr>
          <p:cNvPr id="35845" name="Rectangle 4"/>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6" name="Rectangle 5"/>
          <p:cNvSpPr>
            <a:spLocks noChangeArrowheads="1"/>
          </p:cNvSpPr>
          <p:nvPr/>
        </p:nvSpPr>
        <p:spPr bwMode="auto">
          <a:xfrm>
            <a:off x="0" y="2644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ko-KR">
              <a:ea typeface="굴림" panose="020B0600000101010101" pitchFamily="50" charset="-127"/>
            </a:endParaRPr>
          </a:p>
        </p:txBody>
      </p:sp>
      <p:sp>
        <p:nvSpPr>
          <p:cNvPr id="11" name="AutoShape 10">
            <a:hlinkClick r:id="" action="ppaction://noaction" highlightClick="1"/>
          </p:cNvPr>
          <p:cNvSpPr>
            <a:spLocks noChangeArrowheads="1"/>
          </p:cNvSpPr>
          <p:nvPr/>
        </p:nvSpPr>
        <p:spPr bwMode="auto">
          <a:xfrm>
            <a:off x="5110163" y="5737225"/>
            <a:ext cx="1997075" cy="51435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3" action="ppaction://program"/>
              </a:rPr>
              <a:t>Point2D</a:t>
            </a:r>
            <a:endParaRPr lang="en-US" altLang="ko-KR" smtClean="0">
              <a:solidFill>
                <a:schemeClr val="accent1"/>
              </a:solidFill>
              <a:ea typeface="굴림" panose="020B0600000101010101" pitchFamily="50" charset="-127"/>
            </a:endParaRPr>
          </a:p>
        </p:txBody>
      </p:sp>
      <p:sp>
        <p:nvSpPr>
          <p:cNvPr id="35849" name="AutoShape 12">
            <a:hlinkClick r:id="rId4" action="ppaction://program" highlightClick="1"/>
          </p:cNvPr>
          <p:cNvSpPr>
            <a:spLocks noChangeArrowheads="1"/>
          </p:cNvSpPr>
          <p:nvPr/>
        </p:nvSpPr>
        <p:spPr bwMode="auto">
          <a:xfrm>
            <a:off x="7299325" y="5737225"/>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5850" name="AutoShape 14">
            <a:hlinkClick r:id="rId5" highlightClick="1"/>
          </p:cNvPr>
          <p:cNvSpPr>
            <a:spLocks noChangeArrowheads="1"/>
          </p:cNvSpPr>
          <p:nvPr/>
        </p:nvSpPr>
        <p:spPr bwMode="auto">
          <a:xfrm>
            <a:off x="4495800" y="57515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5851"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2075"/>
            <a:ext cx="9144000" cy="195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F0BE0D-16E6-423A-AB6D-6A2A06A304D4}" type="slidenum">
              <a:rPr lang="en-US" altLang="en-US" sz="1400"/>
              <a:pPr>
                <a:spcBef>
                  <a:spcPct val="0"/>
                </a:spcBef>
                <a:buClrTx/>
                <a:buSzTx/>
                <a:buFontTx/>
                <a:buNone/>
              </a:pPr>
              <a:t>32</a:t>
            </a:fld>
            <a:endParaRPr lang="en-US" altLang="en-US" sz="1400"/>
          </a:p>
        </p:txBody>
      </p:sp>
      <p:sp>
        <p:nvSpPr>
          <p:cNvPr id="36867" name="Rectangle 2"/>
          <p:cNvSpPr>
            <a:spLocks noGrp="1" noChangeArrowheads="1"/>
          </p:cNvSpPr>
          <p:nvPr>
            <p:ph type="title"/>
          </p:nvPr>
        </p:nvSpPr>
        <p:spPr>
          <a:xfrm>
            <a:off x="685800" y="457200"/>
            <a:ext cx="7772400" cy="1219200"/>
          </a:xfrm>
        </p:spPr>
        <p:txBody>
          <a:bodyPr/>
          <a:lstStyle/>
          <a:p>
            <a:r>
              <a:rPr lang="en-US" altLang="en-US" smtClean="0"/>
              <a:t>Instance </a:t>
            </a:r>
            <a:br>
              <a:rPr lang="en-US" altLang="en-US" smtClean="0"/>
            </a:br>
            <a:r>
              <a:rPr lang="en-US" altLang="en-US" smtClean="0"/>
              <a:t> Variables, and Methods </a:t>
            </a:r>
            <a:br>
              <a:rPr lang="en-US" altLang="en-US" smtClean="0"/>
            </a:br>
            <a:endParaRPr lang="en-US" altLang="en-US" smtClean="0"/>
          </a:p>
        </p:txBody>
      </p:sp>
      <p:sp>
        <p:nvSpPr>
          <p:cNvPr id="36868" name="Rectangle 8"/>
          <p:cNvSpPr>
            <a:spLocks noChangeArrowheads="1"/>
          </p:cNvSpPr>
          <p:nvPr/>
        </p:nvSpPr>
        <p:spPr bwMode="auto">
          <a:xfrm>
            <a:off x="685800" y="1828800"/>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3000"/>
              <a:t>Instance variables belong to a specific instance.</a:t>
            </a:r>
            <a:br>
              <a:rPr lang="en-US" altLang="en-US" sz="3000"/>
            </a:br>
            <a:r>
              <a:rPr lang="en-US" altLang="en-US" sz="3000"/>
              <a:t/>
            </a:r>
            <a:br>
              <a:rPr lang="en-US" altLang="en-US" sz="3000"/>
            </a:br>
            <a:r>
              <a:rPr lang="en-US" altLang="en-US" sz="3000"/>
              <a:t>Instance methods are invoked by an instance of the class.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78FA903-2184-4824-B2F7-B82BEBF67F64}" type="slidenum">
              <a:rPr lang="en-US" altLang="en-US" sz="1400"/>
              <a:pPr>
                <a:spcBef>
                  <a:spcPct val="0"/>
                </a:spcBef>
                <a:buClrTx/>
                <a:buSzTx/>
                <a:buFontTx/>
                <a:buNone/>
              </a:pPr>
              <a:t>33</a:t>
            </a:fld>
            <a:endParaRPr lang="en-US" altLang="en-US" sz="1400"/>
          </a:p>
        </p:txBody>
      </p:sp>
      <p:sp>
        <p:nvSpPr>
          <p:cNvPr id="37891" name="Rectangle 2"/>
          <p:cNvSpPr>
            <a:spLocks noGrp="1" noChangeArrowheads="1"/>
          </p:cNvSpPr>
          <p:nvPr>
            <p:ph type="title"/>
          </p:nvPr>
        </p:nvSpPr>
        <p:spPr>
          <a:xfrm>
            <a:off x="685800" y="0"/>
            <a:ext cx="7772400" cy="1428750"/>
          </a:xfrm>
        </p:spPr>
        <p:txBody>
          <a:bodyPr/>
          <a:lstStyle/>
          <a:p>
            <a:r>
              <a:rPr lang="en-US" altLang="en-US" smtClean="0"/>
              <a:t>Static Variables, Constants, </a:t>
            </a:r>
            <a:br>
              <a:rPr lang="en-US" altLang="en-US" smtClean="0"/>
            </a:br>
            <a:r>
              <a:rPr lang="en-US" altLang="en-US" smtClean="0"/>
              <a:t>and Methods</a:t>
            </a:r>
            <a:endParaRPr lang="en-US" altLang="en-US" b="1" smtClean="0">
              <a:latin typeface="Courier" charset="0"/>
            </a:endParaRPr>
          </a:p>
        </p:txBody>
      </p:sp>
      <p:sp>
        <p:nvSpPr>
          <p:cNvPr id="37892" name="Text Box 6"/>
          <p:cNvSpPr txBox="1">
            <a:spLocks noChangeArrowheads="1"/>
          </p:cNvSpPr>
          <p:nvPr/>
        </p:nvSpPr>
        <p:spPr bwMode="auto">
          <a:xfrm>
            <a:off x="381000" y="1828800"/>
            <a:ext cx="83820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Static variables are shared by all the instances of the class.</a:t>
            </a:r>
            <a:br>
              <a:rPr lang="en-US" altLang="en-US" sz="3000"/>
            </a:br>
            <a:r>
              <a:rPr lang="en-US" altLang="en-US" sz="3000"/>
              <a:t/>
            </a:r>
            <a:br>
              <a:rPr lang="en-US" altLang="en-US" sz="3000"/>
            </a:br>
            <a:r>
              <a:rPr lang="en-US" altLang="en-US" sz="3000"/>
              <a:t>Static methods are not tied to a specific object. </a:t>
            </a:r>
          </a:p>
          <a:p>
            <a:pPr>
              <a:spcBef>
                <a:spcPct val="50000"/>
              </a:spcBef>
              <a:buClrTx/>
              <a:buSzTx/>
              <a:buFontTx/>
              <a:buNone/>
            </a:pPr>
            <a:r>
              <a:rPr lang="en-US" altLang="en-US" sz="3000"/>
              <a:t>Static constants are final variables shared by all the instances of the class.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D8C6BE1-D53E-47E0-B3F6-53B716045E88}" type="slidenum">
              <a:rPr lang="en-US" altLang="en-US" sz="1400"/>
              <a:pPr>
                <a:spcBef>
                  <a:spcPct val="0"/>
                </a:spcBef>
                <a:buClrTx/>
                <a:buSzTx/>
                <a:buFontTx/>
                <a:buNone/>
              </a:pPr>
              <a:t>34</a:t>
            </a:fld>
            <a:endParaRPr lang="en-US" altLang="en-US" sz="1400"/>
          </a:p>
        </p:txBody>
      </p:sp>
      <p:sp>
        <p:nvSpPr>
          <p:cNvPr id="38915" name="Rectangle 2"/>
          <p:cNvSpPr>
            <a:spLocks noGrp="1" noChangeArrowheads="1"/>
          </p:cNvSpPr>
          <p:nvPr>
            <p:ph type="title"/>
          </p:nvPr>
        </p:nvSpPr>
        <p:spPr>
          <a:xfrm>
            <a:off x="685800" y="0"/>
            <a:ext cx="7772400" cy="1428750"/>
          </a:xfrm>
        </p:spPr>
        <p:txBody>
          <a:bodyPr/>
          <a:lstStyle/>
          <a:p>
            <a:r>
              <a:rPr lang="en-US" altLang="en-US" smtClean="0"/>
              <a:t>Static Variables, Constants, </a:t>
            </a:r>
            <a:br>
              <a:rPr lang="en-US" altLang="en-US" smtClean="0"/>
            </a:br>
            <a:r>
              <a:rPr lang="en-US" altLang="en-US" smtClean="0"/>
              <a:t>and Methods, cont.</a:t>
            </a:r>
            <a:endParaRPr lang="en-US" altLang="en-US" b="1" smtClean="0">
              <a:latin typeface="Courier" charset="0"/>
            </a:endParaRPr>
          </a:p>
        </p:txBody>
      </p:sp>
      <p:sp>
        <p:nvSpPr>
          <p:cNvPr id="38916" name="Text Box 3"/>
          <p:cNvSpPr txBox="1">
            <a:spLocks noChangeArrowheads="1"/>
          </p:cNvSpPr>
          <p:nvPr/>
        </p:nvSpPr>
        <p:spPr bwMode="auto">
          <a:xfrm>
            <a:off x="381000" y="22098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To declare static variables, constants, and methods, use the static modifier.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C9016F-CDB8-4329-89C5-175FC136AE83}" type="slidenum">
              <a:rPr lang="en-US" altLang="en-US" sz="1400"/>
              <a:pPr>
                <a:spcBef>
                  <a:spcPct val="0"/>
                </a:spcBef>
                <a:buClrTx/>
                <a:buSzTx/>
                <a:buFontTx/>
                <a:buNone/>
              </a:pPr>
              <a:t>35</a:t>
            </a:fld>
            <a:endParaRPr lang="en-US" altLang="en-US" sz="1400"/>
          </a:p>
        </p:txBody>
      </p:sp>
      <p:sp>
        <p:nvSpPr>
          <p:cNvPr id="39939" name="Rectangle 2"/>
          <p:cNvSpPr>
            <a:spLocks noGrp="1" noChangeArrowheads="1"/>
          </p:cNvSpPr>
          <p:nvPr>
            <p:ph type="title"/>
          </p:nvPr>
        </p:nvSpPr>
        <p:spPr>
          <a:xfrm>
            <a:off x="685800" y="0"/>
            <a:ext cx="7772400" cy="1428750"/>
          </a:xfrm>
        </p:spPr>
        <p:txBody>
          <a:bodyPr/>
          <a:lstStyle/>
          <a:p>
            <a:r>
              <a:rPr lang="en-US" altLang="en-US" smtClean="0"/>
              <a:t>Static Variables, Constants, </a:t>
            </a:r>
            <a:br>
              <a:rPr lang="en-US" altLang="en-US" smtClean="0"/>
            </a:br>
            <a:r>
              <a:rPr lang="en-US" altLang="en-US" smtClean="0"/>
              <a:t>and Methods, cont.</a:t>
            </a:r>
            <a:endParaRPr lang="en-US" altLang="en-US" b="1" smtClean="0">
              <a:latin typeface="Courier" charset="0"/>
            </a:endParaRPr>
          </a:p>
        </p:txBody>
      </p:sp>
      <p:sp>
        <p:nvSpPr>
          <p:cNvPr id="39940" name="Rectangle 5"/>
          <p:cNvSpPr>
            <a:spLocks noChangeArrowheads="1"/>
          </p:cNvSpPr>
          <p:nvPr/>
        </p:nvSpPr>
        <p:spPr bwMode="auto">
          <a:xfrm>
            <a:off x="200025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1" name="Rectangle 7"/>
          <p:cNvSpPr>
            <a:spLocks noChangeArrowheads="1"/>
          </p:cNvSpPr>
          <p:nvPr/>
        </p:nvSpPr>
        <p:spPr bwMode="auto">
          <a:xfrm>
            <a:off x="20002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9"/>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3" name="Rectangle 11"/>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4" name="Rectangle 13"/>
          <p:cNvSpPr>
            <a:spLocks noChangeArrowheads="1"/>
          </p:cNvSpPr>
          <p:nvPr/>
        </p:nvSpPr>
        <p:spPr bwMode="auto">
          <a:xfrm>
            <a:off x="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994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8175"/>
            <a:ext cx="9144000" cy="2662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6E80C7-2E72-4DDF-B297-20859C133EF7}" type="slidenum">
              <a:rPr lang="en-US" altLang="en-US" sz="1400"/>
              <a:pPr>
                <a:spcBef>
                  <a:spcPct val="0"/>
                </a:spcBef>
                <a:buClrTx/>
                <a:buSzTx/>
                <a:buFontTx/>
                <a:buNone/>
              </a:pPr>
              <a:t>36</a:t>
            </a:fld>
            <a:endParaRPr lang="en-US" altLang="en-US" sz="1400"/>
          </a:p>
        </p:txBody>
      </p:sp>
      <p:sp>
        <p:nvSpPr>
          <p:cNvPr id="40963" name="Rectangle 2"/>
          <p:cNvSpPr>
            <a:spLocks noGrp="1" noChangeArrowheads="1"/>
          </p:cNvSpPr>
          <p:nvPr>
            <p:ph type="title"/>
          </p:nvPr>
        </p:nvSpPr>
        <p:spPr>
          <a:xfrm>
            <a:off x="685800" y="0"/>
            <a:ext cx="7772400" cy="1428750"/>
          </a:xfrm>
        </p:spPr>
        <p:txBody>
          <a:bodyPr/>
          <a:lstStyle/>
          <a:p>
            <a:r>
              <a:rPr lang="en-US" altLang="en-US" smtClean="0"/>
              <a:t>Visibility Modifiers and </a:t>
            </a:r>
            <a:br>
              <a:rPr lang="en-US" altLang="en-US" smtClean="0"/>
            </a:br>
            <a:r>
              <a:rPr lang="en-US" altLang="en-US" smtClean="0"/>
              <a:t>Accessor/Mutator Methods</a:t>
            </a:r>
          </a:p>
        </p:txBody>
      </p:sp>
      <p:sp>
        <p:nvSpPr>
          <p:cNvPr id="40964" name="Rectangle 3"/>
          <p:cNvSpPr>
            <a:spLocks noGrp="1" noChangeArrowheads="1"/>
          </p:cNvSpPr>
          <p:nvPr>
            <p:ph type="body" idx="1"/>
          </p:nvPr>
        </p:nvSpPr>
        <p:spPr>
          <a:xfrm>
            <a:off x="685800" y="1371600"/>
            <a:ext cx="7848600" cy="1143000"/>
          </a:xfrm>
        </p:spPr>
        <p:txBody>
          <a:bodyPr/>
          <a:lstStyle/>
          <a:p>
            <a:pPr marL="0" indent="0">
              <a:spcBef>
                <a:spcPct val="100000"/>
              </a:spcBef>
              <a:buFont typeface="Symbol" panose="05050102010706020507" pitchFamily="18" charset="2"/>
              <a:buNone/>
            </a:pPr>
            <a:r>
              <a:rPr lang="en-US" altLang="en-US" sz="3000" smtClean="0"/>
              <a:t>By default, the class, variable, or method can be</a:t>
            </a:r>
            <a:br>
              <a:rPr lang="en-US" altLang="en-US" sz="3000" smtClean="0"/>
            </a:br>
            <a:r>
              <a:rPr lang="en-US" altLang="en-US" sz="3000" smtClean="0"/>
              <a:t>accessed by any class in the same package.</a:t>
            </a:r>
            <a:r>
              <a:rPr lang="en-US" altLang="en-US" sz="2800" smtClean="0"/>
              <a:t> </a:t>
            </a:r>
            <a:endParaRPr lang="en-US" altLang="en-US" sz="2600" smtClean="0"/>
          </a:p>
        </p:txBody>
      </p:sp>
      <p:sp>
        <p:nvSpPr>
          <p:cNvPr id="47109" name="Rectangle 9"/>
          <p:cNvSpPr>
            <a:spLocks noChangeArrowheads="1"/>
          </p:cNvSpPr>
          <p:nvPr/>
        </p:nvSpPr>
        <p:spPr bwMode="auto">
          <a:xfrm>
            <a:off x="304800" y="2514600"/>
            <a:ext cx="8686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449263" indent="-4492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57200" indent="-457200">
              <a:spcBef>
                <a:spcPct val="50000"/>
              </a:spcBef>
              <a:buClr>
                <a:schemeClr val="tx2"/>
              </a:buClr>
              <a:buSzPct val="75000"/>
              <a:buFont typeface="Wingdings" panose="05000000000000000000" pitchFamily="2" charset="2"/>
              <a:buChar char="q"/>
              <a:defRPr/>
            </a:pPr>
            <a:r>
              <a:rPr lang="en-US" altLang="en-US" sz="2800" dirty="0" smtClean="0">
                <a:latin typeface="Courier New" pitchFamily="49" charset="0"/>
              </a:rPr>
              <a:t>public</a:t>
            </a:r>
            <a:endParaRPr lang="en-US" altLang="en-US" sz="3000" dirty="0" smtClean="0"/>
          </a:p>
          <a:p>
            <a:pPr>
              <a:spcBef>
                <a:spcPct val="20000"/>
              </a:spcBef>
              <a:buClr>
                <a:schemeClr val="tx2"/>
              </a:buClr>
              <a:buSzPct val="75000"/>
              <a:buFont typeface="Symbol" pitchFamily="18" charset="2"/>
              <a:buNone/>
              <a:defRPr/>
            </a:pPr>
            <a:r>
              <a:rPr lang="en-US" altLang="en-US" sz="2600" dirty="0" smtClean="0"/>
              <a:t>	The class, data, or method is visible to any class in any package. </a:t>
            </a:r>
          </a:p>
          <a:p>
            <a:pPr marL="457200" indent="-457200">
              <a:spcBef>
                <a:spcPct val="50000"/>
              </a:spcBef>
              <a:buClr>
                <a:schemeClr val="tx2"/>
              </a:buClr>
              <a:buSzPct val="75000"/>
              <a:buFont typeface="Wingdings" panose="05000000000000000000" pitchFamily="2" charset="2"/>
              <a:buChar char="q"/>
              <a:defRPr/>
            </a:pPr>
            <a:r>
              <a:rPr lang="en-US" altLang="en-US" sz="2800" dirty="0" smtClean="0">
                <a:latin typeface="Courier New" pitchFamily="49" charset="0"/>
              </a:rPr>
              <a:t>private</a:t>
            </a:r>
            <a:r>
              <a:rPr lang="en-US" altLang="en-US" sz="3200" dirty="0" smtClean="0"/>
              <a:t> </a:t>
            </a:r>
            <a:endParaRPr lang="en-US" altLang="en-US" dirty="0" smtClean="0"/>
          </a:p>
          <a:p>
            <a:pPr>
              <a:spcBef>
                <a:spcPct val="20000"/>
              </a:spcBef>
              <a:buClr>
                <a:schemeClr val="tx2"/>
              </a:buClr>
              <a:buSzPct val="75000"/>
              <a:buFont typeface="Symbol" pitchFamily="18" charset="2"/>
              <a:buNone/>
              <a:defRPr/>
            </a:pPr>
            <a:r>
              <a:rPr lang="en-US" altLang="en-US" dirty="0" smtClean="0"/>
              <a:t>	</a:t>
            </a:r>
            <a:r>
              <a:rPr lang="en-US" altLang="en-US" sz="2600" dirty="0" smtClean="0"/>
              <a:t>The data or methods can be accessed only by the declaring class.</a:t>
            </a:r>
          </a:p>
          <a:p>
            <a:pPr>
              <a:spcBef>
                <a:spcPct val="20000"/>
              </a:spcBef>
              <a:buClr>
                <a:schemeClr val="tx2"/>
              </a:buClr>
              <a:buSzPct val="75000"/>
              <a:buFont typeface="Symbol" pitchFamily="18" charset="2"/>
              <a:buNone/>
              <a:defRPr/>
            </a:pPr>
            <a:r>
              <a:rPr lang="en-US" altLang="en-US" sz="2600" dirty="0" smtClean="0"/>
              <a:t>The get and set methods are used to read and modify private properties.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5B89B7-5045-4D46-8499-B15007C15CB0}" type="slidenum">
              <a:rPr lang="en-US" altLang="en-US" sz="1400"/>
              <a:pPr>
                <a:spcBef>
                  <a:spcPct val="0"/>
                </a:spcBef>
                <a:buClrTx/>
                <a:buSzTx/>
                <a:buFontTx/>
                <a:buNone/>
              </a:pPr>
              <a:t>37</a:t>
            </a:fld>
            <a:endParaRPr lang="en-US" altLang="en-US" sz="1400"/>
          </a:p>
        </p:txBody>
      </p:sp>
      <p:sp>
        <p:nvSpPr>
          <p:cNvPr id="41987" name="Rectangle 6"/>
          <p:cNvSpPr>
            <a:spLocks noChangeArrowheads="1"/>
          </p:cNvSpPr>
          <p:nvPr/>
        </p:nvSpPr>
        <p:spPr bwMode="auto">
          <a:xfrm>
            <a:off x="22860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88" name="Rectangle 9"/>
          <p:cNvSpPr>
            <a:spLocks noChangeArrowheads="1"/>
          </p:cNvSpPr>
          <p:nvPr/>
        </p:nvSpPr>
        <p:spPr bwMode="auto">
          <a:xfrm>
            <a:off x="1971675"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89" name="Text Box 10"/>
          <p:cNvSpPr txBox="1">
            <a:spLocks noChangeArrowheads="1"/>
          </p:cNvSpPr>
          <p:nvPr/>
        </p:nvSpPr>
        <p:spPr bwMode="auto">
          <a:xfrm>
            <a:off x="461963" y="5233988"/>
            <a:ext cx="84153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Courier New" panose="02070309020205020404" pitchFamily="49" charset="0"/>
              </a:rPr>
              <a:t>The private modifier restricts access to within a class, the default modifier restricts access to within a package, and the public modifier enables unrestricted access.</a:t>
            </a:r>
            <a:r>
              <a:rPr lang="en-US" altLang="en-US" sz="2400"/>
              <a:t> </a:t>
            </a:r>
          </a:p>
        </p:txBody>
      </p:sp>
      <p:sp>
        <p:nvSpPr>
          <p:cNvPr id="41990" name="Rectangle 12"/>
          <p:cNvSpPr>
            <a:spLocks noChangeArrowheads="1"/>
          </p:cNvSpPr>
          <p:nvPr/>
        </p:nvSpPr>
        <p:spPr bwMode="auto">
          <a:xfrm>
            <a:off x="0"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1" name="Rectangle 14"/>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199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228600"/>
            <a:ext cx="9129712" cy="3182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4199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 y="3544888"/>
            <a:ext cx="8766175" cy="161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7361BF0-4A84-4518-9CA3-CDEFC9E3217F}" type="slidenum">
              <a:rPr lang="en-US" altLang="en-US" sz="1400"/>
              <a:pPr>
                <a:spcBef>
                  <a:spcPct val="0"/>
                </a:spcBef>
                <a:buClrTx/>
                <a:buSzTx/>
                <a:buFontTx/>
                <a:buNone/>
              </a:pPr>
              <a:t>38</a:t>
            </a:fld>
            <a:endParaRPr lang="en-US" altLang="en-US" sz="1400"/>
          </a:p>
        </p:txBody>
      </p:sp>
      <p:sp>
        <p:nvSpPr>
          <p:cNvPr id="43011" name="Rectangle 2"/>
          <p:cNvSpPr>
            <a:spLocks noGrp="1" noChangeArrowheads="1"/>
          </p:cNvSpPr>
          <p:nvPr>
            <p:ph type="title"/>
          </p:nvPr>
        </p:nvSpPr>
        <p:spPr>
          <a:xfrm>
            <a:off x="685800" y="0"/>
            <a:ext cx="7772400" cy="1428750"/>
          </a:xfrm>
        </p:spPr>
        <p:txBody>
          <a:bodyPr/>
          <a:lstStyle/>
          <a:p>
            <a:r>
              <a:rPr lang="en-US" altLang="en-US" smtClean="0"/>
              <a:t>Why Data Fields Should Be private?</a:t>
            </a:r>
          </a:p>
        </p:txBody>
      </p:sp>
      <p:sp>
        <p:nvSpPr>
          <p:cNvPr id="43012" name="Rectangle 3"/>
          <p:cNvSpPr>
            <a:spLocks noGrp="1" noChangeArrowheads="1"/>
          </p:cNvSpPr>
          <p:nvPr>
            <p:ph type="body" idx="1"/>
          </p:nvPr>
        </p:nvSpPr>
        <p:spPr>
          <a:xfrm>
            <a:off x="609600" y="1676400"/>
            <a:ext cx="7848600" cy="1600200"/>
          </a:xfrm>
        </p:spPr>
        <p:txBody>
          <a:bodyPr/>
          <a:lstStyle/>
          <a:p>
            <a:pPr marL="0" indent="0">
              <a:lnSpc>
                <a:spcPct val="90000"/>
              </a:lnSpc>
              <a:spcBef>
                <a:spcPct val="100000"/>
              </a:spcBef>
              <a:buFont typeface="Symbol" panose="05050102010706020507" pitchFamily="18" charset="2"/>
              <a:buNone/>
            </a:pPr>
            <a:r>
              <a:rPr lang="en-US" altLang="en-US" sz="3400" smtClean="0"/>
              <a:t>To protect data.</a:t>
            </a:r>
          </a:p>
          <a:p>
            <a:pPr marL="0" indent="0">
              <a:lnSpc>
                <a:spcPct val="90000"/>
              </a:lnSpc>
              <a:spcBef>
                <a:spcPct val="100000"/>
              </a:spcBef>
              <a:buFont typeface="Symbol" panose="05050102010706020507" pitchFamily="18" charset="2"/>
              <a:buNone/>
            </a:pPr>
            <a:r>
              <a:rPr lang="en-US" altLang="en-US" sz="3400" smtClean="0"/>
              <a:t>To make code easy to maintain.</a:t>
            </a:r>
            <a:r>
              <a:rPr lang="en-US" altLang="en-US" smtClean="0"/>
              <a:t> </a:t>
            </a:r>
            <a:endParaRPr lang="en-US" altLang="en-US" sz="30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454732-E7AF-4A90-8349-3A2E8AA75CBF}" type="slidenum">
              <a:rPr lang="en-US" altLang="en-US" sz="1400"/>
              <a:pPr>
                <a:spcBef>
                  <a:spcPct val="0"/>
                </a:spcBef>
                <a:buClrTx/>
                <a:buSzTx/>
                <a:buFontTx/>
                <a:buNone/>
              </a:pPr>
              <a:t>39</a:t>
            </a:fld>
            <a:endParaRPr lang="en-US" altLang="en-US" sz="1400"/>
          </a:p>
        </p:txBody>
      </p:sp>
      <p:sp>
        <p:nvSpPr>
          <p:cNvPr id="44035" name="Rectangle 2"/>
          <p:cNvSpPr>
            <a:spLocks noGrp="1" noChangeArrowheads="1"/>
          </p:cNvSpPr>
          <p:nvPr>
            <p:ph type="title"/>
          </p:nvPr>
        </p:nvSpPr>
        <p:spPr>
          <a:xfrm>
            <a:off x="615950" y="165100"/>
            <a:ext cx="7950200" cy="1190625"/>
          </a:xfrm>
        </p:spPr>
        <p:txBody>
          <a:bodyPr/>
          <a:lstStyle/>
          <a:p>
            <a:r>
              <a:rPr lang="en-US" altLang="en-US" smtClean="0"/>
              <a:t>Example of</a:t>
            </a:r>
            <a:br>
              <a:rPr lang="en-US" altLang="en-US" smtClean="0"/>
            </a:br>
            <a:r>
              <a:rPr lang="en-US" altLang="en-US" smtClean="0"/>
              <a:t>Data Field Encapsulation</a:t>
            </a:r>
            <a:endParaRPr lang="en-US" altLang="en-US" b="1" smtClean="0">
              <a:latin typeface="Book Antiqua" panose="02040602050305030304" pitchFamily="18" charset="0"/>
            </a:endParaRPr>
          </a:p>
        </p:txBody>
      </p:sp>
      <p:sp>
        <p:nvSpPr>
          <p:cNvPr id="251909" name="AutoShape 5">
            <a:hlinkClick r:id="" action="ppaction://noaction" highlightClick="1"/>
          </p:cNvPr>
          <p:cNvSpPr>
            <a:spLocks noChangeArrowheads="1"/>
          </p:cNvSpPr>
          <p:nvPr/>
        </p:nvSpPr>
        <p:spPr bwMode="auto">
          <a:xfrm>
            <a:off x="731838" y="5233988"/>
            <a:ext cx="46863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3" action="ppaction://program"/>
              </a:rPr>
              <a:t>CircleWithPrivateDataFields</a:t>
            </a:r>
            <a:endParaRPr lang="en-US" altLang="ko-KR" smtClean="0">
              <a:solidFill>
                <a:schemeClr val="accent1"/>
              </a:solidFill>
              <a:ea typeface="굴림" panose="020B0600000101010101" pitchFamily="50" charset="-127"/>
            </a:endParaRPr>
          </a:p>
        </p:txBody>
      </p:sp>
      <p:sp>
        <p:nvSpPr>
          <p:cNvPr id="44037" name="AutoShape 6">
            <a:hlinkClick r:id="rId4" action="ppaction://program" highlightClick="1"/>
          </p:cNvPr>
          <p:cNvSpPr>
            <a:spLocks noChangeArrowheads="1"/>
          </p:cNvSpPr>
          <p:nvPr/>
        </p:nvSpPr>
        <p:spPr bwMode="auto">
          <a:xfrm>
            <a:off x="5724525" y="5810250"/>
            <a:ext cx="2209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51913" name="AutoShape 9">
            <a:hlinkClick r:id="" action="ppaction://noaction" highlightClick="1"/>
          </p:cNvPr>
          <p:cNvSpPr>
            <a:spLocks noChangeArrowheads="1"/>
          </p:cNvSpPr>
          <p:nvPr/>
        </p:nvSpPr>
        <p:spPr bwMode="auto">
          <a:xfrm>
            <a:off x="731838" y="5848350"/>
            <a:ext cx="4648200" cy="4953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5" action="ppaction://program"/>
              </a:rPr>
              <a:t>TestCircleWithPrivateDataFields</a:t>
            </a:r>
            <a:endParaRPr lang="en-US" altLang="ko-KR" smtClean="0">
              <a:solidFill>
                <a:schemeClr val="accent1"/>
              </a:solidFill>
              <a:ea typeface="굴림" panose="020B0600000101010101" pitchFamily="50" charset="-127"/>
            </a:endParaRPr>
          </a:p>
        </p:txBody>
      </p:sp>
      <p:sp>
        <p:nvSpPr>
          <p:cNvPr id="44039" name="Rectangle 11"/>
          <p:cNvSpPr>
            <a:spLocks noChangeArrowheads="1"/>
          </p:cNvSpPr>
          <p:nvPr/>
        </p:nvSpPr>
        <p:spPr bwMode="auto">
          <a:xfrm>
            <a:off x="0" y="2563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4040" name="Object 10"/>
          <p:cNvGraphicFramePr>
            <a:graphicFrameLocks noChangeAspect="1"/>
          </p:cNvGraphicFramePr>
          <p:nvPr/>
        </p:nvGraphicFramePr>
        <p:xfrm>
          <a:off x="11113" y="1892300"/>
          <a:ext cx="8924925" cy="3175000"/>
        </p:xfrm>
        <a:graphic>
          <a:graphicData uri="http://schemas.openxmlformats.org/presentationml/2006/ole">
            <mc:AlternateContent xmlns:mc="http://schemas.openxmlformats.org/markup-compatibility/2006">
              <mc:Choice xmlns:v="urn:schemas-microsoft-com:vml" Requires="v">
                <p:oleObj spid="_x0000_s44045" name="Picture" r:id="rId6" imgW="4877309" imgH="1734154" progId="Word.Picture.8">
                  <p:embed/>
                </p:oleObj>
              </mc:Choice>
              <mc:Fallback>
                <p:oleObj name="Picture" r:id="rId6" imgW="4877309" imgH="1734154" progId="Word.Picture.8">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13" y="1892300"/>
                        <a:ext cx="8924925"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1" name="AutoShape 12">
            <a:hlinkClick r:id="rId8" highlightClick="1"/>
          </p:cNvPr>
          <p:cNvSpPr>
            <a:spLocks noChangeArrowheads="1"/>
          </p:cNvSpPr>
          <p:nvPr/>
        </p:nvSpPr>
        <p:spPr bwMode="auto">
          <a:xfrm>
            <a:off x="155575" y="581025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2" name="AutoShape 13">
            <a:hlinkClick r:id="rId9" highlightClick="1"/>
          </p:cNvPr>
          <p:cNvSpPr>
            <a:spLocks noChangeArrowheads="1"/>
          </p:cNvSpPr>
          <p:nvPr/>
        </p:nvSpPr>
        <p:spPr bwMode="auto">
          <a:xfrm>
            <a:off x="155575" y="519588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F979DB-9DD8-4D50-B0D0-3D635BF06B15}" type="slidenum">
              <a:rPr lang="en-US" altLang="en-US" sz="1400"/>
              <a:pPr>
                <a:spcBef>
                  <a:spcPct val="0"/>
                </a:spcBef>
                <a:buClrTx/>
                <a:buSzTx/>
                <a:buFontTx/>
                <a:buNone/>
              </a:pPr>
              <a:t>4</a:t>
            </a:fld>
            <a:endParaRPr lang="en-US" altLang="en-US" sz="1400"/>
          </a:p>
        </p:txBody>
      </p:sp>
      <p:sp>
        <p:nvSpPr>
          <p:cNvPr id="7171" name="Rectangle 2"/>
          <p:cNvSpPr>
            <a:spLocks noGrp="1" noChangeArrowheads="1"/>
          </p:cNvSpPr>
          <p:nvPr>
            <p:ph type="title"/>
          </p:nvPr>
        </p:nvSpPr>
        <p:spPr>
          <a:xfrm>
            <a:off x="762000" y="152400"/>
            <a:ext cx="7772400" cy="609600"/>
          </a:xfrm>
        </p:spPr>
        <p:txBody>
          <a:bodyPr/>
          <a:lstStyle/>
          <a:p>
            <a:r>
              <a:rPr lang="en-US" altLang="en-US" smtClean="0"/>
              <a:t>Objects</a:t>
            </a:r>
          </a:p>
        </p:txBody>
      </p:sp>
      <p:sp>
        <p:nvSpPr>
          <p:cNvPr id="7172"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Text Box 5"/>
          <p:cNvSpPr txBox="1">
            <a:spLocks noChangeArrowheads="1"/>
          </p:cNvSpPr>
          <p:nvPr/>
        </p:nvSpPr>
        <p:spPr bwMode="auto">
          <a:xfrm>
            <a:off x="304800" y="4267200"/>
            <a:ext cx="86868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An object has both a state and behavior. The state defines the object, and the behavior defines what the object does.</a:t>
            </a:r>
            <a:endParaRPr lang="en-US" altLang="en-US" sz="2800"/>
          </a:p>
        </p:txBody>
      </p:sp>
      <p:sp>
        <p:nvSpPr>
          <p:cNvPr id="7174" name="Rectangle 7"/>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175" name="Object 6"/>
          <p:cNvGraphicFramePr>
            <a:graphicFrameLocks noChangeAspect="1"/>
          </p:cNvGraphicFramePr>
          <p:nvPr/>
        </p:nvGraphicFramePr>
        <p:xfrm>
          <a:off x="385763" y="1047750"/>
          <a:ext cx="8299450" cy="2940050"/>
        </p:xfrm>
        <a:graphic>
          <a:graphicData uri="http://schemas.openxmlformats.org/presentationml/2006/ole">
            <mc:AlternateContent xmlns:mc="http://schemas.openxmlformats.org/markup-compatibility/2006">
              <mc:Choice xmlns:v="urn:schemas-microsoft-com:vml" Requires="v">
                <p:oleObj spid="_x0000_s7178" name="Picture" r:id="rId4" imgW="4956048" imgH="1751076" progId="Word.Picture.8">
                  <p:embed/>
                </p:oleObj>
              </mc:Choice>
              <mc:Fallback>
                <p:oleObj name="Picture" r:id="rId4" imgW="4956048" imgH="1751076"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3" y="1047750"/>
                        <a:ext cx="829945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1562AAD-251D-4040-9200-D96B1BBF1D01}" type="slidenum">
              <a:rPr lang="en-US" altLang="en-US" sz="1400"/>
              <a:pPr>
                <a:spcBef>
                  <a:spcPct val="0"/>
                </a:spcBef>
                <a:buClrTx/>
                <a:buSzTx/>
                <a:buFontTx/>
                <a:buNone/>
              </a:pPr>
              <a:t>40</a:t>
            </a:fld>
            <a:endParaRPr lang="en-US" altLang="en-US" sz="1400"/>
          </a:p>
        </p:txBody>
      </p:sp>
      <p:sp>
        <p:nvSpPr>
          <p:cNvPr id="45059" name="Rectangle 2"/>
          <p:cNvSpPr>
            <a:spLocks noGrp="1" noChangeArrowheads="1"/>
          </p:cNvSpPr>
          <p:nvPr>
            <p:ph type="title"/>
          </p:nvPr>
        </p:nvSpPr>
        <p:spPr>
          <a:xfrm>
            <a:off x="685800" y="0"/>
            <a:ext cx="7772400" cy="1428750"/>
          </a:xfrm>
        </p:spPr>
        <p:txBody>
          <a:bodyPr/>
          <a:lstStyle/>
          <a:p>
            <a:r>
              <a:rPr lang="en-US" altLang="en-US" smtClean="0"/>
              <a:t>Passing Objects to Methods</a:t>
            </a:r>
            <a:endParaRPr lang="en-US" altLang="en-US" b="1" smtClean="0">
              <a:latin typeface="Book Antiqua" panose="02040602050305030304" pitchFamily="18" charset="0"/>
            </a:endParaRPr>
          </a:p>
        </p:txBody>
      </p:sp>
      <p:sp>
        <p:nvSpPr>
          <p:cNvPr id="45060" name="Rectangle 3"/>
          <p:cNvSpPr>
            <a:spLocks noGrp="1" noChangeArrowheads="1"/>
          </p:cNvSpPr>
          <p:nvPr>
            <p:ph type="body" idx="1"/>
          </p:nvPr>
        </p:nvSpPr>
        <p:spPr>
          <a:xfrm>
            <a:off x="685800" y="1657350"/>
            <a:ext cx="7848600" cy="2457450"/>
          </a:xfrm>
        </p:spPr>
        <p:txBody>
          <a:bodyPr/>
          <a:lstStyle/>
          <a:p>
            <a:pPr>
              <a:spcBef>
                <a:spcPct val="50000"/>
              </a:spcBef>
              <a:buFont typeface="Wingdings" panose="05000000000000000000" pitchFamily="2" charset="2"/>
              <a:buChar char="q"/>
            </a:pPr>
            <a:r>
              <a:rPr lang="en-US" altLang="en-US" smtClean="0"/>
              <a:t>Passing by value for primitive type value (the value is passed to the parameter)</a:t>
            </a:r>
          </a:p>
          <a:p>
            <a:pPr>
              <a:spcBef>
                <a:spcPct val="50000"/>
              </a:spcBef>
              <a:buFont typeface="Wingdings" panose="05000000000000000000" pitchFamily="2" charset="2"/>
              <a:buChar char="q"/>
            </a:pPr>
            <a:r>
              <a:rPr lang="en-US" altLang="en-US" smtClean="0"/>
              <a:t>Passing by value for reference type value (the value is the reference to the object)</a:t>
            </a:r>
          </a:p>
        </p:txBody>
      </p:sp>
      <p:sp>
        <p:nvSpPr>
          <p:cNvPr id="369668" name="AutoShape 4">
            <a:hlinkClick r:id="" action="ppaction://noaction" highlightClick="1"/>
          </p:cNvPr>
          <p:cNvSpPr>
            <a:spLocks noChangeArrowheads="1"/>
          </p:cNvSpPr>
          <p:nvPr/>
        </p:nvSpPr>
        <p:spPr bwMode="auto">
          <a:xfrm>
            <a:off x="2209800" y="4648200"/>
            <a:ext cx="4038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2" action="ppaction://program"/>
              </a:rPr>
              <a:t>TestPassObject</a:t>
            </a:r>
            <a:endParaRPr lang="en-US" altLang="ko-KR" smtClean="0">
              <a:solidFill>
                <a:schemeClr val="accent1"/>
              </a:solidFill>
              <a:ea typeface="굴림" panose="020B0600000101010101" pitchFamily="50" charset="-127"/>
            </a:endParaRPr>
          </a:p>
        </p:txBody>
      </p:sp>
      <p:sp>
        <p:nvSpPr>
          <p:cNvPr id="45062" name="AutoShape 5">
            <a:hlinkClick r:id="rId3" action="ppaction://program" highlightClick="1"/>
          </p:cNvPr>
          <p:cNvSpPr>
            <a:spLocks noChangeArrowheads="1"/>
          </p:cNvSpPr>
          <p:nvPr/>
        </p:nvSpPr>
        <p:spPr bwMode="auto">
          <a:xfrm>
            <a:off x="6629400" y="4648200"/>
            <a:ext cx="19812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5063" name="AutoShape 6">
            <a:hlinkClick r:id="rId4" highlightClick="1"/>
          </p:cNvPr>
          <p:cNvSpPr>
            <a:spLocks noChangeArrowheads="1"/>
          </p:cNvSpPr>
          <p:nvPr/>
        </p:nvSpPr>
        <p:spPr bwMode="auto">
          <a:xfrm>
            <a:off x="1614488" y="4619625"/>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1A6530-513F-4C2B-9D7D-D9AC0983E597}" type="slidenum">
              <a:rPr lang="en-US" altLang="en-US" sz="1400"/>
              <a:pPr>
                <a:spcBef>
                  <a:spcPct val="0"/>
                </a:spcBef>
                <a:buClrTx/>
                <a:buSzTx/>
                <a:buFontTx/>
                <a:buNone/>
              </a:pPr>
              <a:t>41</a:t>
            </a:fld>
            <a:endParaRPr lang="en-US" altLang="en-US" sz="1400"/>
          </a:p>
        </p:txBody>
      </p:sp>
      <p:sp>
        <p:nvSpPr>
          <p:cNvPr id="46083" name="Rectangle 2"/>
          <p:cNvSpPr>
            <a:spLocks noGrp="1" noChangeArrowheads="1"/>
          </p:cNvSpPr>
          <p:nvPr>
            <p:ph type="title"/>
          </p:nvPr>
        </p:nvSpPr>
        <p:spPr>
          <a:xfrm>
            <a:off x="0" y="152400"/>
            <a:ext cx="9144000" cy="762000"/>
          </a:xfrm>
        </p:spPr>
        <p:txBody>
          <a:bodyPr/>
          <a:lstStyle/>
          <a:p>
            <a:r>
              <a:rPr lang="en-US" altLang="en-US" smtClean="0"/>
              <a:t>Passing Objects to Methods, cont.</a:t>
            </a:r>
            <a:endParaRPr lang="en-US" altLang="en-US" b="1" smtClean="0">
              <a:latin typeface="Book Antiqua" panose="02040602050305030304" pitchFamily="18" charset="0"/>
            </a:endParaRPr>
          </a:p>
        </p:txBody>
      </p:sp>
      <p:sp>
        <p:nvSpPr>
          <p:cNvPr id="46084" name="Rectangle 3"/>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5" name="Rectangle 4"/>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6" name="Rectangle 5"/>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7" name="Rectangle 6"/>
          <p:cNvSpPr>
            <a:spLocks noChangeArrowheads="1"/>
          </p:cNvSpPr>
          <p:nvPr/>
        </p:nvSpPr>
        <p:spPr bwMode="auto">
          <a:xfrm>
            <a:off x="2571750"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608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 y="1901825"/>
            <a:ext cx="8655050" cy="305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9B377E-5569-44D0-9396-0A84227D9766}" type="slidenum">
              <a:rPr lang="en-US" altLang="en-US" sz="1400"/>
              <a:pPr>
                <a:spcBef>
                  <a:spcPct val="0"/>
                </a:spcBef>
                <a:buClrTx/>
                <a:buSzTx/>
                <a:buFontTx/>
                <a:buNone/>
              </a:pPr>
              <a:t>42</a:t>
            </a:fld>
            <a:endParaRPr lang="en-US" altLang="en-US" sz="1400"/>
          </a:p>
        </p:txBody>
      </p:sp>
      <p:sp>
        <p:nvSpPr>
          <p:cNvPr id="47107" name="Rectangle 2"/>
          <p:cNvSpPr>
            <a:spLocks noGrp="1" noChangeArrowheads="1"/>
          </p:cNvSpPr>
          <p:nvPr>
            <p:ph type="title"/>
          </p:nvPr>
        </p:nvSpPr>
        <p:spPr>
          <a:xfrm>
            <a:off x="685800" y="381000"/>
            <a:ext cx="7772400" cy="914400"/>
          </a:xfrm>
        </p:spPr>
        <p:txBody>
          <a:bodyPr/>
          <a:lstStyle/>
          <a:p>
            <a:r>
              <a:rPr lang="en-US" altLang="en-US" smtClean="0"/>
              <a:t>Array of Objects</a:t>
            </a:r>
            <a:endParaRPr lang="en-US" altLang="en-US" smtClean="0">
              <a:hlinkClick r:id="rId2" action="ppaction://program"/>
            </a:endParaRPr>
          </a:p>
        </p:txBody>
      </p:sp>
      <p:sp>
        <p:nvSpPr>
          <p:cNvPr id="47108" name="Rectangle 3"/>
          <p:cNvSpPr>
            <a:spLocks noGrp="1" noChangeArrowheads="1"/>
          </p:cNvSpPr>
          <p:nvPr>
            <p:ph type="body" idx="1"/>
          </p:nvPr>
        </p:nvSpPr>
        <p:spPr>
          <a:xfrm>
            <a:off x="228600" y="1447800"/>
            <a:ext cx="8686800" cy="5105400"/>
          </a:xfrm>
        </p:spPr>
        <p:txBody>
          <a:bodyPr/>
          <a:lstStyle/>
          <a:p>
            <a:pPr>
              <a:lnSpc>
                <a:spcPct val="90000"/>
              </a:lnSpc>
              <a:buFont typeface="Monotype Sorts" pitchFamily="2" charset="2"/>
              <a:buNone/>
            </a:pPr>
            <a:r>
              <a:rPr lang="en-US" altLang="en-US" sz="2800" smtClean="0">
                <a:latin typeface="Courier New" panose="02070309020205020404" pitchFamily="49" charset="0"/>
                <a:cs typeface="Times New Roman" panose="02020603050405020304" pitchFamily="18" charset="0"/>
              </a:rPr>
              <a:t> Circle[] circleArray = new Circle[10];</a:t>
            </a:r>
            <a:r>
              <a:rPr lang="en-US" altLang="en-US" sz="2800" smtClean="0"/>
              <a:t> </a:t>
            </a:r>
          </a:p>
          <a:p>
            <a:pPr>
              <a:lnSpc>
                <a:spcPct val="90000"/>
              </a:lnSpc>
              <a:buFont typeface="Monotype Sorts" pitchFamily="2" charset="2"/>
              <a:buNone/>
            </a:pPr>
            <a:endParaRPr lang="en-US" altLang="en-US" sz="2800" smtClean="0"/>
          </a:p>
          <a:p>
            <a:pPr>
              <a:lnSpc>
                <a:spcPct val="90000"/>
              </a:lnSpc>
              <a:buFont typeface="Monotype Sorts" pitchFamily="2" charset="2"/>
              <a:buNone/>
            </a:pPr>
            <a:r>
              <a:rPr lang="en-US" altLang="en-US" sz="3800" smtClean="0">
                <a:latin typeface="Courier" charset="0"/>
                <a:cs typeface="Times New Roman" panose="02020603050405020304" pitchFamily="18" charset="0"/>
              </a:rPr>
              <a:t> </a:t>
            </a:r>
            <a:r>
              <a:rPr lang="en-US" altLang="en-US" sz="3800" smtClean="0">
                <a:cs typeface="Times New Roman" panose="02020603050405020304" pitchFamily="18" charset="0"/>
              </a:rPr>
              <a:t>An array of objects is actually an </a:t>
            </a:r>
            <a:r>
              <a:rPr lang="en-US" altLang="en-US" sz="3800" i="1" smtClean="0">
                <a:cs typeface="Times New Roman" panose="02020603050405020304" pitchFamily="18" charset="0"/>
              </a:rPr>
              <a:t>array of reference variables</a:t>
            </a:r>
            <a:r>
              <a:rPr lang="en-US" altLang="en-US" sz="3800" smtClean="0">
                <a:cs typeface="Times New Roman" panose="02020603050405020304" pitchFamily="18" charset="0"/>
              </a:rPr>
              <a:t>. So invoking circleArray[1].getArea() involves two levels of referencing as shown in the next figure. circleArray references to the entire array. circleArray[1] references to a Circle object.</a:t>
            </a:r>
            <a:r>
              <a:rPr lang="en-US" altLang="en-US" sz="3800" smtClean="0">
                <a:latin typeface="Courier" charset="0"/>
                <a:cs typeface="Times New Roman" panose="02020603050405020304" pitchFamily="18" charset="0"/>
              </a:rPr>
              <a:t> </a:t>
            </a:r>
            <a:endParaRPr lang="en-US" altLang="en-US" sz="38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811FCB2-63E1-4817-A17B-3F6E25EF0F1C}" type="slidenum">
              <a:rPr lang="en-US" altLang="en-US" sz="1400"/>
              <a:pPr>
                <a:spcBef>
                  <a:spcPct val="0"/>
                </a:spcBef>
                <a:buClrTx/>
                <a:buSzTx/>
                <a:buFontTx/>
                <a:buNone/>
              </a:pPr>
              <a:t>43</a:t>
            </a:fld>
            <a:endParaRPr lang="en-US" altLang="en-US" sz="1400"/>
          </a:p>
        </p:txBody>
      </p:sp>
      <p:sp>
        <p:nvSpPr>
          <p:cNvPr id="48131" name="Rectangle 2"/>
          <p:cNvSpPr>
            <a:spLocks noGrp="1" noChangeArrowheads="1"/>
          </p:cNvSpPr>
          <p:nvPr>
            <p:ph type="title"/>
          </p:nvPr>
        </p:nvSpPr>
        <p:spPr>
          <a:xfrm>
            <a:off x="685800" y="381000"/>
            <a:ext cx="7772400" cy="914400"/>
          </a:xfrm>
        </p:spPr>
        <p:txBody>
          <a:bodyPr/>
          <a:lstStyle/>
          <a:p>
            <a:r>
              <a:rPr lang="en-US" altLang="en-US" smtClean="0"/>
              <a:t>Array of Objects, cont.</a:t>
            </a:r>
            <a:endParaRPr lang="en-US" altLang="en-US" smtClean="0">
              <a:hlinkClick r:id="rId2" action="ppaction://program"/>
            </a:endParaRPr>
          </a:p>
        </p:txBody>
      </p:sp>
      <p:sp>
        <p:nvSpPr>
          <p:cNvPr id="48132" name="Rectangle 3"/>
          <p:cNvSpPr>
            <a:spLocks noChangeArrowheads="1"/>
          </p:cNvSpPr>
          <p:nvPr/>
        </p:nvSpPr>
        <p:spPr bwMode="auto">
          <a:xfrm>
            <a:off x="2598738"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3" name="Rectangle 5"/>
          <p:cNvSpPr>
            <a:spLocks noGrp="1" noChangeArrowheads="1"/>
          </p:cNvSpPr>
          <p:nvPr>
            <p:ph type="body" idx="1"/>
          </p:nvPr>
        </p:nvSpPr>
        <p:spPr>
          <a:xfrm>
            <a:off x="228600" y="1447800"/>
            <a:ext cx="8686800" cy="5105400"/>
          </a:xfrm>
          <a:noFill/>
        </p:spPr>
        <p:txBody>
          <a:bodyPr/>
          <a:lstStyle/>
          <a:p>
            <a:pPr>
              <a:buFont typeface="Monotype Sorts" pitchFamily="2" charset="2"/>
              <a:buNone/>
            </a:pPr>
            <a:r>
              <a:rPr lang="en-US" altLang="en-US" sz="2400" smtClean="0">
                <a:latin typeface="Courier New" panose="02070309020205020404" pitchFamily="49" charset="0"/>
                <a:cs typeface="Times New Roman" panose="02020603050405020304" pitchFamily="18" charset="0"/>
              </a:rPr>
              <a:t>   Circle[] circleArray = new Circle[10];</a:t>
            </a:r>
            <a:r>
              <a:rPr lang="en-US" altLang="en-US" sz="2400" smtClean="0">
                <a:latin typeface="Courier New" panose="02070309020205020404" pitchFamily="49" charset="0"/>
              </a:rPr>
              <a:t> </a:t>
            </a:r>
          </a:p>
          <a:p>
            <a:pPr>
              <a:buFont typeface="Monotype Sorts" pitchFamily="2" charset="2"/>
              <a:buNone/>
            </a:pPr>
            <a:endParaRPr lang="en-US" altLang="en-US" sz="2400" smtClean="0">
              <a:latin typeface="Courier New" panose="02070309020205020404" pitchFamily="49" charset="0"/>
            </a:endParaRPr>
          </a:p>
        </p:txBody>
      </p:sp>
      <p:pic>
        <p:nvPicPr>
          <p:cNvPr id="4813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2320925"/>
            <a:ext cx="8972550" cy="221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F77F39-8C21-4A3A-918D-F697CE9D55B3}" type="slidenum">
              <a:rPr lang="en-US" altLang="en-US" sz="1400"/>
              <a:pPr>
                <a:spcBef>
                  <a:spcPct val="0"/>
                </a:spcBef>
                <a:buClrTx/>
                <a:buSzTx/>
                <a:buFontTx/>
                <a:buNone/>
              </a:pPr>
              <a:t>44</a:t>
            </a:fld>
            <a:endParaRPr lang="en-US" altLang="en-US" sz="1400"/>
          </a:p>
        </p:txBody>
      </p:sp>
      <p:sp>
        <p:nvSpPr>
          <p:cNvPr id="49155" name="Rectangle 2"/>
          <p:cNvSpPr>
            <a:spLocks noGrp="1" noChangeArrowheads="1"/>
          </p:cNvSpPr>
          <p:nvPr>
            <p:ph type="title"/>
          </p:nvPr>
        </p:nvSpPr>
        <p:spPr>
          <a:xfrm>
            <a:off x="685800" y="228600"/>
            <a:ext cx="7772400" cy="685800"/>
          </a:xfrm>
        </p:spPr>
        <p:txBody>
          <a:bodyPr/>
          <a:lstStyle/>
          <a:p>
            <a:r>
              <a:rPr lang="en-US" altLang="en-US" smtClean="0"/>
              <a:t>Immutable Objects and Classes</a:t>
            </a:r>
            <a:endParaRPr lang="en-US" altLang="en-US" b="1" smtClean="0">
              <a:latin typeface="Book Antiqua" panose="02040602050305030304" pitchFamily="18" charset="0"/>
            </a:endParaRPr>
          </a:p>
        </p:txBody>
      </p:sp>
      <p:sp>
        <p:nvSpPr>
          <p:cNvPr id="49156" name="Rectangle 5"/>
          <p:cNvSpPr>
            <a:spLocks noChangeArrowheads="1"/>
          </p:cNvSpPr>
          <p:nvPr/>
        </p:nvSpPr>
        <p:spPr bwMode="auto">
          <a:xfrm>
            <a:off x="304800" y="10668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600">
                <a:cs typeface="Times New Roman" panose="02020603050405020304" pitchFamily="18" charset="0"/>
              </a:rPr>
              <a:t>If the contents of an object cannot be changed once the object is created, the object is called an </a:t>
            </a:r>
            <a:r>
              <a:rPr lang="en-US" altLang="en-US" sz="2600" i="1">
                <a:cs typeface="Times New Roman" panose="02020603050405020304" pitchFamily="18" charset="0"/>
              </a:rPr>
              <a:t>immutable object</a:t>
            </a:r>
            <a:r>
              <a:rPr lang="en-US" altLang="en-US" sz="2600">
                <a:cs typeface="Times New Roman" panose="02020603050405020304" pitchFamily="18" charset="0"/>
              </a:rPr>
              <a:t> and its class is called an </a:t>
            </a:r>
            <a:r>
              <a:rPr lang="en-US" altLang="en-US" sz="2600" i="1">
                <a:cs typeface="Times New Roman" panose="02020603050405020304" pitchFamily="18" charset="0"/>
              </a:rPr>
              <a:t>immutable class</a:t>
            </a:r>
            <a:r>
              <a:rPr lang="en-US" altLang="en-US" sz="2600">
                <a:cs typeface="Times New Roman" panose="02020603050405020304" pitchFamily="18" charset="0"/>
              </a:rPr>
              <a:t>. If you delete the set method in the Circle class in Listing 8.10, the class would be immutable because radius is private and cannot be changed without a set method.</a:t>
            </a:r>
            <a:r>
              <a:rPr lang="en-US" altLang="en-US" sz="3000"/>
              <a:t> </a:t>
            </a:r>
          </a:p>
        </p:txBody>
      </p:sp>
      <p:sp>
        <p:nvSpPr>
          <p:cNvPr id="49157" name="Rectangle 7"/>
          <p:cNvSpPr>
            <a:spLocks noChangeArrowheads="1"/>
          </p:cNvSpPr>
          <p:nvPr/>
        </p:nvSpPr>
        <p:spPr bwMode="auto">
          <a:xfrm>
            <a:off x="304800" y="3810000"/>
            <a:ext cx="8534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600">
                <a:cs typeface="Courier New" panose="02070309020205020404" pitchFamily="49" charset="0"/>
              </a:rPr>
              <a:t>A class with all private data fields and without mutators is not necessarily immutable. For example, the following class Student has all private data fields and no mutators, but it is mutable.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D2A902-579D-49B7-888F-3222311A7B6E}" type="slidenum">
              <a:rPr lang="en-US" altLang="en-US" sz="1400"/>
              <a:pPr>
                <a:spcBef>
                  <a:spcPct val="0"/>
                </a:spcBef>
                <a:buClrTx/>
                <a:buSzTx/>
                <a:buFontTx/>
                <a:buNone/>
              </a:pPr>
              <a:t>45</a:t>
            </a:fld>
            <a:endParaRPr lang="en-US" altLang="en-US" sz="1400"/>
          </a:p>
        </p:txBody>
      </p:sp>
      <p:sp>
        <p:nvSpPr>
          <p:cNvPr id="50179" name="Rectangle 2"/>
          <p:cNvSpPr>
            <a:spLocks noGrp="1" noChangeArrowheads="1"/>
          </p:cNvSpPr>
          <p:nvPr>
            <p:ph type="title"/>
          </p:nvPr>
        </p:nvSpPr>
        <p:spPr>
          <a:xfrm>
            <a:off x="609600" y="152400"/>
            <a:ext cx="3429000" cy="457200"/>
          </a:xfrm>
        </p:spPr>
        <p:txBody>
          <a:bodyPr/>
          <a:lstStyle/>
          <a:p>
            <a:r>
              <a:rPr lang="en-US" altLang="en-US" sz="4000" smtClean="0"/>
              <a:t>Example</a:t>
            </a:r>
            <a:endParaRPr lang="en-US" altLang="en-US" sz="4000" b="1" smtClean="0">
              <a:latin typeface="Book Antiqua" panose="02040602050305030304" pitchFamily="18" charset="0"/>
            </a:endParaRPr>
          </a:p>
        </p:txBody>
      </p:sp>
      <p:sp>
        <p:nvSpPr>
          <p:cNvPr id="50180" name="Rectangle 3"/>
          <p:cNvSpPr>
            <a:spLocks noChangeArrowheads="1"/>
          </p:cNvSpPr>
          <p:nvPr/>
        </p:nvSpPr>
        <p:spPr bwMode="auto">
          <a:xfrm>
            <a:off x="0" y="685800"/>
            <a:ext cx="4648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a:solidFill>
                  <a:schemeClr val="bg2"/>
                </a:solidFill>
                <a:latin typeface="Courier New" panose="02070309020205020404" pitchFamily="49" charset="0"/>
                <a:cs typeface="Courier New" panose="02070309020205020404" pitchFamily="49" charset="0"/>
              </a:rPr>
              <a:t>public class Student {</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  private int id;</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  private BirthDate birthDate;</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  public Student(int ssn, </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      int year, int month, int day) {</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    id = ssn;</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    birthDate = new BirthDate(year, month, day);</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  }</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  public int getId() {</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    return id;</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  }</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  public BirthDate getBirthDate() {</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    return birthDate;</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  }</a:t>
            </a:r>
            <a:br>
              <a:rPr lang="en-US" altLang="en-US" sz="1200" b="1">
                <a:solidFill>
                  <a:schemeClr val="bg2"/>
                </a:solidFill>
                <a:latin typeface="Courier New" panose="02070309020205020404" pitchFamily="49" charset="0"/>
                <a:cs typeface="Courier New" panose="02070309020205020404" pitchFamily="49" charset="0"/>
              </a:rPr>
            </a:br>
            <a:r>
              <a:rPr lang="en-US" altLang="en-US" sz="1200" b="1">
                <a:solidFill>
                  <a:schemeClr val="bg2"/>
                </a:solidFill>
                <a:latin typeface="Courier New" panose="02070309020205020404" pitchFamily="49" charset="0"/>
                <a:cs typeface="Courier New" panose="02070309020205020404" pitchFamily="49" charset="0"/>
              </a:rPr>
              <a:t>}</a:t>
            </a:r>
          </a:p>
        </p:txBody>
      </p:sp>
      <p:sp>
        <p:nvSpPr>
          <p:cNvPr id="50181" name="Rectangle 4"/>
          <p:cNvSpPr>
            <a:spLocks noChangeArrowheads="1"/>
          </p:cNvSpPr>
          <p:nvPr/>
        </p:nvSpPr>
        <p:spPr bwMode="auto">
          <a:xfrm>
            <a:off x="4648200" y="152400"/>
            <a:ext cx="4495800" cy="4114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500" b="1">
                <a:solidFill>
                  <a:schemeClr val="bg2"/>
                </a:solidFill>
                <a:latin typeface="Courier New" panose="02070309020205020404" pitchFamily="49" charset="0"/>
                <a:cs typeface="Courier New" panose="02070309020205020404" pitchFamily="49" charset="0"/>
              </a:rPr>
              <a:t>public class BirthDate {</a:t>
            </a:r>
            <a:br>
              <a:rPr lang="en-US" altLang="en-US" sz="1500" b="1">
                <a:solidFill>
                  <a:schemeClr val="bg2"/>
                </a:solidFill>
                <a:latin typeface="Courier New" panose="02070309020205020404" pitchFamily="49" charset="0"/>
                <a:cs typeface="Courier New" panose="02070309020205020404" pitchFamily="49" charset="0"/>
              </a:rPr>
            </a:br>
            <a:r>
              <a:rPr lang="en-US" altLang="en-US" sz="1500" b="1">
                <a:solidFill>
                  <a:schemeClr val="bg2"/>
                </a:solidFill>
                <a:latin typeface="Courier New" panose="02070309020205020404" pitchFamily="49" charset="0"/>
                <a:cs typeface="Courier New" panose="02070309020205020404" pitchFamily="49" charset="0"/>
              </a:rPr>
              <a:t>  private int year;</a:t>
            </a:r>
            <a:br>
              <a:rPr lang="en-US" altLang="en-US" sz="1500" b="1">
                <a:solidFill>
                  <a:schemeClr val="bg2"/>
                </a:solidFill>
                <a:latin typeface="Courier New" panose="02070309020205020404" pitchFamily="49" charset="0"/>
                <a:cs typeface="Courier New" panose="02070309020205020404" pitchFamily="49" charset="0"/>
              </a:rPr>
            </a:br>
            <a:r>
              <a:rPr lang="en-US" altLang="en-US" sz="1500" b="1">
                <a:solidFill>
                  <a:schemeClr val="bg2"/>
                </a:solidFill>
                <a:latin typeface="Courier New" panose="02070309020205020404" pitchFamily="49" charset="0"/>
                <a:cs typeface="Courier New" panose="02070309020205020404" pitchFamily="49" charset="0"/>
              </a:rPr>
              <a:t>  private int month;</a:t>
            </a:r>
            <a:br>
              <a:rPr lang="en-US" altLang="en-US" sz="1500" b="1">
                <a:solidFill>
                  <a:schemeClr val="bg2"/>
                </a:solidFill>
                <a:latin typeface="Courier New" panose="02070309020205020404" pitchFamily="49" charset="0"/>
                <a:cs typeface="Courier New" panose="02070309020205020404" pitchFamily="49" charset="0"/>
              </a:rPr>
            </a:br>
            <a:r>
              <a:rPr lang="en-US" altLang="en-US" sz="1500" b="1">
                <a:solidFill>
                  <a:schemeClr val="bg2"/>
                </a:solidFill>
                <a:latin typeface="Courier New" panose="02070309020205020404" pitchFamily="49" charset="0"/>
                <a:cs typeface="Courier New" panose="02070309020205020404" pitchFamily="49" charset="0"/>
              </a:rPr>
              <a:t>  private int day;</a:t>
            </a:r>
            <a:br>
              <a:rPr lang="en-US" altLang="en-US" sz="1500" b="1">
                <a:solidFill>
                  <a:schemeClr val="bg2"/>
                </a:solidFill>
                <a:latin typeface="Courier New" panose="02070309020205020404" pitchFamily="49" charset="0"/>
                <a:cs typeface="Courier New" panose="02070309020205020404" pitchFamily="49" charset="0"/>
              </a:rPr>
            </a:br>
            <a:r>
              <a:rPr lang="en-US" altLang="en-US" sz="1500" b="1">
                <a:solidFill>
                  <a:schemeClr val="bg2"/>
                </a:solidFill>
                <a:latin typeface="Courier New" panose="02070309020205020404" pitchFamily="49" charset="0"/>
                <a:cs typeface="Courier New" panose="02070309020205020404" pitchFamily="49" charset="0"/>
              </a:rPr>
              <a:t>  </a:t>
            </a:r>
            <a:br>
              <a:rPr lang="en-US" altLang="en-US" sz="1500" b="1">
                <a:solidFill>
                  <a:schemeClr val="bg2"/>
                </a:solidFill>
                <a:latin typeface="Courier New" panose="02070309020205020404" pitchFamily="49" charset="0"/>
                <a:cs typeface="Courier New" panose="02070309020205020404" pitchFamily="49" charset="0"/>
              </a:rPr>
            </a:br>
            <a:r>
              <a:rPr lang="en-US" altLang="en-US" sz="1500" b="1">
                <a:solidFill>
                  <a:schemeClr val="bg2"/>
                </a:solidFill>
                <a:latin typeface="Courier New" panose="02070309020205020404" pitchFamily="49" charset="0"/>
                <a:cs typeface="Courier New" panose="02070309020205020404" pitchFamily="49" charset="0"/>
              </a:rPr>
              <a:t>  public BirthDate(int newYear, </a:t>
            </a:r>
            <a:br>
              <a:rPr lang="en-US" altLang="en-US" sz="1500" b="1">
                <a:solidFill>
                  <a:schemeClr val="bg2"/>
                </a:solidFill>
                <a:latin typeface="Courier New" panose="02070309020205020404" pitchFamily="49" charset="0"/>
                <a:cs typeface="Courier New" panose="02070309020205020404" pitchFamily="49" charset="0"/>
              </a:rPr>
            </a:br>
            <a:r>
              <a:rPr lang="en-US" altLang="en-US" sz="1500" b="1">
                <a:solidFill>
                  <a:schemeClr val="bg2"/>
                </a:solidFill>
                <a:latin typeface="Courier New" panose="02070309020205020404" pitchFamily="49" charset="0"/>
                <a:cs typeface="Courier New" panose="02070309020205020404" pitchFamily="49" charset="0"/>
              </a:rPr>
              <a:t>      int newMonth, int newDay) {</a:t>
            </a:r>
            <a:br>
              <a:rPr lang="en-US" altLang="en-US" sz="1500" b="1">
                <a:solidFill>
                  <a:schemeClr val="bg2"/>
                </a:solidFill>
                <a:latin typeface="Courier New" panose="02070309020205020404" pitchFamily="49" charset="0"/>
                <a:cs typeface="Courier New" panose="02070309020205020404" pitchFamily="49" charset="0"/>
              </a:rPr>
            </a:br>
            <a:r>
              <a:rPr lang="en-US" altLang="en-US" sz="1500" b="1">
                <a:solidFill>
                  <a:schemeClr val="bg2"/>
                </a:solidFill>
                <a:latin typeface="Courier New" panose="02070309020205020404" pitchFamily="49" charset="0"/>
                <a:cs typeface="Courier New" panose="02070309020205020404" pitchFamily="49" charset="0"/>
              </a:rPr>
              <a:t>    year = newYear;</a:t>
            </a:r>
            <a:br>
              <a:rPr lang="en-US" altLang="en-US" sz="1500" b="1">
                <a:solidFill>
                  <a:schemeClr val="bg2"/>
                </a:solidFill>
                <a:latin typeface="Courier New" panose="02070309020205020404" pitchFamily="49" charset="0"/>
                <a:cs typeface="Courier New" panose="02070309020205020404" pitchFamily="49" charset="0"/>
              </a:rPr>
            </a:br>
            <a:r>
              <a:rPr lang="en-US" altLang="en-US" sz="1500" b="1">
                <a:solidFill>
                  <a:schemeClr val="bg2"/>
                </a:solidFill>
                <a:latin typeface="Courier New" panose="02070309020205020404" pitchFamily="49" charset="0"/>
                <a:cs typeface="Courier New" panose="02070309020205020404" pitchFamily="49" charset="0"/>
              </a:rPr>
              <a:t>    month = newMonth;</a:t>
            </a:r>
            <a:br>
              <a:rPr lang="en-US" altLang="en-US" sz="1500" b="1">
                <a:solidFill>
                  <a:schemeClr val="bg2"/>
                </a:solidFill>
                <a:latin typeface="Courier New" panose="02070309020205020404" pitchFamily="49" charset="0"/>
                <a:cs typeface="Courier New" panose="02070309020205020404" pitchFamily="49" charset="0"/>
              </a:rPr>
            </a:br>
            <a:r>
              <a:rPr lang="en-US" altLang="en-US" sz="1500" b="1">
                <a:solidFill>
                  <a:schemeClr val="bg2"/>
                </a:solidFill>
                <a:latin typeface="Courier New" panose="02070309020205020404" pitchFamily="49" charset="0"/>
                <a:cs typeface="Courier New" panose="02070309020205020404" pitchFamily="49" charset="0"/>
              </a:rPr>
              <a:t>    day = newDay;</a:t>
            </a:r>
            <a:br>
              <a:rPr lang="en-US" altLang="en-US" sz="1500" b="1">
                <a:solidFill>
                  <a:schemeClr val="bg2"/>
                </a:solidFill>
                <a:latin typeface="Courier New" panose="02070309020205020404" pitchFamily="49" charset="0"/>
                <a:cs typeface="Courier New" panose="02070309020205020404" pitchFamily="49" charset="0"/>
              </a:rPr>
            </a:br>
            <a:r>
              <a:rPr lang="en-US" altLang="en-US" sz="1500" b="1">
                <a:solidFill>
                  <a:schemeClr val="bg2"/>
                </a:solidFill>
                <a:latin typeface="Courier New" panose="02070309020205020404" pitchFamily="49" charset="0"/>
                <a:cs typeface="Courier New" panose="02070309020205020404" pitchFamily="49" charset="0"/>
              </a:rPr>
              <a:t>  }</a:t>
            </a:r>
            <a:br>
              <a:rPr lang="en-US" altLang="en-US" sz="1500" b="1">
                <a:solidFill>
                  <a:schemeClr val="bg2"/>
                </a:solidFill>
                <a:latin typeface="Courier New" panose="02070309020205020404" pitchFamily="49" charset="0"/>
                <a:cs typeface="Courier New" panose="02070309020205020404" pitchFamily="49" charset="0"/>
              </a:rPr>
            </a:br>
            <a:r>
              <a:rPr lang="en-US" altLang="en-US" sz="1500" b="1">
                <a:solidFill>
                  <a:schemeClr val="bg2"/>
                </a:solidFill>
                <a:latin typeface="Courier New" panose="02070309020205020404" pitchFamily="49" charset="0"/>
                <a:cs typeface="Courier New" panose="02070309020205020404" pitchFamily="49" charset="0"/>
              </a:rPr>
              <a:t>  </a:t>
            </a:r>
            <a:br>
              <a:rPr lang="en-US" altLang="en-US" sz="1500" b="1">
                <a:solidFill>
                  <a:schemeClr val="bg2"/>
                </a:solidFill>
                <a:latin typeface="Courier New" panose="02070309020205020404" pitchFamily="49" charset="0"/>
                <a:cs typeface="Courier New" panose="02070309020205020404" pitchFamily="49" charset="0"/>
              </a:rPr>
            </a:br>
            <a:r>
              <a:rPr lang="en-US" altLang="en-US" sz="1500" b="1">
                <a:solidFill>
                  <a:schemeClr val="bg2"/>
                </a:solidFill>
                <a:latin typeface="Courier New" panose="02070309020205020404" pitchFamily="49" charset="0"/>
                <a:cs typeface="Courier New" panose="02070309020205020404" pitchFamily="49" charset="0"/>
              </a:rPr>
              <a:t>  public void setYear(int newYear) {</a:t>
            </a:r>
            <a:br>
              <a:rPr lang="en-US" altLang="en-US" sz="1500" b="1">
                <a:solidFill>
                  <a:schemeClr val="bg2"/>
                </a:solidFill>
                <a:latin typeface="Courier New" panose="02070309020205020404" pitchFamily="49" charset="0"/>
                <a:cs typeface="Courier New" panose="02070309020205020404" pitchFamily="49" charset="0"/>
              </a:rPr>
            </a:br>
            <a:r>
              <a:rPr lang="en-US" altLang="en-US" sz="1500" b="1">
                <a:solidFill>
                  <a:schemeClr val="bg2"/>
                </a:solidFill>
                <a:latin typeface="Courier New" panose="02070309020205020404" pitchFamily="49" charset="0"/>
                <a:cs typeface="Courier New" panose="02070309020205020404" pitchFamily="49" charset="0"/>
              </a:rPr>
              <a:t>    year = newYear;</a:t>
            </a:r>
            <a:br>
              <a:rPr lang="en-US" altLang="en-US" sz="1500" b="1">
                <a:solidFill>
                  <a:schemeClr val="bg2"/>
                </a:solidFill>
                <a:latin typeface="Courier New" panose="02070309020205020404" pitchFamily="49" charset="0"/>
                <a:cs typeface="Courier New" panose="02070309020205020404" pitchFamily="49" charset="0"/>
              </a:rPr>
            </a:br>
            <a:r>
              <a:rPr lang="en-US" altLang="en-US" sz="1500" b="1">
                <a:solidFill>
                  <a:schemeClr val="bg2"/>
                </a:solidFill>
                <a:latin typeface="Courier New" panose="02070309020205020404" pitchFamily="49" charset="0"/>
                <a:cs typeface="Courier New" panose="02070309020205020404" pitchFamily="49" charset="0"/>
              </a:rPr>
              <a:t>  }</a:t>
            </a:r>
            <a:br>
              <a:rPr lang="en-US" altLang="en-US" sz="1500" b="1">
                <a:solidFill>
                  <a:schemeClr val="bg2"/>
                </a:solidFill>
                <a:latin typeface="Courier New" panose="02070309020205020404" pitchFamily="49" charset="0"/>
                <a:cs typeface="Courier New" panose="02070309020205020404" pitchFamily="49" charset="0"/>
              </a:rPr>
            </a:br>
            <a:r>
              <a:rPr lang="en-US" altLang="en-US" sz="1500" b="1">
                <a:solidFill>
                  <a:schemeClr val="bg2"/>
                </a:solidFill>
                <a:latin typeface="Courier New" panose="02070309020205020404" pitchFamily="49" charset="0"/>
                <a:cs typeface="Courier New" panose="02070309020205020404" pitchFamily="49" charset="0"/>
              </a:rPr>
              <a:t>}</a:t>
            </a:r>
          </a:p>
        </p:txBody>
      </p:sp>
      <p:sp>
        <p:nvSpPr>
          <p:cNvPr id="50182" name="Rectangle 5"/>
          <p:cNvSpPr>
            <a:spLocks noChangeArrowheads="1"/>
          </p:cNvSpPr>
          <p:nvPr/>
        </p:nvSpPr>
        <p:spPr bwMode="auto">
          <a:xfrm>
            <a:off x="533400" y="4419600"/>
            <a:ext cx="8305800" cy="1905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b="1">
                <a:solidFill>
                  <a:schemeClr val="bg2"/>
                </a:solidFill>
                <a:latin typeface="Courier New" panose="02070309020205020404" pitchFamily="49" charset="0"/>
                <a:cs typeface="Courier New" panose="02070309020205020404" pitchFamily="49" charset="0"/>
              </a:rPr>
              <a:t>public class Test {</a:t>
            </a:r>
            <a:br>
              <a:rPr lang="en-US" altLang="en-US" sz="1600" b="1">
                <a:solidFill>
                  <a:schemeClr val="bg2"/>
                </a:solidFill>
                <a:latin typeface="Courier New" panose="02070309020205020404" pitchFamily="49" charset="0"/>
                <a:cs typeface="Courier New" panose="02070309020205020404" pitchFamily="49" charset="0"/>
              </a:rPr>
            </a:br>
            <a:r>
              <a:rPr lang="en-US" altLang="en-US" sz="1600" b="1">
                <a:solidFill>
                  <a:schemeClr val="bg2"/>
                </a:solidFill>
                <a:latin typeface="Courier New" panose="02070309020205020404" pitchFamily="49" charset="0"/>
                <a:cs typeface="Courier New" panose="02070309020205020404" pitchFamily="49" charset="0"/>
              </a:rPr>
              <a:t>  public static void main(String[] args) {</a:t>
            </a:r>
            <a:br>
              <a:rPr lang="en-US" altLang="en-US" sz="1600" b="1">
                <a:solidFill>
                  <a:schemeClr val="bg2"/>
                </a:solidFill>
                <a:latin typeface="Courier New" panose="02070309020205020404" pitchFamily="49" charset="0"/>
                <a:cs typeface="Courier New" panose="02070309020205020404" pitchFamily="49" charset="0"/>
              </a:rPr>
            </a:br>
            <a:r>
              <a:rPr lang="en-US" altLang="en-US" sz="1600" b="1">
                <a:solidFill>
                  <a:schemeClr val="bg2"/>
                </a:solidFill>
                <a:latin typeface="Courier New" panose="02070309020205020404" pitchFamily="49" charset="0"/>
                <a:cs typeface="Courier New" panose="02070309020205020404" pitchFamily="49" charset="0"/>
              </a:rPr>
              <a:t>    Student student = new Student(111223333, 1970, 5, 3);</a:t>
            </a:r>
            <a:br>
              <a:rPr lang="en-US" altLang="en-US" sz="1600" b="1">
                <a:solidFill>
                  <a:schemeClr val="bg2"/>
                </a:solidFill>
                <a:latin typeface="Courier New" panose="02070309020205020404" pitchFamily="49" charset="0"/>
                <a:cs typeface="Courier New" panose="02070309020205020404" pitchFamily="49" charset="0"/>
              </a:rPr>
            </a:br>
            <a:r>
              <a:rPr lang="en-US" altLang="en-US" sz="1600" b="1">
                <a:solidFill>
                  <a:schemeClr val="bg2"/>
                </a:solidFill>
                <a:latin typeface="Courier New" panose="02070309020205020404" pitchFamily="49" charset="0"/>
                <a:cs typeface="Courier New" panose="02070309020205020404" pitchFamily="49" charset="0"/>
              </a:rPr>
              <a:t>    BirthDate date = student.getBirthDate();</a:t>
            </a:r>
            <a:br>
              <a:rPr lang="en-US" altLang="en-US" sz="1600" b="1">
                <a:solidFill>
                  <a:schemeClr val="bg2"/>
                </a:solidFill>
                <a:latin typeface="Courier New" panose="02070309020205020404" pitchFamily="49" charset="0"/>
                <a:cs typeface="Courier New" panose="02070309020205020404" pitchFamily="49" charset="0"/>
              </a:rPr>
            </a:br>
            <a:r>
              <a:rPr lang="en-US" altLang="en-US" sz="1600" b="1">
                <a:solidFill>
                  <a:schemeClr val="bg2"/>
                </a:solidFill>
                <a:latin typeface="Courier New" panose="02070309020205020404" pitchFamily="49" charset="0"/>
                <a:cs typeface="Courier New" panose="02070309020205020404" pitchFamily="49" charset="0"/>
              </a:rPr>
              <a:t>    date.setYear(2010); // Now the student birth year is changed!</a:t>
            </a:r>
            <a:br>
              <a:rPr lang="en-US" altLang="en-US" sz="1600" b="1">
                <a:solidFill>
                  <a:schemeClr val="bg2"/>
                </a:solidFill>
                <a:latin typeface="Courier New" panose="02070309020205020404" pitchFamily="49" charset="0"/>
                <a:cs typeface="Courier New" panose="02070309020205020404" pitchFamily="49" charset="0"/>
              </a:rPr>
            </a:br>
            <a:r>
              <a:rPr lang="en-US" altLang="en-US" sz="1600" b="1">
                <a:solidFill>
                  <a:schemeClr val="bg2"/>
                </a:solidFill>
                <a:latin typeface="Courier New" panose="02070309020205020404" pitchFamily="49" charset="0"/>
                <a:cs typeface="Courier New" panose="02070309020205020404" pitchFamily="49" charset="0"/>
              </a:rPr>
              <a:t>  }</a:t>
            </a:r>
            <a:br>
              <a:rPr lang="en-US" altLang="en-US" sz="1600" b="1">
                <a:solidFill>
                  <a:schemeClr val="bg2"/>
                </a:solidFill>
                <a:latin typeface="Courier New" panose="02070309020205020404" pitchFamily="49" charset="0"/>
                <a:cs typeface="Courier New" panose="02070309020205020404" pitchFamily="49" charset="0"/>
              </a:rPr>
            </a:br>
            <a:r>
              <a:rPr lang="en-US" altLang="en-US" sz="1600" b="1">
                <a:solidFill>
                  <a:schemeClr val="bg2"/>
                </a:solidFill>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0C256B5-F644-405A-BD72-FEACF5AB3356}" type="slidenum">
              <a:rPr lang="en-US" altLang="en-US" sz="1400"/>
              <a:pPr>
                <a:spcBef>
                  <a:spcPct val="0"/>
                </a:spcBef>
                <a:buClrTx/>
                <a:buSzTx/>
                <a:buFontTx/>
                <a:buNone/>
              </a:pPr>
              <a:t>46</a:t>
            </a:fld>
            <a:endParaRPr lang="en-US" altLang="en-US" sz="1400"/>
          </a:p>
        </p:txBody>
      </p:sp>
      <p:sp>
        <p:nvSpPr>
          <p:cNvPr id="51203" name="Rectangle 2"/>
          <p:cNvSpPr>
            <a:spLocks noGrp="1" noChangeArrowheads="1"/>
          </p:cNvSpPr>
          <p:nvPr>
            <p:ph type="title"/>
          </p:nvPr>
        </p:nvSpPr>
        <p:spPr>
          <a:xfrm>
            <a:off x="685800" y="228600"/>
            <a:ext cx="7772400" cy="685800"/>
          </a:xfrm>
        </p:spPr>
        <p:txBody>
          <a:bodyPr/>
          <a:lstStyle/>
          <a:p>
            <a:r>
              <a:rPr lang="en-US" altLang="en-US" smtClean="0"/>
              <a:t>What Class is Immutable?</a:t>
            </a:r>
            <a:endParaRPr lang="en-US" altLang="en-US" b="1" smtClean="0">
              <a:latin typeface="Book Antiqua" panose="02040602050305030304" pitchFamily="18" charset="0"/>
            </a:endParaRPr>
          </a:p>
        </p:txBody>
      </p:sp>
      <p:sp>
        <p:nvSpPr>
          <p:cNvPr id="51204" name="Rectangle 3"/>
          <p:cNvSpPr>
            <a:spLocks noChangeArrowheads="1"/>
          </p:cNvSpPr>
          <p:nvPr/>
        </p:nvSpPr>
        <p:spPr bwMode="auto">
          <a:xfrm>
            <a:off x="304800" y="10668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600">
                <a:cs typeface="Courier New" panose="02070309020205020404" pitchFamily="49" charset="0"/>
              </a:rPr>
              <a:t>For a class to be immutable, it must mark all data fields private and provide no mutator methods and no accessor methods that would return a reference to a mutable data field object.</a:t>
            </a:r>
            <a:br>
              <a:rPr lang="en-US" altLang="en-US" sz="2600">
                <a:cs typeface="Courier New" panose="02070309020205020404" pitchFamily="49" charset="0"/>
              </a:rPr>
            </a:br>
            <a:endParaRPr lang="en-US" altLang="en-US" sz="260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D86580-AF1F-4858-8B20-D4463A9FC0C7}" type="slidenum">
              <a:rPr lang="en-US" altLang="en-US" sz="1400"/>
              <a:pPr>
                <a:spcBef>
                  <a:spcPct val="0"/>
                </a:spcBef>
                <a:buClrTx/>
                <a:buSzTx/>
                <a:buFontTx/>
                <a:buNone/>
              </a:pPr>
              <a:t>47</a:t>
            </a:fld>
            <a:endParaRPr lang="en-US" altLang="en-US" sz="1400"/>
          </a:p>
        </p:txBody>
      </p:sp>
      <p:sp>
        <p:nvSpPr>
          <p:cNvPr id="52227" name="Rectangle 2"/>
          <p:cNvSpPr>
            <a:spLocks noGrp="1" noChangeArrowheads="1"/>
          </p:cNvSpPr>
          <p:nvPr>
            <p:ph type="title"/>
          </p:nvPr>
        </p:nvSpPr>
        <p:spPr>
          <a:xfrm>
            <a:off x="685800" y="381000"/>
            <a:ext cx="7772400" cy="1295400"/>
          </a:xfrm>
        </p:spPr>
        <p:txBody>
          <a:bodyPr/>
          <a:lstStyle/>
          <a:p>
            <a:r>
              <a:rPr lang="en-US" altLang="en-US" smtClean="0"/>
              <a:t>Scope of Variables</a:t>
            </a:r>
            <a:endParaRPr lang="en-US" altLang="en-US" smtClean="0">
              <a:hlinkClick r:id="rId2" action="ppaction://program"/>
            </a:endParaRPr>
          </a:p>
        </p:txBody>
      </p:sp>
      <p:sp>
        <p:nvSpPr>
          <p:cNvPr id="52228" name="Rectangle 3"/>
          <p:cNvSpPr>
            <a:spLocks noGrp="1" noChangeArrowheads="1"/>
          </p:cNvSpPr>
          <p:nvPr>
            <p:ph type="body" idx="1"/>
          </p:nvPr>
        </p:nvSpPr>
        <p:spPr>
          <a:xfrm>
            <a:off x="685800" y="1752600"/>
            <a:ext cx="7772400" cy="4419600"/>
          </a:xfrm>
        </p:spPr>
        <p:txBody>
          <a:bodyPr/>
          <a:lstStyle/>
          <a:p>
            <a:pPr>
              <a:lnSpc>
                <a:spcPct val="120000"/>
              </a:lnSpc>
              <a:buFont typeface="Wingdings" panose="05000000000000000000" pitchFamily="2" charset="2"/>
              <a:buChar char="q"/>
            </a:pPr>
            <a:r>
              <a:rPr lang="en-US" altLang="en-US" sz="2800" smtClean="0"/>
              <a:t>The scope of instance and static variables is the entire class. They can be declared anywhere inside a class.</a:t>
            </a:r>
          </a:p>
          <a:p>
            <a:pPr>
              <a:lnSpc>
                <a:spcPct val="120000"/>
              </a:lnSpc>
              <a:buFont typeface="Wingdings" panose="05000000000000000000" pitchFamily="2" charset="2"/>
              <a:buChar char="q"/>
            </a:pPr>
            <a:r>
              <a:rPr lang="en-US" altLang="en-US" sz="2800" smtClean="0"/>
              <a:t>The scope of a local variable starts from its declaration and continues to the end of the block that contains the variable. A local variable must be initialized explicitly before it can be used.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2C98A8-04FD-48B2-9EFF-02359AE92D8C}" type="slidenum">
              <a:rPr lang="en-US" altLang="en-US" sz="1400"/>
              <a:pPr>
                <a:spcBef>
                  <a:spcPct val="0"/>
                </a:spcBef>
                <a:buClrTx/>
                <a:buSzTx/>
                <a:buFontTx/>
                <a:buNone/>
              </a:pPr>
              <a:t>48</a:t>
            </a:fld>
            <a:endParaRPr lang="en-US" altLang="en-US" sz="1400"/>
          </a:p>
        </p:txBody>
      </p:sp>
      <p:sp>
        <p:nvSpPr>
          <p:cNvPr id="53251" name="Rectangle 2"/>
          <p:cNvSpPr>
            <a:spLocks noGrp="1" noChangeArrowheads="1"/>
          </p:cNvSpPr>
          <p:nvPr>
            <p:ph type="title"/>
          </p:nvPr>
        </p:nvSpPr>
        <p:spPr>
          <a:xfrm>
            <a:off x="685800" y="381000"/>
            <a:ext cx="7772400" cy="762000"/>
          </a:xfrm>
        </p:spPr>
        <p:txBody>
          <a:bodyPr/>
          <a:lstStyle/>
          <a:p>
            <a:r>
              <a:rPr lang="en-US" altLang="en-US" smtClean="0"/>
              <a:t>The this Keyword </a:t>
            </a:r>
            <a:endParaRPr lang="en-US" altLang="en-US" smtClean="0">
              <a:hlinkClick r:id="rId2" action="ppaction://program"/>
            </a:endParaRPr>
          </a:p>
        </p:txBody>
      </p:sp>
      <p:sp>
        <p:nvSpPr>
          <p:cNvPr id="53252" name="Rectangle 3"/>
          <p:cNvSpPr>
            <a:spLocks noGrp="1" noChangeArrowheads="1"/>
          </p:cNvSpPr>
          <p:nvPr>
            <p:ph type="body" idx="1"/>
          </p:nvPr>
        </p:nvSpPr>
        <p:spPr>
          <a:xfrm>
            <a:off x="309563" y="1277938"/>
            <a:ext cx="8524875" cy="4894262"/>
          </a:xfrm>
        </p:spPr>
        <p:txBody>
          <a:bodyPr/>
          <a:lstStyle/>
          <a:p>
            <a:pPr>
              <a:lnSpc>
                <a:spcPct val="120000"/>
              </a:lnSpc>
              <a:buFont typeface="Wingdings" panose="05000000000000000000" pitchFamily="2" charset="2"/>
              <a:buChar char="q"/>
            </a:pPr>
            <a:r>
              <a:rPr lang="en-US" altLang="en-US" smtClean="0"/>
              <a:t>The </a:t>
            </a:r>
            <a:r>
              <a:rPr lang="en-US" altLang="en-US" u="sng" smtClean="0"/>
              <a:t>this</a:t>
            </a:r>
            <a:r>
              <a:rPr lang="en-US" altLang="en-US" smtClean="0"/>
              <a:t> keyword is the name of a reference that refers to an object itself. One common use of the </a:t>
            </a:r>
            <a:r>
              <a:rPr lang="en-US" altLang="en-US" u="sng" smtClean="0"/>
              <a:t>this</a:t>
            </a:r>
            <a:r>
              <a:rPr lang="en-US" altLang="en-US" smtClean="0"/>
              <a:t> keyword is reference a class’s </a:t>
            </a:r>
            <a:r>
              <a:rPr lang="en-US" altLang="en-US" i="1" smtClean="0"/>
              <a:t>hidden data fields</a:t>
            </a:r>
            <a:r>
              <a:rPr lang="en-US" altLang="en-US" smtClean="0"/>
              <a:t>. </a:t>
            </a:r>
          </a:p>
          <a:p>
            <a:pPr>
              <a:lnSpc>
                <a:spcPct val="120000"/>
              </a:lnSpc>
              <a:buFont typeface="Wingdings" panose="05000000000000000000" pitchFamily="2" charset="2"/>
              <a:buChar char="q"/>
            </a:pPr>
            <a:r>
              <a:rPr lang="en-US" altLang="en-US" smtClean="0"/>
              <a:t>Another common use of the </a:t>
            </a:r>
            <a:r>
              <a:rPr lang="en-US" altLang="en-US" u="sng" smtClean="0"/>
              <a:t>this</a:t>
            </a:r>
            <a:r>
              <a:rPr lang="en-US" altLang="en-US" smtClean="0"/>
              <a:t> keyword to enable a constructor to invoke another constructor of the same class.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967803B-854E-40E3-82F2-D750F16A8D7C}" type="slidenum">
              <a:rPr lang="en-US" altLang="en-US" sz="1400"/>
              <a:pPr>
                <a:spcBef>
                  <a:spcPct val="0"/>
                </a:spcBef>
                <a:buClrTx/>
                <a:buSzTx/>
                <a:buFontTx/>
                <a:buNone/>
              </a:pPr>
              <a:t>49</a:t>
            </a:fld>
            <a:endParaRPr lang="en-US" altLang="en-US" sz="1400"/>
          </a:p>
        </p:txBody>
      </p:sp>
      <p:sp>
        <p:nvSpPr>
          <p:cNvPr id="54275" name="Rectangle 2"/>
          <p:cNvSpPr>
            <a:spLocks noGrp="1" noChangeArrowheads="1"/>
          </p:cNvSpPr>
          <p:nvPr>
            <p:ph type="title"/>
          </p:nvPr>
        </p:nvSpPr>
        <p:spPr>
          <a:xfrm>
            <a:off x="0" y="381000"/>
            <a:ext cx="9144000" cy="762000"/>
          </a:xfrm>
        </p:spPr>
        <p:txBody>
          <a:bodyPr/>
          <a:lstStyle/>
          <a:p>
            <a:r>
              <a:rPr lang="en-US" altLang="en-US" smtClean="0"/>
              <a:t>Reference the Hidden Data Fields</a:t>
            </a:r>
            <a:endParaRPr lang="en-US" altLang="en-US" smtClean="0">
              <a:hlinkClick r:id="rId3" action="ppaction://program"/>
            </a:endParaRPr>
          </a:p>
        </p:txBody>
      </p:sp>
      <p:sp>
        <p:nvSpPr>
          <p:cNvPr id="54276" name="Rectangle 6"/>
          <p:cNvSpPr>
            <a:spLocks noChangeArrowheads="1"/>
          </p:cNvSpPr>
          <p:nvPr/>
        </p:nvSpPr>
        <p:spPr bwMode="auto">
          <a:xfrm>
            <a:off x="2047875"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7" name="Rectangle 8"/>
          <p:cNvSpPr>
            <a:spLocks noChangeArrowheads="1"/>
          </p:cNvSpPr>
          <p:nvPr/>
        </p:nvSpPr>
        <p:spPr bwMode="auto">
          <a:xfrm>
            <a:off x="0"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4278" name="Object 7"/>
          <p:cNvGraphicFramePr>
            <a:graphicFrameLocks noChangeAspect="1"/>
          </p:cNvGraphicFramePr>
          <p:nvPr/>
        </p:nvGraphicFramePr>
        <p:xfrm>
          <a:off x="1588" y="1506538"/>
          <a:ext cx="8789987" cy="2820987"/>
        </p:xfrm>
        <a:graphic>
          <a:graphicData uri="http://schemas.openxmlformats.org/presentationml/2006/ole">
            <mc:AlternateContent xmlns:mc="http://schemas.openxmlformats.org/markup-compatibility/2006">
              <mc:Choice xmlns:v="urn:schemas-microsoft-com:vml" Requires="v">
                <p:oleObj spid="_x0000_s54281" name="Picture" r:id="rId4" imgW="5118100" imgH="1625600" progId="Word.Picture.8">
                  <p:embed/>
                </p:oleObj>
              </mc:Choice>
              <mc:Fallback>
                <p:oleObj name="Picture" r:id="rId4" imgW="5118100" imgH="16256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06538"/>
                        <a:ext cx="8789987" cy="282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23F143-3634-4699-8389-4B642DAC68EB}" type="slidenum">
              <a:rPr lang="en-US" altLang="en-US" sz="1400"/>
              <a:pPr>
                <a:spcBef>
                  <a:spcPct val="0"/>
                </a:spcBef>
                <a:buClrTx/>
                <a:buSzTx/>
                <a:buFontTx/>
                <a:buNone/>
              </a:pPr>
              <a:t>5</a:t>
            </a:fld>
            <a:endParaRPr lang="en-US" altLang="en-US" sz="1400"/>
          </a:p>
        </p:txBody>
      </p:sp>
      <p:sp>
        <p:nvSpPr>
          <p:cNvPr id="9219" name="Rectangle 2"/>
          <p:cNvSpPr>
            <a:spLocks noGrp="1" noChangeArrowheads="1"/>
          </p:cNvSpPr>
          <p:nvPr>
            <p:ph type="title"/>
          </p:nvPr>
        </p:nvSpPr>
        <p:spPr>
          <a:xfrm>
            <a:off x="762000" y="152400"/>
            <a:ext cx="7772400" cy="609600"/>
          </a:xfrm>
        </p:spPr>
        <p:txBody>
          <a:bodyPr/>
          <a:lstStyle/>
          <a:p>
            <a:r>
              <a:rPr lang="en-US" altLang="en-US" smtClean="0"/>
              <a:t>Classes</a:t>
            </a:r>
          </a:p>
        </p:txBody>
      </p:sp>
      <p:sp>
        <p:nvSpPr>
          <p:cNvPr id="9220"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Text Box 5"/>
          <p:cNvSpPr txBox="1">
            <a:spLocks noChangeArrowheads="1"/>
          </p:cNvSpPr>
          <p:nvPr/>
        </p:nvSpPr>
        <p:spPr bwMode="auto">
          <a:xfrm>
            <a:off x="304800" y="1295400"/>
            <a:ext cx="86106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1200150" indent="-45720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i="1">
                <a:cs typeface="Times New Roman" panose="02020603050405020304" pitchFamily="18" charset="0"/>
              </a:rPr>
              <a:t>Classes</a:t>
            </a:r>
            <a:r>
              <a:rPr lang="en-US" altLang="en-US" sz="2800">
                <a:cs typeface="Times New Roman" panose="02020603050405020304" pitchFamily="18" charset="0"/>
              </a:rPr>
              <a:t> are constructs that define objects of the same type. </a:t>
            </a:r>
          </a:p>
          <a:p>
            <a:pPr>
              <a:spcBef>
                <a:spcPct val="50000"/>
              </a:spcBef>
              <a:buClrTx/>
              <a:buSzTx/>
              <a:buFontTx/>
              <a:buNone/>
            </a:pPr>
            <a:r>
              <a:rPr lang="en-US" altLang="en-US" sz="2800">
                <a:cs typeface="Times New Roman" panose="02020603050405020304" pitchFamily="18" charset="0"/>
              </a:rPr>
              <a:t>A Java class uses </a:t>
            </a:r>
          </a:p>
          <a:p>
            <a:pPr lvl="1">
              <a:spcBef>
                <a:spcPct val="50000"/>
              </a:spcBef>
              <a:buClrTx/>
              <a:buFont typeface="Arial" panose="020B0604020202020204" pitchFamily="34" charset="0"/>
              <a:buChar char="•"/>
            </a:pPr>
            <a:r>
              <a:rPr lang="en-US" altLang="en-US" sz="2400">
                <a:cs typeface="Times New Roman" panose="02020603050405020304" pitchFamily="18" charset="0"/>
              </a:rPr>
              <a:t>variables to define data fields </a:t>
            </a:r>
          </a:p>
          <a:p>
            <a:pPr lvl="1">
              <a:spcBef>
                <a:spcPct val="50000"/>
              </a:spcBef>
              <a:buClrTx/>
              <a:buFont typeface="Arial" panose="020B0604020202020204" pitchFamily="34" charset="0"/>
              <a:buChar char="•"/>
            </a:pPr>
            <a:r>
              <a:rPr lang="en-US" altLang="en-US" sz="2400">
                <a:cs typeface="Times New Roman" panose="02020603050405020304" pitchFamily="18" charset="0"/>
              </a:rPr>
              <a:t>methods to define behaviors. </a:t>
            </a:r>
          </a:p>
          <a:p>
            <a:pPr>
              <a:spcBef>
                <a:spcPct val="50000"/>
              </a:spcBef>
              <a:buClrTx/>
              <a:buSzTx/>
              <a:buFontTx/>
              <a:buNone/>
            </a:pPr>
            <a:r>
              <a:rPr lang="en-US" altLang="en-US" sz="2800">
                <a:cs typeface="Times New Roman" panose="02020603050405020304" pitchFamily="18" charset="0"/>
              </a:rPr>
              <a:t>Additionally, a class provides a special type of methods, known as constructors, which are invoked to construct objects from the class. </a:t>
            </a:r>
          </a:p>
        </p:txBody>
      </p:sp>
      <p:sp>
        <p:nvSpPr>
          <p:cNvPr id="9222" name="Rectangle 7"/>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509C2D-7C7F-4D54-AA77-BB1DD4EF5275}" type="slidenum">
              <a:rPr lang="en-US" altLang="en-US" sz="1400"/>
              <a:pPr>
                <a:spcBef>
                  <a:spcPct val="0"/>
                </a:spcBef>
                <a:buClrTx/>
                <a:buSzTx/>
                <a:buFontTx/>
                <a:buNone/>
              </a:pPr>
              <a:t>50</a:t>
            </a:fld>
            <a:endParaRPr lang="en-US" altLang="en-US" sz="1400"/>
          </a:p>
        </p:txBody>
      </p:sp>
      <p:sp>
        <p:nvSpPr>
          <p:cNvPr id="55299" name="Rectangle 2"/>
          <p:cNvSpPr>
            <a:spLocks noGrp="1" noChangeArrowheads="1"/>
          </p:cNvSpPr>
          <p:nvPr>
            <p:ph type="title"/>
          </p:nvPr>
        </p:nvSpPr>
        <p:spPr>
          <a:xfrm>
            <a:off x="0" y="228600"/>
            <a:ext cx="9144000" cy="762000"/>
          </a:xfrm>
        </p:spPr>
        <p:txBody>
          <a:bodyPr/>
          <a:lstStyle/>
          <a:p>
            <a:r>
              <a:rPr lang="en-US" altLang="en-US" smtClean="0"/>
              <a:t>Calling Overloaded Constructor</a:t>
            </a:r>
            <a:endParaRPr lang="en-US" altLang="en-US" smtClean="0">
              <a:hlinkClick r:id="rId3" action="ppaction://program"/>
            </a:endParaRPr>
          </a:p>
        </p:txBody>
      </p:sp>
      <p:sp>
        <p:nvSpPr>
          <p:cNvPr id="55300" name="Rectangle 3"/>
          <p:cNvSpPr>
            <a:spLocks noChangeArrowheads="1"/>
          </p:cNvSpPr>
          <p:nvPr/>
        </p:nvSpPr>
        <p:spPr bwMode="auto">
          <a:xfrm>
            <a:off x="2047875"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1" name="Rectangle 6"/>
          <p:cNvSpPr>
            <a:spLocks noChangeArrowheads="1"/>
          </p:cNvSpPr>
          <p:nvPr/>
        </p:nvSpPr>
        <p:spPr bwMode="auto">
          <a:xfrm>
            <a:off x="2919413" y="243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5302" name="Rectangle 8"/>
          <p:cNvSpPr>
            <a:spLocks noChangeArrowheads="1"/>
          </p:cNvSpPr>
          <p:nvPr/>
        </p:nvSpPr>
        <p:spPr bwMode="auto">
          <a:xfrm>
            <a:off x="2871788" y="243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5303" name="Object 7"/>
          <p:cNvGraphicFramePr>
            <a:graphicFrameLocks noChangeAspect="1"/>
          </p:cNvGraphicFramePr>
          <p:nvPr/>
        </p:nvGraphicFramePr>
        <p:xfrm>
          <a:off x="0" y="1143000"/>
          <a:ext cx="9144000" cy="5353050"/>
        </p:xfrm>
        <a:graphic>
          <a:graphicData uri="http://schemas.openxmlformats.org/presentationml/2006/ole">
            <mc:AlternateContent xmlns:mc="http://schemas.openxmlformats.org/markup-compatibility/2006">
              <mc:Choice xmlns:v="urn:schemas-microsoft-com:vml" Requires="v">
                <p:oleObj spid="_x0000_s55306" name="Picture" r:id="rId4" imgW="3390900" imgH="1993900" progId="Word.Picture.8">
                  <p:embed/>
                </p:oleObj>
              </mc:Choice>
              <mc:Fallback>
                <p:oleObj name="Picture" r:id="rId4" imgW="3390900" imgH="19939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43000"/>
                        <a:ext cx="9144000"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E557D9-8FAF-43DF-A7CF-64046E27BF8F}" type="slidenum">
              <a:rPr lang="en-US" altLang="en-US" sz="1400"/>
              <a:pPr>
                <a:spcBef>
                  <a:spcPct val="0"/>
                </a:spcBef>
                <a:buClrTx/>
                <a:buSzTx/>
                <a:buFontTx/>
                <a:buNone/>
              </a:pPr>
              <a:t>6</a:t>
            </a:fld>
            <a:endParaRPr lang="en-US" altLang="en-US" sz="1400"/>
          </a:p>
        </p:txBody>
      </p:sp>
      <p:sp>
        <p:nvSpPr>
          <p:cNvPr id="10243" name="Rectangle 2"/>
          <p:cNvSpPr>
            <a:spLocks noGrp="1" noChangeArrowheads="1"/>
          </p:cNvSpPr>
          <p:nvPr>
            <p:ph type="title"/>
          </p:nvPr>
        </p:nvSpPr>
        <p:spPr>
          <a:xfrm>
            <a:off x="762000" y="152400"/>
            <a:ext cx="7772400" cy="609600"/>
          </a:xfrm>
        </p:spPr>
        <p:txBody>
          <a:bodyPr/>
          <a:lstStyle/>
          <a:p>
            <a:r>
              <a:rPr lang="en-US" altLang="en-US" smtClean="0"/>
              <a:t>Classes</a:t>
            </a:r>
          </a:p>
        </p:txBody>
      </p:sp>
      <p:sp>
        <p:nvSpPr>
          <p:cNvPr id="10244"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Rectangle 5"/>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6" name="Object 6"/>
          <p:cNvGraphicFramePr>
            <a:graphicFrameLocks noChangeAspect="1"/>
          </p:cNvGraphicFramePr>
          <p:nvPr/>
        </p:nvGraphicFramePr>
        <p:xfrm>
          <a:off x="228600" y="838200"/>
          <a:ext cx="8763000" cy="5653088"/>
        </p:xfrm>
        <a:graphic>
          <a:graphicData uri="http://schemas.openxmlformats.org/presentationml/2006/ole">
            <mc:AlternateContent xmlns:mc="http://schemas.openxmlformats.org/markup-compatibility/2006">
              <mc:Choice xmlns:v="urn:schemas-microsoft-com:vml" Requires="v">
                <p:oleObj spid="_x0000_s10249" name="Picture" r:id="rId3" imgW="3543300" imgH="2286000" progId="Word.Picture.8">
                  <p:embed/>
                </p:oleObj>
              </mc:Choice>
              <mc:Fallback>
                <p:oleObj name="Picture" r:id="rId3" imgW="3543300" imgH="22860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38200"/>
                        <a:ext cx="8763000"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FB24E9-ECD4-4526-9ECF-6BF418F172EC}" type="slidenum">
              <a:rPr lang="en-US" altLang="en-US" sz="1400"/>
              <a:pPr>
                <a:spcBef>
                  <a:spcPct val="0"/>
                </a:spcBef>
                <a:buClrTx/>
                <a:buSzTx/>
                <a:buFontTx/>
                <a:buNone/>
              </a:pPr>
              <a:t>7</a:t>
            </a:fld>
            <a:endParaRPr lang="en-US" altLang="en-US" sz="1400"/>
          </a:p>
        </p:txBody>
      </p:sp>
      <p:sp>
        <p:nvSpPr>
          <p:cNvPr id="11267" name="Rectangle 2"/>
          <p:cNvSpPr>
            <a:spLocks noGrp="1" noChangeArrowheads="1"/>
          </p:cNvSpPr>
          <p:nvPr>
            <p:ph type="title"/>
          </p:nvPr>
        </p:nvSpPr>
        <p:spPr>
          <a:xfrm>
            <a:off x="685800" y="0"/>
            <a:ext cx="7772400" cy="1428750"/>
          </a:xfrm>
        </p:spPr>
        <p:txBody>
          <a:bodyPr/>
          <a:lstStyle/>
          <a:p>
            <a:r>
              <a:rPr lang="en-US" altLang="en-US" smtClean="0"/>
              <a:t>UML Class Diagram</a:t>
            </a:r>
          </a:p>
        </p:txBody>
      </p:sp>
      <p:sp>
        <p:nvSpPr>
          <p:cNvPr id="11268" name="Rectangle 8"/>
          <p:cNvSpPr>
            <a:spLocks noChangeArrowheads="1"/>
          </p:cNvSpPr>
          <p:nvPr/>
        </p:nvSpPr>
        <p:spPr bwMode="auto">
          <a:xfrm>
            <a:off x="240030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10"/>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12"/>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71" name="Object 11"/>
          <p:cNvGraphicFramePr>
            <a:graphicFrameLocks noChangeAspect="1"/>
          </p:cNvGraphicFramePr>
          <p:nvPr/>
        </p:nvGraphicFramePr>
        <p:xfrm>
          <a:off x="117475" y="1624013"/>
          <a:ext cx="8912225" cy="2924175"/>
        </p:xfrm>
        <a:graphic>
          <a:graphicData uri="http://schemas.openxmlformats.org/presentationml/2006/ole">
            <mc:AlternateContent xmlns:mc="http://schemas.openxmlformats.org/markup-compatibility/2006">
              <mc:Choice xmlns:v="urn:schemas-microsoft-com:vml" Requires="v">
                <p:oleObj spid="_x0000_s11274" name="Picture" r:id="rId3" imgW="4876293" imgH="1596016" progId="Word.Picture.8">
                  <p:embed/>
                </p:oleObj>
              </mc:Choice>
              <mc:Fallback>
                <p:oleObj name="Picture" r:id="rId3" imgW="4876293" imgH="1596016"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 y="1624013"/>
                        <a:ext cx="891222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1F79F0-CEE9-405A-A17E-DE93E3AF5708}" type="slidenum">
              <a:rPr lang="en-US" altLang="en-US" sz="1400"/>
              <a:pPr>
                <a:spcBef>
                  <a:spcPct val="0"/>
                </a:spcBef>
                <a:buClrTx/>
                <a:buSzTx/>
                <a:buFontTx/>
                <a:buNone/>
              </a:pPr>
              <a:t>8</a:t>
            </a:fld>
            <a:endParaRPr lang="en-US" altLang="en-US" sz="1400"/>
          </a:p>
        </p:txBody>
      </p:sp>
      <p:sp>
        <p:nvSpPr>
          <p:cNvPr id="12291" name="Rectangle 2"/>
          <p:cNvSpPr>
            <a:spLocks noGrp="1" noChangeArrowheads="1"/>
          </p:cNvSpPr>
          <p:nvPr>
            <p:ph type="title"/>
          </p:nvPr>
        </p:nvSpPr>
        <p:spPr>
          <a:xfrm>
            <a:off x="117475" y="125413"/>
            <a:ext cx="8909050" cy="744537"/>
          </a:xfrm>
        </p:spPr>
        <p:txBody>
          <a:bodyPr/>
          <a:lstStyle/>
          <a:p>
            <a:r>
              <a:rPr lang="en-US" altLang="en-US" sz="3200" smtClean="0">
                <a:latin typeface="Book Antiqua" panose="02040602050305030304" pitchFamily="18" charset="0"/>
              </a:rPr>
              <a:t>Example: Defining Classes and Creating Objects</a:t>
            </a:r>
            <a:endParaRPr lang="en-US" altLang="en-US" sz="3200" u="sng" smtClean="0">
              <a:latin typeface="Book Antiqua" panose="02040602050305030304" pitchFamily="18" charset="0"/>
              <a:hlinkClick r:id="rId3" action="ppaction://program"/>
            </a:endParaRPr>
          </a:p>
        </p:txBody>
      </p:sp>
      <p:sp>
        <p:nvSpPr>
          <p:cNvPr id="374788" name="AutoShape 4">
            <a:hlinkClick r:id="" action="ppaction://noaction" highlightClick="1"/>
          </p:cNvPr>
          <p:cNvSpPr>
            <a:spLocks noChangeArrowheads="1"/>
          </p:cNvSpPr>
          <p:nvPr/>
        </p:nvSpPr>
        <p:spPr bwMode="auto">
          <a:xfrm>
            <a:off x="3419475" y="588645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4" action="ppaction://program"/>
              </a:rPr>
              <a:t>TestTV</a:t>
            </a:r>
            <a:endParaRPr lang="en-US" altLang="ko-KR" smtClean="0">
              <a:solidFill>
                <a:schemeClr val="accent1"/>
              </a:solidFill>
              <a:ea typeface="굴림" panose="020B0600000101010101" pitchFamily="50" charset="-127"/>
            </a:endParaRPr>
          </a:p>
        </p:txBody>
      </p:sp>
      <p:sp>
        <p:nvSpPr>
          <p:cNvPr id="12293" name="AutoShape 5">
            <a:hlinkClick r:id="rId5" action="ppaction://program" highlightClick="1"/>
          </p:cNvPr>
          <p:cNvSpPr>
            <a:spLocks noChangeArrowheads="1"/>
          </p:cNvSpPr>
          <p:nvPr/>
        </p:nvSpPr>
        <p:spPr bwMode="auto">
          <a:xfrm>
            <a:off x="7029450" y="5872163"/>
            <a:ext cx="19050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74790" name="AutoShape 6">
            <a:hlinkClick r:id="" action="ppaction://noaction" highlightClick="1"/>
          </p:cNvPr>
          <p:cNvSpPr>
            <a:spLocks noChangeArrowheads="1"/>
          </p:cNvSpPr>
          <p:nvPr/>
        </p:nvSpPr>
        <p:spPr bwMode="auto">
          <a:xfrm>
            <a:off x="3381375" y="5233988"/>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6" action="ppaction://program"/>
              </a:rPr>
              <a:t>TV</a:t>
            </a:r>
            <a:endParaRPr lang="en-US" altLang="ko-KR" smtClean="0">
              <a:solidFill>
                <a:schemeClr val="accent1"/>
              </a:solidFill>
              <a:ea typeface="굴림" panose="020B0600000101010101" pitchFamily="50" charset="-127"/>
            </a:endParaRPr>
          </a:p>
        </p:txBody>
      </p:sp>
      <p:sp>
        <p:nvSpPr>
          <p:cNvPr id="12295" name="AutoShape 7">
            <a:hlinkClick r:id="rId7" highlightClick="1"/>
          </p:cNvPr>
          <p:cNvSpPr>
            <a:spLocks noChangeArrowheads="1"/>
          </p:cNvSpPr>
          <p:nvPr/>
        </p:nvSpPr>
        <p:spPr bwMode="auto">
          <a:xfrm>
            <a:off x="2727325" y="584835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6" name="AutoShape 8">
            <a:hlinkClick r:id="rId8" highlightClick="1"/>
          </p:cNvPr>
          <p:cNvSpPr>
            <a:spLocks noChangeArrowheads="1"/>
          </p:cNvSpPr>
          <p:nvPr/>
        </p:nvSpPr>
        <p:spPr bwMode="auto">
          <a:xfrm>
            <a:off x="2728913" y="5210175"/>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7" name="Rectangle 11"/>
          <p:cNvSpPr>
            <a:spLocks noChangeArrowheads="1"/>
          </p:cNvSpPr>
          <p:nvPr/>
        </p:nvSpPr>
        <p:spPr bwMode="auto">
          <a:xfrm>
            <a:off x="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8" name="Object 10"/>
          <p:cNvGraphicFramePr>
            <a:graphicFrameLocks noChangeAspect="1"/>
          </p:cNvGraphicFramePr>
          <p:nvPr/>
        </p:nvGraphicFramePr>
        <p:xfrm>
          <a:off x="0" y="893763"/>
          <a:ext cx="9144000" cy="3952875"/>
        </p:xfrm>
        <a:graphic>
          <a:graphicData uri="http://schemas.openxmlformats.org/presentationml/2006/ole">
            <mc:AlternateContent xmlns:mc="http://schemas.openxmlformats.org/markup-compatibility/2006">
              <mc:Choice xmlns:v="urn:schemas-microsoft-com:vml" Requires="v">
                <p:oleObj spid="_x0000_s12301" name="Picture" r:id="rId9" imgW="5422900" imgH="2349500" progId="Word.Picture.8">
                  <p:embed/>
                </p:oleObj>
              </mc:Choice>
              <mc:Fallback>
                <p:oleObj name="Picture" r:id="rId9" imgW="5422900" imgH="2349500" progId="Word.Picture.8">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893763"/>
                        <a:ext cx="91440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83056F2-29B0-4FBC-AB71-BEBBAF34567A}" type="slidenum">
              <a:rPr lang="en-US" altLang="en-US" sz="1400"/>
              <a:pPr>
                <a:spcBef>
                  <a:spcPct val="0"/>
                </a:spcBef>
                <a:buClrTx/>
                <a:buSzTx/>
                <a:buFontTx/>
                <a:buNone/>
              </a:pPr>
              <a:t>9</a:t>
            </a:fld>
            <a:endParaRPr lang="en-US" altLang="en-US" sz="1400"/>
          </a:p>
        </p:txBody>
      </p:sp>
      <p:sp>
        <p:nvSpPr>
          <p:cNvPr id="13315" name="Rectangle 2"/>
          <p:cNvSpPr>
            <a:spLocks noGrp="1" noChangeArrowheads="1"/>
          </p:cNvSpPr>
          <p:nvPr>
            <p:ph type="title"/>
          </p:nvPr>
        </p:nvSpPr>
        <p:spPr>
          <a:xfrm>
            <a:off x="685800" y="0"/>
            <a:ext cx="7772400" cy="1428750"/>
          </a:xfrm>
        </p:spPr>
        <p:txBody>
          <a:bodyPr/>
          <a:lstStyle/>
          <a:p>
            <a:r>
              <a:rPr lang="en-US" altLang="en-US" smtClean="0"/>
              <a:t>Constructors</a:t>
            </a:r>
            <a:endParaRPr lang="en-US" altLang="en-US" b="1" smtClean="0">
              <a:latin typeface="Book Antiqua" panose="02040602050305030304" pitchFamily="18" charset="0"/>
            </a:endParaRPr>
          </a:p>
        </p:txBody>
      </p:sp>
      <p:sp>
        <p:nvSpPr>
          <p:cNvPr id="13316" name="Rectangle 3"/>
          <p:cNvSpPr>
            <a:spLocks noGrp="1" noChangeArrowheads="1"/>
          </p:cNvSpPr>
          <p:nvPr>
            <p:ph type="body" idx="1"/>
          </p:nvPr>
        </p:nvSpPr>
        <p:spPr>
          <a:xfrm>
            <a:off x="533400" y="1524000"/>
            <a:ext cx="7772400" cy="4953000"/>
          </a:xfrm>
        </p:spPr>
        <p:txBody>
          <a:bodyPr/>
          <a:lstStyle/>
          <a:p>
            <a:pPr>
              <a:spcBef>
                <a:spcPct val="0"/>
              </a:spcBef>
              <a:buFont typeface="Monotype Sorts" pitchFamily="2" charset="2"/>
              <a:buNone/>
            </a:pPr>
            <a:r>
              <a:rPr lang="en-US" altLang="en-US" b="1" smtClean="0">
                <a:solidFill>
                  <a:schemeClr val="tx2"/>
                </a:solidFill>
                <a:latin typeface="Courier New" panose="02070309020205020404" pitchFamily="49" charset="0"/>
              </a:rPr>
              <a:t>Circle() {</a:t>
            </a:r>
          </a:p>
          <a:p>
            <a:pPr>
              <a:spcBef>
                <a:spcPct val="0"/>
              </a:spcBef>
              <a:buFont typeface="Monotype Sorts" pitchFamily="2" charset="2"/>
              <a:buNone/>
            </a:pPr>
            <a:r>
              <a:rPr lang="en-US" altLang="en-US" b="1" smtClean="0">
                <a:solidFill>
                  <a:schemeClr val="tx2"/>
                </a:solidFill>
                <a:latin typeface="Courier New" panose="02070309020205020404" pitchFamily="49" charset="0"/>
              </a:rPr>
              <a:t>}</a:t>
            </a:r>
          </a:p>
          <a:p>
            <a:pPr>
              <a:spcBef>
                <a:spcPct val="0"/>
              </a:spcBef>
              <a:buFont typeface="Monotype Sorts" pitchFamily="2" charset="2"/>
              <a:buNone/>
            </a:pPr>
            <a:endParaRPr lang="en-US" altLang="en-US" b="1" smtClean="0">
              <a:solidFill>
                <a:schemeClr val="tx2"/>
              </a:solidFill>
              <a:latin typeface="Courier New" panose="02070309020205020404" pitchFamily="49" charset="0"/>
            </a:endParaRPr>
          </a:p>
          <a:p>
            <a:pPr>
              <a:buFont typeface="Monotype Sorts" pitchFamily="2" charset="2"/>
              <a:buNone/>
            </a:pPr>
            <a:r>
              <a:rPr lang="en-US" altLang="en-US" b="1" smtClean="0">
                <a:solidFill>
                  <a:schemeClr val="tx2"/>
                </a:solidFill>
                <a:latin typeface="Courier New" panose="02070309020205020404" pitchFamily="49" charset="0"/>
              </a:rPr>
              <a:t>Circle(double newRadius) {  </a:t>
            </a:r>
          </a:p>
          <a:p>
            <a:pPr>
              <a:spcBef>
                <a:spcPct val="0"/>
              </a:spcBef>
              <a:buFont typeface="Monotype Sorts" pitchFamily="2" charset="2"/>
              <a:buNone/>
            </a:pPr>
            <a:r>
              <a:rPr lang="en-US" altLang="en-US" b="1" smtClean="0">
                <a:solidFill>
                  <a:schemeClr val="tx2"/>
                </a:solidFill>
                <a:latin typeface="Courier New" panose="02070309020205020404" pitchFamily="49" charset="0"/>
              </a:rPr>
              <a:t>  radius = newRadius;</a:t>
            </a:r>
          </a:p>
          <a:p>
            <a:pPr>
              <a:spcBef>
                <a:spcPct val="0"/>
              </a:spcBef>
              <a:buFont typeface="Monotype Sorts" pitchFamily="2" charset="2"/>
              <a:buNone/>
            </a:pPr>
            <a:r>
              <a:rPr lang="en-US" altLang="en-US" b="1" smtClean="0">
                <a:solidFill>
                  <a:schemeClr val="tx2"/>
                </a:solidFill>
                <a:latin typeface="Courier New" panose="02070309020205020404" pitchFamily="49" charset="0"/>
              </a:rPr>
              <a:t>}</a:t>
            </a:r>
          </a:p>
        </p:txBody>
      </p:sp>
      <p:sp>
        <p:nvSpPr>
          <p:cNvPr id="13317" name="Text Box 4"/>
          <p:cNvSpPr txBox="1">
            <a:spLocks noChangeArrowheads="1"/>
          </p:cNvSpPr>
          <p:nvPr/>
        </p:nvSpPr>
        <p:spPr bwMode="auto">
          <a:xfrm>
            <a:off x="4267200" y="1143000"/>
            <a:ext cx="48768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Constructors are a special kind of methods that are invoked to construct objects.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694B48-5DDE-46E1-829D-8BC9D29491C8}">
  <ds:schemaRefs>
    <ds:schemaRef ds:uri="http://schemas.openxmlformats.org/package/2006/metadata/core-properties"/>
    <ds:schemaRef ds:uri="http://purl.org/dc/elements/1.1/"/>
    <ds:schemaRef ds:uri="http://schemas.microsoft.com/sharepoint/v3"/>
    <ds:schemaRef ds:uri="http://schemas.microsoft.com/office/infopath/2007/PartnerControls"/>
    <ds:schemaRef ds:uri="http://schemas.microsoft.com/office/2006/documentManagement/types"/>
    <ds:schemaRef ds:uri="http://purl.org/dc/terms/"/>
    <ds:schemaRef ds:uri="http://www.w3.org/XML/1998/namespace"/>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08A8C283-AFCF-4144-B5ED-D6810753B8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9D89B0-A53A-4C66-B6DD-DA82F93D6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22034</TotalTime>
  <Words>1828</Words>
  <Application>Microsoft Office PowerPoint</Application>
  <PresentationFormat>화면 슬라이드 쇼(4:3)</PresentationFormat>
  <Paragraphs>318</Paragraphs>
  <Slides>50</Slides>
  <Notes>1</Notes>
  <HiddenSlides>0</HiddenSlides>
  <MMClips>0</MMClips>
  <ScaleCrop>false</ScaleCrop>
  <HeadingPairs>
    <vt:vector size="8" baseType="variant">
      <vt:variant>
        <vt:lpstr>사용한 글꼴</vt:lpstr>
      </vt:variant>
      <vt:variant>
        <vt:i4>10</vt:i4>
      </vt:variant>
      <vt:variant>
        <vt:lpstr>테마</vt:lpstr>
      </vt:variant>
      <vt:variant>
        <vt:i4>1</vt:i4>
      </vt:variant>
      <vt:variant>
        <vt:lpstr>포함된 OLE 서버</vt:lpstr>
      </vt:variant>
      <vt:variant>
        <vt:i4>2</vt:i4>
      </vt:variant>
      <vt:variant>
        <vt:lpstr>슬라이드 제목</vt:lpstr>
      </vt:variant>
      <vt:variant>
        <vt:i4>50</vt:i4>
      </vt:variant>
    </vt:vector>
  </HeadingPairs>
  <TitlesOfParts>
    <vt:vector size="63" baseType="lpstr">
      <vt:lpstr>Courier</vt:lpstr>
      <vt:lpstr>Monotype Sorts</vt:lpstr>
      <vt:lpstr>굴림</vt:lpstr>
      <vt:lpstr>Arial</vt:lpstr>
      <vt:lpstr>Book Antiqua</vt:lpstr>
      <vt:lpstr>Courier New</vt:lpstr>
      <vt:lpstr>Forte</vt:lpstr>
      <vt:lpstr>Symbol</vt:lpstr>
      <vt:lpstr>Times New Roman</vt:lpstr>
      <vt:lpstr>Wingdings</vt:lpstr>
      <vt:lpstr>International</vt:lpstr>
      <vt:lpstr>Picture</vt:lpstr>
      <vt:lpstr>Microsoft Word Picture</vt:lpstr>
      <vt:lpstr>Chapter 9 Objects and Classes</vt:lpstr>
      <vt:lpstr>Objectives</vt:lpstr>
      <vt:lpstr>OO Programming Concepts</vt:lpstr>
      <vt:lpstr>Objects</vt:lpstr>
      <vt:lpstr>Classes</vt:lpstr>
      <vt:lpstr>Classes</vt:lpstr>
      <vt:lpstr>UML Class Diagram</vt:lpstr>
      <vt:lpstr>Example: Defining Classes and Creating Objects</vt:lpstr>
      <vt:lpstr>Constructors</vt:lpstr>
      <vt:lpstr>Constructors, cont.</vt:lpstr>
      <vt:lpstr>Creating Objects Using Constructors</vt:lpstr>
      <vt:lpstr>Default Constructor</vt:lpstr>
      <vt:lpstr>Declaring Object Reference Variables</vt:lpstr>
      <vt:lpstr>Declaring/Creating Objects in a Single Step</vt:lpstr>
      <vt:lpstr>Accessing Object’s Members</vt:lpstr>
      <vt:lpstr>Trace Code</vt:lpstr>
      <vt:lpstr>Trace Code, cont.</vt:lpstr>
      <vt:lpstr>Trace Code, cont.</vt:lpstr>
      <vt:lpstr>Trace Code, cont.</vt:lpstr>
      <vt:lpstr>Trace Code, cont.</vt:lpstr>
      <vt:lpstr>Trace Code, cont.</vt:lpstr>
      <vt:lpstr>Trace Code, cont.</vt:lpstr>
      <vt:lpstr>Reference Data Fields</vt:lpstr>
      <vt:lpstr>Default Value for a Data Field</vt:lpstr>
      <vt:lpstr>Example</vt:lpstr>
      <vt:lpstr>Differences between Variables of  Primitive Data Types and Object Types </vt:lpstr>
      <vt:lpstr>Copying Variables of Primitive Data Types and Object Types</vt:lpstr>
      <vt:lpstr>Garbage Collection</vt:lpstr>
      <vt:lpstr>The Date Class</vt:lpstr>
      <vt:lpstr>The Date Class Example</vt:lpstr>
      <vt:lpstr>The Point2D Class</vt:lpstr>
      <vt:lpstr>Instance   Variables, and Methods  </vt:lpstr>
      <vt:lpstr>Static Variables, Constants,  and Methods</vt:lpstr>
      <vt:lpstr>Static Variables, Constants,  and Methods, cont.</vt:lpstr>
      <vt:lpstr>Static Variables, Constants,  and Methods, cont.</vt:lpstr>
      <vt:lpstr>Visibility Modifiers and  Accessor/Mutator Methods</vt:lpstr>
      <vt:lpstr>PowerPoint 프레젠테이션</vt:lpstr>
      <vt:lpstr>Why Data Fields Should Be private?</vt:lpstr>
      <vt:lpstr>Example of Data Field Encapsulation</vt:lpstr>
      <vt:lpstr>Passing Objects to Methods</vt:lpstr>
      <vt:lpstr>Passing Objects to Methods, cont.</vt:lpstr>
      <vt:lpstr>Array of Objects</vt:lpstr>
      <vt:lpstr>Array of Objects, cont.</vt:lpstr>
      <vt:lpstr>Immutable Objects and Classes</vt:lpstr>
      <vt:lpstr>Example</vt:lpstr>
      <vt:lpstr>What Class is Immutable?</vt:lpstr>
      <vt:lpstr>Scope of Variables</vt:lpstr>
      <vt:lpstr>The this Keyword </vt:lpstr>
      <vt:lpstr>Reference the Hidden Data Fields</vt:lpstr>
      <vt:lpstr>Calling Overloaded Constructor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Objects and Classes</dc:title>
  <dc:creator>Y. Daniel Liang</dc:creator>
  <cp:lastModifiedBy>Seung-Ho Lim</cp:lastModifiedBy>
  <cp:revision>275</cp:revision>
  <dcterms:created xsi:type="dcterms:W3CDTF">1995-06-10T17:31:50Z</dcterms:created>
  <dcterms:modified xsi:type="dcterms:W3CDTF">2019-03-07T02:29:10Z</dcterms:modified>
</cp:coreProperties>
</file>