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49"/>
  </p:notesMasterIdLst>
  <p:handoutMasterIdLst>
    <p:handoutMasterId r:id="rId50"/>
  </p:handoutMasterIdLst>
  <p:sldIdLst>
    <p:sldId id="514" r:id="rId5"/>
    <p:sldId id="601" r:id="rId6"/>
    <p:sldId id="555" r:id="rId7"/>
    <p:sldId id="515" r:id="rId8"/>
    <p:sldId id="602" r:id="rId9"/>
    <p:sldId id="556" r:id="rId10"/>
    <p:sldId id="589" r:id="rId11"/>
    <p:sldId id="603" r:id="rId12"/>
    <p:sldId id="521" r:id="rId13"/>
    <p:sldId id="570" r:id="rId14"/>
    <p:sldId id="592" r:id="rId15"/>
    <p:sldId id="582" r:id="rId16"/>
    <p:sldId id="583" r:id="rId17"/>
    <p:sldId id="584" r:id="rId18"/>
    <p:sldId id="585" r:id="rId19"/>
    <p:sldId id="586" r:id="rId20"/>
    <p:sldId id="587" r:id="rId21"/>
    <p:sldId id="588" r:id="rId22"/>
    <p:sldId id="523" r:id="rId23"/>
    <p:sldId id="516" r:id="rId24"/>
    <p:sldId id="524" r:id="rId25"/>
    <p:sldId id="590" r:id="rId26"/>
    <p:sldId id="604" r:id="rId27"/>
    <p:sldId id="605" r:id="rId28"/>
    <p:sldId id="527" r:id="rId29"/>
    <p:sldId id="569" r:id="rId30"/>
    <p:sldId id="562" r:id="rId31"/>
    <p:sldId id="597" r:id="rId32"/>
    <p:sldId id="606" r:id="rId33"/>
    <p:sldId id="607" r:id="rId34"/>
    <p:sldId id="608" r:id="rId35"/>
    <p:sldId id="609" r:id="rId36"/>
    <p:sldId id="610" r:id="rId37"/>
    <p:sldId id="611" r:id="rId38"/>
    <p:sldId id="612" r:id="rId39"/>
    <p:sldId id="613" r:id="rId40"/>
    <p:sldId id="614" r:id="rId41"/>
    <p:sldId id="615" r:id="rId42"/>
    <p:sldId id="616" r:id="rId43"/>
    <p:sldId id="617" r:id="rId44"/>
    <p:sldId id="618" r:id="rId45"/>
    <p:sldId id="551" r:id="rId46"/>
    <p:sldId id="567" r:id="rId47"/>
    <p:sldId id="593" r:id="rId4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1" hangingPunct="1">
      <a:defRPr sz="2400" kern="1200">
        <a:solidFill>
          <a:schemeClr val="tx1"/>
        </a:solidFill>
        <a:latin typeface="Times New Roman" panose="02020603050405020304" pitchFamily="18" charset="0"/>
        <a:ea typeface="+mn-ea"/>
        <a:cs typeface="+mn-cs"/>
      </a:defRPr>
    </a:lvl6pPr>
    <a:lvl7pPr marL="2743200" algn="l" defTabSz="914400" rtl="0" eaLnBrk="1" latinLnBrk="1" hangingPunct="1">
      <a:defRPr sz="2400" kern="1200">
        <a:solidFill>
          <a:schemeClr val="tx1"/>
        </a:solidFill>
        <a:latin typeface="Times New Roman" panose="02020603050405020304" pitchFamily="18" charset="0"/>
        <a:ea typeface="+mn-ea"/>
        <a:cs typeface="+mn-cs"/>
      </a:defRPr>
    </a:lvl7pPr>
    <a:lvl8pPr marL="3200400" algn="l" defTabSz="914400" rtl="0" eaLnBrk="1" latinLnBrk="1" hangingPunct="1">
      <a:defRPr sz="2400" kern="1200">
        <a:solidFill>
          <a:schemeClr val="tx1"/>
        </a:solidFill>
        <a:latin typeface="Times New Roman" panose="02020603050405020304" pitchFamily="18" charset="0"/>
        <a:ea typeface="+mn-ea"/>
        <a:cs typeface="+mn-cs"/>
      </a:defRPr>
    </a:lvl8pPr>
    <a:lvl9pPr marL="3657600" algn="l" defTabSz="914400" rtl="0" eaLnBrk="1" latinLnBrk="1"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576">
          <p15:clr>
            <a:srgbClr val="A4A3A4"/>
          </p15:clr>
        </p15:guide>
        <p15:guide id="2" pos="576">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06" autoAdjust="0"/>
    <p:restoredTop sz="94618" autoAdjust="0"/>
  </p:normalViewPr>
  <p:slideViewPr>
    <p:cSldViewPr>
      <p:cViewPr varScale="1">
        <p:scale>
          <a:sx n="107" d="100"/>
          <a:sy n="107" d="100"/>
        </p:scale>
        <p:origin x="120" y="450"/>
      </p:cViewPr>
      <p:guideLst>
        <p:guide orient="horz" pos="576"/>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8355"/>
    </p:cViewPr>
  </p:sorterViewPr>
  <p:notesViewPr>
    <p:cSldViewPr>
      <p:cViewPr varScale="1">
        <p:scale>
          <a:sx n="40" d="100"/>
          <a:sy n="40" d="100"/>
        </p:scale>
        <p:origin x="-1404" y="-78"/>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a:lvl1pPr>
          </a:lstStyle>
          <a:p>
            <a:pPr>
              <a:defRPr/>
            </a:pPr>
            <a:endParaRPr lang="en-US"/>
          </a:p>
        </p:txBody>
      </p:sp>
      <p:sp>
        <p:nvSpPr>
          <p:cNvPr id="57348" name="Rectangle 4"/>
          <p:cNvSpPr>
            <a:spLocks noGrp="1" noRot="1" noChangeAspect="1" noChangeArrowheads="1" noTextEdit="1"/>
          </p:cNvSpPr>
          <p:nvPr>
            <p:ph type="sldImg" idx="2"/>
          </p:nvPr>
        </p:nvSpPr>
        <p:spPr bwMode="auto">
          <a:xfrm>
            <a:off x="1150938" y="692150"/>
            <a:ext cx="4556125"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a:lvl1pPr>
          </a:lstStyle>
          <a:p>
            <a:pPr>
              <a:defRPr/>
            </a:pPr>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ea typeface="굴림" panose="020B0600000101010101" pitchFamily="50" charset="-127"/>
              </a:defRPr>
            </a:lvl1pPr>
          </a:lstStyle>
          <a:p>
            <a:fld id="{8AC0E0F5-5520-4B46-ABA6-A2FC0F0D0FAB}" type="slidenum">
              <a:rPr lang="en-US" altLang="ko-KR"/>
              <a:pPr/>
              <a:t>‹#›</a:t>
            </a:fld>
            <a:endParaRPr lang="en-US" altLang="ko-K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p:spPr>
        <p:txBody>
          <a:bodyPr/>
          <a:lstStyle/>
          <a:p>
            <a:endParaRPr lang="en-US" altLang="en-US" smtClean="0"/>
          </a:p>
        </p:txBody>
      </p:sp>
      <p:sp>
        <p:nvSpPr>
          <p:cNvPr id="58372" name="Slide Number Placeholder 3"/>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C9F8F32-59E3-4C65-B892-3A195E145804}" type="slidenum">
              <a:rPr lang="en-US" altLang="en-US" sz="1000"/>
              <a:pPr/>
              <a:t>28</a:t>
            </a:fld>
            <a:endParaRPr lang="en-US" altLang="en-US"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p:cNvGrpSpPr>
            <a:grpSpLocks/>
          </p:cNvGrpSpPr>
          <p:nvPr/>
        </p:nvGrpSpPr>
        <p:grpSpPr bwMode="auto">
          <a:xfrm>
            <a:off x="0" y="114300"/>
            <a:ext cx="9142413" cy="6742113"/>
            <a:chOff x="0" y="72"/>
            <a:chExt cx="5759" cy="4247"/>
          </a:xfrm>
        </p:grpSpPr>
        <p:sp>
          <p:nvSpPr>
            <p:cNvPr id="5"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6" name="Group 30"/>
            <p:cNvGrpSpPr>
              <a:grpSpLocks/>
            </p:cNvGrpSpPr>
            <p:nvPr/>
          </p:nvGrpSpPr>
          <p:grpSpPr bwMode="auto">
            <a:xfrm>
              <a:off x="0" y="72"/>
              <a:ext cx="5759" cy="2040"/>
              <a:chOff x="0" y="72"/>
              <a:chExt cx="5759" cy="2040"/>
            </a:xfrm>
          </p:grpSpPr>
          <p:sp>
            <p:nvSpPr>
              <p:cNvPr id="7"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8" name="Group 9"/>
              <p:cNvGrpSpPr>
                <a:grpSpLocks/>
              </p:cNvGrpSpPr>
              <p:nvPr/>
            </p:nvGrpSpPr>
            <p:grpSpPr bwMode="auto">
              <a:xfrm>
                <a:off x="2289" y="72"/>
                <a:ext cx="1440" cy="1984"/>
                <a:chOff x="2289" y="72"/>
                <a:chExt cx="1440" cy="1984"/>
              </a:xfrm>
            </p:grpSpPr>
            <p:sp>
              <p:nvSpPr>
                <p:cNvPr id="29" name="Freeform 4"/>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3" name="Freeform 8"/>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9"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 name="Group 29"/>
              <p:cNvGrpSpPr>
                <a:grpSpLocks/>
              </p:cNvGrpSpPr>
              <p:nvPr/>
            </p:nvGrpSpPr>
            <p:grpSpPr bwMode="auto">
              <a:xfrm>
                <a:off x="2071" y="406"/>
                <a:ext cx="1392" cy="1109"/>
                <a:chOff x="2071" y="406"/>
                <a:chExt cx="1392" cy="1109"/>
              </a:xfrm>
            </p:grpSpPr>
            <p:sp>
              <p:nvSpPr>
                <p:cNvPr id="11" name="Freeform 11"/>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2" name="Freeform 12"/>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3" name="Freeform 13"/>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4" name="Freeform 14"/>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5" name="Freeform 15"/>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6" name="Freeform 16"/>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7" name="Freeform 17"/>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8" name="Freeform 18"/>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9" name="Freeform 19"/>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0" name="Freeform 20"/>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1" name="Freeform 21"/>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2" name="Freeform 22"/>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3" name="Freeform 23"/>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4" name="Freeform 24"/>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5" name="Freeform 25"/>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6" name="Freeform 26"/>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7" name="Freeform 27"/>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8" name="Freeform 28"/>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smtClean="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smtClean="0"/>
              <a:t>Click to edit Master subtitle style</a:t>
            </a:r>
          </a:p>
        </p:txBody>
      </p:sp>
      <p:sp>
        <p:nvSpPr>
          <p:cNvPr id="34" name="Rectangle 34"/>
          <p:cNvSpPr>
            <a:spLocks noGrp="1" noChangeArrowheads="1"/>
          </p:cNvSpPr>
          <p:nvPr>
            <p:ph type="dt" sz="quarter" idx="10"/>
          </p:nvPr>
        </p:nvSpPr>
        <p:spPr/>
        <p:txBody>
          <a:bodyPr/>
          <a:lstStyle>
            <a:lvl1pPr>
              <a:defRPr/>
            </a:lvl1pPr>
          </a:lstStyle>
          <a:p>
            <a:pPr>
              <a:defRPr/>
            </a:pPr>
            <a:endParaRPr lang="en-US"/>
          </a:p>
        </p:txBody>
      </p:sp>
      <p:sp>
        <p:nvSpPr>
          <p:cNvPr id="35" name="Rectangle 35"/>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pPr>
              <a:defRPr/>
            </a:pPr>
            <a:r>
              <a:rPr lang="en-US"/>
              <a:t>Liang, Introduction to Java Programming, </a:t>
            </a:r>
            <a:r>
              <a:rPr lang="en-US" smtClean="0"/>
              <a:t>Tenth </a:t>
            </a:r>
            <a:r>
              <a:rPr lang="en-US"/>
              <a:t>Edition, (c) 2013 Pearson Education, Inc. All rights reserved. </a:t>
            </a:r>
          </a:p>
        </p:txBody>
      </p:sp>
      <p:sp>
        <p:nvSpPr>
          <p:cNvPr id="36" name="Rectangle 36"/>
          <p:cNvSpPr>
            <a:spLocks noGrp="1" noChangeArrowheads="1"/>
          </p:cNvSpPr>
          <p:nvPr>
            <p:ph type="sldNum" sz="quarter" idx="12"/>
          </p:nvPr>
        </p:nvSpPr>
        <p:spPr>
          <a:xfrm>
            <a:off x="6553200" y="6400800"/>
            <a:ext cx="1905000" cy="457200"/>
          </a:xfrm>
        </p:spPr>
        <p:txBody>
          <a:bodyPr/>
          <a:lstStyle>
            <a:lvl1pPr>
              <a:defRPr/>
            </a:lvl1pPr>
          </a:lstStyle>
          <a:p>
            <a:fld id="{D9A60D81-794D-435D-8263-FD4B49468CDC}" type="slidenum">
              <a:rPr lang="en-US" altLang="ko-KR"/>
              <a:pPr/>
              <a:t>‹#›</a:t>
            </a:fld>
            <a:endParaRPr lang="en-US" altLang="ko-KR"/>
          </a:p>
        </p:txBody>
      </p:sp>
    </p:spTree>
    <p:extLst>
      <p:ext uri="{BB962C8B-B14F-4D97-AF65-F5344CB8AC3E}">
        <p14:creationId xmlns:p14="http://schemas.microsoft.com/office/powerpoint/2010/main" val="2757569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24DF6CFF-1CB9-4218-B763-A3C641A78D1B}" type="slidenum">
              <a:rPr lang="en-US" altLang="ko-KR"/>
              <a:pPr/>
              <a:t>‹#›</a:t>
            </a:fld>
            <a:endParaRPr lang="en-US" altLang="ko-KR"/>
          </a:p>
        </p:txBody>
      </p:sp>
    </p:spTree>
    <p:extLst>
      <p:ext uri="{BB962C8B-B14F-4D97-AF65-F5344CB8AC3E}">
        <p14:creationId xmlns:p14="http://schemas.microsoft.com/office/powerpoint/2010/main" val="492678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966B3AD3-1E1B-4A2F-9B62-3E887A40F070}" type="slidenum">
              <a:rPr lang="en-US" altLang="ko-KR"/>
              <a:pPr/>
              <a:t>‹#›</a:t>
            </a:fld>
            <a:endParaRPr lang="en-US" altLang="ko-KR"/>
          </a:p>
        </p:txBody>
      </p:sp>
    </p:spTree>
    <p:extLst>
      <p:ext uri="{BB962C8B-B14F-4D97-AF65-F5344CB8AC3E}">
        <p14:creationId xmlns:p14="http://schemas.microsoft.com/office/powerpoint/2010/main" val="3766265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A5B6DA7E-A5CF-4387-B92B-98A27721B419}" type="slidenum">
              <a:rPr lang="en-US" altLang="ko-KR"/>
              <a:pPr/>
              <a:t>‹#›</a:t>
            </a:fld>
            <a:endParaRPr lang="en-US" altLang="ko-KR"/>
          </a:p>
        </p:txBody>
      </p:sp>
    </p:spTree>
    <p:extLst>
      <p:ext uri="{BB962C8B-B14F-4D97-AF65-F5344CB8AC3E}">
        <p14:creationId xmlns:p14="http://schemas.microsoft.com/office/powerpoint/2010/main" val="1890403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54316739-D26E-46B2-A6B1-E25A06179C67}" type="slidenum">
              <a:rPr lang="en-US" altLang="ko-KR"/>
              <a:pPr/>
              <a:t>‹#›</a:t>
            </a:fld>
            <a:endParaRPr lang="en-US" altLang="ko-KR"/>
          </a:p>
        </p:txBody>
      </p:sp>
    </p:spTree>
    <p:extLst>
      <p:ext uri="{BB962C8B-B14F-4D97-AF65-F5344CB8AC3E}">
        <p14:creationId xmlns:p14="http://schemas.microsoft.com/office/powerpoint/2010/main" val="1514300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fld id="{E551A50E-A228-4CF1-BDE8-F6B3654BD64E}" type="slidenum">
              <a:rPr lang="en-US" altLang="ko-KR"/>
              <a:pPr/>
              <a:t>‹#›</a:t>
            </a:fld>
            <a:endParaRPr lang="en-US" altLang="ko-KR"/>
          </a:p>
        </p:txBody>
      </p:sp>
    </p:spTree>
    <p:extLst>
      <p:ext uri="{BB962C8B-B14F-4D97-AF65-F5344CB8AC3E}">
        <p14:creationId xmlns:p14="http://schemas.microsoft.com/office/powerpoint/2010/main" val="3350956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2"/>
          <p:cNvSpPr>
            <a:spLocks noGrp="1" noChangeArrowheads="1"/>
          </p:cNvSpPr>
          <p:nvPr>
            <p:ph type="dt" sz="half" idx="10"/>
          </p:nvPr>
        </p:nvSpPr>
        <p:spPr>
          <a:ln/>
        </p:spPr>
        <p:txBody>
          <a:bodyPr/>
          <a:lstStyle>
            <a:lvl1pPr>
              <a:defRPr/>
            </a:lvl1pPr>
          </a:lstStyle>
          <a:p>
            <a:pPr>
              <a:defRPr/>
            </a:pPr>
            <a:endParaRPr lang="en-US"/>
          </a:p>
        </p:txBody>
      </p:sp>
      <p:sp>
        <p:nvSpPr>
          <p:cNvPr id="8" name="Rectangle 34"/>
          <p:cNvSpPr>
            <a:spLocks noGrp="1" noChangeArrowheads="1"/>
          </p:cNvSpPr>
          <p:nvPr>
            <p:ph type="sldNum" sz="quarter" idx="11"/>
          </p:nvPr>
        </p:nvSpPr>
        <p:spPr>
          <a:ln/>
        </p:spPr>
        <p:txBody>
          <a:bodyPr/>
          <a:lstStyle>
            <a:lvl1pPr>
              <a:defRPr/>
            </a:lvl1pPr>
          </a:lstStyle>
          <a:p>
            <a:fld id="{F66DF5C9-7F8E-43DF-AAAC-B5CD6DF0BDCE}" type="slidenum">
              <a:rPr lang="en-US" altLang="ko-KR"/>
              <a:pPr/>
              <a:t>‹#›</a:t>
            </a:fld>
            <a:endParaRPr lang="en-US" altLang="ko-KR"/>
          </a:p>
        </p:txBody>
      </p:sp>
    </p:spTree>
    <p:extLst>
      <p:ext uri="{BB962C8B-B14F-4D97-AF65-F5344CB8AC3E}">
        <p14:creationId xmlns:p14="http://schemas.microsoft.com/office/powerpoint/2010/main" val="3120546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2"/>
          <p:cNvSpPr>
            <a:spLocks noGrp="1" noChangeArrowheads="1"/>
          </p:cNvSpPr>
          <p:nvPr>
            <p:ph type="dt" sz="half" idx="10"/>
          </p:nvPr>
        </p:nvSpPr>
        <p:spPr>
          <a:ln/>
        </p:spPr>
        <p:txBody>
          <a:bodyPr/>
          <a:lstStyle>
            <a:lvl1pPr>
              <a:defRPr/>
            </a:lvl1pPr>
          </a:lstStyle>
          <a:p>
            <a:pPr>
              <a:defRPr/>
            </a:pPr>
            <a:endParaRPr lang="en-US"/>
          </a:p>
        </p:txBody>
      </p:sp>
      <p:sp>
        <p:nvSpPr>
          <p:cNvPr id="4" name="Rectangle 34"/>
          <p:cNvSpPr>
            <a:spLocks noGrp="1" noChangeArrowheads="1"/>
          </p:cNvSpPr>
          <p:nvPr>
            <p:ph type="sldNum" sz="quarter" idx="11"/>
          </p:nvPr>
        </p:nvSpPr>
        <p:spPr>
          <a:ln/>
        </p:spPr>
        <p:txBody>
          <a:bodyPr/>
          <a:lstStyle>
            <a:lvl1pPr>
              <a:defRPr/>
            </a:lvl1pPr>
          </a:lstStyle>
          <a:p>
            <a:fld id="{C7216988-1D84-4989-8295-589F57C5CB97}" type="slidenum">
              <a:rPr lang="en-US" altLang="ko-KR"/>
              <a:pPr/>
              <a:t>‹#›</a:t>
            </a:fld>
            <a:endParaRPr lang="en-US" altLang="ko-KR"/>
          </a:p>
        </p:txBody>
      </p:sp>
    </p:spTree>
    <p:extLst>
      <p:ext uri="{BB962C8B-B14F-4D97-AF65-F5344CB8AC3E}">
        <p14:creationId xmlns:p14="http://schemas.microsoft.com/office/powerpoint/2010/main" val="831989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a:ln/>
        </p:spPr>
        <p:txBody>
          <a:bodyPr/>
          <a:lstStyle>
            <a:lvl1pPr>
              <a:defRPr/>
            </a:lvl1pPr>
          </a:lstStyle>
          <a:p>
            <a:pPr>
              <a:defRPr/>
            </a:pPr>
            <a:endParaRPr lang="en-US"/>
          </a:p>
        </p:txBody>
      </p:sp>
      <p:sp>
        <p:nvSpPr>
          <p:cNvPr id="3" name="Rectangle 34"/>
          <p:cNvSpPr>
            <a:spLocks noGrp="1" noChangeArrowheads="1"/>
          </p:cNvSpPr>
          <p:nvPr>
            <p:ph type="sldNum" sz="quarter" idx="11"/>
          </p:nvPr>
        </p:nvSpPr>
        <p:spPr>
          <a:ln/>
        </p:spPr>
        <p:txBody>
          <a:bodyPr/>
          <a:lstStyle>
            <a:lvl1pPr>
              <a:defRPr/>
            </a:lvl1pPr>
          </a:lstStyle>
          <a:p>
            <a:fld id="{05F14EAA-5CBE-4E63-A0B7-F6EC33E7F005}" type="slidenum">
              <a:rPr lang="en-US" altLang="ko-KR"/>
              <a:pPr/>
              <a:t>‹#›</a:t>
            </a:fld>
            <a:endParaRPr lang="en-US" altLang="ko-KR"/>
          </a:p>
        </p:txBody>
      </p:sp>
    </p:spTree>
    <p:extLst>
      <p:ext uri="{BB962C8B-B14F-4D97-AF65-F5344CB8AC3E}">
        <p14:creationId xmlns:p14="http://schemas.microsoft.com/office/powerpoint/2010/main" val="3288572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fld id="{B264F6F7-C133-40E0-8E2D-67B5056E7BA5}" type="slidenum">
              <a:rPr lang="en-US" altLang="ko-KR"/>
              <a:pPr/>
              <a:t>‹#›</a:t>
            </a:fld>
            <a:endParaRPr lang="en-US" altLang="ko-KR"/>
          </a:p>
        </p:txBody>
      </p:sp>
    </p:spTree>
    <p:extLst>
      <p:ext uri="{BB962C8B-B14F-4D97-AF65-F5344CB8AC3E}">
        <p14:creationId xmlns:p14="http://schemas.microsoft.com/office/powerpoint/2010/main" val="301476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fld id="{A4C54DBC-9E1A-47F8-9A45-62C4D77A3E5B}" type="slidenum">
              <a:rPr lang="en-US" altLang="ko-KR"/>
              <a:pPr/>
              <a:t>‹#›</a:t>
            </a:fld>
            <a:endParaRPr lang="en-US" altLang="ko-KR"/>
          </a:p>
        </p:txBody>
      </p:sp>
    </p:spTree>
    <p:extLst>
      <p:ext uri="{BB962C8B-B14F-4D97-AF65-F5344CB8AC3E}">
        <p14:creationId xmlns:p14="http://schemas.microsoft.com/office/powerpoint/2010/main" val="358477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p:cNvGrpSpPr>
            <a:grpSpLocks/>
          </p:cNvGrpSpPr>
          <p:nvPr/>
        </p:nvGrpSpPr>
        <p:grpSpPr bwMode="auto">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33" name="Group 28"/>
            <p:cNvGrpSpPr>
              <a:grpSpLocks/>
            </p:cNvGrpSpPr>
            <p:nvPr/>
          </p:nvGrpSpPr>
          <p:grpSpPr bwMode="auto">
            <a:xfrm>
              <a:off x="4458" y="2751"/>
              <a:ext cx="1190" cy="1426"/>
              <a:chOff x="4458" y="2751"/>
              <a:chExt cx="1190" cy="1426"/>
            </a:xfrm>
          </p:grpSpPr>
          <p:sp>
            <p:nvSpPr>
              <p:cNvPr id="1034" name="Freeform 3"/>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38" name="Freeform 7"/>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40" name="Group 27"/>
              <p:cNvGrpSpPr>
                <a:grpSpLocks/>
              </p:cNvGrpSpPr>
              <p:nvPr/>
            </p:nvGrpSpPr>
            <p:grpSpPr bwMode="auto">
              <a:xfrm>
                <a:off x="4458" y="2991"/>
                <a:ext cx="999" cy="797"/>
                <a:chOff x="4458" y="2991"/>
                <a:chExt cx="999" cy="797"/>
              </a:xfrm>
            </p:grpSpPr>
            <p:sp>
              <p:nvSpPr>
                <p:cNvPr id="1041" name="Freeform 9"/>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2" name="Freeform 10"/>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3" name="Freeform 11"/>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4" name="Freeform 12"/>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5" name="Freeform 13"/>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6" name="Freeform 14"/>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7" name="Freeform 15"/>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8" name="Freeform 16"/>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9" name="Freeform 17"/>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0" name="Freeform 18"/>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1" name="Freeform 19"/>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2" name="Freeform 20"/>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3" name="Freeform 21"/>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4" name="Freeform 22"/>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5" name="Freeform 23"/>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 name="Freeform 24"/>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7" name="Freeform 25"/>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 name="Freeform 26"/>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ea typeface="굴림" panose="020B0600000101010101" pitchFamily="50" charset="-127"/>
              </a:defRPr>
            </a:lvl1pPr>
          </a:lstStyle>
          <a:p>
            <a:fld id="{73A3E823-215E-46A0-9F05-24870C1B67F3}" type="slidenum">
              <a:rPr lang="en-US" altLang="ko-KR"/>
              <a:pPr/>
              <a:t>‹#›</a:t>
            </a:fld>
            <a:endParaRPr lang="en-US" altLang="ko-KR"/>
          </a:p>
        </p:txBody>
      </p:sp>
      <p:sp>
        <p:nvSpPr>
          <p:cNvPr id="1031" name="Rectangle 35"/>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smtClean="0">
                <a:latin typeface="Arial" pitchFamily="34" charset="0"/>
              </a:rPr>
              <a:t>Liang, Introduction to Java Programming, Tenth Edition, (c) 2013 Pearson Education, Inc. All rights reserved. </a:t>
            </a:r>
          </a:p>
        </p:txBody>
      </p:sp>
    </p:spTree>
  </p:cSld>
  <p:clrMap bg1="lt1" tx1="dk1" bg2="lt2" tx2="dk2" accent1="accent1" accent2="accent2" accent3="accent3" accent4="accent4" accent5="accent5" accent6="accent6" hlink="hlink" folHlink="folHlink"/>
  <p:sldLayoutIdLst>
    <p:sldLayoutId id="2147483779"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ml/PolymorphismDemo.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www.cs.armstrong.edu/liang/intro10e/html/PolymorphismDemo.html" TargetMode="External"/><Relationship Id="rId4" Type="http://schemas.openxmlformats.org/officeDocument/2006/relationships/hyperlink" Target="html/PolymorphismDemo.bat"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ml/PolymorphismDemo.html" TargetMode="Externa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hyperlink" Target="html/PolymorphismDemo.ba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7.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8.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9.wmf"/></Relationships>
</file>

<file path=ppt/slides/_rels/slide4.xml.rels><?xml version="1.0" encoding="UTF-8" standalone="yes"?>
<Relationships xmlns="http://schemas.openxmlformats.org/package/2006/relationships"><Relationship Id="rId8" Type="http://schemas.openxmlformats.org/officeDocument/2006/relationships/hyperlink" Target="html/CircleFromSimpleGeometricObject.html" TargetMode="External"/><Relationship Id="rId13" Type="http://schemas.openxmlformats.org/officeDocument/2006/relationships/hyperlink" Target="http://www.cs.armstrong.edu/liang/intro10e/html/TestCircleRectangle.html" TargetMode="External"/><Relationship Id="rId3" Type="http://schemas.openxmlformats.org/officeDocument/2006/relationships/hyperlink" Target="html/SimpleGeometricObject.html" TargetMode="External"/><Relationship Id="rId7" Type="http://schemas.openxmlformats.org/officeDocument/2006/relationships/image" Target="../media/image1.wmf"/><Relationship Id="rId12" Type="http://schemas.openxmlformats.org/officeDocument/2006/relationships/hyperlink" Target="http://www.cs.armstrong.edu/liang/intro10e/html/SimpleGeometricObject.html"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hyperlink" Target="http://www.cs.armstrong.edu/liang/intro10e/html/CircleFromSimpleGeometricObject.html" TargetMode="External"/><Relationship Id="rId5" Type="http://schemas.openxmlformats.org/officeDocument/2006/relationships/hyperlink" Target="html/TestCircleRectangle.bat" TargetMode="External"/><Relationship Id="rId10" Type="http://schemas.openxmlformats.org/officeDocument/2006/relationships/hyperlink" Target="http://www.cs.armstrong.edu/liang/intro10e/html/RectangleFromSimpleGeometricObject.html" TargetMode="External"/><Relationship Id="rId4" Type="http://schemas.openxmlformats.org/officeDocument/2006/relationships/hyperlink" Target="html/TestCircleRectangle.html" TargetMode="External"/><Relationship Id="rId9" Type="http://schemas.openxmlformats.org/officeDocument/2006/relationships/hyperlink" Target="html/RectangleFromSimpleGeometricObject.htm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0.wmf"/></Relationships>
</file>

<file path=ppt/slides/_rels/slide43.xml.rels><?xml version="1.0" encoding="UTF-8" standalone="yes"?>
<Relationships xmlns="http://schemas.openxmlformats.org/package/2006/relationships"><Relationship Id="rId3" Type="http://schemas.openxmlformats.org/officeDocument/2006/relationships/hyperlink" Target="html/TestArrayList.bat" TargetMode="External"/><Relationship Id="rId2" Type="http://schemas.openxmlformats.org/officeDocument/2006/relationships/hyperlink" Target="html/TestArrayList.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TestArrayList.html" TargetMode="Externa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hyperlink" Target="http://www.cs.armstrong.edu/liang/intro10e/html/DistinctNumbers.html" TargetMode="Externa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hyperlink" Target="html/DistinctNumbers.bat" TargetMode="External"/><Relationship Id="rId5" Type="http://schemas.openxmlformats.org/officeDocument/2006/relationships/hyperlink" Target="html/DistinctNumbers.html" TargetMode="External"/><Relationship Id="rId4" Type="http://schemas.openxmlformats.org/officeDocument/2006/relationships/image" Target="../media/image1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3D479C5-B7A7-4847-9ED8-7A726770B4A7}" type="slidenum">
              <a:rPr lang="en-US" altLang="en-US" sz="1400"/>
              <a:pPr>
                <a:spcBef>
                  <a:spcPct val="0"/>
                </a:spcBef>
                <a:buClrTx/>
                <a:buSzTx/>
                <a:buFontTx/>
                <a:buNone/>
              </a:pPr>
              <a:t>1</a:t>
            </a:fld>
            <a:endParaRPr lang="en-US" altLang="en-US" sz="1400"/>
          </a:p>
        </p:txBody>
      </p:sp>
      <p:sp>
        <p:nvSpPr>
          <p:cNvPr id="3075" name="Rectangle 2"/>
          <p:cNvSpPr>
            <a:spLocks noGrp="1" noChangeArrowheads="1"/>
          </p:cNvSpPr>
          <p:nvPr>
            <p:ph type="title"/>
          </p:nvPr>
        </p:nvSpPr>
        <p:spPr>
          <a:xfrm>
            <a:off x="685800" y="1143000"/>
            <a:ext cx="7772400" cy="1066800"/>
          </a:xfrm>
          <a:noFill/>
        </p:spPr>
        <p:txBody>
          <a:bodyPr/>
          <a:lstStyle/>
          <a:p>
            <a:r>
              <a:rPr lang="en-US" altLang="en-US" sz="3600" smtClean="0"/>
              <a:t>Chapter 11 Inheritance and Polymorphism</a:t>
            </a:r>
          </a:p>
        </p:txBody>
      </p:sp>
      <p:sp>
        <p:nvSpPr>
          <p:cNvPr id="3076"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6469CAD-C448-41E1-9DBC-CE3ECDEC2876}" type="slidenum">
              <a:rPr lang="en-US" altLang="en-US" sz="1400"/>
              <a:pPr>
                <a:spcBef>
                  <a:spcPct val="0"/>
                </a:spcBef>
                <a:buClrTx/>
                <a:buSzTx/>
                <a:buFontTx/>
                <a:buNone/>
              </a:pPr>
              <a:t>10</a:t>
            </a:fld>
            <a:endParaRPr lang="en-US" altLang="en-US" sz="1400"/>
          </a:p>
        </p:txBody>
      </p:sp>
      <p:sp>
        <p:nvSpPr>
          <p:cNvPr id="12291" name="Rectangle 2"/>
          <p:cNvSpPr>
            <a:spLocks noGrp="1" noChangeArrowheads="1"/>
          </p:cNvSpPr>
          <p:nvPr>
            <p:ph type="title"/>
          </p:nvPr>
        </p:nvSpPr>
        <p:spPr>
          <a:xfrm>
            <a:off x="1600200" y="228600"/>
            <a:ext cx="6248400" cy="457200"/>
          </a:xfrm>
          <a:noFill/>
        </p:spPr>
        <p:txBody>
          <a:bodyPr/>
          <a:lstStyle/>
          <a:p>
            <a:r>
              <a:rPr lang="en-US" altLang="en-US" sz="3600" smtClean="0"/>
              <a:t>Trace Execution</a:t>
            </a:r>
          </a:p>
        </p:txBody>
      </p:sp>
      <p:sp>
        <p:nvSpPr>
          <p:cNvPr id="12292" name="Text Box 3"/>
          <p:cNvSpPr txBox="1">
            <a:spLocks noChangeArrowheads="1"/>
          </p:cNvSpPr>
          <p:nvPr/>
        </p:nvSpPr>
        <p:spPr bwMode="auto">
          <a:xfrm>
            <a:off x="228600" y="838200"/>
            <a:ext cx="8686800" cy="558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new Faculty();</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Faculty()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System.out.println(s);</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p:txBody>
      </p:sp>
      <p:sp>
        <p:nvSpPr>
          <p:cNvPr id="12293" name="Rectangle 5"/>
          <p:cNvSpPr>
            <a:spLocks noChangeArrowheads="1"/>
          </p:cNvSpPr>
          <p:nvPr/>
        </p:nvSpPr>
        <p:spPr bwMode="auto">
          <a:xfrm>
            <a:off x="457200" y="9906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4" name="AutoShape 6"/>
          <p:cNvSpPr>
            <a:spLocks noChangeArrowheads="1"/>
          </p:cNvSpPr>
          <p:nvPr/>
        </p:nvSpPr>
        <p:spPr bwMode="auto">
          <a:xfrm>
            <a:off x="5715000" y="990600"/>
            <a:ext cx="2362200" cy="685800"/>
          </a:xfrm>
          <a:prstGeom prst="wedgeRoundRectCallout">
            <a:avLst>
              <a:gd name="adj1" fmla="val -100671"/>
              <a:gd name="adj2" fmla="val -3148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1. Start from the main method</a:t>
            </a:r>
          </a:p>
        </p:txBody>
      </p:sp>
      <p:sp>
        <p:nvSpPr>
          <p:cNvPr id="12295" name="Rectangle 7"/>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endParaRPr lang="en-US" altLang="en-US" sz="24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9D28D2C-4E13-49A1-A9CB-DBBB4AF550C4}" type="slidenum">
              <a:rPr lang="en-US" altLang="en-US" sz="1400"/>
              <a:pPr>
                <a:spcBef>
                  <a:spcPct val="0"/>
                </a:spcBef>
                <a:buClrTx/>
                <a:buSzTx/>
                <a:buFontTx/>
                <a:buNone/>
              </a:pPr>
              <a:t>11</a:t>
            </a:fld>
            <a:endParaRPr lang="en-US" altLang="en-US" sz="1400"/>
          </a:p>
        </p:txBody>
      </p:sp>
      <p:sp>
        <p:nvSpPr>
          <p:cNvPr id="13315" name="Rectangle 2"/>
          <p:cNvSpPr>
            <a:spLocks noGrp="1" noChangeArrowheads="1"/>
          </p:cNvSpPr>
          <p:nvPr>
            <p:ph type="title"/>
          </p:nvPr>
        </p:nvSpPr>
        <p:spPr>
          <a:xfrm>
            <a:off x="1600200" y="228600"/>
            <a:ext cx="6248400" cy="457200"/>
          </a:xfrm>
          <a:noFill/>
        </p:spPr>
        <p:txBody>
          <a:bodyPr/>
          <a:lstStyle/>
          <a:p>
            <a:r>
              <a:rPr lang="en-US" altLang="en-US" sz="3600" smtClean="0"/>
              <a:t>Trace Execution</a:t>
            </a:r>
          </a:p>
        </p:txBody>
      </p:sp>
      <p:sp>
        <p:nvSpPr>
          <p:cNvPr id="13316" name="Text Box 3"/>
          <p:cNvSpPr txBox="1">
            <a:spLocks noChangeArrowheads="1"/>
          </p:cNvSpPr>
          <p:nvPr/>
        </p:nvSpPr>
        <p:spPr bwMode="auto">
          <a:xfrm>
            <a:off x="228600" y="838200"/>
            <a:ext cx="8686800" cy="558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new Faculty();</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Faculty()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System.out.println(s);</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p:txBody>
      </p:sp>
      <p:sp>
        <p:nvSpPr>
          <p:cNvPr id="13317" name="Rectangle 4"/>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8" name="AutoShape 5"/>
          <p:cNvSpPr>
            <a:spLocks noChangeArrowheads="1"/>
          </p:cNvSpPr>
          <p:nvPr/>
        </p:nvSpPr>
        <p:spPr bwMode="auto">
          <a:xfrm>
            <a:off x="5715000" y="990600"/>
            <a:ext cx="2362200" cy="685800"/>
          </a:xfrm>
          <a:prstGeom prst="wedgeRoundRectCallout">
            <a:avLst>
              <a:gd name="adj1" fmla="val -99194"/>
              <a:gd name="adj2" fmla="val 69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2. Invoke Faculty constructor</a:t>
            </a:r>
          </a:p>
        </p:txBody>
      </p:sp>
      <p:sp>
        <p:nvSpPr>
          <p:cNvPr id="13319" name="Rectangle 6"/>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20" name="Rectangle 7"/>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endParaRPr lang="en-US" altLang="en-US" sz="24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3971A92-7CFE-4377-BFCD-D787ED2C30A6}" type="slidenum">
              <a:rPr lang="en-US" altLang="en-US" sz="1400"/>
              <a:pPr>
                <a:spcBef>
                  <a:spcPct val="0"/>
                </a:spcBef>
                <a:buClrTx/>
                <a:buSzTx/>
                <a:buFontTx/>
                <a:buNone/>
              </a:pPr>
              <a:t>12</a:t>
            </a:fld>
            <a:endParaRPr lang="en-US" altLang="en-US" sz="1400"/>
          </a:p>
        </p:txBody>
      </p:sp>
      <p:sp>
        <p:nvSpPr>
          <p:cNvPr id="14339" name="Rectangle 2"/>
          <p:cNvSpPr>
            <a:spLocks noGrp="1" noChangeArrowheads="1"/>
          </p:cNvSpPr>
          <p:nvPr>
            <p:ph type="title"/>
          </p:nvPr>
        </p:nvSpPr>
        <p:spPr>
          <a:xfrm>
            <a:off x="1600200" y="228600"/>
            <a:ext cx="6248400" cy="457200"/>
          </a:xfrm>
          <a:noFill/>
        </p:spPr>
        <p:txBody>
          <a:bodyPr/>
          <a:lstStyle/>
          <a:p>
            <a:r>
              <a:rPr lang="en-US" altLang="en-US" sz="3600" smtClean="0"/>
              <a:t>Trace Execution</a:t>
            </a:r>
          </a:p>
        </p:txBody>
      </p:sp>
      <p:sp>
        <p:nvSpPr>
          <p:cNvPr id="14340" name="Text Box 3"/>
          <p:cNvSpPr txBox="1">
            <a:spLocks noChangeArrowheads="1"/>
          </p:cNvSpPr>
          <p:nvPr/>
        </p:nvSpPr>
        <p:spPr bwMode="auto">
          <a:xfrm>
            <a:off x="228600" y="838200"/>
            <a:ext cx="8686800" cy="558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new Faculty();</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Faculty()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System.out.println(s);</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p:txBody>
      </p:sp>
      <p:sp>
        <p:nvSpPr>
          <p:cNvPr id="14341" name="Rectangle 4"/>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2" name="AutoShape 5"/>
          <p:cNvSpPr>
            <a:spLocks noChangeArrowheads="1"/>
          </p:cNvSpPr>
          <p:nvPr/>
        </p:nvSpPr>
        <p:spPr bwMode="auto">
          <a:xfrm>
            <a:off x="5562600" y="2362200"/>
            <a:ext cx="3124200" cy="685800"/>
          </a:xfrm>
          <a:prstGeom prst="wedgeRoundRectCallout">
            <a:avLst>
              <a:gd name="adj1" fmla="val -94769"/>
              <a:gd name="adj2" fmla="val 7662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3. Invoke Employee’s no-arg constructor</a:t>
            </a:r>
          </a:p>
        </p:txBody>
      </p:sp>
      <p:sp>
        <p:nvSpPr>
          <p:cNvPr id="14343" name="Rectangle 6"/>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4" name="Rectangle 7"/>
          <p:cNvSpPr>
            <a:spLocks noChangeArrowheads="1"/>
          </p:cNvSpPr>
          <p:nvPr/>
        </p:nvSpPr>
        <p:spPr bwMode="auto">
          <a:xfrm>
            <a:off x="457200" y="31242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5"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endParaRPr lang="en-US" altLang="en-US" sz="24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77119D3-D435-42DB-97A3-82EE5E48FBBC}" type="slidenum">
              <a:rPr lang="en-US" altLang="en-US" sz="1400"/>
              <a:pPr>
                <a:spcBef>
                  <a:spcPct val="0"/>
                </a:spcBef>
                <a:buClrTx/>
                <a:buSzTx/>
                <a:buFontTx/>
                <a:buNone/>
              </a:pPr>
              <a:t>13</a:t>
            </a:fld>
            <a:endParaRPr lang="en-US" altLang="en-US" sz="1400"/>
          </a:p>
        </p:txBody>
      </p:sp>
      <p:sp>
        <p:nvSpPr>
          <p:cNvPr id="15363" name="Rectangle 2"/>
          <p:cNvSpPr>
            <a:spLocks noGrp="1" noChangeArrowheads="1"/>
          </p:cNvSpPr>
          <p:nvPr>
            <p:ph type="title"/>
          </p:nvPr>
        </p:nvSpPr>
        <p:spPr>
          <a:xfrm>
            <a:off x="1600200" y="228600"/>
            <a:ext cx="6248400" cy="457200"/>
          </a:xfrm>
          <a:noFill/>
        </p:spPr>
        <p:txBody>
          <a:bodyPr/>
          <a:lstStyle/>
          <a:p>
            <a:r>
              <a:rPr lang="en-US" altLang="en-US" sz="3600" smtClean="0"/>
              <a:t>Trace Execution</a:t>
            </a:r>
          </a:p>
        </p:txBody>
      </p:sp>
      <p:sp>
        <p:nvSpPr>
          <p:cNvPr id="15364" name="Text Box 3"/>
          <p:cNvSpPr txBox="1">
            <a:spLocks noChangeArrowheads="1"/>
          </p:cNvSpPr>
          <p:nvPr/>
        </p:nvSpPr>
        <p:spPr bwMode="auto">
          <a:xfrm>
            <a:off x="228600" y="838200"/>
            <a:ext cx="8686800" cy="558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new Faculty();</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Faculty()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System.out.println(s);</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p:txBody>
      </p:sp>
      <p:sp>
        <p:nvSpPr>
          <p:cNvPr id="15365" name="Rectangle 4"/>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6" name="AutoShape 5"/>
          <p:cNvSpPr>
            <a:spLocks noChangeArrowheads="1"/>
          </p:cNvSpPr>
          <p:nvPr/>
        </p:nvSpPr>
        <p:spPr bwMode="auto">
          <a:xfrm>
            <a:off x="5257800" y="2514600"/>
            <a:ext cx="3352800" cy="685800"/>
          </a:xfrm>
          <a:prstGeom prst="wedgeRoundRectCallout">
            <a:avLst>
              <a:gd name="adj1" fmla="val -84898"/>
              <a:gd name="adj2" fmla="val 7662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4. Invoke Employee(String) constructor</a:t>
            </a:r>
          </a:p>
        </p:txBody>
      </p:sp>
      <p:sp>
        <p:nvSpPr>
          <p:cNvPr id="15367" name="Rectangle 6"/>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8" name="Rectangle 7"/>
          <p:cNvSpPr>
            <a:spLocks noChangeArrowheads="1"/>
          </p:cNvSpPr>
          <p:nvPr/>
        </p:nvSpPr>
        <p:spPr bwMode="auto">
          <a:xfrm>
            <a:off x="685800" y="33528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9" name="Rectangle 8"/>
          <p:cNvSpPr>
            <a:spLocks noChangeArrowheads="1"/>
          </p:cNvSpPr>
          <p:nvPr/>
        </p:nvSpPr>
        <p:spPr bwMode="auto">
          <a:xfrm>
            <a:off x="457200" y="41910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70" name="Rectangle 9"/>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endParaRPr lang="en-US" altLang="en-US" sz="24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B99FB8D-A882-4AF6-9EE7-32A9AA2637F9}" type="slidenum">
              <a:rPr lang="en-US" altLang="en-US" sz="1400"/>
              <a:pPr>
                <a:spcBef>
                  <a:spcPct val="0"/>
                </a:spcBef>
                <a:buClrTx/>
                <a:buSzTx/>
                <a:buFontTx/>
                <a:buNone/>
              </a:pPr>
              <a:t>14</a:t>
            </a:fld>
            <a:endParaRPr lang="en-US" altLang="en-US" sz="1400"/>
          </a:p>
        </p:txBody>
      </p:sp>
      <p:sp>
        <p:nvSpPr>
          <p:cNvPr id="16387" name="Rectangle 2"/>
          <p:cNvSpPr>
            <a:spLocks noGrp="1" noChangeArrowheads="1"/>
          </p:cNvSpPr>
          <p:nvPr>
            <p:ph type="title"/>
          </p:nvPr>
        </p:nvSpPr>
        <p:spPr>
          <a:xfrm>
            <a:off x="1600200" y="228600"/>
            <a:ext cx="6248400" cy="457200"/>
          </a:xfrm>
          <a:noFill/>
        </p:spPr>
        <p:txBody>
          <a:bodyPr/>
          <a:lstStyle/>
          <a:p>
            <a:r>
              <a:rPr lang="en-US" altLang="en-US" sz="3600" smtClean="0"/>
              <a:t>Trace Execution</a:t>
            </a:r>
          </a:p>
        </p:txBody>
      </p:sp>
      <p:sp>
        <p:nvSpPr>
          <p:cNvPr id="16388" name="Text Box 3"/>
          <p:cNvSpPr txBox="1">
            <a:spLocks noChangeArrowheads="1"/>
          </p:cNvSpPr>
          <p:nvPr/>
        </p:nvSpPr>
        <p:spPr bwMode="auto">
          <a:xfrm>
            <a:off x="228600" y="838200"/>
            <a:ext cx="8686800" cy="561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new Faculty();</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Faculty()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System.out.println(s);</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p:txBody>
      </p:sp>
      <p:sp>
        <p:nvSpPr>
          <p:cNvPr id="16389" name="Rectangle 4"/>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0" name="AutoShape 5"/>
          <p:cNvSpPr>
            <a:spLocks noChangeArrowheads="1"/>
          </p:cNvSpPr>
          <p:nvPr/>
        </p:nvSpPr>
        <p:spPr bwMode="auto">
          <a:xfrm>
            <a:off x="5257800" y="4648200"/>
            <a:ext cx="3352800" cy="685800"/>
          </a:xfrm>
          <a:prstGeom prst="wedgeRoundRectCallout">
            <a:avLst>
              <a:gd name="adj1" fmla="val -81773"/>
              <a:gd name="adj2" fmla="val 9027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5. Invoke Person() constructor</a:t>
            </a:r>
          </a:p>
        </p:txBody>
      </p:sp>
      <p:sp>
        <p:nvSpPr>
          <p:cNvPr id="16391" name="Rectangle 6"/>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2" name="Rectangle 7"/>
          <p:cNvSpPr>
            <a:spLocks noChangeArrowheads="1"/>
          </p:cNvSpPr>
          <p:nvPr/>
        </p:nvSpPr>
        <p:spPr bwMode="auto">
          <a:xfrm>
            <a:off x="685800" y="33528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3" name="Rectangle 8"/>
          <p:cNvSpPr>
            <a:spLocks noChangeArrowheads="1"/>
          </p:cNvSpPr>
          <p:nvPr/>
        </p:nvSpPr>
        <p:spPr bwMode="auto">
          <a:xfrm>
            <a:off x="457200" y="41910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4" name="Rectangle 9"/>
          <p:cNvSpPr>
            <a:spLocks noChangeArrowheads="1"/>
          </p:cNvSpPr>
          <p:nvPr/>
        </p:nvSpPr>
        <p:spPr bwMode="auto">
          <a:xfrm>
            <a:off x="457200" y="54864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5" name="Rectangle 10"/>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endParaRPr lang="en-US" altLang="en-US" sz="24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C336AA2-AE4A-466E-B7F0-F5B0653EE2AB}" type="slidenum">
              <a:rPr lang="en-US" altLang="en-US" sz="1400"/>
              <a:pPr>
                <a:spcBef>
                  <a:spcPct val="0"/>
                </a:spcBef>
                <a:buClrTx/>
                <a:buSzTx/>
                <a:buFontTx/>
                <a:buNone/>
              </a:pPr>
              <a:t>15</a:t>
            </a:fld>
            <a:endParaRPr lang="en-US" altLang="en-US" sz="1400"/>
          </a:p>
        </p:txBody>
      </p:sp>
      <p:sp>
        <p:nvSpPr>
          <p:cNvPr id="17411" name="Rectangle 2"/>
          <p:cNvSpPr>
            <a:spLocks noGrp="1" noChangeArrowheads="1"/>
          </p:cNvSpPr>
          <p:nvPr>
            <p:ph type="title"/>
          </p:nvPr>
        </p:nvSpPr>
        <p:spPr>
          <a:xfrm>
            <a:off x="1600200" y="228600"/>
            <a:ext cx="6248400" cy="457200"/>
          </a:xfrm>
          <a:noFill/>
        </p:spPr>
        <p:txBody>
          <a:bodyPr/>
          <a:lstStyle/>
          <a:p>
            <a:r>
              <a:rPr lang="en-US" altLang="en-US" sz="3600" smtClean="0"/>
              <a:t>Trace Execution</a:t>
            </a:r>
          </a:p>
        </p:txBody>
      </p:sp>
      <p:sp>
        <p:nvSpPr>
          <p:cNvPr id="17412" name="Text Box 3"/>
          <p:cNvSpPr txBox="1">
            <a:spLocks noChangeArrowheads="1"/>
          </p:cNvSpPr>
          <p:nvPr/>
        </p:nvSpPr>
        <p:spPr bwMode="auto">
          <a:xfrm>
            <a:off x="228600" y="838200"/>
            <a:ext cx="8686800" cy="558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new Faculty();</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Faculty()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System.out.println(s);</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p:txBody>
      </p:sp>
      <p:sp>
        <p:nvSpPr>
          <p:cNvPr id="17413" name="Rectangle 4"/>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4" name="AutoShape 5"/>
          <p:cNvSpPr>
            <a:spLocks noChangeArrowheads="1"/>
          </p:cNvSpPr>
          <p:nvPr/>
        </p:nvSpPr>
        <p:spPr bwMode="auto">
          <a:xfrm>
            <a:off x="5257800" y="4876800"/>
            <a:ext cx="3352800" cy="685800"/>
          </a:xfrm>
          <a:prstGeom prst="wedgeRoundRectCallout">
            <a:avLst>
              <a:gd name="adj1" fmla="val -84898"/>
              <a:gd name="adj2" fmla="val 7662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6. Execute println</a:t>
            </a:r>
          </a:p>
        </p:txBody>
      </p:sp>
      <p:sp>
        <p:nvSpPr>
          <p:cNvPr id="17415" name="Rectangle 6"/>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6" name="Rectangle 7"/>
          <p:cNvSpPr>
            <a:spLocks noChangeArrowheads="1"/>
          </p:cNvSpPr>
          <p:nvPr/>
        </p:nvSpPr>
        <p:spPr bwMode="auto">
          <a:xfrm>
            <a:off x="685800" y="33528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7" name="Rectangle 8"/>
          <p:cNvSpPr>
            <a:spLocks noChangeArrowheads="1"/>
          </p:cNvSpPr>
          <p:nvPr/>
        </p:nvSpPr>
        <p:spPr bwMode="auto">
          <a:xfrm>
            <a:off x="457200" y="41910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8" name="Rectangle 9"/>
          <p:cNvSpPr>
            <a:spLocks noChangeArrowheads="1"/>
          </p:cNvSpPr>
          <p:nvPr/>
        </p:nvSpPr>
        <p:spPr bwMode="auto">
          <a:xfrm>
            <a:off x="685800" y="5715000"/>
            <a:ext cx="70104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9" name="Rectangle 10"/>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endParaRPr lang="en-US" altLang="en-US" sz="24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CA93C22-A6B8-473E-AC58-FD6052A3D061}" type="slidenum">
              <a:rPr lang="en-US" altLang="en-US" sz="1400"/>
              <a:pPr>
                <a:spcBef>
                  <a:spcPct val="0"/>
                </a:spcBef>
                <a:buClrTx/>
                <a:buSzTx/>
                <a:buFontTx/>
                <a:buNone/>
              </a:pPr>
              <a:t>16</a:t>
            </a:fld>
            <a:endParaRPr lang="en-US" altLang="en-US" sz="1400"/>
          </a:p>
        </p:txBody>
      </p:sp>
      <p:sp>
        <p:nvSpPr>
          <p:cNvPr id="18435" name="Rectangle 2"/>
          <p:cNvSpPr>
            <a:spLocks noGrp="1" noChangeArrowheads="1"/>
          </p:cNvSpPr>
          <p:nvPr>
            <p:ph type="title"/>
          </p:nvPr>
        </p:nvSpPr>
        <p:spPr>
          <a:xfrm>
            <a:off x="1600200" y="228600"/>
            <a:ext cx="6248400" cy="457200"/>
          </a:xfrm>
          <a:noFill/>
        </p:spPr>
        <p:txBody>
          <a:bodyPr/>
          <a:lstStyle/>
          <a:p>
            <a:r>
              <a:rPr lang="en-US" altLang="en-US" sz="3600" smtClean="0"/>
              <a:t>Trace Execution</a:t>
            </a:r>
          </a:p>
        </p:txBody>
      </p:sp>
      <p:sp>
        <p:nvSpPr>
          <p:cNvPr id="18436" name="Text Box 3"/>
          <p:cNvSpPr txBox="1">
            <a:spLocks noChangeArrowheads="1"/>
          </p:cNvSpPr>
          <p:nvPr/>
        </p:nvSpPr>
        <p:spPr bwMode="auto">
          <a:xfrm>
            <a:off x="228600" y="838200"/>
            <a:ext cx="8686800" cy="558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new Faculty();</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Faculty()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System.out.println(s);</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p:txBody>
      </p:sp>
      <p:sp>
        <p:nvSpPr>
          <p:cNvPr id="18437" name="Rectangle 4"/>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8" name="AutoShape 5"/>
          <p:cNvSpPr>
            <a:spLocks noChangeArrowheads="1"/>
          </p:cNvSpPr>
          <p:nvPr/>
        </p:nvSpPr>
        <p:spPr bwMode="auto">
          <a:xfrm>
            <a:off x="5257800" y="4876800"/>
            <a:ext cx="3352800" cy="685800"/>
          </a:xfrm>
          <a:prstGeom prst="wedgeRoundRectCallout">
            <a:avLst>
              <a:gd name="adj1" fmla="val -87310"/>
              <a:gd name="adj2" fmla="val -10393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7. Execute println</a:t>
            </a:r>
          </a:p>
        </p:txBody>
      </p:sp>
      <p:sp>
        <p:nvSpPr>
          <p:cNvPr id="18439" name="Rectangle 6"/>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40" name="Rectangle 7"/>
          <p:cNvSpPr>
            <a:spLocks noChangeArrowheads="1"/>
          </p:cNvSpPr>
          <p:nvPr/>
        </p:nvSpPr>
        <p:spPr bwMode="auto">
          <a:xfrm>
            <a:off x="685800" y="33528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41" name="Rectangle 9"/>
          <p:cNvSpPr>
            <a:spLocks noChangeArrowheads="1"/>
          </p:cNvSpPr>
          <p:nvPr/>
        </p:nvSpPr>
        <p:spPr bwMode="auto">
          <a:xfrm>
            <a:off x="685800" y="4419600"/>
            <a:ext cx="70104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42" name="Rectangle 10"/>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endParaRPr lang="en-US" altLang="en-US" sz="24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34A0E25-9567-43CF-8EE6-66FC88DCF0B1}" type="slidenum">
              <a:rPr lang="en-US" altLang="en-US" sz="1400"/>
              <a:pPr>
                <a:spcBef>
                  <a:spcPct val="0"/>
                </a:spcBef>
                <a:buClrTx/>
                <a:buSzTx/>
                <a:buFontTx/>
                <a:buNone/>
              </a:pPr>
              <a:t>17</a:t>
            </a:fld>
            <a:endParaRPr lang="en-US" altLang="en-US" sz="1400"/>
          </a:p>
        </p:txBody>
      </p:sp>
      <p:sp>
        <p:nvSpPr>
          <p:cNvPr id="19459" name="Rectangle 2"/>
          <p:cNvSpPr>
            <a:spLocks noGrp="1" noChangeArrowheads="1"/>
          </p:cNvSpPr>
          <p:nvPr>
            <p:ph type="title"/>
          </p:nvPr>
        </p:nvSpPr>
        <p:spPr>
          <a:xfrm>
            <a:off x="1600200" y="228600"/>
            <a:ext cx="6248400" cy="457200"/>
          </a:xfrm>
          <a:noFill/>
        </p:spPr>
        <p:txBody>
          <a:bodyPr/>
          <a:lstStyle/>
          <a:p>
            <a:r>
              <a:rPr lang="en-US" altLang="en-US" sz="3600" smtClean="0"/>
              <a:t>Trace Execution</a:t>
            </a:r>
          </a:p>
        </p:txBody>
      </p:sp>
      <p:sp>
        <p:nvSpPr>
          <p:cNvPr id="19460" name="Text Box 3"/>
          <p:cNvSpPr txBox="1">
            <a:spLocks noChangeArrowheads="1"/>
          </p:cNvSpPr>
          <p:nvPr/>
        </p:nvSpPr>
        <p:spPr bwMode="auto">
          <a:xfrm>
            <a:off x="228600" y="838200"/>
            <a:ext cx="8686800" cy="558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new Faculty();</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Faculty()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System.out.println(s);</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p:txBody>
      </p:sp>
      <p:sp>
        <p:nvSpPr>
          <p:cNvPr id="19461" name="Rectangle 4"/>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2" name="AutoShape 5"/>
          <p:cNvSpPr>
            <a:spLocks noChangeArrowheads="1"/>
          </p:cNvSpPr>
          <p:nvPr/>
        </p:nvSpPr>
        <p:spPr bwMode="auto">
          <a:xfrm>
            <a:off x="5257800" y="4876800"/>
            <a:ext cx="3352800" cy="685800"/>
          </a:xfrm>
          <a:prstGeom prst="wedgeRoundRectCallout">
            <a:avLst>
              <a:gd name="adj1" fmla="val -71449"/>
              <a:gd name="adj2" fmla="val -21875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8. Execute println</a:t>
            </a:r>
          </a:p>
        </p:txBody>
      </p:sp>
      <p:sp>
        <p:nvSpPr>
          <p:cNvPr id="19463" name="Rectangle 6"/>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4" name="Rectangle 8"/>
          <p:cNvSpPr>
            <a:spLocks noChangeArrowheads="1"/>
          </p:cNvSpPr>
          <p:nvPr/>
        </p:nvSpPr>
        <p:spPr bwMode="auto">
          <a:xfrm>
            <a:off x="685800" y="3581400"/>
            <a:ext cx="70104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5" name="Rectangle 9"/>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endParaRPr lang="en-US" altLang="en-US" sz="24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BEDFA60-34F6-4DCF-9556-376452902E3C}" type="slidenum">
              <a:rPr lang="en-US" altLang="en-US" sz="1400"/>
              <a:pPr>
                <a:spcBef>
                  <a:spcPct val="0"/>
                </a:spcBef>
                <a:buClrTx/>
                <a:buSzTx/>
                <a:buFontTx/>
                <a:buNone/>
              </a:pPr>
              <a:t>18</a:t>
            </a:fld>
            <a:endParaRPr lang="en-US" altLang="en-US" sz="1400"/>
          </a:p>
        </p:txBody>
      </p:sp>
      <p:sp>
        <p:nvSpPr>
          <p:cNvPr id="20483" name="Rectangle 2"/>
          <p:cNvSpPr>
            <a:spLocks noGrp="1" noChangeArrowheads="1"/>
          </p:cNvSpPr>
          <p:nvPr>
            <p:ph type="title"/>
          </p:nvPr>
        </p:nvSpPr>
        <p:spPr>
          <a:xfrm>
            <a:off x="1600200" y="228600"/>
            <a:ext cx="6248400" cy="457200"/>
          </a:xfrm>
          <a:noFill/>
        </p:spPr>
        <p:txBody>
          <a:bodyPr/>
          <a:lstStyle/>
          <a:p>
            <a:r>
              <a:rPr lang="en-US" altLang="en-US" sz="3600" smtClean="0"/>
              <a:t>Trace Execution</a:t>
            </a:r>
          </a:p>
        </p:txBody>
      </p:sp>
      <p:sp>
        <p:nvSpPr>
          <p:cNvPr id="20484" name="Text Box 3"/>
          <p:cNvSpPr txBox="1">
            <a:spLocks noChangeArrowheads="1"/>
          </p:cNvSpPr>
          <p:nvPr/>
        </p:nvSpPr>
        <p:spPr bwMode="auto">
          <a:xfrm>
            <a:off x="228600" y="838200"/>
            <a:ext cx="8686800" cy="558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new Faculty();</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Faculty()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System.out.println(s);</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p:txBody>
      </p:sp>
      <p:sp>
        <p:nvSpPr>
          <p:cNvPr id="20485" name="Rectangle 4"/>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6" name="AutoShape 5"/>
          <p:cNvSpPr>
            <a:spLocks noChangeArrowheads="1"/>
          </p:cNvSpPr>
          <p:nvPr/>
        </p:nvSpPr>
        <p:spPr bwMode="auto">
          <a:xfrm>
            <a:off x="5410200" y="2590800"/>
            <a:ext cx="3352800" cy="685800"/>
          </a:xfrm>
          <a:prstGeom prst="wedgeRoundRectCallout">
            <a:avLst>
              <a:gd name="adj1" fmla="val -60083"/>
              <a:gd name="adj2" fmla="val -8541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9. Execute println</a:t>
            </a:r>
          </a:p>
        </p:txBody>
      </p:sp>
      <p:sp>
        <p:nvSpPr>
          <p:cNvPr id="20487" name="Rectangle 7"/>
          <p:cNvSpPr>
            <a:spLocks noChangeArrowheads="1"/>
          </p:cNvSpPr>
          <p:nvPr/>
        </p:nvSpPr>
        <p:spPr bwMode="auto">
          <a:xfrm>
            <a:off x="685800" y="2057400"/>
            <a:ext cx="70104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8"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endParaRPr lang="en-US" altLang="en-US" sz="24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1FC9F54-951A-4822-AB84-9D2CC1F48568}" type="slidenum">
              <a:rPr lang="en-US" altLang="en-US" sz="1400"/>
              <a:pPr>
                <a:spcBef>
                  <a:spcPct val="0"/>
                </a:spcBef>
                <a:buClrTx/>
                <a:buSzTx/>
                <a:buFontTx/>
                <a:buNone/>
              </a:pPr>
              <a:t>19</a:t>
            </a:fld>
            <a:endParaRPr lang="en-US" altLang="en-US" sz="1400"/>
          </a:p>
        </p:txBody>
      </p:sp>
      <p:sp>
        <p:nvSpPr>
          <p:cNvPr id="21507" name="Rectangle 2"/>
          <p:cNvSpPr>
            <a:spLocks noGrp="1" noChangeArrowheads="1"/>
          </p:cNvSpPr>
          <p:nvPr>
            <p:ph type="title"/>
          </p:nvPr>
        </p:nvSpPr>
        <p:spPr>
          <a:xfrm>
            <a:off x="457200" y="228600"/>
            <a:ext cx="8382000" cy="838200"/>
          </a:xfrm>
          <a:noFill/>
        </p:spPr>
        <p:txBody>
          <a:bodyPr/>
          <a:lstStyle/>
          <a:p>
            <a:r>
              <a:rPr lang="en-US" altLang="en-US" sz="3600" smtClean="0"/>
              <a:t>Example on the Impact of a Superclass without no-arg Constructor</a:t>
            </a:r>
          </a:p>
        </p:txBody>
      </p:sp>
      <p:sp>
        <p:nvSpPr>
          <p:cNvPr id="21508" name="Text Box 3"/>
          <p:cNvSpPr txBox="1">
            <a:spLocks noChangeArrowheads="1"/>
          </p:cNvSpPr>
          <p:nvPr/>
        </p:nvSpPr>
        <p:spPr bwMode="auto">
          <a:xfrm>
            <a:off x="304800" y="2438400"/>
            <a:ext cx="8610600" cy="220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800" b="1">
                <a:solidFill>
                  <a:schemeClr val="tx2"/>
                </a:solidFill>
                <a:latin typeface="Courier New" panose="02070309020205020404" pitchFamily="49" charset="0"/>
                <a:cs typeface="Times New Roman" panose="02020603050405020304" pitchFamily="18" charset="0"/>
              </a:rPr>
              <a:t>public class Apple extends Fruit {</a:t>
            </a:r>
          </a:p>
          <a:p>
            <a:pPr>
              <a:lnSpc>
                <a:spcPct val="50000"/>
              </a:lnSpc>
              <a:spcBef>
                <a:spcPct val="50000"/>
              </a:spcBef>
              <a:buClrTx/>
              <a:buSzTx/>
              <a:buFontTx/>
              <a:buNone/>
            </a:pPr>
            <a:r>
              <a:rPr lang="en-US" altLang="en-US" sz="18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8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800" b="1">
                <a:solidFill>
                  <a:schemeClr val="tx2"/>
                </a:solidFill>
                <a:latin typeface="Courier New" panose="02070309020205020404" pitchFamily="49" charset="0"/>
                <a:cs typeface="Times New Roman" panose="02020603050405020304" pitchFamily="18" charset="0"/>
              </a:rPr>
              <a:t>class Fruit {</a:t>
            </a:r>
          </a:p>
          <a:p>
            <a:pPr>
              <a:lnSpc>
                <a:spcPct val="50000"/>
              </a:lnSpc>
              <a:spcBef>
                <a:spcPct val="50000"/>
              </a:spcBef>
              <a:buClrTx/>
              <a:buSzTx/>
              <a:buFontTx/>
              <a:buNone/>
            </a:pPr>
            <a:r>
              <a:rPr lang="en-US" altLang="en-US" sz="1800" b="1">
                <a:solidFill>
                  <a:schemeClr val="tx2"/>
                </a:solidFill>
                <a:latin typeface="Courier New" panose="02070309020205020404" pitchFamily="49" charset="0"/>
                <a:cs typeface="Times New Roman" panose="02020603050405020304" pitchFamily="18" charset="0"/>
              </a:rPr>
              <a:t>  public Fruit(String name) {</a:t>
            </a:r>
          </a:p>
          <a:p>
            <a:pPr>
              <a:lnSpc>
                <a:spcPct val="50000"/>
              </a:lnSpc>
              <a:spcBef>
                <a:spcPct val="50000"/>
              </a:spcBef>
              <a:buClrTx/>
              <a:buSzTx/>
              <a:buFontTx/>
              <a:buNone/>
            </a:pPr>
            <a:r>
              <a:rPr lang="en-US" altLang="en-US" sz="1800" b="1">
                <a:solidFill>
                  <a:schemeClr val="tx2"/>
                </a:solidFill>
                <a:latin typeface="Courier New" panose="02070309020205020404" pitchFamily="49" charset="0"/>
                <a:cs typeface="Times New Roman" panose="02020603050405020304" pitchFamily="18" charset="0"/>
              </a:rPr>
              <a:t>    System.out.println("Fruit's constructor is invoked");</a:t>
            </a:r>
          </a:p>
          <a:p>
            <a:pPr>
              <a:lnSpc>
                <a:spcPct val="50000"/>
              </a:lnSpc>
              <a:spcBef>
                <a:spcPct val="50000"/>
              </a:spcBef>
              <a:buClrTx/>
              <a:buSzTx/>
              <a:buFontTx/>
              <a:buNone/>
            </a:pPr>
            <a:r>
              <a:rPr lang="en-US" altLang="en-US" sz="18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800" b="1">
                <a:solidFill>
                  <a:schemeClr val="tx2"/>
                </a:solidFill>
                <a:latin typeface="Courier New" panose="02070309020205020404" pitchFamily="49" charset="0"/>
                <a:cs typeface="Times New Roman" panose="02020603050405020304" pitchFamily="18" charset="0"/>
              </a:rPr>
              <a:t>}</a:t>
            </a:r>
          </a:p>
        </p:txBody>
      </p:sp>
      <p:sp>
        <p:nvSpPr>
          <p:cNvPr id="21509" name="Text Box 4"/>
          <p:cNvSpPr txBox="1">
            <a:spLocks noChangeArrowheads="1"/>
          </p:cNvSpPr>
          <p:nvPr/>
        </p:nvSpPr>
        <p:spPr bwMode="auto">
          <a:xfrm>
            <a:off x="381000" y="1600200"/>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Times New Roman" panose="02020603050405020304" pitchFamily="18" charset="0"/>
              </a:rPr>
              <a:t>Find out the errors in the program:</a:t>
            </a:r>
            <a:r>
              <a:rPr lang="en-US" altLang="en-US" sz="2800" i="1">
                <a:cs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슬라이드 번호 개체 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4B2C0DD-FC8D-44F4-A5D7-C841C8C46CB0}" type="slidenum">
              <a:rPr lang="en-US" altLang="ko-KR" sz="1400"/>
              <a:pPr>
                <a:spcBef>
                  <a:spcPct val="0"/>
                </a:spcBef>
                <a:buClrTx/>
                <a:buSzTx/>
                <a:buFontTx/>
                <a:buNone/>
              </a:pPr>
              <a:t>2</a:t>
            </a:fld>
            <a:endParaRPr lang="en-US" altLang="ko-KR" sz="1400"/>
          </a:p>
        </p:txBody>
      </p:sp>
      <p:sp>
        <p:nvSpPr>
          <p:cNvPr id="4099" name="Rectangle 2"/>
          <p:cNvSpPr>
            <a:spLocks noGrp="1" noChangeArrowheads="1"/>
          </p:cNvSpPr>
          <p:nvPr>
            <p:ph type="title"/>
          </p:nvPr>
        </p:nvSpPr>
        <p:spPr>
          <a:xfrm>
            <a:off x="152400" y="228600"/>
            <a:ext cx="8763000" cy="1066800"/>
          </a:xfrm>
          <a:noFill/>
        </p:spPr>
        <p:txBody>
          <a:bodyPr/>
          <a:lstStyle/>
          <a:p>
            <a:r>
              <a:rPr lang="en-US" altLang="ko-KR" smtClean="0">
                <a:ea typeface="굴림" panose="020B0600000101010101" pitchFamily="50" charset="-127"/>
              </a:rPr>
              <a:t>Motivations</a:t>
            </a:r>
          </a:p>
        </p:txBody>
      </p:sp>
      <p:sp>
        <p:nvSpPr>
          <p:cNvPr id="4100" name="Rectangle 3"/>
          <p:cNvSpPr>
            <a:spLocks noGrp="1" noChangeArrowheads="1"/>
          </p:cNvSpPr>
          <p:nvPr>
            <p:ph type="body" idx="1"/>
          </p:nvPr>
        </p:nvSpPr>
        <p:spPr>
          <a:xfrm>
            <a:off x="304800" y="1371600"/>
            <a:ext cx="8610600" cy="4114800"/>
          </a:xfrm>
          <a:noFill/>
        </p:spPr>
        <p:txBody>
          <a:bodyPr/>
          <a:lstStyle/>
          <a:p>
            <a:pPr>
              <a:buFont typeface="Arial" panose="020B0604020202020204" pitchFamily="34" charset="0"/>
              <a:buChar char="•"/>
            </a:pPr>
            <a:r>
              <a:rPr lang="en-US" altLang="ko-KR" smtClean="0">
                <a:ea typeface="굴림" panose="020B0600000101010101" pitchFamily="50" charset="-127"/>
              </a:rPr>
              <a:t>Suppose you will define classes to model circles, rectangles, and triangles. </a:t>
            </a:r>
          </a:p>
          <a:p>
            <a:pPr>
              <a:buFont typeface="Arial" panose="020B0604020202020204" pitchFamily="34" charset="0"/>
              <a:buChar char="•"/>
            </a:pPr>
            <a:r>
              <a:rPr lang="en-US" altLang="ko-KR" smtClean="0">
                <a:ea typeface="굴림" panose="020B0600000101010101" pitchFamily="50" charset="-127"/>
              </a:rPr>
              <a:t>These classes have many common features. What is the best way to design these classes so to avoid redundancy? </a:t>
            </a:r>
          </a:p>
          <a:p>
            <a:pPr>
              <a:buFont typeface="Arial" panose="020B0604020202020204" pitchFamily="34" charset="0"/>
              <a:buChar char="•"/>
            </a:pPr>
            <a:r>
              <a:rPr lang="en-US" altLang="ko-KR" smtClean="0">
                <a:ea typeface="굴림" panose="020B0600000101010101" pitchFamily="50" charset="-127"/>
              </a:rPr>
              <a:t>The answer is to use inheritance. </a:t>
            </a:r>
          </a:p>
        </p:txBody>
      </p:sp>
    </p:spTree>
    <p:extLst>
      <p:ext uri="{BB962C8B-B14F-4D97-AF65-F5344CB8AC3E}">
        <p14:creationId xmlns:p14="http://schemas.microsoft.com/office/powerpoint/2010/main" val="1343320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7339B1A-0A86-42EE-A586-E71421E8C84C}" type="slidenum">
              <a:rPr lang="en-US" altLang="en-US" sz="1400"/>
              <a:pPr>
                <a:spcBef>
                  <a:spcPct val="0"/>
                </a:spcBef>
                <a:buClrTx/>
                <a:buSzTx/>
                <a:buFontTx/>
                <a:buNone/>
              </a:pPr>
              <a:t>20</a:t>
            </a:fld>
            <a:endParaRPr lang="en-US" altLang="en-US" sz="1400"/>
          </a:p>
        </p:txBody>
      </p:sp>
      <p:sp>
        <p:nvSpPr>
          <p:cNvPr id="22531" name="Rectangle 2"/>
          <p:cNvSpPr>
            <a:spLocks noGrp="1" noChangeArrowheads="1"/>
          </p:cNvSpPr>
          <p:nvPr>
            <p:ph type="title"/>
          </p:nvPr>
        </p:nvSpPr>
        <p:spPr>
          <a:xfrm>
            <a:off x="685800" y="381000"/>
            <a:ext cx="7772400" cy="762000"/>
          </a:xfrm>
          <a:noFill/>
        </p:spPr>
        <p:txBody>
          <a:bodyPr/>
          <a:lstStyle/>
          <a:p>
            <a:r>
              <a:rPr lang="en-US" altLang="en-US" smtClean="0"/>
              <a:t>Defining a Subclass</a:t>
            </a:r>
          </a:p>
        </p:txBody>
      </p:sp>
      <p:sp>
        <p:nvSpPr>
          <p:cNvPr id="22532" name="Rectangle 3"/>
          <p:cNvSpPr>
            <a:spLocks noGrp="1" noChangeArrowheads="1"/>
          </p:cNvSpPr>
          <p:nvPr>
            <p:ph type="body" idx="1"/>
          </p:nvPr>
        </p:nvSpPr>
        <p:spPr>
          <a:xfrm>
            <a:off x="304800" y="1371600"/>
            <a:ext cx="8458200" cy="2743200"/>
          </a:xfrm>
          <a:noFill/>
        </p:spPr>
        <p:txBody>
          <a:bodyPr/>
          <a:lstStyle/>
          <a:p>
            <a:pPr marL="1588" indent="-1588">
              <a:buFont typeface="Monotype Sorts" pitchFamily="2" charset="2"/>
              <a:buNone/>
            </a:pPr>
            <a:r>
              <a:rPr lang="en-US" altLang="en-US" sz="3000" smtClean="0"/>
              <a:t>A subclass inherits from a superclass. You can also:</a:t>
            </a:r>
            <a:endParaRPr lang="en-US" altLang="en-US" smtClean="0"/>
          </a:p>
          <a:p>
            <a:pPr marL="344488" lvl="1" indent="-341313">
              <a:spcBef>
                <a:spcPct val="50000"/>
              </a:spcBef>
              <a:buClr>
                <a:schemeClr val="tx2"/>
              </a:buClr>
              <a:buSzPct val="75000"/>
              <a:buFont typeface="Monotype Sorts" pitchFamily="2" charset="2"/>
              <a:buChar char="F"/>
            </a:pPr>
            <a:r>
              <a:rPr lang="en-US" altLang="en-US" smtClean="0"/>
              <a:t>Add new properties</a:t>
            </a:r>
          </a:p>
          <a:p>
            <a:pPr marL="344488" lvl="1" indent="-341313">
              <a:spcBef>
                <a:spcPct val="50000"/>
              </a:spcBef>
              <a:buClr>
                <a:schemeClr val="tx2"/>
              </a:buClr>
              <a:buSzPct val="75000"/>
              <a:buFont typeface="Monotype Sorts" pitchFamily="2" charset="2"/>
              <a:buChar char="F"/>
            </a:pPr>
            <a:r>
              <a:rPr lang="en-US" altLang="en-US" smtClean="0"/>
              <a:t>Add new methods</a:t>
            </a:r>
          </a:p>
          <a:p>
            <a:pPr marL="344488" lvl="1" indent="-341313">
              <a:spcBef>
                <a:spcPct val="50000"/>
              </a:spcBef>
              <a:buClr>
                <a:schemeClr val="tx2"/>
              </a:buClr>
              <a:buSzPct val="75000"/>
              <a:buFont typeface="Monotype Sorts" pitchFamily="2" charset="2"/>
              <a:buChar char="F"/>
            </a:pPr>
            <a:r>
              <a:rPr lang="en-US" altLang="en-US" smtClean="0"/>
              <a:t>Override the methods of the superclass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536853F-A9F1-497A-8D4E-8760B63C3493}" type="slidenum">
              <a:rPr lang="en-US" altLang="en-US" sz="1400"/>
              <a:pPr>
                <a:spcBef>
                  <a:spcPct val="0"/>
                </a:spcBef>
                <a:buClrTx/>
                <a:buSzTx/>
                <a:buFontTx/>
                <a:buNone/>
              </a:pPr>
              <a:t>21</a:t>
            </a:fld>
            <a:endParaRPr lang="en-US" altLang="en-US" sz="1400"/>
          </a:p>
        </p:txBody>
      </p:sp>
      <p:sp>
        <p:nvSpPr>
          <p:cNvPr id="23555" name="Rectangle 2"/>
          <p:cNvSpPr>
            <a:spLocks noGrp="1" noChangeArrowheads="1"/>
          </p:cNvSpPr>
          <p:nvPr>
            <p:ph type="title"/>
          </p:nvPr>
        </p:nvSpPr>
        <p:spPr>
          <a:xfrm>
            <a:off x="685800" y="228600"/>
            <a:ext cx="7772400" cy="685800"/>
          </a:xfrm>
          <a:noFill/>
        </p:spPr>
        <p:txBody>
          <a:bodyPr/>
          <a:lstStyle/>
          <a:p>
            <a:r>
              <a:rPr lang="en-US" altLang="en-US" sz="3600" smtClean="0"/>
              <a:t>Calling Superclass Methods</a:t>
            </a:r>
            <a:endParaRPr lang="en-US" altLang="en-US" smtClean="0"/>
          </a:p>
        </p:txBody>
      </p:sp>
      <p:sp>
        <p:nvSpPr>
          <p:cNvPr id="23556" name="Text Box 7"/>
          <p:cNvSpPr txBox="1">
            <a:spLocks noChangeArrowheads="1"/>
          </p:cNvSpPr>
          <p:nvPr/>
        </p:nvSpPr>
        <p:spPr bwMode="auto">
          <a:xfrm>
            <a:off x="228600" y="1066800"/>
            <a:ext cx="8610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You could rewrite the </a:t>
            </a:r>
            <a:r>
              <a:rPr lang="en-US" altLang="en-US" sz="2400" u="sng"/>
              <a:t>printCircle()</a:t>
            </a:r>
            <a:r>
              <a:rPr lang="en-US" altLang="en-US" sz="2400"/>
              <a:t> method in the </a:t>
            </a:r>
            <a:r>
              <a:rPr lang="en-US" altLang="en-US" sz="2400" u="sng"/>
              <a:t>Circle</a:t>
            </a:r>
            <a:r>
              <a:rPr lang="en-US" altLang="en-US" sz="2400"/>
              <a:t> class as follows:</a:t>
            </a:r>
          </a:p>
        </p:txBody>
      </p:sp>
      <p:sp>
        <p:nvSpPr>
          <p:cNvPr id="23557" name="Text Box 9"/>
          <p:cNvSpPr txBox="1">
            <a:spLocks noChangeArrowheads="1"/>
          </p:cNvSpPr>
          <p:nvPr/>
        </p:nvSpPr>
        <p:spPr bwMode="auto">
          <a:xfrm>
            <a:off x="228600" y="2514600"/>
            <a:ext cx="86868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rPr>
              <a:t>public void printCircle() {</a:t>
            </a:r>
          </a:p>
          <a:p>
            <a:pPr>
              <a:spcBef>
                <a:spcPct val="0"/>
              </a:spcBef>
              <a:buClrTx/>
              <a:buSzTx/>
              <a:buFontTx/>
              <a:buNone/>
            </a:pPr>
            <a:r>
              <a:rPr lang="en-US" altLang="en-US" sz="2400">
                <a:solidFill>
                  <a:schemeClr val="tx2"/>
                </a:solidFill>
              </a:rPr>
              <a:t>  System.out.println("The circle is created " + </a:t>
            </a:r>
          </a:p>
          <a:p>
            <a:pPr>
              <a:spcBef>
                <a:spcPct val="0"/>
              </a:spcBef>
              <a:buClrTx/>
              <a:buSzTx/>
              <a:buFontTx/>
              <a:buNone/>
            </a:pPr>
            <a:r>
              <a:rPr lang="en-US" altLang="en-US" sz="2400">
                <a:solidFill>
                  <a:schemeClr val="tx2"/>
                </a:solidFill>
              </a:rPr>
              <a:t>    super.getDateCreated() + " and the radius is " + radius);</a:t>
            </a:r>
          </a:p>
          <a:p>
            <a:pPr>
              <a:spcBef>
                <a:spcPct val="0"/>
              </a:spcBef>
              <a:buClrTx/>
              <a:buSzTx/>
              <a:buFontTx/>
              <a:buNone/>
            </a:pPr>
            <a:r>
              <a:rPr lang="en-US" altLang="en-US" sz="2400">
                <a:solidFill>
                  <a:schemeClr val="tx2"/>
                </a:solidFill>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C0BDC14-C9E1-417E-9601-997BCDCA468C}" type="slidenum">
              <a:rPr lang="en-US" altLang="en-US" sz="1400"/>
              <a:pPr>
                <a:spcBef>
                  <a:spcPct val="0"/>
                </a:spcBef>
                <a:buClrTx/>
                <a:buSzTx/>
                <a:buFontTx/>
                <a:buNone/>
              </a:pPr>
              <a:t>22</a:t>
            </a:fld>
            <a:endParaRPr lang="en-US" altLang="en-US" sz="1400"/>
          </a:p>
        </p:txBody>
      </p:sp>
      <p:sp>
        <p:nvSpPr>
          <p:cNvPr id="24579" name="Rectangle 2"/>
          <p:cNvSpPr>
            <a:spLocks noGrp="1" noChangeArrowheads="1"/>
          </p:cNvSpPr>
          <p:nvPr>
            <p:ph type="title"/>
          </p:nvPr>
        </p:nvSpPr>
        <p:spPr>
          <a:xfrm>
            <a:off x="685800" y="228600"/>
            <a:ext cx="7772400" cy="685800"/>
          </a:xfrm>
          <a:noFill/>
        </p:spPr>
        <p:txBody>
          <a:bodyPr/>
          <a:lstStyle/>
          <a:p>
            <a:r>
              <a:rPr lang="en-US" altLang="en-US" sz="3600" smtClean="0"/>
              <a:t>Overriding Methods in the Superclass</a:t>
            </a:r>
            <a:endParaRPr lang="en-US" altLang="en-US" smtClean="0"/>
          </a:p>
        </p:txBody>
      </p:sp>
      <p:sp>
        <p:nvSpPr>
          <p:cNvPr id="24580" name="Text Box 3"/>
          <p:cNvSpPr txBox="1">
            <a:spLocks noChangeArrowheads="1"/>
          </p:cNvSpPr>
          <p:nvPr/>
        </p:nvSpPr>
        <p:spPr bwMode="auto">
          <a:xfrm>
            <a:off x="228600" y="1066800"/>
            <a:ext cx="8610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A subclass inherits methods from a superclass. Sometimes it is necessary for the subclass to modify the implementation of a method defined in the superclass. This is referred to as </a:t>
            </a:r>
            <a:r>
              <a:rPr lang="en-US" altLang="en-US" sz="2400" i="1"/>
              <a:t>method overriding</a:t>
            </a:r>
            <a:r>
              <a:rPr lang="en-US" altLang="en-US" sz="2400"/>
              <a:t>. </a:t>
            </a:r>
          </a:p>
        </p:txBody>
      </p:sp>
      <p:sp>
        <p:nvSpPr>
          <p:cNvPr id="24581" name="Text Box 4"/>
          <p:cNvSpPr txBox="1">
            <a:spLocks noChangeArrowheads="1"/>
          </p:cNvSpPr>
          <p:nvPr/>
        </p:nvSpPr>
        <p:spPr bwMode="auto">
          <a:xfrm>
            <a:off x="228600" y="2514600"/>
            <a:ext cx="8686800"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700" b="1">
                <a:solidFill>
                  <a:schemeClr val="tx2"/>
                </a:solidFill>
                <a:latin typeface="Courier New" panose="02070309020205020404" pitchFamily="49" charset="0"/>
                <a:cs typeface="Courier New" panose="02070309020205020404" pitchFamily="49" charset="0"/>
              </a:rPr>
              <a:t>public class Circle extends GeometricObject {</a:t>
            </a:r>
          </a:p>
          <a:p>
            <a:pPr>
              <a:spcBef>
                <a:spcPct val="50000"/>
              </a:spcBef>
              <a:buClrTx/>
              <a:buSzTx/>
              <a:buFontTx/>
              <a:buNone/>
            </a:pPr>
            <a:r>
              <a:rPr lang="en-US" altLang="en-US" sz="1700" b="1">
                <a:solidFill>
                  <a:schemeClr val="tx2"/>
                </a:solidFill>
                <a:latin typeface="Courier New" panose="02070309020205020404" pitchFamily="49" charset="0"/>
                <a:cs typeface="Courier New" panose="02070309020205020404" pitchFamily="49" charset="0"/>
              </a:rPr>
              <a:t>  // Other methods are omitted</a:t>
            </a:r>
          </a:p>
          <a:p>
            <a:pPr>
              <a:spcBef>
                <a:spcPct val="50000"/>
              </a:spcBef>
              <a:buClrTx/>
              <a:buSzTx/>
              <a:buFontTx/>
              <a:buNone/>
            </a:pPr>
            <a:endParaRPr lang="en-US" altLang="en-US" sz="1700" b="1">
              <a:solidFill>
                <a:schemeClr val="tx2"/>
              </a:solidFill>
              <a:latin typeface="Courier New" panose="02070309020205020404" pitchFamily="49" charset="0"/>
              <a:cs typeface="Courier New" panose="02070309020205020404" pitchFamily="49" charset="0"/>
            </a:endParaRPr>
          </a:p>
          <a:p>
            <a:pPr>
              <a:spcBef>
                <a:spcPct val="50000"/>
              </a:spcBef>
              <a:buClrTx/>
              <a:buSzTx/>
              <a:buFontTx/>
              <a:buNone/>
            </a:pPr>
            <a:r>
              <a:rPr lang="en-US" altLang="en-US" sz="1700" b="1">
                <a:solidFill>
                  <a:schemeClr val="tx2"/>
                </a:solidFill>
                <a:latin typeface="Courier New" panose="02070309020205020404" pitchFamily="49" charset="0"/>
                <a:cs typeface="Courier New" panose="02070309020205020404" pitchFamily="49" charset="0"/>
              </a:rPr>
              <a:t>  /** Override the toString method defined in GeometricObject */</a:t>
            </a:r>
          </a:p>
          <a:p>
            <a:pPr>
              <a:spcBef>
                <a:spcPct val="0"/>
              </a:spcBef>
              <a:buClrTx/>
              <a:buSzTx/>
              <a:buFontTx/>
              <a:buNone/>
            </a:pPr>
            <a:r>
              <a:rPr lang="en-US" altLang="en-US" sz="1700" b="1">
                <a:solidFill>
                  <a:schemeClr val="tx2"/>
                </a:solidFill>
                <a:latin typeface="Courier New" panose="02070309020205020404" pitchFamily="49" charset="0"/>
                <a:cs typeface="Courier New" panose="02070309020205020404" pitchFamily="49" charset="0"/>
              </a:rPr>
              <a:t>  public String toString() {</a:t>
            </a:r>
          </a:p>
          <a:p>
            <a:pPr>
              <a:spcBef>
                <a:spcPct val="0"/>
              </a:spcBef>
              <a:buClrTx/>
              <a:buSzTx/>
              <a:buFontTx/>
              <a:buNone/>
            </a:pPr>
            <a:r>
              <a:rPr lang="en-US" altLang="en-US" sz="1700" b="1">
                <a:solidFill>
                  <a:schemeClr val="tx2"/>
                </a:solidFill>
                <a:latin typeface="Courier New" panose="02070309020205020404" pitchFamily="49" charset="0"/>
                <a:cs typeface="Courier New" panose="02070309020205020404" pitchFamily="49" charset="0"/>
              </a:rPr>
              <a:t>    return super.toString() + "\nradius is " + radius;</a:t>
            </a:r>
          </a:p>
          <a:p>
            <a:pPr>
              <a:spcBef>
                <a:spcPct val="0"/>
              </a:spcBef>
              <a:buClrTx/>
              <a:buSzTx/>
              <a:buFontTx/>
              <a:buNone/>
            </a:pPr>
            <a:r>
              <a:rPr lang="en-US" altLang="en-US" sz="1700" b="1">
                <a:solidFill>
                  <a:schemeClr val="tx2"/>
                </a:solidFill>
                <a:latin typeface="Courier New" panose="02070309020205020404" pitchFamily="49" charset="0"/>
                <a:cs typeface="Courier New" panose="02070309020205020404" pitchFamily="49" charset="0"/>
              </a:rPr>
              <a:t>  } </a:t>
            </a:r>
          </a:p>
          <a:p>
            <a:pPr>
              <a:spcBef>
                <a:spcPct val="50000"/>
              </a:spcBef>
              <a:buClrTx/>
              <a:buSzTx/>
              <a:buFontTx/>
              <a:buNone/>
            </a:pPr>
            <a:r>
              <a:rPr lang="en-US" altLang="en-US" sz="1700" b="1">
                <a:solidFill>
                  <a:schemeClr val="tx2"/>
                </a:solidFill>
                <a:latin typeface="Courier New" panose="02070309020205020404" pitchFamily="49" charset="0"/>
                <a:cs typeface="Courier New" panose="02070309020205020404" pitchFamily="49" charset="0"/>
              </a:rPr>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슬라이드 번호 개체 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F799859-4AFE-466A-AFD9-9CCF3EE5AFCC}" type="slidenum">
              <a:rPr lang="en-US" altLang="ko-KR" sz="1400"/>
              <a:pPr>
                <a:spcBef>
                  <a:spcPct val="0"/>
                </a:spcBef>
                <a:buClrTx/>
                <a:buSzTx/>
                <a:buFontTx/>
                <a:buNone/>
              </a:pPr>
              <a:t>23</a:t>
            </a:fld>
            <a:endParaRPr lang="en-US" altLang="ko-KR" sz="1400"/>
          </a:p>
        </p:txBody>
      </p:sp>
      <p:sp>
        <p:nvSpPr>
          <p:cNvPr id="25603" name="Rectangle 2"/>
          <p:cNvSpPr>
            <a:spLocks noGrp="1" noChangeArrowheads="1"/>
          </p:cNvSpPr>
          <p:nvPr>
            <p:ph type="title"/>
          </p:nvPr>
        </p:nvSpPr>
        <p:spPr>
          <a:xfrm>
            <a:off x="685800" y="228600"/>
            <a:ext cx="7772400" cy="685800"/>
          </a:xfrm>
          <a:noFill/>
        </p:spPr>
        <p:txBody>
          <a:bodyPr/>
          <a:lstStyle/>
          <a:p>
            <a:r>
              <a:rPr lang="en-US" altLang="ko-KR" smtClean="0">
                <a:ea typeface="굴림" panose="020B0600000101010101" pitchFamily="50" charset="-127"/>
              </a:rPr>
              <a:t>NOTE</a:t>
            </a:r>
          </a:p>
        </p:txBody>
      </p:sp>
      <p:sp>
        <p:nvSpPr>
          <p:cNvPr id="25604" name="Text Box 3"/>
          <p:cNvSpPr txBox="1">
            <a:spLocks noChangeArrowheads="1"/>
          </p:cNvSpPr>
          <p:nvPr/>
        </p:nvSpPr>
        <p:spPr bwMode="auto">
          <a:xfrm>
            <a:off x="381000" y="1447800"/>
            <a:ext cx="83820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57200" indent="-4572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 typeface="Arial" panose="020B0604020202020204" pitchFamily="34" charset="0"/>
              <a:buChar char="•"/>
            </a:pPr>
            <a:r>
              <a:rPr lang="en-US" altLang="ko-KR">
                <a:ea typeface="굴림" panose="020B0600000101010101" pitchFamily="50" charset="-127"/>
                <a:cs typeface="Times New Roman" panose="02020603050405020304" pitchFamily="18" charset="0"/>
              </a:rPr>
              <a:t>An instance method can be overridden only if it is accessible. </a:t>
            </a:r>
          </a:p>
          <a:p>
            <a:pPr>
              <a:spcBef>
                <a:spcPct val="50000"/>
              </a:spcBef>
              <a:buClrTx/>
              <a:buSzTx/>
              <a:buFont typeface="Arial" panose="020B0604020202020204" pitchFamily="34" charset="0"/>
              <a:buChar char="•"/>
            </a:pPr>
            <a:r>
              <a:rPr lang="en-US" altLang="ko-KR">
                <a:ea typeface="굴림" panose="020B0600000101010101" pitchFamily="50" charset="-127"/>
                <a:cs typeface="Times New Roman" panose="02020603050405020304" pitchFamily="18" charset="0"/>
              </a:rPr>
              <a:t>Thus a private method cannot be overridden, because it is not accessible outside its own class. </a:t>
            </a:r>
          </a:p>
          <a:p>
            <a:pPr>
              <a:spcBef>
                <a:spcPct val="50000"/>
              </a:spcBef>
              <a:buClrTx/>
              <a:buSzTx/>
              <a:buFont typeface="Arial" panose="020B0604020202020204" pitchFamily="34" charset="0"/>
              <a:buChar char="•"/>
            </a:pPr>
            <a:r>
              <a:rPr lang="en-US" altLang="ko-KR">
                <a:ea typeface="굴림" panose="020B0600000101010101" pitchFamily="50" charset="-127"/>
                <a:cs typeface="Times New Roman" panose="02020603050405020304" pitchFamily="18" charset="0"/>
              </a:rPr>
              <a:t>If a method defined in a subclass is private in its superclass, the two methods are completely unrelated. </a:t>
            </a:r>
          </a:p>
        </p:txBody>
      </p:sp>
    </p:spTree>
    <p:extLst>
      <p:ext uri="{BB962C8B-B14F-4D97-AF65-F5344CB8AC3E}">
        <p14:creationId xmlns:p14="http://schemas.microsoft.com/office/powerpoint/2010/main" val="2082534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슬라이드 번호 개체 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566F875-FD06-42B1-A439-BD684D39961B}" type="slidenum">
              <a:rPr lang="en-US" altLang="ko-KR" sz="1400"/>
              <a:pPr>
                <a:spcBef>
                  <a:spcPct val="0"/>
                </a:spcBef>
                <a:buClrTx/>
                <a:buSzTx/>
                <a:buFontTx/>
                <a:buNone/>
              </a:pPr>
              <a:t>24</a:t>
            </a:fld>
            <a:endParaRPr lang="en-US" altLang="ko-KR" sz="1400"/>
          </a:p>
        </p:txBody>
      </p:sp>
      <p:sp>
        <p:nvSpPr>
          <p:cNvPr id="26627" name="Rectangle 2"/>
          <p:cNvSpPr>
            <a:spLocks noGrp="1" noChangeArrowheads="1"/>
          </p:cNvSpPr>
          <p:nvPr>
            <p:ph type="title"/>
          </p:nvPr>
        </p:nvSpPr>
        <p:spPr>
          <a:xfrm>
            <a:off x="685800" y="228600"/>
            <a:ext cx="7772400" cy="685800"/>
          </a:xfrm>
          <a:noFill/>
        </p:spPr>
        <p:txBody>
          <a:bodyPr/>
          <a:lstStyle/>
          <a:p>
            <a:r>
              <a:rPr lang="en-US" altLang="ko-KR" smtClean="0">
                <a:ea typeface="굴림" panose="020B0600000101010101" pitchFamily="50" charset="-127"/>
              </a:rPr>
              <a:t>NOTE</a:t>
            </a:r>
          </a:p>
        </p:txBody>
      </p:sp>
      <p:sp>
        <p:nvSpPr>
          <p:cNvPr id="26628" name="Text Box 3"/>
          <p:cNvSpPr txBox="1">
            <a:spLocks noChangeArrowheads="1"/>
          </p:cNvSpPr>
          <p:nvPr/>
        </p:nvSpPr>
        <p:spPr bwMode="auto">
          <a:xfrm>
            <a:off x="381000" y="1447800"/>
            <a:ext cx="838200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571500" indent="-5715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 typeface="Arial" panose="020B0604020202020204" pitchFamily="34" charset="0"/>
              <a:buChar char="•"/>
            </a:pPr>
            <a:r>
              <a:rPr lang="en-US" altLang="ko-KR">
                <a:ea typeface="굴림" panose="020B0600000101010101" pitchFamily="50" charset="-127"/>
                <a:cs typeface="Times New Roman" panose="02020603050405020304" pitchFamily="18" charset="0"/>
              </a:rPr>
              <a:t>Like an instance method, a static method can be inherited. </a:t>
            </a:r>
          </a:p>
          <a:p>
            <a:pPr>
              <a:spcBef>
                <a:spcPct val="50000"/>
              </a:spcBef>
              <a:buClrTx/>
              <a:buSzTx/>
              <a:buFont typeface="Arial" panose="020B0604020202020204" pitchFamily="34" charset="0"/>
              <a:buChar char="•"/>
            </a:pPr>
            <a:r>
              <a:rPr lang="en-US" altLang="ko-KR">
                <a:ea typeface="굴림" panose="020B0600000101010101" pitchFamily="50" charset="-127"/>
                <a:cs typeface="Times New Roman" panose="02020603050405020304" pitchFamily="18" charset="0"/>
              </a:rPr>
              <a:t>However, a static method cannot be overridden. </a:t>
            </a:r>
          </a:p>
          <a:p>
            <a:pPr>
              <a:spcBef>
                <a:spcPct val="50000"/>
              </a:spcBef>
              <a:buClrTx/>
              <a:buSzTx/>
              <a:buFont typeface="Arial" panose="020B0604020202020204" pitchFamily="34" charset="0"/>
              <a:buChar char="•"/>
            </a:pPr>
            <a:r>
              <a:rPr lang="en-US" altLang="ko-KR">
                <a:ea typeface="굴림" panose="020B0600000101010101" pitchFamily="50" charset="-127"/>
                <a:cs typeface="Times New Roman" panose="02020603050405020304" pitchFamily="18" charset="0"/>
              </a:rPr>
              <a:t>If a static method defined in the superclass is redefined in a subclass, the method defined in the superclass is hidden. </a:t>
            </a:r>
          </a:p>
        </p:txBody>
      </p:sp>
    </p:spTree>
    <p:extLst>
      <p:ext uri="{BB962C8B-B14F-4D97-AF65-F5344CB8AC3E}">
        <p14:creationId xmlns:p14="http://schemas.microsoft.com/office/powerpoint/2010/main" val="4095429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6B1C8C4-F5E1-4149-A7A3-26E2871A39BB}" type="slidenum">
              <a:rPr lang="en-US" altLang="en-US" sz="1400"/>
              <a:pPr>
                <a:spcBef>
                  <a:spcPct val="0"/>
                </a:spcBef>
                <a:buClrTx/>
                <a:buSzTx/>
                <a:buFontTx/>
                <a:buNone/>
              </a:pPr>
              <a:t>25</a:t>
            </a:fld>
            <a:endParaRPr lang="en-US" altLang="en-US" sz="1400"/>
          </a:p>
        </p:txBody>
      </p:sp>
      <p:sp>
        <p:nvSpPr>
          <p:cNvPr id="27651" name="Rectangle 2"/>
          <p:cNvSpPr>
            <a:spLocks noGrp="1" noChangeArrowheads="1"/>
          </p:cNvSpPr>
          <p:nvPr>
            <p:ph type="title"/>
          </p:nvPr>
        </p:nvSpPr>
        <p:spPr>
          <a:xfrm>
            <a:off x="685800" y="228600"/>
            <a:ext cx="7772400" cy="609600"/>
          </a:xfrm>
        </p:spPr>
        <p:txBody>
          <a:bodyPr/>
          <a:lstStyle/>
          <a:p>
            <a:r>
              <a:rPr lang="en-US" altLang="en-US" smtClean="0"/>
              <a:t>Overriding vs. Overloading</a:t>
            </a:r>
          </a:p>
        </p:txBody>
      </p:sp>
      <p:sp>
        <p:nvSpPr>
          <p:cNvPr id="27652" name="Rectangle 5"/>
          <p:cNvSpPr>
            <a:spLocks noChangeArrowheads="1"/>
          </p:cNvSpPr>
          <p:nvPr/>
        </p:nvSpPr>
        <p:spPr bwMode="auto">
          <a:xfrm>
            <a:off x="228600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3" name="Rectangle 7"/>
          <p:cNvSpPr>
            <a:spLocks noChangeArrowheads="1"/>
          </p:cNvSpPr>
          <p:nvPr/>
        </p:nvSpPr>
        <p:spPr bwMode="auto">
          <a:xfrm>
            <a:off x="0" y="2354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4" name="Rectangle 10"/>
          <p:cNvSpPr>
            <a:spLocks noChangeArrowheads="1"/>
          </p:cNvSpPr>
          <p:nvPr/>
        </p:nvSpPr>
        <p:spPr bwMode="auto">
          <a:xfrm>
            <a:off x="0" y="2244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7655" name="Object 9"/>
          <p:cNvGraphicFramePr>
            <a:graphicFrameLocks noChangeAspect="1"/>
          </p:cNvGraphicFramePr>
          <p:nvPr/>
        </p:nvGraphicFramePr>
        <p:xfrm>
          <a:off x="0" y="1143000"/>
          <a:ext cx="9144000" cy="4092575"/>
        </p:xfrm>
        <a:graphic>
          <a:graphicData uri="http://schemas.openxmlformats.org/presentationml/2006/ole">
            <mc:AlternateContent xmlns:mc="http://schemas.openxmlformats.org/markup-compatibility/2006">
              <mc:Choice xmlns:v="urn:schemas-microsoft-com:vml" Requires="v">
                <p:oleObj spid="_x0000_s27658" name="Picture" r:id="rId3" imgW="5757567" imgH="2150417" progId="Word.Picture.8">
                  <p:embed/>
                </p:oleObj>
              </mc:Choice>
              <mc:Fallback>
                <p:oleObj name="Picture" r:id="rId3" imgW="5757567" imgH="2150417"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43000"/>
                        <a:ext cx="9144000"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8CFF58C-62BB-4EEE-AFF4-82CBA9076DF3}" type="slidenum">
              <a:rPr lang="en-US" altLang="en-US" sz="1400"/>
              <a:pPr>
                <a:spcBef>
                  <a:spcPct val="0"/>
                </a:spcBef>
                <a:buClrTx/>
                <a:buSzTx/>
                <a:buFontTx/>
                <a:buNone/>
              </a:pPr>
              <a:t>26</a:t>
            </a:fld>
            <a:endParaRPr lang="en-US" altLang="en-US" sz="1400"/>
          </a:p>
        </p:txBody>
      </p:sp>
      <p:sp>
        <p:nvSpPr>
          <p:cNvPr id="28675" name="Rectangle 2"/>
          <p:cNvSpPr>
            <a:spLocks noGrp="1" noChangeArrowheads="1"/>
          </p:cNvSpPr>
          <p:nvPr>
            <p:ph type="title"/>
          </p:nvPr>
        </p:nvSpPr>
        <p:spPr>
          <a:xfrm>
            <a:off x="152400" y="228600"/>
            <a:ext cx="8763000" cy="838200"/>
          </a:xfrm>
        </p:spPr>
        <p:txBody>
          <a:bodyPr/>
          <a:lstStyle/>
          <a:p>
            <a:r>
              <a:rPr lang="en-US" altLang="en-US" smtClean="0"/>
              <a:t>The </a:t>
            </a:r>
            <a:r>
              <a:rPr lang="en-US" altLang="en-US" u="sng" smtClean="0"/>
              <a:t>Object</a:t>
            </a:r>
            <a:r>
              <a:rPr lang="en-US" altLang="en-US" smtClean="0"/>
              <a:t> Class and Its Methods</a:t>
            </a:r>
          </a:p>
        </p:txBody>
      </p:sp>
      <p:sp>
        <p:nvSpPr>
          <p:cNvPr id="28676" name="Rectangle 3"/>
          <p:cNvSpPr>
            <a:spLocks noGrp="1" noChangeArrowheads="1"/>
          </p:cNvSpPr>
          <p:nvPr>
            <p:ph type="body" idx="1"/>
          </p:nvPr>
        </p:nvSpPr>
        <p:spPr>
          <a:xfrm>
            <a:off x="304800" y="1295400"/>
            <a:ext cx="8610600" cy="2438400"/>
          </a:xfrm>
        </p:spPr>
        <p:txBody>
          <a:bodyPr/>
          <a:lstStyle/>
          <a:p>
            <a:pPr marL="0" indent="0">
              <a:buFont typeface="Monotype Sorts" pitchFamily="2" charset="2"/>
              <a:buNone/>
            </a:pPr>
            <a:r>
              <a:rPr lang="en-US" altLang="en-US" sz="3600" smtClean="0">
                <a:cs typeface="Times New Roman" panose="02020603050405020304" pitchFamily="18" charset="0"/>
              </a:rPr>
              <a:t>Every class in Java is descended from the java.lang.Object class. If no inheritance is specified when a class is defined, the superclass of the class is Object.</a:t>
            </a:r>
            <a:r>
              <a:rPr lang="en-US" altLang="en-US" sz="3600" smtClean="0"/>
              <a:t> </a:t>
            </a:r>
          </a:p>
        </p:txBody>
      </p:sp>
      <p:graphicFrame>
        <p:nvGraphicFramePr>
          <p:cNvPr id="28677" name="Object 5"/>
          <p:cNvGraphicFramePr>
            <a:graphicFrameLocks noChangeAspect="1"/>
          </p:cNvGraphicFramePr>
          <p:nvPr/>
        </p:nvGraphicFramePr>
        <p:xfrm>
          <a:off x="0" y="4267200"/>
          <a:ext cx="9144000" cy="1066800"/>
        </p:xfrm>
        <a:graphic>
          <a:graphicData uri="http://schemas.openxmlformats.org/presentationml/2006/ole">
            <mc:AlternateContent xmlns:mc="http://schemas.openxmlformats.org/markup-compatibility/2006">
              <mc:Choice xmlns:v="urn:schemas-microsoft-com:vml" Requires="v">
                <p:oleObj spid="_x0000_s28680" name="Picture" r:id="rId3" imgW="4735068" imgH="550164" progId="Word.Picture.8">
                  <p:embed/>
                </p:oleObj>
              </mc:Choice>
              <mc:Fallback>
                <p:oleObj name="Picture" r:id="rId3" imgW="4735068" imgH="550164"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267200"/>
                        <a:ext cx="9144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AA54411-4B07-45A3-9C75-DC24F1225769}" type="slidenum">
              <a:rPr lang="en-US" altLang="en-US" sz="1400"/>
              <a:pPr>
                <a:spcBef>
                  <a:spcPct val="0"/>
                </a:spcBef>
                <a:buClrTx/>
                <a:buSzTx/>
                <a:buFontTx/>
                <a:buNone/>
              </a:pPr>
              <a:t>27</a:t>
            </a:fld>
            <a:endParaRPr lang="en-US" altLang="en-US" sz="1400"/>
          </a:p>
        </p:txBody>
      </p:sp>
      <p:sp>
        <p:nvSpPr>
          <p:cNvPr id="29699" name="Rectangle 2"/>
          <p:cNvSpPr>
            <a:spLocks noGrp="1" noChangeArrowheads="1"/>
          </p:cNvSpPr>
          <p:nvPr>
            <p:ph type="title"/>
          </p:nvPr>
        </p:nvSpPr>
        <p:spPr>
          <a:xfrm>
            <a:off x="685800" y="228600"/>
            <a:ext cx="7772400" cy="685800"/>
          </a:xfrm>
        </p:spPr>
        <p:txBody>
          <a:bodyPr/>
          <a:lstStyle/>
          <a:p>
            <a:r>
              <a:rPr lang="en-US" altLang="en-US" smtClean="0"/>
              <a:t>The toString() method in Object</a:t>
            </a:r>
          </a:p>
        </p:txBody>
      </p:sp>
      <p:sp>
        <p:nvSpPr>
          <p:cNvPr id="29700" name="Rectangle 3"/>
          <p:cNvSpPr>
            <a:spLocks noGrp="1" noChangeArrowheads="1"/>
          </p:cNvSpPr>
          <p:nvPr>
            <p:ph type="body" idx="1"/>
          </p:nvPr>
        </p:nvSpPr>
        <p:spPr>
          <a:xfrm>
            <a:off x="304800" y="1143000"/>
            <a:ext cx="8534400" cy="1676400"/>
          </a:xfrm>
        </p:spPr>
        <p:txBody>
          <a:bodyPr/>
          <a:lstStyle/>
          <a:p>
            <a:pPr marL="0" indent="0">
              <a:lnSpc>
                <a:spcPct val="90000"/>
              </a:lnSpc>
              <a:spcBef>
                <a:spcPct val="75000"/>
              </a:spcBef>
              <a:buFont typeface="Monotype Sorts" pitchFamily="2" charset="2"/>
              <a:buNone/>
            </a:pPr>
            <a:r>
              <a:rPr lang="en-US" altLang="en-US" sz="2600" smtClean="0"/>
              <a:t>The </a:t>
            </a:r>
            <a:r>
              <a:rPr lang="en-US" altLang="en-US" sz="2400" smtClean="0"/>
              <a:t>toString()</a:t>
            </a:r>
            <a:r>
              <a:rPr lang="en-US" altLang="en-US" sz="2600" smtClean="0"/>
              <a:t> method returns a string representation of the object. The </a:t>
            </a:r>
            <a:r>
              <a:rPr lang="en-US" altLang="en-US" sz="2600" smtClean="0">
                <a:cs typeface="Times New Roman" panose="02020603050405020304" pitchFamily="18" charset="0"/>
              </a:rPr>
              <a:t>default implementation returns a string consisting of a class name of which the object is an instance, the at sign (@), and a number representing this object.</a:t>
            </a:r>
            <a:r>
              <a:rPr lang="en-US" altLang="en-US" sz="2600" smtClean="0">
                <a:latin typeface="Courier" pitchFamily="49" charset="0"/>
                <a:cs typeface="Times New Roman" panose="02020603050405020304" pitchFamily="18" charset="0"/>
              </a:rPr>
              <a:t> </a:t>
            </a:r>
            <a:endParaRPr lang="en-US" altLang="en-US" sz="2800" smtClean="0"/>
          </a:p>
        </p:txBody>
      </p:sp>
      <p:sp>
        <p:nvSpPr>
          <p:cNvPr id="29701" name="Rectangle 4"/>
          <p:cNvSpPr>
            <a:spLocks noChangeArrowheads="1"/>
          </p:cNvSpPr>
          <p:nvPr/>
        </p:nvSpPr>
        <p:spPr bwMode="auto">
          <a:xfrm>
            <a:off x="609600" y="3048000"/>
            <a:ext cx="723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800">
                <a:solidFill>
                  <a:schemeClr val="tx2"/>
                </a:solidFill>
              </a:rPr>
              <a:t>Loan loan = new Loan();</a:t>
            </a:r>
          </a:p>
          <a:p>
            <a:pPr>
              <a:buFont typeface="Monotype Sorts" pitchFamily="2" charset="2"/>
              <a:buNone/>
            </a:pPr>
            <a:r>
              <a:rPr lang="en-US" altLang="en-US" sz="2800">
                <a:solidFill>
                  <a:schemeClr val="tx2"/>
                </a:solidFill>
              </a:rPr>
              <a:t>System.out.println(loan.toString());</a:t>
            </a:r>
          </a:p>
        </p:txBody>
      </p:sp>
      <p:sp>
        <p:nvSpPr>
          <p:cNvPr id="29702" name="Rectangle 5"/>
          <p:cNvSpPr>
            <a:spLocks noChangeArrowheads="1"/>
          </p:cNvSpPr>
          <p:nvPr/>
        </p:nvSpPr>
        <p:spPr bwMode="auto">
          <a:xfrm>
            <a:off x="457200" y="4419600"/>
            <a:ext cx="8229600" cy="16764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75000"/>
              </a:spcBef>
              <a:buFont typeface="Monotype Sorts" pitchFamily="2" charset="2"/>
              <a:buNone/>
            </a:pPr>
            <a:r>
              <a:rPr lang="en-US" altLang="en-US" sz="2400">
                <a:cs typeface="Courier New" panose="02070309020205020404" pitchFamily="49" charset="0"/>
              </a:rPr>
              <a:t>The code displays something like </a:t>
            </a:r>
            <a:r>
              <a:rPr lang="en-US" altLang="en-US"/>
              <a:t>Loan@15037e5 </a:t>
            </a:r>
            <a:r>
              <a:rPr lang="en-US" altLang="en-US" sz="2400">
                <a:cs typeface="Courier New" panose="02070309020205020404" pitchFamily="49" charset="0"/>
              </a:rPr>
              <a:t>.</a:t>
            </a:r>
            <a:r>
              <a:rPr lang="en-US" altLang="en-US" sz="2400">
                <a:cs typeface="Times New Roman" panose="02020603050405020304" pitchFamily="18" charset="0"/>
              </a:rPr>
              <a:t> </a:t>
            </a:r>
            <a:r>
              <a:rPr lang="en-US" altLang="en-US" sz="2400">
                <a:cs typeface="Courier New" panose="02070309020205020404" pitchFamily="49" charset="0"/>
              </a:rPr>
              <a:t>This message is not very helpful or informative. Usually you should override the toString method so that it returns a digestible string representation of the object.</a:t>
            </a:r>
            <a:r>
              <a:rPr lang="en-US" altLang="en-US" sz="2400">
                <a:cs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9BE09D1-39BC-40F5-96C0-43361AAE8B09}" type="slidenum">
              <a:rPr lang="en-US" altLang="en-US" sz="1400"/>
              <a:pPr>
                <a:spcBef>
                  <a:spcPct val="0"/>
                </a:spcBef>
                <a:buClrTx/>
                <a:buSzTx/>
                <a:buFontTx/>
                <a:buNone/>
              </a:pPr>
              <a:t>28</a:t>
            </a:fld>
            <a:endParaRPr lang="en-US" altLang="en-US" sz="1400"/>
          </a:p>
        </p:txBody>
      </p:sp>
      <p:sp>
        <p:nvSpPr>
          <p:cNvPr id="30723" name="Rectangle 2"/>
          <p:cNvSpPr>
            <a:spLocks noGrp="1" noChangeArrowheads="1"/>
          </p:cNvSpPr>
          <p:nvPr>
            <p:ph type="title"/>
          </p:nvPr>
        </p:nvSpPr>
        <p:spPr>
          <a:xfrm>
            <a:off x="685800" y="228600"/>
            <a:ext cx="7772400" cy="685800"/>
          </a:xfrm>
        </p:spPr>
        <p:txBody>
          <a:bodyPr/>
          <a:lstStyle/>
          <a:p>
            <a:r>
              <a:rPr lang="en-US" altLang="en-US" smtClean="0"/>
              <a:t>Polymorphism</a:t>
            </a:r>
          </a:p>
        </p:txBody>
      </p:sp>
      <p:sp>
        <p:nvSpPr>
          <p:cNvPr id="30724" name="Rectangle 3"/>
          <p:cNvSpPr>
            <a:spLocks noGrp="1" noChangeArrowheads="1"/>
          </p:cNvSpPr>
          <p:nvPr>
            <p:ph type="body" idx="1"/>
          </p:nvPr>
        </p:nvSpPr>
        <p:spPr>
          <a:xfrm>
            <a:off x="304800" y="1143000"/>
            <a:ext cx="8534400" cy="1143000"/>
          </a:xfrm>
        </p:spPr>
        <p:txBody>
          <a:bodyPr/>
          <a:lstStyle/>
          <a:p>
            <a:pPr marL="0" indent="0">
              <a:spcBef>
                <a:spcPct val="75000"/>
              </a:spcBef>
              <a:buFont typeface="Monotype Sorts" pitchFamily="2" charset="2"/>
              <a:buNone/>
            </a:pPr>
            <a:r>
              <a:rPr lang="en-US" altLang="en-US" sz="2800" dirty="0" smtClean="0"/>
              <a:t>Polymorphism means that a variable of a </a:t>
            </a:r>
            <a:r>
              <a:rPr lang="en-US" altLang="en-US" sz="2800" dirty="0" err="1" smtClean="0"/>
              <a:t>supertype</a:t>
            </a:r>
            <a:r>
              <a:rPr lang="en-US" altLang="en-US" sz="2800" dirty="0" smtClean="0"/>
              <a:t> can refer to a subtype object.</a:t>
            </a:r>
          </a:p>
        </p:txBody>
      </p:sp>
      <p:sp>
        <p:nvSpPr>
          <p:cNvPr id="30725" name="Rectangle 5"/>
          <p:cNvSpPr>
            <a:spLocks noChangeArrowheads="1"/>
          </p:cNvSpPr>
          <p:nvPr/>
        </p:nvSpPr>
        <p:spPr bwMode="auto">
          <a:xfrm>
            <a:off x="381000" y="2514600"/>
            <a:ext cx="8458200" cy="28194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75000"/>
              </a:spcBef>
              <a:buFont typeface="Monotype Sorts" pitchFamily="2" charset="2"/>
              <a:buNone/>
            </a:pPr>
            <a:r>
              <a:rPr lang="en-US" altLang="en-US" sz="2800" dirty="0"/>
              <a:t>A class defines a type. A type defined by a subclass is called a </a:t>
            </a:r>
            <a:r>
              <a:rPr lang="en-US" altLang="en-US" sz="2800" i="1" dirty="0"/>
              <a:t>subtype</a:t>
            </a:r>
            <a:r>
              <a:rPr lang="en-US" altLang="en-US" sz="2800" dirty="0"/>
              <a:t>, and a type defined by its superclass is called a </a:t>
            </a:r>
            <a:r>
              <a:rPr lang="en-US" altLang="en-US" sz="2800" i="1" dirty="0" err="1"/>
              <a:t>supertype</a:t>
            </a:r>
            <a:r>
              <a:rPr lang="en-US" altLang="en-US" sz="2800" dirty="0"/>
              <a:t>. </a:t>
            </a:r>
            <a:endParaRPr lang="en-US" altLang="en-US" sz="2800" dirty="0" smtClean="0"/>
          </a:p>
          <a:p>
            <a:pPr>
              <a:lnSpc>
                <a:spcPct val="90000"/>
              </a:lnSpc>
              <a:spcBef>
                <a:spcPct val="75000"/>
              </a:spcBef>
              <a:buFont typeface="Monotype Sorts" pitchFamily="2" charset="2"/>
              <a:buNone/>
            </a:pPr>
            <a:r>
              <a:rPr lang="en-US" altLang="en-US" sz="2800" dirty="0" smtClean="0"/>
              <a:t>Therefore</a:t>
            </a:r>
            <a:r>
              <a:rPr lang="en-US" altLang="en-US" sz="2800" dirty="0"/>
              <a:t>, you can say that </a:t>
            </a:r>
            <a:r>
              <a:rPr lang="en-US" altLang="en-US" sz="2800" b="1" dirty="0"/>
              <a:t>Circle</a:t>
            </a:r>
            <a:r>
              <a:rPr lang="en-US" altLang="en-US" sz="2800" dirty="0"/>
              <a:t> is a subtype of </a:t>
            </a:r>
            <a:r>
              <a:rPr lang="en-US" altLang="en-US" sz="2800" b="1" dirty="0" err="1"/>
              <a:t>GeometricObject</a:t>
            </a:r>
            <a:r>
              <a:rPr lang="en-US" altLang="en-US" sz="2800" dirty="0"/>
              <a:t> and </a:t>
            </a:r>
            <a:r>
              <a:rPr lang="en-US" altLang="en-US" sz="2800" b="1" dirty="0" err="1"/>
              <a:t>GeometricObject</a:t>
            </a:r>
            <a:r>
              <a:rPr lang="en-US" altLang="en-US" sz="2800" dirty="0"/>
              <a:t> is a </a:t>
            </a:r>
            <a:r>
              <a:rPr lang="en-US" altLang="en-US" sz="2800" dirty="0" err="1"/>
              <a:t>supertype</a:t>
            </a:r>
            <a:r>
              <a:rPr lang="en-US" altLang="en-US" sz="2800" dirty="0"/>
              <a:t> for </a:t>
            </a:r>
            <a:r>
              <a:rPr lang="en-US" altLang="en-US" sz="2800" b="1" dirty="0"/>
              <a:t>Circle</a:t>
            </a:r>
            <a:r>
              <a:rPr lang="en-US" altLang="en-US" sz="2800" dirty="0"/>
              <a:t>.</a:t>
            </a:r>
          </a:p>
        </p:txBody>
      </p:sp>
      <p:sp>
        <p:nvSpPr>
          <p:cNvPr id="396294" name="AutoShape 6">
            <a:hlinkClick r:id="" action="ppaction://noaction" highlightClick="1"/>
          </p:cNvPr>
          <p:cNvSpPr>
            <a:spLocks noChangeArrowheads="1"/>
          </p:cNvSpPr>
          <p:nvPr/>
        </p:nvSpPr>
        <p:spPr bwMode="auto">
          <a:xfrm>
            <a:off x="5486400" y="5257800"/>
            <a:ext cx="31242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3" action="ppaction://program"/>
              </a:rPr>
              <a:t>PolymorphismDemo</a:t>
            </a:r>
            <a:endParaRPr lang="en-US" altLang="ko-KR">
              <a:solidFill>
                <a:schemeClr val="accent1"/>
              </a:solidFill>
              <a:ea typeface="굴림" panose="020B0600000101010101" pitchFamily="50" charset="-127"/>
            </a:endParaRPr>
          </a:p>
        </p:txBody>
      </p:sp>
      <p:sp>
        <p:nvSpPr>
          <p:cNvPr id="30727" name="AutoShape 7">
            <a:hlinkClick r:id="rId4" action="ppaction://program" highlightClick="1"/>
          </p:cNvPr>
          <p:cNvSpPr>
            <a:spLocks noChangeArrowheads="1"/>
          </p:cNvSpPr>
          <p:nvPr/>
        </p:nvSpPr>
        <p:spPr bwMode="auto">
          <a:xfrm>
            <a:off x="5486400" y="5867400"/>
            <a:ext cx="160020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0728" name="AutoShape 8">
            <a:hlinkClick r:id="rId5" highlightClick="1"/>
          </p:cNvPr>
          <p:cNvSpPr>
            <a:spLocks noChangeArrowheads="1"/>
          </p:cNvSpPr>
          <p:nvPr/>
        </p:nvSpPr>
        <p:spPr bwMode="auto">
          <a:xfrm>
            <a:off x="4876800" y="52578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슬라이드 번호 개체 틀 4"/>
          <p:cNvSpPr>
            <a:spLocks noGrp="1"/>
          </p:cNvSpPr>
          <p:nvPr>
            <p:ph type="sldNum" sz="quarter" idx="11"/>
          </p:nvPr>
        </p:nvSpPr>
        <p:spPr>
          <a:xfrm>
            <a:off x="6553200" y="6392863"/>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C672B8D-A44F-4506-B75A-6792E12D0EBC}" type="slidenum">
              <a:rPr lang="en-US" altLang="ko-KR" sz="1400"/>
              <a:pPr>
                <a:spcBef>
                  <a:spcPct val="0"/>
                </a:spcBef>
                <a:buClrTx/>
                <a:buSzTx/>
                <a:buFontTx/>
                <a:buNone/>
              </a:pPr>
              <a:t>29</a:t>
            </a:fld>
            <a:endParaRPr lang="en-US" altLang="ko-KR" sz="1400"/>
          </a:p>
        </p:txBody>
      </p:sp>
      <p:sp>
        <p:nvSpPr>
          <p:cNvPr id="30723" name="Rectangle 2"/>
          <p:cNvSpPr>
            <a:spLocks noGrp="1" noChangeArrowheads="1"/>
          </p:cNvSpPr>
          <p:nvPr>
            <p:ph type="title"/>
          </p:nvPr>
        </p:nvSpPr>
        <p:spPr>
          <a:xfrm>
            <a:off x="228600" y="152400"/>
            <a:ext cx="8763000" cy="685800"/>
          </a:xfrm>
          <a:noFill/>
        </p:spPr>
        <p:txBody>
          <a:bodyPr/>
          <a:lstStyle/>
          <a:p>
            <a:r>
              <a:rPr lang="en-US" altLang="ko-KR" sz="2400" smtClean="0">
                <a:ea typeface="굴림" panose="020B0600000101010101" pitchFamily="50" charset="-127"/>
              </a:rPr>
              <a:t>Polymorphism, Dynamic Binding and Generic Programming</a:t>
            </a:r>
            <a:endParaRPr lang="en-US" altLang="ko-KR" sz="2800" b="1" smtClean="0">
              <a:latin typeface="Courier" charset="0"/>
              <a:ea typeface="굴림" panose="020B0600000101010101" pitchFamily="50" charset="-127"/>
            </a:endParaRPr>
          </a:p>
        </p:txBody>
      </p:sp>
      <p:sp>
        <p:nvSpPr>
          <p:cNvPr id="30724" name="Text Box 5"/>
          <p:cNvSpPr txBox="1">
            <a:spLocks noChangeArrowheads="1"/>
          </p:cNvSpPr>
          <p:nvPr/>
        </p:nvSpPr>
        <p:spPr bwMode="auto">
          <a:xfrm>
            <a:off x="152400" y="838200"/>
            <a:ext cx="3733800" cy="4551363"/>
          </a:xfrm>
          <a:prstGeom prst="rect">
            <a:avLst/>
          </a:prstGeom>
          <a:solidFill>
            <a:schemeClr val="bg1">
              <a:lumMod val="95000"/>
            </a:schemeClr>
          </a:solidFill>
          <a:ln>
            <a:noFill/>
          </a:ln>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ko-KR" sz="11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public class </a:t>
            </a:r>
            <a:r>
              <a:rPr lang="en-US" altLang="ko-KR" sz="1100" dirty="0" err="1">
                <a:solidFill>
                  <a:schemeClr val="bg2"/>
                </a:solidFill>
                <a:latin typeface="Courier New" panose="02070309020205020404" pitchFamily="49" charset="0"/>
                <a:ea typeface="굴림" panose="020B0600000101010101" pitchFamily="50" charset="-127"/>
                <a:cs typeface="Times New Roman" panose="02020603050405020304" pitchFamily="18" charset="0"/>
              </a:rPr>
              <a:t>PolymorphismDemo</a:t>
            </a:r>
            <a:r>
              <a:rPr lang="en-US" altLang="ko-KR" sz="11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 {</a:t>
            </a:r>
          </a:p>
          <a:p>
            <a:pPr>
              <a:lnSpc>
                <a:spcPct val="50000"/>
              </a:lnSpc>
              <a:spcBef>
                <a:spcPct val="50000"/>
              </a:spcBef>
              <a:buClrTx/>
              <a:buSzTx/>
              <a:buFontTx/>
              <a:buNone/>
            </a:pPr>
            <a:r>
              <a:rPr lang="en-US" altLang="ko-KR" sz="11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  public static void main(String[] </a:t>
            </a:r>
            <a:r>
              <a:rPr lang="en-US" altLang="ko-KR" sz="1100" dirty="0" err="1">
                <a:solidFill>
                  <a:schemeClr val="bg2"/>
                </a:solidFill>
                <a:latin typeface="Courier New" panose="02070309020205020404" pitchFamily="49" charset="0"/>
                <a:ea typeface="굴림" panose="020B0600000101010101" pitchFamily="50" charset="-127"/>
                <a:cs typeface="Times New Roman" panose="02020603050405020304" pitchFamily="18" charset="0"/>
              </a:rPr>
              <a:t>args</a:t>
            </a:r>
            <a:r>
              <a:rPr lang="en-US" altLang="ko-KR" sz="11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 {</a:t>
            </a:r>
          </a:p>
          <a:p>
            <a:pPr>
              <a:lnSpc>
                <a:spcPct val="50000"/>
              </a:lnSpc>
              <a:spcBef>
                <a:spcPct val="50000"/>
              </a:spcBef>
              <a:buClrTx/>
              <a:buSzTx/>
              <a:buFontTx/>
              <a:buNone/>
            </a:pPr>
            <a:r>
              <a:rPr lang="en-US" altLang="ko-KR" sz="11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    m(new </a:t>
            </a:r>
            <a:r>
              <a:rPr lang="en-US" altLang="ko-KR" sz="1100" dirty="0" err="1">
                <a:solidFill>
                  <a:schemeClr val="bg2"/>
                </a:solidFill>
                <a:latin typeface="Courier New" panose="02070309020205020404" pitchFamily="49" charset="0"/>
                <a:ea typeface="굴림" panose="020B0600000101010101" pitchFamily="50" charset="-127"/>
                <a:cs typeface="Times New Roman" panose="02020603050405020304" pitchFamily="18" charset="0"/>
              </a:rPr>
              <a:t>GraduateStudent</a:t>
            </a:r>
            <a:r>
              <a:rPr lang="en-US" altLang="ko-KR" sz="11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a:t>
            </a:r>
          </a:p>
          <a:p>
            <a:pPr>
              <a:lnSpc>
                <a:spcPct val="50000"/>
              </a:lnSpc>
              <a:spcBef>
                <a:spcPct val="50000"/>
              </a:spcBef>
              <a:buClrTx/>
              <a:buSzTx/>
              <a:buFontTx/>
              <a:buNone/>
            </a:pPr>
            <a:r>
              <a:rPr lang="en-US" altLang="ko-KR" sz="11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    m(new Student());</a:t>
            </a:r>
          </a:p>
          <a:p>
            <a:pPr>
              <a:lnSpc>
                <a:spcPct val="50000"/>
              </a:lnSpc>
              <a:spcBef>
                <a:spcPct val="50000"/>
              </a:spcBef>
              <a:buClrTx/>
              <a:buSzTx/>
              <a:buFontTx/>
              <a:buNone/>
            </a:pPr>
            <a:r>
              <a:rPr lang="en-US" altLang="ko-KR" sz="11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    m(new Person());</a:t>
            </a:r>
          </a:p>
          <a:p>
            <a:pPr>
              <a:lnSpc>
                <a:spcPct val="50000"/>
              </a:lnSpc>
              <a:spcBef>
                <a:spcPct val="50000"/>
              </a:spcBef>
              <a:buClrTx/>
              <a:buSzTx/>
              <a:buFontTx/>
              <a:buNone/>
            </a:pPr>
            <a:r>
              <a:rPr lang="en-US" altLang="ko-KR" sz="11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    m(new Object());</a:t>
            </a:r>
          </a:p>
          <a:p>
            <a:pPr>
              <a:lnSpc>
                <a:spcPct val="50000"/>
              </a:lnSpc>
              <a:spcBef>
                <a:spcPct val="50000"/>
              </a:spcBef>
              <a:buClrTx/>
              <a:buSzTx/>
              <a:buFontTx/>
              <a:buNone/>
            </a:pPr>
            <a:r>
              <a:rPr lang="en-US" altLang="ko-KR" sz="11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  }</a:t>
            </a:r>
          </a:p>
          <a:p>
            <a:pPr>
              <a:lnSpc>
                <a:spcPct val="50000"/>
              </a:lnSpc>
              <a:spcBef>
                <a:spcPct val="50000"/>
              </a:spcBef>
              <a:buClrTx/>
              <a:buSzTx/>
              <a:buFontTx/>
              <a:buNone/>
            </a:pPr>
            <a:r>
              <a:rPr lang="en-US" altLang="ko-KR" sz="11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 </a:t>
            </a:r>
          </a:p>
          <a:p>
            <a:pPr>
              <a:lnSpc>
                <a:spcPct val="50000"/>
              </a:lnSpc>
              <a:spcBef>
                <a:spcPct val="50000"/>
              </a:spcBef>
              <a:buClrTx/>
              <a:buSzTx/>
              <a:buFontTx/>
              <a:buNone/>
            </a:pPr>
            <a:r>
              <a:rPr lang="en-US" altLang="ko-KR" sz="11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  public static void m(Object x) {</a:t>
            </a:r>
          </a:p>
          <a:p>
            <a:pPr>
              <a:lnSpc>
                <a:spcPct val="50000"/>
              </a:lnSpc>
              <a:spcBef>
                <a:spcPct val="50000"/>
              </a:spcBef>
              <a:buClrTx/>
              <a:buSzTx/>
              <a:buFontTx/>
              <a:buNone/>
            </a:pPr>
            <a:r>
              <a:rPr lang="en-US" altLang="ko-KR" sz="11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    </a:t>
            </a:r>
            <a:r>
              <a:rPr lang="en-US" altLang="ko-KR" sz="1100" dirty="0" err="1">
                <a:solidFill>
                  <a:schemeClr val="bg2"/>
                </a:solidFill>
                <a:latin typeface="Courier New" panose="02070309020205020404" pitchFamily="49" charset="0"/>
                <a:ea typeface="굴림" panose="020B0600000101010101" pitchFamily="50" charset="-127"/>
                <a:cs typeface="Times New Roman" panose="02020603050405020304" pitchFamily="18" charset="0"/>
              </a:rPr>
              <a:t>System.out.println</a:t>
            </a:r>
            <a:r>
              <a:rPr lang="en-US" altLang="ko-KR" sz="11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a:t>
            </a:r>
            <a:r>
              <a:rPr lang="en-US" altLang="ko-KR" sz="1100" dirty="0" err="1">
                <a:solidFill>
                  <a:schemeClr val="bg2"/>
                </a:solidFill>
                <a:latin typeface="Courier New" panose="02070309020205020404" pitchFamily="49" charset="0"/>
                <a:ea typeface="굴림" panose="020B0600000101010101" pitchFamily="50" charset="-127"/>
                <a:cs typeface="Times New Roman" panose="02020603050405020304" pitchFamily="18" charset="0"/>
              </a:rPr>
              <a:t>x.toString</a:t>
            </a:r>
            <a:r>
              <a:rPr lang="en-US" altLang="ko-KR" sz="11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a:t>
            </a:r>
          </a:p>
          <a:p>
            <a:pPr>
              <a:lnSpc>
                <a:spcPct val="50000"/>
              </a:lnSpc>
              <a:spcBef>
                <a:spcPct val="50000"/>
              </a:spcBef>
              <a:buClrTx/>
              <a:buSzTx/>
              <a:buFontTx/>
              <a:buNone/>
            </a:pPr>
            <a:r>
              <a:rPr lang="en-US" altLang="ko-KR" sz="11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  }</a:t>
            </a:r>
          </a:p>
          <a:p>
            <a:pPr>
              <a:lnSpc>
                <a:spcPct val="50000"/>
              </a:lnSpc>
              <a:spcBef>
                <a:spcPct val="50000"/>
              </a:spcBef>
              <a:buClrTx/>
              <a:buSzTx/>
              <a:buFontTx/>
              <a:buNone/>
            </a:pPr>
            <a:r>
              <a:rPr lang="en-US" altLang="ko-KR" sz="11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a:t>
            </a:r>
          </a:p>
          <a:p>
            <a:pPr>
              <a:lnSpc>
                <a:spcPct val="50000"/>
              </a:lnSpc>
              <a:spcBef>
                <a:spcPct val="50000"/>
              </a:spcBef>
              <a:buClrTx/>
              <a:buSzTx/>
              <a:buFontTx/>
              <a:buNone/>
            </a:pPr>
            <a:r>
              <a:rPr lang="en-US" altLang="ko-KR" sz="11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 </a:t>
            </a:r>
          </a:p>
          <a:p>
            <a:pPr>
              <a:lnSpc>
                <a:spcPct val="50000"/>
              </a:lnSpc>
              <a:spcBef>
                <a:spcPct val="50000"/>
              </a:spcBef>
              <a:buClrTx/>
              <a:buSzTx/>
              <a:buFontTx/>
              <a:buNone/>
            </a:pPr>
            <a:r>
              <a:rPr lang="en-US" altLang="ko-KR" sz="11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class </a:t>
            </a:r>
            <a:r>
              <a:rPr lang="en-US" altLang="ko-KR" sz="1100" dirty="0" err="1">
                <a:solidFill>
                  <a:schemeClr val="bg2"/>
                </a:solidFill>
                <a:latin typeface="Courier New" panose="02070309020205020404" pitchFamily="49" charset="0"/>
                <a:ea typeface="굴림" panose="020B0600000101010101" pitchFamily="50" charset="-127"/>
                <a:cs typeface="Times New Roman" panose="02020603050405020304" pitchFamily="18" charset="0"/>
              </a:rPr>
              <a:t>GraduateStudent</a:t>
            </a:r>
            <a:r>
              <a:rPr lang="en-US" altLang="ko-KR" sz="11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 extends Student {</a:t>
            </a:r>
          </a:p>
          <a:p>
            <a:pPr>
              <a:lnSpc>
                <a:spcPct val="50000"/>
              </a:lnSpc>
              <a:spcBef>
                <a:spcPct val="50000"/>
              </a:spcBef>
              <a:buClrTx/>
              <a:buSzTx/>
              <a:buFontTx/>
              <a:buNone/>
            </a:pPr>
            <a:r>
              <a:rPr lang="en-US" altLang="ko-KR" sz="11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a:t>
            </a:r>
          </a:p>
          <a:p>
            <a:pPr>
              <a:lnSpc>
                <a:spcPct val="50000"/>
              </a:lnSpc>
              <a:spcBef>
                <a:spcPct val="50000"/>
              </a:spcBef>
              <a:buClrTx/>
              <a:buSzTx/>
              <a:buFontTx/>
              <a:buNone/>
            </a:pPr>
            <a:r>
              <a:rPr lang="en-US" altLang="ko-KR" sz="11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 </a:t>
            </a:r>
          </a:p>
          <a:p>
            <a:pPr>
              <a:lnSpc>
                <a:spcPct val="50000"/>
              </a:lnSpc>
              <a:spcBef>
                <a:spcPct val="50000"/>
              </a:spcBef>
              <a:buClrTx/>
              <a:buSzTx/>
              <a:buFontTx/>
              <a:buNone/>
            </a:pPr>
            <a:r>
              <a:rPr lang="en-US" altLang="ko-KR" sz="11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class Student extends Person {</a:t>
            </a:r>
          </a:p>
          <a:p>
            <a:pPr>
              <a:lnSpc>
                <a:spcPct val="50000"/>
              </a:lnSpc>
              <a:spcBef>
                <a:spcPct val="50000"/>
              </a:spcBef>
              <a:buClrTx/>
              <a:buSzTx/>
              <a:buFontTx/>
              <a:buNone/>
            </a:pPr>
            <a:r>
              <a:rPr lang="en-US" altLang="ko-KR" sz="11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  public String </a:t>
            </a:r>
            <a:r>
              <a:rPr lang="en-US" altLang="ko-KR" sz="1100" dirty="0" err="1">
                <a:solidFill>
                  <a:schemeClr val="bg2"/>
                </a:solidFill>
                <a:latin typeface="Courier New" panose="02070309020205020404" pitchFamily="49" charset="0"/>
                <a:ea typeface="굴림" panose="020B0600000101010101" pitchFamily="50" charset="-127"/>
                <a:cs typeface="Times New Roman" panose="02020603050405020304" pitchFamily="18" charset="0"/>
              </a:rPr>
              <a:t>toString</a:t>
            </a:r>
            <a:r>
              <a:rPr lang="en-US" altLang="ko-KR" sz="11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 {</a:t>
            </a:r>
          </a:p>
          <a:p>
            <a:pPr>
              <a:lnSpc>
                <a:spcPct val="50000"/>
              </a:lnSpc>
              <a:spcBef>
                <a:spcPct val="50000"/>
              </a:spcBef>
              <a:buClrTx/>
              <a:buSzTx/>
              <a:buFontTx/>
              <a:buNone/>
            </a:pPr>
            <a:r>
              <a:rPr lang="en-US" altLang="ko-KR" sz="11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    return "Student";</a:t>
            </a:r>
          </a:p>
          <a:p>
            <a:pPr>
              <a:lnSpc>
                <a:spcPct val="50000"/>
              </a:lnSpc>
              <a:spcBef>
                <a:spcPct val="50000"/>
              </a:spcBef>
              <a:buClrTx/>
              <a:buSzTx/>
              <a:buFontTx/>
              <a:buNone/>
            </a:pPr>
            <a:r>
              <a:rPr lang="en-US" altLang="ko-KR" sz="11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  }</a:t>
            </a:r>
          </a:p>
          <a:p>
            <a:pPr>
              <a:lnSpc>
                <a:spcPct val="50000"/>
              </a:lnSpc>
              <a:spcBef>
                <a:spcPct val="50000"/>
              </a:spcBef>
              <a:buClrTx/>
              <a:buSzTx/>
              <a:buFontTx/>
              <a:buNone/>
            </a:pPr>
            <a:r>
              <a:rPr lang="en-US" altLang="ko-KR" sz="11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a:t>
            </a:r>
          </a:p>
          <a:p>
            <a:pPr>
              <a:lnSpc>
                <a:spcPct val="50000"/>
              </a:lnSpc>
              <a:spcBef>
                <a:spcPct val="50000"/>
              </a:spcBef>
              <a:buClrTx/>
              <a:buSzTx/>
              <a:buFontTx/>
              <a:buNone/>
            </a:pPr>
            <a:r>
              <a:rPr lang="en-US" altLang="ko-KR" sz="11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 </a:t>
            </a:r>
          </a:p>
          <a:p>
            <a:pPr>
              <a:lnSpc>
                <a:spcPct val="50000"/>
              </a:lnSpc>
              <a:spcBef>
                <a:spcPct val="50000"/>
              </a:spcBef>
              <a:buClrTx/>
              <a:buSzTx/>
              <a:buFontTx/>
              <a:buNone/>
            </a:pPr>
            <a:r>
              <a:rPr lang="en-US" altLang="ko-KR" sz="11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class Person extends Object {</a:t>
            </a:r>
          </a:p>
          <a:p>
            <a:pPr>
              <a:lnSpc>
                <a:spcPct val="50000"/>
              </a:lnSpc>
              <a:spcBef>
                <a:spcPct val="50000"/>
              </a:spcBef>
              <a:buClrTx/>
              <a:buSzTx/>
              <a:buFontTx/>
              <a:buNone/>
            </a:pPr>
            <a:r>
              <a:rPr lang="en-US" altLang="ko-KR" sz="11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  public String </a:t>
            </a:r>
            <a:r>
              <a:rPr lang="en-US" altLang="ko-KR" sz="1100" dirty="0" err="1">
                <a:solidFill>
                  <a:schemeClr val="bg2"/>
                </a:solidFill>
                <a:latin typeface="Courier New" panose="02070309020205020404" pitchFamily="49" charset="0"/>
                <a:ea typeface="굴림" panose="020B0600000101010101" pitchFamily="50" charset="-127"/>
                <a:cs typeface="Times New Roman" panose="02020603050405020304" pitchFamily="18" charset="0"/>
              </a:rPr>
              <a:t>toString</a:t>
            </a:r>
            <a:r>
              <a:rPr lang="en-US" altLang="ko-KR" sz="11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 {</a:t>
            </a:r>
          </a:p>
          <a:p>
            <a:pPr>
              <a:lnSpc>
                <a:spcPct val="50000"/>
              </a:lnSpc>
              <a:spcBef>
                <a:spcPct val="50000"/>
              </a:spcBef>
              <a:buClrTx/>
              <a:buSzTx/>
              <a:buFontTx/>
              <a:buNone/>
            </a:pPr>
            <a:r>
              <a:rPr lang="en-US" altLang="ko-KR" sz="11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    return "Person";</a:t>
            </a:r>
          </a:p>
          <a:p>
            <a:pPr>
              <a:lnSpc>
                <a:spcPct val="50000"/>
              </a:lnSpc>
              <a:spcBef>
                <a:spcPct val="50000"/>
              </a:spcBef>
              <a:buClrTx/>
              <a:buSzTx/>
              <a:buFontTx/>
              <a:buNone/>
            </a:pPr>
            <a:r>
              <a:rPr lang="en-US" altLang="ko-KR" sz="11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  }</a:t>
            </a:r>
          </a:p>
          <a:p>
            <a:pPr>
              <a:lnSpc>
                <a:spcPct val="50000"/>
              </a:lnSpc>
              <a:spcBef>
                <a:spcPct val="50000"/>
              </a:spcBef>
              <a:buClrTx/>
              <a:buSzTx/>
              <a:buFontTx/>
              <a:buNone/>
            </a:pPr>
            <a:r>
              <a:rPr lang="en-US" altLang="ko-KR" sz="11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a:t>
            </a:r>
          </a:p>
        </p:txBody>
      </p:sp>
      <p:sp>
        <p:nvSpPr>
          <p:cNvPr id="324615" name="Text Box 7"/>
          <p:cNvSpPr txBox="1">
            <a:spLocks noChangeArrowheads="1"/>
          </p:cNvSpPr>
          <p:nvPr/>
        </p:nvSpPr>
        <p:spPr bwMode="auto">
          <a:xfrm>
            <a:off x="4724400" y="914400"/>
            <a:ext cx="3276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ko-KR" sz="2000">
                <a:ea typeface="굴림" panose="020B0600000101010101" pitchFamily="50" charset="-127"/>
              </a:rPr>
              <a:t>Method m takes a parameter of the Object type. You can invoke it with any object.</a:t>
            </a:r>
          </a:p>
        </p:txBody>
      </p:sp>
      <p:sp>
        <p:nvSpPr>
          <p:cNvPr id="324616" name="Line 8"/>
          <p:cNvSpPr>
            <a:spLocks noChangeShapeType="1"/>
          </p:cNvSpPr>
          <p:nvPr/>
        </p:nvSpPr>
        <p:spPr bwMode="auto">
          <a:xfrm flipH="1">
            <a:off x="2590800" y="1371600"/>
            <a:ext cx="2133600" cy="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ko-KR" altLang="en-US"/>
          </a:p>
        </p:txBody>
      </p:sp>
      <p:sp>
        <p:nvSpPr>
          <p:cNvPr id="324617" name="Text Box 9"/>
          <p:cNvSpPr txBox="1">
            <a:spLocks noChangeArrowheads="1"/>
          </p:cNvSpPr>
          <p:nvPr/>
        </p:nvSpPr>
        <p:spPr bwMode="auto">
          <a:xfrm>
            <a:off x="3886200" y="1981200"/>
            <a:ext cx="5105400"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 typeface="Arial" panose="020B0604020202020204" pitchFamily="34" charset="0"/>
              <a:buChar char="•"/>
            </a:pPr>
            <a:r>
              <a:rPr lang="en-US" altLang="ko-KR" sz="1800">
                <a:ea typeface="굴림" panose="020B0600000101010101" pitchFamily="50" charset="-127"/>
                <a:cs typeface="Courier New" panose="02070309020205020404" pitchFamily="49" charset="0"/>
              </a:rPr>
              <a:t>An object of a subtype can be used wherever its supertype value is required</a:t>
            </a:r>
            <a:r>
              <a:rPr lang="en-US" altLang="ko-KR" sz="1800">
                <a:ea typeface="굴림" panose="020B0600000101010101" pitchFamily="50" charset="-127"/>
                <a:cs typeface="Times New Roman" panose="02020603050405020304" pitchFamily="18" charset="0"/>
              </a:rPr>
              <a:t>. </a:t>
            </a:r>
          </a:p>
          <a:p>
            <a:pPr>
              <a:spcBef>
                <a:spcPct val="50000"/>
              </a:spcBef>
              <a:buClrTx/>
              <a:buSzTx/>
              <a:buFont typeface="Arial" panose="020B0604020202020204" pitchFamily="34" charset="0"/>
              <a:buChar char="•"/>
            </a:pPr>
            <a:r>
              <a:rPr lang="en-US" altLang="ko-KR" sz="1800">
                <a:ea typeface="굴림" panose="020B0600000101010101" pitchFamily="50" charset="-127"/>
                <a:cs typeface="Times New Roman" panose="02020603050405020304" pitchFamily="18" charset="0"/>
              </a:rPr>
              <a:t>This feature is known as </a:t>
            </a:r>
            <a:r>
              <a:rPr lang="en-US" altLang="ko-KR" sz="1800" i="1">
                <a:solidFill>
                  <a:srgbClr val="FF0000"/>
                </a:solidFill>
                <a:ea typeface="굴림" panose="020B0600000101010101" pitchFamily="50" charset="-127"/>
                <a:cs typeface="Times New Roman" panose="02020603050405020304" pitchFamily="18" charset="0"/>
              </a:rPr>
              <a:t>polymorphism</a:t>
            </a:r>
            <a:r>
              <a:rPr lang="en-US" altLang="ko-KR" sz="1800">
                <a:ea typeface="굴림" panose="020B0600000101010101" pitchFamily="50" charset="-127"/>
                <a:cs typeface="Times New Roman" panose="02020603050405020304" pitchFamily="18" charset="0"/>
              </a:rPr>
              <a:t>.</a:t>
            </a:r>
          </a:p>
        </p:txBody>
      </p:sp>
      <p:sp>
        <p:nvSpPr>
          <p:cNvPr id="324618" name="Rectangle 10"/>
          <p:cNvSpPr>
            <a:spLocks noGrp="1" noChangeArrowheads="1"/>
          </p:cNvSpPr>
          <p:nvPr>
            <p:ph type="body" idx="1"/>
          </p:nvPr>
        </p:nvSpPr>
        <p:spPr>
          <a:xfrm>
            <a:off x="3886200" y="3352800"/>
            <a:ext cx="5029200" cy="2895600"/>
          </a:xfrm>
          <a:noFill/>
        </p:spPr>
        <p:txBody>
          <a:bodyPr/>
          <a:lstStyle/>
          <a:p>
            <a:pPr>
              <a:lnSpc>
                <a:spcPct val="90000"/>
              </a:lnSpc>
              <a:buFont typeface="Arial" panose="020B0604020202020204" pitchFamily="34" charset="0"/>
              <a:buChar char="•"/>
            </a:pPr>
            <a:r>
              <a:rPr lang="en-US" altLang="ko-KR" sz="1800" dirty="0" smtClean="0">
                <a:ea typeface="굴림" panose="020B0600000101010101" pitchFamily="50" charset="-127"/>
                <a:cs typeface="Times New Roman" panose="02020603050405020304" pitchFamily="18" charset="0"/>
              </a:rPr>
              <a:t>When the method </a:t>
            </a:r>
            <a:r>
              <a:rPr lang="en-US" altLang="ko-KR" sz="1800" u="sng" dirty="0" smtClean="0">
                <a:ea typeface="굴림" panose="020B0600000101010101" pitchFamily="50" charset="-127"/>
                <a:cs typeface="Times New Roman" panose="02020603050405020304" pitchFamily="18" charset="0"/>
              </a:rPr>
              <a:t>m(Object x)</a:t>
            </a:r>
            <a:r>
              <a:rPr lang="en-US" altLang="ko-KR" sz="1800" dirty="0" smtClean="0">
                <a:ea typeface="굴림" panose="020B0600000101010101" pitchFamily="50" charset="-127"/>
                <a:cs typeface="Times New Roman" panose="02020603050405020304" pitchFamily="18" charset="0"/>
              </a:rPr>
              <a:t> is executed, the argument </a:t>
            </a:r>
            <a:r>
              <a:rPr lang="en-US" altLang="ko-KR" sz="1800" u="sng" dirty="0" smtClean="0">
                <a:ea typeface="굴림" panose="020B0600000101010101" pitchFamily="50" charset="-127"/>
                <a:cs typeface="Times New Roman" panose="02020603050405020304" pitchFamily="18" charset="0"/>
              </a:rPr>
              <a:t>x</a:t>
            </a:r>
            <a:r>
              <a:rPr lang="en-US" altLang="ko-KR" sz="1800" dirty="0" smtClean="0">
                <a:ea typeface="굴림" panose="020B0600000101010101" pitchFamily="50" charset="-127"/>
                <a:cs typeface="Times New Roman" panose="02020603050405020304" pitchFamily="18" charset="0"/>
              </a:rPr>
              <a:t>’s </a:t>
            </a:r>
            <a:r>
              <a:rPr lang="en-US" altLang="ko-KR" sz="1800" u="sng" dirty="0" err="1" smtClean="0">
                <a:ea typeface="굴림" panose="020B0600000101010101" pitchFamily="50" charset="-127"/>
                <a:cs typeface="Times New Roman" panose="02020603050405020304" pitchFamily="18" charset="0"/>
              </a:rPr>
              <a:t>toString</a:t>
            </a:r>
            <a:r>
              <a:rPr lang="en-US" altLang="ko-KR" sz="1800" dirty="0" smtClean="0">
                <a:ea typeface="굴림" panose="020B0600000101010101" pitchFamily="50" charset="-127"/>
                <a:cs typeface="Times New Roman" panose="02020603050405020304" pitchFamily="18" charset="0"/>
              </a:rPr>
              <a:t> method is invoked. </a:t>
            </a:r>
          </a:p>
          <a:p>
            <a:pPr>
              <a:lnSpc>
                <a:spcPct val="90000"/>
              </a:lnSpc>
              <a:buFont typeface="Arial" panose="020B0604020202020204" pitchFamily="34" charset="0"/>
              <a:buChar char="•"/>
            </a:pPr>
            <a:r>
              <a:rPr lang="en-US" altLang="ko-KR" sz="1800" u="sng" dirty="0" smtClean="0">
                <a:ea typeface="굴림" panose="020B0600000101010101" pitchFamily="50" charset="-127"/>
                <a:cs typeface="Times New Roman" panose="02020603050405020304" pitchFamily="18" charset="0"/>
              </a:rPr>
              <a:t>x</a:t>
            </a:r>
            <a:r>
              <a:rPr lang="en-US" altLang="ko-KR" sz="1800" dirty="0" smtClean="0">
                <a:ea typeface="굴림" panose="020B0600000101010101" pitchFamily="50" charset="-127"/>
                <a:cs typeface="Times New Roman" panose="02020603050405020304" pitchFamily="18" charset="0"/>
              </a:rPr>
              <a:t> may be an instance of </a:t>
            </a:r>
            <a:r>
              <a:rPr lang="en-US" altLang="ko-KR" sz="1800" u="sng" dirty="0" err="1" smtClean="0">
                <a:ea typeface="굴림" panose="020B0600000101010101" pitchFamily="50" charset="-127"/>
                <a:cs typeface="Times New Roman" panose="02020603050405020304" pitchFamily="18" charset="0"/>
              </a:rPr>
              <a:t>GraduateStudent</a:t>
            </a:r>
            <a:r>
              <a:rPr lang="en-US" altLang="ko-KR" sz="1800" dirty="0" smtClean="0">
                <a:ea typeface="굴림" panose="020B0600000101010101" pitchFamily="50" charset="-127"/>
                <a:cs typeface="Times New Roman" panose="02020603050405020304" pitchFamily="18" charset="0"/>
              </a:rPr>
              <a:t>, </a:t>
            </a:r>
            <a:r>
              <a:rPr lang="en-US" altLang="ko-KR" sz="1800" u="sng" dirty="0" smtClean="0">
                <a:ea typeface="굴림" panose="020B0600000101010101" pitchFamily="50" charset="-127"/>
                <a:cs typeface="Times New Roman" panose="02020603050405020304" pitchFamily="18" charset="0"/>
              </a:rPr>
              <a:t>Student</a:t>
            </a:r>
            <a:r>
              <a:rPr lang="en-US" altLang="ko-KR" sz="1800" dirty="0" smtClean="0">
                <a:ea typeface="굴림" panose="020B0600000101010101" pitchFamily="50" charset="-127"/>
                <a:cs typeface="Times New Roman" panose="02020603050405020304" pitchFamily="18" charset="0"/>
              </a:rPr>
              <a:t>, </a:t>
            </a:r>
            <a:r>
              <a:rPr lang="en-US" altLang="ko-KR" sz="1800" u="sng" dirty="0" smtClean="0">
                <a:ea typeface="굴림" panose="020B0600000101010101" pitchFamily="50" charset="-127"/>
                <a:cs typeface="Times New Roman" panose="02020603050405020304" pitchFamily="18" charset="0"/>
              </a:rPr>
              <a:t>Person</a:t>
            </a:r>
            <a:r>
              <a:rPr lang="en-US" altLang="ko-KR" sz="1800" dirty="0" smtClean="0">
                <a:ea typeface="굴림" panose="020B0600000101010101" pitchFamily="50" charset="-127"/>
                <a:cs typeface="Times New Roman" panose="02020603050405020304" pitchFamily="18" charset="0"/>
              </a:rPr>
              <a:t>, or </a:t>
            </a:r>
            <a:r>
              <a:rPr lang="en-US" altLang="ko-KR" sz="1800" u="sng" dirty="0" smtClean="0">
                <a:ea typeface="굴림" panose="020B0600000101010101" pitchFamily="50" charset="-127"/>
                <a:cs typeface="Times New Roman" panose="02020603050405020304" pitchFamily="18" charset="0"/>
              </a:rPr>
              <a:t>Object</a:t>
            </a:r>
            <a:r>
              <a:rPr lang="en-US" altLang="ko-KR" sz="1800" dirty="0" smtClean="0">
                <a:ea typeface="굴림" panose="020B0600000101010101" pitchFamily="50" charset="-127"/>
                <a:cs typeface="Times New Roman" panose="02020603050405020304" pitchFamily="18" charset="0"/>
              </a:rPr>
              <a:t>. </a:t>
            </a:r>
          </a:p>
          <a:p>
            <a:pPr>
              <a:lnSpc>
                <a:spcPct val="90000"/>
              </a:lnSpc>
              <a:buFont typeface="Arial" panose="020B0604020202020204" pitchFamily="34" charset="0"/>
              <a:buChar char="•"/>
            </a:pPr>
            <a:r>
              <a:rPr lang="en-US" altLang="ko-KR" sz="1800" dirty="0" smtClean="0">
                <a:ea typeface="굴림" panose="020B0600000101010101" pitchFamily="50" charset="-127"/>
                <a:cs typeface="Times New Roman" panose="02020603050405020304" pitchFamily="18" charset="0"/>
              </a:rPr>
              <a:t>Classes </a:t>
            </a:r>
            <a:r>
              <a:rPr lang="en-US" altLang="ko-KR" sz="1800" u="sng" dirty="0" err="1" smtClean="0">
                <a:ea typeface="굴림" panose="020B0600000101010101" pitchFamily="50" charset="-127"/>
                <a:cs typeface="Times New Roman" panose="02020603050405020304" pitchFamily="18" charset="0"/>
              </a:rPr>
              <a:t>GraduateStudent</a:t>
            </a:r>
            <a:r>
              <a:rPr lang="en-US" altLang="ko-KR" sz="1800" dirty="0" smtClean="0">
                <a:ea typeface="굴림" panose="020B0600000101010101" pitchFamily="50" charset="-127"/>
                <a:cs typeface="Times New Roman" panose="02020603050405020304" pitchFamily="18" charset="0"/>
              </a:rPr>
              <a:t>, </a:t>
            </a:r>
            <a:r>
              <a:rPr lang="en-US" altLang="ko-KR" sz="1800" u="sng" dirty="0" smtClean="0">
                <a:ea typeface="굴림" panose="020B0600000101010101" pitchFamily="50" charset="-127"/>
                <a:cs typeface="Times New Roman" panose="02020603050405020304" pitchFamily="18" charset="0"/>
              </a:rPr>
              <a:t>Student</a:t>
            </a:r>
            <a:r>
              <a:rPr lang="en-US" altLang="ko-KR" sz="1800" dirty="0" smtClean="0">
                <a:ea typeface="굴림" panose="020B0600000101010101" pitchFamily="50" charset="-127"/>
                <a:cs typeface="Times New Roman" panose="02020603050405020304" pitchFamily="18" charset="0"/>
              </a:rPr>
              <a:t>, </a:t>
            </a:r>
            <a:r>
              <a:rPr lang="en-US" altLang="ko-KR" sz="1800" u="sng" dirty="0" smtClean="0">
                <a:ea typeface="굴림" panose="020B0600000101010101" pitchFamily="50" charset="-127"/>
                <a:cs typeface="Times New Roman" panose="02020603050405020304" pitchFamily="18" charset="0"/>
              </a:rPr>
              <a:t>Person</a:t>
            </a:r>
            <a:r>
              <a:rPr lang="en-US" altLang="ko-KR" sz="1800" dirty="0" smtClean="0">
                <a:ea typeface="굴림" panose="020B0600000101010101" pitchFamily="50" charset="-127"/>
                <a:cs typeface="Times New Roman" panose="02020603050405020304" pitchFamily="18" charset="0"/>
              </a:rPr>
              <a:t>, and </a:t>
            </a:r>
            <a:r>
              <a:rPr lang="en-US" altLang="ko-KR" sz="1800" u="sng" dirty="0" smtClean="0">
                <a:ea typeface="굴림" panose="020B0600000101010101" pitchFamily="50" charset="-127"/>
                <a:cs typeface="Times New Roman" panose="02020603050405020304" pitchFamily="18" charset="0"/>
              </a:rPr>
              <a:t>Object</a:t>
            </a:r>
            <a:r>
              <a:rPr lang="en-US" altLang="ko-KR" sz="1800" dirty="0" smtClean="0">
                <a:ea typeface="굴림" panose="020B0600000101010101" pitchFamily="50" charset="-127"/>
                <a:cs typeface="Times New Roman" panose="02020603050405020304" pitchFamily="18" charset="0"/>
              </a:rPr>
              <a:t> have their own implementation of the </a:t>
            </a:r>
            <a:r>
              <a:rPr lang="en-US" altLang="ko-KR" sz="1800" u="sng" dirty="0" err="1" smtClean="0">
                <a:ea typeface="굴림" panose="020B0600000101010101" pitchFamily="50" charset="-127"/>
                <a:cs typeface="Times New Roman" panose="02020603050405020304" pitchFamily="18" charset="0"/>
              </a:rPr>
              <a:t>toString</a:t>
            </a:r>
            <a:r>
              <a:rPr lang="en-US" altLang="ko-KR" sz="1800" dirty="0" smtClean="0">
                <a:ea typeface="굴림" panose="020B0600000101010101" pitchFamily="50" charset="-127"/>
                <a:cs typeface="Times New Roman" panose="02020603050405020304" pitchFamily="18" charset="0"/>
              </a:rPr>
              <a:t> method. </a:t>
            </a:r>
          </a:p>
          <a:p>
            <a:pPr>
              <a:lnSpc>
                <a:spcPct val="90000"/>
              </a:lnSpc>
              <a:buFont typeface="Arial" panose="020B0604020202020204" pitchFamily="34" charset="0"/>
              <a:buChar char="•"/>
            </a:pPr>
            <a:r>
              <a:rPr lang="en-US" altLang="ko-KR" sz="1800" dirty="0" smtClean="0">
                <a:ea typeface="굴림" panose="020B0600000101010101" pitchFamily="50" charset="-127"/>
                <a:cs typeface="Times New Roman" panose="02020603050405020304" pitchFamily="18" charset="0"/>
              </a:rPr>
              <a:t>Which implementation is used will be determined dynamically by the Java Virtual Machine at runtime. </a:t>
            </a:r>
          </a:p>
          <a:p>
            <a:pPr>
              <a:lnSpc>
                <a:spcPct val="90000"/>
              </a:lnSpc>
              <a:buFont typeface="Arial" panose="020B0604020202020204" pitchFamily="34" charset="0"/>
              <a:buChar char="•"/>
            </a:pPr>
            <a:r>
              <a:rPr lang="en-US" altLang="ko-KR" sz="1800" dirty="0" smtClean="0">
                <a:ea typeface="굴림" panose="020B0600000101010101" pitchFamily="50" charset="-127"/>
                <a:cs typeface="Times New Roman" panose="02020603050405020304" pitchFamily="18" charset="0"/>
              </a:rPr>
              <a:t>This capability is known as </a:t>
            </a:r>
            <a:r>
              <a:rPr lang="en-US" altLang="ko-KR" sz="1800" i="1" dirty="0" smtClean="0">
                <a:solidFill>
                  <a:srgbClr val="FF0000"/>
                </a:solidFill>
                <a:ea typeface="굴림" panose="020B0600000101010101" pitchFamily="50" charset="-127"/>
                <a:cs typeface="Times New Roman" panose="02020603050405020304" pitchFamily="18" charset="0"/>
              </a:rPr>
              <a:t>dynamic binding</a:t>
            </a:r>
            <a:r>
              <a:rPr lang="en-US" altLang="ko-KR" sz="1800" dirty="0" smtClean="0">
                <a:ea typeface="굴림" panose="020B0600000101010101" pitchFamily="50" charset="-127"/>
                <a:cs typeface="Times New Roman" panose="02020603050405020304" pitchFamily="18" charset="0"/>
              </a:rPr>
              <a:t>. </a:t>
            </a:r>
          </a:p>
        </p:txBody>
      </p:sp>
      <p:sp>
        <p:nvSpPr>
          <p:cNvPr id="324621" name="AutoShape 13">
            <a:hlinkClick r:id="" action="ppaction://noaction" highlightClick="1"/>
          </p:cNvPr>
          <p:cNvSpPr>
            <a:spLocks noChangeArrowheads="1"/>
          </p:cNvSpPr>
          <p:nvPr/>
        </p:nvSpPr>
        <p:spPr bwMode="auto">
          <a:xfrm>
            <a:off x="152400" y="5486400"/>
            <a:ext cx="3048000" cy="3810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ltLang="ko-KR">
                <a:solidFill>
                  <a:schemeClr val="accent1"/>
                </a:solidFill>
                <a:latin typeface="Book Antiqua" pitchFamily="18" charset="0"/>
                <a:ea typeface="굴림" pitchFamily="50" charset="-127"/>
                <a:hlinkClick r:id="rId3" action="ppaction://program"/>
              </a:rPr>
              <a:t>PolymorphismDemo</a:t>
            </a:r>
            <a:endParaRPr lang="en-US" altLang="ko-KR">
              <a:solidFill>
                <a:schemeClr val="accent1"/>
              </a:solidFill>
              <a:ea typeface="굴림" pitchFamily="50" charset="-127"/>
            </a:endParaRPr>
          </a:p>
        </p:txBody>
      </p:sp>
      <p:sp>
        <p:nvSpPr>
          <p:cNvPr id="30730" name="AutoShape 14">
            <a:hlinkClick r:id="rId4" action="ppaction://program" highlightClick="1"/>
          </p:cNvPr>
          <p:cNvSpPr>
            <a:spLocks noChangeArrowheads="1"/>
          </p:cNvSpPr>
          <p:nvPr/>
        </p:nvSpPr>
        <p:spPr bwMode="auto">
          <a:xfrm>
            <a:off x="152400" y="5943600"/>
            <a:ext cx="160020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ko-KR" sz="2400">
                <a:latin typeface="Book Antiqua" panose="02040602050305030304" pitchFamily="18" charset="0"/>
                <a:ea typeface="굴림" panose="020B0600000101010101" pitchFamily="50" charset="-127"/>
              </a:rPr>
              <a:t>Run</a:t>
            </a:r>
            <a:endParaRPr lang="en-US" altLang="ko-KR" sz="2400">
              <a:ea typeface="굴림" panose="020B0600000101010101" pitchFamily="50" charset="-127"/>
            </a:endParaRPr>
          </a:p>
        </p:txBody>
      </p:sp>
    </p:spTree>
    <p:custDataLst>
      <p:tags r:id="rId1"/>
    </p:custDataLst>
    <p:extLst>
      <p:ext uri="{BB962C8B-B14F-4D97-AF65-F5344CB8AC3E}">
        <p14:creationId xmlns:p14="http://schemas.microsoft.com/office/powerpoint/2010/main" val="12527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4615"/>
                                        </p:tgtEl>
                                        <p:attrNameLst>
                                          <p:attrName>style.visibility</p:attrName>
                                        </p:attrNameLst>
                                      </p:cBhvr>
                                      <p:to>
                                        <p:strVal val="visible"/>
                                      </p:to>
                                    </p:set>
                                    <p:anim calcmode="lin" valueType="num">
                                      <p:cBhvr additive="base">
                                        <p:cTn id="7" dur="500" fill="hold"/>
                                        <p:tgtEl>
                                          <p:spTgt spid="324615"/>
                                        </p:tgtEl>
                                        <p:attrNameLst>
                                          <p:attrName>ppt_x</p:attrName>
                                        </p:attrNameLst>
                                      </p:cBhvr>
                                      <p:tavLst>
                                        <p:tav tm="0">
                                          <p:val>
                                            <p:strVal val="0-#ppt_w/2"/>
                                          </p:val>
                                        </p:tav>
                                        <p:tav tm="100000">
                                          <p:val>
                                            <p:strVal val="#ppt_x"/>
                                          </p:val>
                                        </p:tav>
                                      </p:tavLst>
                                    </p:anim>
                                    <p:anim calcmode="lin" valueType="num">
                                      <p:cBhvr additive="base">
                                        <p:cTn id="8" dur="500" fill="hold"/>
                                        <p:tgtEl>
                                          <p:spTgt spid="32461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24616"/>
                                        </p:tgtEl>
                                        <p:attrNameLst>
                                          <p:attrName>style.visibility</p:attrName>
                                        </p:attrNameLst>
                                      </p:cBhvr>
                                      <p:to>
                                        <p:strVal val="visible"/>
                                      </p:to>
                                    </p:set>
                                    <p:anim calcmode="lin" valueType="num">
                                      <p:cBhvr additive="base">
                                        <p:cTn id="13" dur="500" fill="hold"/>
                                        <p:tgtEl>
                                          <p:spTgt spid="324616"/>
                                        </p:tgtEl>
                                        <p:attrNameLst>
                                          <p:attrName>ppt_x</p:attrName>
                                        </p:attrNameLst>
                                      </p:cBhvr>
                                      <p:tavLst>
                                        <p:tav tm="0">
                                          <p:val>
                                            <p:strVal val="0-#ppt_w/2"/>
                                          </p:val>
                                        </p:tav>
                                        <p:tav tm="100000">
                                          <p:val>
                                            <p:strVal val="#ppt_x"/>
                                          </p:val>
                                        </p:tav>
                                      </p:tavLst>
                                    </p:anim>
                                    <p:anim calcmode="lin" valueType="num">
                                      <p:cBhvr additive="base">
                                        <p:cTn id="14" dur="500" fill="hold"/>
                                        <p:tgtEl>
                                          <p:spTgt spid="32461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24617"/>
                                        </p:tgtEl>
                                        <p:attrNameLst>
                                          <p:attrName>style.visibility</p:attrName>
                                        </p:attrNameLst>
                                      </p:cBhvr>
                                      <p:to>
                                        <p:strVal val="visible"/>
                                      </p:to>
                                    </p:set>
                                    <p:anim calcmode="lin" valueType="num">
                                      <p:cBhvr additive="base">
                                        <p:cTn id="19" dur="500" fill="hold"/>
                                        <p:tgtEl>
                                          <p:spTgt spid="324617"/>
                                        </p:tgtEl>
                                        <p:attrNameLst>
                                          <p:attrName>ppt_x</p:attrName>
                                        </p:attrNameLst>
                                      </p:cBhvr>
                                      <p:tavLst>
                                        <p:tav tm="0">
                                          <p:val>
                                            <p:strVal val="0-#ppt_w/2"/>
                                          </p:val>
                                        </p:tav>
                                        <p:tav tm="100000">
                                          <p:val>
                                            <p:strVal val="#ppt_x"/>
                                          </p:val>
                                        </p:tav>
                                      </p:tavLst>
                                    </p:anim>
                                    <p:anim calcmode="lin" valueType="num">
                                      <p:cBhvr additive="base">
                                        <p:cTn id="20" dur="500" fill="hold"/>
                                        <p:tgtEl>
                                          <p:spTgt spid="32461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24618">
                                            <p:txEl>
                                              <p:pRg st="0" end="0"/>
                                            </p:txEl>
                                          </p:spTgt>
                                        </p:tgtEl>
                                        <p:attrNameLst>
                                          <p:attrName>style.visibility</p:attrName>
                                        </p:attrNameLst>
                                      </p:cBhvr>
                                      <p:to>
                                        <p:strVal val="visible"/>
                                      </p:to>
                                    </p:set>
                                    <p:anim calcmode="lin" valueType="num">
                                      <p:cBhvr additive="base">
                                        <p:cTn id="25" dur="500" fill="hold"/>
                                        <p:tgtEl>
                                          <p:spTgt spid="324618">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246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24618">
                                            <p:txEl>
                                              <p:pRg st="1" end="1"/>
                                            </p:txEl>
                                          </p:spTgt>
                                        </p:tgtEl>
                                        <p:attrNameLst>
                                          <p:attrName>style.visibility</p:attrName>
                                        </p:attrNameLst>
                                      </p:cBhvr>
                                      <p:to>
                                        <p:strVal val="visible"/>
                                      </p:to>
                                    </p:set>
                                    <p:anim calcmode="lin" valueType="num">
                                      <p:cBhvr additive="base">
                                        <p:cTn id="31" dur="500" fill="hold"/>
                                        <p:tgtEl>
                                          <p:spTgt spid="324618">
                                            <p:txEl>
                                              <p:pRg st="1" end="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2461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24618">
                                            <p:txEl>
                                              <p:pRg st="2" end="2"/>
                                            </p:txEl>
                                          </p:spTgt>
                                        </p:tgtEl>
                                        <p:attrNameLst>
                                          <p:attrName>style.visibility</p:attrName>
                                        </p:attrNameLst>
                                      </p:cBhvr>
                                      <p:to>
                                        <p:strVal val="visible"/>
                                      </p:to>
                                    </p:set>
                                    <p:anim calcmode="lin" valueType="num">
                                      <p:cBhvr additive="base">
                                        <p:cTn id="37" dur="500" fill="hold"/>
                                        <p:tgtEl>
                                          <p:spTgt spid="324618">
                                            <p:txEl>
                                              <p:pRg st="2" end="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2461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24618">
                                            <p:txEl>
                                              <p:pRg st="3" end="3"/>
                                            </p:txEl>
                                          </p:spTgt>
                                        </p:tgtEl>
                                        <p:attrNameLst>
                                          <p:attrName>style.visibility</p:attrName>
                                        </p:attrNameLst>
                                      </p:cBhvr>
                                      <p:to>
                                        <p:strVal val="visible"/>
                                      </p:to>
                                    </p:set>
                                    <p:anim calcmode="lin" valueType="num">
                                      <p:cBhvr additive="base">
                                        <p:cTn id="43" dur="500" fill="hold"/>
                                        <p:tgtEl>
                                          <p:spTgt spid="324618">
                                            <p:txEl>
                                              <p:pRg st="3" end="3"/>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2461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24618">
                                            <p:txEl>
                                              <p:pRg st="4" end="4"/>
                                            </p:txEl>
                                          </p:spTgt>
                                        </p:tgtEl>
                                        <p:attrNameLst>
                                          <p:attrName>style.visibility</p:attrName>
                                        </p:attrNameLst>
                                      </p:cBhvr>
                                      <p:to>
                                        <p:strVal val="visible"/>
                                      </p:to>
                                    </p:set>
                                    <p:anim calcmode="lin" valueType="num">
                                      <p:cBhvr additive="base">
                                        <p:cTn id="49" dur="500" fill="hold"/>
                                        <p:tgtEl>
                                          <p:spTgt spid="324618">
                                            <p:txEl>
                                              <p:pRg st="4" end="4"/>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24618">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5" grpId="0" autoUpdateAnimBg="0"/>
      <p:bldP spid="324617" grpId="0" autoUpdateAnimBg="0"/>
      <p:bldP spid="324618" grpId="0" build="p" autoUpdateAnimBg="0"/>
    </p:bldLst>
  </p:timing>
  <p:extLst mod="1"/>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7503DB8-2EF1-447F-A2F4-F9A9D89A2091}" type="slidenum">
              <a:rPr lang="en-US" altLang="en-US" sz="1400"/>
              <a:pPr>
                <a:spcBef>
                  <a:spcPct val="0"/>
                </a:spcBef>
                <a:buClrTx/>
                <a:buSzTx/>
                <a:buFontTx/>
                <a:buNone/>
              </a:pPr>
              <a:t>3</a:t>
            </a:fld>
            <a:endParaRPr lang="en-US" altLang="en-US" sz="1400"/>
          </a:p>
        </p:txBody>
      </p:sp>
      <p:sp>
        <p:nvSpPr>
          <p:cNvPr id="5123" name="Rectangle 2"/>
          <p:cNvSpPr>
            <a:spLocks noGrp="1" noChangeArrowheads="1"/>
          </p:cNvSpPr>
          <p:nvPr>
            <p:ph type="title"/>
          </p:nvPr>
        </p:nvSpPr>
        <p:spPr>
          <a:xfrm>
            <a:off x="0" y="0"/>
            <a:ext cx="9144000" cy="685800"/>
          </a:xfrm>
          <a:noFill/>
        </p:spPr>
        <p:txBody>
          <a:bodyPr/>
          <a:lstStyle/>
          <a:p>
            <a:r>
              <a:rPr lang="en-US" altLang="en-US" sz="4000" smtClean="0"/>
              <a:t>Objectives</a:t>
            </a:r>
          </a:p>
        </p:txBody>
      </p:sp>
      <p:sp>
        <p:nvSpPr>
          <p:cNvPr id="5124" name="Rectangle 3"/>
          <p:cNvSpPr>
            <a:spLocks noGrp="1" noChangeArrowheads="1"/>
          </p:cNvSpPr>
          <p:nvPr>
            <p:ph type="body" idx="1"/>
          </p:nvPr>
        </p:nvSpPr>
        <p:spPr>
          <a:xfrm>
            <a:off x="152400" y="762000"/>
            <a:ext cx="8839200" cy="5562600"/>
          </a:xfrm>
          <a:noFill/>
        </p:spPr>
        <p:txBody>
          <a:bodyPr/>
          <a:lstStyle/>
          <a:p>
            <a:pPr marL="358775" lvl="2" indent="-355600"/>
            <a:r>
              <a:rPr lang="en-US" altLang="en-US" sz="2000" smtClean="0"/>
              <a:t>To define a subclass from a superclass through inheritance (§11.2).</a:t>
            </a:r>
          </a:p>
          <a:p>
            <a:pPr marL="358775" lvl="2" indent="-355600"/>
            <a:r>
              <a:rPr lang="en-US" altLang="en-US" sz="2000" smtClean="0"/>
              <a:t>To invoke the superclass’s constructors and methods using the </a:t>
            </a:r>
            <a:r>
              <a:rPr lang="en-US" altLang="en-US" sz="2000" b="1" smtClean="0"/>
              <a:t>super</a:t>
            </a:r>
            <a:r>
              <a:rPr lang="en-US" altLang="en-US" sz="2000" smtClean="0"/>
              <a:t> keyword (§11.3).</a:t>
            </a:r>
          </a:p>
          <a:p>
            <a:pPr marL="358775" lvl="2" indent="-355600"/>
            <a:r>
              <a:rPr lang="en-US" altLang="en-US" sz="2000" smtClean="0"/>
              <a:t>To override instance methods in the subclass (§11.4).</a:t>
            </a:r>
          </a:p>
          <a:p>
            <a:pPr marL="358775" lvl="2" indent="-355600"/>
            <a:r>
              <a:rPr lang="en-US" altLang="en-US" sz="2000" smtClean="0"/>
              <a:t>To distinguish differences between overriding and overloading (§11.5).</a:t>
            </a:r>
          </a:p>
          <a:p>
            <a:pPr marL="358775" lvl="2" indent="-355600"/>
            <a:r>
              <a:rPr lang="en-US" altLang="en-US" sz="2000" smtClean="0"/>
              <a:t>To explore the </a:t>
            </a:r>
            <a:r>
              <a:rPr lang="en-US" altLang="en-US" sz="2000" b="1" smtClean="0"/>
              <a:t>toString()</a:t>
            </a:r>
            <a:r>
              <a:rPr lang="en-US" altLang="en-US" sz="2000" smtClean="0"/>
              <a:t> method in the </a:t>
            </a:r>
            <a:r>
              <a:rPr lang="en-US" altLang="en-US" sz="2000" b="1" smtClean="0"/>
              <a:t>Object</a:t>
            </a:r>
            <a:r>
              <a:rPr lang="en-US" altLang="en-US" sz="2000" smtClean="0"/>
              <a:t> class (§11.6).</a:t>
            </a:r>
          </a:p>
          <a:p>
            <a:pPr marL="358775" lvl="2" indent="-355600"/>
            <a:r>
              <a:rPr lang="en-US" altLang="en-US" sz="2000" smtClean="0"/>
              <a:t>To discover polymorphism and dynamic binding (§§11.7–11.8).</a:t>
            </a:r>
          </a:p>
          <a:p>
            <a:pPr marL="358775" lvl="2" indent="-355600"/>
            <a:r>
              <a:rPr lang="en-US" altLang="en-US" sz="2000" smtClean="0"/>
              <a:t>To describe casting and explain why explicit downcasting is necessary (§11.9).</a:t>
            </a:r>
          </a:p>
          <a:p>
            <a:pPr marL="358775" lvl="2" indent="-355600"/>
            <a:r>
              <a:rPr lang="en-US" altLang="en-US" sz="2000" smtClean="0"/>
              <a:t>To explore the </a:t>
            </a:r>
            <a:r>
              <a:rPr lang="en-US" altLang="en-US" sz="2000" b="1" smtClean="0"/>
              <a:t>equals</a:t>
            </a:r>
            <a:r>
              <a:rPr lang="en-US" altLang="en-US" sz="2000" smtClean="0"/>
              <a:t> method in the </a:t>
            </a:r>
            <a:r>
              <a:rPr lang="en-US" altLang="en-US" sz="2000" b="1" smtClean="0"/>
              <a:t>Object</a:t>
            </a:r>
            <a:r>
              <a:rPr lang="en-US" altLang="en-US" sz="2000" smtClean="0"/>
              <a:t> class (§11.10).</a:t>
            </a:r>
          </a:p>
          <a:p>
            <a:pPr marL="358775" lvl="2" indent="-355600"/>
            <a:r>
              <a:rPr lang="en-US" altLang="en-US" sz="2000" smtClean="0"/>
              <a:t>To store, retrieve, and manipulate objects in an </a:t>
            </a:r>
            <a:r>
              <a:rPr lang="en-US" altLang="en-US" sz="2000" b="1" smtClean="0"/>
              <a:t>ArrayList</a:t>
            </a:r>
            <a:r>
              <a:rPr lang="en-US" altLang="en-US" sz="2000" smtClean="0"/>
              <a:t> (§11.11).</a:t>
            </a:r>
          </a:p>
          <a:p>
            <a:pPr marL="358775" lvl="2" indent="-355600"/>
            <a:r>
              <a:rPr lang="en-US" altLang="en-US" sz="2000" smtClean="0"/>
              <a:t>To implement a </a:t>
            </a:r>
            <a:r>
              <a:rPr lang="en-US" altLang="en-US" sz="2000" b="1" smtClean="0"/>
              <a:t>Stack</a:t>
            </a:r>
            <a:r>
              <a:rPr lang="en-US" altLang="en-US" sz="2000" smtClean="0"/>
              <a:t> class using </a:t>
            </a:r>
            <a:r>
              <a:rPr lang="en-US" altLang="en-US" sz="2000" b="1" smtClean="0"/>
              <a:t>ArrayList</a:t>
            </a:r>
            <a:r>
              <a:rPr lang="en-US" altLang="en-US" sz="2000" smtClean="0"/>
              <a:t> (§11.12).</a:t>
            </a:r>
          </a:p>
          <a:p>
            <a:pPr marL="358775" lvl="2" indent="-355600"/>
            <a:r>
              <a:rPr lang="en-US" altLang="en-US" sz="2000" smtClean="0"/>
              <a:t>To enable data and methods in a superclass accessible from subclasses using the </a:t>
            </a:r>
            <a:r>
              <a:rPr lang="en-US" altLang="en-US" sz="2000" b="1" smtClean="0"/>
              <a:t>protected</a:t>
            </a:r>
            <a:r>
              <a:rPr lang="en-US" altLang="en-US" sz="2000" smtClean="0"/>
              <a:t> visibility modifier (§11.13).</a:t>
            </a:r>
          </a:p>
          <a:p>
            <a:pPr marL="358775" lvl="2" indent="-355600"/>
            <a:r>
              <a:rPr lang="en-US" altLang="en-US" sz="2000" smtClean="0"/>
              <a:t>To prevent class extending and method overriding using the </a:t>
            </a:r>
            <a:r>
              <a:rPr lang="en-US" altLang="en-US" sz="2000" b="1" smtClean="0"/>
              <a:t>final</a:t>
            </a:r>
            <a:r>
              <a:rPr lang="en-US" altLang="en-US" sz="2000" smtClean="0"/>
              <a:t> modifier (§11.14).</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슬라이드 번호 개체 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F135A5A-E212-4D54-BB99-83F8F275FB45}" type="slidenum">
              <a:rPr lang="en-US" altLang="ko-KR" sz="1400"/>
              <a:pPr>
                <a:spcBef>
                  <a:spcPct val="0"/>
                </a:spcBef>
                <a:buClrTx/>
                <a:buSzTx/>
                <a:buFontTx/>
                <a:buNone/>
              </a:pPr>
              <a:t>30</a:t>
            </a:fld>
            <a:endParaRPr lang="en-US" altLang="ko-KR" sz="1400"/>
          </a:p>
        </p:txBody>
      </p:sp>
      <p:sp>
        <p:nvSpPr>
          <p:cNvPr id="31747" name="Rectangle 2"/>
          <p:cNvSpPr>
            <a:spLocks noGrp="1" noChangeArrowheads="1"/>
          </p:cNvSpPr>
          <p:nvPr>
            <p:ph type="title"/>
          </p:nvPr>
        </p:nvSpPr>
        <p:spPr>
          <a:xfrm>
            <a:off x="685800" y="304800"/>
            <a:ext cx="7772400" cy="457200"/>
          </a:xfrm>
          <a:noFill/>
        </p:spPr>
        <p:txBody>
          <a:bodyPr/>
          <a:lstStyle/>
          <a:p>
            <a:r>
              <a:rPr lang="en-US" altLang="ko-KR" sz="4000" smtClean="0">
                <a:ea typeface="굴림" panose="020B0600000101010101" pitchFamily="50" charset="-127"/>
              </a:rPr>
              <a:t>Dynamic Binding</a:t>
            </a:r>
            <a:endParaRPr lang="en-US" altLang="ko-KR" b="1" smtClean="0">
              <a:latin typeface="Courier" charset="0"/>
              <a:ea typeface="굴림" panose="020B0600000101010101" pitchFamily="50" charset="-127"/>
            </a:endParaRPr>
          </a:p>
        </p:txBody>
      </p:sp>
      <p:sp>
        <p:nvSpPr>
          <p:cNvPr id="31748" name="Rectangle 3"/>
          <p:cNvSpPr>
            <a:spLocks noGrp="1" noChangeArrowheads="1"/>
          </p:cNvSpPr>
          <p:nvPr>
            <p:ph type="body" idx="1"/>
          </p:nvPr>
        </p:nvSpPr>
        <p:spPr>
          <a:xfrm>
            <a:off x="228600" y="990600"/>
            <a:ext cx="8915400" cy="3505200"/>
          </a:xfrm>
          <a:noFill/>
        </p:spPr>
        <p:txBody>
          <a:bodyPr/>
          <a:lstStyle/>
          <a:p>
            <a:pPr>
              <a:lnSpc>
                <a:spcPct val="90000"/>
              </a:lnSpc>
              <a:buFont typeface="Arial" panose="020B0604020202020204" pitchFamily="34" charset="0"/>
              <a:buChar char="•"/>
            </a:pPr>
            <a:r>
              <a:rPr lang="en-US" altLang="ko-KR" sz="2000" smtClean="0">
                <a:ea typeface="굴림" panose="020B0600000101010101" pitchFamily="50" charset="-127"/>
                <a:cs typeface="Times New Roman" panose="02020603050405020304" pitchFamily="18" charset="0"/>
              </a:rPr>
              <a:t>Dynamic binding works as follows: </a:t>
            </a:r>
          </a:p>
          <a:p>
            <a:pPr>
              <a:lnSpc>
                <a:spcPct val="90000"/>
              </a:lnSpc>
              <a:buFont typeface="Arial" panose="020B0604020202020204" pitchFamily="34" charset="0"/>
              <a:buChar char="•"/>
            </a:pPr>
            <a:r>
              <a:rPr lang="en-US" altLang="ko-KR" sz="2000" smtClean="0">
                <a:ea typeface="굴림" panose="020B0600000101010101" pitchFamily="50" charset="-127"/>
                <a:cs typeface="Times New Roman" panose="02020603050405020304" pitchFamily="18" charset="0"/>
              </a:rPr>
              <a:t>Suppose an object </a:t>
            </a:r>
            <a:r>
              <a:rPr lang="en-US" altLang="ko-KR" sz="2000" u="sng" smtClean="0">
                <a:ea typeface="굴림" panose="020B0600000101010101" pitchFamily="50" charset="-127"/>
                <a:cs typeface="Times New Roman" panose="02020603050405020304" pitchFamily="18" charset="0"/>
              </a:rPr>
              <a:t>o</a:t>
            </a:r>
            <a:r>
              <a:rPr lang="en-US" altLang="ko-KR" sz="2000" smtClean="0">
                <a:ea typeface="굴림" panose="020B0600000101010101" pitchFamily="50" charset="-127"/>
                <a:cs typeface="Times New Roman" panose="02020603050405020304" pitchFamily="18" charset="0"/>
              </a:rPr>
              <a:t> is an instance of classes </a:t>
            </a:r>
            <a:r>
              <a:rPr lang="en-US" altLang="ko-KR" sz="2000" u="sng" smtClean="0">
                <a:ea typeface="굴림" panose="020B0600000101010101" pitchFamily="50" charset="-127"/>
                <a:cs typeface="Times New Roman" panose="02020603050405020304" pitchFamily="18" charset="0"/>
              </a:rPr>
              <a:t>C</a:t>
            </a:r>
            <a:r>
              <a:rPr lang="en-US" altLang="ko-KR" sz="2000" u="sng" baseline="-30000" smtClean="0">
                <a:ea typeface="굴림" panose="020B0600000101010101" pitchFamily="50" charset="-127"/>
                <a:cs typeface="Times New Roman" panose="02020603050405020304" pitchFamily="18" charset="0"/>
              </a:rPr>
              <a:t>1</a:t>
            </a:r>
            <a:r>
              <a:rPr lang="en-US" altLang="ko-KR" sz="2000" smtClean="0">
                <a:ea typeface="굴림" panose="020B0600000101010101" pitchFamily="50" charset="-127"/>
                <a:cs typeface="Times New Roman" panose="02020603050405020304" pitchFamily="18" charset="0"/>
              </a:rPr>
              <a:t>, </a:t>
            </a:r>
            <a:r>
              <a:rPr lang="en-US" altLang="ko-KR" sz="2000" u="sng" smtClean="0">
                <a:ea typeface="굴림" panose="020B0600000101010101" pitchFamily="50" charset="-127"/>
                <a:cs typeface="Times New Roman" panose="02020603050405020304" pitchFamily="18" charset="0"/>
              </a:rPr>
              <a:t>C</a:t>
            </a:r>
            <a:r>
              <a:rPr lang="en-US" altLang="ko-KR" sz="2000" u="sng" baseline="-30000" smtClean="0">
                <a:ea typeface="굴림" panose="020B0600000101010101" pitchFamily="50" charset="-127"/>
                <a:cs typeface="Times New Roman" panose="02020603050405020304" pitchFamily="18" charset="0"/>
              </a:rPr>
              <a:t>2</a:t>
            </a:r>
            <a:r>
              <a:rPr lang="en-US" altLang="ko-KR" sz="2000" smtClean="0">
                <a:ea typeface="굴림" panose="020B0600000101010101" pitchFamily="50" charset="-127"/>
                <a:cs typeface="Times New Roman" panose="02020603050405020304" pitchFamily="18" charset="0"/>
              </a:rPr>
              <a:t>, ..., </a:t>
            </a:r>
            <a:r>
              <a:rPr lang="en-US" altLang="ko-KR" sz="2000" u="sng" smtClean="0">
                <a:ea typeface="굴림" panose="020B0600000101010101" pitchFamily="50" charset="-127"/>
                <a:cs typeface="Times New Roman" panose="02020603050405020304" pitchFamily="18" charset="0"/>
              </a:rPr>
              <a:t>C</a:t>
            </a:r>
            <a:r>
              <a:rPr lang="en-US" altLang="ko-KR" sz="2000" u="sng" baseline="-30000" smtClean="0">
                <a:ea typeface="굴림" panose="020B0600000101010101" pitchFamily="50" charset="-127"/>
                <a:cs typeface="Times New Roman" panose="02020603050405020304" pitchFamily="18" charset="0"/>
              </a:rPr>
              <a:t>n-1</a:t>
            </a:r>
            <a:r>
              <a:rPr lang="en-US" altLang="ko-KR" sz="2000" smtClean="0">
                <a:ea typeface="굴림" panose="020B0600000101010101" pitchFamily="50" charset="-127"/>
                <a:cs typeface="Times New Roman" panose="02020603050405020304" pitchFamily="18" charset="0"/>
              </a:rPr>
              <a:t>, and </a:t>
            </a:r>
            <a:r>
              <a:rPr lang="en-US" altLang="ko-KR" sz="2000" u="sng" smtClean="0">
                <a:ea typeface="굴림" panose="020B0600000101010101" pitchFamily="50" charset="-127"/>
                <a:cs typeface="Times New Roman" panose="02020603050405020304" pitchFamily="18" charset="0"/>
              </a:rPr>
              <a:t>C</a:t>
            </a:r>
            <a:r>
              <a:rPr lang="en-US" altLang="ko-KR" sz="2000" u="sng" baseline="-30000" smtClean="0">
                <a:ea typeface="굴림" panose="020B0600000101010101" pitchFamily="50" charset="-127"/>
                <a:cs typeface="Times New Roman" panose="02020603050405020304" pitchFamily="18" charset="0"/>
              </a:rPr>
              <a:t>n</a:t>
            </a:r>
            <a:r>
              <a:rPr lang="en-US" altLang="ko-KR" sz="2000" smtClean="0">
                <a:ea typeface="굴림" panose="020B0600000101010101" pitchFamily="50" charset="-127"/>
                <a:cs typeface="Times New Roman" panose="02020603050405020304" pitchFamily="18" charset="0"/>
              </a:rPr>
              <a:t>, where </a:t>
            </a:r>
            <a:r>
              <a:rPr lang="en-US" altLang="ko-KR" sz="2000" u="sng" smtClean="0">
                <a:ea typeface="굴림" panose="020B0600000101010101" pitchFamily="50" charset="-127"/>
                <a:cs typeface="Times New Roman" panose="02020603050405020304" pitchFamily="18" charset="0"/>
              </a:rPr>
              <a:t>C</a:t>
            </a:r>
            <a:r>
              <a:rPr lang="en-US" altLang="ko-KR" sz="2000" u="sng" baseline="-30000" smtClean="0">
                <a:ea typeface="굴림" panose="020B0600000101010101" pitchFamily="50" charset="-127"/>
                <a:cs typeface="Times New Roman" panose="02020603050405020304" pitchFamily="18" charset="0"/>
              </a:rPr>
              <a:t>1</a:t>
            </a:r>
            <a:r>
              <a:rPr lang="en-US" altLang="ko-KR" sz="2000" smtClean="0">
                <a:ea typeface="굴림" panose="020B0600000101010101" pitchFamily="50" charset="-127"/>
                <a:cs typeface="Times New Roman" panose="02020603050405020304" pitchFamily="18" charset="0"/>
              </a:rPr>
              <a:t> is a subclass of </a:t>
            </a:r>
            <a:r>
              <a:rPr lang="en-US" altLang="ko-KR" sz="2000" u="sng" smtClean="0">
                <a:ea typeface="굴림" panose="020B0600000101010101" pitchFamily="50" charset="-127"/>
                <a:cs typeface="Times New Roman" panose="02020603050405020304" pitchFamily="18" charset="0"/>
              </a:rPr>
              <a:t>C</a:t>
            </a:r>
            <a:r>
              <a:rPr lang="en-US" altLang="ko-KR" sz="2000" u="sng" baseline="-30000" smtClean="0">
                <a:ea typeface="굴림" panose="020B0600000101010101" pitchFamily="50" charset="-127"/>
                <a:cs typeface="Times New Roman" panose="02020603050405020304" pitchFamily="18" charset="0"/>
              </a:rPr>
              <a:t>2</a:t>
            </a:r>
            <a:r>
              <a:rPr lang="en-US" altLang="ko-KR" sz="2000" smtClean="0">
                <a:ea typeface="굴림" panose="020B0600000101010101" pitchFamily="50" charset="-127"/>
                <a:cs typeface="Times New Roman" panose="02020603050405020304" pitchFamily="18" charset="0"/>
              </a:rPr>
              <a:t>, </a:t>
            </a:r>
            <a:r>
              <a:rPr lang="en-US" altLang="ko-KR" sz="2000" u="sng" smtClean="0">
                <a:ea typeface="굴림" panose="020B0600000101010101" pitchFamily="50" charset="-127"/>
                <a:cs typeface="Times New Roman" panose="02020603050405020304" pitchFamily="18" charset="0"/>
              </a:rPr>
              <a:t>C</a:t>
            </a:r>
            <a:r>
              <a:rPr lang="en-US" altLang="ko-KR" sz="2000" u="sng" baseline="-30000" smtClean="0">
                <a:ea typeface="굴림" panose="020B0600000101010101" pitchFamily="50" charset="-127"/>
                <a:cs typeface="Times New Roman" panose="02020603050405020304" pitchFamily="18" charset="0"/>
              </a:rPr>
              <a:t>2</a:t>
            </a:r>
            <a:r>
              <a:rPr lang="en-US" altLang="ko-KR" sz="2000" smtClean="0">
                <a:ea typeface="굴림" panose="020B0600000101010101" pitchFamily="50" charset="-127"/>
                <a:cs typeface="Times New Roman" panose="02020603050405020304" pitchFamily="18" charset="0"/>
              </a:rPr>
              <a:t> is a subclass of </a:t>
            </a:r>
            <a:r>
              <a:rPr lang="en-US" altLang="ko-KR" sz="2000" u="sng" smtClean="0">
                <a:ea typeface="굴림" panose="020B0600000101010101" pitchFamily="50" charset="-127"/>
                <a:cs typeface="Times New Roman" panose="02020603050405020304" pitchFamily="18" charset="0"/>
              </a:rPr>
              <a:t>C</a:t>
            </a:r>
            <a:r>
              <a:rPr lang="en-US" altLang="ko-KR" sz="2000" u="sng" baseline="-30000" smtClean="0">
                <a:ea typeface="굴림" panose="020B0600000101010101" pitchFamily="50" charset="-127"/>
                <a:cs typeface="Times New Roman" panose="02020603050405020304" pitchFamily="18" charset="0"/>
              </a:rPr>
              <a:t>3</a:t>
            </a:r>
            <a:r>
              <a:rPr lang="en-US" altLang="ko-KR" sz="2000" smtClean="0">
                <a:ea typeface="굴림" panose="020B0600000101010101" pitchFamily="50" charset="-127"/>
                <a:cs typeface="Times New Roman" panose="02020603050405020304" pitchFamily="18" charset="0"/>
              </a:rPr>
              <a:t>, ..., and </a:t>
            </a:r>
            <a:r>
              <a:rPr lang="en-US" altLang="ko-KR" sz="2000" u="sng" smtClean="0">
                <a:ea typeface="굴림" panose="020B0600000101010101" pitchFamily="50" charset="-127"/>
                <a:cs typeface="Times New Roman" panose="02020603050405020304" pitchFamily="18" charset="0"/>
              </a:rPr>
              <a:t>C</a:t>
            </a:r>
            <a:r>
              <a:rPr lang="en-US" altLang="ko-KR" sz="2000" u="sng" baseline="-30000" smtClean="0">
                <a:ea typeface="굴림" panose="020B0600000101010101" pitchFamily="50" charset="-127"/>
                <a:cs typeface="Times New Roman" panose="02020603050405020304" pitchFamily="18" charset="0"/>
              </a:rPr>
              <a:t>n-1</a:t>
            </a:r>
            <a:r>
              <a:rPr lang="en-US" altLang="ko-KR" sz="2000" smtClean="0">
                <a:ea typeface="굴림" panose="020B0600000101010101" pitchFamily="50" charset="-127"/>
                <a:cs typeface="Times New Roman" panose="02020603050405020304" pitchFamily="18" charset="0"/>
              </a:rPr>
              <a:t> is a subclass of </a:t>
            </a:r>
            <a:r>
              <a:rPr lang="en-US" altLang="ko-KR" sz="2000" u="sng" smtClean="0">
                <a:ea typeface="굴림" panose="020B0600000101010101" pitchFamily="50" charset="-127"/>
                <a:cs typeface="Times New Roman" panose="02020603050405020304" pitchFamily="18" charset="0"/>
              </a:rPr>
              <a:t>C</a:t>
            </a:r>
            <a:r>
              <a:rPr lang="en-US" altLang="ko-KR" sz="2000" u="sng" baseline="-30000" smtClean="0">
                <a:ea typeface="굴림" panose="020B0600000101010101" pitchFamily="50" charset="-127"/>
                <a:cs typeface="Times New Roman" panose="02020603050405020304" pitchFamily="18" charset="0"/>
              </a:rPr>
              <a:t>n</a:t>
            </a:r>
            <a:r>
              <a:rPr lang="en-US" altLang="ko-KR" sz="2000" smtClean="0">
                <a:ea typeface="굴림" panose="020B0600000101010101" pitchFamily="50" charset="-127"/>
                <a:cs typeface="Times New Roman" panose="02020603050405020304" pitchFamily="18" charset="0"/>
              </a:rPr>
              <a:t>. </a:t>
            </a:r>
          </a:p>
          <a:p>
            <a:pPr>
              <a:lnSpc>
                <a:spcPct val="90000"/>
              </a:lnSpc>
              <a:buFont typeface="Arial" panose="020B0604020202020204" pitchFamily="34" charset="0"/>
              <a:buChar char="•"/>
            </a:pPr>
            <a:r>
              <a:rPr lang="en-US" altLang="ko-KR" sz="2000" smtClean="0">
                <a:ea typeface="굴림" panose="020B0600000101010101" pitchFamily="50" charset="-127"/>
                <a:cs typeface="Courier New" panose="02070309020205020404" pitchFamily="49" charset="0"/>
              </a:rPr>
              <a:t>That is, </a:t>
            </a:r>
            <a:r>
              <a:rPr lang="en-US" altLang="ko-KR" sz="2000" u="sng" smtClean="0">
                <a:ea typeface="굴림" panose="020B0600000101010101" pitchFamily="50" charset="-127"/>
                <a:cs typeface="Times New Roman" panose="02020603050405020304" pitchFamily="18" charset="0"/>
              </a:rPr>
              <a:t>C</a:t>
            </a:r>
            <a:r>
              <a:rPr lang="en-US" altLang="ko-KR" sz="2000" u="sng" baseline="-30000" smtClean="0">
                <a:ea typeface="굴림" panose="020B0600000101010101" pitchFamily="50" charset="-127"/>
                <a:cs typeface="Times New Roman" panose="02020603050405020304" pitchFamily="18" charset="0"/>
              </a:rPr>
              <a:t>n</a:t>
            </a:r>
            <a:r>
              <a:rPr lang="en-US" altLang="ko-KR" sz="2000" smtClean="0">
                <a:ea typeface="굴림" panose="020B0600000101010101" pitchFamily="50" charset="-127"/>
                <a:cs typeface="Courier New" panose="02070309020205020404" pitchFamily="49" charset="0"/>
              </a:rPr>
              <a:t> is the most general class, and </a:t>
            </a:r>
            <a:r>
              <a:rPr lang="en-US" altLang="ko-KR" sz="2000" u="sng" smtClean="0">
                <a:ea typeface="굴림" panose="020B0600000101010101" pitchFamily="50" charset="-127"/>
                <a:cs typeface="Times New Roman" panose="02020603050405020304" pitchFamily="18" charset="0"/>
              </a:rPr>
              <a:t>C</a:t>
            </a:r>
            <a:r>
              <a:rPr lang="en-US" altLang="ko-KR" sz="2000" u="sng" baseline="-30000" smtClean="0">
                <a:ea typeface="굴림" panose="020B0600000101010101" pitchFamily="50" charset="-127"/>
                <a:cs typeface="Times New Roman" panose="02020603050405020304" pitchFamily="18" charset="0"/>
              </a:rPr>
              <a:t>1</a:t>
            </a:r>
            <a:r>
              <a:rPr lang="en-US" altLang="ko-KR" sz="2000" smtClean="0">
                <a:ea typeface="굴림" panose="020B0600000101010101" pitchFamily="50" charset="-127"/>
                <a:cs typeface="Courier New" panose="02070309020205020404" pitchFamily="49" charset="0"/>
              </a:rPr>
              <a:t> is the most specific class. In Java, </a:t>
            </a:r>
            <a:r>
              <a:rPr lang="en-US" altLang="ko-KR" sz="2000" u="sng" smtClean="0">
                <a:ea typeface="굴림" panose="020B0600000101010101" pitchFamily="50" charset="-127"/>
                <a:cs typeface="Times New Roman" panose="02020603050405020304" pitchFamily="18" charset="0"/>
              </a:rPr>
              <a:t>C</a:t>
            </a:r>
            <a:r>
              <a:rPr lang="en-US" altLang="ko-KR" sz="2000" u="sng" baseline="-30000" smtClean="0">
                <a:ea typeface="굴림" panose="020B0600000101010101" pitchFamily="50" charset="-127"/>
                <a:cs typeface="Times New Roman" panose="02020603050405020304" pitchFamily="18" charset="0"/>
              </a:rPr>
              <a:t>n</a:t>
            </a:r>
            <a:r>
              <a:rPr lang="en-US" altLang="ko-KR" sz="2000" smtClean="0">
                <a:ea typeface="굴림" panose="020B0600000101010101" pitchFamily="50" charset="-127"/>
                <a:cs typeface="Courier New" panose="02070309020205020404" pitchFamily="49" charset="0"/>
              </a:rPr>
              <a:t> is the </a:t>
            </a:r>
            <a:r>
              <a:rPr lang="en-US" altLang="ko-KR" sz="2000" u="sng" smtClean="0">
                <a:ea typeface="굴림" panose="020B0600000101010101" pitchFamily="50" charset="-127"/>
                <a:cs typeface="Courier New" panose="02070309020205020404" pitchFamily="49" charset="0"/>
              </a:rPr>
              <a:t>Object</a:t>
            </a:r>
            <a:r>
              <a:rPr lang="en-US" altLang="ko-KR" sz="2000" smtClean="0">
                <a:ea typeface="굴림" panose="020B0600000101010101" pitchFamily="50" charset="-127"/>
                <a:cs typeface="Courier New" panose="02070309020205020404" pitchFamily="49" charset="0"/>
              </a:rPr>
              <a:t> class. </a:t>
            </a:r>
          </a:p>
          <a:p>
            <a:pPr>
              <a:lnSpc>
                <a:spcPct val="90000"/>
              </a:lnSpc>
              <a:buFont typeface="Arial" panose="020B0604020202020204" pitchFamily="34" charset="0"/>
              <a:buChar char="•"/>
            </a:pPr>
            <a:r>
              <a:rPr lang="en-US" altLang="ko-KR" sz="2000" smtClean="0">
                <a:ea typeface="굴림" panose="020B0600000101010101" pitchFamily="50" charset="-127"/>
                <a:cs typeface="Times New Roman" panose="02020603050405020304" pitchFamily="18" charset="0"/>
              </a:rPr>
              <a:t>If </a:t>
            </a:r>
            <a:r>
              <a:rPr lang="en-US" altLang="ko-KR" sz="2000" u="sng" smtClean="0">
                <a:ea typeface="굴림" panose="020B0600000101010101" pitchFamily="50" charset="-127"/>
                <a:cs typeface="Times New Roman" panose="02020603050405020304" pitchFamily="18" charset="0"/>
              </a:rPr>
              <a:t>o</a:t>
            </a:r>
            <a:r>
              <a:rPr lang="en-US" altLang="ko-KR" sz="2000" smtClean="0">
                <a:ea typeface="굴림" panose="020B0600000101010101" pitchFamily="50" charset="-127"/>
                <a:cs typeface="Times New Roman" panose="02020603050405020304" pitchFamily="18" charset="0"/>
              </a:rPr>
              <a:t> invokes a method </a:t>
            </a:r>
            <a:r>
              <a:rPr lang="en-US" altLang="ko-KR" sz="2000" u="sng" smtClean="0">
                <a:ea typeface="굴림" panose="020B0600000101010101" pitchFamily="50" charset="-127"/>
                <a:cs typeface="Times New Roman" panose="02020603050405020304" pitchFamily="18" charset="0"/>
              </a:rPr>
              <a:t>p</a:t>
            </a:r>
            <a:r>
              <a:rPr lang="en-US" altLang="ko-KR" sz="2000" smtClean="0">
                <a:ea typeface="굴림" panose="020B0600000101010101" pitchFamily="50" charset="-127"/>
                <a:cs typeface="Times New Roman" panose="02020603050405020304" pitchFamily="18" charset="0"/>
              </a:rPr>
              <a:t>, the JVM searches the implementation for the method </a:t>
            </a:r>
            <a:r>
              <a:rPr lang="en-US" altLang="ko-KR" sz="2000" u="sng" smtClean="0">
                <a:ea typeface="굴림" panose="020B0600000101010101" pitchFamily="50" charset="-127"/>
                <a:cs typeface="Times New Roman" panose="02020603050405020304" pitchFamily="18" charset="0"/>
              </a:rPr>
              <a:t>p</a:t>
            </a:r>
            <a:r>
              <a:rPr lang="en-US" altLang="ko-KR" sz="2000" smtClean="0">
                <a:ea typeface="굴림" panose="020B0600000101010101" pitchFamily="50" charset="-127"/>
                <a:cs typeface="Times New Roman" panose="02020603050405020304" pitchFamily="18" charset="0"/>
              </a:rPr>
              <a:t> in </a:t>
            </a:r>
            <a:r>
              <a:rPr lang="en-US" altLang="ko-KR" sz="2000" u="sng" smtClean="0">
                <a:ea typeface="굴림" panose="020B0600000101010101" pitchFamily="50" charset="-127"/>
                <a:cs typeface="Times New Roman" panose="02020603050405020304" pitchFamily="18" charset="0"/>
              </a:rPr>
              <a:t>C</a:t>
            </a:r>
            <a:r>
              <a:rPr lang="en-US" altLang="ko-KR" sz="2000" u="sng" baseline="-30000" smtClean="0">
                <a:ea typeface="굴림" panose="020B0600000101010101" pitchFamily="50" charset="-127"/>
                <a:cs typeface="Times New Roman" panose="02020603050405020304" pitchFamily="18" charset="0"/>
              </a:rPr>
              <a:t>1</a:t>
            </a:r>
            <a:r>
              <a:rPr lang="en-US" altLang="ko-KR" sz="2000" smtClean="0">
                <a:ea typeface="굴림" panose="020B0600000101010101" pitchFamily="50" charset="-127"/>
                <a:cs typeface="Times New Roman" panose="02020603050405020304" pitchFamily="18" charset="0"/>
              </a:rPr>
              <a:t>, </a:t>
            </a:r>
            <a:r>
              <a:rPr lang="en-US" altLang="ko-KR" sz="2000" u="sng" smtClean="0">
                <a:ea typeface="굴림" panose="020B0600000101010101" pitchFamily="50" charset="-127"/>
                <a:cs typeface="Times New Roman" panose="02020603050405020304" pitchFamily="18" charset="0"/>
              </a:rPr>
              <a:t>C</a:t>
            </a:r>
            <a:r>
              <a:rPr lang="en-US" altLang="ko-KR" sz="2000" u="sng" baseline="-30000" smtClean="0">
                <a:ea typeface="굴림" panose="020B0600000101010101" pitchFamily="50" charset="-127"/>
                <a:cs typeface="Times New Roman" panose="02020603050405020304" pitchFamily="18" charset="0"/>
              </a:rPr>
              <a:t>2</a:t>
            </a:r>
            <a:r>
              <a:rPr lang="en-US" altLang="ko-KR" sz="2000" smtClean="0">
                <a:ea typeface="굴림" panose="020B0600000101010101" pitchFamily="50" charset="-127"/>
                <a:cs typeface="Times New Roman" panose="02020603050405020304" pitchFamily="18" charset="0"/>
              </a:rPr>
              <a:t>, ..., </a:t>
            </a:r>
            <a:r>
              <a:rPr lang="en-US" altLang="ko-KR" sz="2000" u="sng" smtClean="0">
                <a:ea typeface="굴림" panose="020B0600000101010101" pitchFamily="50" charset="-127"/>
                <a:cs typeface="Times New Roman" panose="02020603050405020304" pitchFamily="18" charset="0"/>
              </a:rPr>
              <a:t>C</a:t>
            </a:r>
            <a:r>
              <a:rPr lang="en-US" altLang="ko-KR" sz="2000" u="sng" baseline="-30000" smtClean="0">
                <a:ea typeface="굴림" panose="020B0600000101010101" pitchFamily="50" charset="-127"/>
                <a:cs typeface="Times New Roman" panose="02020603050405020304" pitchFamily="18" charset="0"/>
              </a:rPr>
              <a:t>n-1 </a:t>
            </a:r>
            <a:r>
              <a:rPr lang="en-US" altLang="ko-KR" sz="2000" smtClean="0">
                <a:ea typeface="굴림" panose="020B0600000101010101" pitchFamily="50" charset="-127"/>
                <a:cs typeface="Times New Roman" panose="02020603050405020304" pitchFamily="18" charset="0"/>
              </a:rPr>
              <a:t>and </a:t>
            </a:r>
            <a:r>
              <a:rPr lang="en-US" altLang="ko-KR" sz="2000" u="sng" smtClean="0">
                <a:ea typeface="굴림" panose="020B0600000101010101" pitchFamily="50" charset="-127"/>
                <a:cs typeface="Times New Roman" panose="02020603050405020304" pitchFamily="18" charset="0"/>
              </a:rPr>
              <a:t>C</a:t>
            </a:r>
            <a:r>
              <a:rPr lang="en-US" altLang="ko-KR" sz="2000" u="sng" baseline="-30000" smtClean="0">
                <a:ea typeface="굴림" panose="020B0600000101010101" pitchFamily="50" charset="-127"/>
                <a:cs typeface="Times New Roman" panose="02020603050405020304" pitchFamily="18" charset="0"/>
              </a:rPr>
              <a:t>n</a:t>
            </a:r>
            <a:r>
              <a:rPr lang="en-US" altLang="ko-KR" sz="2000" smtClean="0">
                <a:ea typeface="굴림" panose="020B0600000101010101" pitchFamily="50" charset="-127"/>
                <a:cs typeface="Times New Roman" panose="02020603050405020304" pitchFamily="18" charset="0"/>
              </a:rPr>
              <a:t>, in this order, until it is found. </a:t>
            </a:r>
          </a:p>
          <a:p>
            <a:pPr>
              <a:lnSpc>
                <a:spcPct val="90000"/>
              </a:lnSpc>
              <a:buFont typeface="Arial" panose="020B0604020202020204" pitchFamily="34" charset="0"/>
              <a:buChar char="•"/>
            </a:pPr>
            <a:r>
              <a:rPr lang="en-US" altLang="ko-KR" sz="2000" smtClean="0">
                <a:ea typeface="굴림" panose="020B0600000101010101" pitchFamily="50" charset="-127"/>
                <a:cs typeface="Courier New" panose="02070309020205020404" pitchFamily="49" charset="0"/>
              </a:rPr>
              <a:t>Once an implementation is found, the search stops and the first-found implementation is invoked.</a:t>
            </a:r>
          </a:p>
        </p:txBody>
      </p:sp>
      <p:graphicFrame>
        <p:nvGraphicFramePr>
          <p:cNvPr id="31749" name="Object 4"/>
          <p:cNvGraphicFramePr>
            <a:graphicFrameLocks noChangeAspect="1"/>
          </p:cNvGraphicFramePr>
          <p:nvPr>
            <p:extLst>
              <p:ext uri="{D42A27DB-BD31-4B8C-83A1-F6EECF244321}">
                <p14:modId xmlns:p14="http://schemas.microsoft.com/office/powerpoint/2010/main" val="2293144043"/>
              </p:ext>
            </p:extLst>
          </p:nvPr>
        </p:nvGraphicFramePr>
        <p:xfrm>
          <a:off x="0" y="4343400"/>
          <a:ext cx="9144000" cy="2063750"/>
        </p:xfrm>
        <a:graphic>
          <a:graphicData uri="http://schemas.openxmlformats.org/presentationml/2006/ole">
            <mc:AlternateContent xmlns:mc="http://schemas.openxmlformats.org/markup-compatibility/2006">
              <mc:Choice xmlns:v="urn:schemas-microsoft-com:vml" Requires="v">
                <p:oleObj spid="_x0000_s71683" name="Picture" r:id="rId3" imgW="3715512" imgH="858012" progId="Word.Picture.8">
                  <p:embed/>
                </p:oleObj>
              </mc:Choice>
              <mc:Fallback>
                <p:oleObj name="Picture" r:id="rId3" imgW="3715512" imgH="858012" progId="Word.Picture.8">
                  <p:embed/>
                  <p:pic>
                    <p:nvPicPr>
                      <p:cNvPr id="31749"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343400"/>
                        <a:ext cx="9144000" cy="2063750"/>
                      </a:xfrm>
                      <a:prstGeom prst="rect">
                        <a:avLst/>
                      </a:prstGeom>
                      <a:solidFill>
                        <a:schemeClr val="bg1">
                          <a:lumMod val="95000"/>
                        </a:schemeClr>
                      </a:solidFill>
                      <a:ln>
                        <a:noFill/>
                      </a:ln>
                      <a:extLst/>
                    </p:spPr>
                  </p:pic>
                </p:oleObj>
              </mc:Fallback>
            </mc:AlternateContent>
          </a:graphicData>
        </a:graphic>
      </p:graphicFrame>
    </p:spTree>
    <p:extLst>
      <p:ext uri="{BB962C8B-B14F-4D97-AF65-F5344CB8AC3E}">
        <p14:creationId xmlns:p14="http://schemas.microsoft.com/office/powerpoint/2010/main" val="1644109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슬라이드 번호 개체 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25DACEA-E6CD-4AD3-874F-D8C6B3D6207F}" type="slidenum">
              <a:rPr lang="en-US" altLang="ko-KR" sz="1400"/>
              <a:pPr>
                <a:spcBef>
                  <a:spcPct val="0"/>
                </a:spcBef>
                <a:buClrTx/>
                <a:buSzTx/>
                <a:buFontTx/>
                <a:buNone/>
              </a:pPr>
              <a:t>31</a:t>
            </a:fld>
            <a:endParaRPr lang="en-US" altLang="ko-KR" sz="1400"/>
          </a:p>
        </p:txBody>
      </p:sp>
      <p:sp>
        <p:nvSpPr>
          <p:cNvPr id="33795" name="Rectangle 2"/>
          <p:cNvSpPr>
            <a:spLocks noGrp="1" noChangeArrowheads="1"/>
          </p:cNvSpPr>
          <p:nvPr>
            <p:ph type="title"/>
          </p:nvPr>
        </p:nvSpPr>
        <p:spPr>
          <a:xfrm>
            <a:off x="228600" y="152400"/>
            <a:ext cx="8763000" cy="685800"/>
          </a:xfrm>
          <a:noFill/>
        </p:spPr>
        <p:txBody>
          <a:bodyPr/>
          <a:lstStyle/>
          <a:p>
            <a:r>
              <a:rPr lang="en-US" altLang="ko-KR" sz="2400" smtClean="0">
                <a:ea typeface="굴림" panose="020B0600000101010101" pitchFamily="50" charset="-127"/>
              </a:rPr>
              <a:t>Generic Programming</a:t>
            </a:r>
            <a:endParaRPr lang="en-US" altLang="ko-KR" sz="2800" b="1" smtClean="0">
              <a:latin typeface="Courier" charset="0"/>
              <a:ea typeface="굴림" panose="020B0600000101010101" pitchFamily="50" charset="-127"/>
            </a:endParaRPr>
          </a:p>
        </p:txBody>
      </p:sp>
      <p:sp>
        <p:nvSpPr>
          <p:cNvPr id="33796" name="Text Box 3"/>
          <p:cNvSpPr txBox="1">
            <a:spLocks noChangeArrowheads="1"/>
          </p:cNvSpPr>
          <p:nvPr/>
        </p:nvSpPr>
        <p:spPr bwMode="auto">
          <a:xfrm>
            <a:off x="152400" y="838200"/>
            <a:ext cx="4114800" cy="5062538"/>
          </a:xfrm>
          <a:prstGeom prst="rect">
            <a:avLst/>
          </a:prstGeom>
          <a:solidFill>
            <a:schemeClr val="bg1">
              <a:lumMod val="95000"/>
            </a:schemeClr>
          </a:solidFill>
          <a:ln>
            <a:noFill/>
          </a:ln>
          <a:extLst/>
        </p:spPr>
        <p:txBody>
          <a:bodyPr tIns="137160">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ko-KR" sz="12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public class </a:t>
            </a:r>
            <a:r>
              <a:rPr lang="en-US" altLang="ko-KR" sz="1200" dirty="0" err="1">
                <a:solidFill>
                  <a:schemeClr val="bg2"/>
                </a:solidFill>
                <a:latin typeface="Courier New" panose="02070309020205020404" pitchFamily="49" charset="0"/>
                <a:ea typeface="굴림" panose="020B0600000101010101" pitchFamily="50" charset="-127"/>
                <a:cs typeface="Times New Roman" panose="02020603050405020304" pitchFamily="18" charset="0"/>
              </a:rPr>
              <a:t>PolymorphismDemo</a:t>
            </a:r>
            <a:r>
              <a:rPr lang="en-US" altLang="ko-KR" sz="12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 {</a:t>
            </a:r>
          </a:p>
          <a:p>
            <a:pPr>
              <a:lnSpc>
                <a:spcPct val="50000"/>
              </a:lnSpc>
              <a:spcBef>
                <a:spcPct val="50000"/>
              </a:spcBef>
              <a:buClrTx/>
              <a:buSzTx/>
              <a:buFontTx/>
              <a:buNone/>
            </a:pPr>
            <a:r>
              <a:rPr lang="en-US" altLang="ko-KR" sz="12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  public static void main(String[] </a:t>
            </a:r>
            <a:r>
              <a:rPr lang="en-US" altLang="ko-KR" sz="1200" dirty="0" err="1">
                <a:solidFill>
                  <a:schemeClr val="bg2"/>
                </a:solidFill>
                <a:latin typeface="Courier New" panose="02070309020205020404" pitchFamily="49" charset="0"/>
                <a:ea typeface="굴림" panose="020B0600000101010101" pitchFamily="50" charset="-127"/>
                <a:cs typeface="Times New Roman" panose="02020603050405020304" pitchFamily="18" charset="0"/>
              </a:rPr>
              <a:t>args</a:t>
            </a:r>
            <a:r>
              <a:rPr lang="en-US" altLang="ko-KR" sz="12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 {</a:t>
            </a:r>
          </a:p>
          <a:p>
            <a:pPr>
              <a:lnSpc>
                <a:spcPct val="50000"/>
              </a:lnSpc>
              <a:spcBef>
                <a:spcPct val="50000"/>
              </a:spcBef>
              <a:buClrTx/>
              <a:buSzTx/>
              <a:buFontTx/>
              <a:buNone/>
            </a:pPr>
            <a:r>
              <a:rPr lang="en-US" altLang="ko-KR" sz="12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    m(new </a:t>
            </a:r>
            <a:r>
              <a:rPr lang="en-US" altLang="ko-KR" sz="1200" dirty="0" err="1">
                <a:solidFill>
                  <a:schemeClr val="bg2"/>
                </a:solidFill>
                <a:latin typeface="Courier New" panose="02070309020205020404" pitchFamily="49" charset="0"/>
                <a:ea typeface="굴림" panose="020B0600000101010101" pitchFamily="50" charset="-127"/>
                <a:cs typeface="Times New Roman" panose="02020603050405020304" pitchFamily="18" charset="0"/>
              </a:rPr>
              <a:t>GraduateStudent</a:t>
            </a:r>
            <a:r>
              <a:rPr lang="en-US" altLang="ko-KR" sz="12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a:t>
            </a:r>
          </a:p>
          <a:p>
            <a:pPr>
              <a:lnSpc>
                <a:spcPct val="50000"/>
              </a:lnSpc>
              <a:spcBef>
                <a:spcPct val="50000"/>
              </a:spcBef>
              <a:buClrTx/>
              <a:buSzTx/>
              <a:buFontTx/>
              <a:buNone/>
            </a:pPr>
            <a:r>
              <a:rPr lang="en-US" altLang="ko-KR" sz="12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    m(new Student());</a:t>
            </a:r>
          </a:p>
          <a:p>
            <a:pPr>
              <a:lnSpc>
                <a:spcPct val="50000"/>
              </a:lnSpc>
              <a:spcBef>
                <a:spcPct val="50000"/>
              </a:spcBef>
              <a:buClrTx/>
              <a:buSzTx/>
              <a:buFontTx/>
              <a:buNone/>
            </a:pPr>
            <a:r>
              <a:rPr lang="en-US" altLang="ko-KR" sz="12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    m(new Person());</a:t>
            </a:r>
          </a:p>
          <a:p>
            <a:pPr>
              <a:lnSpc>
                <a:spcPct val="50000"/>
              </a:lnSpc>
              <a:spcBef>
                <a:spcPct val="50000"/>
              </a:spcBef>
              <a:buClrTx/>
              <a:buSzTx/>
              <a:buFontTx/>
              <a:buNone/>
            </a:pPr>
            <a:r>
              <a:rPr lang="en-US" altLang="ko-KR" sz="12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    m(new Object());</a:t>
            </a:r>
          </a:p>
          <a:p>
            <a:pPr>
              <a:lnSpc>
                <a:spcPct val="50000"/>
              </a:lnSpc>
              <a:spcBef>
                <a:spcPct val="50000"/>
              </a:spcBef>
              <a:buClrTx/>
              <a:buSzTx/>
              <a:buFontTx/>
              <a:buNone/>
            </a:pPr>
            <a:r>
              <a:rPr lang="en-US" altLang="ko-KR" sz="12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  }</a:t>
            </a:r>
          </a:p>
          <a:p>
            <a:pPr>
              <a:lnSpc>
                <a:spcPct val="50000"/>
              </a:lnSpc>
              <a:spcBef>
                <a:spcPct val="50000"/>
              </a:spcBef>
              <a:buClrTx/>
              <a:buSzTx/>
              <a:buFontTx/>
              <a:buNone/>
            </a:pPr>
            <a:r>
              <a:rPr lang="en-US" altLang="ko-KR" sz="12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 </a:t>
            </a:r>
          </a:p>
          <a:p>
            <a:pPr>
              <a:lnSpc>
                <a:spcPct val="50000"/>
              </a:lnSpc>
              <a:spcBef>
                <a:spcPct val="50000"/>
              </a:spcBef>
              <a:buClrTx/>
              <a:buSzTx/>
              <a:buFontTx/>
              <a:buNone/>
            </a:pPr>
            <a:r>
              <a:rPr lang="en-US" altLang="ko-KR" sz="12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  public static void m(Object x) {</a:t>
            </a:r>
          </a:p>
          <a:p>
            <a:pPr>
              <a:lnSpc>
                <a:spcPct val="50000"/>
              </a:lnSpc>
              <a:spcBef>
                <a:spcPct val="50000"/>
              </a:spcBef>
              <a:buClrTx/>
              <a:buSzTx/>
              <a:buFontTx/>
              <a:buNone/>
            </a:pPr>
            <a:r>
              <a:rPr lang="en-US" altLang="ko-KR" sz="12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    </a:t>
            </a:r>
            <a:r>
              <a:rPr lang="en-US" altLang="ko-KR" sz="1200" dirty="0" err="1">
                <a:solidFill>
                  <a:schemeClr val="bg2"/>
                </a:solidFill>
                <a:latin typeface="Courier New" panose="02070309020205020404" pitchFamily="49" charset="0"/>
                <a:ea typeface="굴림" panose="020B0600000101010101" pitchFamily="50" charset="-127"/>
                <a:cs typeface="Times New Roman" panose="02020603050405020304" pitchFamily="18" charset="0"/>
              </a:rPr>
              <a:t>System.out.println</a:t>
            </a:r>
            <a:r>
              <a:rPr lang="en-US" altLang="ko-KR" sz="12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a:t>
            </a:r>
            <a:r>
              <a:rPr lang="en-US" altLang="ko-KR" sz="1200" dirty="0" err="1">
                <a:solidFill>
                  <a:schemeClr val="bg2"/>
                </a:solidFill>
                <a:latin typeface="Courier New" panose="02070309020205020404" pitchFamily="49" charset="0"/>
                <a:ea typeface="굴림" panose="020B0600000101010101" pitchFamily="50" charset="-127"/>
                <a:cs typeface="Times New Roman" panose="02020603050405020304" pitchFamily="18" charset="0"/>
              </a:rPr>
              <a:t>x.toString</a:t>
            </a:r>
            <a:r>
              <a:rPr lang="en-US" altLang="ko-KR" sz="12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a:t>
            </a:r>
          </a:p>
          <a:p>
            <a:pPr>
              <a:lnSpc>
                <a:spcPct val="50000"/>
              </a:lnSpc>
              <a:spcBef>
                <a:spcPct val="50000"/>
              </a:spcBef>
              <a:buClrTx/>
              <a:buSzTx/>
              <a:buFontTx/>
              <a:buNone/>
            </a:pPr>
            <a:r>
              <a:rPr lang="en-US" altLang="ko-KR" sz="12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  }</a:t>
            </a:r>
          </a:p>
          <a:p>
            <a:pPr>
              <a:lnSpc>
                <a:spcPct val="50000"/>
              </a:lnSpc>
              <a:spcBef>
                <a:spcPct val="50000"/>
              </a:spcBef>
              <a:buClrTx/>
              <a:buSzTx/>
              <a:buFontTx/>
              <a:buNone/>
            </a:pPr>
            <a:r>
              <a:rPr lang="en-US" altLang="ko-KR" sz="12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a:t>
            </a:r>
          </a:p>
          <a:p>
            <a:pPr>
              <a:lnSpc>
                <a:spcPct val="50000"/>
              </a:lnSpc>
              <a:spcBef>
                <a:spcPct val="50000"/>
              </a:spcBef>
              <a:buClrTx/>
              <a:buSzTx/>
              <a:buFontTx/>
              <a:buNone/>
            </a:pPr>
            <a:r>
              <a:rPr lang="en-US" altLang="ko-KR" sz="12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 </a:t>
            </a:r>
          </a:p>
          <a:p>
            <a:pPr>
              <a:lnSpc>
                <a:spcPct val="50000"/>
              </a:lnSpc>
              <a:spcBef>
                <a:spcPct val="50000"/>
              </a:spcBef>
              <a:buClrTx/>
              <a:buSzTx/>
              <a:buFontTx/>
              <a:buNone/>
            </a:pPr>
            <a:r>
              <a:rPr lang="en-US" altLang="ko-KR" sz="12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class </a:t>
            </a:r>
            <a:r>
              <a:rPr lang="en-US" altLang="ko-KR" sz="1200" dirty="0" err="1">
                <a:solidFill>
                  <a:schemeClr val="bg2"/>
                </a:solidFill>
                <a:latin typeface="Courier New" panose="02070309020205020404" pitchFamily="49" charset="0"/>
                <a:ea typeface="굴림" panose="020B0600000101010101" pitchFamily="50" charset="-127"/>
                <a:cs typeface="Times New Roman" panose="02020603050405020304" pitchFamily="18" charset="0"/>
              </a:rPr>
              <a:t>GraduateStudent</a:t>
            </a:r>
            <a:r>
              <a:rPr lang="en-US" altLang="ko-KR" sz="12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 extends Student {</a:t>
            </a:r>
          </a:p>
          <a:p>
            <a:pPr>
              <a:lnSpc>
                <a:spcPct val="50000"/>
              </a:lnSpc>
              <a:spcBef>
                <a:spcPct val="50000"/>
              </a:spcBef>
              <a:buClrTx/>
              <a:buSzTx/>
              <a:buFontTx/>
              <a:buNone/>
            </a:pPr>
            <a:r>
              <a:rPr lang="en-US" altLang="ko-KR" sz="12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a:t>
            </a:r>
          </a:p>
          <a:p>
            <a:pPr>
              <a:lnSpc>
                <a:spcPct val="50000"/>
              </a:lnSpc>
              <a:spcBef>
                <a:spcPct val="50000"/>
              </a:spcBef>
              <a:buClrTx/>
              <a:buSzTx/>
              <a:buFontTx/>
              <a:buNone/>
            </a:pPr>
            <a:r>
              <a:rPr lang="en-US" altLang="ko-KR" sz="12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 </a:t>
            </a:r>
          </a:p>
          <a:p>
            <a:pPr>
              <a:lnSpc>
                <a:spcPct val="50000"/>
              </a:lnSpc>
              <a:spcBef>
                <a:spcPct val="50000"/>
              </a:spcBef>
              <a:buClrTx/>
              <a:buSzTx/>
              <a:buFontTx/>
              <a:buNone/>
            </a:pPr>
            <a:r>
              <a:rPr lang="en-US" altLang="ko-KR" sz="12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class Student extends Person {</a:t>
            </a:r>
          </a:p>
          <a:p>
            <a:pPr>
              <a:lnSpc>
                <a:spcPct val="50000"/>
              </a:lnSpc>
              <a:spcBef>
                <a:spcPct val="50000"/>
              </a:spcBef>
              <a:buClrTx/>
              <a:buSzTx/>
              <a:buFontTx/>
              <a:buNone/>
            </a:pPr>
            <a:r>
              <a:rPr lang="en-US" altLang="ko-KR" sz="12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  public String </a:t>
            </a:r>
            <a:r>
              <a:rPr lang="en-US" altLang="ko-KR" sz="1200" dirty="0" err="1">
                <a:solidFill>
                  <a:schemeClr val="bg2"/>
                </a:solidFill>
                <a:latin typeface="Courier New" panose="02070309020205020404" pitchFamily="49" charset="0"/>
                <a:ea typeface="굴림" panose="020B0600000101010101" pitchFamily="50" charset="-127"/>
                <a:cs typeface="Times New Roman" panose="02020603050405020304" pitchFamily="18" charset="0"/>
              </a:rPr>
              <a:t>toString</a:t>
            </a:r>
            <a:r>
              <a:rPr lang="en-US" altLang="ko-KR" sz="12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 {</a:t>
            </a:r>
          </a:p>
          <a:p>
            <a:pPr>
              <a:lnSpc>
                <a:spcPct val="50000"/>
              </a:lnSpc>
              <a:spcBef>
                <a:spcPct val="50000"/>
              </a:spcBef>
              <a:buClrTx/>
              <a:buSzTx/>
              <a:buFontTx/>
              <a:buNone/>
            </a:pPr>
            <a:r>
              <a:rPr lang="en-US" altLang="ko-KR" sz="12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    return "Student";</a:t>
            </a:r>
          </a:p>
          <a:p>
            <a:pPr>
              <a:lnSpc>
                <a:spcPct val="50000"/>
              </a:lnSpc>
              <a:spcBef>
                <a:spcPct val="50000"/>
              </a:spcBef>
              <a:buClrTx/>
              <a:buSzTx/>
              <a:buFontTx/>
              <a:buNone/>
            </a:pPr>
            <a:r>
              <a:rPr lang="en-US" altLang="ko-KR" sz="12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  }</a:t>
            </a:r>
          </a:p>
          <a:p>
            <a:pPr>
              <a:lnSpc>
                <a:spcPct val="50000"/>
              </a:lnSpc>
              <a:spcBef>
                <a:spcPct val="50000"/>
              </a:spcBef>
              <a:buClrTx/>
              <a:buSzTx/>
              <a:buFontTx/>
              <a:buNone/>
            </a:pPr>
            <a:r>
              <a:rPr lang="en-US" altLang="ko-KR" sz="12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a:t>
            </a:r>
          </a:p>
          <a:p>
            <a:pPr>
              <a:lnSpc>
                <a:spcPct val="50000"/>
              </a:lnSpc>
              <a:spcBef>
                <a:spcPct val="50000"/>
              </a:spcBef>
              <a:buClrTx/>
              <a:buSzTx/>
              <a:buFontTx/>
              <a:buNone/>
            </a:pPr>
            <a:r>
              <a:rPr lang="en-US" altLang="ko-KR" sz="12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 </a:t>
            </a:r>
          </a:p>
          <a:p>
            <a:pPr>
              <a:lnSpc>
                <a:spcPct val="50000"/>
              </a:lnSpc>
              <a:spcBef>
                <a:spcPct val="50000"/>
              </a:spcBef>
              <a:buClrTx/>
              <a:buSzTx/>
              <a:buFontTx/>
              <a:buNone/>
            </a:pPr>
            <a:r>
              <a:rPr lang="en-US" altLang="ko-KR" sz="12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class Person extends Object {</a:t>
            </a:r>
          </a:p>
          <a:p>
            <a:pPr>
              <a:lnSpc>
                <a:spcPct val="50000"/>
              </a:lnSpc>
              <a:spcBef>
                <a:spcPct val="50000"/>
              </a:spcBef>
              <a:buClrTx/>
              <a:buSzTx/>
              <a:buFontTx/>
              <a:buNone/>
            </a:pPr>
            <a:r>
              <a:rPr lang="en-US" altLang="ko-KR" sz="12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  public String </a:t>
            </a:r>
            <a:r>
              <a:rPr lang="en-US" altLang="ko-KR" sz="1200" dirty="0" err="1">
                <a:solidFill>
                  <a:schemeClr val="bg2"/>
                </a:solidFill>
                <a:latin typeface="Courier New" panose="02070309020205020404" pitchFamily="49" charset="0"/>
                <a:ea typeface="굴림" panose="020B0600000101010101" pitchFamily="50" charset="-127"/>
                <a:cs typeface="Times New Roman" panose="02020603050405020304" pitchFamily="18" charset="0"/>
              </a:rPr>
              <a:t>toString</a:t>
            </a:r>
            <a:r>
              <a:rPr lang="en-US" altLang="ko-KR" sz="12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 {</a:t>
            </a:r>
          </a:p>
          <a:p>
            <a:pPr>
              <a:lnSpc>
                <a:spcPct val="50000"/>
              </a:lnSpc>
              <a:spcBef>
                <a:spcPct val="50000"/>
              </a:spcBef>
              <a:buClrTx/>
              <a:buSzTx/>
              <a:buFontTx/>
              <a:buNone/>
            </a:pPr>
            <a:r>
              <a:rPr lang="en-US" altLang="ko-KR" sz="12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    return "Person";</a:t>
            </a:r>
          </a:p>
          <a:p>
            <a:pPr>
              <a:lnSpc>
                <a:spcPct val="50000"/>
              </a:lnSpc>
              <a:spcBef>
                <a:spcPct val="50000"/>
              </a:spcBef>
              <a:buClrTx/>
              <a:buSzTx/>
              <a:buFontTx/>
              <a:buNone/>
            </a:pPr>
            <a:r>
              <a:rPr lang="en-US" altLang="ko-KR" sz="12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  }</a:t>
            </a:r>
          </a:p>
          <a:p>
            <a:pPr>
              <a:lnSpc>
                <a:spcPct val="50000"/>
              </a:lnSpc>
              <a:spcBef>
                <a:spcPct val="50000"/>
              </a:spcBef>
              <a:buClrTx/>
              <a:buSzTx/>
              <a:buFontTx/>
              <a:buNone/>
            </a:pPr>
            <a:r>
              <a:rPr lang="en-US" altLang="ko-KR" sz="1200" dirty="0">
                <a:solidFill>
                  <a:schemeClr val="bg2"/>
                </a:solidFill>
                <a:latin typeface="Courier New" panose="02070309020205020404" pitchFamily="49" charset="0"/>
                <a:ea typeface="굴림" panose="020B0600000101010101" pitchFamily="50" charset="-127"/>
                <a:cs typeface="Times New Roman" panose="02020603050405020304" pitchFamily="18" charset="0"/>
              </a:rPr>
              <a:t>}</a:t>
            </a:r>
          </a:p>
        </p:txBody>
      </p:sp>
      <p:sp>
        <p:nvSpPr>
          <p:cNvPr id="33797" name="Rectangle 7"/>
          <p:cNvSpPr>
            <a:spLocks noGrp="1" noChangeArrowheads="1"/>
          </p:cNvSpPr>
          <p:nvPr>
            <p:ph type="body" idx="1"/>
          </p:nvPr>
        </p:nvSpPr>
        <p:spPr>
          <a:xfrm>
            <a:off x="4419600" y="838200"/>
            <a:ext cx="4495800" cy="3810000"/>
          </a:xfrm>
          <a:noFill/>
        </p:spPr>
        <p:txBody>
          <a:bodyPr/>
          <a:lstStyle/>
          <a:p>
            <a:pPr>
              <a:lnSpc>
                <a:spcPct val="90000"/>
              </a:lnSpc>
              <a:buFont typeface="Arial" panose="020B0604020202020204" pitchFamily="34" charset="0"/>
              <a:buChar char="•"/>
            </a:pPr>
            <a:r>
              <a:rPr lang="en-US" altLang="ko-KR" sz="1800" smtClean="0">
                <a:ea typeface="굴림" panose="020B0600000101010101" pitchFamily="50" charset="-127"/>
                <a:cs typeface="Times New Roman" panose="02020603050405020304" pitchFamily="18" charset="0"/>
              </a:rPr>
              <a:t>Polymorphism allows methods to be used generically for a wide range of object arguments. </a:t>
            </a:r>
          </a:p>
          <a:p>
            <a:pPr>
              <a:lnSpc>
                <a:spcPct val="90000"/>
              </a:lnSpc>
              <a:buFont typeface="Arial" panose="020B0604020202020204" pitchFamily="34" charset="0"/>
              <a:buChar char="•"/>
            </a:pPr>
            <a:r>
              <a:rPr lang="en-US" altLang="ko-KR" sz="1800" smtClean="0">
                <a:ea typeface="굴림" panose="020B0600000101010101" pitchFamily="50" charset="-127"/>
                <a:cs typeface="Times New Roman" panose="02020603050405020304" pitchFamily="18" charset="0"/>
              </a:rPr>
              <a:t>This is known as generic programming. If a method’s parameter type is a superclass (e.g., Object), you may pass an object to this method of any of the parameter’s subclasses (e.g., Student or String). </a:t>
            </a:r>
          </a:p>
          <a:p>
            <a:pPr>
              <a:lnSpc>
                <a:spcPct val="90000"/>
              </a:lnSpc>
              <a:buFont typeface="Arial" panose="020B0604020202020204" pitchFamily="34" charset="0"/>
              <a:buChar char="•"/>
            </a:pPr>
            <a:r>
              <a:rPr lang="en-US" altLang="ko-KR" sz="1800" smtClean="0">
                <a:ea typeface="굴림" panose="020B0600000101010101" pitchFamily="50" charset="-127"/>
                <a:cs typeface="Times New Roman" panose="02020603050405020304" pitchFamily="18" charset="0"/>
              </a:rPr>
              <a:t>When an object (e.g., a Student object or a String object) is used in the method, the particular implementation of the method of the object that is invoked (e.g., toString) is determined dynamically.</a:t>
            </a:r>
          </a:p>
        </p:txBody>
      </p:sp>
    </p:spTree>
    <p:extLst>
      <p:ext uri="{BB962C8B-B14F-4D97-AF65-F5344CB8AC3E}">
        <p14:creationId xmlns:p14="http://schemas.microsoft.com/office/powerpoint/2010/main" val="3262140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슬라이드 번호 개체 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CD4D219-DF48-4BE2-85E1-E2C06A4025E7}" type="slidenum">
              <a:rPr lang="en-US" altLang="ko-KR" sz="1400"/>
              <a:pPr>
                <a:spcBef>
                  <a:spcPct val="0"/>
                </a:spcBef>
                <a:buClrTx/>
                <a:buSzTx/>
                <a:buFontTx/>
                <a:buNone/>
              </a:pPr>
              <a:t>32</a:t>
            </a:fld>
            <a:endParaRPr lang="en-US" altLang="ko-KR" sz="1400"/>
          </a:p>
        </p:txBody>
      </p:sp>
      <p:sp>
        <p:nvSpPr>
          <p:cNvPr id="34819" name="Rectangle 2"/>
          <p:cNvSpPr>
            <a:spLocks noGrp="1" noChangeArrowheads="1"/>
          </p:cNvSpPr>
          <p:nvPr>
            <p:ph type="title"/>
          </p:nvPr>
        </p:nvSpPr>
        <p:spPr>
          <a:xfrm>
            <a:off x="685800" y="228600"/>
            <a:ext cx="7772400" cy="609600"/>
          </a:xfrm>
          <a:noFill/>
        </p:spPr>
        <p:txBody>
          <a:bodyPr/>
          <a:lstStyle/>
          <a:p>
            <a:r>
              <a:rPr lang="en-US" altLang="ko-KR" smtClean="0">
                <a:ea typeface="굴림" panose="020B0600000101010101" pitchFamily="50" charset="-127"/>
              </a:rPr>
              <a:t>Casting Objects</a:t>
            </a:r>
          </a:p>
        </p:txBody>
      </p:sp>
      <p:sp>
        <p:nvSpPr>
          <p:cNvPr id="34820" name="Rectangle 3"/>
          <p:cNvSpPr>
            <a:spLocks noGrp="1" noChangeArrowheads="1"/>
          </p:cNvSpPr>
          <p:nvPr>
            <p:ph type="body" idx="1"/>
          </p:nvPr>
        </p:nvSpPr>
        <p:spPr>
          <a:xfrm>
            <a:off x="228600" y="990600"/>
            <a:ext cx="8686800" cy="4114800"/>
          </a:xfrm>
          <a:noFill/>
        </p:spPr>
        <p:txBody>
          <a:bodyPr/>
          <a:lstStyle/>
          <a:p>
            <a:pPr marL="0" indent="0">
              <a:buFont typeface="Monotype Sorts" pitchFamily="2" charset="2"/>
              <a:buNone/>
              <a:tabLst>
                <a:tab pos="57150" algn="l"/>
                <a:tab pos="285750" algn="l"/>
              </a:tabLst>
            </a:pPr>
            <a:r>
              <a:rPr lang="en-US" altLang="ko-KR" sz="2400" smtClean="0">
                <a:ea typeface="굴림" panose="020B0600000101010101" pitchFamily="50" charset="-127"/>
                <a:cs typeface="Courier New" panose="02070309020205020404" pitchFamily="49" charset="0"/>
              </a:rPr>
              <a:t>You have already used the casting operator to convert variables of one primitive type to another. </a:t>
            </a:r>
            <a:r>
              <a:rPr lang="en-US" altLang="ko-KR" sz="2400" i="1" smtClean="0">
                <a:ea typeface="굴림" panose="020B0600000101010101" pitchFamily="50" charset="-127"/>
                <a:cs typeface="Courier New" panose="02070309020205020404" pitchFamily="49" charset="0"/>
              </a:rPr>
              <a:t>Casting</a:t>
            </a:r>
            <a:r>
              <a:rPr lang="en-US" altLang="ko-KR" sz="2400" smtClean="0">
                <a:ea typeface="굴림" panose="020B0600000101010101" pitchFamily="50" charset="-127"/>
                <a:cs typeface="Courier New" panose="02070309020205020404" pitchFamily="49" charset="0"/>
              </a:rPr>
              <a:t> can also be used to convert an object of one class type to another within an inheritance hierarchy. In the preceding section, the statement </a:t>
            </a:r>
          </a:p>
          <a:p>
            <a:pPr marL="628650" lvl="1" indent="-171450">
              <a:buFontTx/>
              <a:buNone/>
              <a:tabLst>
                <a:tab pos="57150" algn="l"/>
                <a:tab pos="285750" algn="l"/>
              </a:tabLst>
            </a:pPr>
            <a:r>
              <a:rPr lang="en-US" altLang="ko-KR" sz="2000" smtClean="0">
                <a:ea typeface="굴림" panose="020B0600000101010101" pitchFamily="50" charset="-127"/>
                <a:cs typeface="Times New Roman" panose="02020603050405020304" pitchFamily="18" charset="0"/>
              </a:rPr>
              <a:t>m(new Student());</a:t>
            </a:r>
          </a:p>
          <a:p>
            <a:pPr marL="0" indent="0" algn="ctr">
              <a:spcBef>
                <a:spcPct val="0"/>
              </a:spcBef>
              <a:buClrTx/>
              <a:buSzTx/>
              <a:buFontTx/>
              <a:buNone/>
              <a:tabLst>
                <a:tab pos="57150" algn="l"/>
                <a:tab pos="285750" algn="l"/>
              </a:tabLst>
            </a:pPr>
            <a:endParaRPr lang="en-US" altLang="ko-KR" sz="2400" smtClean="0">
              <a:ea typeface="굴림" panose="020B0600000101010101" pitchFamily="50" charset="-127"/>
              <a:cs typeface="Courier New" panose="02070309020205020404" pitchFamily="49" charset="0"/>
            </a:endParaRPr>
          </a:p>
          <a:p>
            <a:pPr marL="0" indent="0">
              <a:spcBef>
                <a:spcPct val="0"/>
              </a:spcBef>
              <a:buClrTx/>
              <a:buSzTx/>
              <a:buFontTx/>
              <a:buNone/>
              <a:tabLst>
                <a:tab pos="57150" algn="l"/>
                <a:tab pos="285750" algn="l"/>
              </a:tabLst>
            </a:pPr>
            <a:r>
              <a:rPr lang="en-US" altLang="ko-KR" sz="2400" smtClean="0">
                <a:ea typeface="굴림" panose="020B0600000101010101" pitchFamily="50" charset="-127"/>
                <a:cs typeface="Courier New" panose="02070309020205020404" pitchFamily="49" charset="0"/>
              </a:rPr>
              <a:t>assigns the object new Student() to a parameter of the Object type. This statement is equivalent to:</a:t>
            </a:r>
          </a:p>
          <a:p>
            <a:pPr marL="0" indent="0" algn="ctr">
              <a:spcBef>
                <a:spcPct val="0"/>
              </a:spcBef>
              <a:buClrTx/>
              <a:buSzTx/>
              <a:buFontTx/>
              <a:buNone/>
              <a:tabLst>
                <a:tab pos="57150" algn="l"/>
                <a:tab pos="285750" algn="l"/>
              </a:tabLst>
            </a:pPr>
            <a:endParaRPr lang="en-US" altLang="ko-KR" sz="2400" smtClean="0">
              <a:ea typeface="굴림" panose="020B0600000101010101" pitchFamily="50" charset="-127"/>
              <a:cs typeface="Courier New" panose="02070309020205020404" pitchFamily="49" charset="0"/>
            </a:endParaRPr>
          </a:p>
          <a:p>
            <a:pPr marL="628650" lvl="1" indent="-171450">
              <a:buFontTx/>
              <a:buNone/>
              <a:tabLst>
                <a:tab pos="57150" algn="l"/>
                <a:tab pos="285750" algn="l"/>
              </a:tabLst>
            </a:pPr>
            <a:r>
              <a:rPr lang="en-US" altLang="ko-KR" sz="2000" smtClean="0">
                <a:ea typeface="굴림" panose="020B0600000101010101" pitchFamily="50" charset="-127"/>
                <a:cs typeface="Times New Roman" panose="02020603050405020304" pitchFamily="18" charset="0"/>
              </a:rPr>
              <a:t>Object o = new Student(); </a:t>
            </a:r>
            <a:r>
              <a:rPr lang="en-US" altLang="ko-KR" sz="2000" smtClean="0">
                <a:solidFill>
                  <a:srgbClr val="99CC00"/>
                </a:solidFill>
                <a:ea typeface="굴림" panose="020B0600000101010101" pitchFamily="50" charset="-127"/>
                <a:cs typeface="Times New Roman" panose="02020603050405020304" pitchFamily="18" charset="0"/>
              </a:rPr>
              <a:t>// Implicit casting</a:t>
            </a:r>
            <a:endParaRPr lang="en-US" altLang="ko-KR" sz="2000" smtClean="0">
              <a:ea typeface="굴림" panose="020B0600000101010101" pitchFamily="50" charset="-127"/>
              <a:cs typeface="Times New Roman" panose="02020603050405020304" pitchFamily="18" charset="0"/>
            </a:endParaRPr>
          </a:p>
          <a:p>
            <a:pPr marL="628650" lvl="1" indent="-171450">
              <a:buFontTx/>
              <a:buNone/>
              <a:tabLst>
                <a:tab pos="57150" algn="l"/>
                <a:tab pos="285750" algn="l"/>
              </a:tabLst>
            </a:pPr>
            <a:r>
              <a:rPr lang="en-US" altLang="ko-KR" sz="2000" smtClean="0">
                <a:ea typeface="굴림" panose="020B0600000101010101" pitchFamily="50" charset="-127"/>
                <a:cs typeface="Times New Roman" panose="02020603050405020304" pitchFamily="18" charset="0"/>
              </a:rPr>
              <a:t>m(o);</a:t>
            </a:r>
          </a:p>
        </p:txBody>
      </p:sp>
      <p:sp>
        <p:nvSpPr>
          <p:cNvPr id="330756" name="Text Box 4"/>
          <p:cNvSpPr txBox="1">
            <a:spLocks noChangeArrowheads="1"/>
          </p:cNvSpPr>
          <p:nvPr/>
        </p:nvSpPr>
        <p:spPr bwMode="auto">
          <a:xfrm>
            <a:off x="3581400" y="5486400"/>
            <a:ext cx="5105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ko-KR" sz="1800">
                <a:ea typeface="굴림" panose="020B0600000101010101" pitchFamily="50" charset="-127"/>
                <a:cs typeface="Courier New" panose="02070309020205020404" pitchFamily="49" charset="0"/>
              </a:rPr>
              <a:t>The statement Object o = new Student(), known as implicit casting, is legal because an instance of Student is automatically an instance of Object.</a:t>
            </a:r>
          </a:p>
        </p:txBody>
      </p:sp>
      <p:sp>
        <p:nvSpPr>
          <p:cNvPr id="330757" name="Line 5"/>
          <p:cNvSpPr>
            <a:spLocks noChangeShapeType="1"/>
          </p:cNvSpPr>
          <p:nvPr/>
        </p:nvSpPr>
        <p:spPr bwMode="auto">
          <a:xfrm flipH="1" flipV="1">
            <a:off x="2133600" y="4724400"/>
            <a:ext cx="1752600" cy="6858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ko-KR" altLang="en-US"/>
          </a:p>
        </p:txBody>
      </p:sp>
    </p:spTree>
    <p:custDataLst>
      <p:tags r:id="rId1"/>
    </p:custDataLst>
    <p:extLst>
      <p:ext uri="{BB962C8B-B14F-4D97-AF65-F5344CB8AC3E}">
        <p14:creationId xmlns:p14="http://schemas.microsoft.com/office/powerpoint/2010/main" val="1345095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0756"/>
                                        </p:tgtEl>
                                        <p:attrNameLst>
                                          <p:attrName>style.visibility</p:attrName>
                                        </p:attrNameLst>
                                      </p:cBhvr>
                                      <p:to>
                                        <p:strVal val="visible"/>
                                      </p:to>
                                    </p:set>
                                    <p:anim calcmode="lin" valueType="num">
                                      <p:cBhvr additive="base">
                                        <p:cTn id="7" dur="500" fill="hold"/>
                                        <p:tgtEl>
                                          <p:spTgt spid="330756"/>
                                        </p:tgtEl>
                                        <p:attrNameLst>
                                          <p:attrName>ppt_x</p:attrName>
                                        </p:attrNameLst>
                                      </p:cBhvr>
                                      <p:tavLst>
                                        <p:tav tm="0">
                                          <p:val>
                                            <p:strVal val="0-#ppt_w/2"/>
                                          </p:val>
                                        </p:tav>
                                        <p:tav tm="100000">
                                          <p:val>
                                            <p:strVal val="#ppt_x"/>
                                          </p:val>
                                        </p:tav>
                                      </p:tavLst>
                                    </p:anim>
                                    <p:anim calcmode="lin" valueType="num">
                                      <p:cBhvr additive="base">
                                        <p:cTn id="8" dur="500" fill="hold"/>
                                        <p:tgtEl>
                                          <p:spTgt spid="33075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30757"/>
                                        </p:tgtEl>
                                        <p:attrNameLst>
                                          <p:attrName>style.visibility</p:attrName>
                                        </p:attrNameLst>
                                      </p:cBhvr>
                                      <p:to>
                                        <p:strVal val="visible"/>
                                      </p:to>
                                    </p:set>
                                    <p:anim calcmode="lin" valueType="num">
                                      <p:cBhvr additive="base">
                                        <p:cTn id="13" dur="500" fill="hold"/>
                                        <p:tgtEl>
                                          <p:spTgt spid="330757"/>
                                        </p:tgtEl>
                                        <p:attrNameLst>
                                          <p:attrName>ppt_x</p:attrName>
                                        </p:attrNameLst>
                                      </p:cBhvr>
                                      <p:tavLst>
                                        <p:tav tm="0">
                                          <p:val>
                                            <p:strVal val="0-#ppt_w/2"/>
                                          </p:val>
                                        </p:tav>
                                        <p:tav tm="100000">
                                          <p:val>
                                            <p:strVal val="#ppt_x"/>
                                          </p:val>
                                        </p:tav>
                                      </p:tavLst>
                                    </p:anim>
                                    <p:anim calcmode="lin" valueType="num">
                                      <p:cBhvr additive="base">
                                        <p:cTn id="14" dur="500" fill="hold"/>
                                        <p:tgtEl>
                                          <p:spTgt spid="3307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6" grpId="0" autoUpdateAnimBg="0"/>
    </p:bldLst>
  </p:timing>
  <p:extLst mod="1"/>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슬라이드 번호 개체 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F277721-0720-4519-83BC-D08F95C52501}" type="slidenum">
              <a:rPr lang="en-US" altLang="ko-KR" sz="1400"/>
              <a:pPr>
                <a:spcBef>
                  <a:spcPct val="0"/>
                </a:spcBef>
                <a:buClrTx/>
                <a:buSzTx/>
                <a:buFontTx/>
                <a:buNone/>
              </a:pPr>
              <a:t>33</a:t>
            </a:fld>
            <a:endParaRPr lang="en-US" altLang="ko-KR" sz="1400"/>
          </a:p>
        </p:txBody>
      </p:sp>
      <p:sp>
        <p:nvSpPr>
          <p:cNvPr id="35843" name="Rectangle 2"/>
          <p:cNvSpPr>
            <a:spLocks noGrp="1" noChangeArrowheads="1"/>
          </p:cNvSpPr>
          <p:nvPr>
            <p:ph type="title"/>
          </p:nvPr>
        </p:nvSpPr>
        <p:spPr>
          <a:xfrm>
            <a:off x="685800" y="228600"/>
            <a:ext cx="7772400" cy="609600"/>
          </a:xfrm>
          <a:noFill/>
        </p:spPr>
        <p:txBody>
          <a:bodyPr/>
          <a:lstStyle/>
          <a:p>
            <a:r>
              <a:rPr lang="en-US" altLang="ko-KR" smtClean="0">
                <a:ea typeface="굴림" panose="020B0600000101010101" pitchFamily="50" charset="-127"/>
              </a:rPr>
              <a:t>Why Casting Is Necessary?</a:t>
            </a:r>
          </a:p>
        </p:txBody>
      </p:sp>
      <p:sp>
        <p:nvSpPr>
          <p:cNvPr id="35844" name="Rectangle 3"/>
          <p:cNvSpPr>
            <a:spLocks noGrp="1" noChangeArrowheads="1"/>
          </p:cNvSpPr>
          <p:nvPr>
            <p:ph type="body" idx="1"/>
          </p:nvPr>
        </p:nvSpPr>
        <p:spPr>
          <a:xfrm>
            <a:off x="228600" y="990600"/>
            <a:ext cx="8763000" cy="5410200"/>
          </a:xfrm>
        </p:spPr>
        <p:txBody>
          <a:bodyPr/>
          <a:lstStyle/>
          <a:p>
            <a:pPr>
              <a:lnSpc>
                <a:spcPct val="90000"/>
              </a:lnSpc>
              <a:spcBef>
                <a:spcPct val="0"/>
              </a:spcBef>
              <a:buFont typeface="Arial" panose="020B0604020202020204" pitchFamily="34" charset="0"/>
              <a:buChar char="•"/>
              <a:tabLst>
                <a:tab pos="57150" algn="l"/>
                <a:tab pos="285750" algn="l"/>
              </a:tabLst>
              <a:defRPr/>
            </a:pPr>
            <a:r>
              <a:rPr lang="en-US" altLang="ko-KR" sz="2000" dirty="0" smtClean="0">
                <a:ea typeface="굴림" pitchFamily="50" charset="-127"/>
                <a:cs typeface="Courier New" pitchFamily="49" charset="0"/>
              </a:rPr>
              <a:t>Suppose you want to assign the object reference o to a variable of the Student type using the following statement:</a:t>
            </a:r>
          </a:p>
          <a:p>
            <a:pPr marL="0" indent="0">
              <a:lnSpc>
                <a:spcPct val="90000"/>
              </a:lnSpc>
              <a:spcBef>
                <a:spcPct val="0"/>
              </a:spcBef>
              <a:buFont typeface="Monotype Sorts" pitchFamily="2" charset="2"/>
              <a:buNone/>
              <a:tabLst>
                <a:tab pos="57150" algn="l"/>
                <a:tab pos="285750" algn="l"/>
              </a:tabLst>
              <a:defRPr/>
            </a:pPr>
            <a:endParaRPr lang="en-US" altLang="ko-KR" sz="2400" dirty="0" smtClean="0">
              <a:ea typeface="굴림" pitchFamily="50" charset="-127"/>
              <a:cs typeface="Courier New" pitchFamily="49" charset="0"/>
            </a:endParaRPr>
          </a:p>
          <a:p>
            <a:pPr marL="628650" lvl="1" indent="-171450">
              <a:lnSpc>
                <a:spcPct val="90000"/>
              </a:lnSpc>
              <a:buFontTx/>
              <a:buNone/>
              <a:tabLst>
                <a:tab pos="57150" algn="l"/>
                <a:tab pos="285750" algn="l"/>
              </a:tabLst>
              <a:defRPr/>
            </a:pPr>
            <a:r>
              <a:rPr lang="en-US" altLang="ko-KR" sz="2000" dirty="0" smtClean="0">
                <a:ea typeface="굴림" pitchFamily="50" charset="-127"/>
                <a:cs typeface="Courier New" pitchFamily="49" charset="0"/>
              </a:rPr>
              <a:t>Student b = o;</a:t>
            </a:r>
          </a:p>
          <a:p>
            <a:pPr marL="0" indent="0">
              <a:lnSpc>
                <a:spcPct val="90000"/>
              </a:lnSpc>
              <a:spcBef>
                <a:spcPct val="0"/>
              </a:spcBef>
              <a:buClrTx/>
              <a:buSzTx/>
              <a:buFontTx/>
              <a:buNone/>
              <a:tabLst>
                <a:tab pos="57150" algn="l"/>
                <a:tab pos="285750" algn="l"/>
              </a:tabLst>
              <a:defRPr/>
            </a:pPr>
            <a:r>
              <a:rPr lang="en-US" altLang="ko-KR" sz="2400" dirty="0" smtClean="0">
                <a:ea typeface="굴림" pitchFamily="50" charset="-127"/>
                <a:cs typeface="Courier New" pitchFamily="49" charset="0"/>
              </a:rPr>
              <a:t> </a:t>
            </a:r>
          </a:p>
          <a:p>
            <a:pPr>
              <a:lnSpc>
                <a:spcPct val="90000"/>
              </a:lnSpc>
              <a:spcBef>
                <a:spcPct val="0"/>
              </a:spcBef>
              <a:buClrTx/>
              <a:buSzTx/>
              <a:buFont typeface="Arial" panose="020B0604020202020204" pitchFamily="34" charset="0"/>
              <a:buChar char="•"/>
              <a:tabLst>
                <a:tab pos="57150" algn="l"/>
                <a:tab pos="285750" algn="l"/>
              </a:tabLst>
              <a:defRPr/>
            </a:pPr>
            <a:r>
              <a:rPr lang="en-US" altLang="ko-KR" sz="2000" dirty="0" smtClean="0">
                <a:ea typeface="굴림" pitchFamily="50" charset="-127"/>
                <a:cs typeface="Courier New" pitchFamily="49" charset="0"/>
              </a:rPr>
              <a:t>A compilation error would occur. </a:t>
            </a:r>
          </a:p>
          <a:p>
            <a:pPr>
              <a:lnSpc>
                <a:spcPct val="90000"/>
              </a:lnSpc>
              <a:spcBef>
                <a:spcPct val="0"/>
              </a:spcBef>
              <a:buClrTx/>
              <a:buSzTx/>
              <a:buFont typeface="Arial" panose="020B0604020202020204" pitchFamily="34" charset="0"/>
              <a:buChar char="•"/>
              <a:tabLst>
                <a:tab pos="57150" algn="l"/>
                <a:tab pos="285750" algn="l"/>
              </a:tabLst>
              <a:defRPr/>
            </a:pPr>
            <a:r>
              <a:rPr lang="en-US" altLang="ko-KR" sz="2000" dirty="0" smtClean="0">
                <a:ea typeface="굴림" pitchFamily="50" charset="-127"/>
                <a:cs typeface="Courier New" pitchFamily="49" charset="0"/>
              </a:rPr>
              <a:t>Why does the statement </a:t>
            </a:r>
            <a:r>
              <a:rPr lang="en-US" altLang="ko-KR" sz="2000" b="1" dirty="0" smtClean="0">
                <a:ea typeface="굴림" pitchFamily="50" charset="-127"/>
                <a:cs typeface="Courier New" pitchFamily="49" charset="0"/>
              </a:rPr>
              <a:t>Object o = new Student()</a:t>
            </a:r>
            <a:r>
              <a:rPr lang="en-US" altLang="ko-KR" sz="2000" dirty="0" smtClean="0">
                <a:ea typeface="굴림" pitchFamily="50" charset="-127"/>
                <a:cs typeface="Courier New" pitchFamily="49" charset="0"/>
              </a:rPr>
              <a:t> work and the statement </a:t>
            </a:r>
            <a:r>
              <a:rPr lang="en-US" altLang="ko-KR" sz="2000" b="1" dirty="0" smtClean="0">
                <a:ea typeface="굴림" pitchFamily="50" charset="-127"/>
                <a:cs typeface="Courier New" pitchFamily="49" charset="0"/>
              </a:rPr>
              <a:t>Student b = o</a:t>
            </a:r>
            <a:r>
              <a:rPr lang="en-US" altLang="ko-KR" sz="2000" dirty="0" smtClean="0">
                <a:ea typeface="굴림" pitchFamily="50" charset="-127"/>
                <a:cs typeface="Courier New" pitchFamily="49" charset="0"/>
              </a:rPr>
              <a:t> doesn’t? </a:t>
            </a:r>
          </a:p>
          <a:p>
            <a:pPr>
              <a:lnSpc>
                <a:spcPct val="90000"/>
              </a:lnSpc>
              <a:spcBef>
                <a:spcPct val="0"/>
              </a:spcBef>
              <a:buClrTx/>
              <a:buSzTx/>
              <a:buFont typeface="Arial" panose="020B0604020202020204" pitchFamily="34" charset="0"/>
              <a:buChar char="•"/>
              <a:tabLst>
                <a:tab pos="57150" algn="l"/>
                <a:tab pos="285750" algn="l"/>
              </a:tabLst>
              <a:defRPr/>
            </a:pPr>
            <a:r>
              <a:rPr lang="en-US" altLang="ko-KR" sz="2000" dirty="0" smtClean="0">
                <a:ea typeface="굴림" pitchFamily="50" charset="-127"/>
                <a:cs typeface="Courier New" pitchFamily="49" charset="0"/>
              </a:rPr>
              <a:t>This is because a Student object is always an instance of Object, but an Object is not necessarily an instance of Student. </a:t>
            </a:r>
          </a:p>
          <a:p>
            <a:pPr>
              <a:lnSpc>
                <a:spcPct val="90000"/>
              </a:lnSpc>
              <a:spcBef>
                <a:spcPct val="0"/>
              </a:spcBef>
              <a:buClrTx/>
              <a:buSzTx/>
              <a:buFont typeface="Arial" panose="020B0604020202020204" pitchFamily="34" charset="0"/>
              <a:buChar char="•"/>
              <a:tabLst>
                <a:tab pos="57150" algn="l"/>
                <a:tab pos="285750" algn="l"/>
              </a:tabLst>
              <a:defRPr/>
            </a:pPr>
            <a:r>
              <a:rPr lang="en-US" altLang="ko-KR" sz="2000" dirty="0" smtClean="0">
                <a:ea typeface="굴림" pitchFamily="50" charset="-127"/>
                <a:cs typeface="Courier New" pitchFamily="49" charset="0"/>
              </a:rPr>
              <a:t>Even though you can see that o is really a Student object, the compiler is not so clever to know it. </a:t>
            </a:r>
          </a:p>
          <a:p>
            <a:pPr>
              <a:lnSpc>
                <a:spcPct val="90000"/>
              </a:lnSpc>
              <a:spcBef>
                <a:spcPct val="0"/>
              </a:spcBef>
              <a:buClrTx/>
              <a:buSzTx/>
              <a:buFont typeface="Arial" panose="020B0604020202020204" pitchFamily="34" charset="0"/>
              <a:buChar char="•"/>
              <a:tabLst>
                <a:tab pos="57150" algn="l"/>
                <a:tab pos="285750" algn="l"/>
              </a:tabLst>
              <a:defRPr/>
            </a:pPr>
            <a:r>
              <a:rPr lang="en-US" altLang="ko-KR" sz="2000" dirty="0" smtClean="0">
                <a:ea typeface="굴림" pitchFamily="50" charset="-127"/>
                <a:cs typeface="Courier New" pitchFamily="49" charset="0"/>
              </a:rPr>
              <a:t>To tell the compiler that o is a Student object, use an explicit casting. The syntax is similar to the one used for casting among primitive data types. </a:t>
            </a:r>
          </a:p>
          <a:p>
            <a:pPr>
              <a:lnSpc>
                <a:spcPct val="90000"/>
              </a:lnSpc>
              <a:spcBef>
                <a:spcPct val="0"/>
              </a:spcBef>
              <a:buClrTx/>
              <a:buSzTx/>
              <a:buFont typeface="Arial" panose="020B0604020202020204" pitchFamily="34" charset="0"/>
              <a:buChar char="•"/>
              <a:tabLst>
                <a:tab pos="57150" algn="l"/>
                <a:tab pos="285750" algn="l"/>
              </a:tabLst>
              <a:defRPr/>
            </a:pPr>
            <a:r>
              <a:rPr lang="en-US" altLang="ko-KR" sz="2000" dirty="0" smtClean="0">
                <a:ea typeface="굴림" pitchFamily="50" charset="-127"/>
                <a:cs typeface="Courier New" pitchFamily="49" charset="0"/>
              </a:rPr>
              <a:t>Enclose the target object type in parentheses and place it before the object to be cast, as follows:</a:t>
            </a:r>
          </a:p>
          <a:p>
            <a:pPr marL="0" indent="0">
              <a:lnSpc>
                <a:spcPct val="90000"/>
              </a:lnSpc>
              <a:spcBef>
                <a:spcPct val="0"/>
              </a:spcBef>
              <a:buClrTx/>
              <a:buSzTx/>
              <a:buFontTx/>
              <a:buNone/>
              <a:tabLst>
                <a:tab pos="57150" algn="l"/>
                <a:tab pos="285750" algn="l"/>
              </a:tabLst>
              <a:defRPr/>
            </a:pPr>
            <a:endParaRPr lang="en-US" altLang="ko-KR" sz="2400" dirty="0" smtClean="0">
              <a:ea typeface="굴림" pitchFamily="50" charset="-127"/>
              <a:cs typeface="Courier New" pitchFamily="49" charset="0"/>
            </a:endParaRPr>
          </a:p>
          <a:p>
            <a:pPr marL="628650" lvl="1" indent="-171450">
              <a:lnSpc>
                <a:spcPct val="90000"/>
              </a:lnSpc>
              <a:buFontTx/>
              <a:buNone/>
              <a:tabLst>
                <a:tab pos="57150" algn="l"/>
                <a:tab pos="285750" algn="l"/>
              </a:tabLst>
              <a:defRPr/>
            </a:pPr>
            <a:r>
              <a:rPr lang="en-US" altLang="ko-KR" sz="2000" dirty="0" smtClean="0">
                <a:ea typeface="굴림" pitchFamily="50" charset="-127"/>
                <a:cs typeface="Courier New" pitchFamily="49" charset="0"/>
              </a:rPr>
              <a:t>Student b = (Student)o; // Explicit casting</a:t>
            </a:r>
          </a:p>
        </p:txBody>
      </p:sp>
    </p:spTree>
    <p:extLst>
      <p:ext uri="{BB962C8B-B14F-4D97-AF65-F5344CB8AC3E}">
        <p14:creationId xmlns:p14="http://schemas.microsoft.com/office/powerpoint/2010/main" val="2648356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슬라이드 번호 개체 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27A7EE4-78D5-488D-9279-684F55CB784B}" type="slidenum">
              <a:rPr lang="en-US" altLang="ko-KR" sz="1400"/>
              <a:pPr>
                <a:spcBef>
                  <a:spcPct val="0"/>
                </a:spcBef>
                <a:buClrTx/>
                <a:buSzTx/>
                <a:buFontTx/>
                <a:buNone/>
              </a:pPr>
              <a:t>34</a:t>
            </a:fld>
            <a:endParaRPr lang="en-US" altLang="ko-KR" sz="1400"/>
          </a:p>
        </p:txBody>
      </p:sp>
      <p:sp>
        <p:nvSpPr>
          <p:cNvPr id="36867" name="Rectangle 2"/>
          <p:cNvSpPr>
            <a:spLocks noGrp="1" noChangeArrowheads="1"/>
          </p:cNvSpPr>
          <p:nvPr>
            <p:ph type="title"/>
          </p:nvPr>
        </p:nvSpPr>
        <p:spPr>
          <a:xfrm>
            <a:off x="685800" y="304800"/>
            <a:ext cx="7772400" cy="1428750"/>
          </a:xfrm>
          <a:noFill/>
        </p:spPr>
        <p:txBody>
          <a:bodyPr/>
          <a:lstStyle/>
          <a:p>
            <a:r>
              <a:rPr lang="en-US" altLang="ko-KR" smtClean="0">
                <a:ea typeface="굴림" panose="020B0600000101010101" pitchFamily="50" charset="-127"/>
              </a:rPr>
              <a:t>Casting from</a:t>
            </a:r>
            <a:br>
              <a:rPr lang="en-US" altLang="ko-KR" smtClean="0">
                <a:ea typeface="굴림" panose="020B0600000101010101" pitchFamily="50" charset="-127"/>
              </a:rPr>
            </a:br>
            <a:r>
              <a:rPr lang="en-US" altLang="ko-KR" smtClean="0">
                <a:ea typeface="굴림" panose="020B0600000101010101" pitchFamily="50" charset="-127"/>
              </a:rPr>
              <a:t>Superclass to Subclass</a:t>
            </a:r>
          </a:p>
        </p:txBody>
      </p:sp>
      <p:sp>
        <p:nvSpPr>
          <p:cNvPr id="36868" name="Rectangle 3"/>
          <p:cNvSpPr>
            <a:spLocks noGrp="1" noChangeArrowheads="1"/>
          </p:cNvSpPr>
          <p:nvPr>
            <p:ph type="body" idx="1"/>
          </p:nvPr>
        </p:nvSpPr>
        <p:spPr>
          <a:xfrm>
            <a:off x="381000" y="2057400"/>
            <a:ext cx="8458200" cy="3962400"/>
          </a:xfrm>
          <a:noFill/>
        </p:spPr>
        <p:txBody>
          <a:bodyPr/>
          <a:lstStyle/>
          <a:p>
            <a:pPr marL="0" indent="0">
              <a:buFont typeface="Monotype Sorts" pitchFamily="2" charset="2"/>
              <a:buNone/>
            </a:pPr>
            <a:r>
              <a:rPr lang="en-US" altLang="ko-KR" smtClean="0">
                <a:ea typeface="굴림" panose="020B0600000101010101" pitchFamily="50" charset="-127"/>
              </a:rPr>
              <a:t>Explicit casting must be used when casting an object from a superclass to a subclass.  This type of casting may not always succeed.</a:t>
            </a:r>
            <a:endParaRPr lang="en-US" altLang="ko-KR" sz="3600" smtClean="0">
              <a:ea typeface="굴림" panose="020B0600000101010101" pitchFamily="50" charset="-127"/>
            </a:endParaRPr>
          </a:p>
          <a:p>
            <a:pPr lvl="1">
              <a:spcBef>
                <a:spcPct val="100000"/>
              </a:spcBef>
              <a:buFontTx/>
              <a:buNone/>
            </a:pPr>
            <a:r>
              <a:rPr lang="en-US" altLang="ko-KR" sz="2400" smtClean="0">
                <a:latin typeface="Courier New" panose="02070309020205020404" pitchFamily="49" charset="0"/>
                <a:ea typeface="굴림" panose="020B0600000101010101" pitchFamily="50" charset="-127"/>
              </a:rPr>
              <a:t>Apple x = (Apple)fruit;</a:t>
            </a:r>
          </a:p>
          <a:p>
            <a:pPr lvl="1">
              <a:spcBef>
                <a:spcPct val="100000"/>
              </a:spcBef>
              <a:buFontTx/>
              <a:buNone/>
            </a:pPr>
            <a:r>
              <a:rPr lang="en-US" altLang="ko-KR" sz="2400" smtClean="0">
                <a:latin typeface="Courier New" panose="02070309020205020404" pitchFamily="49" charset="0"/>
                <a:ea typeface="굴림" panose="020B0600000101010101" pitchFamily="50" charset="-127"/>
              </a:rPr>
              <a:t>Orange x = (Orange)fruit;</a:t>
            </a:r>
            <a:endParaRPr lang="en-US" altLang="ko-KR" sz="2000" smtClean="0">
              <a:ea typeface="굴림" panose="020B0600000101010101" pitchFamily="50" charset="-127"/>
            </a:endParaRPr>
          </a:p>
        </p:txBody>
      </p:sp>
    </p:spTree>
    <p:extLst>
      <p:ext uri="{BB962C8B-B14F-4D97-AF65-F5344CB8AC3E}">
        <p14:creationId xmlns:p14="http://schemas.microsoft.com/office/powerpoint/2010/main" val="3752393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슬라이드 번호 개체 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09B303E-BBCE-4DD5-8E5F-0D7E064A6799}" type="slidenum">
              <a:rPr lang="en-US" altLang="ko-KR" sz="1400"/>
              <a:pPr>
                <a:spcBef>
                  <a:spcPct val="0"/>
                </a:spcBef>
                <a:buClrTx/>
                <a:buSzTx/>
                <a:buFontTx/>
                <a:buNone/>
              </a:pPr>
              <a:t>35</a:t>
            </a:fld>
            <a:endParaRPr lang="en-US" altLang="ko-KR" sz="1400"/>
          </a:p>
        </p:txBody>
      </p:sp>
      <p:sp>
        <p:nvSpPr>
          <p:cNvPr id="37891" name="Rectangle 2"/>
          <p:cNvSpPr>
            <a:spLocks noGrp="1" noChangeArrowheads="1"/>
          </p:cNvSpPr>
          <p:nvPr>
            <p:ph type="title"/>
          </p:nvPr>
        </p:nvSpPr>
        <p:spPr>
          <a:xfrm>
            <a:off x="685800" y="0"/>
            <a:ext cx="7772400" cy="1447800"/>
          </a:xfrm>
          <a:noFill/>
        </p:spPr>
        <p:txBody>
          <a:bodyPr/>
          <a:lstStyle/>
          <a:p>
            <a:r>
              <a:rPr lang="en-US" altLang="ko-KR" smtClean="0">
                <a:ea typeface="굴림" panose="020B0600000101010101" pitchFamily="50" charset="-127"/>
              </a:rPr>
              <a:t>The </a:t>
            </a:r>
            <a:r>
              <a:rPr lang="en-US" altLang="ko-KR" sz="4200" smtClean="0">
                <a:latin typeface="Courier New" panose="02070309020205020404" pitchFamily="49" charset="0"/>
                <a:ea typeface="굴림" panose="020B0600000101010101" pitchFamily="50" charset="-127"/>
              </a:rPr>
              <a:t>instanceof</a:t>
            </a:r>
            <a:r>
              <a:rPr lang="en-US" altLang="ko-KR" smtClean="0">
                <a:ea typeface="굴림" panose="020B0600000101010101" pitchFamily="50" charset="-127"/>
              </a:rPr>
              <a:t> Operator</a:t>
            </a:r>
          </a:p>
        </p:txBody>
      </p:sp>
      <p:sp>
        <p:nvSpPr>
          <p:cNvPr id="37892" name="Rectangle 3"/>
          <p:cNvSpPr>
            <a:spLocks noGrp="1" noChangeArrowheads="1"/>
          </p:cNvSpPr>
          <p:nvPr>
            <p:ph type="body" idx="1"/>
          </p:nvPr>
        </p:nvSpPr>
        <p:spPr>
          <a:xfrm>
            <a:off x="609600" y="1371600"/>
            <a:ext cx="8153400" cy="4495800"/>
          </a:xfrm>
          <a:noFill/>
        </p:spPr>
        <p:txBody>
          <a:bodyPr/>
          <a:lstStyle/>
          <a:p>
            <a:pPr marL="0" indent="0">
              <a:lnSpc>
                <a:spcPct val="80000"/>
              </a:lnSpc>
              <a:buFont typeface="Monotype Sorts" pitchFamily="2" charset="2"/>
              <a:buNone/>
            </a:pPr>
            <a:r>
              <a:rPr lang="en-US" altLang="ko-KR" sz="2200" smtClean="0">
                <a:ea typeface="굴림" panose="020B0600000101010101" pitchFamily="50" charset="-127"/>
              </a:rPr>
              <a:t>Use the </a:t>
            </a:r>
            <a:r>
              <a:rPr lang="en-US" altLang="ko-KR" sz="2000" smtClean="0">
                <a:latin typeface="Courier New" panose="02070309020205020404" pitchFamily="49" charset="0"/>
                <a:ea typeface="굴림" panose="020B0600000101010101" pitchFamily="50" charset="-127"/>
              </a:rPr>
              <a:t>instanceof</a:t>
            </a:r>
            <a:r>
              <a:rPr lang="en-US" altLang="ko-KR" sz="2200" smtClean="0">
                <a:ea typeface="굴림" panose="020B0600000101010101" pitchFamily="50" charset="-127"/>
              </a:rPr>
              <a:t> operator to test whether an object is an instance of a class:</a:t>
            </a:r>
          </a:p>
          <a:p>
            <a:pPr marL="0" indent="0">
              <a:lnSpc>
                <a:spcPct val="80000"/>
              </a:lnSpc>
              <a:buFont typeface="Monotype Sorts" pitchFamily="2" charset="2"/>
              <a:buNone/>
            </a:pPr>
            <a:endParaRPr lang="en-US" altLang="ko-KR" sz="2200" smtClean="0">
              <a:ea typeface="굴림" panose="020B0600000101010101" pitchFamily="50" charset="-127"/>
            </a:endParaRPr>
          </a:p>
          <a:p>
            <a:pPr lvl="1">
              <a:lnSpc>
                <a:spcPct val="80000"/>
              </a:lnSpc>
              <a:buFontTx/>
              <a:buNone/>
            </a:pPr>
            <a:r>
              <a:rPr lang="en-US" altLang="ko-KR" sz="2000" smtClean="0">
                <a:latin typeface="Courier New" panose="02070309020205020404" pitchFamily="49" charset="0"/>
                <a:ea typeface="굴림" panose="020B0600000101010101" pitchFamily="50" charset="-127"/>
              </a:rPr>
              <a:t>Object myObject = new Circle();</a:t>
            </a:r>
          </a:p>
          <a:p>
            <a:pPr lvl="1">
              <a:lnSpc>
                <a:spcPct val="80000"/>
              </a:lnSpc>
              <a:buFontTx/>
              <a:buNone/>
            </a:pPr>
            <a:r>
              <a:rPr lang="en-US" altLang="ko-KR" sz="2000" smtClean="0">
                <a:latin typeface="Courier New" panose="02070309020205020404" pitchFamily="49" charset="0"/>
                <a:ea typeface="굴림" panose="020B0600000101010101" pitchFamily="50" charset="-127"/>
              </a:rPr>
              <a:t>... // Some lines of code</a:t>
            </a:r>
          </a:p>
          <a:p>
            <a:pPr lvl="1">
              <a:lnSpc>
                <a:spcPct val="80000"/>
              </a:lnSpc>
              <a:buFontTx/>
              <a:buNone/>
            </a:pPr>
            <a:r>
              <a:rPr lang="en-US" altLang="ko-KR" sz="2000" smtClean="0">
                <a:latin typeface="Courier New" panose="02070309020205020404" pitchFamily="49" charset="0"/>
                <a:ea typeface="굴림" panose="020B0600000101010101" pitchFamily="50" charset="-127"/>
              </a:rPr>
              <a:t>/** Perform casting if myObject is an instance of Circle */</a:t>
            </a:r>
          </a:p>
          <a:p>
            <a:pPr lvl="1">
              <a:lnSpc>
                <a:spcPct val="80000"/>
              </a:lnSpc>
              <a:buFontTx/>
              <a:buNone/>
            </a:pPr>
            <a:r>
              <a:rPr lang="en-US" altLang="ko-KR" sz="2000" smtClean="0">
                <a:latin typeface="Courier New" panose="02070309020205020404" pitchFamily="49" charset="0"/>
                <a:ea typeface="굴림" panose="020B0600000101010101" pitchFamily="50" charset="-127"/>
              </a:rPr>
              <a:t>if (myObject instanceof Circle) {</a:t>
            </a:r>
          </a:p>
          <a:p>
            <a:pPr lvl="1">
              <a:lnSpc>
                <a:spcPct val="80000"/>
              </a:lnSpc>
              <a:buFontTx/>
              <a:buNone/>
            </a:pPr>
            <a:r>
              <a:rPr lang="en-US" altLang="ko-KR" sz="2000" smtClean="0">
                <a:latin typeface="Courier New" panose="02070309020205020404" pitchFamily="49" charset="0"/>
                <a:ea typeface="굴림" panose="020B0600000101010101" pitchFamily="50" charset="-127"/>
              </a:rPr>
              <a:t>  System.out.println("The circle diameter is " + </a:t>
            </a:r>
          </a:p>
          <a:p>
            <a:pPr lvl="1">
              <a:lnSpc>
                <a:spcPct val="80000"/>
              </a:lnSpc>
              <a:buFontTx/>
              <a:buNone/>
            </a:pPr>
            <a:r>
              <a:rPr lang="en-US" altLang="ko-KR" sz="2000" smtClean="0">
                <a:latin typeface="Courier New" panose="02070309020205020404" pitchFamily="49" charset="0"/>
                <a:ea typeface="굴림" panose="020B0600000101010101" pitchFamily="50" charset="-127"/>
              </a:rPr>
              <a:t>    ((Circle)myObject).getDiameter());</a:t>
            </a:r>
          </a:p>
          <a:p>
            <a:pPr lvl="1">
              <a:lnSpc>
                <a:spcPct val="80000"/>
              </a:lnSpc>
              <a:buFontTx/>
              <a:buNone/>
            </a:pPr>
            <a:r>
              <a:rPr lang="en-US" altLang="ko-KR" sz="2000" smtClean="0">
                <a:latin typeface="Courier New" panose="02070309020205020404" pitchFamily="49" charset="0"/>
                <a:ea typeface="굴림" panose="020B0600000101010101" pitchFamily="50" charset="-127"/>
              </a:rPr>
              <a:t>  ...</a:t>
            </a:r>
          </a:p>
          <a:p>
            <a:pPr lvl="1">
              <a:lnSpc>
                <a:spcPct val="80000"/>
              </a:lnSpc>
              <a:buFontTx/>
              <a:buNone/>
            </a:pPr>
            <a:r>
              <a:rPr lang="en-US" altLang="ko-KR" sz="2000" smtClean="0">
                <a:latin typeface="Courier New" panose="02070309020205020404" pitchFamily="49" charset="0"/>
                <a:ea typeface="굴림" panose="020B0600000101010101" pitchFamily="50" charset="-127"/>
              </a:rPr>
              <a:t>}</a:t>
            </a:r>
          </a:p>
        </p:txBody>
      </p:sp>
    </p:spTree>
    <p:extLst>
      <p:ext uri="{BB962C8B-B14F-4D97-AF65-F5344CB8AC3E}">
        <p14:creationId xmlns:p14="http://schemas.microsoft.com/office/powerpoint/2010/main" val="252251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슬라이드 번호 개체 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5C61BD7-29DD-41F7-93D7-E91A67520782}" type="slidenum">
              <a:rPr lang="en-US" altLang="ko-KR" sz="1400"/>
              <a:pPr>
                <a:spcBef>
                  <a:spcPct val="0"/>
                </a:spcBef>
                <a:buClrTx/>
                <a:buSzTx/>
                <a:buFontTx/>
                <a:buNone/>
              </a:pPr>
              <a:t>36</a:t>
            </a:fld>
            <a:endParaRPr lang="en-US" altLang="ko-KR" sz="1400"/>
          </a:p>
        </p:txBody>
      </p:sp>
      <p:sp>
        <p:nvSpPr>
          <p:cNvPr id="38915" name="Rectangle 2"/>
          <p:cNvSpPr>
            <a:spLocks noGrp="1" noChangeArrowheads="1"/>
          </p:cNvSpPr>
          <p:nvPr>
            <p:ph type="title"/>
          </p:nvPr>
        </p:nvSpPr>
        <p:spPr>
          <a:xfrm>
            <a:off x="685800" y="228600"/>
            <a:ext cx="7772400" cy="457200"/>
          </a:xfrm>
          <a:noFill/>
        </p:spPr>
        <p:txBody>
          <a:bodyPr/>
          <a:lstStyle/>
          <a:p>
            <a:r>
              <a:rPr lang="en-US" altLang="ko-KR" smtClean="0">
                <a:ea typeface="굴림" panose="020B0600000101010101" pitchFamily="50" charset="-127"/>
              </a:rPr>
              <a:t>TIP</a:t>
            </a:r>
          </a:p>
        </p:txBody>
      </p:sp>
      <p:sp>
        <p:nvSpPr>
          <p:cNvPr id="38916" name="Rectangle 3"/>
          <p:cNvSpPr>
            <a:spLocks noGrp="1" noChangeArrowheads="1"/>
          </p:cNvSpPr>
          <p:nvPr>
            <p:ph type="body" idx="1"/>
          </p:nvPr>
        </p:nvSpPr>
        <p:spPr>
          <a:xfrm>
            <a:off x="381000" y="1066800"/>
            <a:ext cx="8534400" cy="4724400"/>
          </a:xfrm>
          <a:noFill/>
        </p:spPr>
        <p:txBody>
          <a:bodyPr/>
          <a:lstStyle/>
          <a:p>
            <a:pPr>
              <a:lnSpc>
                <a:spcPct val="90000"/>
              </a:lnSpc>
              <a:buFont typeface="Arial" panose="020B0604020202020204" pitchFamily="34" charset="0"/>
              <a:buChar char="•"/>
            </a:pPr>
            <a:r>
              <a:rPr lang="en-US" altLang="ko-KR" smtClean="0">
                <a:ea typeface="굴림" panose="020B0600000101010101" pitchFamily="50" charset="-127"/>
                <a:cs typeface="Times New Roman" panose="02020603050405020304" pitchFamily="18" charset="0"/>
              </a:rPr>
              <a:t>To help understand casting, you may also consider the analogy of fruit, apple, and orange with the </a:t>
            </a:r>
            <a:r>
              <a:rPr lang="en-US" altLang="ko-KR" u="sng" smtClean="0">
                <a:ea typeface="굴림" panose="020B0600000101010101" pitchFamily="50" charset="-127"/>
                <a:cs typeface="Times New Roman" panose="02020603050405020304" pitchFamily="18" charset="0"/>
              </a:rPr>
              <a:t>Fruit</a:t>
            </a:r>
            <a:r>
              <a:rPr lang="en-US" altLang="ko-KR" smtClean="0">
                <a:ea typeface="굴림" panose="020B0600000101010101" pitchFamily="50" charset="-127"/>
                <a:cs typeface="Times New Roman" panose="02020603050405020304" pitchFamily="18" charset="0"/>
              </a:rPr>
              <a:t> class as the superclass for </a:t>
            </a:r>
            <a:r>
              <a:rPr lang="en-US" altLang="ko-KR" u="sng" smtClean="0">
                <a:ea typeface="굴림" panose="020B0600000101010101" pitchFamily="50" charset="-127"/>
                <a:cs typeface="Times New Roman" panose="02020603050405020304" pitchFamily="18" charset="0"/>
              </a:rPr>
              <a:t>Apple</a:t>
            </a:r>
            <a:r>
              <a:rPr lang="en-US" altLang="ko-KR" smtClean="0">
                <a:ea typeface="굴림" panose="020B0600000101010101" pitchFamily="50" charset="-127"/>
                <a:cs typeface="Times New Roman" panose="02020603050405020304" pitchFamily="18" charset="0"/>
              </a:rPr>
              <a:t> and </a:t>
            </a:r>
            <a:r>
              <a:rPr lang="en-US" altLang="ko-KR" u="sng" smtClean="0">
                <a:ea typeface="굴림" panose="020B0600000101010101" pitchFamily="50" charset="-127"/>
                <a:cs typeface="Times New Roman" panose="02020603050405020304" pitchFamily="18" charset="0"/>
              </a:rPr>
              <a:t>Orange</a:t>
            </a:r>
            <a:r>
              <a:rPr lang="en-US" altLang="ko-KR" smtClean="0">
                <a:ea typeface="굴림" panose="020B0600000101010101" pitchFamily="50" charset="-127"/>
                <a:cs typeface="Times New Roman" panose="02020603050405020304" pitchFamily="18" charset="0"/>
              </a:rPr>
              <a:t>. </a:t>
            </a:r>
          </a:p>
          <a:p>
            <a:pPr>
              <a:lnSpc>
                <a:spcPct val="90000"/>
              </a:lnSpc>
              <a:buFont typeface="Arial" panose="020B0604020202020204" pitchFamily="34" charset="0"/>
              <a:buChar char="•"/>
            </a:pPr>
            <a:r>
              <a:rPr lang="en-US" altLang="ko-KR" smtClean="0">
                <a:ea typeface="굴림" panose="020B0600000101010101" pitchFamily="50" charset="-127"/>
                <a:cs typeface="Times New Roman" panose="02020603050405020304" pitchFamily="18" charset="0"/>
              </a:rPr>
              <a:t>An apple is a fruit, so you can always safely assign an instance of </a:t>
            </a:r>
            <a:r>
              <a:rPr lang="en-US" altLang="ko-KR" u="sng" smtClean="0">
                <a:ea typeface="굴림" panose="020B0600000101010101" pitchFamily="50" charset="-127"/>
                <a:cs typeface="Times New Roman" panose="02020603050405020304" pitchFamily="18" charset="0"/>
              </a:rPr>
              <a:t>Apple</a:t>
            </a:r>
            <a:r>
              <a:rPr lang="en-US" altLang="ko-KR" smtClean="0">
                <a:ea typeface="굴림" panose="020B0600000101010101" pitchFamily="50" charset="-127"/>
                <a:cs typeface="Times New Roman" panose="02020603050405020304" pitchFamily="18" charset="0"/>
              </a:rPr>
              <a:t> to a variable for </a:t>
            </a:r>
            <a:r>
              <a:rPr lang="en-US" altLang="ko-KR" u="sng" smtClean="0">
                <a:ea typeface="굴림" panose="020B0600000101010101" pitchFamily="50" charset="-127"/>
                <a:cs typeface="Times New Roman" panose="02020603050405020304" pitchFamily="18" charset="0"/>
              </a:rPr>
              <a:t>Fruit</a:t>
            </a:r>
            <a:r>
              <a:rPr lang="en-US" altLang="ko-KR" smtClean="0">
                <a:ea typeface="굴림" panose="020B0600000101010101" pitchFamily="50" charset="-127"/>
                <a:cs typeface="Times New Roman" panose="02020603050405020304" pitchFamily="18" charset="0"/>
              </a:rPr>
              <a:t>. </a:t>
            </a:r>
          </a:p>
          <a:p>
            <a:pPr>
              <a:lnSpc>
                <a:spcPct val="90000"/>
              </a:lnSpc>
              <a:buFont typeface="Arial" panose="020B0604020202020204" pitchFamily="34" charset="0"/>
              <a:buChar char="•"/>
            </a:pPr>
            <a:r>
              <a:rPr lang="en-US" altLang="ko-KR" smtClean="0">
                <a:ea typeface="굴림" panose="020B0600000101010101" pitchFamily="50" charset="-127"/>
                <a:cs typeface="Times New Roman" panose="02020603050405020304" pitchFamily="18" charset="0"/>
              </a:rPr>
              <a:t>However, a fruit is not necessarily an apple, so you have to use explicit casting to assign an instance of </a:t>
            </a:r>
            <a:r>
              <a:rPr lang="en-US" altLang="ko-KR" u="sng" smtClean="0">
                <a:ea typeface="굴림" panose="020B0600000101010101" pitchFamily="50" charset="-127"/>
                <a:cs typeface="Times New Roman" panose="02020603050405020304" pitchFamily="18" charset="0"/>
              </a:rPr>
              <a:t>Fruit</a:t>
            </a:r>
            <a:r>
              <a:rPr lang="en-US" altLang="ko-KR" smtClean="0">
                <a:ea typeface="굴림" panose="020B0600000101010101" pitchFamily="50" charset="-127"/>
                <a:cs typeface="Times New Roman" panose="02020603050405020304" pitchFamily="18" charset="0"/>
              </a:rPr>
              <a:t> to a variable of </a:t>
            </a:r>
            <a:r>
              <a:rPr lang="en-US" altLang="ko-KR" u="sng" smtClean="0">
                <a:ea typeface="굴림" panose="020B0600000101010101" pitchFamily="50" charset="-127"/>
                <a:cs typeface="Times New Roman" panose="02020603050405020304" pitchFamily="18" charset="0"/>
              </a:rPr>
              <a:t>Apple</a:t>
            </a:r>
            <a:r>
              <a:rPr lang="en-US" altLang="ko-KR" smtClean="0">
                <a:ea typeface="굴림" panose="020B0600000101010101" pitchFamily="50" charset="-127"/>
                <a:cs typeface="Times New Roman" panose="02020603050405020304" pitchFamily="18" charset="0"/>
              </a:rPr>
              <a:t>. </a:t>
            </a:r>
          </a:p>
        </p:txBody>
      </p:sp>
    </p:spTree>
    <p:extLst>
      <p:ext uri="{BB962C8B-B14F-4D97-AF65-F5344CB8AC3E}">
        <p14:creationId xmlns:p14="http://schemas.microsoft.com/office/powerpoint/2010/main" val="2047400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슬라이드 번호 개체 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64D6174-D0D8-421C-BDE0-E334472ADEAC}" type="slidenum">
              <a:rPr lang="en-US" altLang="ko-KR" sz="1400"/>
              <a:pPr>
                <a:spcBef>
                  <a:spcPct val="0"/>
                </a:spcBef>
                <a:buClrTx/>
                <a:buSzTx/>
                <a:buFontTx/>
                <a:buNone/>
              </a:pPr>
              <a:t>37</a:t>
            </a:fld>
            <a:endParaRPr lang="en-US" altLang="ko-KR" sz="1400"/>
          </a:p>
        </p:txBody>
      </p:sp>
      <p:sp>
        <p:nvSpPr>
          <p:cNvPr id="46083" name="Rectangle 2"/>
          <p:cNvSpPr>
            <a:spLocks noGrp="1" noChangeArrowheads="1"/>
          </p:cNvSpPr>
          <p:nvPr>
            <p:ph type="title"/>
          </p:nvPr>
        </p:nvSpPr>
        <p:spPr>
          <a:xfrm>
            <a:off x="685800" y="0"/>
            <a:ext cx="7772400" cy="1428750"/>
          </a:xfrm>
          <a:noFill/>
        </p:spPr>
        <p:txBody>
          <a:bodyPr/>
          <a:lstStyle/>
          <a:p>
            <a:r>
              <a:rPr lang="en-US" altLang="ko-KR" smtClean="0">
                <a:ea typeface="굴림" panose="020B0600000101010101" pitchFamily="50" charset="-127"/>
              </a:rPr>
              <a:t>The </a:t>
            </a:r>
            <a:r>
              <a:rPr lang="en-US" altLang="ko-KR" sz="4200" smtClean="0">
                <a:latin typeface="Courier New" panose="02070309020205020404" pitchFamily="49" charset="0"/>
                <a:ea typeface="굴림" panose="020B0600000101010101" pitchFamily="50" charset="-127"/>
              </a:rPr>
              <a:t>protected</a:t>
            </a:r>
            <a:r>
              <a:rPr lang="en-US" altLang="ko-KR" smtClean="0">
                <a:ea typeface="굴림" panose="020B0600000101010101" pitchFamily="50" charset="-127"/>
              </a:rPr>
              <a:t> Modifier</a:t>
            </a:r>
          </a:p>
        </p:txBody>
      </p:sp>
      <p:sp>
        <p:nvSpPr>
          <p:cNvPr id="46084" name="Rectangle 3"/>
          <p:cNvSpPr>
            <a:spLocks noGrp="1" noChangeArrowheads="1"/>
          </p:cNvSpPr>
          <p:nvPr>
            <p:ph type="body" idx="1"/>
          </p:nvPr>
        </p:nvSpPr>
        <p:spPr>
          <a:xfrm>
            <a:off x="381000" y="1295400"/>
            <a:ext cx="8305800" cy="3048000"/>
          </a:xfrm>
          <a:noFill/>
        </p:spPr>
        <p:txBody>
          <a:bodyPr/>
          <a:lstStyle/>
          <a:p>
            <a:pPr>
              <a:lnSpc>
                <a:spcPct val="90000"/>
              </a:lnSpc>
              <a:spcAft>
                <a:spcPts val="1200"/>
              </a:spcAft>
            </a:pPr>
            <a:r>
              <a:rPr lang="en-US" altLang="ko-KR" sz="2800" dirty="0" smtClean="0">
                <a:ea typeface="굴림" panose="020B0600000101010101" pitchFamily="50" charset="-127"/>
              </a:rPr>
              <a:t>The </a:t>
            </a:r>
            <a:r>
              <a:rPr lang="en-US" altLang="ko-KR" sz="2800" dirty="0" smtClean="0">
                <a:latin typeface="Courier New" panose="02070309020205020404" pitchFamily="49" charset="0"/>
                <a:ea typeface="굴림" panose="020B0600000101010101" pitchFamily="50" charset="-127"/>
              </a:rPr>
              <a:t>protected</a:t>
            </a:r>
            <a:r>
              <a:rPr lang="en-US" altLang="ko-KR" sz="2800" dirty="0" smtClean="0">
                <a:ea typeface="굴림" panose="020B0600000101010101" pitchFamily="50" charset="-127"/>
              </a:rPr>
              <a:t> modifier can be applied on data and methods in a class. </a:t>
            </a:r>
          </a:p>
          <a:p>
            <a:pPr>
              <a:lnSpc>
                <a:spcPct val="90000"/>
              </a:lnSpc>
              <a:spcAft>
                <a:spcPts val="1200"/>
              </a:spcAft>
            </a:pPr>
            <a:r>
              <a:rPr lang="en-US" altLang="ko-KR" sz="2800" dirty="0" smtClean="0">
                <a:ea typeface="굴림" panose="020B0600000101010101" pitchFamily="50" charset="-127"/>
              </a:rPr>
              <a:t>A protected data or a protected method in a public class can be accessed </a:t>
            </a:r>
          </a:p>
          <a:p>
            <a:pPr lvl="1">
              <a:lnSpc>
                <a:spcPct val="90000"/>
              </a:lnSpc>
              <a:spcAft>
                <a:spcPts val="1200"/>
              </a:spcAft>
            </a:pPr>
            <a:r>
              <a:rPr lang="en-US" altLang="ko-KR" sz="2400" dirty="0" smtClean="0">
                <a:ea typeface="굴림" panose="020B0600000101010101" pitchFamily="50" charset="-127"/>
              </a:rPr>
              <a:t>by any class in the same package</a:t>
            </a:r>
          </a:p>
          <a:p>
            <a:pPr lvl="1">
              <a:lnSpc>
                <a:spcPct val="90000"/>
              </a:lnSpc>
              <a:spcAft>
                <a:spcPts val="1200"/>
              </a:spcAft>
            </a:pPr>
            <a:r>
              <a:rPr lang="en-US" altLang="ko-KR" sz="2400" dirty="0" smtClean="0">
                <a:ea typeface="굴림" panose="020B0600000101010101" pitchFamily="50" charset="-127"/>
              </a:rPr>
              <a:t>or its subclasses, even if the subclasses are in a different package.</a:t>
            </a:r>
            <a:r>
              <a:rPr lang="en-US" altLang="ko-KR" sz="2400" dirty="0" smtClean="0">
                <a:latin typeface="Courier" charset="0"/>
                <a:ea typeface="굴림" panose="020B0600000101010101" pitchFamily="50" charset="-127"/>
              </a:rPr>
              <a:t> </a:t>
            </a:r>
          </a:p>
          <a:p>
            <a:pPr>
              <a:lnSpc>
                <a:spcPct val="90000"/>
              </a:lnSpc>
              <a:spcAft>
                <a:spcPts val="1200"/>
              </a:spcAft>
            </a:pPr>
            <a:r>
              <a:rPr lang="en-US" altLang="ko-KR" sz="2800" dirty="0" smtClean="0">
                <a:ea typeface="굴림" panose="020B0600000101010101" pitchFamily="50" charset="-127"/>
              </a:rPr>
              <a:t>private, default, protected, public</a:t>
            </a:r>
          </a:p>
        </p:txBody>
      </p:sp>
      <p:sp>
        <p:nvSpPr>
          <p:cNvPr id="46085" name="Rectangle 4"/>
          <p:cNvSpPr>
            <a:spLocks noChangeArrowheads="1"/>
          </p:cNvSpPr>
          <p:nvPr/>
        </p:nvSpPr>
        <p:spPr bwMode="auto">
          <a:xfrm>
            <a:off x="1643063" y="3062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ko-KR" altLang="en-US" sz="2400">
              <a:ea typeface="굴림" panose="020B0600000101010101" pitchFamily="50" charset="-127"/>
            </a:endParaRPr>
          </a:p>
        </p:txBody>
      </p:sp>
      <p:graphicFrame>
        <p:nvGraphicFramePr>
          <p:cNvPr id="46086" name="Object 5"/>
          <p:cNvGraphicFramePr>
            <a:graphicFrameLocks noChangeAspect="1"/>
          </p:cNvGraphicFramePr>
          <p:nvPr>
            <p:extLst>
              <p:ext uri="{D42A27DB-BD31-4B8C-83A1-F6EECF244321}">
                <p14:modId xmlns:p14="http://schemas.microsoft.com/office/powerpoint/2010/main" val="3123683098"/>
              </p:ext>
            </p:extLst>
          </p:nvPr>
        </p:nvGraphicFramePr>
        <p:xfrm>
          <a:off x="762000" y="5226050"/>
          <a:ext cx="7780338" cy="1173163"/>
        </p:xfrm>
        <a:graphic>
          <a:graphicData uri="http://schemas.openxmlformats.org/presentationml/2006/ole">
            <mc:AlternateContent xmlns:mc="http://schemas.openxmlformats.org/markup-compatibility/2006">
              <mc:Choice xmlns:v="urn:schemas-microsoft-com:vml" Requires="v">
                <p:oleObj spid="_x0000_s72707" name="Picture" r:id="rId3" imgW="4869180" imgH="736092" progId="Word.Picture.8">
                  <p:embed/>
                </p:oleObj>
              </mc:Choice>
              <mc:Fallback>
                <p:oleObj name="Picture" r:id="rId3" imgW="4869180" imgH="736092" progId="Word.Picture.8">
                  <p:embed/>
                  <p:pic>
                    <p:nvPicPr>
                      <p:cNvPr id="4608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5226050"/>
                        <a:ext cx="7780338" cy="1173163"/>
                      </a:xfrm>
                      <a:prstGeom prst="rect">
                        <a:avLst/>
                      </a:prstGeom>
                      <a:solidFill>
                        <a:schemeClr val="bg1">
                          <a:lumMod val="95000"/>
                        </a:schemeClr>
                      </a:solidFill>
                      <a:ln>
                        <a:noFill/>
                      </a:ln>
                      <a:extLst/>
                    </p:spPr>
                  </p:pic>
                </p:oleObj>
              </mc:Fallback>
            </mc:AlternateContent>
          </a:graphicData>
        </a:graphic>
      </p:graphicFrame>
    </p:spTree>
    <p:extLst>
      <p:ext uri="{BB962C8B-B14F-4D97-AF65-F5344CB8AC3E}">
        <p14:creationId xmlns:p14="http://schemas.microsoft.com/office/powerpoint/2010/main" val="3309323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슬라이드 번호 개체 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0090EF4-F812-4293-B003-BB55070B9061}" type="slidenum">
              <a:rPr lang="en-US" altLang="ko-KR" sz="1400"/>
              <a:pPr>
                <a:spcBef>
                  <a:spcPct val="0"/>
                </a:spcBef>
                <a:buClrTx/>
                <a:buSzTx/>
                <a:buFontTx/>
                <a:buNone/>
              </a:pPr>
              <a:t>38</a:t>
            </a:fld>
            <a:endParaRPr lang="en-US" altLang="ko-KR" sz="1400"/>
          </a:p>
        </p:txBody>
      </p:sp>
      <p:sp>
        <p:nvSpPr>
          <p:cNvPr id="47107" name="Rectangle 2"/>
          <p:cNvSpPr>
            <a:spLocks noGrp="1" noChangeArrowheads="1"/>
          </p:cNvSpPr>
          <p:nvPr>
            <p:ph type="title"/>
          </p:nvPr>
        </p:nvSpPr>
        <p:spPr>
          <a:xfrm>
            <a:off x="685800" y="0"/>
            <a:ext cx="7772400" cy="1428750"/>
          </a:xfrm>
          <a:noFill/>
        </p:spPr>
        <p:txBody>
          <a:bodyPr/>
          <a:lstStyle/>
          <a:p>
            <a:r>
              <a:rPr lang="en-US" altLang="ko-KR" smtClean="0">
                <a:ea typeface="굴림" panose="020B0600000101010101" pitchFamily="50" charset="-127"/>
              </a:rPr>
              <a:t>Accessibility Summary</a:t>
            </a:r>
          </a:p>
        </p:txBody>
      </p:sp>
      <p:sp>
        <p:nvSpPr>
          <p:cNvPr id="47108" name="Rectangle 4"/>
          <p:cNvSpPr>
            <a:spLocks noChangeArrowheads="1"/>
          </p:cNvSpPr>
          <p:nvPr/>
        </p:nvSpPr>
        <p:spPr bwMode="auto">
          <a:xfrm>
            <a:off x="1643063" y="3062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ko-KR" altLang="en-US" sz="2400">
              <a:ea typeface="굴림" panose="020B0600000101010101" pitchFamily="50" charset="-127"/>
            </a:endParaRPr>
          </a:p>
        </p:txBody>
      </p:sp>
      <p:sp>
        <p:nvSpPr>
          <p:cNvPr id="47109" name="Rectangle 8"/>
          <p:cNvSpPr>
            <a:spLocks noChangeArrowheads="1"/>
          </p:cNvSpPr>
          <p:nvPr/>
        </p:nvSpPr>
        <p:spPr bwMode="auto">
          <a:xfrm>
            <a:off x="2247900" y="2400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ko-KR" altLang="en-US" sz="2400">
              <a:ea typeface="굴림" panose="020B0600000101010101" pitchFamily="50" charset="-127"/>
            </a:endParaRPr>
          </a:p>
        </p:txBody>
      </p:sp>
      <p:graphicFrame>
        <p:nvGraphicFramePr>
          <p:cNvPr id="47110" name="Object 7"/>
          <p:cNvGraphicFramePr>
            <a:graphicFrameLocks noChangeAspect="1"/>
          </p:cNvGraphicFramePr>
          <p:nvPr>
            <p:extLst>
              <p:ext uri="{D42A27DB-BD31-4B8C-83A1-F6EECF244321}">
                <p14:modId xmlns:p14="http://schemas.microsoft.com/office/powerpoint/2010/main" val="735927157"/>
              </p:ext>
            </p:extLst>
          </p:nvPr>
        </p:nvGraphicFramePr>
        <p:xfrm>
          <a:off x="381000" y="1981200"/>
          <a:ext cx="8382000" cy="3709988"/>
        </p:xfrm>
        <a:graphic>
          <a:graphicData uri="http://schemas.openxmlformats.org/presentationml/2006/ole">
            <mc:AlternateContent xmlns:mc="http://schemas.openxmlformats.org/markup-compatibility/2006">
              <mc:Choice xmlns:v="urn:schemas-microsoft-com:vml" Requires="v">
                <p:oleObj spid="_x0000_s73731" r:id="rId3" imgW="4648200" imgH="2057400" progId="Word.Picture.8">
                  <p:embed/>
                </p:oleObj>
              </mc:Choice>
              <mc:Fallback>
                <p:oleObj r:id="rId3" imgW="4648200" imgH="2057400" progId="Word.Picture.8">
                  <p:embed/>
                  <p:pic>
                    <p:nvPicPr>
                      <p:cNvPr id="4711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981200"/>
                        <a:ext cx="8382000" cy="3709988"/>
                      </a:xfrm>
                      <a:prstGeom prst="rect">
                        <a:avLst/>
                      </a:prstGeom>
                      <a:solidFill>
                        <a:schemeClr val="bg1">
                          <a:lumMod val="95000"/>
                        </a:schemeClr>
                      </a:solidFill>
                      <a:ln>
                        <a:noFill/>
                      </a:ln>
                      <a:extLst/>
                    </p:spPr>
                  </p:pic>
                </p:oleObj>
              </mc:Fallback>
            </mc:AlternateContent>
          </a:graphicData>
        </a:graphic>
      </p:graphicFrame>
    </p:spTree>
    <p:extLst>
      <p:ext uri="{BB962C8B-B14F-4D97-AF65-F5344CB8AC3E}">
        <p14:creationId xmlns:p14="http://schemas.microsoft.com/office/powerpoint/2010/main" val="2582829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슬라이드 번호 개체 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094A4C5-D617-4859-A362-2A13EB52B887}" type="slidenum">
              <a:rPr lang="en-US" altLang="ko-KR" sz="1400"/>
              <a:pPr>
                <a:spcBef>
                  <a:spcPct val="0"/>
                </a:spcBef>
                <a:buClrTx/>
                <a:buSzTx/>
                <a:buFontTx/>
                <a:buNone/>
              </a:pPr>
              <a:t>39</a:t>
            </a:fld>
            <a:endParaRPr lang="en-US" altLang="ko-KR" sz="1400"/>
          </a:p>
        </p:txBody>
      </p:sp>
      <p:sp>
        <p:nvSpPr>
          <p:cNvPr id="48131" name="Rectangle 2"/>
          <p:cNvSpPr>
            <a:spLocks noGrp="1" noChangeArrowheads="1"/>
          </p:cNvSpPr>
          <p:nvPr>
            <p:ph type="title"/>
          </p:nvPr>
        </p:nvSpPr>
        <p:spPr>
          <a:xfrm>
            <a:off x="685800" y="304800"/>
            <a:ext cx="7772400" cy="742950"/>
          </a:xfrm>
          <a:noFill/>
        </p:spPr>
        <p:txBody>
          <a:bodyPr/>
          <a:lstStyle/>
          <a:p>
            <a:r>
              <a:rPr lang="en-US" altLang="ko-KR" smtClean="0">
                <a:ea typeface="굴림" panose="020B0600000101010101" pitchFamily="50" charset="-127"/>
              </a:rPr>
              <a:t>Visibility Modifiers </a:t>
            </a:r>
          </a:p>
        </p:txBody>
      </p:sp>
      <p:sp>
        <p:nvSpPr>
          <p:cNvPr id="48132" name="Rectangle 5"/>
          <p:cNvSpPr>
            <a:spLocks noChangeArrowheads="1"/>
          </p:cNvSpPr>
          <p:nvPr/>
        </p:nvSpPr>
        <p:spPr bwMode="auto">
          <a:xfrm>
            <a:off x="1684338" y="2686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ko-KR" altLang="en-US" sz="2400">
              <a:ea typeface="굴림" panose="020B0600000101010101" pitchFamily="50" charset="-127"/>
            </a:endParaRPr>
          </a:p>
        </p:txBody>
      </p:sp>
      <p:sp>
        <p:nvSpPr>
          <p:cNvPr id="48133" name="Rectangle 7"/>
          <p:cNvSpPr>
            <a:spLocks noChangeArrowheads="1"/>
          </p:cNvSpPr>
          <p:nvPr/>
        </p:nvSpPr>
        <p:spPr bwMode="auto">
          <a:xfrm>
            <a:off x="1914525" y="1914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ko-KR" altLang="en-US" sz="2400">
              <a:ea typeface="굴림" panose="020B0600000101010101" pitchFamily="50" charset="-127"/>
            </a:endParaRPr>
          </a:p>
        </p:txBody>
      </p:sp>
      <p:sp>
        <p:nvSpPr>
          <p:cNvPr id="48134" name="Rectangle 9"/>
          <p:cNvSpPr>
            <a:spLocks noChangeArrowheads="1"/>
          </p:cNvSpPr>
          <p:nvPr/>
        </p:nvSpPr>
        <p:spPr bwMode="auto">
          <a:xfrm>
            <a:off x="0" y="1912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ko-KR" altLang="en-US" sz="2400">
              <a:ea typeface="굴림" panose="020B0600000101010101" pitchFamily="50" charset="-127"/>
            </a:endParaRPr>
          </a:p>
        </p:txBody>
      </p:sp>
      <p:graphicFrame>
        <p:nvGraphicFramePr>
          <p:cNvPr id="48135" name="Object 8"/>
          <p:cNvGraphicFramePr>
            <a:graphicFrameLocks noChangeAspect="1"/>
          </p:cNvGraphicFramePr>
          <p:nvPr>
            <p:extLst>
              <p:ext uri="{D42A27DB-BD31-4B8C-83A1-F6EECF244321}">
                <p14:modId xmlns:p14="http://schemas.microsoft.com/office/powerpoint/2010/main" val="3496531500"/>
              </p:ext>
            </p:extLst>
          </p:nvPr>
        </p:nvGraphicFramePr>
        <p:xfrm>
          <a:off x="0" y="1219200"/>
          <a:ext cx="8839200" cy="5040313"/>
        </p:xfrm>
        <a:graphic>
          <a:graphicData uri="http://schemas.openxmlformats.org/presentationml/2006/ole">
            <mc:AlternateContent xmlns:mc="http://schemas.openxmlformats.org/markup-compatibility/2006">
              <mc:Choice xmlns:v="urn:schemas-microsoft-com:vml" Requires="v">
                <p:oleObj spid="_x0000_s74755" name="Picture" r:id="rId3" imgW="5321808" imgH="3026664" progId="Word.Picture.8">
                  <p:embed/>
                </p:oleObj>
              </mc:Choice>
              <mc:Fallback>
                <p:oleObj name="Picture" r:id="rId3" imgW="5321808" imgH="3026664" progId="Word.Picture.8">
                  <p:embed/>
                  <p:pic>
                    <p:nvPicPr>
                      <p:cNvPr id="48135"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19200"/>
                        <a:ext cx="8839200" cy="5040313"/>
                      </a:xfrm>
                      <a:prstGeom prst="rect">
                        <a:avLst/>
                      </a:prstGeom>
                      <a:solidFill>
                        <a:schemeClr val="bg1">
                          <a:lumMod val="95000"/>
                        </a:schemeClr>
                      </a:solidFill>
                      <a:ln>
                        <a:noFill/>
                      </a:ln>
                      <a:extLst/>
                    </p:spPr>
                  </p:pic>
                </p:oleObj>
              </mc:Fallback>
            </mc:AlternateContent>
          </a:graphicData>
        </a:graphic>
      </p:graphicFrame>
    </p:spTree>
    <p:extLst>
      <p:ext uri="{BB962C8B-B14F-4D97-AF65-F5344CB8AC3E}">
        <p14:creationId xmlns:p14="http://schemas.microsoft.com/office/powerpoint/2010/main" val="3196769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954F7D2-4E10-497F-8394-B132A8E71891}" type="slidenum">
              <a:rPr lang="en-US" altLang="en-US" sz="1400"/>
              <a:pPr>
                <a:spcBef>
                  <a:spcPct val="0"/>
                </a:spcBef>
                <a:buClrTx/>
                <a:buSzTx/>
                <a:buFontTx/>
                <a:buNone/>
              </a:pPr>
              <a:t>4</a:t>
            </a:fld>
            <a:endParaRPr lang="en-US" altLang="en-US" sz="1400"/>
          </a:p>
        </p:txBody>
      </p:sp>
      <p:sp>
        <p:nvSpPr>
          <p:cNvPr id="6147" name="Rectangle 2"/>
          <p:cNvSpPr>
            <a:spLocks noGrp="1" noChangeArrowheads="1"/>
          </p:cNvSpPr>
          <p:nvPr>
            <p:ph type="title"/>
          </p:nvPr>
        </p:nvSpPr>
        <p:spPr>
          <a:xfrm>
            <a:off x="457200" y="228600"/>
            <a:ext cx="7772400" cy="457200"/>
          </a:xfrm>
        </p:spPr>
        <p:txBody>
          <a:bodyPr/>
          <a:lstStyle/>
          <a:p>
            <a:r>
              <a:rPr lang="en-US" altLang="en-US" sz="4000" smtClean="0"/>
              <a:t>Superclasses and Subclasses</a:t>
            </a:r>
          </a:p>
        </p:txBody>
      </p:sp>
      <p:sp>
        <p:nvSpPr>
          <p:cNvPr id="6148" name="Rectangle 7"/>
          <p:cNvSpPr>
            <a:spLocks noChangeArrowheads="1"/>
          </p:cNvSpPr>
          <p:nvPr/>
        </p:nvSpPr>
        <p:spPr bwMode="auto">
          <a:xfrm>
            <a:off x="0" y="1463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08" name="AutoShape 8">
            <a:hlinkClick r:id="" action="ppaction://noaction" highlightClick="1"/>
          </p:cNvPr>
          <p:cNvSpPr>
            <a:spLocks noChangeArrowheads="1"/>
          </p:cNvSpPr>
          <p:nvPr/>
        </p:nvSpPr>
        <p:spPr bwMode="auto">
          <a:xfrm>
            <a:off x="5791200" y="2209800"/>
            <a:ext cx="31242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3" action="ppaction://program"/>
              </a:rPr>
              <a:t>GeometricObject</a:t>
            </a:r>
            <a:endParaRPr lang="en-US" altLang="ko-KR">
              <a:solidFill>
                <a:schemeClr val="accent1"/>
              </a:solidFill>
              <a:ea typeface="굴림" panose="020B0600000101010101" pitchFamily="50" charset="-127"/>
            </a:endParaRPr>
          </a:p>
        </p:txBody>
      </p:sp>
      <p:sp>
        <p:nvSpPr>
          <p:cNvPr id="307211" name="AutoShape 11">
            <a:hlinkClick r:id="" action="ppaction://noaction" highlightClick="1"/>
          </p:cNvPr>
          <p:cNvSpPr>
            <a:spLocks noChangeArrowheads="1"/>
          </p:cNvSpPr>
          <p:nvPr/>
        </p:nvSpPr>
        <p:spPr bwMode="auto">
          <a:xfrm>
            <a:off x="6248400" y="4876800"/>
            <a:ext cx="27432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4" action="ppaction://program"/>
              </a:rPr>
              <a:t>TestCircleRectangle</a:t>
            </a:r>
            <a:endParaRPr lang="en-US" altLang="ko-KR">
              <a:solidFill>
                <a:schemeClr val="accent1"/>
              </a:solidFill>
              <a:ea typeface="굴림" panose="020B0600000101010101" pitchFamily="50" charset="-127"/>
            </a:endParaRPr>
          </a:p>
        </p:txBody>
      </p:sp>
      <p:sp>
        <p:nvSpPr>
          <p:cNvPr id="6151" name="AutoShape 12">
            <a:hlinkClick r:id="rId5" action="ppaction://program" highlightClick="1"/>
          </p:cNvPr>
          <p:cNvSpPr>
            <a:spLocks noChangeArrowheads="1"/>
          </p:cNvSpPr>
          <p:nvPr/>
        </p:nvSpPr>
        <p:spPr bwMode="auto">
          <a:xfrm>
            <a:off x="6781800" y="5638800"/>
            <a:ext cx="18288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6152" name="Rectangle 14"/>
          <p:cNvSpPr>
            <a:spLocks noChangeArrowheads="1"/>
          </p:cNvSpPr>
          <p:nvPr/>
        </p:nvSpPr>
        <p:spPr bwMode="auto">
          <a:xfrm>
            <a:off x="0" y="1123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6153" name="Object 13"/>
          <p:cNvGraphicFramePr>
            <a:graphicFrameLocks noChangeAspect="1"/>
          </p:cNvGraphicFramePr>
          <p:nvPr/>
        </p:nvGraphicFramePr>
        <p:xfrm>
          <a:off x="228600" y="838200"/>
          <a:ext cx="5446713" cy="5562600"/>
        </p:xfrm>
        <a:graphic>
          <a:graphicData uri="http://schemas.openxmlformats.org/presentationml/2006/ole">
            <mc:AlternateContent xmlns:mc="http://schemas.openxmlformats.org/markup-compatibility/2006">
              <mc:Choice xmlns:v="urn:schemas-microsoft-com:vml" Requires="v">
                <p:oleObj spid="_x0000_s6162" name="Picture" r:id="rId6" imgW="4526280" imgH="4608576" progId="Word.Picture.8">
                  <p:embed/>
                </p:oleObj>
              </mc:Choice>
              <mc:Fallback>
                <p:oleObj name="Picture" r:id="rId6" imgW="4526280" imgH="4608576" progId="Word.Picture.8">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 y="838200"/>
                        <a:ext cx="5446713"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09" name="AutoShape 9">
            <a:hlinkClick r:id="" action="ppaction://noaction" highlightClick="1"/>
          </p:cNvPr>
          <p:cNvSpPr>
            <a:spLocks noChangeArrowheads="1"/>
          </p:cNvSpPr>
          <p:nvPr/>
        </p:nvSpPr>
        <p:spPr bwMode="auto">
          <a:xfrm>
            <a:off x="4876800" y="2895600"/>
            <a:ext cx="41148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sz="2000">
                <a:solidFill>
                  <a:schemeClr val="accent1"/>
                </a:solidFill>
                <a:latin typeface="Book Antiqua" panose="02040602050305030304" pitchFamily="18" charset="0"/>
                <a:ea typeface="굴림" panose="020B0600000101010101" pitchFamily="50" charset="-127"/>
                <a:hlinkClick r:id="rId8" action="ppaction://program"/>
              </a:rPr>
              <a:t>CircleFromSimpleGeometricObject</a:t>
            </a:r>
            <a:endParaRPr lang="en-US" altLang="ko-KR" sz="2000">
              <a:solidFill>
                <a:schemeClr val="accent1"/>
              </a:solidFill>
              <a:ea typeface="굴림" panose="020B0600000101010101" pitchFamily="50" charset="-127"/>
            </a:endParaRPr>
          </a:p>
        </p:txBody>
      </p:sp>
      <p:sp>
        <p:nvSpPr>
          <p:cNvPr id="307210" name="AutoShape 10">
            <a:hlinkClick r:id="" action="ppaction://noaction" highlightClick="1"/>
          </p:cNvPr>
          <p:cNvSpPr>
            <a:spLocks noChangeArrowheads="1"/>
          </p:cNvSpPr>
          <p:nvPr/>
        </p:nvSpPr>
        <p:spPr bwMode="auto">
          <a:xfrm>
            <a:off x="4876800" y="3505200"/>
            <a:ext cx="41148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sz="1800" dirty="0" err="1">
                <a:solidFill>
                  <a:schemeClr val="accent1"/>
                </a:solidFill>
                <a:latin typeface="Book Antiqua" panose="02040602050305030304" pitchFamily="18" charset="0"/>
                <a:ea typeface="굴림" panose="020B0600000101010101" pitchFamily="50" charset="-127"/>
                <a:hlinkClick r:id="rId9" action="ppaction://program"/>
              </a:rPr>
              <a:t>RectangleFromSimpleGeometricObject</a:t>
            </a:r>
            <a:endParaRPr lang="en-US" altLang="ko-KR" sz="1800" dirty="0">
              <a:solidFill>
                <a:schemeClr val="accent1"/>
              </a:solidFill>
              <a:ea typeface="굴림" panose="020B0600000101010101" pitchFamily="50" charset="-127"/>
            </a:endParaRPr>
          </a:p>
        </p:txBody>
      </p:sp>
      <p:sp>
        <p:nvSpPr>
          <p:cNvPr id="6156" name="AutoShape 15">
            <a:hlinkClick r:id="rId10" highlightClick="1"/>
          </p:cNvPr>
          <p:cNvSpPr>
            <a:spLocks noChangeArrowheads="1"/>
          </p:cNvSpPr>
          <p:nvPr/>
        </p:nvSpPr>
        <p:spPr bwMode="auto">
          <a:xfrm>
            <a:off x="4495800" y="33528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57" name="AutoShape 16">
            <a:hlinkClick r:id="rId11" highlightClick="1"/>
          </p:cNvPr>
          <p:cNvSpPr>
            <a:spLocks noChangeArrowheads="1"/>
          </p:cNvSpPr>
          <p:nvPr/>
        </p:nvSpPr>
        <p:spPr bwMode="auto">
          <a:xfrm>
            <a:off x="4572000" y="25146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58" name="AutoShape 17">
            <a:hlinkClick r:id="rId12" highlightClick="1"/>
          </p:cNvPr>
          <p:cNvSpPr>
            <a:spLocks noChangeArrowheads="1"/>
          </p:cNvSpPr>
          <p:nvPr/>
        </p:nvSpPr>
        <p:spPr bwMode="auto">
          <a:xfrm>
            <a:off x="5638800" y="19812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59" name="AutoShape 18">
            <a:hlinkClick r:id="rId13" highlightClick="1"/>
          </p:cNvPr>
          <p:cNvSpPr>
            <a:spLocks noChangeArrowheads="1"/>
          </p:cNvSpPr>
          <p:nvPr/>
        </p:nvSpPr>
        <p:spPr bwMode="auto">
          <a:xfrm>
            <a:off x="5638800" y="48768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슬라이드 번호 개체 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E7F23EA-1FE8-47EE-A6B4-30B9C216857F}" type="slidenum">
              <a:rPr lang="en-US" altLang="ko-KR" sz="1400"/>
              <a:pPr>
                <a:spcBef>
                  <a:spcPct val="0"/>
                </a:spcBef>
                <a:buClrTx/>
                <a:buSzTx/>
                <a:buFontTx/>
                <a:buNone/>
              </a:pPr>
              <a:t>40</a:t>
            </a:fld>
            <a:endParaRPr lang="en-US" altLang="ko-KR" sz="1400"/>
          </a:p>
        </p:txBody>
      </p:sp>
      <p:sp>
        <p:nvSpPr>
          <p:cNvPr id="49155" name="Rectangle 2"/>
          <p:cNvSpPr>
            <a:spLocks noGrp="1" noChangeArrowheads="1"/>
          </p:cNvSpPr>
          <p:nvPr>
            <p:ph type="title"/>
          </p:nvPr>
        </p:nvSpPr>
        <p:spPr>
          <a:xfrm>
            <a:off x="228600" y="228600"/>
            <a:ext cx="8610600" cy="685800"/>
          </a:xfrm>
          <a:noFill/>
        </p:spPr>
        <p:txBody>
          <a:bodyPr/>
          <a:lstStyle/>
          <a:p>
            <a:r>
              <a:rPr lang="en-US" altLang="ko-KR" sz="3600" smtClean="0">
                <a:ea typeface="굴림" panose="020B0600000101010101" pitchFamily="50" charset="-127"/>
              </a:rPr>
              <a:t>A Subclass Cannot Weaken the Accessibility</a:t>
            </a:r>
          </a:p>
        </p:txBody>
      </p:sp>
      <p:sp>
        <p:nvSpPr>
          <p:cNvPr id="49156" name="Text Box 3"/>
          <p:cNvSpPr txBox="1">
            <a:spLocks noChangeArrowheads="1"/>
          </p:cNvSpPr>
          <p:nvPr/>
        </p:nvSpPr>
        <p:spPr bwMode="auto">
          <a:xfrm>
            <a:off x="533400" y="1295400"/>
            <a:ext cx="80772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571500" indent="-5715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 typeface="Arial" panose="020B0604020202020204" pitchFamily="34" charset="0"/>
              <a:buChar char="•"/>
            </a:pPr>
            <a:r>
              <a:rPr lang="en-US" altLang="ko-KR">
                <a:ea typeface="굴림" panose="020B0600000101010101" pitchFamily="50" charset="-127"/>
                <a:cs typeface="Times New Roman" panose="02020603050405020304" pitchFamily="18" charset="0"/>
              </a:rPr>
              <a:t>A subclass may override a protected method in its superclass and change its visibility to public. </a:t>
            </a:r>
          </a:p>
          <a:p>
            <a:pPr>
              <a:spcBef>
                <a:spcPct val="50000"/>
              </a:spcBef>
              <a:buClrTx/>
              <a:buSzTx/>
              <a:buFont typeface="Arial" panose="020B0604020202020204" pitchFamily="34" charset="0"/>
              <a:buChar char="•"/>
            </a:pPr>
            <a:r>
              <a:rPr lang="en-US" altLang="ko-KR">
                <a:ea typeface="굴림" panose="020B0600000101010101" pitchFamily="50" charset="-127"/>
                <a:cs typeface="Times New Roman" panose="02020603050405020304" pitchFamily="18" charset="0"/>
              </a:rPr>
              <a:t>However, a subclass cannot weaken the accessibility of a method defined in the superclass. </a:t>
            </a:r>
          </a:p>
          <a:p>
            <a:pPr>
              <a:spcBef>
                <a:spcPct val="50000"/>
              </a:spcBef>
              <a:buClrTx/>
              <a:buSzTx/>
              <a:buFont typeface="Arial" panose="020B0604020202020204" pitchFamily="34" charset="0"/>
              <a:buChar char="•"/>
            </a:pPr>
            <a:r>
              <a:rPr lang="en-US" altLang="ko-KR">
                <a:ea typeface="굴림" panose="020B0600000101010101" pitchFamily="50" charset="-127"/>
                <a:cs typeface="Times New Roman" panose="02020603050405020304" pitchFamily="18" charset="0"/>
              </a:rPr>
              <a:t>For example, if a method is defined as public in the superclass, it must be defined as public in the subclass. </a:t>
            </a:r>
          </a:p>
        </p:txBody>
      </p:sp>
    </p:spTree>
    <p:extLst>
      <p:ext uri="{BB962C8B-B14F-4D97-AF65-F5344CB8AC3E}">
        <p14:creationId xmlns:p14="http://schemas.microsoft.com/office/powerpoint/2010/main" val="4092137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슬라이드 번호 개체 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90DEA1D-93BB-4C2F-B81F-CA1AED6A78E2}" type="slidenum">
              <a:rPr lang="en-US" altLang="ko-KR" sz="1400"/>
              <a:pPr>
                <a:spcBef>
                  <a:spcPct val="0"/>
                </a:spcBef>
                <a:buClrTx/>
                <a:buSzTx/>
                <a:buFontTx/>
                <a:buNone/>
              </a:pPr>
              <a:t>41</a:t>
            </a:fld>
            <a:endParaRPr lang="en-US" altLang="ko-KR" sz="1400"/>
          </a:p>
        </p:txBody>
      </p:sp>
      <p:sp>
        <p:nvSpPr>
          <p:cNvPr id="51203" name="Rectangle 2"/>
          <p:cNvSpPr>
            <a:spLocks noGrp="1" noChangeArrowheads="1"/>
          </p:cNvSpPr>
          <p:nvPr>
            <p:ph type="title"/>
          </p:nvPr>
        </p:nvSpPr>
        <p:spPr>
          <a:xfrm>
            <a:off x="685800" y="0"/>
            <a:ext cx="7772400" cy="1428750"/>
          </a:xfrm>
          <a:noFill/>
        </p:spPr>
        <p:txBody>
          <a:bodyPr/>
          <a:lstStyle/>
          <a:p>
            <a:r>
              <a:rPr lang="en-US" altLang="ko-KR" smtClean="0">
                <a:ea typeface="굴림" panose="020B0600000101010101" pitchFamily="50" charset="-127"/>
              </a:rPr>
              <a:t>The </a:t>
            </a:r>
            <a:r>
              <a:rPr lang="en-US" altLang="ko-KR" sz="4200" smtClean="0">
                <a:latin typeface="Courier New" panose="02070309020205020404" pitchFamily="49" charset="0"/>
                <a:ea typeface="굴림" panose="020B0600000101010101" pitchFamily="50" charset="-127"/>
              </a:rPr>
              <a:t>final</a:t>
            </a:r>
            <a:r>
              <a:rPr lang="en-US" altLang="ko-KR" smtClean="0">
                <a:ea typeface="굴림" panose="020B0600000101010101" pitchFamily="50" charset="-127"/>
              </a:rPr>
              <a:t> Modifier</a:t>
            </a:r>
          </a:p>
        </p:txBody>
      </p:sp>
      <p:sp>
        <p:nvSpPr>
          <p:cNvPr id="51204" name="Rectangle 3"/>
          <p:cNvSpPr>
            <a:spLocks noGrp="1" noChangeArrowheads="1"/>
          </p:cNvSpPr>
          <p:nvPr>
            <p:ph type="body" idx="1"/>
          </p:nvPr>
        </p:nvSpPr>
        <p:spPr>
          <a:xfrm>
            <a:off x="685800" y="1371600"/>
            <a:ext cx="7772400" cy="4133850"/>
          </a:xfrm>
          <a:noFill/>
        </p:spPr>
        <p:txBody>
          <a:bodyPr/>
          <a:lstStyle/>
          <a:p>
            <a:pPr>
              <a:lnSpc>
                <a:spcPct val="90000"/>
              </a:lnSpc>
            </a:pPr>
            <a:r>
              <a:rPr lang="en-US" altLang="ko-KR" sz="2600" smtClean="0">
                <a:ea typeface="굴림" panose="020B0600000101010101" pitchFamily="50" charset="-127"/>
              </a:rPr>
              <a:t>The </a:t>
            </a:r>
            <a:r>
              <a:rPr lang="en-US" altLang="ko-KR" sz="2600" smtClean="0">
                <a:latin typeface="Courier New" panose="02070309020205020404" pitchFamily="49" charset="0"/>
                <a:ea typeface="굴림" panose="020B0600000101010101" pitchFamily="50" charset="-127"/>
              </a:rPr>
              <a:t>final</a:t>
            </a:r>
            <a:r>
              <a:rPr lang="en-US" altLang="ko-KR" sz="2800" smtClean="0">
                <a:ea typeface="굴림" panose="020B0600000101010101" pitchFamily="50" charset="-127"/>
              </a:rPr>
              <a:t> class cannot be extended:</a:t>
            </a:r>
          </a:p>
          <a:p>
            <a:pPr>
              <a:lnSpc>
                <a:spcPct val="90000"/>
              </a:lnSpc>
              <a:buFont typeface="Monotype Sorts" pitchFamily="2" charset="2"/>
              <a:buNone/>
            </a:pPr>
            <a:r>
              <a:rPr lang="en-US" altLang="ko-KR" sz="2400" smtClean="0">
                <a:ea typeface="굴림" panose="020B0600000101010101" pitchFamily="50" charset="-127"/>
              </a:rPr>
              <a:t>       </a:t>
            </a:r>
            <a:r>
              <a:rPr lang="en-US" altLang="ko-KR" sz="2200" smtClean="0">
                <a:latin typeface="Courier New" panose="02070309020205020404" pitchFamily="49" charset="0"/>
                <a:ea typeface="굴림" panose="020B0600000101010101" pitchFamily="50" charset="-127"/>
              </a:rPr>
              <a:t>final class Math {</a:t>
            </a:r>
          </a:p>
          <a:p>
            <a:pPr>
              <a:lnSpc>
                <a:spcPct val="90000"/>
              </a:lnSpc>
              <a:buFont typeface="Monotype Sorts" pitchFamily="2" charset="2"/>
              <a:buNone/>
            </a:pPr>
            <a:r>
              <a:rPr lang="en-US" altLang="ko-KR" sz="2200" smtClean="0">
                <a:latin typeface="Courier New" panose="02070309020205020404" pitchFamily="49" charset="0"/>
                <a:ea typeface="굴림" panose="020B0600000101010101" pitchFamily="50" charset="-127"/>
              </a:rPr>
              <a:t>     ...</a:t>
            </a:r>
          </a:p>
          <a:p>
            <a:pPr>
              <a:lnSpc>
                <a:spcPct val="90000"/>
              </a:lnSpc>
              <a:buFont typeface="Monotype Sorts" pitchFamily="2" charset="2"/>
              <a:buNone/>
            </a:pPr>
            <a:r>
              <a:rPr lang="en-US" altLang="ko-KR" sz="2200" smtClean="0">
                <a:latin typeface="Courier New" panose="02070309020205020404" pitchFamily="49" charset="0"/>
                <a:ea typeface="굴림" panose="020B0600000101010101" pitchFamily="50" charset="-127"/>
              </a:rPr>
              <a:t>    }</a:t>
            </a:r>
            <a:endParaRPr lang="en-US" altLang="ko-KR" sz="2800" smtClean="0">
              <a:ea typeface="굴림" panose="020B0600000101010101" pitchFamily="50" charset="-127"/>
            </a:endParaRPr>
          </a:p>
          <a:p>
            <a:pPr>
              <a:lnSpc>
                <a:spcPct val="90000"/>
              </a:lnSpc>
              <a:spcBef>
                <a:spcPct val="100000"/>
              </a:spcBef>
            </a:pPr>
            <a:r>
              <a:rPr lang="en-US" altLang="ko-KR" sz="2600" smtClean="0">
                <a:ea typeface="굴림" panose="020B0600000101010101" pitchFamily="50" charset="-127"/>
              </a:rPr>
              <a:t>The </a:t>
            </a:r>
            <a:r>
              <a:rPr lang="en-US" altLang="ko-KR" sz="2600" smtClean="0">
                <a:latin typeface="Courier New" panose="02070309020205020404" pitchFamily="49" charset="0"/>
                <a:ea typeface="굴림" panose="020B0600000101010101" pitchFamily="50" charset="-127"/>
              </a:rPr>
              <a:t>final</a:t>
            </a:r>
            <a:r>
              <a:rPr lang="en-US" altLang="ko-KR" sz="2800" smtClean="0">
                <a:ea typeface="굴림" panose="020B0600000101010101" pitchFamily="50" charset="-127"/>
              </a:rPr>
              <a:t> variable is a constant:</a:t>
            </a:r>
          </a:p>
          <a:p>
            <a:pPr>
              <a:lnSpc>
                <a:spcPct val="90000"/>
              </a:lnSpc>
              <a:buFont typeface="Monotype Sorts" pitchFamily="2" charset="2"/>
              <a:buNone/>
            </a:pPr>
            <a:r>
              <a:rPr lang="en-US" altLang="ko-KR" sz="2400" smtClean="0">
                <a:ea typeface="굴림" panose="020B0600000101010101" pitchFamily="50" charset="-127"/>
              </a:rPr>
              <a:t>       </a:t>
            </a:r>
            <a:r>
              <a:rPr lang="en-US" altLang="ko-KR" sz="2200" smtClean="0">
                <a:latin typeface="Courier New" panose="02070309020205020404" pitchFamily="49" charset="0"/>
                <a:ea typeface="굴림" panose="020B0600000101010101" pitchFamily="50" charset="-127"/>
              </a:rPr>
              <a:t>final static double PI = 3.14159;</a:t>
            </a:r>
            <a:endParaRPr lang="en-US" altLang="ko-KR" sz="2800" smtClean="0">
              <a:ea typeface="굴림" panose="020B0600000101010101" pitchFamily="50" charset="-127"/>
            </a:endParaRPr>
          </a:p>
          <a:p>
            <a:pPr>
              <a:lnSpc>
                <a:spcPct val="90000"/>
              </a:lnSpc>
              <a:spcBef>
                <a:spcPct val="100000"/>
              </a:spcBef>
            </a:pPr>
            <a:r>
              <a:rPr lang="en-US" altLang="ko-KR" sz="2600" smtClean="0">
                <a:ea typeface="굴림" panose="020B0600000101010101" pitchFamily="50" charset="-127"/>
              </a:rPr>
              <a:t>The </a:t>
            </a:r>
            <a:r>
              <a:rPr lang="en-US" altLang="ko-KR" sz="2600" smtClean="0">
                <a:latin typeface="Courier New" panose="02070309020205020404" pitchFamily="49" charset="0"/>
                <a:ea typeface="굴림" panose="020B0600000101010101" pitchFamily="50" charset="-127"/>
              </a:rPr>
              <a:t>final</a:t>
            </a:r>
            <a:r>
              <a:rPr lang="en-US" altLang="ko-KR" sz="2800" smtClean="0">
                <a:ea typeface="굴림" panose="020B0600000101010101" pitchFamily="50" charset="-127"/>
              </a:rPr>
              <a:t> method cannot be</a:t>
            </a:r>
            <a:br>
              <a:rPr lang="en-US" altLang="ko-KR" sz="2800" smtClean="0">
                <a:ea typeface="굴림" panose="020B0600000101010101" pitchFamily="50" charset="-127"/>
              </a:rPr>
            </a:br>
            <a:r>
              <a:rPr lang="en-US" altLang="ko-KR" sz="2800" smtClean="0">
                <a:ea typeface="굴림" panose="020B0600000101010101" pitchFamily="50" charset="-127"/>
              </a:rPr>
              <a:t>overridden by its subclasses.</a:t>
            </a:r>
          </a:p>
        </p:txBody>
      </p:sp>
    </p:spTree>
    <p:extLst>
      <p:ext uri="{BB962C8B-B14F-4D97-AF65-F5344CB8AC3E}">
        <p14:creationId xmlns:p14="http://schemas.microsoft.com/office/powerpoint/2010/main" val="1524755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1ED0E64-D6EF-4BFC-8307-E208F079F7FA}" type="slidenum">
              <a:rPr lang="en-US" altLang="en-US" sz="1400"/>
              <a:pPr>
                <a:spcBef>
                  <a:spcPct val="0"/>
                </a:spcBef>
                <a:buClrTx/>
                <a:buSzTx/>
                <a:buFontTx/>
                <a:buNone/>
              </a:pPr>
              <a:t>42</a:t>
            </a:fld>
            <a:endParaRPr lang="en-US" altLang="en-US" sz="1400"/>
          </a:p>
        </p:txBody>
      </p:sp>
      <p:sp>
        <p:nvSpPr>
          <p:cNvPr id="44035" name="Rectangle 2"/>
          <p:cNvSpPr>
            <a:spLocks noGrp="1" noChangeArrowheads="1"/>
          </p:cNvSpPr>
          <p:nvPr>
            <p:ph type="title"/>
          </p:nvPr>
        </p:nvSpPr>
        <p:spPr>
          <a:xfrm>
            <a:off x="685800" y="152400"/>
            <a:ext cx="7772400" cy="762000"/>
          </a:xfrm>
          <a:noFill/>
        </p:spPr>
        <p:txBody>
          <a:bodyPr/>
          <a:lstStyle/>
          <a:p>
            <a:r>
              <a:rPr lang="en-US" altLang="en-US" smtClean="0"/>
              <a:t>The </a:t>
            </a:r>
            <a:r>
              <a:rPr lang="en-US" altLang="en-US" u="sng" smtClean="0"/>
              <a:t>ArrayList</a:t>
            </a:r>
            <a:r>
              <a:rPr lang="en-US" altLang="en-US" smtClean="0"/>
              <a:t> Class</a:t>
            </a:r>
          </a:p>
        </p:txBody>
      </p:sp>
      <p:sp>
        <p:nvSpPr>
          <p:cNvPr id="44036" name="Rectangle 3"/>
          <p:cNvSpPr>
            <a:spLocks noGrp="1" noChangeArrowheads="1"/>
          </p:cNvSpPr>
          <p:nvPr>
            <p:ph type="body" idx="1"/>
          </p:nvPr>
        </p:nvSpPr>
        <p:spPr>
          <a:xfrm>
            <a:off x="228600" y="990600"/>
            <a:ext cx="8610600" cy="1219200"/>
          </a:xfrm>
          <a:noFill/>
        </p:spPr>
        <p:txBody>
          <a:bodyPr/>
          <a:lstStyle/>
          <a:p>
            <a:pPr marL="0" indent="0">
              <a:spcAft>
                <a:spcPts val="1200"/>
              </a:spcAft>
              <a:buFont typeface="Monotype Sorts" pitchFamily="2" charset="2"/>
              <a:buNone/>
            </a:pPr>
            <a:r>
              <a:rPr lang="en-US" altLang="en-US" sz="2400" smtClean="0"/>
              <a:t>You can create an array to store objects. But the array’s size is fixed once the array is created. Java provides the ArrayList class that can be used to store an unlimited number of objects. </a:t>
            </a:r>
          </a:p>
        </p:txBody>
      </p:sp>
      <p:sp>
        <p:nvSpPr>
          <p:cNvPr id="44037" name="Rectangle 5"/>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38" name="Rectangle 7"/>
          <p:cNvSpPr>
            <a:spLocks noChangeArrowheads="1"/>
          </p:cNvSpPr>
          <p:nvPr/>
        </p:nvSpPr>
        <p:spPr bwMode="auto">
          <a:xfrm>
            <a:off x="0" y="2262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39" name="Rectangle 9"/>
          <p:cNvSpPr>
            <a:spLocks noChangeArrowheads="1"/>
          </p:cNvSpPr>
          <p:nvPr/>
        </p:nvSpPr>
        <p:spPr bwMode="auto">
          <a:xfrm>
            <a:off x="0" y="2214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4040" name="Object 8"/>
          <p:cNvGraphicFramePr>
            <a:graphicFrameLocks noChangeAspect="1"/>
          </p:cNvGraphicFramePr>
          <p:nvPr/>
        </p:nvGraphicFramePr>
        <p:xfrm>
          <a:off x="1143000" y="2214563"/>
          <a:ext cx="7391400" cy="4206875"/>
        </p:xfrm>
        <a:graphic>
          <a:graphicData uri="http://schemas.openxmlformats.org/presentationml/2006/ole">
            <mc:AlternateContent xmlns:mc="http://schemas.openxmlformats.org/markup-compatibility/2006">
              <mc:Choice xmlns:v="urn:schemas-microsoft-com:vml" Requires="v">
                <p:oleObj spid="_x0000_s44043" name="Picture" r:id="rId3" imgW="4267200" imgH="2425700" progId="Word.Picture.8">
                  <p:embed/>
                </p:oleObj>
              </mc:Choice>
              <mc:Fallback>
                <p:oleObj name="Picture" r:id="rId3" imgW="4267200" imgH="2425700" progId="Word.Picture.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214563"/>
                        <a:ext cx="7391400"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C19D7E3-F0B5-428F-BAC2-3049758B9BB2}" type="slidenum">
              <a:rPr lang="en-US" altLang="en-US" sz="1400"/>
              <a:pPr>
                <a:spcBef>
                  <a:spcPct val="0"/>
                </a:spcBef>
                <a:buClrTx/>
                <a:buSzTx/>
                <a:buFontTx/>
                <a:buNone/>
              </a:pPr>
              <a:t>43</a:t>
            </a:fld>
            <a:endParaRPr lang="en-US" altLang="en-US" sz="1400"/>
          </a:p>
        </p:txBody>
      </p:sp>
      <p:sp>
        <p:nvSpPr>
          <p:cNvPr id="45059" name="Rectangle 2"/>
          <p:cNvSpPr>
            <a:spLocks noGrp="1" noChangeArrowheads="1"/>
          </p:cNvSpPr>
          <p:nvPr>
            <p:ph type="title"/>
          </p:nvPr>
        </p:nvSpPr>
        <p:spPr>
          <a:xfrm>
            <a:off x="685800" y="152400"/>
            <a:ext cx="7772400" cy="762000"/>
          </a:xfrm>
          <a:noFill/>
        </p:spPr>
        <p:txBody>
          <a:bodyPr/>
          <a:lstStyle/>
          <a:p>
            <a:r>
              <a:rPr lang="en-US" altLang="en-US" smtClean="0"/>
              <a:t>Generic Type </a:t>
            </a:r>
          </a:p>
        </p:txBody>
      </p:sp>
      <p:sp>
        <p:nvSpPr>
          <p:cNvPr id="45060" name="Rectangle 3"/>
          <p:cNvSpPr>
            <a:spLocks noGrp="1" noChangeArrowheads="1"/>
          </p:cNvSpPr>
          <p:nvPr>
            <p:ph type="body" idx="1"/>
          </p:nvPr>
        </p:nvSpPr>
        <p:spPr>
          <a:xfrm>
            <a:off x="152400" y="990600"/>
            <a:ext cx="8839200" cy="2971800"/>
          </a:xfrm>
          <a:noFill/>
        </p:spPr>
        <p:txBody>
          <a:bodyPr/>
          <a:lstStyle/>
          <a:p>
            <a:pPr marL="0" indent="0">
              <a:spcBef>
                <a:spcPct val="40000"/>
              </a:spcBef>
              <a:spcAft>
                <a:spcPts val="1200"/>
              </a:spcAft>
              <a:buFont typeface="Monotype Sorts" pitchFamily="2" charset="2"/>
              <a:buNone/>
            </a:pPr>
            <a:r>
              <a:rPr lang="en-US" altLang="en-US" smtClean="0"/>
              <a:t>ArrayList is known as a generic class with a generic type E. You can specify a concrete type to replace E when creating an ArrayList. For example, the following statement creates an ArrayList and assigns its reference to variable cities. This ArrayList object can be used to store strings.</a:t>
            </a:r>
          </a:p>
        </p:txBody>
      </p:sp>
      <p:sp>
        <p:nvSpPr>
          <p:cNvPr id="45061" name="Rectangle 4"/>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62" name="Rectangle 5"/>
          <p:cNvSpPr>
            <a:spLocks noChangeArrowheads="1"/>
          </p:cNvSpPr>
          <p:nvPr/>
        </p:nvSpPr>
        <p:spPr bwMode="auto">
          <a:xfrm>
            <a:off x="0" y="2262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3527" name="AutoShape 7">
            <a:hlinkClick r:id="" action="ppaction://noaction" highlightClick="1"/>
          </p:cNvPr>
          <p:cNvSpPr>
            <a:spLocks noChangeArrowheads="1"/>
          </p:cNvSpPr>
          <p:nvPr/>
        </p:nvSpPr>
        <p:spPr bwMode="auto">
          <a:xfrm>
            <a:off x="1752600" y="5943600"/>
            <a:ext cx="37338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2" action="ppaction://program"/>
              </a:rPr>
              <a:t>TestArrayList</a:t>
            </a:r>
            <a:endParaRPr lang="en-US" altLang="ko-KR">
              <a:solidFill>
                <a:schemeClr val="accent1"/>
              </a:solidFill>
              <a:ea typeface="굴림" panose="020B0600000101010101" pitchFamily="50" charset="-127"/>
            </a:endParaRPr>
          </a:p>
        </p:txBody>
      </p:sp>
      <p:sp>
        <p:nvSpPr>
          <p:cNvPr id="45064" name="AutoShape 8">
            <a:hlinkClick r:id="rId3" action="ppaction://program" highlightClick="1"/>
          </p:cNvPr>
          <p:cNvSpPr>
            <a:spLocks noChangeArrowheads="1"/>
          </p:cNvSpPr>
          <p:nvPr/>
        </p:nvSpPr>
        <p:spPr bwMode="auto">
          <a:xfrm>
            <a:off x="5867400" y="5943600"/>
            <a:ext cx="3276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45065" name="Rectangle 9"/>
          <p:cNvSpPr>
            <a:spLocks noChangeArrowheads="1"/>
          </p:cNvSpPr>
          <p:nvPr/>
        </p:nvSpPr>
        <p:spPr bwMode="auto">
          <a:xfrm>
            <a:off x="0" y="4038600"/>
            <a:ext cx="8839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40000"/>
              </a:spcBef>
              <a:spcAft>
                <a:spcPts val="1200"/>
              </a:spcAft>
              <a:buFont typeface="Monotype Sorts" pitchFamily="2" charset="2"/>
              <a:buNone/>
            </a:pPr>
            <a:r>
              <a:rPr lang="en-US" altLang="en-US">
                <a:solidFill>
                  <a:schemeClr val="tx2"/>
                </a:solidFill>
              </a:rPr>
              <a:t>ArrayList&lt;String&gt; cities = </a:t>
            </a:r>
            <a:r>
              <a:rPr lang="en-US" altLang="en-US" b="1">
                <a:solidFill>
                  <a:schemeClr val="tx2"/>
                </a:solidFill>
              </a:rPr>
              <a:t>new</a:t>
            </a:r>
            <a:r>
              <a:rPr lang="en-US" altLang="en-US">
                <a:solidFill>
                  <a:schemeClr val="tx2"/>
                </a:solidFill>
              </a:rPr>
              <a:t> ArrayList&lt;String&gt;();</a:t>
            </a:r>
          </a:p>
        </p:txBody>
      </p:sp>
      <p:sp>
        <p:nvSpPr>
          <p:cNvPr id="45066" name="AutoShape 10">
            <a:hlinkClick r:id="rId4" highlightClick="1"/>
          </p:cNvPr>
          <p:cNvSpPr>
            <a:spLocks noChangeArrowheads="1"/>
          </p:cNvSpPr>
          <p:nvPr/>
        </p:nvSpPr>
        <p:spPr bwMode="auto">
          <a:xfrm>
            <a:off x="1219200" y="59436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67" name="Rectangle 11"/>
          <p:cNvSpPr>
            <a:spLocks noChangeArrowheads="1"/>
          </p:cNvSpPr>
          <p:nvPr/>
        </p:nvSpPr>
        <p:spPr bwMode="auto">
          <a:xfrm>
            <a:off x="0" y="5029200"/>
            <a:ext cx="8839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40000"/>
              </a:spcBef>
              <a:spcAft>
                <a:spcPts val="1200"/>
              </a:spcAft>
              <a:buFont typeface="Monotype Sorts" pitchFamily="2" charset="2"/>
              <a:buNone/>
            </a:pPr>
            <a:r>
              <a:rPr lang="en-US" altLang="en-US">
                <a:solidFill>
                  <a:schemeClr val="tx2"/>
                </a:solidFill>
              </a:rPr>
              <a:t>ArrayList&lt;String&gt; cities = </a:t>
            </a:r>
            <a:r>
              <a:rPr lang="en-US" altLang="en-US" b="1">
                <a:solidFill>
                  <a:schemeClr val="tx2"/>
                </a:solidFill>
              </a:rPr>
              <a:t>new</a:t>
            </a:r>
            <a:r>
              <a:rPr lang="en-US" altLang="en-US">
                <a:solidFill>
                  <a:schemeClr val="tx2"/>
                </a:solidFill>
              </a:rPr>
              <a:t> ArrayList&lt;&gt;();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D9EFFCC-C564-4A2D-BC5B-6DAE57B007D1}" type="slidenum">
              <a:rPr lang="en-US" altLang="en-US" sz="1400"/>
              <a:pPr>
                <a:spcBef>
                  <a:spcPct val="0"/>
                </a:spcBef>
                <a:buClrTx/>
                <a:buSzTx/>
                <a:buFontTx/>
                <a:buNone/>
              </a:pPr>
              <a:t>44</a:t>
            </a:fld>
            <a:endParaRPr lang="en-US" altLang="en-US" sz="1400"/>
          </a:p>
        </p:txBody>
      </p:sp>
      <p:sp>
        <p:nvSpPr>
          <p:cNvPr id="46083" name="Rectangle 2"/>
          <p:cNvSpPr>
            <a:spLocks noGrp="1" noChangeArrowheads="1"/>
          </p:cNvSpPr>
          <p:nvPr>
            <p:ph type="title"/>
          </p:nvPr>
        </p:nvSpPr>
        <p:spPr>
          <a:xfrm>
            <a:off x="304800" y="457200"/>
            <a:ext cx="8610600" cy="685800"/>
          </a:xfrm>
          <a:noFill/>
        </p:spPr>
        <p:txBody>
          <a:bodyPr/>
          <a:lstStyle/>
          <a:p>
            <a:r>
              <a:rPr lang="en-US" altLang="en-US" sz="4000" smtClean="0"/>
              <a:t>Differences and Similarities between Arrays and ArrayList</a:t>
            </a:r>
          </a:p>
        </p:txBody>
      </p:sp>
      <p:sp>
        <p:nvSpPr>
          <p:cNvPr id="46084" name="Rectangle 4"/>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85" name="Rectangle 5"/>
          <p:cNvSpPr>
            <a:spLocks noChangeArrowheads="1"/>
          </p:cNvSpPr>
          <p:nvPr/>
        </p:nvSpPr>
        <p:spPr bwMode="auto">
          <a:xfrm>
            <a:off x="0" y="2262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86" name="Rectangle 6"/>
          <p:cNvSpPr>
            <a:spLocks noChangeArrowheads="1"/>
          </p:cNvSpPr>
          <p:nvPr/>
        </p:nvSpPr>
        <p:spPr bwMode="auto">
          <a:xfrm>
            <a:off x="0" y="263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87" name="Rectangle 10"/>
          <p:cNvSpPr>
            <a:spLocks noChangeArrowheads="1"/>
          </p:cNvSpPr>
          <p:nvPr/>
        </p:nvSpPr>
        <p:spPr bwMode="auto">
          <a:xfrm>
            <a:off x="0" y="263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88" name="Rectangle 12"/>
          <p:cNvSpPr>
            <a:spLocks noChangeArrowheads="1"/>
          </p:cNvSpPr>
          <p:nvPr/>
        </p:nvSpPr>
        <p:spPr bwMode="auto">
          <a:xfrm>
            <a:off x="0" y="2447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6089" name="Object 11"/>
          <p:cNvGraphicFramePr>
            <a:graphicFrameLocks noChangeAspect="1"/>
          </p:cNvGraphicFramePr>
          <p:nvPr/>
        </p:nvGraphicFramePr>
        <p:xfrm>
          <a:off x="152400" y="1676400"/>
          <a:ext cx="8915400" cy="3128963"/>
        </p:xfrm>
        <a:graphic>
          <a:graphicData uri="http://schemas.openxmlformats.org/presentationml/2006/ole">
            <mc:AlternateContent xmlns:mc="http://schemas.openxmlformats.org/markup-compatibility/2006">
              <mc:Choice xmlns:v="urn:schemas-microsoft-com:vml" Requires="v">
                <p:oleObj spid="_x0000_s46098" name="Picture" r:id="rId3" imgW="5600700" imgH="1968500" progId="Word.Picture.8">
                  <p:embed/>
                </p:oleObj>
              </mc:Choice>
              <mc:Fallback>
                <p:oleObj name="Picture" r:id="rId3" imgW="5600700" imgH="1968500" progId="Word.Picture.8">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676400"/>
                        <a:ext cx="8915400" cy="312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90"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tabLst>
                <a:tab pos="2286000" algn="l"/>
                <a:tab pos="39433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2286000" algn="l"/>
                <a:tab pos="39433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2286000" algn="l"/>
                <a:tab pos="39433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2286000" algn="l"/>
                <a:tab pos="39433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2286000" algn="l"/>
                <a:tab pos="39433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4400">
              <a:solidFill>
                <a:schemeClr val="tx2"/>
              </a:solidFill>
            </a:endParaRPr>
          </a:p>
        </p:txBody>
      </p:sp>
      <p:sp>
        <p:nvSpPr>
          <p:cNvPr id="4609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tabLst>
                <a:tab pos="2286000" algn="l"/>
                <a:tab pos="39433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2286000" algn="l"/>
                <a:tab pos="39433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2286000" algn="l"/>
                <a:tab pos="39433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2286000" algn="l"/>
                <a:tab pos="39433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2286000" algn="l"/>
                <a:tab pos="39433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4400">
              <a:solidFill>
                <a:schemeClr val="tx2"/>
              </a:solidFill>
            </a:endParaRPr>
          </a:p>
        </p:txBody>
      </p:sp>
      <p:sp>
        <p:nvSpPr>
          <p:cNvPr id="46092"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tabLst>
                <a:tab pos="2286000" algn="l"/>
                <a:tab pos="39433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2286000" algn="l"/>
                <a:tab pos="39433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2286000" algn="l"/>
                <a:tab pos="39433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2286000" algn="l"/>
                <a:tab pos="39433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2286000" algn="l"/>
                <a:tab pos="39433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4400">
              <a:solidFill>
                <a:schemeClr val="tx2"/>
              </a:solidFill>
            </a:endParaRPr>
          </a:p>
        </p:txBody>
      </p:sp>
      <p:sp>
        <p:nvSpPr>
          <p:cNvPr id="391185" name="AutoShape 17">
            <a:hlinkClick r:id="" action="ppaction://noaction" highlightClick="1"/>
          </p:cNvPr>
          <p:cNvSpPr>
            <a:spLocks noChangeArrowheads="1"/>
          </p:cNvSpPr>
          <p:nvPr/>
        </p:nvSpPr>
        <p:spPr bwMode="auto">
          <a:xfrm>
            <a:off x="1447800" y="5715000"/>
            <a:ext cx="37338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5" action="ppaction://program"/>
              </a:rPr>
              <a:t>DistinctNumbers</a:t>
            </a:r>
            <a:endParaRPr lang="en-US" altLang="ko-KR">
              <a:solidFill>
                <a:schemeClr val="accent1"/>
              </a:solidFill>
              <a:ea typeface="굴림" panose="020B0600000101010101" pitchFamily="50" charset="-127"/>
            </a:endParaRPr>
          </a:p>
        </p:txBody>
      </p:sp>
      <p:sp>
        <p:nvSpPr>
          <p:cNvPr id="46094" name="AutoShape 18">
            <a:hlinkClick r:id="rId6" action="ppaction://program" highlightClick="1"/>
          </p:cNvPr>
          <p:cNvSpPr>
            <a:spLocks noChangeArrowheads="1"/>
          </p:cNvSpPr>
          <p:nvPr/>
        </p:nvSpPr>
        <p:spPr bwMode="auto">
          <a:xfrm>
            <a:off x="5562600" y="5715000"/>
            <a:ext cx="3276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46095" name="AutoShape 19">
            <a:hlinkClick r:id="rId7" highlightClick="1"/>
          </p:cNvPr>
          <p:cNvSpPr>
            <a:spLocks noChangeArrowheads="1"/>
          </p:cNvSpPr>
          <p:nvPr/>
        </p:nvSpPr>
        <p:spPr bwMode="auto">
          <a:xfrm>
            <a:off x="914400" y="5715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슬라이드 번호 개체 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E245C52-29DB-4102-A266-672585FE40F9}" type="slidenum">
              <a:rPr lang="en-US" altLang="ko-KR" sz="1400"/>
              <a:pPr>
                <a:spcBef>
                  <a:spcPct val="0"/>
                </a:spcBef>
                <a:buClrTx/>
                <a:buSzTx/>
                <a:buFontTx/>
                <a:buNone/>
              </a:pPr>
              <a:t>5</a:t>
            </a:fld>
            <a:endParaRPr lang="en-US" altLang="ko-KR" sz="1400"/>
          </a:p>
        </p:txBody>
      </p:sp>
      <p:sp>
        <p:nvSpPr>
          <p:cNvPr id="7171" name="Rectangle 2"/>
          <p:cNvSpPr>
            <a:spLocks noGrp="1" noChangeArrowheads="1"/>
          </p:cNvSpPr>
          <p:nvPr>
            <p:ph type="title"/>
          </p:nvPr>
        </p:nvSpPr>
        <p:spPr>
          <a:xfrm>
            <a:off x="685800" y="457200"/>
            <a:ext cx="7772400" cy="685800"/>
          </a:xfrm>
          <a:noFill/>
        </p:spPr>
        <p:txBody>
          <a:bodyPr/>
          <a:lstStyle/>
          <a:p>
            <a:r>
              <a:rPr lang="en-US" altLang="ko-KR" sz="4000" smtClean="0">
                <a:ea typeface="굴림" panose="020B0600000101010101" pitchFamily="50" charset="-127"/>
              </a:rPr>
              <a:t>Are superclass’s Constructor Inherited?</a:t>
            </a:r>
          </a:p>
        </p:txBody>
      </p:sp>
      <p:sp>
        <p:nvSpPr>
          <p:cNvPr id="7172" name="Text Box 3"/>
          <p:cNvSpPr txBox="1">
            <a:spLocks noChangeArrowheads="1"/>
          </p:cNvSpPr>
          <p:nvPr/>
        </p:nvSpPr>
        <p:spPr bwMode="auto">
          <a:xfrm>
            <a:off x="228600" y="1524000"/>
            <a:ext cx="868680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ko-KR" sz="2600">
                <a:ea typeface="굴림" panose="020B0600000101010101" pitchFamily="50" charset="-127"/>
              </a:rPr>
              <a:t>No. They are not inherited.</a:t>
            </a:r>
          </a:p>
          <a:p>
            <a:pPr>
              <a:spcBef>
                <a:spcPct val="50000"/>
              </a:spcBef>
              <a:buClrTx/>
              <a:buSzTx/>
              <a:buFontTx/>
              <a:buNone/>
            </a:pPr>
            <a:r>
              <a:rPr lang="en-US" altLang="ko-KR" sz="2600">
                <a:ea typeface="굴림" panose="020B0600000101010101" pitchFamily="50" charset="-127"/>
              </a:rPr>
              <a:t>They are invoked explicitly or implicitly. </a:t>
            </a:r>
          </a:p>
          <a:p>
            <a:pPr>
              <a:spcBef>
                <a:spcPct val="50000"/>
              </a:spcBef>
              <a:buClrTx/>
              <a:buSzTx/>
              <a:buFontTx/>
              <a:buNone/>
            </a:pPr>
            <a:r>
              <a:rPr lang="en-US" altLang="ko-KR" sz="2600">
                <a:ea typeface="굴림" panose="020B0600000101010101" pitchFamily="50" charset="-127"/>
              </a:rPr>
              <a:t>Explicitly using the super keyword.</a:t>
            </a:r>
          </a:p>
        </p:txBody>
      </p:sp>
      <p:sp>
        <p:nvSpPr>
          <p:cNvPr id="7173" name="Text Box 4"/>
          <p:cNvSpPr txBox="1">
            <a:spLocks noChangeArrowheads="1"/>
          </p:cNvSpPr>
          <p:nvPr/>
        </p:nvSpPr>
        <p:spPr bwMode="auto">
          <a:xfrm>
            <a:off x="381000" y="3276600"/>
            <a:ext cx="82296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57200" indent="-4572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 typeface="Arial" panose="020B0604020202020204" pitchFamily="34" charset="0"/>
              <a:buChar char="•"/>
            </a:pPr>
            <a:r>
              <a:rPr lang="en-US" altLang="ko-KR" sz="2400">
                <a:ea typeface="굴림" panose="020B0600000101010101" pitchFamily="50" charset="-127"/>
                <a:cs typeface="Times New Roman" panose="02020603050405020304" pitchFamily="18" charset="0"/>
              </a:rPr>
              <a:t>A constructor is used to construct an instance of a class. Unlike properties and methods, a superclass's constructors are not inherited in the subclass. </a:t>
            </a:r>
          </a:p>
          <a:p>
            <a:pPr>
              <a:spcBef>
                <a:spcPct val="50000"/>
              </a:spcBef>
              <a:buClrTx/>
              <a:buSzTx/>
              <a:buFont typeface="Arial" panose="020B0604020202020204" pitchFamily="34" charset="0"/>
              <a:buChar char="•"/>
            </a:pPr>
            <a:r>
              <a:rPr lang="en-US" altLang="ko-KR" sz="2400">
                <a:ea typeface="굴림" panose="020B0600000101010101" pitchFamily="50" charset="-127"/>
                <a:cs typeface="Times New Roman" panose="02020603050405020304" pitchFamily="18" charset="0"/>
              </a:rPr>
              <a:t>They can only be invoked from the subclasses' constructors, using the keyword </a:t>
            </a:r>
            <a:r>
              <a:rPr lang="en-US" altLang="ko-KR" sz="2400" u="sng">
                <a:ea typeface="굴림" panose="020B0600000101010101" pitchFamily="50" charset="-127"/>
                <a:cs typeface="Times New Roman" panose="02020603050405020304" pitchFamily="18" charset="0"/>
              </a:rPr>
              <a:t>super</a:t>
            </a:r>
            <a:r>
              <a:rPr lang="en-US" altLang="ko-KR" sz="2400">
                <a:ea typeface="굴림" panose="020B0600000101010101" pitchFamily="50" charset="-127"/>
                <a:cs typeface="Times New Roman" panose="02020603050405020304" pitchFamily="18" charset="0"/>
              </a:rPr>
              <a:t>. </a:t>
            </a:r>
          </a:p>
          <a:p>
            <a:pPr>
              <a:spcBef>
                <a:spcPct val="50000"/>
              </a:spcBef>
              <a:buClrTx/>
              <a:buSzTx/>
              <a:buFont typeface="Arial" panose="020B0604020202020204" pitchFamily="34" charset="0"/>
              <a:buChar char="•"/>
            </a:pPr>
            <a:r>
              <a:rPr lang="en-US" altLang="ko-KR" sz="2400" i="1">
                <a:ea typeface="굴림" panose="020B0600000101010101" pitchFamily="50" charset="-127"/>
                <a:cs typeface="Times New Roman" panose="02020603050405020304" pitchFamily="18" charset="0"/>
              </a:rPr>
              <a:t>If the keyword </a:t>
            </a:r>
            <a:r>
              <a:rPr lang="en-US" altLang="ko-KR" sz="2400" i="1" u="sng">
                <a:ea typeface="굴림" panose="020B0600000101010101" pitchFamily="50" charset="-127"/>
                <a:cs typeface="Times New Roman" panose="02020603050405020304" pitchFamily="18" charset="0"/>
              </a:rPr>
              <a:t>super</a:t>
            </a:r>
            <a:r>
              <a:rPr lang="en-US" altLang="ko-KR" sz="2400" i="1">
                <a:ea typeface="굴림" panose="020B0600000101010101" pitchFamily="50" charset="-127"/>
                <a:cs typeface="Times New Roman" panose="02020603050405020304" pitchFamily="18" charset="0"/>
              </a:rPr>
              <a:t> is not explicitly used, the superclass's no-arg constructor is automatically invoked.</a:t>
            </a:r>
          </a:p>
        </p:txBody>
      </p:sp>
    </p:spTree>
    <p:extLst>
      <p:ext uri="{BB962C8B-B14F-4D97-AF65-F5344CB8AC3E}">
        <p14:creationId xmlns:p14="http://schemas.microsoft.com/office/powerpoint/2010/main" val="1138654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B6D8C75-8A05-4FD8-AB76-76C0BCE6543F}" type="slidenum">
              <a:rPr lang="en-US" altLang="en-US" sz="1400"/>
              <a:pPr>
                <a:spcBef>
                  <a:spcPct val="0"/>
                </a:spcBef>
                <a:buClrTx/>
                <a:buSzTx/>
                <a:buFontTx/>
                <a:buNone/>
              </a:pPr>
              <a:t>6</a:t>
            </a:fld>
            <a:endParaRPr lang="en-US" altLang="en-US" sz="1400"/>
          </a:p>
        </p:txBody>
      </p:sp>
      <p:sp>
        <p:nvSpPr>
          <p:cNvPr id="8195" name="Rectangle 2"/>
          <p:cNvSpPr>
            <a:spLocks noGrp="1" noChangeArrowheads="1"/>
          </p:cNvSpPr>
          <p:nvPr>
            <p:ph type="title"/>
          </p:nvPr>
        </p:nvSpPr>
        <p:spPr>
          <a:xfrm>
            <a:off x="152400" y="152400"/>
            <a:ext cx="8839200" cy="666750"/>
          </a:xfrm>
          <a:noFill/>
        </p:spPr>
        <p:txBody>
          <a:bodyPr/>
          <a:lstStyle/>
          <a:p>
            <a:r>
              <a:rPr lang="en-US" altLang="en-US" sz="3600" smtClean="0"/>
              <a:t>Superclass’s Constructor Is Always Invoked</a:t>
            </a:r>
          </a:p>
        </p:txBody>
      </p:sp>
      <p:sp>
        <p:nvSpPr>
          <p:cNvPr id="8196" name="Text Box 3"/>
          <p:cNvSpPr txBox="1">
            <a:spLocks noChangeArrowheads="1"/>
          </p:cNvSpPr>
          <p:nvPr/>
        </p:nvSpPr>
        <p:spPr bwMode="auto">
          <a:xfrm>
            <a:off x="304800" y="990600"/>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Times New Roman" panose="02020603050405020304" pitchFamily="18" charset="0"/>
              </a:rPr>
              <a:t>A constructor may invoke an overloaded constructor or its superclass’s constructor. If none of them is invoked explicitly, the compiler puts </a:t>
            </a:r>
            <a:r>
              <a:rPr lang="en-US" altLang="en-US" sz="2800" u="sng">
                <a:cs typeface="Times New Roman" panose="02020603050405020304" pitchFamily="18" charset="0"/>
              </a:rPr>
              <a:t>super()</a:t>
            </a:r>
            <a:r>
              <a:rPr lang="en-US" altLang="en-US" sz="2800">
                <a:cs typeface="Times New Roman" panose="02020603050405020304" pitchFamily="18" charset="0"/>
              </a:rPr>
              <a:t> as the first statement in the constructor. For example, </a:t>
            </a:r>
            <a:endParaRPr lang="en-US" altLang="en-US" sz="2400">
              <a:cs typeface="Times New Roman" panose="02020603050405020304" pitchFamily="18" charset="0"/>
            </a:endParaRPr>
          </a:p>
        </p:txBody>
      </p:sp>
      <p:sp>
        <p:nvSpPr>
          <p:cNvPr id="8197" name="Rectangle 5"/>
          <p:cNvSpPr>
            <a:spLocks noChangeArrowheads="1"/>
          </p:cNvSpPr>
          <p:nvPr/>
        </p:nvSpPr>
        <p:spPr bwMode="auto">
          <a:xfrm>
            <a:off x="2514600" y="3128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198" name="Rectangle 7"/>
          <p:cNvSpPr>
            <a:spLocks noChangeArrowheads="1"/>
          </p:cNvSpPr>
          <p:nvPr/>
        </p:nvSpPr>
        <p:spPr bwMode="auto">
          <a:xfrm>
            <a:off x="2514600" y="3052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8199" name="Object 6"/>
          <p:cNvGraphicFramePr>
            <a:graphicFrameLocks noChangeAspect="1"/>
          </p:cNvGraphicFramePr>
          <p:nvPr/>
        </p:nvGraphicFramePr>
        <p:xfrm>
          <a:off x="458788" y="4724400"/>
          <a:ext cx="8074025" cy="1476375"/>
        </p:xfrm>
        <a:graphic>
          <a:graphicData uri="http://schemas.openxmlformats.org/presentationml/2006/ole">
            <mc:AlternateContent xmlns:mc="http://schemas.openxmlformats.org/markup-compatibility/2006">
              <mc:Choice xmlns:v="urn:schemas-microsoft-com:vml" Requires="v">
                <p:oleObj spid="_x0000_s8206" name="Picture" r:id="rId3" imgW="4122420" imgH="754380" progId="Word.Picture.8">
                  <p:embed/>
                </p:oleObj>
              </mc:Choice>
              <mc:Fallback>
                <p:oleObj name="Picture" r:id="rId3" imgW="4122420" imgH="75438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788" y="4724400"/>
                        <a:ext cx="807402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00" name="Rectangle 9"/>
          <p:cNvSpPr>
            <a:spLocks noChangeArrowheads="1"/>
          </p:cNvSpPr>
          <p:nvPr/>
        </p:nvSpPr>
        <p:spPr bwMode="auto">
          <a:xfrm>
            <a:off x="0" y="3128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8201" name="Object 8"/>
          <p:cNvGraphicFramePr>
            <a:graphicFrameLocks noChangeAspect="1"/>
          </p:cNvGraphicFramePr>
          <p:nvPr/>
        </p:nvGraphicFramePr>
        <p:xfrm>
          <a:off x="385763" y="3048000"/>
          <a:ext cx="8448675" cy="1235075"/>
        </p:xfrm>
        <a:graphic>
          <a:graphicData uri="http://schemas.openxmlformats.org/presentationml/2006/ole">
            <mc:AlternateContent xmlns:mc="http://schemas.openxmlformats.org/markup-compatibility/2006">
              <mc:Choice xmlns:v="urn:schemas-microsoft-com:vml" Requires="v">
                <p:oleObj spid="_x0000_s8207" name="Picture" r:id="rId5" imgW="4122420" imgH="603504" progId="Word.Picture.8">
                  <p:embed/>
                </p:oleObj>
              </mc:Choice>
              <mc:Fallback>
                <p:oleObj name="Picture" r:id="rId5" imgW="4122420" imgH="603504" progId="Word.Picture.8">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763" y="3048000"/>
                        <a:ext cx="8448675"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F6A946E-6C40-4CAD-BAF4-92FB5421F23C}" type="slidenum">
              <a:rPr lang="en-US" altLang="en-US" sz="1400"/>
              <a:pPr>
                <a:spcBef>
                  <a:spcPct val="0"/>
                </a:spcBef>
                <a:buClrTx/>
                <a:buSzTx/>
                <a:buFontTx/>
                <a:buNone/>
              </a:pPr>
              <a:t>7</a:t>
            </a:fld>
            <a:endParaRPr lang="en-US" altLang="en-US" sz="1400"/>
          </a:p>
        </p:txBody>
      </p:sp>
      <p:sp>
        <p:nvSpPr>
          <p:cNvPr id="9219" name="Rectangle 2"/>
          <p:cNvSpPr>
            <a:spLocks noGrp="1" noChangeArrowheads="1"/>
          </p:cNvSpPr>
          <p:nvPr>
            <p:ph type="title"/>
          </p:nvPr>
        </p:nvSpPr>
        <p:spPr>
          <a:xfrm>
            <a:off x="685800" y="0"/>
            <a:ext cx="7772400" cy="1428750"/>
          </a:xfrm>
          <a:noFill/>
        </p:spPr>
        <p:txBody>
          <a:bodyPr/>
          <a:lstStyle/>
          <a:p>
            <a:r>
              <a:rPr lang="en-US" altLang="en-US" smtClean="0"/>
              <a:t>Using the Keyword </a:t>
            </a:r>
            <a:r>
              <a:rPr lang="en-US" altLang="en-US" sz="4200" smtClean="0">
                <a:latin typeface="Courier New" panose="02070309020205020404" pitchFamily="49" charset="0"/>
              </a:rPr>
              <a:t>super</a:t>
            </a:r>
            <a:endParaRPr lang="en-US" altLang="en-US" smtClean="0"/>
          </a:p>
        </p:txBody>
      </p:sp>
      <p:sp>
        <p:nvSpPr>
          <p:cNvPr id="9220" name="Rectangle 3"/>
          <p:cNvSpPr>
            <a:spLocks noGrp="1" noChangeArrowheads="1"/>
          </p:cNvSpPr>
          <p:nvPr>
            <p:ph type="body" idx="1"/>
          </p:nvPr>
        </p:nvSpPr>
        <p:spPr>
          <a:xfrm>
            <a:off x="914400" y="3048000"/>
            <a:ext cx="7772400" cy="1066800"/>
          </a:xfrm>
          <a:noFill/>
        </p:spPr>
        <p:txBody>
          <a:bodyPr/>
          <a:lstStyle/>
          <a:p>
            <a:pPr marL="358775" indent="-358775">
              <a:lnSpc>
                <a:spcPct val="90000"/>
              </a:lnSpc>
              <a:spcBef>
                <a:spcPct val="100000"/>
              </a:spcBef>
            </a:pPr>
            <a:r>
              <a:rPr lang="en-US" altLang="en-US" sz="2800" smtClean="0"/>
              <a:t>To call a superclass constructor</a:t>
            </a:r>
          </a:p>
          <a:p>
            <a:pPr marL="358775" indent="-358775">
              <a:lnSpc>
                <a:spcPct val="90000"/>
              </a:lnSpc>
              <a:spcBef>
                <a:spcPct val="50000"/>
              </a:spcBef>
            </a:pPr>
            <a:r>
              <a:rPr lang="en-US" altLang="en-US" sz="2800" smtClean="0"/>
              <a:t>To call a superclass method</a:t>
            </a:r>
          </a:p>
        </p:txBody>
      </p:sp>
      <p:sp>
        <p:nvSpPr>
          <p:cNvPr id="9221" name="Text Box 4"/>
          <p:cNvSpPr txBox="1">
            <a:spLocks noChangeArrowheads="1"/>
          </p:cNvSpPr>
          <p:nvPr/>
        </p:nvSpPr>
        <p:spPr bwMode="auto">
          <a:xfrm>
            <a:off x="914400" y="1371600"/>
            <a:ext cx="71628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000"/>
              <a:t>The keyword </a:t>
            </a:r>
            <a:r>
              <a:rPr lang="en-US" altLang="en-US" sz="2800">
                <a:latin typeface="Courier New" panose="02070309020205020404" pitchFamily="49" charset="0"/>
              </a:rPr>
              <a:t>super</a:t>
            </a:r>
            <a:r>
              <a:rPr lang="en-US" altLang="en-US" sz="3000"/>
              <a:t> refers to the superclass of the class in which </a:t>
            </a:r>
            <a:r>
              <a:rPr lang="en-US" altLang="en-US" sz="2800">
                <a:latin typeface="Courier New" panose="02070309020205020404" pitchFamily="49" charset="0"/>
              </a:rPr>
              <a:t>super</a:t>
            </a:r>
            <a:r>
              <a:rPr lang="en-US" altLang="en-US" sz="3000"/>
              <a:t> appears. This keyword can be used in two ways: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슬라이드 번호 개체 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6CCB7EF-2742-46DF-BE8D-E9F0FCDF03E1}" type="slidenum">
              <a:rPr lang="en-US" altLang="ko-KR" sz="1400"/>
              <a:pPr>
                <a:spcBef>
                  <a:spcPct val="0"/>
                </a:spcBef>
                <a:buClrTx/>
                <a:buSzTx/>
                <a:buFontTx/>
                <a:buNone/>
              </a:pPr>
              <a:t>8</a:t>
            </a:fld>
            <a:endParaRPr lang="en-US" altLang="ko-KR" sz="1400"/>
          </a:p>
        </p:txBody>
      </p:sp>
      <p:sp>
        <p:nvSpPr>
          <p:cNvPr id="10243" name="Rectangle 2"/>
          <p:cNvSpPr>
            <a:spLocks noGrp="1" noChangeArrowheads="1"/>
          </p:cNvSpPr>
          <p:nvPr>
            <p:ph type="title"/>
          </p:nvPr>
        </p:nvSpPr>
        <p:spPr>
          <a:xfrm>
            <a:off x="685800" y="0"/>
            <a:ext cx="7772400" cy="1428750"/>
          </a:xfrm>
          <a:noFill/>
        </p:spPr>
        <p:txBody>
          <a:bodyPr/>
          <a:lstStyle/>
          <a:p>
            <a:r>
              <a:rPr lang="en-US" altLang="ko-KR" smtClean="0">
                <a:ea typeface="굴림" panose="020B0600000101010101" pitchFamily="50" charset="-127"/>
              </a:rPr>
              <a:t>CAUTION</a:t>
            </a:r>
          </a:p>
        </p:txBody>
      </p:sp>
      <p:sp>
        <p:nvSpPr>
          <p:cNvPr id="10244" name="Text Box 3"/>
          <p:cNvSpPr txBox="1">
            <a:spLocks noChangeArrowheads="1"/>
          </p:cNvSpPr>
          <p:nvPr/>
        </p:nvSpPr>
        <p:spPr bwMode="auto">
          <a:xfrm>
            <a:off x="533400" y="1752600"/>
            <a:ext cx="8229600"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571500" indent="-5715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 typeface="Arial" panose="020B0604020202020204" pitchFamily="34" charset="0"/>
              <a:buChar char="•"/>
            </a:pPr>
            <a:r>
              <a:rPr lang="en-US" altLang="ko-KR">
                <a:ea typeface="굴림" panose="020B0600000101010101" pitchFamily="50" charset="-127"/>
                <a:cs typeface="Times New Roman" panose="02020603050405020304" pitchFamily="18" charset="0"/>
              </a:rPr>
              <a:t>You must use the keyword </a:t>
            </a:r>
            <a:r>
              <a:rPr lang="en-US" altLang="ko-KR" u="sng">
                <a:ea typeface="굴림" panose="020B0600000101010101" pitchFamily="50" charset="-127"/>
                <a:cs typeface="Times New Roman" panose="02020603050405020304" pitchFamily="18" charset="0"/>
              </a:rPr>
              <a:t>super</a:t>
            </a:r>
            <a:r>
              <a:rPr lang="en-US" altLang="ko-KR">
                <a:ea typeface="굴림" panose="020B0600000101010101" pitchFamily="50" charset="-127"/>
                <a:cs typeface="Times New Roman" panose="02020603050405020304" pitchFamily="18" charset="0"/>
              </a:rPr>
              <a:t> to call the superclass constructor. Invoking a superclass constructor’s name in a subclass causes a syntax error. </a:t>
            </a:r>
          </a:p>
          <a:p>
            <a:pPr>
              <a:spcBef>
                <a:spcPct val="50000"/>
              </a:spcBef>
              <a:buClrTx/>
              <a:buSzTx/>
              <a:buFont typeface="Arial" panose="020B0604020202020204" pitchFamily="34" charset="0"/>
              <a:buChar char="•"/>
            </a:pPr>
            <a:r>
              <a:rPr lang="en-US" altLang="ko-KR">
                <a:ea typeface="굴림" panose="020B0600000101010101" pitchFamily="50" charset="-127"/>
                <a:cs typeface="Times New Roman" panose="02020603050405020304" pitchFamily="18" charset="0"/>
              </a:rPr>
              <a:t>Java requires that the statement that uses the keyword </a:t>
            </a:r>
            <a:r>
              <a:rPr lang="en-US" altLang="ko-KR" u="sng">
                <a:ea typeface="굴림" panose="020B0600000101010101" pitchFamily="50" charset="-127"/>
                <a:cs typeface="Times New Roman" panose="02020603050405020304" pitchFamily="18" charset="0"/>
              </a:rPr>
              <a:t>super</a:t>
            </a:r>
            <a:r>
              <a:rPr lang="en-US" altLang="ko-KR">
                <a:ea typeface="굴림" panose="020B0600000101010101" pitchFamily="50" charset="-127"/>
                <a:cs typeface="Times New Roman" panose="02020603050405020304" pitchFamily="18" charset="0"/>
              </a:rPr>
              <a:t> appear first in the constructor.</a:t>
            </a:r>
          </a:p>
        </p:txBody>
      </p:sp>
    </p:spTree>
    <p:extLst>
      <p:ext uri="{BB962C8B-B14F-4D97-AF65-F5344CB8AC3E}">
        <p14:creationId xmlns:p14="http://schemas.microsoft.com/office/powerpoint/2010/main" val="2250061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6CF8A93-24F5-485B-8481-B5C1842E901E}" type="slidenum">
              <a:rPr lang="en-US" altLang="en-US" sz="1400"/>
              <a:pPr>
                <a:spcBef>
                  <a:spcPct val="0"/>
                </a:spcBef>
                <a:buClrTx/>
                <a:buSzTx/>
                <a:buFontTx/>
                <a:buNone/>
              </a:pPr>
              <a:t>9</a:t>
            </a:fld>
            <a:endParaRPr lang="en-US" altLang="en-US" sz="1400"/>
          </a:p>
        </p:txBody>
      </p:sp>
      <p:sp>
        <p:nvSpPr>
          <p:cNvPr id="11267" name="Rectangle 2"/>
          <p:cNvSpPr>
            <a:spLocks noGrp="1" noChangeArrowheads="1"/>
          </p:cNvSpPr>
          <p:nvPr>
            <p:ph type="title"/>
          </p:nvPr>
        </p:nvSpPr>
        <p:spPr>
          <a:xfrm>
            <a:off x="-228600" y="0"/>
            <a:ext cx="9829800" cy="381000"/>
          </a:xfrm>
          <a:noFill/>
        </p:spPr>
        <p:txBody>
          <a:bodyPr/>
          <a:lstStyle/>
          <a:p>
            <a:r>
              <a:rPr lang="en-US" altLang="en-US" sz="3600" smtClean="0"/>
              <a:t>Constructor Chaining</a:t>
            </a:r>
          </a:p>
        </p:txBody>
      </p:sp>
      <p:sp>
        <p:nvSpPr>
          <p:cNvPr id="11268" name="Text Box 3"/>
          <p:cNvSpPr txBox="1">
            <a:spLocks noChangeArrowheads="1"/>
          </p:cNvSpPr>
          <p:nvPr/>
        </p:nvSpPr>
        <p:spPr bwMode="auto">
          <a:xfrm>
            <a:off x="228600" y="1143000"/>
            <a:ext cx="8686800" cy="558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400" b="1" dirty="0">
                <a:solidFill>
                  <a:schemeClr val="tx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buClrTx/>
              <a:buSzTx/>
              <a:buFontTx/>
              <a:buNone/>
            </a:pPr>
            <a:r>
              <a:rPr lang="en-US" altLang="en-US" sz="1400" b="1" dirty="0">
                <a:solidFill>
                  <a:schemeClr val="tx2"/>
                </a:solidFill>
                <a:latin typeface="Courier New" panose="02070309020205020404" pitchFamily="49" charset="0"/>
                <a:cs typeface="Times New Roman" panose="02020603050405020304" pitchFamily="18" charset="0"/>
              </a:rPr>
              <a:t>  public static void main(String[] </a:t>
            </a:r>
            <a:r>
              <a:rPr lang="en-US" altLang="en-US" sz="1400" b="1" dirty="0" err="1">
                <a:solidFill>
                  <a:schemeClr val="tx2"/>
                </a:solidFill>
                <a:latin typeface="Courier New" panose="02070309020205020404" pitchFamily="49" charset="0"/>
                <a:cs typeface="Times New Roman" panose="02020603050405020304" pitchFamily="18" charset="0"/>
              </a:rPr>
              <a:t>args</a:t>
            </a:r>
            <a:r>
              <a:rPr lang="en-US" altLang="en-US" sz="1400" b="1" dirty="0">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dirty="0">
                <a:solidFill>
                  <a:schemeClr val="tx2"/>
                </a:solidFill>
                <a:latin typeface="Courier New" panose="02070309020205020404" pitchFamily="49" charset="0"/>
                <a:cs typeface="Times New Roman" panose="02020603050405020304" pitchFamily="18" charset="0"/>
              </a:rPr>
              <a:t>    new Faculty();</a:t>
            </a:r>
          </a:p>
          <a:p>
            <a:pPr>
              <a:lnSpc>
                <a:spcPct val="50000"/>
              </a:lnSpc>
              <a:spcBef>
                <a:spcPct val="50000"/>
              </a:spcBef>
              <a:buClrTx/>
              <a:buSzTx/>
              <a:buFontTx/>
              <a:buNone/>
            </a:pPr>
            <a:r>
              <a:rPr lang="en-US" altLang="en-US" sz="1400" b="1" dirty="0">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dirty="0">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dirty="0">
                <a:solidFill>
                  <a:schemeClr val="tx2"/>
                </a:solidFill>
                <a:latin typeface="Courier New" panose="02070309020205020404" pitchFamily="49" charset="0"/>
                <a:cs typeface="Times New Roman" panose="02020603050405020304" pitchFamily="18" charset="0"/>
              </a:rPr>
              <a:t>  public Faculty() {</a:t>
            </a:r>
          </a:p>
          <a:p>
            <a:pPr>
              <a:lnSpc>
                <a:spcPct val="50000"/>
              </a:lnSpc>
              <a:spcBef>
                <a:spcPct val="50000"/>
              </a:spcBef>
              <a:buClrTx/>
              <a:buSzTx/>
              <a:buFontTx/>
              <a:buNone/>
            </a:pPr>
            <a:r>
              <a:rPr lang="en-US" altLang="en-US" sz="1400" b="1" dirty="0">
                <a:solidFill>
                  <a:schemeClr val="tx2"/>
                </a:solidFill>
                <a:latin typeface="Courier New" panose="02070309020205020404" pitchFamily="49" charset="0"/>
                <a:cs typeface="Times New Roman" panose="02020603050405020304" pitchFamily="18" charset="0"/>
              </a:rPr>
              <a:t>    </a:t>
            </a:r>
            <a:r>
              <a:rPr lang="en-US" altLang="en-US" sz="1400" b="1" dirty="0" err="1">
                <a:solidFill>
                  <a:schemeClr val="tx2"/>
                </a:solidFill>
                <a:latin typeface="Courier New" panose="02070309020205020404" pitchFamily="49" charset="0"/>
                <a:cs typeface="Times New Roman" panose="02020603050405020304" pitchFamily="18" charset="0"/>
              </a:rPr>
              <a:t>System.out.println</a:t>
            </a:r>
            <a:r>
              <a:rPr lang="en-US" altLang="en-US" sz="1400" b="1" dirty="0">
                <a:solidFill>
                  <a:schemeClr val="tx2"/>
                </a:solidFill>
                <a:latin typeface="Courier New" panose="02070309020205020404" pitchFamily="49" charset="0"/>
                <a:cs typeface="Times New Roman" panose="02020603050405020304" pitchFamily="18" charset="0"/>
              </a:rPr>
              <a:t>("(4) Faculty's no-</a:t>
            </a:r>
            <a:r>
              <a:rPr lang="en-US" altLang="en-US" sz="1400" b="1" dirty="0" err="1">
                <a:solidFill>
                  <a:schemeClr val="tx2"/>
                </a:solidFill>
                <a:latin typeface="Courier New" panose="02070309020205020404" pitchFamily="49" charset="0"/>
                <a:cs typeface="Times New Roman" panose="02020603050405020304" pitchFamily="18" charset="0"/>
              </a:rPr>
              <a:t>arg</a:t>
            </a:r>
            <a:r>
              <a:rPr lang="en-US" altLang="en-US" sz="1400" b="1" dirty="0">
                <a:solidFill>
                  <a:schemeClr val="tx2"/>
                </a:solidFill>
                <a:latin typeface="Courier New" panose="02070309020205020404" pitchFamily="49" charset="0"/>
                <a:cs typeface="Times New Roman" panose="02020603050405020304" pitchFamily="18" charset="0"/>
              </a:rPr>
              <a:t> constructor is invoked");</a:t>
            </a:r>
          </a:p>
          <a:p>
            <a:pPr>
              <a:lnSpc>
                <a:spcPct val="50000"/>
              </a:lnSpc>
              <a:spcBef>
                <a:spcPct val="50000"/>
              </a:spcBef>
              <a:buClrTx/>
              <a:buSzTx/>
              <a:buFontTx/>
              <a:buNone/>
            </a:pPr>
            <a:r>
              <a:rPr lang="en-US" altLang="en-US" sz="1400" b="1" dirty="0">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dirty="0">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dirty="0">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dirty="0">
                <a:solidFill>
                  <a:schemeClr val="tx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buClrTx/>
              <a:buSzTx/>
              <a:buFontTx/>
              <a:buNone/>
            </a:pPr>
            <a:r>
              <a:rPr lang="en-US" altLang="en-US" sz="1400" b="1" dirty="0">
                <a:solidFill>
                  <a:schemeClr val="tx2"/>
                </a:solidFill>
                <a:latin typeface="Courier New" panose="02070309020205020404" pitchFamily="49" charset="0"/>
                <a:cs typeface="Times New Roman" panose="02020603050405020304" pitchFamily="18" charset="0"/>
              </a:rPr>
              <a:t>  public Employee() {</a:t>
            </a:r>
          </a:p>
          <a:p>
            <a:pPr>
              <a:lnSpc>
                <a:spcPct val="50000"/>
              </a:lnSpc>
              <a:spcBef>
                <a:spcPct val="50000"/>
              </a:spcBef>
              <a:buClrTx/>
              <a:buSzTx/>
              <a:buFontTx/>
              <a:buNone/>
            </a:pPr>
            <a:r>
              <a:rPr lang="en-US" altLang="en-US" sz="1400" b="1" dirty="0">
                <a:solidFill>
                  <a:schemeClr val="tx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buClrTx/>
              <a:buSzTx/>
              <a:buFontTx/>
              <a:buNone/>
            </a:pPr>
            <a:r>
              <a:rPr lang="en-US" altLang="en-US" sz="1400" b="1" dirty="0">
                <a:solidFill>
                  <a:schemeClr val="tx2"/>
                </a:solidFill>
                <a:latin typeface="Courier New" panose="02070309020205020404" pitchFamily="49" charset="0"/>
                <a:cs typeface="Times New Roman" panose="02020603050405020304" pitchFamily="18" charset="0"/>
              </a:rPr>
              <a:t>    </a:t>
            </a:r>
            <a:r>
              <a:rPr lang="en-US" altLang="en-US" sz="1400" b="1" dirty="0" err="1">
                <a:solidFill>
                  <a:schemeClr val="tx2"/>
                </a:solidFill>
                <a:latin typeface="Courier New" panose="02070309020205020404" pitchFamily="49" charset="0"/>
                <a:cs typeface="Times New Roman" panose="02020603050405020304" pitchFamily="18" charset="0"/>
              </a:rPr>
              <a:t>System.out.println</a:t>
            </a:r>
            <a:r>
              <a:rPr lang="en-US" altLang="en-US" sz="1400" b="1" dirty="0">
                <a:solidFill>
                  <a:schemeClr val="tx2"/>
                </a:solidFill>
                <a:latin typeface="Courier New" panose="02070309020205020404" pitchFamily="49" charset="0"/>
                <a:cs typeface="Times New Roman" panose="02020603050405020304" pitchFamily="18" charset="0"/>
              </a:rPr>
              <a:t>("(3) Employee's no-</a:t>
            </a:r>
            <a:r>
              <a:rPr lang="en-US" altLang="en-US" sz="1400" b="1" dirty="0" err="1">
                <a:solidFill>
                  <a:schemeClr val="tx2"/>
                </a:solidFill>
                <a:latin typeface="Courier New" panose="02070309020205020404" pitchFamily="49" charset="0"/>
                <a:cs typeface="Times New Roman" panose="02020603050405020304" pitchFamily="18" charset="0"/>
              </a:rPr>
              <a:t>arg</a:t>
            </a:r>
            <a:r>
              <a:rPr lang="en-US" altLang="en-US" sz="1400" b="1" dirty="0">
                <a:solidFill>
                  <a:schemeClr val="tx2"/>
                </a:solidFill>
                <a:latin typeface="Courier New" panose="02070309020205020404" pitchFamily="49" charset="0"/>
                <a:cs typeface="Times New Roman" panose="02020603050405020304" pitchFamily="18" charset="0"/>
              </a:rPr>
              <a:t> constructor is invoked");</a:t>
            </a:r>
          </a:p>
          <a:p>
            <a:pPr>
              <a:lnSpc>
                <a:spcPct val="50000"/>
              </a:lnSpc>
              <a:spcBef>
                <a:spcPct val="50000"/>
              </a:spcBef>
              <a:buClrTx/>
              <a:buSzTx/>
              <a:buFontTx/>
              <a:buNone/>
            </a:pPr>
            <a:r>
              <a:rPr lang="en-US" altLang="en-US" sz="1400" b="1" dirty="0">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dirty="0">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dirty="0">
                <a:solidFill>
                  <a:schemeClr val="tx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buClrTx/>
              <a:buSzTx/>
              <a:buFontTx/>
              <a:buNone/>
            </a:pPr>
            <a:r>
              <a:rPr lang="en-US" altLang="en-US" sz="1400" b="1" dirty="0">
                <a:solidFill>
                  <a:schemeClr val="tx2"/>
                </a:solidFill>
                <a:latin typeface="Courier New" panose="02070309020205020404" pitchFamily="49" charset="0"/>
                <a:cs typeface="Times New Roman" panose="02020603050405020304" pitchFamily="18" charset="0"/>
              </a:rPr>
              <a:t>    </a:t>
            </a:r>
            <a:r>
              <a:rPr lang="en-US" altLang="en-US" sz="1400" b="1" dirty="0" err="1">
                <a:solidFill>
                  <a:schemeClr val="tx2"/>
                </a:solidFill>
                <a:latin typeface="Courier New" panose="02070309020205020404" pitchFamily="49" charset="0"/>
                <a:cs typeface="Times New Roman" panose="02020603050405020304" pitchFamily="18" charset="0"/>
              </a:rPr>
              <a:t>System.out.println</a:t>
            </a:r>
            <a:r>
              <a:rPr lang="en-US" altLang="en-US" sz="1400" b="1" dirty="0">
                <a:solidFill>
                  <a:schemeClr val="tx2"/>
                </a:solidFill>
                <a:latin typeface="Courier New" panose="02070309020205020404" pitchFamily="49" charset="0"/>
                <a:cs typeface="Times New Roman" panose="02020603050405020304" pitchFamily="18" charset="0"/>
              </a:rPr>
              <a:t>(s);</a:t>
            </a:r>
          </a:p>
          <a:p>
            <a:pPr>
              <a:lnSpc>
                <a:spcPct val="50000"/>
              </a:lnSpc>
              <a:spcBef>
                <a:spcPct val="50000"/>
              </a:spcBef>
              <a:buClrTx/>
              <a:buSzTx/>
              <a:buFontTx/>
              <a:buNone/>
            </a:pPr>
            <a:r>
              <a:rPr lang="en-US" altLang="en-US" sz="1400" b="1" dirty="0">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dirty="0">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dirty="0">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dirty="0">
                <a:solidFill>
                  <a:schemeClr val="tx2"/>
                </a:solidFill>
                <a:latin typeface="Courier New" panose="02070309020205020404" pitchFamily="49" charset="0"/>
                <a:cs typeface="Times New Roman" panose="02020603050405020304" pitchFamily="18" charset="0"/>
              </a:rPr>
              <a:t>class Person {</a:t>
            </a:r>
          </a:p>
          <a:p>
            <a:pPr>
              <a:lnSpc>
                <a:spcPct val="50000"/>
              </a:lnSpc>
              <a:spcBef>
                <a:spcPct val="50000"/>
              </a:spcBef>
              <a:buClrTx/>
              <a:buSzTx/>
              <a:buFontTx/>
              <a:buNone/>
            </a:pPr>
            <a:r>
              <a:rPr lang="en-US" altLang="en-US" sz="1400" b="1" dirty="0">
                <a:solidFill>
                  <a:schemeClr val="tx2"/>
                </a:solidFill>
                <a:latin typeface="Courier New" panose="02070309020205020404" pitchFamily="49" charset="0"/>
                <a:cs typeface="Times New Roman" panose="02020603050405020304" pitchFamily="18" charset="0"/>
              </a:rPr>
              <a:t>  public Person() {</a:t>
            </a:r>
          </a:p>
          <a:p>
            <a:pPr>
              <a:lnSpc>
                <a:spcPct val="50000"/>
              </a:lnSpc>
              <a:spcBef>
                <a:spcPct val="50000"/>
              </a:spcBef>
              <a:buClrTx/>
              <a:buSzTx/>
              <a:buFontTx/>
              <a:buNone/>
            </a:pPr>
            <a:r>
              <a:rPr lang="en-US" altLang="en-US" sz="1400" b="1" dirty="0">
                <a:solidFill>
                  <a:schemeClr val="tx2"/>
                </a:solidFill>
                <a:latin typeface="Courier New" panose="02070309020205020404" pitchFamily="49" charset="0"/>
                <a:cs typeface="Times New Roman" panose="02020603050405020304" pitchFamily="18" charset="0"/>
              </a:rPr>
              <a:t>    </a:t>
            </a:r>
            <a:r>
              <a:rPr lang="en-US" altLang="en-US" sz="1400" b="1" dirty="0" err="1">
                <a:solidFill>
                  <a:schemeClr val="tx2"/>
                </a:solidFill>
                <a:latin typeface="Courier New" panose="02070309020205020404" pitchFamily="49" charset="0"/>
                <a:cs typeface="Times New Roman" panose="02020603050405020304" pitchFamily="18" charset="0"/>
              </a:rPr>
              <a:t>System.out.println</a:t>
            </a:r>
            <a:r>
              <a:rPr lang="en-US" altLang="en-US" sz="1400" b="1" dirty="0">
                <a:solidFill>
                  <a:schemeClr val="tx2"/>
                </a:solidFill>
                <a:latin typeface="Courier New" panose="02070309020205020404" pitchFamily="49" charset="0"/>
                <a:cs typeface="Times New Roman" panose="02020603050405020304" pitchFamily="18" charset="0"/>
              </a:rPr>
              <a:t>("(1) Person's no-</a:t>
            </a:r>
            <a:r>
              <a:rPr lang="en-US" altLang="en-US" sz="1400" b="1" dirty="0" err="1">
                <a:solidFill>
                  <a:schemeClr val="tx2"/>
                </a:solidFill>
                <a:latin typeface="Courier New" panose="02070309020205020404" pitchFamily="49" charset="0"/>
                <a:cs typeface="Times New Roman" panose="02020603050405020304" pitchFamily="18" charset="0"/>
              </a:rPr>
              <a:t>arg</a:t>
            </a:r>
            <a:r>
              <a:rPr lang="en-US" altLang="en-US" sz="1400" b="1" dirty="0">
                <a:solidFill>
                  <a:schemeClr val="tx2"/>
                </a:solidFill>
                <a:latin typeface="Courier New" panose="02070309020205020404" pitchFamily="49" charset="0"/>
                <a:cs typeface="Times New Roman" panose="02020603050405020304" pitchFamily="18" charset="0"/>
              </a:rPr>
              <a:t> constructor is invoked");</a:t>
            </a:r>
          </a:p>
          <a:p>
            <a:pPr>
              <a:lnSpc>
                <a:spcPct val="50000"/>
              </a:lnSpc>
              <a:spcBef>
                <a:spcPct val="50000"/>
              </a:spcBef>
              <a:buClrTx/>
              <a:buSzTx/>
              <a:buFontTx/>
              <a:buNone/>
            </a:pPr>
            <a:r>
              <a:rPr lang="en-US" altLang="en-US" sz="1400" b="1" dirty="0">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dirty="0">
                <a:solidFill>
                  <a:schemeClr val="tx2"/>
                </a:solidFill>
                <a:latin typeface="Courier New" panose="02070309020205020404" pitchFamily="49" charset="0"/>
                <a:cs typeface="Times New Roman" panose="02020603050405020304" pitchFamily="18" charset="0"/>
              </a:rPr>
              <a:t>}</a:t>
            </a:r>
          </a:p>
        </p:txBody>
      </p:sp>
      <p:sp>
        <p:nvSpPr>
          <p:cNvPr id="11269" name="Text Box 5"/>
          <p:cNvSpPr txBox="1">
            <a:spLocks noChangeArrowheads="1"/>
          </p:cNvSpPr>
          <p:nvPr/>
        </p:nvSpPr>
        <p:spPr bwMode="auto">
          <a:xfrm>
            <a:off x="457200" y="457200"/>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a:cs typeface="Times New Roman" panose="02020603050405020304" pitchFamily="18" charset="0"/>
              </a:rPr>
              <a:t>Constructing an instance of a class invokes all the superclasses’ constructors along the inheritance chain. This is known as </a:t>
            </a:r>
            <a:r>
              <a:rPr lang="en-US" altLang="en-US" sz="2000" i="1">
                <a:cs typeface="Times New Roman" panose="02020603050405020304" pitchFamily="18" charset="0"/>
              </a:rPr>
              <a:t>constructor chaining</a:t>
            </a:r>
            <a:r>
              <a:rPr lang="en-US" altLang="en-US" sz="2000">
                <a:cs typeface="Times New Roman" panose="02020603050405020304" pitchFamily="18" charset="0"/>
              </a:rPr>
              <a:t>.</a:t>
            </a:r>
            <a:endParaRPr lang="en-US" altLang="en-US" sz="240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10|52.3|1.1|39.1|105.7|19.6|32.1|3.4"/>
</p:tagLst>
</file>

<file path=ppt/tags/tag2.xml><?xml version="1.0" encoding="utf-8"?>
<p:tagLst xmlns:a="http://schemas.openxmlformats.org/drawingml/2006/main" xmlns:r="http://schemas.openxmlformats.org/officeDocument/2006/relationships" xmlns:p="http://schemas.openxmlformats.org/presentationml/2006/main">
  <p:tag name="TIMING" val="|88.5|33.7"/>
</p:tagLst>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44CC4F74CD8DD4DB16C9ACEC42927A1" ma:contentTypeVersion="" ma:contentTypeDescription="Create a new document." ma:contentTypeScope="" ma:versionID="c51eb85056608f75d79ac716321df730">
  <xsd:schema xmlns:xsd="http://www.w3.org/2001/XMLSchema" xmlns:xs="http://www.w3.org/2001/XMLSchema" xmlns:p="http://schemas.microsoft.com/office/2006/metadata/properties" xmlns:ns1="http://schemas.microsoft.com/sharepoint/v3" targetNamespace="http://schemas.microsoft.com/office/2006/metadata/properties" ma:root="true" ma:fieldsID="3087f67eda00c539007612ec919253f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C1D4048-D5C6-4DC5-BD82-C3767B3233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0884AED-A2B4-453F-B5BD-1D67804F5A95}">
  <ds:schemaRefs>
    <ds:schemaRef ds:uri="http://schemas.microsoft.com/office/2006/documentManagement/types"/>
    <ds:schemaRef ds:uri="http://schemas.microsoft.com/office/2006/metadata/properties"/>
    <ds:schemaRef ds:uri="http://purl.org/dc/elements/1.1/"/>
    <ds:schemaRef ds:uri="http://purl.org/dc/dcmitype/"/>
    <ds:schemaRef ds:uri="http://www.w3.org/XML/1998/namespace"/>
    <ds:schemaRef ds:uri="http://schemas.microsoft.com/office/infopath/2007/PartnerControls"/>
    <ds:schemaRef ds:uri="http://schemas.openxmlformats.org/package/2006/metadata/core-properties"/>
    <ds:schemaRef ds:uri="http://schemas.microsoft.com/sharepoint/v3"/>
    <ds:schemaRef ds:uri="http://purl.org/dc/terms/"/>
  </ds:schemaRefs>
</ds:datastoreItem>
</file>

<file path=customXml/itemProps3.xml><?xml version="1.0" encoding="utf-8"?>
<ds:datastoreItem xmlns:ds="http://schemas.openxmlformats.org/officeDocument/2006/customXml" ds:itemID="{2CDADD47-D30B-49F8-AFA7-20842A27DC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24960</TotalTime>
  <Words>2466</Words>
  <Application>Microsoft Office PowerPoint</Application>
  <PresentationFormat>화면 슬라이드 쇼(4:3)</PresentationFormat>
  <Paragraphs>574</Paragraphs>
  <Slides>44</Slides>
  <Notes>1</Notes>
  <HiddenSlides>0</HiddenSlides>
  <MMClips>0</MMClips>
  <ScaleCrop>false</ScaleCrop>
  <HeadingPairs>
    <vt:vector size="8" baseType="variant">
      <vt:variant>
        <vt:lpstr>사용한 글꼴</vt:lpstr>
      </vt:variant>
      <vt:variant>
        <vt:i4>8</vt:i4>
      </vt:variant>
      <vt:variant>
        <vt:lpstr>테마</vt:lpstr>
      </vt:variant>
      <vt:variant>
        <vt:i4>1</vt:i4>
      </vt:variant>
      <vt:variant>
        <vt:lpstr>포함된 OLE 서버</vt:lpstr>
      </vt:variant>
      <vt:variant>
        <vt:i4>2</vt:i4>
      </vt:variant>
      <vt:variant>
        <vt:lpstr>슬라이드 제목</vt:lpstr>
      </vt:variant>
      <vt:variant>
        <vt:i4>44</vt:i4>
      </vt:variant>
    </vt:vector>
  </HeadingPairs>
  <TitlesOfParts>
    <vt:vector size="55" baseType="lpstr">
      <vt:lpstr>Courier</vt:lpstr>
      <vt:lpstr>Monotype Sorts</vt:lpstr>
      <vt:lpstr>굴림</vt:lpstr>
      <vt:lpstr>Arial</vt:lpstr>
      <vt:lpstr>Book Antiqua</vt:lpstr>
      <vt:lpstr>Courier New</vt:lpstr>
      <vt:lpstr>Forte</vt:lpstr>
      <vt:lpstr>Times New Roman</vt:lpstr>
      <vt:lpstr>International</vt:lpstr>
      <vt:lpstr>Picture</vt:lpstr>
      <vt:lpstr>Microsoft Word Picture</vt:lpstr>
      <vt:lpstr>Chapter 11 Inheritance and Polymorphism</vt:lpstr>
      <vt:lpstr>Motivations</vt:lpstr>
      <vt:lpstr>Objectives</vt:lpstr>
      <vt:lpstr>Superclasses and Subclasses</vt:lpstr>
      <vt:lpstr>Are superclass’s Constructor Inherited?</vt:lpstr>
      <vt:lpstr>Superclass’s Constructor Is Always Invoked</vt:lpstr>
      <vt:lpstr>Using the Keyword super</vt:lpstr>
      <vt:lpstr>CAUTION</vt:lpstr>
      <vt:lpstr>Constructor Chaining</vt:lpstr>
      <vt:lpstr>Trace Execution</vt:lpstr>
      <vt:lpstr>Trace Execution</vt:lpstr>
      <vt:lpstr>Trace Execution</vt:lpstr>
      <vt:lpstr>Trace Execution</vt:lpstr>
      <vt:lpstr>Trace Execution</vt:lpstr>
      <vt:lpstr>Trace Execution</vt:lpstr>
      <vt:lpstr>Trace Execution</vt:lpstr>
      <vt:lpstr>Trace Execution</vt:lpstr>
      <vt:lpstr>Trace Execution</vt:lpstr>
      <vt:lpstr>Example on the Impact of a Superclass without no-arg Constructor</vt:lpstr>
      <vt:lpstr>Defining a Subclass</vt:lpstr>
      <vt:lpstr>Calling Superclass Methods</vt:lpstr>
      <vt:lpstr>Overriding Methods in the Superclass</vt:lpstr>
      <vt:lpstr>NOTE</vt:lpstr>
      <vt:lpstr>NOTE</vt:lpstr>
      <vt:lpstr>Overriding vs. Overloading</vt:lpstr>
      <vt:lpstr>The Object Class and Its Methods</vt:lpstr>
      <vt:lpstr>The toString() method in Object</vt:lpstr>
      <vt:lpstr>Polymorphism</vt:lpstr>
      <vt:lpstr>Polymorphism, Dynamic Binding and Generic Programming</vt:lpstr>
      <vt:lpstr>Dynamic Binding</vt:lpstr>
      <vt:lpstr>Generic Programming</vt:lpstr>
      <vt:lpstr>Casting Objects</vt:lpstr>
      <vt:lpstr>Why Casting Is Necessary?</vt:lpstr>
      <vt:lpstr>Casting from Superclass to Subclass</vt:lpstr>
      <vt:lpstr>The instanceof Operator</vt:lpstr>
      <vt:lpstr>TIP</vt:lpstr>
      <vt:lpstr>The protected Modifier</vt:lpstr>
      <vt:lpstr>Accessibility Summary</vt:lpstr>
      <vt:lpstr>Visibility Modifiers </vt:lpstr>
      <vt:lpstr>A Subclass Cannot Weaken the Accessibility</vt:lpstr>
      <vt:lpstr>The final Modifier</vt:lpstr>
      <vt:lpstr>The ArrayList Class</vt:lpstr>
      <vt:lpstr>Generic Type </vt:lpstr>
      <vt:lpstr>Differences and Similarities between Arrays and ArrayList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Objects and Classes</dc:title>
  <dc:creator>Y. Daniel Liang</dc:creator>
  <cp:lastModifiedBy>Seung-Ho Lim</cp:lastModifiedBy>
  <cp:revision>254</cp:revision>
  <dcterms:created xsi:type="dcterms:W3CDTF">1995-06-10T17:31:50Z</dcterms:created>
  <dcterms:modified xsi:type="dcterms:W3CDTF">2019-03-07T02:31:41Z</dcterms:modified>
</cp:coreProperties>
</file>