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5"/>
  </p:notesMasterIdLst>
  <p:handoutMasterIdLst>
    <p:handoutMasterId r:id="rId66"/>
  </p:handoutMasterIdLst>
  <p:sldIdLst>
    <p:sldId id="402" r:id="rId5"/>
    <p:sldId id="493" r:id="rId6"/>
    <p:sldId id="471" r:id="rId7"/>
    <p:sldId id="464" r:id="rId8"/>
    <p:sldId id="494" r:id="rId9"/>
    <p:sldId id="499" r:id="rId10"/>
    <p:sldId id="403" r:id="rId11"/>
    <p:sldId id="495" r:id="rId12"/>
    <p:sldId id="496" r:id="rId13"/>
    <p:sldId id="497" r:id="rId14"/>
    <p:sldId id="472" r:id="rId15"/>
    <p:sldId id="465" r:id="rId16"/>
    <p:sldId id="498" r:id="rId17"/>
    <p:sldId id="451" r:id="rId18"/>
    <p:sldId id="447" r:id="rId19"/>
    <p:sldId id="405" r:id="rId20"/>
    <p:sldId id="406" r:id="rId21"/>
    <p:sldId id="407" r:id="rId22"/>
    <p:sldId id="448" r:id="rId23"/>
    <p:sldId id="477" r:id="rId24"/>
    <p:sldId id="513" r:id="rId25"/>
    <p:sldId id="444" r:id="rId26"/>
    <p:sldId id="410" r:id="rId27"/>
    <p:sldId id="411" r:id="rId28"/>
    <p:sldId id="479" r:id="rId29"/>
    <p:sldId id="480" r:id="rId30"/>
    <p:sldId id="481" r:id="rId31"/>
    <p:sldId id="482" r:id="rId32"/>
    <p:sldId id="486" r:id="rId33"/>
    <p:sldId id="487" r:id="rId34"/>
    <p:sldId id="488" r:id="rId35"/>
    <p:sldId id="489" r:id="rId36"/>
    <p:sldId id="490" r:id="rId37"/>
    <p:sldId id="492" r:id="rId38"/>
    <p:sldId id="491" r:id="rId39"/>
    <p:sldId id="446" r:id="rId40"/>
    <p:sldId id="468" r:id="rId41"/>
    <p:sldId id="469" r:id="rId42"/>
    <p:sldId id="470" r:id="rId43"/>
    <p:sldId id="449" r:id="rId44"/>
    <p:sldId id="452" r:id="rId45"/>
    <p:sldId id="453" r:id="rId46"/>
    <p:sldId id="454" r:id="rId47"/>
    <p:sldId id="455" r:id="rId48"/>
    <p:sldId id="456" r:id="rId49"/>
    <p:sldId id="457" r:id="rId50"/>
    <p:sldId id="458" r:id="rId51"/>
    <p:sldId id="459" r:id="rId52"/>
    <p:sldId id="460" r:id="rId53"/>
    <p:sldId id="461" r:id="rId54"/>
    <p:sldId id="500" r:id="rId55"/>
    <p:sldId id="501" r:id="rId56"/>
    <p:sldId id="502" r:id="rId57"/>
    <p:sldId id="503" r:id="rId58"/>
    <p:sldId id="504" r:id="rId59"/>
    <p:sldId id="515" r:id="rId60"/>
    <p:sldId id="505" r:id="rId61"/>
    <p:sldId id="506" r:id="rId62"/>
    <p:sldId id="508" r:id="rId63"/>
    <p:sldId id="509"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4691" autoAdjust="0"/>
  </p:normalViewPr>
  <p:slideViewPr>
    <p:cSldViewPr>
      <p:cViewPr varScale="1">
        <p:scale>
          <a:sx n="114" d="100"/>
          <a:sy n="114" d="100"/>
        </p:scale>
        <p:origin x="120" y="29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ea typeface="굴림" panose="020B0600000101010101" pitchFamily="50" charset="-127"/>
              </a:defRPr>
            </a:lvl1pPr>
          </a:lstStyle>
          <a:p>
            <a:fld id="{6BF353A5-CCC4-4978-BF1C-CD281A6C5392}" type="slidenum">
              <a:rPr lang="en-US" altLang="ko-K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C2642D-CC51-4525-97E6-75C5AE1FD4C6}" type="slidenum">
              <a:rPr lang="en-US" altLang="en-US" sz="1000"/>
              <a:pPr/>
              <a:t>1</a:t>
            </a:fld>
            <a:endParaRPr lang="en-US" altLang="en-US" sz="1000"/>
          </a:p>
        </p:txBody>
      </p:sp>
      <p:sp>
        <p:nvSpPr>
          <p:cNvPr id="69635" name="Rectangle 2"/>
          <p:cNvSpPr>
            <a:spLocks noGrp="1" noRot="1" noChangeAspect="1" noChangeArrowheads="1" noTextEdit="1"/>
          </p:cNvSpPr>
          <p:nvPr>
            <p:ph type="sldImg"/>
          </p:nvPr>
        </p:nvSpPr>
        <p:spPr>
          <a:xfrm>
            <a:off x="1150938" y="692150"/>
            <a:ext cx="4556125" cy="3416300"/>
          </a:xfrm>
          <a:ln/>
        </p:spPr>
      </p:sp>
      <p:sp>
        <p:nvSpPr>
          <p:cNvPr id="6963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4389E8-6F99-4C4C-AFB0-1FAEB8AF7D73}" type="slidenum">
              <a:rPr lang="en-US" altLang="en-US" sz="1000"/>
              <a:pPr/>
              <a:t>3</a:t>
            </a:fld>
            <a:endParaRPr lang="en-US" altLang="en-US" sz="1000"/>
          </a:p>
        </p:txBody>
      </p:sp>
      <p:sp>
        <p:nvSpPr>
          <p:cNvPr id="70659" name="Rectangle 2"/>
          <p:cNvSpPr>
            <a:spLocks noGrp="1" noRot="1" noChangeAspect="1" noChangeArrowheads="1" noTextEdit="1"/>
          </p:cNvSpPr>
          <p:nvPr>
            <p:ph type="sldImg"/>
          </p:nvPr>
        </p:nvSpPr>
        <p:spPr>
          <a:xfrm>
            <a:off x="1150938" y="692150"/>
            <a:ext cx="4556125" cy="3416300"/>
          </a:xfrm>
          <a:ln/>
        </p:spPr>
      </p:sp>
      <p:sp>
        <p:nvSpPr>
          <p:cNvPr id="7066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CDA6D8-8811-44D5-8467-C6B6C45B8A56}" type="slidenum">
              <a:rPr lang="en-US" altLang="en-US" sz="1000"/>
              <a:pPr/>
              <a:t>4</a:t>
            </a:fld>
            <a:endParaRPr lang="en-US" altLang="en-US" sz="1000"/>
          </a:p>
        </p:txBody>
      </p:sp>
      <p:sp>
        <p:nvSpPr>
          <p:cNvPr id="71683" name="Rectangle 2"/>
          <p:cNvSpPr>
            <a:spLocks noGrp="1" noRot="1" noChangeAspect="1" noChangeArrowheads="1" noTextEdit="1"/>
          </p:cNvSpPr>
          <p:nvPr>
            <p:ph type="sldImg"/>
          </p:nvPr>
        </p:nvSpPr>
        <p:spPr>
          <a:xfrm>
            <a:off x="1150938" y="692150"/>
            <a:ext cx="4556125" cy="3416300"/>
          </a:xfrm>
          <a:ln/>
        </p:spPr>
      </p:sp>
      <p:sp>
        <p:nvSpPr>
          <p:cNvPr id="7168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CFD64E-4BB6-422C-BE96-B206014C3DD0}" type="slidenum">
              <a:rPr lang="en-US" altLang="en-US" sz="1000"/>
              <a:pPr/>
              <a:t>5</a:t>
            </a:fld>
            <a:endParaRPr lang="en-US" altLang="en-US" sz="1000"/>
          </a:p>
        </p:txBody>
      </p:sp>
      <p:sp>
        <p:nvSpPr>
          <p:cNvPr id="72707" name="Rectangle 2"/>
          <p:cNvSpPr>
            <a:spLocks noGrp="1" noRot="1" noChangeAspect="1" noChangeArrowheads="1" noTextEdit="1"/>
          </p:cNvSpPr>
          <p:nvPr>
            <p:ph type="sldImg"/>
          </p:nvPr>
        </p:nvSpPr>
        <p:spPr>
          <a:xfrm>
            <a:off x="1150938" y="692150"/>
            <a:ext cx="4556125" cy="3416300"/>
          </a:xfrm>
          <a:ln/>
        </p:spPr>
      </p:sp>
      <p:sp>
        <p:nvSpPr>
          <p:cNvPr id="7270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ECCC29-7E0C-4606-9E4F-73E122C46A3D}" type="slidenum">
              <a:rPr lang="en-US" altLang="en-US" sz="1000"/>
              <a:pPr/>
              <a:t>6</a:t>
            </a:fld>
            <a:endParaRPr lang="en-US" altLang="en-US" sz="100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7B8FCB69-D5E5-46BB-B07F-E0470EE79A4F}" type="slidenum">
              <a:rPr lang="en-US" altLang="ko-KR"/>
              <a:pPr/>
              <a:t>‹#›</a:t>
            </a:fld>
            <a:endParaRPr lang="en-US" altLang="ko-KR"/>
          </a:p>
        </p:txBody>
      </p:sp>
    </p:spTree>
    <p:extLst>
      <p:ext uri="{BB962C8B-B14F-4D97-AF65-F5344CB8AC3E}">
        <p14:creationId xmlns:p14="http://schemas.microsoft.com/office/powerpoint/2010/main" val="3018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35DD763B-C3FA-4000-8DF0-B8C9958F1052}" type="slidenum">
              <a:rPr lang="en-US" altLang="ko-KR"/>
              <a:pPr/>
              <a:t>‹#›</a:t>
            </a:fld>
            <a:endParaRPr lang="en-US" altLang="ko-KR"/>
          </a:p>
        </p:txBody>
      </p:sp>
    </p:spTree>
    <p:extLst>
      <p:ext uri="{BB962C8B-B14F-4D97-AF65-F5344CB8AC3E}">
        <p14:creationId xmlns:p14="http://schemas.microsoft.com/office/powerpoint/2010/main" val="77958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CCD44961-9DE1-4D28-BA7F-A0866E718102}" type="slidenum">
              <a:rPr lang="en-US" altLang="ko-KR"/>
              <a:pPr/>
              <a:t>‹#›</a:t>
            </a:fld>
            <a:endParaRPr lang="en-US" altLang="ko-KR"/>
          </a:p>
        </p:txBody>
      </p:sp>
    </p:spTree>
    <p:extLst>
      <p:ext uri="{BB962C8B-B14F-4D97-AF65-F5344CB8AC3E}">
        <p14:creationId xmlns:p14="http://schemas.microsoft.com/office/powerpoint/2010/main" val="330185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B6081D2A-F156-498D-91C9-ADE40D94A34A}" type="slidenum">
              <a:rPr lang="en-US" altLang="ko-KR"/>
              <a:pPr/>
              <a:t>‹#›</a:t>
            </a:fld>
            <a:endParaRPr lang="en-US" altLang="ko-KR"/>
          </a:p>
        </p:txBody>
      </p:sp>
    </p:spTree>
    <p:extLst>
      <p:ext uri="{BB962C8B-B14F-4D97-AF65-F5344CB8AC3E}">
        <p14:creationId xmlns:p14="http://schemas.microsoft.com/office/powerpoint/2010/main" val="406473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DD015FBE-3B43-449C-A930-633E57C61A1B}" type="slidenum">
              <a:rPr lang="en-US" altLang="ko-KR"/>
              <a:pPr/>
              <a:t>‹#›</a:t>
            </a:fld>
            <a:endParaRPr lang="en-US" altLang="ko-KR"/>
          </a:p>
        </p:txBody>
      </p:sp>
    </p:spTree>
    <p:extLst>
      <p:ext uri="{BB962C8B-B14F-4D97-AF65-F5344CB8AC3E}">
        <p14:creationId xmlns:p14="http://schemas.microsoft.com/office/powerpoint/2010/main" val="381633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AAEAE4E-6D5B-428F-BCFD-CB840A23EBBD}" type="slidenum">
              <a:rPr lang="en-US" altLang="ko-KR"/>
              <a:pPr/>
              <a:t>‹#›</a:t>
            </a:fld>
            <a:endParaRPr lang="en-US" altLang="ko-KR"/>
          </a:p>
        </p:txBody>
      </p:sp>
    </p:spTree>
    <p:extLst>
      <p:ext uri="{BB962C8B-B14F-4D97-AF65-F5344CB8AC3E}">
        <p14:creationId xmlns:p14="http://schemas.microsoft.com/office/powerpoint/2010/main" val="7494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5465A6DF-41D9-4E7C-BE02-302F0A04F3D4}" type="slidenum">
              <a:rPr lang="en-US" altLang="ko-KR"/>
              <a:pPr/>
              <a:t>‹#›</a:t>
            </a:fld>
            <a:endParaRPr lang="en-US" altLang="ko-KR"/>
          </a:p>
        </p:txBody>
      </p:sp>
    </p:spTree>
    <p:extLst>
      <p:ext uri="{BB962C8B-B14F-4D97-AF65-F5344CB8AC3E}">
        <p14:creationId xmlns:p14="http://schemas.microsoft.com/office/powerpoint/2010/main" val="57138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896550C0-62EF-4FC7-A851-D5EBAA0DDC4C}" type="slidenum">
              <a:rPr lang="en-US" altLang="ko-KR"/>
              <a:pPr/>
              <a:t>‹#›</a:t>
            </a:fld>
            <a:endParaRPr lang="en-US" altLang="ko-KR"/>
          </a:p>
        </p:txBody>
      </p:sp>
    </p:spTree>
    <p:extLst>
      <p:ext uri="{BB962C8B-B14F-4D97-AF65-F5344CB8AC3E}">
        <p14:creationId xmlns:p14="http://schemas.microsoft.com/office/powerpoint/2010/main" val="337157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31BE2881-1962-4B5F-844B-106E29A4F7E9}" type="slidenum">
              <a:rPr lang="en-US" altLang="ko-KR"/>
              <a:pPr/>
              <a:t>‹#›</a:t>
            </a:fld>
            <a:endParaRPr lang="en-US" altLang="ko-KR"/>
          </a:p>
        </p:txBody>
      </p:sp>
    </p:spTree>
    <p:extLst>
      <p:ext uri="{BB962C8B-B14F-4D97-AF65-F5344CB8AC3E}">
        <p14:creationId xmlns:p14="http://schemas.microsoft.com/office/powerpoint/2010/main" val="341270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4F3E0571-3749-4EF9-99A1-3C148982D9F2}" type="slidenum">
              <a:rPr lang="en-US" altLang="ko-KR"/>
              <a:pPr/>
              <a:t>‹#›</a:t>
            </a:fld>
            <a:endParaRPr lang="en-US" altLang="ko-KR"/>
          </a:p>
        </p:txBody>
      </p:sp>
    </p:spTree>
    <p:extLst>
      <p:ext uri="{BB962C8B-B14F-4D97-AF65-F5344CB8AC3E}">
        <p14:creationId xmlns:p14="http://schemas.microsoft.com/office/powerpoint/2010/main" val="95719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2482FA6-2F64-44D4-ABCC-C47D360F410C}" type="slidenum">
              <a:rPr lang="en-US" altLang="ko-KR"/>
              <a:pPr/>
              <a:t>‹#›</a:t>
            </a:fld>
            <a:endParaRPr lang="en-US" altLang="ko-KR"/>
          </a:p>
        </p:txBody>
      </p:sp>
    </p:spTree>
    <p:extLst>
      <p:ext uri="{BB962C8B-B14F-4D97-AF65-F5344CB8AC3E}">
        <p14:creationId xmlns:p14="http://schemas.microsoft.com/office/powerpoint/2010/main" val="116169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316E114F-5843-48DD-AD16-DFA56635803B}" type="slidenum">
              <a:rPr lang="en-US" altLang="ko-KR"/>
              <a:pPr/>
              <a:t>‹#›</a:t>
            </a:fld>
            <a:endParaRPr lang="en-US" altLang="ko-KR"/>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5.wmf"/></Relationships>
</file>

<file path=ppt/slides/_rels/slide22.xml.rels><?xml version="1.0" encoding="UTF-8" standalone="yes"?>
<Relationships xmlns="http://schemas.openxmlformats.org/package/2006/relationships"><Relationship Id="rId3" Type="http://schemas.openxmlformats.org/officeDocument/2006/relationships/hyperlink" Target="html/TestCircleWithException.bat" TargetMode="External"/><Relationship Id="rId2" Type="http://schemas.openxmlformats.org/officeDocument/2006/relationships/hyperlink" Target="html/TestCircleWithException.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ircleWithException.html" TargetMode="External"/><Relationship Id="rId5" Type="http://schemas.openxmlformats.org/officeDocument/2006/relationships/hyperlink" Target="http://www.cs.armstrong.edu/liang/intro10e/html/TestCircleWithException.html" TargetMode="External"/><Relationship Id="rId4" Type="http://schemas.openxmlformats.org/officeDocument/2006/relationships/hyperlink" Target="html/CircleWithException.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ml/QuotientWithMethod.bat" TargetMode="External"/><Relationship Id="rId3" Type="http://schemas.openxmlformats.org/officeDocument/2006/relationships/hyperlink" Target="html/Quotient.html" TargetMode="External"/><Relationship Id="rId7" Type="http://schemas.openxmlformats.org/officeDocument/2006/relationships/hyperlink" Target="html/QuotientWithMethod.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ml/QuotientWithIf.bat" TargetMode="External"/><Relationship Id="rId11" Type="http://schemas.openxmlformats.org/officeDocument/2006/relationships/hyperlink" Target="http://www.cs.armstrong.edu/liang/intro10e/html/Quotient.html" TargetMode="External"/><Relationship Id="rId5" Type="http://schemas.openxmlformats.org/officeDocument/2006/relationships/hyperlink" Target="html/QuotientWithIf.html" TargetMode="External"/><Relationship Id="rId10" Type="http://schemas.openxmlformats.org/officeDocument/2006/relationships/hyperlink" Target="http://www.cs.armstrong.edu/liang/intro10e/html/QuotientWithIf.html" TargetMode="External"/><Relationship Id="rId4" Type="http://schemas.openxmlformats.org/officeDocument/2006/relationships/hyperlink" Target="html/Quotient.bat" TargetMode="External"/><Relationship Id="rId9" Type="http://schemas.openxmlformats.org/officeDocument/2006/relationships/hyperlink" Target="http://www.cs.armstrong.edu/liang/intro10e/html/QuotientWithMethod.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ml/QuotientWithException.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cs.armstrong.edu/liang/intro10e/html/QuotientWithException.html" TargetMode="External"/><Relationship Id="rId4" Type="http://schemas.openxmlformats.org/officeDocument/2006/relationships/hyperlink" Target="html/QuotientWithException.ba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ml/TestFileClass.html" TargetMode="Externa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png"/><Relationship Id="rId5" Type="http://schemas.openxmlformats.org/officeDocument/2006/relationships/oleObject" Target="../embeddings/oleObject10.bin"/><Relationship Id="rId4" Type="http://schemas.openxmlformats.org/officeDocument/2006/relationships/hyperlink" Target="html/TestFileClass.bat" TargetMode="External"/><Relationship Id="rId9" Type="http://schemas.openxmlformats.org/officeDocument/2006/relationships/hyperlink" Target="http://www.cs.armstrong.edu/liang/intro10e/html/TestFileClass.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ml/WriteData.html" TargetMode="External"/><Relationship Id="rId7" Type="http://schemas.openxmlformats.org/officeDocument/2006/relationships/hyperlink" Target="http://www.cs.armstrong.edu/liang/intro10e/html/WriteData.html" TargetMode="Externa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9.wmf"/><Relationship Id="rId5" Type="http://schemas.openxmlformats.org/officeDocument/2006/relationships/oleObject" Target="../embeddings/oleObject12.bin"/><Relationship Id="rId4" Type="http://schemas.openxmlformats.org/officeDocument/2006/relationships/hyperlink" Target="html/WriteData.bat"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ml/WriteDataWithAutoClose.bat" TargetMode="External"/><Relationship Id="rId2" Type="http://schemas.openxmlformats.org/officeDocument/2006/relationships/hyperlink" Target="html/WriteDataWithAutoClose.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WriteDataWithAutoClose.html" TargetMode="Externa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hyperlink" Target="http://www.cs.armstrong.edu/liang/intro10e/html/ReadData.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hyperlink" Target="html/ReadData.bat" TargetMode="External"/><Relationship Id="rId5" Type="http://schemas.openxmlformats.org/officeDocument/2006/relationships/hyperlink" Target="html/ReadData.html" TargetMode="External"/><Relationship Id="rId4" Type="http://schemas.openxmlformats.org/officeDocument/2006/relationships/image" Target="../media/image10.wmf"/></Relationships>
</file>

<file path=ppt/slides/_rels/slide58.xml.rels><?xml version="1.0" encoding="UTF-8" standalone="yes"?>
<Relationships xmlns="http://schemas.openxmlformats.org/package/2006/relationships"><Relationship Id="rId3" Type="http://schemas.openxmlformats.org/officeDocument/2006/relationships/hyperlink" Target="html/ReplaceText.bat" TargetMode="External"/><Relationship Id="rId2" Type="http://schemas.openxmlformats.org/officeDocument/2006/relationships/hyperlink" Target="html/ReplaceTex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ReplaceText.html"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ml/InputMismatchExceptionDemo.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cs.armstrong.edu/liang/intro10e/html/InputMismatchExceptionDemo.html" TargetMode="External"/><Relationship Id="rId4" Type="http://schemas.openxmlformats.org/officeDocument/2006/relationships/hyperlink" Target="html/InputMismatchExceptionDemo.bat" TargetMode="External"/></Relationships>
</file>

<file path=ppt/slides/_rels/slide60.xml.rels><?xml version="1.0" encoding="UTF-8" standalone="yes"?>
<Relationships xmlns="http://schemas.openxmlformats.org/package/2006/relationships"><Relationship Id="rId3" Type="http://schemas.openxmlformats.org/officeDocument/2006/relationships/hyperlink" Target="html/ReadFileFromURL.bat" TargetMode="External"/><Relationship Id="rId2" Type="http://schemas.openxmlformats.org/officeDocument/2006/relationships/hyperlink" Target="html/ReadFileFromURL.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ReadFileFromURL.html" TargetMode="Externa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BF021F9-BAED-400E-BAD8-4F1FE1F2A4EE}"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457200" y="457200"/>
            <a:ext cx="8077200" cy="1695450"/>
          </a:xfrm>
          <a:noFill/>
        </p:spPr>
        <p:txBody>
          <a:bodyPr/>
          <a:lstStyle/>
          <a:p>
            <a:r>
              <a:rPr lang="en-US" altLang="en-US" smtClean="0"/>
              <a:t>Chapter 12 Exception Handling and Text IO</a:t>
            </a:r>
            <a:endParaRPr lang="en-US" altLang="en-US" b="1" smtClean="0"/>
          </a:p>
        </p:txBody>
      </p:sp>
      <p:sp>
        <p:nvSpPr>
          <p:cNvPr id="3076" name="Rectangle 7"/>
          <p:cNvSpPr>
            <a:spLocks noChangeArrowheads="1"/>
          </p:cNvSpPr>
          <p:nvPr/>
        </p:nvSpPr>
        <p:spPr bwMode="auto">
          <a:xfrm>
            <a:off x="3109913"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052BE0-0BED-404B-A859-D97647C85D93}"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685800" y="228600"/>
            <a:ext cx="7772400" cy="819150"/>
          </a:xfrm>
          <a:noFill/>
        </p:spPr>
        <p:txBody>
          <a:bodyPr/>
          <a:lstStyle/>
          <a:p>
            <a:r>
              <a:rPr lang="en-US" altLang="en-US" smtClean="0"/>
              <a:t>Runtime Exceptions</a:t>
            </a:r>
            <a:endParaRPr lang="en-US" altLang="en-US" b="1" smtClean="0"/>
          </a:p>
        </p:txBody>
      </p:sp>
      <p:sp>
        <p:nvSpPr>
          <p:cNvPr id="12292"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3"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2299"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5" name="Text Box 5"/>
          <p:cNvSpPr txBox="1">
            <a:spLocks noChangeArrowheads="1"/>
          </p:cNvSpPr>
          <p:nvPr/>
        </p:nvSpPr>
        <p:spPr bwMode="auto">
          <a:xfrm>
            <a:off x="6172200" y="4572000"/>
            <a:ext cx="274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chemeClr val="tx2"/>
                </a:solidFill>
              </a:rPr>
              <a:t>RuntimeException is caused by programming errors, such as bad casting, accessing an out-of-bounds array, and numeric errors.</a:t>
            </a:r>
          </a:p>
        </p:txBody>
      </p:sp>
      <p:sp>
        <p:nvSpPr>
          <p:cNvPr id="312326" name="Rectangle 6"/>
          <p:cNvSpPr>
            <a:spLocks noChangeArrowheads="1"/>
          </p:cNvSpPr>
          <p:nvPr/>
        </p:nvSpPr>
        <p:spPr bwMode="auto">
          <a:xfrm>
            <a:off x="5943600" y="1905000"/>
            <a:ext cx="2743200" cy="2438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2327" name="Rectangle 7"/>
          <p:cNvSpPr>
            <a:spLocks noChangeArrowheads="1"/>
          </p:cNvSpPr>
          <p:nvPr/>
        </p:nvSpPr>
        <p:spPr bwMode="auto">
          <a:xfrm>
            <a:off x="4267200" y="2743200"/>
            <a:ext cx="16764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0-#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2326"/>
                                        </p:tgtEl>
                                        <p:attrNameLst>
                                          <p:attrName>style.visibility</p:attrName>
                                        </p:attrNameLst>
                                      </p:cBhvr>
                                      <p:to>
                                        <p:strVal val="visible"/>
                                      </p:to>
                                    </p:set>
                                    <p:anim calcmode="lin" valueType="num">
                                      <p:cBhvr additive="base">
                                        <p:cTn id="11" dur="500" fill="hold"/>
                                        <p:tgtEl>
                                          <p:spTgt spid="312326"/>
                                        </p:tgtEl>
                                        <p:attrNameLst>
                                          <p:attrName>ppt_x</p:attrName>
                                        </p:attrNameLst>
                                      </p:cBhvr>
                                      <p:tavLst>
                                        <p:tav tm="0">
                                          <p:val>
                                            <p:strVal val="0-#ppt_w/2"/>
                                          </p:val>
                                        </p:tav>
                                        <p:tav tm="100000">
                                          <p:val>
                                            <p:strVal val="#ppt_x"/>
                                          </p:val>
                                        </p:tav>
                                      </p:tavLst>
                                    </p:anim>
                                    <p:anim calcmode="lin" valueType="num">
                                      <p:cBhvr additive="base">
                                        <p:cTn id="12" dur="500" fill="hold"/>
                                        <p:tgtEl>
                                          <p:spTgt spid="312326"/>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312325"/>
                                        </p:tgtEl>
                                        <p:attrNameLst>
                                          <p:attrName>style.visibility</p:attrName>
                                        </p:attrNameLst>
                                      </p:cBhvr>
                                      <p:to>
                                        <p:strVal val="visible"/>
                                      </p:to>
                                    </p:set>
                                    <p:anim calcmode="lin" valueType="num">
                                      <p:cBhvr additive="base">
                                        <p:cTn id="15" dur="500" fill="hold"/>
                                        <p:tgtEl>
                                          <p:spTgt spid="312325"/>
                                        </p:tgtEl>
                                        <p:attrNameLst>
                                          <p:attrName>ppt_x</p:attrName>
                                        </p:attrNameLst>
                                      </p:cBhvr>
                                      <p:tavLst>
                                        <p:tav tm="0">
                                          <p:val>
                                            <p:strVal val="0-#ppt_w/2"/>
                                          </p:val>
                                        </p:tav>
                                        <p:tav tm="100000">
                                          <p:val>
                                            <p:strVal val="#ppt_x"/>
                                          </p:val>
                                        </p:tav>
                                      </p:tavLst>
                                    </p:anim>
                                    <p:anim calcmode="lin" valueType="num">
                                      <p:cBhvr additive="base">
                                        <p:cTn id="16" dur="500" fill="hold"/>
                                        <p:tgtEl>
                                          <p:spTgt spid="3123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2327"/>
                                        </p:tgtEl>
                                        <p:attrNameLst>
                                          <p:attrName>style.visibility</p:attrName>
                                        </p:attrNameLst>
                                      </p:cBhvr>
                                      <p:to>
                                        <p:strVal val="visible"/>
                                      </p:to>
                                    </p:set>
                                    <p:anim calcmode="lin" valueType="num">
                                      <p:cBhvr additive="base">
                                        <p:cTn id="19" dur="500" fill="hold"/>
                                        <p:tgtEl>
                                          <p:spTgt spid="312327"/>
                                        </p:tgtEl>
                                        <p:attrNameLst>
                                          <p:attrName>ppt_x</p:attrName>
                                        </p:attrNameLst>
                                      </p:cBhvr>
                                      <p:tavLst>
                                        <p:tav tm="0">
                                          <p:val>
                                            <p:strVal val="0-#ppt_w/2"/>
                                          </p:val>
                                        </p:tav>
                                        <p:tav tm="100000">
                                          <p:val>
                                            <p:strVal val="#ppt_x"/>
                                          </p:val>
                                        </p:tav>
                                      </p:tavLst>
                                    </p:anim>
                                    <p:anim calcmode="lin" valueType="num">
                                      <p:cBhvr additive="base">
                                        <p:cTn id="20"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5" grpId="1"/>
      <p:bldP spid="312326" grpId="0" animBg="1"/>
      <p:bldP spid="3123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BF80DB-97FB-449C-9D67-C826C5249DF9}"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685800" y="0"/>
            <a:ext cx="7772400" cy="1428750"/>
          </a:xfrm>
          <a:noFill/>
        </p:spPr>
        <p:txBody>
          <a:bodyPr/>
          <a:lstStyle/>
          <a:p>
            <a:r>
              <a:rPr lang="en-US" altLang="en-US" smtClean="0"/>
              <a:t>Checked Exceptions vs. Unchecked Exceptions</a:t>
            </a:r>
            <a:endParaRPr lang="en-US" altLang="en-US" b="1" smtClean="0"/>
          </a:p>
        </p:txBody>
      </p:sp>
      <p:sp>
        <p:nvSpPr>
          <p:cNvPr id="13316"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Text Box 4"/>
          <p:cNvSpPr txBox="1">
            <a:spLocks noChangeArrowheads="1"/>
          </p:cNvSpPr>
          <p:nvPr/>
        </p:nvSpPr>
        <p:spPr bwMode="auto">
          <a:xfrm>
            <a:off x="381000" y="1981200"/>
            <a:ext cx="85344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u="sng">
                <a:cs typeface="Times New Roman" panose="02020603050405020304" pitchFamily="18" charset="0"/>
              </a:rPr>
              <a:t>RuntimeException</a:t>
            </a:r>
            <a:r>
              <a:rPr lang="en-US" altLang="en-US">
                <a:cs typeface="Times New Roman" panose="02020603050405020304" pitchFamily="18" charset="0"/>
              </a:rPr>
              <a:t>, </a:t>
            </a:r>
            <a:r>
              <a:rPr lang="en-US" altLang="en-US" u="sng">
                <a:cs typeface="Times New Roman" panose="02020603050405020304" pitchFamily="18" charset="0"/>
              </a:rPr>
              <a:t>Error</a:t>
            </a:r>
            <a:r>
              <a:rPr lang="en-US" altLang="en-US">
                <a:cs typeface="Times New Roman" panose="02020603050405020304" pitchFamily="18" charset="0"/>
              </a:rPr>
              <a:t> and their subclasses are known as </a:t>
            </a:r>
            <a:r>
              <a:rPr lang="en-US" altLang="en-US" i="1">
                <a:cs typeface="Times New Roman" panose="02020603050405020304" pitchFamily="18" charset="0"/>
              </a:rPr>
              <a:t>unchecked</a:t>
            </a:r>
            <a:r>
              <a:rPr lang="en-US" altLang="en-US">
                <a:cs typeface="Times New Roman" panose="02020603050405020304" pitchFamily="18" charset="0"/>
              </a:rPr>
              <a:t> </a:t>
            </a:r>
            <a:r>
              <a:rPr lang="en-US" altLang="en-US" i="1">
                <a:cs typeface="Times New Roman" panose="02020603050405020304" pitchFamily="18" charset="0"/>
              </a:rPr>
              <a:t>exceptions</a:t>
            </a:r>
            <a:r>
              <a:rPr lang="en-US" altLang="en-US">
                <a:cs typeface="Times New Roman" panose="02020603050405020304" pitchFamily="18" charset="0"/>
              </a:rPr>
              <a:t>. All other exceptions are known as </a:t>
            </a:r>
            <a:r>
              <a:rPr lang="en-US" altLang="en-US" i="1">
                <a:cs typeface="Times New Roman" panose="02020603050405020304" pitchFamily="18" charset="0"/>
              </a:rPr>
              <a:t>checked exceptions</a:t>
            </a:r>
            <a:r>
              <a:rPr lang="en-US" altLang="en-US">
                <a:cs typeface="Times New Roman" panose="02020603050405020304" pitchFamily="18" charset="0"/>
              </a:rPr>
              <a:t>, meaning that the compiler forces the programmer to check and deal with the exceptions.</a:t>
            </a:r>
            <a:r>
              <a:rPr lang="en-US" altLang="en-US">
                <a:latin typeface="Courier"/>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89661D-C10D-4307-A6D5-89AD7FCC3168}"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762000" y="152400"/>
            <a:ext cx="7772400" cy="666750"/>
          </a:xfrm>
          <a:noFill/>
        </p:spPr>
        <p:txBody>
          <a:bodyPr/>
          <a:lstStyle/>
          <a:p>
            <a:r>
              <a:rPr lang="en-US" altLang="en-US" smtClean="0"/>
              <a:t>Unchecked Exceptions</a:t>
            </a:r>
            <a:endParaRPr lang="en-US" altLang="en-US" b="1" smtClean="0"/>
          </a:p>
        </p:txBody>
      </p:sp>
      <p:sp>
        <p:nvSpPr>
          <p:cNvPr id="14340"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Text Box 4"/>
          <p:cNvSpPr txBox="1">
            <a:spLocks noChangeArrowheads="1"/>
          </p:cNvSpPr>
          <p:nvPr/>
        </p:nvSpPr>
        <p:spPr bwMode="auto">
          <a:xfrm>
            <a:off x="304800" y="1066800"/>
            <a:ext cx="86106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In most cases, unchecked exceptions reflect programming logic errors that are not recoverable. For example, a </a:t>
            </a:r>
            <a:r>
              <a:rPr lang="en-US" altLang="en-US" sz="2800" u="sng">
                <a:cs typeface="Times New Roman" panose="02020603050405020304" pitchFamily="18" charset="0"/>
              </a:rPr>
              <a:t>NullPointerException</a:t>
            </a:r>
            <a:r>
              <a:rPr lang="en-US" altLang="en-US" sz="2800">
                <a:cs typeface="Times New Roman" panose="02020603050405020304" pitchFamily="18" charset="0"/>
              </a:rPr>
              <a:t> is thrown if you access an object through a reference variable before an object is assigned to it; an </a:t>
            </a:r>
            <a:r>
              <a:rPr lang="en-US" altLang="en-US" sz="2800" u="sng">
                <a:cs typeface="Times New Roman" panose="02020603050405020304" pitchFamily="18" charset="0"/>
              </a:rPr>
              <a:t>IndexOutOfBoundsException</a:t>
            </a:r>
            <a:r>
              <a:rPr lang="en-US" altLang="en-US" sz="280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mandate you to write code to catch unchecked exceptions.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50CE9D-4583-4160-AAC1-753989980A1D}"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685800" y="228600"/>
            <a:ext cx="7772400" cy="819150"/>
          </a:xfrm>
          <a:noFill/>
        </p:spPr>
        <p:txBody>
          <a:bodyPr/>
          <a:lstStyle/>
          <a:p>
            <a:r>
              <a:rPr lang="en-US" altLang="en-US" smtClean="0"/>
              <a:t>Unchecked Exceptions</a:t>
            </a:r>
            <a:endParaRPr lang="en-US" altLang="en-US" b="1" smtClean="0"/>
          </a:p>
        </p:txBody>
      </p:sp>
      <p:sp>
        <p:nvSpPr>
          <p:cNvPr id="15364"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5"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5372"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49" name="Text Box 5"/>
          <p:cNvSpPr txBox="1">
            <a:spLocks noChangeArrowheads="1"/>
          </p:cNvSpPr>
          <p:nvPr/>
        </p:nvSpPr>
        <p:spPr bwMode="auto">
          <a:xfrm>
            <a:off x="6781800" y="487680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chemeClr val="bg2"/>
                </a:solidFill>
              </a:rPr>
              <a:t>Unchecked exception.</a:t>
            </a:r>
          </a:p>
        </p:txBody>
      </p:sp>
      <p:sp>
        <p:nvSpPr>
          <p:cNvPr id="313350" name="Rectangle 6"/>
          <p:cNvSpPr>
            <a:spLocks noChangeArrowheads="1"/>
          </p:cNvSpPr>
          <p:nvPr/>
        </p:nvSpPr>
        <p:spPr bwMode="auto">
          <a:xfrm>
            <a:off x="4114800" y="2743200"/>
            <a:ext cx="22098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1" name="Rectangle 7"/>
          <p:cNvSpPr>
            <a:spLocks noChangeArrowheads="1"/>
          </p:cNvSpPr>
          <p:nvPr/>
        </p:nvSpPr>
        <p:spPr bwMode="auto">
          <a:xfrm>
            <a:off x="6248400" y="1905000"/>
            <a:ext cx="2514600" cy="2514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2" name="Rectangle 8"/>
          <p:cNvSpPr>
            <a:spLocks noChangeArrowheads="1"/>
          </p:cNvSpPr>
          <p:nvPr/>
        </p:nvSpPr>
        <p:spPr bwMode="auto">
          <a:xfrm>
            <a:off x="2743200" y="3962400"/>
            <a:ext cx="358140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p:bldP spid="313350" grpId="0" animBg="1"/>
      <p:bldP spid="313351" grpId="0" animBg="1"/>
      <p:bldP spid="3133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F6CA1A-7856-4610-9053-A3160ABBCE66}"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685800" y="0"/>
            <a:ext cx="7772400" cy="1428750"/>
          </a:xfrm>
          <a:noFill/>
        </p:spPr>
        <p:txBody>
          <a:bodyPr/>
          <a:lstStyle/>
          <a:p>
            <a:r>
              <a:rPr lang="en-US" altLang="en-US" smtClean="0"/>
              <a:t>Declaring, Throwing, and Catching Exceptions</a:t>
            </a:r>
            <a:endParaRPr lang="en-US" altLang="en-US" b="1" smtClean="0"/>
          </a:p>
        </p:txBody>
      </p:sp>
      <p:sp>
        <p:nvSpPr>
          <p:cNvPr id="16388"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389" name="Object 4"/>
          <p:cNvGraphicFramePr>
            <a:graphicFrameLocks noChangeAspect="1"/>
          </p:cNvGraphicFramePr>
          <p:nvPr/>
        </p:nvGraphicFramePr>
        <p:xfrm>
          <a:off x="-158750" y="2514600"/>
          <a:ext cx="9302750" cy="2220913"/>
        </p:xfrm>
        <a:graphic>
          <a:graphicData uri="http://schemas.openxmlformats.org/presentationml/2006/ole">
            <mc:AlternateContent xmlns:mc="http://schemas.openxmlformats.org/markup-compatibility/2006">
              <mc:Choice xmlns:v="urn:schemas-microsoft-com:vml" Requires="v">
                <p:oleObj spid="_x0000_s16392" name="Picture" r:id="rId3" imgW="5108448" imgH="1219200" progId="Word.Picture.8">
                  <p:embed/>
                </p:oleObj>
              </mc:Choice>
              <mc:Fallback>
                <p:oleObj name="Picture" r:id="rId3" imgW="5108448" imgH="12192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 y="2514600"/>
                        <a:ext cx="930275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ED0E8F-6B73-431F-B936-769A3F660F86}" type="slidenum">
              <a:rPr lang="en-US" altLang="en-US" sz="140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685800" y="0"/>
            <a:ext cx="7772400" cy="1428750"/>
          </a:xfrm>
          <a:noFill/>
        </p:spPr>
        <p:txBody>
          <a:bodyPr/>
          <a:lstStyle/>
          <a:p>
            <a:r>
              <a:rPr lang="en-US" altLang="en-US" smtClean="0"/>
              <a:t>Declaring Exceptions</a:t>
            </a:r>
            <a:endParaRPr lang="en-US" altLang="en-US" b="1" smtClean="0"/>
          </a:p>
        </p:txBody>
      </p:sp>
      <p:sp>
        <p:nvSpPr>
          <p:cNvPr id="17412" name="Rectangle 3"/>
          <p:cNvSpPr>
            <a:spLocks noGrp="1" noChangeArrowheads="1"/>
          </p:cNvSpPr>
          <p:nvPr>
            <p:ph type="body" idx="1"/>
          </p:nvPr>
        </p:nvSpPr>
        <p:spPr>
          <a:xfrm>
            <a:off x="685800" y="1371600"/>
            <a:ext cx="8077200" cy="4343400"/>
          </a:xfrm>
          <a:noFill/>
        </p:spPr>
        <p:txBody>
          <a:bodyPr/>
          <a:lstStyle/>
          <a:p>
            <a:pPr marL="0" indent="0">
              <a:spcBef>
                <a:spcPct val="0"/>
              </a:spcBef>
              <a:buFont typeface="Monotype Sorts" pitchFamily="2" charset="2"/>
              <a:buNone/>
            </a:pPr>
            <a:r>
              <a:rPr lang="en-US" altLang="en-US" smtClean="0">
                <a:cs typeface="Times New Roman" panose="02020603050405020304" pitchFamily="18" charset="0"/>
              </a:rPr>
              <a:t>Every method must state the types of checked exceptions it might throw. This is known as </a:t>
            </a:r>
            <a:r>
              <a:rPr lang="en-US" altLang="en-US" i="1" smtClean="0">
                <a:cs typeface="Times New Roman" panose="02020603050405020304" pitchFamily="18" charset="0"/>
              </a:rPr>
              <a:t>declaring exceptions</a:t>
            </a:r>
            <a:r>
              <a:rPr lang="en-US" altLang="en-US" smtClean="0">
                <a:cs typeface="Times New Roman" panose="02020603050405020304" pitchFamily="18" charset="0"/>
              </a:rPr>
              <a:t>. </a:t>
            </a:r>
          </a:p>
          <a:p>
            <a:pPr marL="0" indent="0">
              <a:spcBef>
                <a:spcPct val="0"/>
              </a:spcBef>
              <a:buFont typeface="Monotype Sorts" pitchFamily="2" charset="2"/>
              <a:buNone/>
            </a:pPr>
            <a:endParaRPr lang="en-US" altLang="en-US" smtClean="0">
              <a:cs typeface="Times New Roman" panose="02020603050405020304" pitchFamily="18" charset="0"/>
            </a:endParaRPr>
          </a:p>
          <a:p>
            <a:pPr marL="0" indent="0">
              <a:spcBef>
                <a:spcPct val="0"/>
              </a:spcBef>
              <a:buFont typeface="Monotype Sorts" pitchFamily="2" charset="2"/>
              <a:buNone/>
            </a:pPr>
            <a:r>
              <a:rPr lang="en-US" altLang="en-US" sz="3000" smtClean="0"/>
              <a:t>public void myMethod()</a:t>
            </a:r>
          </a:p>
          <a:p>
            <a:pPr marL="0" indent="0">
              <a:spcBef>
                <a:spcPct val="0"/>
              </a:spcBef>
              <a:buFont typeface="Monotype Sorts" pitchFamily="2" charset="2"/>
              <a:buNone/>
            </a:pPr>
            <a:r>
              <a:rPr lang="en-US" altLang="en-US" sz="3000" smtClean="0"/>
              <a:t>   throws IOException</a:t>
            </a:r>
          </a:p>
          <a:p>
            <a:pPr marL="0" indent="0">
              <a:spcBef>
                <a:spcPct val="100000"/>
              </a:spcBef>
              <a:buFont typeface="Monotype Sorts" pitchFamily="2" charset="2"/>
              <a:buNone/>
            </a:pPr>
            <a:r>
              <a:rPr lang="en-US" altLang="en-US" sz="3000" smtClean="0"/>
              <a:t>public void myMethod()</a:t>
            </a:r>
          </a:p>
          <a:p>
            <a:pPr marL="0" indent="0">
              <a:spcBef>
                <a:spcPct val="0"/>
              </a:spcBef>
              <a:buFont typeface="Monotype Sorts" pitchFamily="2" charset="2"/>
              <a:buNone/>
            </a:pPr>
            <a:r>
              <a:rPr lang="en-US" altLang="en-US" sz="3000" smtClean="0"/>
              <a:t>   throws IOException, OtherException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DFF439-160D-4416-93AB-7BCA924B9A7D}" type="slidenum">
              <a:rPr lang="en-US" altLang="en-US" sz="140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685800" y="0"/>
            <a:ext cx="7772400" cy="1428750"/>
          </a:xfrm>
          <a:noFill/>
        </p:spPr>
        <p:txBody>
          <a:bodyPr/>
          <a:lstStyle/>
          <a:p>
            <a:r>
              <a:rPr lang="en-US" altLang="en-US" smtClean="0"/>
              <a:t>Throwing Exceptions</a:t>
            </a:r>
            <a:endParaRPr lang="en-US" altLang="en-US" b="1" smtClean="0"/>
          </a:p>
        </p:txBody>
      </p:sp>
      <p:sp>
        <p:nvSpPr>
          <p:cNvPr id="18436" name="Rectangle 3"/>
          <p:cNvSpPr>
            <a:spLocks noGrp="1" noChangeArrowheads="1"/>
          </p:cNvSpPr>
          <p:nvPr>
            <p:ph type="body" idx="1"/>
          </p:nvPr>
        </p:nvSpPr>
        <p:spPr>
          <a:xfrm>
            <a:off x="457200" y="1371600"/>
            <a:ext cx="8382000" cy="4191000"/>
          </a:xfrm>
          <a:noFill/>
        </p:spPr>
        <p:txBody>
          <a:bodyPr/>
          <a:lstStyle/>
          <a:p>
            <a:pPr marL="0" indent="0">
              <a:lnSpc>
                <a:spcPct val="90000"/>
              </a:lnSpc>
              <a:buFont typeface="Monotype Sorts" pitchFamily="2" charset="2"/>
              <a:buNone/>
            </a:pPr>
            <a:r>
              <a:rPr lang="en-US" altLang="en-US" smtClean="0">
                <a:cs typeface="Times New Roman" panose="02020603050405020304" pitchFamily="18" charset="0"/>
              </a:rPr>
              <a:t>When the program detects an error, the program can create an instance of an appropriate exception type and throw it. This is known as </a:t>
            </a:r>
            <a:r>
              <a:rPr lang="en-US" altLang="en-US" i="1" smtClean="0">
                <a:cs typeface="Times New Roman" panose="02020603050405020304" pitchFamily="18" charset="0"/>
              </a:rPr>
              <a:t>throwing an exception</a:t>
            </a:r>
            <a:r>
              <a:rPr lang="en-US" altLang="en-US" smtClean="0">
                <a:cs typeface="Times New Roman" panose="02020603050405020304" pitchFamily="18" charset="0"/>
              </a:rPr>
              <a:t>. Here is an example, </a:t>
            </a:r>
          </a:p>
          <a:p>
            <a:pPr marL="0" indent="0">
              <a:lnSpc>
                <a:spcPct val="90000"/>
              </a:lnSpc>
              <a:buFont typeface="Monotype Sorts" pitchFamily="2" charset="2"/>
              <a:buNone/>
            </a:pPr>
            <a:endParaRPr lang="en-US" altLang="en-US" smtClean="0">
              <a:cs typeface="Times New Roman" panose="02020603050405020304" pitchFamily="18" charset="0"/>
            </a:endParaRPr>
          </a:p>
          <a:p>
            <a:pPr marL="0" indent="0">
              <a:lnSpc>
                <a:spcPct val="90000"/>
              </a:lnSpc>
              <a:buFont typeface="Monotype Sorts" pitchFamily="2" charset="2"/>
              <a:buNone/>
            </a:pPr>
            <a:r>
              <a:rPr lang="en-US" altLang="en-US" sz="3000" smtClean="0"/>
              <a:t>throw new TheException(); </a:t>
            </a:r>
          </a:p>
          <a:p>
            <a:pPr marL="0" indent="0">
              <a:lnSpc>
                <a:spcPct val="90000"/>
              </a:lnSpc>
              <a:spcBef>
                <a:spcPct val="100000"/>
              </a:spcBef>
              <a:buFont typeface="Monotype Sorts" pitchFamily="2" charset="2"/>
              <a:buNone/>
            </a:pPr>
            <a:r>
              <a:rPr lang="en-US" altLang="en-US" sz="3000" smtClean="0"/>
              <a:t>TheException ex = new TheException();</a:t>
            </a:r>
            <a:br>
              <a:rPr lang="en-US" altLang="en-US" sz="3000" smtClean="0"/>
            </a:br>
            <a:r>
              <a:rPr lang="en-US" altLang="en-US" sz="3000" smtClean="0"/>
              <a:t>throw ex;</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EE8837-FB2B-4F92-A174-57258321E441}" type="slidenum">
              <a:rPr lang="en-US" altLang="en-US" sz="1400"/>
              <a:pPr>
                <a:spcBef>
                  <a:spcPct val="0"/>
                </a:spcBef>
                <a:buClrTx/>
                <a:buSzTx/>
                <a:buFontTx/>
                <a:buNone/>
              </a:pPr>
              <a:t>17</a:t>
            </a:fld>
            <a:endParaRPr lang="en-US" altLang="en-US" sz="1400"/>
          </a:p>
        </p:txBody>
      </p:sp>
      <p:sp>
        <p:nvSpPr>
          <p:cNvPr id="19459" name="Rectangle 2"/>
          <p:cNvSpPr>
            <a:spLocks noGrp="1" noChangeArrowheads="1"/>
          </p:cNvSpPr>
          <p:nvPr>
            <p:ph type="title"/>
          </p:nvPr>
        </p:nvSpPr>
        <p:spPr>
          <a:xfrm>
            <a:off x="685800" y="0"/>
            <a:ext cx="7772400" cy="1447800"/>
          </a:xfrm>
          <a:noFill/>
        </p:spPr>
        <p:txBody>
          <a:bodyPr/>
          <a:lstStyle/>
          <a:p>
            <a:r>
              <a:rPr lang="en-US" altLang="en-US" smtClean="0"/>
              <a:t>Throwing Exceptions Example</a:t>
            </a:r>
          </a:p>
        </p:txBody>
      </p:sp>
      <p:sp>
        <p:nvSpPr>
          <p:cNvPr id="152579" name="Rectangle 3"/>
          <p:cNvSpPr>
            <a:spLocks noGrp="1" noChangeArrowheads="1"/>
          </p:cNvSpPr>
          <p:nvPr>
            <p:ph type="body" idx="1"/>
          </p:nvPr>
        </p:nvSpPr>
        <p:spPr>
          <a:xfrm>
            <a:off x="228600" y="1447800"/>
            <a:ext cx="8686800" cy="4495800"/>
          </a:xfrm>
        </p:spPr>
        <p:txBody>
          <a:bodyPr/>
          <a:lstStyle/>
          <a:p>
            <a:pPr>
              <a:spcBef>
                <a:spcPct val="0"/>
              </a:spcBef>
              <a:buFont typeface="Monotype Sorts" pitchFamily="2" charset="2"/>
              <a:buNone/>
              <a:defRPr/>
            </a:pPr>
            <a:r>
              <a:rPr lang="en-US" b="1" dirty="0" smtClean="0">
                <a:solidFill>
                  <a:schemeClr val="bg2"/>
                </a:solidFill>
                <a:latin typeface="Courier" charset="0"/>
                <a:cs typeface="Times New Roman" panose="02020603050405020304" pitchFamily="18" charset="0"/>
              </a:rPr>
              <a:t>   </a:t>
            </a:r>
            <a:r>
              <a:rPr lang="en-US" sz="2000" b="1" dirty="0" smtClean="0">
                <a:solidFill>
                  <a:schemeClr val="bg2"/>
                </a:solidFill>
                <a:latin typeface="Courier New" panose="02070309020205020404" pitchFamily="49" charset="0"/>
                <a:cs typeface="Times New Roman" panose="02020603050405020304" pitchFamily="18" charset="0"/>
              </a:rPr>
              <a:t>/** Set a new radius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public void </a:t>
            </a:r>
            <a:r>
              <a:rPr lang="en-US" sz="2000" b="1" dirty="0" err="1" smtClean="0">
                <a:solidFill>
                  <a:schemeClr val="bg2"/>
                </a:solidFill>
                <a:latin typeface="Courier New" panose="02070309020205020404" pitchFamily="49" charset="0"/>
                <a:cs typeface="Times New Roman" panose="02020603050405020304" pitchFamily="18" charset="0"/>
              </a:rPr>
              <a:t>setRadius</a:t>
            </a:r>
            <a:r>
              <a:rPr lang="en-US" sz="2000" b="1" dirty="0" smtClean="0">
                <a:solidFill>
                  <a:schemeClr val="bg2"/>
                </a:solidFill>
                <a:latin typeface="Courier New" panose="02070309020205020404" pitchFamily="49" charset="0"/>
                <a:cs typeface="Times New Roman" panose="02020603050405020304" pitchFamily="18" charset="0"/>
              </a:rPr>
              <a:t>(double </a:t>
            </a:r>
            <a:r>
              <a:rPr lang="en-US" sz="2000" b="1" dirty="0" err="1" smtClean="0">
                <a:solidFill>
                  <a:schemeClr val="bg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r>
              <a:rPr lang="en-US" sz="2000" b="1" dirty="0" smtClean="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sz="2000" b="1" dirty="0" err="1" smtClean="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sz="2000" b="1" dirty="0" smtClean="0">
                <a:solidFill>
                  <a:schemeClr val="bg2"/>
                </a:solidFill>
                <a:latin typeface="Courier New" panose="02070309020205020404" pitchFamily="49" charset="0"/>
                <a:cs typeface="Times New Roman" panose="02020603050405020304" pitchFamily="18" charset="0"/>
              </a:rPr>
              <a:t> {</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if (</a:t>
            </a:r>
            <a:r>
              <a:rPr lang="en-US" sz="2000" b="1" dirty="0" err="1" smtClean="0">
                <a:solidFill>
                  <a:schemeClr val="bg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 &gt;= 0)</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radius =  </a:t>
            </a:r>
            <a:r>
              <a:rPr lang="en-US" sz="2000" b="1" dirty="0" err="1" smtClean="0">
                <a:solidFill>
                  <a:schemeClr val="bg2"/>
                </a:solidFill>
                <a:latin typeface="Courier New" panose="02070309020205020404" pitchFamily="49" charset="0"/>
                <a:cs typeface="Times New Roman" panose="02020603050405020304" pitchFamily="18" charset="0"/>
              </a:rPr>
              <a:t>newRadius</a:t>
            </a:r>
            <a:r>
              <a:rPr lang="en-US" sz="2000" b="1" dirty="0" smtClean="0">
                <a:solidFill>
                  <a:schemeClr val="bg2"/>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else</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r>
              <a:rPr lang="en-US" sz="2000" b="1" dirty="0" smtClean="0">
                <a:solidFill>
                  <a:srgbClr val="FF3300"/>
                </a:solidFill>
                <a:latin typeface="Courier New" panose="02070309020205020404" pitchFamily="49" charset="0"/>
                <a:cs typeface="Times New Roman" panose="02020603050405020304" pitchFamily="18" charset="0"/>
              </a:rPr>
              <a:t>throw new </a:t>
            </a:r>
            <a:r>
              <a:rPr lang="en-US" sz="2000" b="1" dirty="0" err="1" smtClean="0">
                <a:solidFill>
                  <a:srgbClr val="FF3300"/>
                </a:solidFill>
                <a:latin typeface="Courier New" panose="02070309020205020404" pitchFamily="49" charset="0"/>
                <a:cs typeface="Times New Roman" panose="02020603050405020304" pitchFamily="18" charset="0"/>
              </a:rPr>
              <a:t>IllegalArgumentException</a:t>
            </a:r>
            <a:r>
              <a:rPr lang="en-US" sz="2000" b="1" dirty="0" smtClean="0">
                <a:solidFill>
                  <a:srgbClr val="FF3300"/>
                </a:solidFill>
                <a:latin typeface="Courier New" panose="02070309020205020404" pitchFamily="49" charset="0"/>
                <a:cs typeface="Times New Roman" panose="02020603050405020304" pitchFamily="18" charset="0"/>
              </a:rPr>
              <a:t>(</a:t>
            </a:r>
          </a:p>
          <a:p>
            <a:pPr>
              <a:spcBef>
                <a:spcPct val="0"/>
              </a:spcBef>
              <a:buFont typeface="Monotype Sorts" pitchFamily="2" charset="2"/>
              <a:buNone/>
              <a:defRPr/>
            </a:pPr>
            <a:r>
              <a:rPr lang="en-US" sz="2000" b="1" dirty="0" smtClean="0">
                <a:solidFill>
                  <a:srgbClr val="FF3300"/>
                </a:solidFill>
                <a:latin typeface="Courier New" panose="02070309020205020404" pitchFamily="49" charset="0"/>
                <a:cs typeface="Times New Roman" panose="02020603050405020304" pitchFamily="18" charset="0"/>
              </a:rPr>
              <a:t>        "Radius cannot be negative");</a:t>
            </a:r>
          </a:p>
          <a:p>
            <a:pPr>
              <a:spcBef>
                <a:spcPct val="0"/>
              </a:spcBef>
              <a:buFont typeface="Monotype Sorts" pitchFamily="2" charset="2"/>
              <a:buNone/>
              <a:defRPr/>
            </a:pPr>
            <a:r>
              <a:rPr lang="en-US" sz="2000" b="1" dirty="0" smtClean="0">
                <a:solidFill>
                  <a:schemeClr val="bg2"/>
                </a:solidFill>
                <a:latin typeface="Courier New" panose="02070309020205020404" pitchFamily="49"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738DF5-9EDF-41D6-AA1D-99A0859E0BF2}" type="slidenum">
              <a:rPr lang="en-US" altLang="en-US" sz="1400"/>
              <a:pPr>
                <a:spcBef>
                  <a:spcPct val="0"/>
                </a:spcBef>
                <a:buClrTx/>
                <a:buSzTx/>
                <a:buFontTx/>
                <a:buNone/>
              </a:pPr>
              <a:t>18</a:t>
            </a:fld>
            <a:endParaRPr lang="en-US" altLang="en-US" sz="1400"/>
          </a:p>
        </p:txBody>
      </p:sp>
      <p:sp>
        <p:nvSpPr>
          <p:cNvPr id="20483" name="Rectangle 2"/>
          <p:cNvSpPr>
            <a:spLocks noGrp="1" noChangeArrowheads="1"/>
          </p:cNvSpPr>
          <p:nvPr>
            <p:ph type="title"/>
          </p:nvPr>
        </p:nvSpPr>
        <p:spPr>
          <a:xfrm>
            <a:off x="685800" y="304800"/>
            <a:ext cx="7772400" cy="609600"/>
          </a:xfrm>
          <a:noFill/>
        </p:spPr>
        <p:txBody>
          <a:bodyPr/>
          <a:lstStyle/>
          <a:p>
            <a:r>
              <a:rPr lang="en-US" altLang="en-US" sz="4000" smtClean="0"/>
              <a:t>Catching Exceptions</a:t>
            </a:r>
            <a:endParaRPr lang="en-US" altLang="en-US" sz="4000" b="1" smtClean="0"/>
          </a:p>
        </p:txBody>
      </p:sp>
      <p:sp>
        <p:nvSpPr>
          <p:cNvPr id="20484" name="Rectangle 3"/>
          <p:cNvSpPr>
            <a:spLocks noGrp="1" noChangeArrowheads="1"/>
          </p:cNvSpPr>
          <p:nvPr>
            <p:ph type="body" idx="1"/>
          </p:nvPr>
        </p:nvSpPr>
        <p:spPr>
          <a:xfrm>
            <a:off x="304800" y="1295400"/>
            <a:ext cx="8610600" cy="5029200"/>
          </a:xfrm>
        </p:spPr>
        <p:txBody>
          <a:bodyPr/>
          <a:lstStyle/>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try {</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  statements;  // Statements that may throw exceptions</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catch (Exception1 exVar1) {</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  handler for exception1;</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catch (Exception2 exVar2) { </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  handler for exception2;</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catch (ExceptionN exVar3) {</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  handler for exceptionN;</a:t>
            </a:r>
          </a:p>
          <a:p>
            <a:pPr algn="just">
              <a:lnSpc>
                <a:spcPct val="90000"/>
              </a:lnSpc>
              <a:spcBef>
                <a:spcPct val="0"/>
              </a:spcBef>
              <a:buFont typeface="Monotype Sorts" pitchFamily="2" charset="2"/>
              <a:buNone/>
            </a:pPr>
            <a:r>
              <a:rPr lang="en-US" altLang="en-US" sz="2000" b="1" smtClean="0">
                <a:solidFill>
                  <a:schemeClr val="tx2"/>
                </a:solidFill>
                <a:latin typeface="Courier New" panose="02070309020205020404" pitchFamily="49" charset="0"/>
                <a:cs typeface="Times New Roman" panose="02020603050405020304" pitchFamily="18" charset="0"/>
              </a:rPr>
              <a:t>}</a:t>
            </a:r>
            <a:r>
              <a:rPr lang="en-US" altLang="en-US" sz="2400" b="1" smtClean="0">
                <a:solidFill>
                  <a:schemeClr val="tx2"/>
                </a:solidFill>
                <a:latin typeface="Courier New" panose="02070309020205020404" pitchFamily="49" charset="0"/>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CB7E01-CAB1-4731-A957-59706E781AFA}" type="slidenum">
              <a:rPr lang="en-US" altLang="en-US" sz="140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685800" y="0"/>
            <a:ext cx="7772400" cy="1447800"/>
          </a:xfrm>
          <a:noFill/>
        </p:spPr>
        <p:txBody>
          <a:bodyPr/>
          <a:lstStyle/>
          <a:p>
            <a:r>
              <a:rPr lang="en-US" altLang="en-US" smtClean="0"/>
              <a:t>Catching Exceptions</a:t>
            </a:r>
            <a:endParaRPr lang="en-US" altLang="en-US" b="1" smtClean="0"/>
          </a:p>
        </p:txBody>
      </p:sp>
      <p:sp>
        <p:nvSpPr>
          <p:cNvPr id="21508" name="Rectangle 7"/>
          <p:cNvSpPr>
            <a:spLocks noChangeArrowheads="1"/>
          </p:cNvSpPr>
          <p:nvPr/>
        </p:nvSpPr>
        <p:spPr bwMode="auto">
          <a:xfrm>
            <a:off x="20574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9"/>
          <p:cNvSpPr>
            <a:spLocks noChangeArrowheads="1"/>
          </p:cNvSpPr>
          <p:nvPr/>
        </p:nvSpPr>
        <p:spPr bwMode="auto">
          <a:xfrm>
            <a:off x="188595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11"/>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1" name="Object 10"/>
          <p:cNvGraphicFramePr>
            <a:graphicFrameLocks noChangeAspect="1"/>
          </p:cNvGraphicFramePr>
          <p:nvPr/>
        </p:nvGraphicFramePr>
        <p:xfrm>
          <a:off x="0" y="1295400"/>
          <a:ext cx="9144000" cy="3994150"/>
        </p:xfrm>
        <a:graphic>
          <a:graphicData uri="http://schemas.openxmlformats.org/presentationml/2006/ole">
            <mc:AlternateContent xmlns:mc="http://schemas.openxmlformats.org/markup-compatibility/2006">
              <mc:Choice xmlns:v="urn:schemas-microsoft-com:vml" Requires="v">
                <p:oleObj spid="_x0000_s21514" name="Picture" r:id="rId3" imgW="5375148" imgH="2340864" progId="Word.Picture.8">
                  <p:embed/>
                </p:oleObj>
              </mc:Choice>
              <mc:Fallback>
                <p:oleObj name="Picture" r:id="rId3" imgW="5375148" imgH="2340864"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91440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4131D6-729D-4D96-854A-0924AD15D661}"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4100" name="Rectangle 3"/>
          <p:cNvSpPr>
            <a:spLocks noGrp="1" noChangeArrowheads="1"/>
          </p:cNvSpPr>
          <p:nvPr>
            <p:ph type="body" idx="1"/>
          </p:nvPr>
        </p:nvSpPr>
        <p:spPr>
          <a:xfrm>
            <a:off x="304800" y="1371600"/>
            <a:ext cx="8610600" cy="3200400"/>
          </a:xfrm>
          <a:noFill/>
        </p:spPr>
        <p:txBody>
          <a:bodyPr/>
          <a:lstStyle/>
          <a:p>
            <a:pPr marL="0" indent="0">
              <a:lnSpc>
                <a:spcPct val="95000"/>
              </a:lnSpc>
              <a:buFont typeface="Monotype Sorts" pitchFamily="2" charset="2"/>
              <a:buNone/>
            </a:pPr>
            <a:r>
              <a:rPr lang="en-US" altLang="en-US" smtClean="0"/>
              <a:t>When a program runs into a runtime error, the program terminates abnormally. How can you handle the runtime error so that the program can continue to run or terminate gracefully? This is the subject we will introduce in this chapter.</a:t>
            </a:r>
          </a:p>
        </p:txBody>
      </p:sp>
      <p:sp>
        <p:nvSpPr>
          <p:cNvPr id="410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8"/>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3" name="Rectangle 9"/>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4" name="Rectangle 10"/>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BEB82C-B36E-40C3-B1F1-BBA6772DDC62}" type="slidenum">
              <a:rPr lang="en-US" altLang="en-US" sz="1400"/>
              <a:pPr>
                <a:spcBef>
                  <a:spcPct val="0"/>
                </a:spcBef>
                <a:buClrTx/>
                <a:buSzTx/>
                <a:buFontTx/>
                <a:buNone/>
              </a:pPr>
              <a:t>20</a:t>
            </a:fld>
            <a:endParaRPr lang="en-US" altLang="en-US" sz="1400"/>
          </a:p>
        </p:txBody>
      </p:sp>
      <p:sp>
        <p:nvSpPr>
          <p:cNvPr id="22531" name="Rectangle 2"/>
          <p:cNvSpPr>
            <a:spLocks noGrp="1" noChangeArrowheads="1"/>
          </p:cNvSpPr>
          <p:nvPr>
            <p:ph type="title"/>
          </p:nvPr>
        </p:nvSpPr>
        <p:spPr>
          <a:xfrm>
            <a:off x="381000" y="152400"/>
            <a:ext cx="8458200" cy="685800"/>
          </a:xfrm>
        </p:spPr>
        <p:txBody>
          <a:bodyPr/>
          <a:lstStyle/>
          <a:p>
            <a:r>
              <a:rPr lang="en-US" altLang="en-US" sz="4000" smtClean="0"/>
              <a:t>Catch or Declare Checked Exceptions</a:t>
            </a:r>
            <a:endParaRPr lang="en-US" altLang="en-US" smtClean="0">
              <a:latin typeface="Book Antiqua" panose="02040602050305030304" pitchFamily="18" charset="0"/>
            </a:endParaRPr>
          </a:p>
        </p:txBody>
      </p:sp>
      <p:sp>
        <p:nvSpPr>
          <p:cNvPr id="22532" name="Rectangle 3"/>
          <p:cNvSpPr>
            <a:spLocks noGrp="1" noChangeArrowheads="1"/>
          </p:cNvSpPr>
          <p:nvPr>
            <p:ph type="body" idx="1"/>
          </p:nvPr>
        </p:nvSpPr>
        <p:spPr>
          <a:xfrm>
            <a:off x="228600" y="1066800"/>
            <a:ext cx="8763000" cy="2286000"/>
          </a:xfrm>
        </p:spPr>
        <p:txBody>
          <a:bodyPr/>
          <a:lstStyle/>
          <a:p>
            <a:pPr marL="0" indent="0">
              <a:buFont typeface="Monotype Sorts" pitchFamily="2" charset="2"/>
              <a:buNone/>
            </a:pPr>
            <a:r>
              <a:rPr lang="en-US" altLang="en-US" sz="3500" smtClean="0">
                <a:cs typeface="Courier New" panose="02070309020205020404" pitchFamily="49" charset="0"/>
              </a:rPr>
              <a:t>Suppose p2 is defined as follows:</a:t>
            </a:r>
          </a:p>
        </p:txBody>
      </p:sp>
      <p:sp>
        <p:nvSpPr>
          <p:cNvPr id="22533" name="Rectangle 8"/>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4" name="Object 7"/>
          <p:cNvGraphicFramePr>
            <a:graphicFrameLocks noChangeAspect="1"/>
          </p:cNvGraphicFramePr>
          <p:nvPr/>
        </p:nvGraphicFramePr>
        <p:xfrm>
          <a:off x="1238250" y="3505200"/>
          <a:ext cx="6437313" cy="2606675"/>
        </p:xfrm>
        <a:graphic>
          <a:graphicData uri="http://schemas.openxmlformats.org/presentationml/2006/ole">
            <mc:AlternateContent xmlns:mc="http://schemas.openxmlformats.org/markup-compatibility/2006">
              <mc:Choice xmlns:v="urn:schemas-microsoft-com:vml" Requires="v">
                <p:oleObj spid="_x0000_s22537" name="Picture" r:id="rId3" imgW="3372040" imgH="1357930" progId="Word.Picture.8">
                  <p:embed/>
                </p:oleObj>
              </mc:Choice>
              <mc:Fallback>
                <p:oleObj name="Picture" r:id="rId3" imgW="3372040" imgH="135793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3505200"/>
                        <a:ext cx="6437313"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5745D95-D383-4F57-BC51-304ADA5C109A}" type="slidenum">
              <a:rPr lang="en-US" altLang="en-US" sz="1400"/>
              <a:pPr>
                <a:spcBef>
                  <a:spcPct val="0"/>
                </a:spcBef>
                <a:buClrTx/>
                <a:buSzTx/>
                <a:buFontTx/>
                <a:buNone/>
              </a:pPr>
              <a:t>21</a:t>
            </a:fld>
            <a:endParaRPr lang="en-US" altLang="en-US" sz="1400"/>
          </a:p>
        </p:txBody>
      </p:sp>
      <p:sp>
        <p:nvSpPr>
          <p:cNvPr id="23555" name="Rectangle 2"/>
          <p:cNvSpPr>
            <a:spLocks noGrp="1" noChangeArrowheads="1"/>
          </p:cNvSpPr>
          <p:nvPr>
            <p:ph type="title"/>
          </p:nvPr>
        </p:nvSpPr>
        <p:spPr>
          <a:xfrm>
            <a:off x="381000" y="152400"/>
            <a:ext cx="8458200" cy="685800"/>
          </a:xfrm>
        </p:spPr>
        <p:txBody>
          <a:bodyPr/>
          <a:lstStyle/>
          <a:p>
            <a:r>
              <a:rPr lang="en-US" altLang="en-US" sz="4000" smtClean="0"/>
              <a:t>Catch or Declare Checked Exceptions</a:t>
            </a:r>
            <a:endParaRPr lang="en-US" altLang="en-US" smtClean="0">
              <a:latin typeface="Book Antiqua" panose="02040602050305030304" pitchFamily="18" charset="0"/>
            </a:endParaRPr>
          </a:p>
        </p:txBody>
      </p:sp>
      <p:sp>
        <p:nvSpPr>
          <p:cNvPr id="23556" name="Rectangle 3"/>
          <p:cNvSpPr>
            <a:spLocks noGrp="1" noChangeArrowheads="1"/>
          </p:cNvSpPr>
          <p:nvPr>
            <p:ph type="body" idx="1"/>
          </p:nvPr>
        </p:nvSpPr>
        <p:spPr>
          <a:xfrm>
            <a:off x="228600" y="1066800"/>
            <a:ext cx="8763000" cy="2286000"/>
          </a:xfrm>
        </p:spPr>
        <p:txBody>
          <a:bodyPr/>
          <a:lstStyle/>
          <a:p>
            <a:pPr marL="0" indent="0">
              <a:buFont typeface="Monotype Sorts" pitchFamily="2" charset="2"/>
              <a:buNone/>
            </a:pPr>
            <a:r>
              <a:rPr lang="en-US" altLang="en-US" sz="2200" smtClean="0">
                <a:cs typeface="Courier New" panose="02070309020205020404" pitchFamily="49" charset="0"/>
              </a:rPr>
              <a:t>Java forces you to deal with checked exceptions. If a method declares a checked exception (i.e., an exception other than </a:t>
            </a:r>
            <a:r>
              <a:rPr lang="en-US" altLang="en-US" sz="2200" u="sng" smtClean="0">
                <a:cs typeface="Courier New" panose="02070309020205020404" pitchFamily="49" charset="0"/>
              </a:rPr>
              <a:t>Error</a:t>
            </a:r>
            <a:r>
              <a:rPr lang="en-US" altLang="en-US" sz="2200" smtClean="0">
                <a:cs typeface="Courier New" panose="02070309020205020404" pitchFamily="49" charset="0"/>
              </a:rPr>
              <a:t> or </a:t>
            </a:r>
            <a:r>
              <a:rPr lang="en-US" altLang="en-US" sz="2200" u="sng" smtClean="0">
                <a:cs typeface="Courier New" panose="02070309020205020404" pitchFamily="49" charset="0"/>
              </a:rPr>
              <a:t>RuntimeException</a:t>
            </a:r>
            <a:r>
              <a:rPr lang="en-US" altLang="en-US" sz="2200" smtClean="0">
                <a:cs typeface="Courier New" panose="02070309020205020404" pitchFamily="49" charset="0"/>
              </a:rPr>
              <a:t>), you must invoke it in a </a:t>
            </a:r>
            <a:r>
              <a:rPr lang="en-US" altLang="en-US" sz="2200" u="sng" smtClean="0">
                <a:cs typeface="Courier New" panose="02070309020205020404" pitchFamily="49" charset="0"/>
              </a:rPr>
              <a:t>try-catch</a:t>
            </a:r>
            <a:r>
              <a:rPr lang="en-US" altLang="en-US" sz="2200" smtClean="0">
                <a:cs typeface="Courier New" panose="02070309020205020404" pitchFamily="49" charset="0"/>
              </a:rPr>
              <a:t> block or declare to throw the exception in the calling method. For example, suppose that method </a:t>
            </a:r>
            <a:r>
              <a:rPr lang="en-US" altLang="en-US" sz="2200" u="sng" smtClean="0">
                <a:cs typeface="Courier New" panose="02070309020205020404" pitchFamily="49" charset="0"/>
              </a:rPr>
              <a:t>p1</a:t>
            </a:r>
            <a:r>
              <a:rPr lang="en-US" altLang="en-US" sz="2200" smtClean="0">
                <a:cs typeface="Courier New" panose="02070309020205020404" pitchFamily="49" charset="0"/>
              </a:rPr>
              <a:t> invokes method </a:t>
            </a:r>
            <a:r>
              <a:rPr lang="en-US" altLang="en-US" sz="2200" u="sng" smtClean="0">
                <a:cs typeface="Courier New" panose="02070309020205020404" pitchFamily="49" charset="0"/>
              </a:rPr>
              <a:t>p2</a:t>
            </a:r>
            <a:r>
              <a:rPr lang="en-US" altLang="en-US" sz="2200" smtClean="0">
                <a:cs typeface="Courier New" panose="02070309020205020404" pitchFamily="49" charset="0"/>
              </a:rPr>
              <a:t> and </a:t>
            </a:r>
            <a:r>
              <a:rPr lang="en-US" altLang="en-US" sz="2200" u="sng" smtClean="0">
                <a:cs typeface="Courier New" panose="02070309020205020404" pitchFamily="49" charset="0"/>
              </a:rPr>
              <a:t>p2</a:t>
            </a:r>
            <a:r>
              <a:rPr lang="en-US" altLang="en-US" sz="2200" smtClean="0">
                <a:cs typeface="Courier New" panose="02070309020205020404" pitchFamily="49" charset="0"/>
              </a:rPr>
              <a:t> may throw a checked exception (e.g., </a:t>
            </a:r>
            <a:r>
              <a:rPr lang="en-US" altLang="en-US" sz="2200" u="sng" smtClean="0">
                <a:cs typeface="Courier New" panose="02070309020205020404" pitchFamily="49" charset="0"/>
              </a:rPr>
              <a:t>IOException</a:t>
            </a:r>
            <a:r>
              <a:rPr lang="en-US" altLang="en-US" sz="2200" smtClean="0">
                <a:cs typeface="Courier New" panose="02070309020205020404" pitchFamily="49" charset="0"/>
              </a:rPr>
              <a:t>), you have to write the code as shown in (a) or (b).</a:t>
            </a:r>
          </a:p>
        </p:txBody>
      </p:sp>
      <p:sp>
        <p:nvSpPr>
          <p:cNvPr id="23557" name="Rectangle 4"/>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58" name="Object 5"/>
          <p:cNvGraphicFramePr>
            <a:graphicFrameLocks noChangeAspect="1"/>
          </p:cNvGraphicFramePr>
          <p:nvPr/>
        </p:nvGraphicFramePr>
        <p:xfrm>
          <a:off x="231775" y="3503613"/>
          <a:ext cx="8451850" cy="2609850"/>
        </p:xfrm>
        <a:graphic>
          <a:graphicData uri="http://schemas.openxmlformats.org/presentationml/2006/ole">
            <mc:AlternateContent xmlns:mc="http://schemas.openxmlformats.org/markup-compatibility/2006">
              <mc:Choice xmlns:v="urn:schemas-microsoft-com:vml" Requires="v">
                <p:oleObj spid="_x0000_s23563" name="Picture" r:id="rId3" imgW="4420106" imgH="1357930" progId="Word.Picture.8">
                  <p:embed/>
                </p:oleObj>
              </mc:Choice>
              <mc:Fallback>
                <p:oleObj name="Picture" r:id="rId3" imgW="4420106" imgH="135793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503613"/>
                        <a:ext cx="8451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Line 6"/>
          <p:cNvSpPr>
            <a:spLocks noChangeShapeType="1"/>
          </p:cNvSpPr>
          <p:nvPr/>
        </p:nvSpPr>
        <p:spPr bwMode="auto">
          <a:xfrm flipH="1">
            <a:off x="2362200" y="2057400"/>
            <a:ext cx="3505200" cy="2133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560" name="Line 7"/>
          <p:cNvSpPr>
            <a:spLocks noChangeShapeType="1"/>
          </p:cNvSpPr>
          <p:nvPr/>
        </p:nvSpPr>
        <p:spPr bwMode="auto">
          <a:xfrm flipH="1">
            <a:off x="6705600" y="2057400"/>
            <a:ext cx="11430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DB8457-40D6-4629-AE86-FFAA155E561A}"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xfrm>
            <a:off x="685800" y="457200"/>
            <a:ext cx="7772400" cy="1143000"/>
          </a:xfrm>
        </p:spPr>
        <p:txBody>
          <a:bodyPr/>
          <a:lstStyle/>
          <a:p>
            <a:r>
              <a:rPr lang="en-US" altLang="en-US" sz="4000" smtClean="0"/>
              <a:t>Example: Declaring, Throwing, and Catching Exceptions</a:t>
            </a:r>
            <a:endParaRPr lang="en-US" altLang="en-US" smtClean="0">
              <a:latin typeface="Book Antiqua" panose="02040602050305030304" pitchFamily="18" charset="0"/>
            </a:endParaRPr>
          </a:p>
        </p:txBody>
      </p:sp>
      <p:sp>
        <p:nvSpPr>
          <p:cNvPr id="24580" name="Rectangle 3"/>
          <p:cNvSpPr>
            <a:spLocks noGrp="1" noChangeArrowheads="1"/>
          </p:cNvSpPr>
          <p:nvPr>
            <p:ph type="body" idx="1"/>
          </p:nvPr>
        </p:nvSpPr>
        <p:spPr>
          <a:xfrm>
            <a:off x="228600" y="1828800"/>
            <a:ext cx="8534400" cy="2971800"/>
          </a:xfrm>
        </p:spPr>
        <p:txBody>
          <a:bodyPr/>
          <a:lstStyle/>
          <a:p>
            <a:pPr>
              <a:lnSpc>
                <a:spcPct val="90000"/>
              </a:lnSpc>
            </a:pPr>
            <a:r>
              <a:rPr lang="en-US" altLang="en-US" sz="3400" smtClean="0"/>
              <a:t>Objective: </a:t>
            </a:r>
            <a:r>
              <a:rPr lang="en-US" altLang="en-US" sz="3400" smtClean="0">
                <a:cs typeface="Times New Roman" panose="02020603050405020304" pitchFamily="18" charset="0"/>
              </a:rPr>
              <a:t>This example demonstrates declaring, throwing, and catching exceptions by modifying the </a:t>
            </a:r>
            <a:r>
              <a:rPr lang="en-US" altLang="en-US" sz="3400" u="sng" smtClean="0">
                <a:cs typeface="Times New Roman" panose="02020603050405020304" pitchFamily="18" charset="0"/>
              </a:rPr>
              <a:t>setRadius</a:t>
            </a:r>
            <a:r>
              <a:rPr lang="en-US" altLang="en-US" sz="3400" smtClean="0">
                <a:cs typeface="Times New Roman" panose="02020603050405020304" pitchFamily="18" charset="0"/>
              </a:rPr>
              <a:t> method in the </a:t>
            </a:r>
            <a:r>
              <a:rPr lang="en-US" altLang="en-US" sz="3400" u="sng" smtClean="0">
                <a:cs typeface="Times New Roman" panose="02020603050405020304" pitchFamily="18" charset="0"/>
              </a:rPr>
              <a:t>Circle</a:t>
            </a:r>
            <a:r>
              <a:rPr lang="en-US" altLang="en-US" sz="3400" smtClean="0">
                <a:cs typeface="Times New Roman" panose="02020603050405020304" pitchFamily="18" charset="0"/>
              </a:rPr>
              <a:t> class defined in Chapter 8. The new </a:t>
            </a:r>
            <a:r>
              <a:rPr lang="en-US" altLang="en-US" sz="3400" u="sng" smtClean="0">
                <a:cs typeface="Times New Roman" panose="02020603050405020304" pitchFamily="18" charset="0"/>
              </a:rPr>
              <a:t>setRadius</a:t>
            </a:r>
            <a:r>
              <a:rPr lang="en-US" altLang="en-US" sz="3400" smtClean="0">
                <a:cs typeface="Times New Roman" panose="02020603050405020304" pitchFamily="18" charset="0"/>
              </a:rPr>
              <a:t> method throws an exception if radius is negative.</a:t>
            </a:r>
          </a:p>
        </p:txBody>
      </p:sp>
      <p:sp>
        <p:nvSpPr>
          <p:cNvPr id="241672" name="AutoShape 8">
            <a:hlinkClick r:id="" action="ppaction://noaction" highlightClick="1"/>
          </p:cNvPr>
          <p:cNvSpPr>
            <a:spLocks noChangeArrowheads="1"/>
          </p:cNvSpPr>
          <p:nvPr/>
        </p:nvSpPr>
        <p:spPr bwMode="auto">
          <a:xfrm>
            <a:off x="11430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TestCircleWithException</a:t>
            </a:r>
            <a:endParaRPr lang="en-US" altLang="ko-KR">
              <a:solidFill>
                <a:schemeClr val="accent1"/>
              </a:solidFill>
              <a:ea typeface="굴림" panose="020B0600000101010101" pitchFamily="50" charset="-127"/>
            </a:endParaRPr>
          </a:p>
        </p:txBody>
      </p:sp>
      <p:sp>
        <p:nvSpPr>
          <p:cNvPr id="24582" name="AutoShape 9">
            <a:hlinkClick r:id="rId3" action="ppaction://program" highlightClick="1"/>
          </p:cNvPr>
          <p:cNvSpPr>
            <a:spLocks noChangeArrowheads="1"/>
          </p:cNvSpPr>
          <p:nvPr/>
        </p:nvSpPr>
        <p:spPr bwMode="auto">
          <a:xfrm>
            <a:off x="1143000" y="5867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41676" name="AutoShape 12">
            <a:hlinkClick r:id="rId4" action="ppaction://hlinkfile" highlightClick="1"/>
          </p:cNvPr>
          <p:cNvSpPr>
            <a:spLocks noChangeArrowheads="1"/>
          </p:cNvSpPr>
          <p:nvPr/>
        </p:nvSpPr>
        <p:spPr bwMode="auto">
          <a:xfrm>
            <a:off x="48768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CircleWithException</a:t>
            </a:r>
            <a:endParaRPr lang="en-US" altLang="ko-KR">
              <a:solidFill>
                <a:schemeClr val="accent1"/>
              </a:solidFill>
              <a:ea typeface="굴림" panose="020B0600000101010101" pitchFamily="50" charset="-127"/>
            </a:endParaRPr>
          </a:p>
        </p:txBody>
      </p:sp>
      <p:sp>
        <p:nvSpPr>
          <p:cNvPr id="24584" name="AutoShape 13">
            <a:hlinkClick r:id="rId5" highlightClick="1"/>
          </p:cNvPr>
          <p:cNvSpPr>
            <a:spLocks noChangeArrowheads="1"/>
          </p:cNvSpPr>
          <p:nvPr/>
        </p:nvSpPr>
        <p:spPr bwMode="auto">
          <a:xfrm>
            <a:off x="838200" y="4572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AutoShape 14">
            <a:hlinkClick r:id="rId6" highlightClick="1"/>
          </p:cNvPr>
          <p:cNvSpPr>
            <a:spLocks noChangeArrowheads="1"/>
          </p:cNvSpPr>
          <p:nvPr/>
        </p:nvSpPr>
        <p:spPr bwMode="auto">
          <a:xfrm>
            <a:off x="4724400" y="4495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7F5079-6EC3-4F9A-811E-3DC6CD1AAC95}"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685800" y="0"/>
            <a:ext cx="7772400" cy="1428750"/>
          </a:xfrm>
          <a:noFill/>
        </p:spPr>
        <p:txBody>
          <a:bodyPr/>
          <a:lstStyle/>
          <a:p>
            <a:r>
              <a:rPr lang="en-US" altLang="en-US" smtClean="0"/>
              <a:t>Rethrowing Exceptions</a:t>
            </a:r>
            <a:endParaRPr lang="en-US" altLang="en-US" b="1" smtClean="0"/>
          </a:p>
        </p:txBody>
      </p:sp>
      <p:sp>
        <p:nvSpPr>
          <p:cNvPr id="25604" name="Rectangle 3"/>
          <p:cNvSpPr>
            <a:spLocks noGrp="1" noChangeArrowheads="1"/>
          </p:cNvSpPr>
          <p:nvPr>
            <p:ph type="body" idx="1"/>
          </p:nvPr>
        </p:nvSpPr>
        <p:spPr>
          <a:xfrm>
            <a:off x="228600" y="1371600"/>
            <a:ext cx="8458200" cy="3733800"/>
          </a:xfrm>
        </p:spPr>
        <p:txBody>
          <a:bodyPr/>
          <a:lstStyle/>
          <a:p>
            <a:pPr>
              <a:buFont typeface="Monotype Sorts" pitchFamily="2" charset="2"/>
              <a:buNone/>
            </a:pPr>
            <a:r>
              <a:rPr lang="en-US" altLang="en-US" sz="3000" b="1" smtClean="0">
                <a:solidFill>
                  <a:schemeClr val="tx2"/>
                </a:solidFill>
                <a:latin typeface="Courier New" panose="02070309020205020404" pitchFamily="49" charset="0"/>
              </a:rPr>
              <a:t>try {  </a:t>
            </a:r>
          </a:p>
          <a:p>
            <a:pPr>
              <a:spcBef>
                <a:spcPct val="0"/>
              </a:spcBef>
              <a:buFont typeface="Monotype Sorts" pitchFamily="2" charset="2"/>
              <a:buNone/>
            </a:pPr>
            <a:r>
              <a:rPr lang="en-US" altLang="en-US" sz="3000" b="1" smtClean="0">
                <a:solidFill>
                  <a:schemeClr val="tx2"/>
                </a:solidFill>
                <a:latin typeface="Courier New" panose="02070309020205020404" pitchFamily="49" charset="0"/>
              </a:rPr>
              <a:t>  statements;</a:t>
            </a:r>
          </a:p>
          <a:p>
            <a:pPr>
              <a:spcBef>
                <a:spcPct val="0"/>
              </a:spcBef>
              <a:buFont typeface="Monotype Sorts" pitchFamily="2" charset="2"/>
              <a:buNone/>
            </a:pPr>
            <a:r>
              <a:rPr lang="en-US" altLang="en-US" sz="3000" b="1" smtClean="0">
                <a:solidFill>
                  <a:schemeClr val="tx2"/>
                </a:solidFill>
                <a:latin typeface="Courier New" panose="02070309020205020404" pitchFamily="49" charset="0"/>
              </a:rPr>
              <a:t>}</a:t>
            </a:r>
          </a:p>
          <a:p>
            <a:pPr>
              <a:spcBef>
                <a:spcPct val="0"/>
              </a:spcBef>
              <a:buFont typeface="Monotype Sorts" pitchFamily="2" charset="2"/>
              <a:buNone/>
            </a:pPr>
            <a:r>
              <a:rPr lang="en-US" altLang="en-US" sz="3000" b="1" smtClean="0">
                <a:solidFill>
                  <a:schemeClr val="tx2"/>
                </a:solidFill>
                <a:latin typeface="Courier New" panose="02070309020205020404" pitchFamily="49" charset="0"/>
              </a:rPr>
              <a:t>catch(TheException ex) { </a:t>
            </a:r>
          </a:p>
          <a:p>
            <a:pPr>
              <a:spcBef>
                <a:spcPct val="0"/>
              </a:spcBef>
              <a:buFont typeface="Monotype Sorts" pitchFamily="2" charset="2"/>
              <a:buNone/>
            </a:pPr>
            <a:r>
              <a:rPr lang="en-US" altLang="en-US" sz="3000" b="1" smtClean="0">
                <a:solidFill>
                  <a:schemeClr val="tx2"/>
                </a:solidFill>
                <a:latin typeface="Courier New" panose="02070309020205020404" pitchFamily="49" charset="0"/>
              </a:rPr>
              <a:t>  perform operations before exits;</a:t>
            </a:r>
          </a:p>
          <a:p>
            <a:pPr>
              <a:spcBef>
                <a:spcPct val="0"/>
              </a:spcBef>
              <a:buFont typeface="Monotype Sorts" pitchFamily="2" charset="2"/>
              <a:buNone/>
            </a:pPr>
            <a:r>
              <a:rPr lang="en-US" altLang="en-US" sz="3000" b="1" smtClean="0">
                <a:solidFill>
                  <a:schemeClr val="tx2"/>
                </a:solidFill>
                <a:latin typeface="Courier New" panose="02070309020205020404" pitchFamily="49" charset="0"/>
              </a:rPr>
              <a:t>  throw ex;</a:t>
            </a:r>
          </a:p>
          <a:p>
            <a:pPr>
              <a:spcBef>
                <a:spcPct val="0"/>
              </a:spcBef>
              <a:buFont typeface="Monotype Sorts" pitchFamily="2" charset="2"/>
              <a:buNone/>
            </a:pPr>
            <a:r>
              <a:rPr lang="en-US" altLang="en-US" sz="3000" b="1" smtClean="0">
                <a:solidFill>
                  <a:schemeClr val="tx2"/>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FE8CDB-FB9D-440C-A436-6F99BD7154F9}" type="slidenum">
              <a:rPr lang="en-US" altLang="en-US" sz="1400"/>
              <a:pPr>
                <a:spcBef>
                  <a:spcPct val="0"/>
                </a:spcBef>
                <a:buClrTx/>
                <a:buSzTx/>
                <a:buFontTx/>
                <a:buNone/>
              </a:pPr>
              <a:t>24</a:t>
            </a:fld>
            <a:endParaRPr lang="en-US" altLang="en-US" sz="1400"/>
          </a:p>
        </p:txBody>
      </p:sp>
      <p:sp>
        <p:nvSpPr>
          <p:cNvPr id="26627" name="Rectangle 2"/>
          <p:cNvSpPr>
            <a:spLocks noGrp="1" noChangeArrowheads="1"/>
          </p:cNvSpPr>
          <p:nvPr>
            <p:ph type="title"/>
          </p:nvPr>
        </p:nvSpPr>
        <p:spPr>
          <a:xfrm>
            <a:off x="685800" y="0"/>
            <a:ext cx="7772400" cy="1428750"/>
          </a:xfrm>
          <a:noFill/>
        </p:spPr>
        <p:txBody>
          <a:bodyPr/>
          <a:lstStyle/>
          <a:p>
            <a:r>
              <a:rPr lang="en-US" altLang="en-US" smtClean="0"/>
              <a:t>The </a:t>
            </a:r>
            <a:r>
              <a:rPr lang="en-US" altLang="en-US" sz="4200" smtClean="0">
                <a:latin typeface="Courier New" panose="02070309020205020404" pitchFamily="49" charset="0"/>
              </a:rPr>
              <a:t>finally</a:t>
            </a:r>
            <a:r>
              <a:rPr lang="en-US" altLang="en-US" smtClean="0"/>
              <a:t> Clause</a:t>
            </a:r>
            <a:endParaRPr lang="en-US" altLang="en-US" b="1" smtClean="0"/>
          </a:p>
        </p:txBody>
      </p:sp>
      <p:sp>
        <p:nvSpPr>
          <p:cNvPr id="26628" name="Rectangle 3"/>
          <p:cNvSpPr>
            <a:spLocks noGrp="1" noChangeArrowheads="1"/>
          </p:cNvSpPr>
          <p:nvPr>
            <p:ph type="body" idx="1"/>
          </p:nvPr>
        </p:nvSpPr>
        <p:spPr>
          <a:xfrm>
            <a:off x="914400" y="1371600"/>
            <a:ext cx="7696200" cy="4191000"/>
          </a:xfrm>
        </p:spPr>
        <p:txBody>
          <a:bodyPr/>
          <a:lstStyle/>
          <a:p>
            <a:pPr algn="just">
              <a:lnSpc>
                <a:spcPct val="90000"/>
              </a:lnSpc>
              <a:buFont typeface="Monotype Sorts" pitchFamily="2" charset="2"/>
              <a:buNone/>
            </a:pPr>
            <a:r>
              <a:rPr lang="en-US" altLang="en-US" sz="3000" b="1" smtClean="0">
                <a:solidFill>
                  <a:schemeClr val="tx2"/>
                </a:solidFill>
                <a:latin typeface="Courier New" panose="02070309020205020404" pitchFamily="49" charset="0"/>
              </a:rPr>
              <a:t>try {  </a:t>
            </a:r>
          </a:p>
          <a:p>
            <a:pPr algn="just">
              <a:lnSpc>
                <a:spcPct val="90000"/>
              </a:lnSpc>
              <a:spcBef>
                <a:spcPct val="0"/>
              </a:spcBef>
              <a:buFont typeface="Monotype Sorts" pitchFamily="2" charset="2"/>
              <a:buNone/>
            </a:pPr>
            <a:r>
              <a:rPr lang="en-US" altLang="en-US" sz="3000" b="1" smtClean="0">
                <a:solidFill>
                  <a:schemeClr val="tx2"/>
                </a:solidFill>
                <a:latin typeface="Courier New" panose="02070309020205020404" pitchFamily="49" charset="0"/>
              </a:rPr>
              <a:t>  statements;</a:t>
            </a:r>
          </a:p>
          <a:p>
            <a:pPr algn="just">
              <a:lnSpc>
                <a:spcPct val="90000"/>
              </a:lnSpc>
              <a:spcBef>
                <a:spcPct val="0"/>
              </a:spcBef>
              <a:buFont typeface="Monotype Sorts" pitchFamily="2" charset="2"/>
              <a:buNone/>
            </a:pPr>
            <a:r>
              <a:rPr lang="en-US" altLang="en-US" sz="3000" b="1" smtClean="0">
                <a:solidFill>
                  <a:schemeClr val="tx2"/>
                </a:solidFill>
                <a:latin typeface="Courier New" panose="02070309020205020404" pitchFamily="49" charset="0"/>
              </a:rPr>
              <a:t>}</a:t>
            </a:r>
          </a:p>
          <a:p>
            <a:pPr algn="just">
              <a:lnSpc>
                <a:spcPct val="90000"/>
              </a:lnSpc>
              <a:spcBef>
                <a:spcPct val="0"/>
              </a:spcBef>
              <a:buFont typeface="Monotype Sorts" pitchFamily="2" charset="2"/>
              <a:buNone/>
            </a:pPr>
            <a:r>
              <a:rPr lang="en-US" altLang="en-US" sz="3000" b="1" smtClean="0">
                <a:solidFill>
                  <a:schemeClr val="tx2"/>
                </a:solidFill>
                <a:latin typeface="Courier New" panose="02070309020205020404" pitchFamily="49" charset="0"/>
              </a:rPr>
              <a:t>catch(TheException ex) { </a:t>
            </a:r>
          </a:p>
          <a:p>
            <a:pPr algn="just">
              <a:lnSpc>
                <a:spcPct val="90000"/>
              </a:lnSpc>
              <a:spcBef>
                <a:spcPct val="0"/>
              </a:spcBef>
              <a:buFont typeface="Monotype Sorts" pitchFamily="2" charset="2"/>
              <a:buNone/>
            </a:pPr>
            <a:r>
              <a:rPr lang="en-US" altLang="en-US" sz="3000" b="1" smtClean="0">
                <a:solidFill>
                  <a:schemeClr val="tx2"/>
                </a:solidFill>
                <a:latin typeface="Courier New" panose="02070309020205020404" pitchFamily="49" charset="0"/>
              </a:rPr>
              <a:t>  handling ex; </a:t>
            </a:r>
          </a:p>
          <a:p>
            <a:pPr algn="just">
              <a:lnSpc>
                <a:spcPct val="90000"/>
              </a:lnSpc>
              <a:spcBef>
                <a:spcPct val="0"/>
              </a:spcBef>
              <a:buFont typeface="Monotype Sorts" pitchFamily="2" charset="2"/>
              <a:buNone/>
            </a:pPr>
            <a:r>
              <a:rPr lang="en-US" altLang="en-US" sz="3000" b="1" smtClean="0">
                <a:solidFill>
                  <a:schemeClr val="tx2"/>
                </a:solidFill>
                <a:latin typeface="Courier New" panose="02070309020205020404" pitchFamily="49" charset="0"/>
              </a:rPr>
              <a:t>}</a:t>
            </a:r>
          </a:p>
          <a:p>
            <a:pPr algn="just">
              <a:lnSpc>
                <a:spcPct val="90000"/>
              </a:lnSpc>
              <a:spcBef>
                <a:spcPct val="0"/>
              </a:spcBef>
              <a:buFont typeface="Monotype Sorts" pitchFamily="2" charset="2"/>
              <a:buNone/>
            </a:pPr>
            <a:r>
              <a:rPr lang="en-US" altLang="en-US" sz="3000" b="1" smtClean="0">
                <a:solidFill>
                  <a:schemeClr val="tx2"/>
                </a:solidFill>
                <a:latin typeface="Courier New" panose="02070309020205020404" pitchFamily="49" charset="0"/>
              </a:rPr>
              <a:t>finally { </a:t>
            </a:r>
          </a:p>
          <a:p>
            <a:pPr algn="just">
              <a:lnSpc>
                <a:spcPct val="90000"/>
              </a:lnSpc>
              <a:spcBef>
                <a:spcPct val="0"/>
              </a:spcBef>
              <a:buFont typeface="Monotype Sorts" pitchFamily="2" charset="2"/>
              <a:buNone/>
            </a:pPr>
            <a:r>
              <a:rPr lang="en-US" altLang="en-US" sz="3000" b="1" smtClean="0">
                <a:solidFill>
                  <a:schemeClr val="tx2"/>
                </a:solidFill>
                <a:latin typeface="Courier New" panose="02070309020205020404" pitchFamily="49" charset="0"/>
              </a:rPr>
              <a:t>  finalStatements; </a:t>
            </a:r>
          </a:p>
          <a:p>
            <a:pPr algn="just">
              <a:lnSpc>
                <a:spcPct val="90000"/>
              </a:lnSpc>
              <a:spcBef>
                <a:spcPct val="0"/>
              </a:spcBef>
              <a:buFont typeface="Monotype Sorts" pitchFamily="2" charset="2"/>
              <a:buNone/>
            </a:pPr>
            <a:r>
              <a:rPr lang="en-US" altLang="en-US" sz="3000" b="1" smtClean="0">
                <a:solidFill>
                  <a:schemeClr val="tx2"/>
                </a:solidFill>
                <a:latin typeface="Courier New" panose="02070309020205020404" pitchFamily="49" charset="0"/>
              </a:rPr>
              <a:t>}</a:t>
            </a:r>
            <a:endParaRPr lang="en-US" altLang="en-US" sz="3000" b="1" smtClean="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924EDC-A472-43E3-B245-B1F69E5E3290}" type="slidenum">
              <a:rPr lang="en-US" altLang="en-US" sz="1400"/>
              <a:pPr>
                <a:spcBef>
                  <a:spcPct val="0"/>
                </a:spcBef>
                <a:buClrTx/>
                <a:buSzTx/>
                <a:buFontTx/>
                <a:buNone/>
              </a:pPr>
              <a:t>25</a:t>
            </a:fld>
            <a:endParaRPr lang="en-US" altLang="en-US" sz="1400"/>
          </a:p>
        </p:txBody>
      </p:sp>
      <p:sp>
        <p:nvSpPr>
          <p:cNvPr id="27651"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27652" name="Rectangle 8"/>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7653" name="Rectangle 10"/>
          <p:cNvSpPr>
            <a:spLocks noGrp="1" noChangeArrowheads="1"/>
          </p:cNvSpPr>
          <p:nvPr>
            <p:ph type="body" idx="1"/>
          </p:nvPr>
        </p:nvSpPr>
        <p:spPr>
          <a:xfrm>
            <a:off x="304800" y="1905000"/>
            <a:ext cx="4648200" cy="4038600"/>
          </a:xfrm>
        </p:spPr>
        <p:txBody>
          <a:bodyPr/>
          <a:lstStyle/>
          <a:p>
            <a:pPr>
              <a:lnSpc>
                <a:spcPct val="80000"/>
              </a:lnSpc>
              <a:buFont typeface="Monotype Sorts" pitchFamily="2" charset="2"/>
              <a:buNone/>
            </a:pPr>
            <a:r>
              <a:rPr lang="en-US" altLang="en-US" sz="24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  statements;</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24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Next statement;</a:t>
            </a:r>
          </a:p>
        </p:txBody>
      </p:sp>
      <p:sp>
        <p:nvSpPr>
          <p:cNvPr id="27654" name="Rectangle 6"/>
          <p:cNvSpPr>
            <a:spLocks noChangeArrowheads="1"/>
          </p:cNvSpPr>
          <p:nvPr/>
        </p:nvSpPr>
        <p:spPr bwMode="auto">
          <a:xfrm>
            <a:off x="609600" y="22860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1847" name="AutoShape 7"/>
          <p:cNvSpPr>
            <a:spLocks noChangeArrowheads="1"/>
          </p:cNvSpPr>
          <p:nvPr/>
        </p:nvSpPr>
        <p:spPr bwMode="auto">
          <a:xfrm>
            <a:off x="5715000" y="893763"/>
            <a:ext cx="2927350" cy="1087437"/>
          </a:xfrm>
          <a:prstGeom prst="wedgeRoundRectCallout">
            <a:avLst>
              <a:gd name="adj1" fmla="val -145120"/>
              <a:gd name="adj2" fmla="val 8883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Suppose no exceptions in the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1847"/>
                                        </p:tgtEl>
                                        <p:attrNameLst>
                                          <p:attrName>style.visibility</p:attrName>
                                        </p:attrNameLst>
                                      </p:cBhvr>
                                      <p:to>
                                        <p:strVal val="visible"/>
                                      </p:to>
                                    </p:set>
                                    <p:anim calcmode="lin" valueType="num">
                                      <p:cBhvr additive="base">
                                        <p:cTn id="7" dur="500" fill="hold"/>
                                        <p:tgtEl>
                                          <p:spTgt spid="291847"/>
                                        </p:tgtEl>
                                        <p:attrNameLst>
                                          <p:attrName>ppt_x</p:attrName>
                                        </p:attrNameLst>
                                      </p:cBhvr>
                                      <p:tavLst>
                                        <p:tav tm="0">
                                          <p:val>
                                            <p:strVal val="0-#ppt_w/2"/>
                                          </p:val>
                                        </p:tav>
                                        <p:tav tm="100000">
                                          <p:val>
                                            <p:strVal val="#ppt_x"/>
                                          </p:val>
                                        </p:tav>
                                      </p:tavLst>
                                    </p:anim>
                                    <p:anim calcmode="lin" valueType="num">
                                      <p:cBhvr additive="base">
                                        <p:cTn id="8" dur="500" fill="hold"/>
                                        <p:tgtEl>
                                          <p:spTgt spid="291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460AD96-31A7-4019-8459-78AF0FB9570D}" type="slidenum">
              <a:rPr lang="en-US" altLang="en-US" sz="1400"/>
              <a:pPr>
                <a:spcBef>
                  <a:spcPct val="0"/>
                </a:spcBef>
                <a:buClrTx/>
                <a:buSzTx/>
                <a:buFontTx/>
                <a:buNone/>
              </a:pPr>
              <a:t>26</a:t>
            </a:fld>
            <a:endParaRPr lang="en-US" altLang="en-US" sz="1400"/>
          </a:p>
        </p:txBody>
      </p:sp>
      <p:sp>
        <p:nvSpPr>
          <p:cNvPr id="28675"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28676"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8677" name="Rectangle 4"/>
          <p:cNvSpPr>
            <a:spLocks noGrp="1" noChangeArrowheads="1"/>
          </p:cNvSpPr>
          <p:nvPr>
            <p:ph type="body" idx="1"/>
          </p:nvPr>
        </p:nvSpPr>
        <p:spPr>
          <a:xfrm>
            <a:off x="304800" y="1905000"/>
            <a:ext cx="4648200" cy="4038600"/>
          </a:xfrm>
        </p:spPr>
        <p:txBody>
          <a:bodyPr/>
          <a:lstStyle/>
          <a:p>
            <a:pPr>
              <a:lnSpc>
                <a:spcPct val="80000"/>
              </a:lnSpc>
              <a:buFont typeface="Monotype Sorts" pitchFamily="2" charset="2"/>
              <a:buNone/>
            </a:pPr>
            <a:r>
              <a:rPr lang="en-US" altLang="en-US" sz="24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  statements;</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24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Next statement;</a:t>
            </a:r>
          </a:p>
        </p:txBody>
      </p:sp>
      <p:sp>
        <p:nvSpPr>
          <p:cNvPr id="292870" name="AutoShape 6"/>
          <p:cNvSpPr>
            <a:spLocks noChangeArrowheads="1"/>
          </p:cNvSpPr>
          <p:nvPr/>
        </p:nvSpPr>
        <p:spPr bwMode="auto">
          <a:xfrm>
            <a:off x="5715000" y="1447800"/>
            <a:ext cx="2927350" cy="1087438"/>
          </a:xfrm>
          <a:prstGeom prst="wedgeRoundRectCallout">
            <a:avLst>
              <a:gd name="adj1" fmla="val -124185"/>
              <a:gd name="adj2" fmla="val 2346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final block is always executed</a:t>
            </a:r>
          </a:p>
        </p:txBody>
      </p:sp>
      <p:sp>
        <p:nvSpPr>
          <p:cNvPr id="28679" name="Rectangle 7"/>
          <p:cNvSpPr>
            <a:spLocks noChangeArrowheads="1"/>
          </p:cNvSpPr>
          <p:nvPr/>
        </p:nvSpPr>
        <p:spPr bwMode="auto">
          <a:xfrm>
            <a:off x="762000" y="44958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2870"/>
                                        </p:tgtEl>
                                        <p:attrNameLst>
                                          <p:attrName>style.visibility</p:attrName>
                                        </p:attrNameLst>
                                      </p:cBhvr>
                                      <p:to>
                                        <p:strVal val="visible"/>
                                      </p:to>
                                    </p:set>
                                    <p:anim calcmode="lin" valueType="num">
                                      <p:cBhvr additive="base">
                                        <p:cTn id="7" dur="500" fill="hold"/>
                                        <p:tgtEl>
                                          <p:spTgt spid="292870"/>
                                        </p:tgtEl>
                                        <p:attrNameLst>
                                          <p:attrName>ppt_x</p:attrName>
                                        </p:attrNameLst>
                                      </p:cBhvr>
                                      <p:tavLst>
                                        <p:tav tm="0">
                                          <p:val>
                                            <p:strVal val="0-#ppt_w/2"/>
                                          </p:val>
                                        </p:tav>
                                        <p:tav tm="100000">
                                          <p:val>
                                            <p:strVal val="#ppt_x"/>
                                          </p:val>
                                        </p:tav>
                                      </p:tavLst>
                                    </p:anim>
                                    <p:anim calcmode="lin" valueType="num">
                                      <p:cBhvr additive="base">
                                        <p:cTn id="8" dur="500" fill="hold"/>
                                        <p:tgtEl>
                                          <p:spTgt spid="292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5B0D84-8F7B-406D-A89B-5FC556FFA220}" type="slidenum">
              <a:rPr lang="en-US" altLang="en-US" sz="1400"/>
              <a:pPr>
                <a:spcBef>
                  <a:spcPct val="0"/>
                </a:spcBef>
                <a:buClrTx/>
                <a:buSzTx/>
                <a:buFontTx/>
                <a:buNone/>
              </a:pPr>
              <a:t>27</a:t>
            </a:fld>
            <a:endParaRPr lang="en-US" altLang="en-US" sz="1400"/>
          </a:p>
        </p:txBody>
      </p:sp>
      <p:sp>
        <p:nvSpPr>
          <p:cNvPr id="29699"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29700"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29701" name="Rectangle 4"/>
          <p:cNvSpPr>
            <a:spLocks noGrp="1" noChangeArrowheads="1"/>
          </p:cNvSpPr>
          <p:nvPr>
            <p:ph type="body" idx="1"/>
          </p:nvPr>
        </p:nvSpPr>
        <p:spPr>
          <a:xfrm>
            <a:off x="304800" y="1905000"/>
            <a:ext cx="4648200" cy="4038600"/>
          </a:xfrm>
        </p:spPr>
        <p:txBody>
          <a:bodyPr/>
          <a:lstStyle/>
          <a:p>
            <a:pPr>
              <a:lnSpc>
                <a:spcPct val="80000"/>
              </a:lnSpc>
              <a:buFont typeface="Monotype Sorts" pitchFamily="2" charset="2"/>
              <a:buNone/>
            </a:pPr>
            <a:r>
              <a:rPr lang="en-US" altLang="en-US" sz="24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  statements;</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catch(TheException ex) {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24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2400" b="1" smtClean="0">
                <a:solidFill>
                  <a:schemeClr val="tx2"/>
                </a:solidFill>
                <a:latin typeface="Courier New" panose="02070309020205020404" pitchFamily="49" charset="0"/>
              </a:rPr>
              <a:t>Next statement;</a:t>
            </a:r>
          </a:p>
        </p:txBody>
      </p:sp>
      <p:sp>
        <p:nvSpPr>
          <p:cNvPr id="293893" name="AutoShape 5"/>
          <p:cNvSpPr>
            <a:spLocks noChangeArrowheads="1"/>
          </p:cNvSpPr>
          <p:nvPr/>
        </p:nvSpPr>
        <p:spPr bwMode="auto">
          <a:xfrm>
            <a:off x="5715000" y="1447800"/>
            <a:ext cx="2927350" cy="1087438"/>
          </a:xfrm>
          <a:prstGeom prst="wedgeRoundRectCallout">
            <a:avLst>
              <a:gd name="adj1" fmla="val -127171"/>
              <a:gd name="adj2" fmla="val 32591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Next statement in the method is executed</a:t>
            </a:r>
          </a:p>
        </p:txBody>
      </p:sp>
      <p:sp>
        <p:nvSpPr>
          <p:cNvPr id="29703" name="Rectangle 6"/>
          <p:cNvSpPr>
            <a:spLocks noChangeArrowheads="1"/>
          </p:cNvSpPr>
          <p:nvPr/>
        </p:nvSpPr>
        <p:spPr bwMode="auto">
          <a:xfrm>
            <a:off x="381000" y="5562600"/>
            <a:ext cx="31242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3"/>
                                        </p:tgtEl>
                                        <p:attrNameLst>
                                          <p:attrName>style.visibility</p:attrName>
                                        </p:attrNameLst>
                                      </p:cBhvr>
                                      <p:to>
                                        <p:strVal val="visible"/>
                                      </p:to>
                                    </p:set>
                                    <p:anim calcmode="lin" valueType="num">
                                      <p:cBhvr additive="base">
                                        <p:cTn id="7" dur="500" fill="hold"/>
                                        <p:tgtEl>
                                          <p:spTgt spid="293893"/>
                                        </p:tgtEl>
                                        <p:attrNameLst>
                                          <p:attrName>ppt_x</p:attrName>
                                        </p:attrNameLst>
                                      </p:cBhvr>
                                      <p:tavLst>
                                        <p:tav tm="0">
                                          <p:val>
                                            <p:strVal val="0-#ppt_w/2"/>
                                          </p:val>
                                        </p:tav>
                                        <p:tav tm="100000">
                                          <p:val>
                                            <p:strVal val="#ppt_x"/>
                                          </p:val>
                                        </p:tav>
                                      </p:tavLst>
                                    </p:anim>
                                    <p:anim calcmode="lin" valueType="num">
                                      <p:cBhvr additive="base">
                                        <p:cTn id="8"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9C9271-3C6E-4A14-9E2F-116051D43F20}"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0724"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0725" name="Rectangle 4"/>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Next statement;</a:t>
            </a:r>
          </a:p>
        </p:txBody>
      </p:sp>
      <p:sp>
        <p:nvSpPr>
          <p:cNvPr id="30726" name="Rectangle 5"/>
          <p:cNvSpPr>
            <a:spLocks noChangeArrowheads="1"/>
          </p:cNvSpPr>
          <p:nvPr/>
        </p:nvSpPr>
        <p:spPr bwMode="auto">
          <a:xfrm>
            <a:off x="609600" y="2057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4918" name="AutoShape 6"/>
          <p:cNvSpPr>
            <a:spLocks noChangeArrowheads="1"/>
          </p:cNvSpPr>
          <p:nvPr/>
        </p:nvSpPr>
        <p:spPr bwMode="auto">
          <a:xfrm>
            <a:off x="5715000" y="1371600"/>
            <a:ext cx="3200400" cy="1143000"/>
          </a:xfrm>
          <a:prstGeom prst="wedgeRoundRectCallout">
            <a:avLst>
              <a:gd name="adj1" fmla="val -138245"/>
              <a:gd name="adj2" fmla="val 223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Suppose an exception of type Exception1 is thrown in statement2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4918"/>
                                        </p:tgtEl>
                                        <p:attrNameLst>
                                          <p:attrName>style.visibility</p:attrName>
                                        </p:attrNameLst>
                                      </p:cBhvr>
                                      <p:to>
                                        <p:strVal val="visible"/>
                                      </p:to>
                                    </p:set>
                                    <p:anim calcmode="lin" valueType="num">
                                      <p:cBhvr additive="base">
                                        <p:cTn id="7" dur="500" fill="hold"/>
                                        <p:tgtEl>
                                          <p:spTgt spid="294918"/>
                                        </p:tgtEl>
                                        <p:attrNameLst>
                                          <p:attrName>ppt_x</p:attrName>
                                        </p:attrNameLst>
                                      </p:cBhvr>
                                      <p:tavLst>
                                        <p:tav tm="0">
                                          <p:val>
                                            <p:strVal val="0-#ppt_w/2"/>
                                          </p:val>
                                        </p:tav>
                                        <p:tav tm="100000">
                                          <p:val>
                                            <p:strVal val="#ppt_x"/>
                                          </p:val>
                                        </p:tav>
                                      </p:tavLst>
                                    </p:anim>
                                    <p:anim calcmode="lin" valueType="num">
                                      <p:cBhvr additive="base">
                                        <p:cTn id="8" dur="500" fill="hold"/>
                                        <p:tgtEl>
                                          <p:spTgt spid="294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5FDE87-229B-4432-B16D-9001CCAE733C}" type="slidenum">
              <a:rPr lang="en-US" altLang="en-US" sz="1400"/>
              <a:pPr>
                <a:spcBef>
                  <a:spcPct val="0"/>
                </a:spcBef>
                <a:buClrTx/>
                <a:buSzTx/>
                <a:buFontTx/>
                <a:buNone/>
              </a:pPr>
              <a:t>29</a:t>
            </a:fld>
            <a:endParaRPr lang="en-US" altLang="en-US" sz="1400"/>
          </a:p>
        </p:txBody>
      </p:sp>
      <p:sp>
        <p:nvSpPr>
          <p:cNvPr id="31747"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1748"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1749" name="Rectangle 4"/>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Next statement;</a:t>
            </a:r>
          </a:p>
        </p:txBody>
      </p:sp>
      <p:sp>
        <p:nvSpPr>
          <p:cNvPr id="31750" name="Rectangle 5"/>
          <p:cNvSpPr>
            <a:spLocks noChangeArrowheads="1"/>
          </p:cNvSpPr>
          <p:nvPr/>
        </p:nvSpPr>
        <p:spPr bwMode="auto">
          <a:xfrm>
            <a:off x="609600" y="32004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9014" name="AutoShape 6"/>
          <p:cNvSpPr>
            <a:spLocks noChangeArrowheads="1"/>
          </p:cNvSpPr>
          <p:nvPr/>
        </p:nvSpPr>
        <p:spPr bwMode="auto">
          <a:xfrm>
            <a:off x="5715000" y="1371600"/>
            <a:ext cx="3200400" cy="1143000"/>
          </a:xfrm>
          <a:prstGeom prst="wedgeRoundRectCallout">
            <a:avLst>
              <a:gd name="adj1" fmla="val -134574"/>
              <a:gd name="adj2" fmla="val 12361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exception is handled.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9014"/>
                                        </p:tgtEl>
                                        <p:attrNameLst>
                                          <p:attrName>style.visibility</p:attrName>
                                        </p:attrNameLst>
                                      </p:cBhvr>
                                      <p:to>
                                        <p:strVal val="visible"/>
                                      </p:to>
                                    </p:set>
                                    <p:anim calcmode="lin" valueType="num">
                                      <p:cBhvr additive="base">
                                        <p:cTn id="7" dur="500" fill="hold"/>
                                        <p:tgtEl>
                                          <p:spTgt spid="299014"/>
                                        </p:tgtEl>
                                        <p:attrNameLst>
                                          <p:attrName>ppt_x</p:attrName>
                                        </p:attrNameLst>
                                      </p:cBhvr>
                                      <p:tavLst>
                                        <p:tav tm="0">
                                          <p:val>
                                            <p:strVal val="0-#ppt_w/2"/>
                                          </p:val>
                                        </p:tav>
                                        <p:tav tm="100000">
                                          <p:val>
                                            <p:strVal val="#ppt_x"/>
                                          </p:val>
                                        </p:tav>
                                      </p:tavLst>
                                    </p:anim>
                                    <p:anim calcmode="lin" valueType="num">
                                      <p:cBhvr additive="base">
                                        <p:cTn id="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398B17-6CC8-4812-887D-430D37597CFD}"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0" y="152400"/>
            <a:ext cx="8915400" cy="533400"/>
          </a:xfrm>
          <a:noFill/>
        </p:spPr>
        <p:txBody>
          <a:bodyPr/>
          <a:lstStyle/>
          <a:p>
            <a:r>
              <a:rPr lang="en-US" altLang="en-US" smtClean="0"/>
              <a:t>Objectives</a:t>
            </a:r>
            <a:endParaRPr lang="en-US" altLang="en-US" b="1" smtClean="0"/>
          </a:p>
        </p:txBody>
      </p:sp>
      <p:sp>
        <p:nvSpPr>
          <p:cNvPr id="5124" name="Rectangle 3"/>
          <p:cNvSpPr>
            <a:spLocks noGrp="1" noChangeArrowheads="1"/>
          </p:cNvSpPr>
          <p:nvPr>
            <p:ph type="body" idx="1"/>
          </p:nvPr>
        </p:nvSpPr>
        <p:spPr>
          <a:xfrm>
            <a:off x="304800" y="685800"/>
            <a:ext cx="8610600" cy="5638800"/>
          </a:xfrm>
        </p:spPr>
        <p:txBody>
          <a:bodyPr/>
          <a:lstStyle/>
          <a:p>
            <a:r>
              <a:rPr lang="en-US" altLang="ko-KR" sz="1400" smtClean="0">
                <a:ea typeface="굴림" panose="020B0600000101010101" pitchFamily="50" charset="-127"/>
              </a:rPr>
              <a:t>To get an overview of exceptions and exception handling (§12.2).</a:t>
            </a:r>
          </a:p>
          <a:p>
            <a:r>
              <a:rPr lang="en-US" altLang="ko-KR" sz="1400" smtClean="0">
                <a:ea typeface="굴림" panose="020B0600000101010101" pitchFamily="50" charset="-127"/>
              </a:rPr>
              <a:t>To explore the advantages of using exception handling (§12.2).</a:t>
            </a:r>
          </a:p>
          <a:p>
            <a:r>
              <a:rPr lang="en-US" altLang="ko-KR" sz="1400" smtClean="0">
                <a:ea typeface="굴림" panose="020B0600000101010101" pitchFamily="50" charset="-127"/>
              </a:rPr>
              <a:t>To distinguish exception types: </a:t>
            </a:r>
            <a:r>
              <a:rPr lang="en-US" altLang="ko-KR" sz="1400" b="1" smtClean="0">
                <a:ea typeface="굴림" panose="020B0600000101010101" pitchFamily="50" charset="-127"/>
              </a:rPr>
              <a:t>Error</a:t>
            </a:r>
            <a:r>
              <a:rPr lang="en-US" altLang="ko-KR" sz="1400" smtClean="0">
                <a:ea typeface="굴림" panose="020B0600000101010101" pitchFamily="50" charset="-127"/>
              </a:rPr>
              <a:t> (fatal) vs. </a:t>
            </a:r>
            <a:r>
              <a:rPr lang="en-US" altLang="ko-KR" sz="1400" b="1" smtClean="0">
                <a:ea typeface="굴림" panose="020B0600000101010101" pitchFamily="50" charset="-127"/>
              </a:rPr>
              <a:t>Exception</a:t>
            </a:r>
            <a:r>
              <a:rPr lang="en-US" altLang="ko-KR" sz="1400" smtClean="0">
                <a:ea typeface="굴림" panose="020B0600000101010101" pitchFamily="50" charset="-127"/>
              </a:rPr>
              <a:t> (nonfatal) and checked vs. unchecked (§12.3).</a:t>
            </a:r>
          </a:p>
          <a:p>
            <a:r>
              <a:rPr lang="en-US" altLang="ko-KR" sz="1400" smtClean="0">
                <a:ea typeface="굴림" panose="020B0600000101010101" pitchFamily="50" charset="-127"/>
              </a:rPr>
              <a:t>To declare exceptions in a method header (§12.4.1).</a:t>
            </a:r>
          </a:p>
          <a:p>
            <a:r>
              <a:rPr lang="en-US" altLang="ko-KR" sz="1400" smtClean="0">
                <a:ea typeface="굴림" panose="020B0600000101010101" pitchFamily="50" charset="-127"/>
              </a:rPr>
              <a:t>To throw exceptions in a method (§12.4.2).</a:t>
            </a:r>
          </a:p>
          <a:p>
            <a:r>
              <a:rPr lang="en-US" altLang="ko-KR" sz="1400" smtClean="0">
                <a:ea typeface="굴림" panose="020B0600000101010101" pitchFamily="50" charset="-127"/>
              </a:rPr>
              <a:t>To write a </a:t>
            </a:r>
            <a:r>
              <a:rPr lang="en-US" altLang="ko-KR" sz="1400" b="1" smtClean="0">
                <a:ea typeface="굴림" panose="020B0600000101010101" pitchFamily="50" charset="-127"/>
              </a:rPr>
              <a:t>try-catch</a:t>
            </a:r>
            <a:r>
              <a:rPr lang="en-US" altLang="ko-KR" sz="1400" smtClean="0">
                <a:ea typeface="굴림" panose="020B0600000101010101" pitchFamily="50" charset="-127"/>
              </a:rPr>
              <a:t> block to handle exceptions (§12.4.3).</a:t>
            </a:r>
          </a:p>
          <a:p>
            <a:r>
              <a:rPr lang="en-US" altLang="ko-KR" sz="1400" smtClean="0">
                <a:ea typeface="굴림" panose="020B0600000101010101" pitchFamily="50" charset="-127"/>
              </a:rPr>
              <a:t>To explain how an exception is propagated (§12.4.3).</a:t>
            </a:r>
          </a:p>
          <a:p>
            <a:r>
              <a:rPr lang="en-US" altLang="ko-KR" sz="1400" smtClean="0">
                <a:ea typeface="굴림" panose="020B0600000101010101" pitchFamily="50" charset="-127"/>
              </a:rPr>
              <a:t>To obtain information from an exception object (§12.4.4).</a:t>
            </a:r>
          </a:p>
          <a:p>
            <a:r>
              <a:rPr lang="en-US" altLang="ko-KR" sz="1400" smtClean="0">
                <a:ea typeface="굴림" panose="020B0600000101010101" pitchFamily="50" charset="-127"/>
              </a:rPr>
              <a:t>To develop applications with exception handling (§12.4.5).</a:t>
            </a:r>
          </a:p>
          <a:p>
            <a:r>
              <a:rPr lang="en-US" altLang="ko-KR" sz="1400" smtClean="0">
                <a:ea typeface="굴림" panose="020B0600000101010101" pitchFamily="50" charset="-127"/>
              </a:rPr>
              <a:t>To use the </a:t>
            </a:r>
            <a:r>
              <a:rPr lang="en-US" altLang="ko-KR" sz="1400" b="1" smtClean="0">
                <a:ea typeface="굴림" panose="020B0600000101010101" pitchFamily="50" charset="-127"/>
              </a:rPr>
              <a:t>finally</a:t>
            </a:r>
            <a:r>
              <a:rPr lang="en-US" altLang="ko-KR" sz="1400" smtClean="0">
                <a:ea typeface="굴림" panose="020B0600000101010101" pitchFamily="50" charset="-127"/>
              </a:rPr>
              <a:t> clause in a </a:t>
            </a:r>
            <a:r>
              <a:rPr lang="en-US" altLang="ko-KR" sz="1400" b="1" smtClean="0">
                <a:ea typeface="굴림" panose="020B0600000101010101" pitchFamily="50" charset="-127"/>
              </a:rPr>
              <a:t>try-catch</a:t>
            </a:r>
            <a:r>
              <a:rPr lang="en-US" altLang="ko-KR" sz="1400" smtClean="0">
                <a:ea typeface="굴림" panose="020B0600000101010101" pitchFamily="50" charset="-127"/>
              </a:rPr>
              <a:t> block (§12.5).</a:t>
            </a:r>
          </a:p>
          <a:p>
            <a:r>
              <a:rPr lang="en-US" altLang="ko-KR" sz="1400" smtClean="0">
                <a:ea typeface="굴림" panose="020B0600000101010101" pitchFamily="50" charset="-127"/>
              </a:rPr>
              <a:t>To use exceptions only for unexpected errors (§12.6).</a:t>
            </a:r>
          </a:p>
          <a:p>
            <a:r>
              <a:rPr lang="en-US" altLang="ko-KR" sz="1400" smtClean="0">
                <a:ea typeface="굴림" panose="020B0600000101010101" pitchFamily="50" charset="-127"/>
              </a:rPr>
              <a:t>To rethrow exceptions in a </a:t>
            </a:r>
            <a:r>
              <a:rPr lang="en-US" altLang="ko-KR" sz="1400" b="1" smtClean="0">
                <a:ea typeface="굴림" panose="020B0600000101010101" pitchFamily="50" charset="-127"/>
              </a:rPr>
              <a:t>catch</a:t>
            </a:r>
            <a:r>
              <a:rPr lang="en-US" altLang="ko-KR" sz="1400" smtClean="0">
                <a:ea typeface="굴림" panose="020B0600000101010101" pitchFamily="50" charset="-127"/>
              </a:rPr>
              <a:t> block (§12.7).</a:t>
            </a:r>
          </a:p>
          <a:p>
            <a:r>
              <a:rPr lang="en-US" altLang="ko-KR" sz="1400" smtClean="0">
                <a:ea typeface="굴림" panose="020B0600000101010101" pitchFamily="50" charset="-127"/>
              </a:rPr>
              <a:t>To create chained exceptions (§12.8).</a:t>
            </a:r>
          </a:p>
          <a:p>
            <a:r>
              <a:rPr lang="en-US" altLang="ko-KR" sz="1400" smtClean="0">
                <a:ea typeface="굴림" panose="020B0600000101010101" pitchFamily="50" charset="-127"/>
              </a:rPr>
              <a:t>To define custom exception classes (§12.9).</a:t>
            </a:r>
          </a:p>
          <a:p>
            <a:r>
              <a:rPr lang="en-US" altLang="ko-KR" sz="1400" smtClean="0">
                <a:ea typeface="굴림" panose="020B0600000101010101" pitchFamily="50" charset="-127"/>
              </a:rPr>
              <a:t>To discover file/directory properties, to delete and rename files/directories, and to create directories using the </a:t>
            </a:r>
            <a:r>
              <a:rPr lang="en-US" altLang="ko-KR" sz="1400" b="1" smtClean="0">
                <a:ea typeface="굴림" panose="020B0600000101010101" pitchFamily="50" charset="-127"/>
              </a:rPr>
              <a:t>File</a:t>
            </a:r>
            <a:r>
              <a:rPr lang="en-US" altLang="ko-KR" sz="1400" smtClean="0">
                <a:ea typeface="굴림" panose="020B0600000101010101" pitchFamily="50" charset="-127"/>
              </a:rPr>
              <a:t> class (§12.10).</a:t>
            </a:r>
          </a:p>
          <a:p>
            <a:r>
              <a:rPr lang="en-US" altLang="ko-KR" sz="1400" smtClean="0">
                <a:ea typeface="굴림" panose="020B0600000101010101" pitchFamily="50" charset="-127"/>
              </a:rPr>
              <a:t>To write data to a file using the </a:t>
            </a:r>
            <a:r>
              <a:rPr lang="en-US" altLang="ko-KR" sz="1400" b="1" smtClean="0">
                <a:ea typeface="굴림" panose="020B0600000101010101" pitchFamily="50" charset="-127"/>
              </a:rPr>
              <a:t>PrintWriter</a:t>
            </a:r>
            <a:r>
              <a:rPr lang="en-US" altLang="ko-KR" sz="1400" smtClean="0">
                <a:ea typeface="굴림" panose="020B0600000101010101" pitchFamily="50" charset="-127"/>
              </a:rPr>
              <a:t> class (§12.11.1).</a:t>
            </a:r>
          </a:p>
          <a:p>
            <a:r>
              <a:rPr lang="en-US" altLang="ko-KR" sz="1400" smtClean="0">
                <a:ea typeface="굴림" panose="020B0600000101010101" pitchFamily="50" charset="-127"/>
              </a:rPr>
              <a:t>To use try-with-resources to ensure that the resources are closed automatically (§12.11.2).</a:t>
            </a:r>
          </a:p>
          <a:p>
            <a:r>
              <a:rPr lang="en-US" altLang="ko-KR" sz="1400" smtClean="0">
                <a:ea typeface="굴림" panose="020B0600000101010101" pitchFamily="50" charset="-127"/>
              </a:rPr>
              <a:t>To read data from a file using the </a:t>
            </a:r>
            <a:r>
              <a:rPr lang="en-US" altLang="ko-KR" sz="1400" b="1" smtClean="0">
                <a:ea typeface="굴림" panose="020B0600000101010101" pitchFamily="50" charset="-127"/>
              </a:rPr>
              <a:t>Scanner</a:t>
            </a:r>
            <a:r>
              <a:rPr lang="en-US" altLang="ko-KR" sz="1400" smtClean="0">
                <a:ea typeface="굴림" panose="020B0600000101010101" pitchFamily="50" charset="-127"/>
              </a:rPr>
              <a:t> class (§12.11.3).</a:t>
            </a:r>
          </a:p>
          <a:p>
            <a:r>
              <a:rPr lang="en-US" altLang="ko-KR" sz="1400" smtClean="0">
                <a:ea typeface="굴림" panose="020B0600000101010101" pitchFamily="50" charset="-127"/>
              </a:rPr>
              <a:t>To understand how data is read using a </a:t>
            </a:r>
            <a:r>
              <a:rPr lang="en-US" altLang="ko-KR" sz="1400" b="1" smtClean="0">
                <a:ea typeface="굴림" panose="020B0600000101010101" pitchFamily="50" charset="-127"/>
              </a:rPr>
              <a:t>Scanner</a:t>
            </a:r>
            <a:r>
              <a:rPr lang="en-US" altLang="ko-KR" sz="1400" smtClean="0">
                <a:ea typeface="굴림" panose="020B0600000101010101" pitchFamily="50" charset="-127"/>
              </a:rPr>
              <a:t> (§12.11.4).</a:t>
            </a:r>
          </a:p>
          <a:p>
            <a:r>
              <a:rPr lang="en-US" altLang="ko-KR" sz="1400" smtClean="0">
                <a:ea typeface="굴림" panose="020B0600000101010101" pitchFamily="50" charset="-127"/>
              </a:rPr>
              <a:t>To develop a program that replaces text in a file (§12.11.5).</a:t>
            </a:r>
          </a:p>
          <a:p>
            <a:r>
              <a:rPr lang="en-US" altLang="ko-KR" sz="1400" smtClean="0">
                <a:ea typeface="굴림" panose="020B0600000101010101" pitchFamily="50" charset="-127"/>
              </a:rPr>
              <a:t>To read data from the Web (§12.12).</a:t>
            </a:r>
          </a:p>
          <a:p>
            <a:r>
              <a:rPr lang="en-US" altLang="ko-KR" sz="1400" smtClean="0">
                <a:ea typeface="굴림" panose="020B0600000101010101" pitchFamily="50" charset="-127"/>
              </a:rPr>
              <a:t>To develop a Web crawler (§12.13).</a:t>
            </a:r>
          </a:p>
          <a:p>
            <a:pPr>
              <a:lnSpc>
                <a:spcPct val="95000"/>
              </a:lnSpc>
            </a:pPr>
            <a:endParaRPr lang="en-US" altLang="ko-KR" sz="1400" smtClean="0">
              <a:ea typeface="굴림" panose="020B0600000101010101" pitchFamily="50" charset="-127"/>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BD3B8F-5203-405A-BCFE-ADDD663DE448}" type="slidenum">
              <a:rPr lang="en-US" altLang="en-US" sz="1400"/>
              <a:pPr>
                <a:spcBef>
                  <a:spcPct val="0"/>
                </a:spcBef>
                <a:buClrTx/>
                <a:buSzTx/>
                <a:buFontTx/>
                <a:buNone/>
              </a:pPr>
              <a:t>30</a:t>
            </a:fld>
            <a:endParaRPr lang="en-US" altLang="en-US" sz="1400"/>
          </a:p>
        </p:txBody>
      </p:sp>
      <p:sp>
        <p:nvSpPr>
          <p:cNvPr id="32771"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2772"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2773" name="Rectangle 4"/>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Next statement;</a:t>
            </a:r>
          </a:p>
        </p:txBody>
      </p:sp>
      <p:sp>
        <p:nvSpPr>
          <p:cNvPr id="32774" name="Rectangle 5"/>
          <p:cNvSpPr>
            <a:spLocks noChangeArrowheads="1"/>
          </p:cNvSpPr>
          <p:nvPr/>
        </p:nvSpPr>
        <p:spPr bwMode="auto">
          <a:xfrm>
            <a:off x="685800" y="41910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0038" name="AutoShape 6"/>
          <p:cNvSpPr>
            <a:spLocks noChangeArrowheads="1"/>
          </p:cNvSpPr>
          <p:nvPr/>
        </p:nvSpPr>
        <p:spPr bwMode="auto">
          <a:xfrm>
            <a:off x="5715000" y="1371600"/>
            <a:ext cx="3200400" cy="1143000"/>
          </a:xfrm>
          <a:prstGeom prst="wedgeRoundRectCallout">
            <a:avLst>
              <a:gd name="adj1" fmla="val -124801"/>
              <a:gd name="adj2" fmla="val 20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final block is always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0038"/>
                                        </p:tgtEl>
                                        <p:attrNameLst>
                                          <p:attrName>style.visibility</p:attrName>
                                        </p:attrNameLst>
                                      </p:cBhvr>
                                      <p:to>
                                        <p:strVal val="visible"/>
                                      </p:to>
                                    </p:set>
                                    <p:anim calcmode="lin" valueType="num">
                                      <p:cBhvr additive="base">
                                        <p:cTn id="7" dur="500" fill="hold"/>
                                        <p:tgtEl>
                                          <p:spTgt spid="300038"/>
                                        </p:tgtEl>
                                        <p:attrNameLst>
                                          <p:attrName>ppt_x</p:attrName>
                                        </p:attrNameLst>
                                      </p:cBhvr>
                                      <p:tavLst>
                                        <p:tav tm="0">
                                          <p:val>
                                            <p:strVal val="0-#ppt_w/2"/>
                                          </p:val>
                                        </p:tav>
                                        <p:tav tm="100000">
                                          <p:val>
                                            <p:strVal val="#ppt_x"/>
                                          </p:val>
                                        </p:tav>
                                      </p:tavLst>
                                    </p:anim>
                                    <p:anim calcmode="lin" valueType="num">
                                      <p:cBhvr additive="base">
                                        <p:cTn id="8" dur="500" fill="hold"/>
                                        <p:tgtEl>
                                          <p:spTgt spid="3000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9F8921-D294-4CA6-8C6D-A09B7CE2D0FD}" type="slidenum">
              <a:rPr lang="en-US" altLang="en-US" sz="1400"/>
              <a:pPr>
                <a:spcBef>
                  <a:spcPct val="0"/>
                </a:spcBef>
                <a:buClrTx/>
                <a:buSzTx/>
                <a:buFontTx/>
                <a:buNone/>
              </a:pPr>
              <a:t>31</a:t>
            </a:fld>
            <a:endParaRPr lang="en-US" altLang="en-US" sz="1400"/>
          </a:p>
        </p:txBody>
      </p:sp>
      <p:sp>
        <p:nvSpPr>
          <p:cNvPr id="33795"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3796"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3797" name="Rectangle 4"/>
          <p:cNvSpPr>
            <a:spLocks noGrp="1" noChangeArrowheads="1"/>
          </p:cNvSpPr>
          <p:nvPr>
            <p:ph type="body" idx="1"/>
          </p:nvPr>
        </p:nvSpPr>
        <p:spPr>
          <a:xfrm>
            <a:off x="304800" y="1447800"/>
            <a:ext cx="4648200" cy="4495800"/>
          </a:xfrm>
        </p:spPr>
        <p:txBody>
          <a:bodyPr/>
          <a:lstStyle/>
          <a:p>
            <a:pPr>
              <a:lnSpc>
                <a:spcPct val="80000"/>
              </a:lnSpc>
              <a:buFont typeface="Monotype Sorts" pitchFamily="2" charset="2"/>
              <a:buNone/>
            </a:pPr>
            <a:r>
              <a:rPr lang="en-US" altLang="en-US" sz="20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20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2000" b="1" smtClean="0">
                <a:solidFill>
                  <a:schemeClr val="tx2"/>
                </a:solidFill>
                <a:latin typeface="Courier New" panose="02070309020205020404" pitchFamily="49" charset="0"/>
              </a:rPr>
              <a:t>Next statement;</a:t>
            </a:r>
          </a:p>
        </p:txBody>
      </p:sp>
      <p:sp>
        <p:nvSpPr>
          <p:cNvPr id="33798" name="Rectangle 5"/>
          <p:cNvSpPr>
            <a:spLocks noChangeArrowheads="1"/>
          </p:cNvSpPr>
          <p:nvPr/>
        </p:nvSpPr>
        <p:spPr bwMode="auto">
          <a:xfrm>
            <a:off x="381000" y="5029200"/>
            <a:ext cx="28194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1062" name="AutoShape 6"/>
          <p:cNvSpPr>
            <a:spLocks noChangeArrowheads="1"/>
          </p:cNvSpPr>
          <p:nvPr/>
        </p:nvSpPr>
        <p:spPr bwMode="auto">
          <a:xfrm>
            <a:off x="5715000" y="1371600"/>
            <a:ext cx="3200400" cy="1143000"/>
          </a:xfrm>
          <a:prstGeom prst="wedgeRoundRectCallout">
            <a:avLst>
              <a:gd name="adj1" fmla="val -133333"/>
              <a:gd name="adj2" fmla="val 2827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The next statement in the method is now executed.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1062"/>
                                        </p:tgtEl>
                                        <p:attrNameLst>
                                          <p:attrName>style.visibility</p:attrName>
                                        </p:attrNameLst>
                                      </p:cBhvr>
                                      <p:to>
                                        <p:strVal val="visible"/>
                                      </p:to>
                                    </p:set>
                                    <p:anim calcmode="lin" valueType="num">
                                      <p:cBhvr additive="base">
                                        <p:cTn id="7" dur="500" fill="hold"/>
                                        <p:tgtEl>
                                          <p:spTgt spid="301062"/>
                                        </p:tgtEl>
                                        <p:attrNameLst>
                                          <p:attrName>ppt_x</p:attrName>
                                        </p:attrNameLst>
                                      </p:cBhvr>
                                      <p:tavLst>
                                        <p:tav tm="0">
                                          <p:val>
                                            <p:strVal val="0-#ppt_w/2"/>
                                          </p:val>
                                        </p:tav>
                                        <p:tav tm="100000">
                                          <p:val>
                                            <p:strVal val="#ppt_x"/>
                                          </p:val>
                                        </p:tav>
                                      </p:tavLst>
                                    </p:anim>
                                    <p:anim calcmode="lin" valueType="num">
                                      <p:cBhvr additive="base">
                                        <p:cTn id="8" dur="500" fill="hold"/>
                                        <p:tgtEl>
                                          <p:spTgt spid="301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136838-9A45-47A7-B92C-D1FEB0AC8D6A}" type="slidenum">
              <a:rPr lang="en-US" altLang="en-US" sz="1400"/>
              <a:pPr>
                <a:spcBef>
                  <a:spcPct val="0"/>
                </a:spcBef>
                <a:buClrTx/>
                <a:buSzTx/>
                <a:buFontTx/>
                <a:buNone/>
              </a:pPr>
              <a:t>32</a:t>
            </a:fld>
            <a:endParaRPr lang="en-US" altLang="en-US" sz="1400"/>
          </a:p>
        </p:txBody>
      </p:sp>
      <p:sp>
        <p:nvSpPr>
          <p:cNvPr id="34819"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4820"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4821" name="Rectangle 4"/>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Next statement;</a:t>
            </a:r>
          </a:p>
        </p:txBody>
      </p:sp>
      <p:sp>
        <p:nvSpPr>
          <p:cNvPr id="34822" name="Rectangle 5"/>
          <p:cNvSpPr>
            <a:spLocks noChangeArrowheads="1"/>
          </p:cNvSpPr>
          <p:nvPr/>
        </p:nvSpPr>
        <p:spPr bwMode="auto">
          <a:xfrm>
            <a:off x="381000" y="1676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2086" name="AutoShape 6"/>
          <p:cNvSpPr>
            <a:spLocks noChangeArrowheads="1"/>
          </p:cNvSpPr>
          <p:nvPr/>
        </p:nvSpPr>
        <p:spPr bwMode="auto">
          <a:xfrm>
            <a:off x="5715000" y="1371600"/>
            <a:ext cx="3200400" cy="1143000"/>
          </a:xfrm>
          <a:prstGeom prst="wedgeRoundRectCallout">
            <a:avLst>
              <a:gd name="adj1" fmla="val -142162"/>
              <a:gd name="adj2" fmla="val -486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statement2 throws an exception of type Exception2.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2086"/>
                                        </p:tgtEl>
                                        <p:attrNameLst>
                                          <p:attrName>style.visibility</p:attrName>
                                        </p:attrNameLst>
                                      </p:cBhvr>
                                      <p:to>
                                        <p:strVal val="visible"/>
                                      </p:to>
                                    </p:set>
                                    <p:anim calcmode="lin" valueType="num">
                                      <p:cBhvr additive="base">
                                        <p:cTn id="7" dur="500" fill="hold"/>
                                        <p:tgtEl>
                                          <p:spTgt spid="302086"/>
                                        </p:tgtEl>
                                        <p:attrNameLst>
                                          <p:attrName>ppt_x</p:attrName>
                                        </p:attrNameLst>
                                      </p:cBhvr>
                                      <p:tavLst>
                                        <p:tav tm="0">
                                          <p:val>
                                            <p:strVal val="0-#ppt_w/2"/>
                                          </p:val>
                                        </p:tav>
                                        <p:tav tm="100000">
                                          <p:val>
                                            <p:strVal val="#ppt_x"/>
                                          </p:val>
                                        </p:tav>
                                      </p:tavLst>
                                    </p:anim>
                                    <p:anim calcmode="lin" valueType="num">
                                      <p:cBhvr additive="base">
                                        <p:cTn id="8"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CBB0B4-E8F6-48BA-B17E-E97DF6031D57}" type="slidenum">
              <a:rPr lang="en-US" altLang="en-US" sz="1400"/>
              <a:pPr>
                <a:spcBef>
                  <a:spcPct val="0"/>
                </a:spcBef>
                <a:buClrTx/>
                <a:buSzTx/>
                <a:buFontTx/>
                <a:buNone/>
              </a:pPr>
              <a:t>33</a:t>
            </a:fld>
            <a:endParaRPr lang="en-US" altLang="en-US" sz="1400"/>
          </a:p>
        </p:txBody>
      </p:sp>
      <p:sp>
        <p:nvSpPr>
          <p:cNvPr id="35843"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5844"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5845" name="Rectangle 4"/>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Next statement;</a:t>
            </a:r>
          </a:p>
        </p:txBody>
      </p:sp>
      <p:sp>
        <p:nvSpPr>
          <p:cNvPr id="303110" name="AutoShape 6"/>
          <p:cNvSpPr>
            <a:spLocks noChangeArrowheads="1"/>
          </p:cNvSpPr>
          <p:nvPr/>
        </p:nvSpPr>
        <p:spPr bwMode="auto">
          <a:xfrm>
            <a:off x="5715000" y="1371600"/>
            <a:ext cx="3200400" cy="609600"/>
          </a:xfrm>
          <a:prstGeom prst="wedgeRoundRectCallout">
            <a:avLst>
              <a:gd name="adj1" fmla="val -136407"/>
              <a:gd name="adj2" fmla="val 3377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Handling exception</a:t>
            </a:r>
          </a:p>
        </p:txBody>
      </p:sp>
      <p:sp>
        <p:nvSpPr>
          <p:cNvPr id="35847" name="Rectangle 7"/>
          <p:cNvSpPr>
            <a:spLocks noChangeArrowheads="1"/>
          </p:cNvSpPr>
          <p:nvPr/>
        </p:nvSpPr>
        <p:spPr bwMode="auto">
          <a:xfrm>
            <a:off x="381000" y="3581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3110"/>
                                        </p:tgtEl>
                                        <p:attrNameLst>
                                          <p:attrName>style.visibility</p:attrName>
                                        </p:attrNameLst>
                                      </p:cBhvr>
                                      <p:to>
                                        <p:strVal val="visible"/>
                                      </p:to>
                                    </p:set>
                                    <p:anim calcmode="lin" valueType="num">
                                      <p:cBhvr additive="base">
                                        <p:cTn id="7" dur="500" fill="hold"/>
                                        <p:tgtEl>
                                          <p:spTgt spid="303110"/>
                                        </p:tgtEl>
                                        <p:attrNameLst>
                                          <p:attrName>ppt_x</p:attrName>
                                        </p:attrNameLst>
                                      </p:cBhvr>
                                      <p:tavLst>
                                        <p:tav tm="0">
                                          <p:val>
                                            <p:strVal val="0-#ppt_w/2"/>
                                          </p:val>
                                        </p:tav>
                                        <p:tav tm="100000">
                                          <p:val>
                                            <p:strVal val="#ppt_x"/>
                                          </p:val>
                                        </p:tav>
                                      </p:tavLst>
                                    </p:anim>
                                    <p:anim calcmode="lin" valueType="num">
                                      <p:cBhvr additive="base">
                                        <p:cTn id="8"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07E3EE-74FB-4E63-AE11-AAE4C9FEEB6B}" type="slidenum">
              <a:rPr lang="en-US" altLang="en-US" sz="1400"/>
              <a:pPr>
                <a:spcBef>
                  <a:spcPct val="0"/>
                </a:spcBef>
                <a:buClrTx/>
                <a:buSzTx/>
                <a:buFontTx/>
                <a:buNone/>
              </a:pPr>
              <a:t>34</a:t>
            </a:fld>
            <a:endParaRPr lang="en-US" altLang="en-US" sz="1400"/>
          </a:p>
        </p:txBody>
      </p:sp>
      <p:sp>
        <p:nvSpPr>
          <p:cNvPr id="36867"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6868"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6869" name="Rectangle 4"/>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Next statement;</a:t>
            </a:r>
          </a:p>
        </p:txBody>
      </p:sp>
      <p:sp>
        <p:nvSpPr>
          <p:cNvPr id="305157" name="AutoShape 5"/>
          <p:cNvSpPr>
            <a:spLocks noChangeArrowheads="1"/>
          </p:cNvSpPr>
          <p:nvPr/>
        </p:nvSpPr>
        <p:spPr bwMode="auto">
          <a:xfrm>
            <a:off x="5715000" y="1371600"/>
            <a:ext cx="3200400" cy="609600"/>
          </a:xfrm>
          <a:prstGeom prst="wedgeRoundRectCallout">
            <a:avLst>
              <a:gd name="adj1" fmla="val -133681"/>
              <a:gd name="adj2" fmla="val 51823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Execute the final block</a:t>
            </a:r>
          </a:p>
        </p:txBody>
      </p:sp>
      <p:sp>
        <p:nvSpPr>
          <p:cNvPr id="36871" name="Rectangle 6"/>
          <p:cNvSpPr>
            <a:spLocks noChangeArrowheads="1"/>
          </p:cNvSpPr>
          <p:nvPr/>
        </p:nvSpPr>
        <p:spPr bwMode="auto">
          <a:xfrm>
            <a:off x="381000" y="47244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5157"/>
                                        </p:tgtEl>
                                        <p:attrNameLst>
                                          <p:attrName>style.visibility</p:attrName>
                                        </p:attrNameLst>
                                      </p:cBhvr>
                                      <p:to>
                                        <p:strVal val="visible"/>
                                      </p:to>
                                    </p:set>
                                    <p:anim calcmode="lin" valueType="num">
                                      <p:cBhvr additive="base">
                                        <p:cTn id="7" dur="500" fill="hold"/>
                                        <p:tgtEl>
                                          <p:spTgt spid="305157"/>
                                        </p:tgtEl>
                                        <p:attrNameLst>
                                          <p:attrName>ppt_x</p:attrName>
                                        </p:attrNameLst>
                                      </p:cBhvr>
                                      <p:tavLst>
                                        <p:tav tm="0">
                                          <p:val>
                                            <p:strVal val="0-#ppt_w/2"/>
                                          </p:val>
                                        </p:tav>
                                        <p:tav tm="100000">
                                          <p:val>
                                            <p:strVal val="#ppt_x"/>
                                          </p:val>
                                        </p:tav>
                                      </p:tavLst>
                                    </p:anim>
                                    <p:anim calcmode="lin" valueType="num">
                                      <p:cBhvr additive="base">
                                        <p:cTn id="8" dur="500" fill="hold"/>
                                        <p:tgtEl>
                                          <p:spTgt spid="305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121DB76-5740-437B-809E-44A05F7FED67}" type="slidenum">
              <a:rPr lang="en-US" altLang="en-US" sz="1400"/>
              <a:pPr>
                <a:spcBef>
                  <a:spcPct val="0"/>
                </a:spcBef>
                <a:buClrTx/>
                <a:buSzTx/>
                <a:buFontTx/>
                <a:buNone/>
              </a:pPr>
              <a:t>35</a:t>
            </a:fld>
            <a:endParaRPr lang="en-US" altLang="en-US" sz="1400"/>
          </a:p>
        </p:txBody>
      </p:sp>
      <p:sp>
        <p:nvSpPr>
          <p:cNvPr id="37891" name="Rectangle 2"/>
          <p:cNvSpPr>
            <a:spLocks noGrp="1" noChangeArrowheads="1"/>
          </p:cNvSpPr>
          <p:nvPr>
            <p:ph type="title"/>
          </p:nvPr>
        </p:nvSpPr>
        <p:spPr>
          <a:xfrm>
            <a:off x="685800" y="304800"/>
            <a:ext cx="7772400" cy="533400"/>
          </a:xfrm>
          <a:noFill/>
        </p:spPr>
        <p:txBody>
          <a:bodyPr/>
          <a:lstStyle/>
          <a:p>
            <a:r>
              <a:rPr lang="en-US" altLang="en-US" sz="4300" smtClean="0"/>
              <a:t>Trace a Program Execution</a:t>
            </a:r>
          </a:p>
        </p:txBody>
      </p:sp>
      <p:sp>
        <p:nvSpPr>
          <p:cNvPr id="37892" name="Rectangle 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37893" name="Rectangle 4"/>
          <p:cNvSpPr>
            <a:spLocks noGrp="1" noChangeArrowheads="1"/>
          </p:cNvSpPr>
          <p:nvPr>
            <p:ph type="body" idx="1"/>
          </p:nvPr>
        </p:nvSpPr>
        <p:spPr>
          <a:xfrm>
            <a:off x="304800" y="1143000"/>
            <a:ext cx="4648200" cy="5105400"/>
          </a:xfrm>
        </p:spPr>
        <p:txBody>
          <a:bodyPr/>
          <a:lstStyle/>
          <a:p>
            <a:pPr>
              <a:lnSpc>
                <a:spcPct val="80000"/>
              </a:lnSpc>
              <a:buFont typeface="Monotype Sorts" pitchFamily="2" charset="2"/>
              <a:buNone/>
            </a:pPr>
            <a:r>
              <a:rPr lang="en-US" altLang="en-US" sz="1800" b="1" smtClean="0">
                <a:solidFill>
                  <a:schemeClr val="tx2"/>
                </a:solidFill>
                <a:latin typeface="Courier New" panose="02070309020205020404" pitchFamily="49" charset="0"/>
              </a:rPr>
              <a:t>try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statement1;</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statement2;</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statement3;</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catch(Exception1 ex)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catch(Exception2 ex)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handling ex;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throw ex;</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finally {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  finalStatements; </a:t>
            </a: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a:t>
            </a:r>
          </a:p>
          <a:p>
            <a:pPr>
              <a:lnSpc>
                <a:spcPct val="80000"/>
              </a:lnSpc>
              <a:buFont typeface="Monotype Sorts" pitchFamily="2" charset="2"/>
              <a:buNone/>
            </a:pPr>
            <a:endParaRPr lang="en-US" altLang="en-US" sz="1800" b="1" smtClean="0">
              <a:solidFill>
                <a:schemeClr val="tx2"/>
              </a:solidFill>
              <a:latin typeface="Courier New" panose="02070309020205020404" pitchFamily="49" charset="0"/>
            </a:endParaRPr>
          </a:p>
          <a:p>
            <a:pPr>
              <a:lnSpc>
                <a:spcPct val="80000"/>
              </a:lnSpc>
              <a:buFont typeface="Monotype Sorts" pitchFamily="2" charset="2"/>
              <a:buNone/>
            </a:pPr>
            <a:r>
              <a:rPr lang="en-US" altLang="en-US" sz="1800" b="1" smtClean="0">
                <a:solidFill>
                  <a:schemeClr val="tx2"/>
                </a:solidFill>
                <a:latin typeface="Courier New" panose="02070309020205020404" pitchFamily="49" charset="0"/>
              </a:rPr>
              <a:t>Next statement;</a:t>
            </a:r>
          </a:p>
        </p:txBody>
      </p:sp>
      <p:sp>
        <p:nvSpPr>
          <p:cNvPr id="304133" name="AutoShape 5"/>
          <p:cNvSpPr>
            <a:spLocks noChangeArrowheads="1"/>
          </p:cNvSpPr>
          <p:nvPr/>
        </p:nvSpPr>
        <p:spPr bwMode="auto">
          <a:xfrm>
            <a:off x="5715000" y="1371600"/>
            <a:ext cx="3276600" cy="1143000"/>
          </a:xfrm>
          <a:prstGeom prst="wedgeRoundRectCallout">
            <a:avLst>
              <a:gd name="adj1" fmla="val -134398"/>
              <a:gd name="adj2" fmla="val 18652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r>
              <a:rPr lang="en-US" altLang="en-US" sz="2400"/>
              <a:t>Rethrow the exception and control is transferred to the caller</a:t>
            </a:r>
          </a:p>
        </p:txBody>
      </p:sp>
      <p:sp>
        <p:nvSpPr>
          <p:cNvPr id="37895" name="Rectangle 6"/>
          <p:cNvSpPr>
            <a:spLocks noChangeArrowheads="1"/>
          </p:cNvSpPr>
          <p:nvPr/>
        </p:nvSpPr>
        <p:spPr bwMode="auto">
          <a:xfrm>
            <a:off x="381000" y="3886200"/>
            <a:ext cx="28194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4133"/>
                                        </p:tgtEl>
                                        <p:attrNameLst>
                                          <p:attrName>style.visibility</p:attrName>
                                        </p:attrNameLst>
                                      </p:cBhvr>
                                      <p:to>
                                        <p:strVal val="visible"/>
                                      </p:to>
                                    </p:set>
                                    <p:anim calcmode="lin" valueType="num">
                                      <p:cBhvr additive="base">
                                        <p:cTn id="7" dur="500" fill="hold"/>
                                        <p:tgtEl>
                                          <p:spTgt spid="304133"/>
                                        </p:tgtEl>
                                        <p:attrNameLst>
                                          <p:attrName>ppt_x</p:attrName>
                                        </p:attrNameLst>
                                      </p:cBhvr>
                                      <p:tavLst>
                                        <p:tav tm="0">
                                          <p:val>
                                            <p:strVal val="0-#ppt_w/2"/>
                                          </p:val>
                                        </p:tav>
                                        <p:tav tm="100000">
                                          <p:val>
                                            <p:strVal val="#ppt_x"/>
                                          </p:val>
                                        </p:tav>
                                      </p:tavLst>
                                    </p:anim>
                                    <p:anim calcmode="lin" valueType="num">
                                      <p:cBhvr additive="base">
                                        <p:cTn id="8" dur="500" fill="hold"/>
                                        <p:tgtEl>
                                          <p:spTgt spid="304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0C911DB-3E64-4D1E-BD71-CB5DB2B31C1C}" type="slidenum">
              <a:rPr lang="en-US" altLang="en-US" sz="1400"/>
              <a:pPr>
                <a:spcBef>
                  <a:spcPct val="0"/>
                </a:spcBef>
                <a:buClrTx/>
                <a:buSzTx/>
                <a:buFontTx/>
                <a:buNone/>
              </a:pPr>
              <a:t>36</a:t>
            </a:fld>
            <a:endParaRPr lang="en-US" altLang="en-US" sz="1400"/>
          </a:p>
        </p:txBody>
      </p:sp>
      <p:sp>
        <p:nvSpPr>
          <p:cNvPr id="38915" name="Rectangle 2"/>
          <p:cNvSpPr>
            <a:spLocks noGrp="1" noChangeArrowheads="1"/>
          </p:cNvSpPr>
          <p:nvPr>
            <p:ph type="title"/>
          </p:nvPr>
        </p:nvSpPr>
        <p:spPr>
          <a:xfrm>
            <a:off x="685800" y="0"/>
            <a:ext cx="7772400" cy="1428750"/>
          </a:xfrm>
          <a:noFill/>
        </p:spPr>
        <p:txBody>
          <a:bodyPr/>
          <a:lstStyle/>
          <a:p>
            <a:r>
              <a:rPr lang="en-US" altLang="en-US" smtClean="0"/>
              <a:t>Cautions When Using Exceptions</a:t>
            </a:r>
            <a:endParaRPr lang="en-US" altLang="en-US" b="1" smtClean="0"/>
          </a:p>
        </p:txBody>
      </p:sp>
      <p:sp>
        <p:nvSpPr>
          <p:cNvPr id="38916" name="Rectangle 3"/>
          <p:cNvSpPr>
            <a:spLocks noGrp="1" noChangeArrowheads="1"/>
          </p:cNvSpPr>
          <p:nvPr>
            <p:ph type="body" idx="1"/>
          </p:nvPr>
        </p:nvSpPr>
        <p:spPr>
          <a:xfrm>
            <a:off x="381000" y="1371600"/>
            <a:ext cx="8458200" cy="4724400"/>
          </a:xfrm>
          <a:noFill/>
        </p:spPr>
        <p:txBody>
          <a:bodyPr/>
          <a:lstStyle/>
          <a:p>
            <a:pPr>
              <a:spcAft>
                <a:spcPts val="1200"/>
              </a:spcAft>
            </a:pPr>
            <a:r>
              <a:rPr lang="en-US" altLang="en-US" smtClean="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5A39F1-9976-41F9-A6F6-ABC0F8F6D941}" type="slidenum">
              <a:rPr lang="en-US" altLang="en-US" sz="1400"/>
              <a:pPr>
                <a:spcBef>
                  <a:spcPct val="0"/>
                </a:spcBef>
                <a:buClrTx/>
                <a:buSzTx/>
                <a:buFontTx/>
                <a:buNone/>
              </a:pPr>
              <a:t>37</a:t>
            </a:fld>
            <a:endParaRPr lang="en-US" altLang="en-US" sz="1400"/>
          </a:p>
        </p:txBody>
      </p:sp>
      <p:sp>
        <p:nvSpPr>
          <p:cNvPr id="39939" name="Rectangle 2"/>
          <p:cNvSpPr>
            <a:spLocks noGrp="1" noChangeArrowheads="1"/>
          </p:cNvSpPr>
          <p:nvPr>
            <p:ph type="title"/>
          </p:nvPr>
        </p:nvSpPr>
        <p:spPr>
          <a:xfrm>
            <a:off x="685800" y="0"/>
            <a:ext cx="7772400" cy="1428750"/>
          </a:xfrm>
          <a:noFill/>
        </p:spPr>
        <p:txBody>
          <a:bodyPr/>
          <a:lstStyle/>
          <a:p>
            <a:r>
              <a:rPr lang="en-US" altLang="en-US" smtClean="0"/>
              <a:t>When to Throw Exceptions</a:t>
            </a:r>
            <a:endParaRPr lang="en-US" altLang="en-US" b="1" smtClean="0"/>
          </a:p>
        </p:txBody>
      </p:sp>
      <p:sp>
        <p:nvSpPr>
          <p:cNvPr id="39940" name="Rectangle 3"/>
          <p:cNvSpPr>
            <a:spLocks noGrp="1" noChangeArrowheads="1"/>
          </p:cNvSpPr>
          <p:nvPr>
            <p:ph type="body" idx="1"/>
          </p:nvPr>
        </p:nvSpPr>
        <p:spPr>
          <a:xfrm>
            <a:off x="381000" y="1371600"/>
            <a:ext cx="8458200" cy="4724400"/>
          </a:xfrm>
          <a:noFill/>
        </p:spPr>
        <p:txBody>
          <a:bodyPr/>
          <a:lstStyle/>
          <a:p>
            <a:pPr>
              <a:spcAft>
                <a:spcPts val="1200"/>
              </a:spcAft>
            </a:pPr>
            <a:r>
              <a:rPr lang="en-US" altLang="en-US" smtClean="0">
                <a:cs typeface="Times New Roman" panose="02020603050405020304" pitchFamily="18" charset="0"/>
              </a:rPr>
              <a:t>An exception occurs in a method. If you want the exception to be processed by its caller, you should create an exception object and throw it. If you can handle the exception in the method where it occurs, there is no need to throw it</a:t>
            </a:r>
            <a:r>
              <a:rPr lang="en-US" altLang="en-US"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CF49BB-1FFD-4A45-8BA4-F871B5C4DA8D}" type="slidenum">
              <a:rPr lang="en-US" altLang="en-US" sz="1400"/>
              <a:pPr>
                <a:spcBef>
                  <a:spcPct val="0"/>
                </a:spcBef>
                <a:buClrTx/>
                <a:buSzTx/>
                <a:buFontTx/>
                <a:buNone/>
              </a:pPr>
              <a:t>38</a:t>
            </a:fld>
            <a:endParaRPr lang="en-US" altLang="en-US" sz="1400"/>
          </a:p>
        </p:txBody>
      </p:sp>
      <p:sp>
        <p:nvSpPr>
          <p:cNvPr id="40963" name="Rectangle 2"/>
          <p:cNvSpPr>
            <a:spLocks noGrp="1" noChangeArrowheads="1"/>
          </p:cNvSpPr>
          <p:nvPr>
            <p:ph type="title"/>
          </p:nvPr>
        </p:nvSpPr>
        <p:spPr>
          <a:xfrm>
            <a:off x="685800" y="0"/>
            <a:ext cx="7772400" cy="1428750"/>
          </a:xfrm>
          <a:noFill/>
        </p:spPr>
        <p:txBody>
          <a:bodyPr/>
          <a:lstStyle/>
          <a:p>
            <a:r>
              <a:rPr lang="en-US" altLang="en-US" smtClean="0"/>
              <a:t>When to Use Exceptions</a:t>
            </a:r>
            <a:endParaRPr lang="en-US" altLang="en-US" b="1" smtClean="0"/>
          </a:p>
        </p:txBody>
      </p:sp>
      <p:sp>
        <p:nvSpPr>
          <p:cNvPr id="40964" name="Rectangle 3"/>
          <p:cNvSpPr>
            <a:spLocks noGrp="1" noChangeArrowheads="1"/>
          </p:cNvSpPr>
          <p:nvPr>
            <p:ph type="body" idx="1"/>
          </p:nvPr>
        </p:nvSpPr>
        <p:spPr>
          <a:xfrm>
            <a:off x="381000" y="1371600"/>
            <a:ext cx="8458200" cy="1676400"/>
          </a:xfrm>
          <a:noFill/>
        </p:spPr>
        <p:txBody>
          <a:bodyPr/>
          <a:lstStyle/>
          <a:p>
            <a:pPr marL="0" indent="0">
              <a:lnSpc>
                <a:spcPct val="90000"/>
              </a:lnSpc>
              <a:spcAft>
                <a:spcPts val="1200"/>
              </a:spcAft>
              <a:buFont typeface="Monotype Sorts" pitchFamily="2" charset="2"/>
              <a:buNone/>
            </a:pPr>
            <a:r>
              <a:rPr lang="en-US" altLang="en-US" sz="2800" smtClean="0">
                <a:cs typeface="Times New Roman" panose="02020603050405020304" pitchFamily="18" charset="0"/>
              </a:rPr>
              <a:t>When should you use the try-catch block in the code? You should use it to deal with unexpected error conditions. Do not use it to deal with simple, expected situations. For example, the following code </a:t>
            </a:r>
          </a:p>
        </p:txBody>
      </p:sp>
      <p:sp>
        <p:nvSpPr>
          <p:cNvPr id="40965" name="Rectangle 4"/>
          <p:cNvSpPr>
            <a:spLocks noChangeArrowheads="1"/>
          </p:cNvSpPr>
          <p:nvPr/>
        </p:nvSpPr>
        <p:spPr bwMode="auto">
          <a:xfrm>
            <a:off x="381000" y="3200400"/>
            <a:ext cx="845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try {</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System.out.println(refVar.toString());</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catch (NullPointerException ex) {</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 is null");</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C3D778-261E-4C91-8A68-7AF5323A3605}" type="slidenum">
              <a:rPr lang="en-US" altLang="en-US" sz="1400"/>
              <a:pPr>
                <a:spcBef>
                  <a:spcPct val="0"/>
                </a:spcBef>
                <a:buClrTx/>
                <a:buSzTx/>
                <a:buFontTx/>
                <a:buNone/>
              </a:pPr>
              <a:t>39</a:t>
            </a:fld>
            <a:endParaRPr lang="en-US" altLang="en-US" sz="1400"/>
          </a:p>
        </p:txBody>
      </p:sp>
      <p:sp>
        <p:nvSpPr>
          <p:cNvPr id="41987" name="Rectangle 2"/>
          <p:cNvSpPr>
            <a:spLocks noGrp="1" noChangeArrowheads="1"/>
          </p:cNvSpPr>
          <p:nvPr>
            <p:ph type="title"/>
          </p:nvPr>
        </p:nvSpPr>
        <p:spPr>
          <a:xfrm>
            <a:off x="685800" y="0"/>
            <a:ext cx="7772400" cy="1428750"/>
          </a:xfrm>
          <a:noFill/>
        </p:spPr>
        <p:txBody>
          <a:bodyPr/>
          <a:lstStyle/>
          <a:p>
            <a:r>
              <a:rPr lang="en-US" altLang="en-US" smtClean="0"/>
              <a:t>When to Use Exceptions</a:t>
            </a:r>
            <a:endParaRPr lang="en-US" altLang="en-US" b="1" smtClean="0"/>
          </a:p>
        </p:txBody>
      </p:sp>
      <p:sp>
        <p:nvSpPr>
          <p:cNvPr id="41988" name="Rectangle 3"/>
          <p:cNvSpPr>
            <a:spLocks noGrp="1" noChangeArrowheads="1"/>
          </p:cNvSpPr>
          <p:nvPr>
            <p:ph type="body" idx="1"/>
          </p:nvPr>
        </p:nvSpPr>
        <p:spPr>
          <a:xfrm>
            <a:off x="381000" y="1371600"/>
            <a:ext cx="8458200" cy="609600"/>
          </a:xfrm>
          <a:noFill/>
        </p:spPr>
        <p:txBody>
          <a:bodyPr/>
          <a:lstStyle/>
          <a:p>
            <a:pPr marL="0" indent="0">
              <a:spcAft>
                <a:spcPts val="1200"/>
              </a:spcAft>
              <a:buFont typeface="Monotype Sorts" pitchFamily="2" charset="2"/>
              <a:buNone/>
            </a:pPr>
            <a:r>
              <a:rPr lang="en-US" altLang="en-US" smtClean="0">
                <a:cs typeface="Times New Roman" panose="02020603050405020304" pitchFamily="18" charset="0"/>
              </a:rPr>
              <a:t>is better to be replaced by </a:t>
            </a:r>
          </a:p>
        </p:txBody>
      </p:sp>
      <p:sp>
        <p:nvSpPr>
          <p:cNvPr id="41989" name="Rectangle 4"/>
          <p:cNvSpPr>
            <a:spLocks noChangeArrowheads="1"/>
          </p:cNvSpPr>
          <p:nvPr/>
        </p:nvSpPr>
        <p:spPr bwMode="auto">
          <a:xfrm>
            <a:off x="381000" y="22860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if (refVar != null)</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System.out.println(refVar.toString());</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else</a:t>
            </a: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 is null");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1126D8-89EE-49EB-96A2-E73519B819BA}" type="slidenum">
              <a:rPr lang="en-US" altLang="en-US" sz="1400"/>
              <a:pPr>
                <a:spcBef>
                  <a:spcPct val="0"/>
                </a:spcBef>
                <a:buClrTx/>
                <a:buSzTx/>
                <a:buFontTx/>
                <a:buNone/>
              </a:pPr>
              <a:t>4</a:t>
            </a:fld>
            <a:endParaRPr lang="en-US" altLang="en-US" sz="1400"/>
          </a:p>
        </p:txBody>
      </p:sp>
      <p:sp>
        <p:nvSpPr>
          <p:cNvPr id="6147" name="Rectangle 2"/>
          <p:cNvSpPr>
            <a:spLocks noGrp="1" noChangeArrowheads="1"/>
          </p:cNvSpPr>
          <p:nvPr>
            <p:ph type="title"/>
          </p:nvPr>
        </p:nvSpPr>
        <p:spPr>
          <a:xfrm>
            <a:off x="304800" y="381000"/>
            <a:ext cx="8534400" cy="609600"/>
          </a:xfrm>
          <a:noFill/>
        </p:spPr>
        <p:txBody>
          <a:bodyPr/>
          <a:lstStyle/>
          <a:p>
            <a:r>
              <a:rPr lang="en-US" altLang="en-US" smtClean="0"/>
              <a:t>Exception-Handling Overview </a:t>
            </a:r>
          </a:p>
        </p:txBody>
      </p:sp>
      <p:sp>
        <p:nvSpPr>
          <p:cNvPr id="273413" name="AutoShape 5">
            <a:hlinkClick r:id="" action="ppaction://noaction" highlightClick="1"/>
          </p:cNvPr>
          <p:cNvSpPr>
            <a:spLocks noChangeArrowheads="1"/>
          </p:cNvSpPr>
          <p:nvPr/>
        </p:nvSpPr>
        <p:spPr bwMode="auto">
          <a:xfrm>
            <a:off x="533400" y="1828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Quotient</a:t>
            </a:r>
            <a:endParaRPr lang="en-US" altLang="ko-KR">
              <a:solidFill>
                <a:schemeClr val="accent1"/>
              </a:solidFill>
              <a:ea typeface="굴림" panose="020B0600000101010101" pitchFamily="50" charset="-127"/>
            </a:endParaRPr>
          </a:p>
        </p:txBody>
      </p:sp>
      <p:sp>
        <p:nvSpPr>
          <p:cNvPr id="6149" name="AutoShape 6">
            <a:hlinkClick r:id="rId4" action="ppaction://program" highlightClick="1"/>
          </p:cNvPr>
          <p:cNvSpPr>
            <a:spLocks noChangeArrowheads="1"/>
          </p:cNvSpPr>
          <p:nvPr/>
        </p:nvSpPr>
        <p:spPr bwMode="auto">
          <a:xfrm>
            <a:off x="4572000" y="1828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73415" name="AutoShape 7">
            <a:hlinkClick r:id="" action="ppaction://noaction" highlightClick="1"/>
          </p:cNvPr>
          <p:cNvSpPr>
            <a:spLocks noChangeArrowheads="1"/>
          </p:cNvSpPr>
          <p:nvPr/>
        </p:nvSpPr>
        <p:spPr bwMode="auto">
          <a:xfrm>
            <a:off x="609600" y="3352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5" action="ppaction://program"/>
              </a:rPr>
              <a:t>QuotientWithIf</a:t>
            </a:r>
            <a:endParaRPr lang="en-US" altLang="ko-KR">
              <a:solidFill>
                <a:schemeClr val="accent1"/>
              </a:solidFill>
              <a:ea typeface="굴림" panose="020B0600000101010101" pitchFamily="50" charset="-127"/>
            </a:endParaRPr>
          </a:p>
        </p:txBody>
      </p:sp>
      <p:sp>
        <p:nvSpPr>
          <p:cNvPr id="6151" name="AutoShape 8">
            <a:hlinkClick r:id="rId6" action="ppaction://program" highlightClick="1"/>
          </p:cNvPr>
          <p:cNvSpPr>
            <a:spLocks noChangeArrowheads="1"/>
          </p:cNvSpPr>
          <p:nvPr/>
        </p:nvSpPr>
        <p:spPr bwMode="auto">
          <a:xfrm>
            <a:off x="4648200" y="3352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2" name="Text Box 11"/>
          <p:cNvSpPr txBox="1">
            <a:spLocks noChangeArrowheads="1"/>
          </p:cNvSpPr>
          <p:nvPr/>
        </p:nvSpPr>
        <p:spPr bwMode="auto">
          <a:xfrm>
            <a:off x="381000" y="1295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Show runtime error</a:t>
            </a:r>
          </a:p>
        </p:txBody>
      </p:sp>
      <p:sp>
        <p:nvSpPr>
          <p:cNvPr id="6153" name="Text Box 12"/>
          <p:cNvSpPr txBox="1">
            <a:spLocks noChangeArrowheads="1"/>
          </p:cNvSpPr>
          <p:nvPr/>
        </p:nvSpPr>
        <p:spPr bwMode="auto">
          <a:xfrm>
            <a:off x="381000" y="2819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Fix it using an if statement</a:t>
            </a:r>
          </a:p>
        </p:txBody>
      </p:sp>
      <p:sp>
        <p:nvSpPr>
          <p:cNvPr id="6154" name="Text Box 13"/>
          <p:cNvSpPr txBox="1">
            <a:spLocks noChangeArrowheads="1"/>
          </p:cNvSpPr>
          <p:nvPr/>
        </p:nvSpPr>
        <p:spPr bwMode="auto">
          <a:xfrm>
            <a:off x="381000" y="44196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With a method</a:t>
            </a:r>
          </a:p>
        </p:txBody>
      </p:sp>
      <p:sp>
        <p:nvSpPr>
          <p:cNvPr id="273422" name="AutoShape 14">
            <a:hlinkClick r:id="" action="ppaction://noaction" highlightClick="1"/>
          </p:cNvPr>
          <p:cNvSpPr>
            <a:spLocks noChangeArrowheads="1"/>
          </p:cNvSpPr>
          <p:nvPr/>
        </p:nvSpPr>
        <p:spPr bwMode="auto">
          <a:xfrm>
            <a:off x="609600" y="53340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7" action="ppaction://program"/>
              </a:rPr>
              <a:t>QuotientWithMethod</a:t>
            </a:r>
            <a:endParaRPr lang="en-US" altLang="ko-KR">
              <a:solidFill>
                <a:schemeClr val="accent1"/>
              </a:solidFill>
              <a:ea typeface="굴림" panose="020B0600000101010101" pitchFamily="50" charset="-127"/>
            </a:endParaRPr>
          </a:p>
        </p:txBody>
      </p:sp>
      <p:sp>
        <p:nvSpPr>
          <p:cNvPr id="6156" name="AutoShape 15">
            <a:hlinkClick r:id="rId8" action="ppaction://program" highlightClick="1"/>
          </p:cNvPr>
          <p:cNvSpPr>
            <a:spLocks noChangeArrowheads="1"/>
          </p:cNvSpPr>
          <p:nvPr/>
        </p:nvSpPr>
        <p:spPr bwMode="auto">
          <a:xfrm>
            <a:off x="4648200" y="53340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7" name="AutoShape 16">
            <a:hlinkClick r:id="rId9" highlightClick="1"/>
          </p:cNvPr>
          <p:cNvSpPr>
            <a:spLocks noChangeArrowheads="1"/>
          </p:cNvSpPr>
          <p:nvPr/>
        </p:nvSpPr>
        <p:spPr bwMode="auto">
          <a:xfrm>
            <a:off x="762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8" name="AutoShape 17">
            <a:hlinkClick r:id="rId10" highlightClick="1"/>
          </p:cNvPr>
          <p:cNvSpPr>
            <a:spLocks noChangeArrowheads="1"/>
          </p:cNvSpPr>
          <p:nvPr/>
        </p:nvSpPr>
        <p:spPr bwMode="auto">
          <a:xfrm>
            <a:off x="0" y="3352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9" name="AutoShape 18">
            <a:hlinkClick r:id="rId11" highlightClick="1"/>
          </p:cNvPr>
          <p:cNvSpPr>
            <a:spLocks noChangeArrowheads="1"/>
          </p:cNvSpPr>
          <p:nvPr/>
        </p:nvSpPr>
        <p:spPr bwMode="auto">
          <a:xfrm>
            <a:off x="0" y="182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7FE846-47DF-4EEF-B656-78D804CC280B}" type="slidenum">
              <a:rPr lang="en-US" altLang="en-US" sz="1400"/>
              <a:pPr>
                <a:spcBef>
                  <a:spcPct val="0"/>
                </a:spcBef>
                <a:buClrTx/>
                <a:buSzTx/>
                <a:buFontTx/>
                <a:buNone/>
              </a:pPr>
              <a:t>40</a:t>
            </a:fld>
            <a:endParaRPr lang="en-US" altLang="en-US" sz="1400"/>
          </a:p>
        </p:txBody>
      </p:sp>
      <p:sp>
        <p:nvSpPr>
          <p:cNvPr id="43011" name="Rectangle 2"/>
          <p:cNvSpPr>
            <a:spLocks noGrp="1" noChangeArrowheads="1"/>
          </p:cNvSpPr>
          <p:nvPr>
            <p:ph type="title"/>
          </p:nvPr>
        </p:nvSpPr>
        <p:spPr>
          <a:xfrm>
            <a:off x="533400" y="228600"/>
            <a:ext cx="8153400" cy="457200"/>
          </a:xfrm>
          <a:noFill/>
        </p:spPr>
        <p:txBody>
          <a:bodyPr/>
          <a:lstStyle/>
          <a:p>
            <a:r>
              <a:rPr lang="en-US" altLang="en-US" sz="4000" smtClean="0"/>
              <a:t>Defining Custom Exception Classes</a:t>
            </a:r>
            <a:endParaRPr lang="en-US" altLang="en-US" b="1" smtClean="0"/>
          </a:p>
        </p:txBody>
      </p:sp>
      <p:sp>
        <p:nvSpPr>
          <p:cNvPr id="43012" name="Text Box 3"/>
          <p:cNvSpPr txBox="1">
            <a:spLocks noChangeArrowheads="1"/>
          </p:cNvSpPr>
          <p:nvPr/>
        </p:nvSpPr>
        <p:spPr bwMode="auto">
          <a:xfrm>
            <a:off x="304800" y="914400"/>
            <a:ext cx="86106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Use the exception classes in the API whenever possible.</a:t>
            </a:r>
          </a:p>
          <a:p>
            <a:pPr>
              <a:spcBef>
                <a:spcPct val="50000"/>
              </a:spcBef>
            </a:pPr>
            <a:r>
              <a:rPr lang="en-US" altLang="en-US" sz="2800"/>
              <a:t>Define custom exception classes if the predefined classes are not sufficient.</a:t>
            </a:r>
          </a:p>
          <a:p>
            <a:pPr>
              <a:spcBef>
                <a:spcPct val="50000"/>
              </a:spcBef>
            </a:pPr>
            <a:r>
              <a:rPr lang="en-US" altLang="en-US" sz="2800"/>
              <a:t>Define custom exception classes by extending Exception or a subclass of Exception.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7527CD-4D47-4BFF-BCDB-F901808F1C32}" type="slidenum">
              <a:rPr lang="en-US" altLang="en-US" sz="1400"/>
              <a:pPr>
                <a:spcBef>
                  <a:spcPct val="0"/>
                </a:spcBef>
                <a:buClrTx/>
                <a:buSzTx/>
                <a:buFontTx/>
                <a:buNone/>
              </a:pPr>
              <a:t>41</a:t>
            </a:fld>
            <a:endParaRPr lang="en-US" altLang="en-US" sz="1400"/>
          </a:p>
        </p:txBody>
      </p:sp>
      <p:sp>
        <p:nvSpPr>
          <p:cNvPr id="45059" name="Rectangle 2"/>
          <p:cNvSpPr>
            <a:spLocks noGrp="1" noChangeArrowheads="1"/>
          </p:cNvSpPr>
          <p:nvPr>
            <p:ph type="title"/>
          </p:nvPr>
        </p:nvSpPr>
        <p:spPr>
          <a:xfrm>
            <a:off x="685800" y="228600"/>
            <a:ext cx="7772400" cy="685800"/>
          </a:xfrm>
          <a:noFill/>
        </p:spPr>
        <p:txBody>
          <a:bodyPr/>
          <a:lstStyle/>
          <a:p>
            <a:r>
              <a:rPr lang="en-US" altLang="en-US" smtClean="0">
                <a:cs typeface="Times New Roman" panose="02020603050405020304" pitchFamily="18" charset="0"/>
              </a:rPr>
              <a:t>Assertions</a:t>
            </a:r>
            <a:endParaRPr lang="en-US" altLang="en-US" smtClean="0"/>
          </a:p>
        </p:txBody>
      </p:sp>
      <p:sp>
        <p:nvSpPr>
          <p:cNvPr id="45060" name="Rectangle 3"/>
          <p:cNvSpPr>
            <a:spLocks noGrp="1" noChangeArrowheads="1"/>
          </p:cNvSpPr>
          <p:nvPr>
            <p:ph type="body" idx="1"/>
          </p:nvPr>
        </p:nvSpPr>
        <p:spPr>
          <a:xfrm>
            <a:off x="304800" y="1143000"/>
            <a:ext cx="8610600" cy="3657600"/>
          </a:xfrm>
          <a:noFill/>
        </p:spPr>
        <p:txBody>
          <a:bodyPr/>
          <a:lstStyle/>
          <a:p>
            <a:pPr marL="0" indent="0">
              <a:lnSpc>
                <a:spcPct val="90000"/>
              </a:lnSpc>
              <a:spcBef>
                <a:spcPct val="0"/>
              </a:spcBef>
              <a:buFont typeface="Monotype Sorts" pitchFamily="2" charset="2"/>
              <a:buNone/>
            </a:pPr>
            <a:r>
              <a:rPr lang="en-US" altLang="en-US" sz="3600" smtClean="0">
                <a:cs typeface="Times New Roman" panose="02020603050405020304" pitchFamily="18" charset="0"/>
              </a:rPr>
              <a:t>An assertion is a Java statement that enables you to assert an assumption about your program. An assertion contains a Boolean expression that should be true during program execution. Assertions can be used to assure program correctness and avoid logic errors.</a:t>
            </a:r>
            <a:r>
              <a:rPr lang="en-US" altLang="en-US" sz="3000" smtClean="0"/>
              <a:t> </a:t>
            </a:r>
          </a:p>
        </p:txBody>
      </p:sp>
      <p:sp>
        <p:nvSpPr>
          <p:cNvPr id="45061"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B04B31-4257-4C53-AEC4-FC67096DD10F}" type="slidenum">
              <a:rPr lang="en-US" altLang="en-US" sz="1400"/>
              <a:pPr>
                <a:spcBef>
                  <a:spcPct val="0"/>
                </a:spcBef>
                <a:buClrTx/>
                <a:buSzTx/>
                <a:buFontTx/>
                <a:buNone/>
              </a:pPr>
              <a:t>42</a:t>
            </a:fld>
            <a:endParaRPr lang="en-US" altLang="en-US" sz="1400"/>
          </a:p>
        </p:txBody>
      </p:sp>
      <p:sp>
        <p:nvSpPr>
          <p:cNvPr id="46083" name="Rectangle 2"/>
          <p:cNvSpPr>
            <a:spLocks noGrp="1" noChangeArrowheads="1"/>
          </p:cNvSpPr>
          <p:nvPr>
            <p:ph type="title"/>
          </p:nvPr>
        </p:nvSpPr>
        <p:spPr>
          <a:xfrm>
            <a:off x="685800" y="228600"/>
            <a:ext cx="7772400" cy="685800"/>
          </a:xfrm>
          <a:noFill/>
        </p:spPr>
        <p:txBody>
          <a:bodyPr/>
          <a:lstStyle/>
          <a:p>
            <a:r>
              <a:rPr lang="en-US" altLang="en-US" smtClean="0">
                <a:cs typeface="Times New Roman" panose="02020603050405020304" pitchFamily="18" charset="0"/>
              </a:rPr>
              <a:t>Declaring Assertions</a:t>
            </a:r>
          </a:p>
        </p:txBody>
      </p:sp>
      <p:sp>
        <p:nvSpPr>
          <p:cNvPr id="46084" name="Rectangle 3"/>
          <p:cNvSpPr>
            <a:spLocks noGrp="1" noChangeArrowheads="1"/>
          </p:cNvSpPr>
          <p:nvPr>
            <p:ph type="body" idx="1"/>
          </p:nvPr>
        </p:nvSpPr>
        <p:spPr>
          <a:xfrm>
            <a:off x="304800" y="1143000"/>
            <a:ext cx="8839200" cy="5486400"/>
          </a:xfrm>
          <a:noFill/>
        </p:spPr>
        <p:txBody>
          <a:bodyPr/>
          <a:lstStyle/>
          <a:p>
            <a:pPr marL="0" indent="0">
              <a:spcBef>
                <a:spcPct val="0"/>
              </a:spcBef>
              <a:buFont typeface="Monotype Sorts" pitchFamily="2" charset="2"/>
              <a:buNone/>
            </a:pPr>
            <a:r>
              <a:rPr lang="en-US" altLang="en-US" sz="3000" smtClean="0">
                <a:cs typeface="Times New Roman" panose="02020603050405020304" pitchFamily="18" charset="0"/>
              </a:rPr>
              <a:t>An </a:t>
            </a:r>
            <a:r>
              <a:rPr lang="en-US" altLang="en-US" sz="3000" i="1" smtClean="0">
                <a:cs typeface="Times New Roman" panose="02020603050405020304" pitchFamily="18" charset="0"/>
              </a:rPr>
              <a:t>assertion</a:t>
            </a:r>
            <a:r>
              <a:rPr lang="en-US" altLang="en-US" sz="3000" smtClean="0">
                <a:cs typeface="Times New Roman" panose="02020603050405020304" pitchFamily="18" charset="0"/>
              </a:rPr>
              <a:t> is declared using the new Java keyword </a:t>
            </a:r>
            <a:r>
              <a:rPr lang="en-US" altLang="en-US" sz="3000" u="sng" smtClean="0">
                <a:cs typeface="Times New Roman" panose="02020603050405020304" pitchFamily="18" charset="0"/>
              </a:rPr>
              <a:t>assert</a:t>
            </a:r>
            <a:r>
              <a:rPr lang="en-US" altLang="en-US" sz="3000" smtClean="0">
                <a:cs typeface="Times New Roman" panose="02020603050405020304" pitchFamily="18" charset="0"/>
              </a:rPr>
              <a:t> in JDK 1.4 as follows:</a:t>
            </a:r>
          </a:p>
          <a:p>
            <a:pPr marL="0" indent="0">
              <a:spcBef>
                <a:spcPct val="0"/>
              </a:spcBef>
              <a:buFont typeface="Monotype Sorts" pitchFamily="2" charset="2"/>
              <a:buNone/>
            </a:pPr>
            <a:endParaRPr lang="en-US" altLang="en-US" sz="3000" smtClean="0">
              <a:cs typeface="Times New Roman" panose="02020603050405020304" pitchFamily="18" charset="0"/>
            </a:endParaRPr>
          </a:p>
          <a:p>
            <a:pPr marL="0" indent="0">
              <a:spcBef>
                <a:spcPct val="0"/>
              </a:spcBef>
              <a:buFont typeface="Monotype Sorts" pitchFamily="2" charset="2"/>
              <a:buNone/>
            </a:pPr>
            <a:r>
              <a:rPr lang="en-US" altLang="en-US" sz="3000" u="sng" smtClean="0">
                <a:solidFill>
                  <a:srgbClr val="00FFFF"/>
                </a:solidFill>
                <a:cs typeface="Times New Roman" panose="02020603050405020304" pitchFamily="18" charset="0"/>
              </a:rPr>
              <a:t>assert </a:t>
            </a:r>
            <a:r>
              <a:rPr lang="en-US" altLang="en-US" sz="3000" i="1" u="sng" smtClean="0">
                <a:solidFill>
                  <a:srgbClr val="00FFFF"/>
                </a:solidFill>
                <a:cs typeface="Times New Roman" panose="02020603050405020304" pitchFamily="18" charset="0"/>
              </a:rPr>
              <a:t>assertion</a:t>
            </a:r>
            <a:r>
              <a:rPr lang="en-US" altLang="en-US" sz="3000" u="sng" smtClean="0">
                <a:solidFill>
                  <a:srgbClr val="00FFFF"/>
                </a:solidFill>
                <a:cs typeface="Times New Roman" panose="02020603050405020304" pitchFamily="18" charset="0"/>
              </a:rPr>
              <a:t>;</a:t>
            </a:r>
            <a:r>
              <a:rPr lang="en-US" altLang="en-US" sz="3000" smtClean="0">
                <a:cs typeface="Times New Roman" panose="02020603050405020304" pitchFamily="18" charset="0"/>
              </a:rPr>
              <a:t> or</a:t>
            </a:r>
          </a:p>
          <a:p>
            <a:pPr marL="0" indent="0">
              <a:spcBef>
                <a:spcPct val="0"/>
              </a:spcBef>
              <a:buFont typeface="Monotype Sorts" pitchFamily="2" charset="2"/>
              <a:buNone/>
            </a:pPr>
            <a:r>
              <a:rPr lang="en-US" altLang="en-US" sz="3000" u="sng" smtClean="0">
                <a:solidFill>
                  <a:srgbClr val="00FFFF"/>
                </a:solidFill>
                <a:cs typeface="Times New Roman" panose="02020603050405020304" pitchFamily="18" charset="0"/>
              </a:rPr>
              <a:t>assert </a:t>
            </a:r>
            <a:r>
              <a:rPr lang="en-US" altLang="en-US" sz="3000" i="1" u="sng" smtClean="0">
                <a:solidFill>
                  <a:srgbClr val="00FFFF"/>
                </a:solidFill>
                <a:cs typeface="Times New Roman" panose="02020603050405020304" pitchFamily="18" charset="0"/>
              </a:rPr>
              <a:t>assertion</a:t>
            </a:r>
            <a:r>
              <a:rPr lang="en-US" altLang="en-US" sz="3000" u="sng" smtClean="0">
                <a:solidFill>
                  <a:srgbClr val="00FFFF"/>
                </a:solidFill>
                <a:cs typeface="Times New Roman" panose="02020603050405020304" pitchFamily="18" charset="0"/>
              </a:rPr>
              <a:t> : </a:t>
            </a:r>
            <a:r>
              <a:rPr lang="en-US" altLang="en-US" sz="3000" i="1" u="sng" smtClean="0">
                <a:solidFill>
                  <a:srgbClr val="00FFFF"/>
                </a:solidFill>
                <a:cs typeface="Times New Roman" panose="02020603050405020304" pitchFamily="18" charset="0"/>
              </a:rPr>
              <a:t>detailMessage</a:t>
            </a:r>
            <a:r>
              <a:rPr lang="en-US" altLang="en-US" sz="3000" u="sng" smtClean="0">
                <a:solidFill>
                  <a:srgbClr val="00FFFF"/>
                </a:solidFill>
                <a:cs typeface="Times New Roman" panose="02020603050405020304" pitchFamily="18" charset="0"/>
              </a:rPr>
              <a:t>;</a:t>
            </a:r>
          </a:p>
          <a:p>
            <a:pPr marL="0" indent="0">
              <a:spcBef>
                <a:spcPct val="0"/>
              </a:spcBef>
              <a:buFont typeface="Monotype Sorts" pitchFamily="2" charset="2"/>
              <a:buNone/>
            </a:pPr>
            <a:endParaRPr lang="en-US" altLang="en-US" sz="3000" smtClean="0">
              <a:cs typeface="Times New Roman" panose="02020603050405020304" pitchFamily="18" charset="0"/>
            </a:endParaRPr>
          </a:p>
          <a:p>
            <a:pPr marL="0" indent="0">
              <a:spcBef>
                <a:spcPct val="0"/>
              </a:spcBef>
              <a:buFont typeface="Monotype Sorts" pitchFamily="2" charset="2"/>
              <a:buNone/>
            </a:pPr>
            <a:r>
              <a:rPr lang="en-US" altLang="en-US" sz="3000" smtClean="0">
                <a:cs typeface="Times New Roman" panose="02020603050405020304" pitchFamily="18" charset="0"/>
              </a:rPr>
              <a:t>where a</a:t>
            </a:r>
            <a:r>
              <a:rPr lang="en-US" altLang="en-US" sz="3000" b="1" smtClean="0">
                <a:cs typeface="Times New Roman" panose="02020603050405020304" pitchFamily="18" charset="0"/>
              </a:rPr>
              <a:t>ssert</a:t>
            </a:r>
            <a:r>
              <a:rPr lang="en-US" altLang="en-US" sz="3000" smtClean="0">
                <a:cs typeface="Times New Roman" panose="02020603050405020304" pitchFamily="18" charset="0"/>
              </a:rPr>
              <a:t>ion is a Boolean expression and </a:t>
            </a:r>
            <a:r>
              <a:rPr lang="en-US" altLang="en-US" sz="3000" i="1" smtClean="0">
                <a:cs typeface="Times New Roman" panose="02020603050405020304" pitchFamily="18" charset="0"/>
              </a:rPr>
              <a:t>detailMessage</a:t>
            </a:r>
            <a:r>
              <a:rPr lang="en-US" altLang="en-US" sz="3000" smtClean="0">
                <a:cs typeface="Times New Roman" panose="02020603050405020304" pitchFamily="18" charset="0"/>
              </a:rPr>
              <a:t> is a primitive-type or an Object value. </a:t>
            </a:r>
          </a:p>
          <a:p>
            <a:pPr marL="0" indent="0">
              <a:spcBef>
                <a:spcPct val="0"/>
              </a:spcBef>
              <a:buFont typeface="Monotype Sorts" pitchFamily="2" charset="2"/>
              <a:buNone/>
            </a:pPr>
            <a:endParaRPr lang="en-US" altLang="en-US" sz="3000" smtClean="0">
              <a:cs typeface="Times New Roman" panose="02020603050405020304" pitchFamily="18" charset="0"/>
            </a:endParaRPr>
          </a:p>
          <a:p>
            <a:pPr marL="0" indent="0">
              <a:spcBef>
                <a:spcPct val="0"/>
              </a:spcBef>
              <a:buFont typeface="Monotype Sorts" pitchFamily="2" charset="2"/>
              <a:buNone/>
            </a:pPr>
            <a:endParaRPr lang="en-US" altLang="en-US" sz="3000" smtClean="0">
              <a:cs typeface="Times New Roman" panose="02020603050405020304" pitchFamily="18" charset="0"/>
            </a:endParaRPr>
          </a:p>
        </p:txBody>
      </p:sp>
      <p:sp>
        <p:nvSpPr>
          <p:cNvPr id="46085"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A14149-3E51-4378-B7AB-D7799FC773B0}" type="slidenum">
              <a:rPr lang="en-US" altLang="en-US" sz="1400"/>
              <a:pPr>
                <a:spcBef>
                  <a:spcPct val="0"/>
                </a:spcBef>
                <a:buClrTx/>
                <a:buSzTx/>
                <a:buFontTx/>
                <a:buNone/>
              </a:pPr>
              <a:t>43</a:t>
            </a:fld>
            <a:endParaRPr lang="en-US" altLang="en-US" sz="1400"/>
          </a:p>
        </p:txBody>
      </p:sp>
      <p:sp>
        <p:nvSpPr>
          <p:cNvPr id="47107" name="Rectangle 2"/>
          <p:cNvSpPr>
            <a:spLocks noGrp="1" noChangeArrowheads="1"/>
          </p:cNvSpPr>
          <p:nvPr>
            <p:ph type="title"/>
          </p:nvPr>
        </p:nvSpPr>
        <p:spPr>
          <a:xfrm>
            <a:off x="685800" y="228600"/>
            <a:ext cx="7772400" cy="685800"/>
          </a:xfrm>
          <a:noFill/>
        </p:spPr>
        <p:txBody>
          <a:bodyPr/>
          <a:lstStyle/>
          <a:p>
            <a:r>
              <a:rPr lang="en-US" altLang="en-US" smtClean="0">
                <a:cs typeface="Times New Roman" panose="02020603050405020304" pitchFamily="18" charset="0"/>
              </a:rPr>
              <a:t>Executing Assertions</a:t>
            </a:r>
          </a:p>
        </p:txBody>
      </p:sp>
      <p:sp>
        <p:nvSpPr>
          <p:cNvPr id="47108" name="Rectangle 3"/>
          <p:cNvSpPr>
            <a:spLocks noGrp="1" noChangeArrowheads="1"/>
          </p:cNvSpPr>
          <p:nvPr>
            <p:ph type="body" idx="1"/>
          </p:nvPr>
        </p:nvSpPr>
        <p:spPr>
          <a:xfrm>
            <a:off x="304800" y="1143000"/>
            <a:ext cx="8839200" cy="5486400"/>
          </a:xfrm>
          <a:noFill/>
        </p:spPr>
        <p:txBody>
          <a:bodyPr/>
          <a:lstStyle/>
          <a:p>
            <a:pPr marL="0" indent="0">
              <a:spcBef>
                <a:spcPct val="0"/>
              </a:spcBef>
              <a:buFont typeface="Monotype Sorts" pitchFamily="2" charset="2"/>
              <a:buNone/>
            </a:pPr>
            <a:r>
              <a:rPr lang="en-US" altLang="en-US" sz="2600" smtClean="0">
                <a:cs typeface="Times New Roman" panose="02020603050405020304" pitchFamily="18" charset="0"/>
              </a:rPr>
              <a:t>When an assertion statement is executed, Java evaluates the assertion. If it is false, an AssertionError will be thrown. The AssertionError class has a no-arg constructor and seven overloaded single-argument constructors of type int, long, float, double, boolean, char, and Object. </a:t>
            </a:r>
          </a:p>
          <a:p>
            <a:pPr marL="0" indent="0">
              <a:spcBef>
                <a:spcPct val="0"/>
              </a:spcBef>
              <a:buFont typeface="Monotype Sorts" pitchFamily="2" charset="2"/>
              <a:buNone/>
            </a:pPr>
            <a:endParaRPr lang="en-US" altLang="en-US" sz="2600" smtClean="0">
              <a:cs typeface="Times New Roman" panose="02020603050405020304" pitchFamily="18" charset="0"/>
            </a:endParaRPr>
          </a:p>
          <a:p>
            <a:pPr marL="0" indent="0">
              <a:spcBef>
                <a:spcPct val="0"/>
              </a:spcBef>
              <a:buFont typeface="Monotype Sorts" pitchFamily="2" charset="2"/>
              <a:buNone/>
            </a:pPr>
            <a:r>
              <a:rPr lang="en-US" altLang="en-US" sz="2600" smtClean="0">
                <a:cs typeface="Times New Roman" panose="02020603050405020304" pitchFamily="18" charset="0"/>
              </a:rPr>
              <a:t>For the first assert statement with no detail message, the no-arg constructor of AssertionError is used. For the second assert statement with a detail message, an appropriate AssertionError constructor is used to match the data type of the message. Since AssertionError is a subclass of Error, when an assertion becomes false, the program displays a message on the console and exits. </a:t>
            </a:r>
          </a:p>
        </p:txBody>
      </p:sp>
      <p:sp>
        <p:nvSpPr>
          <p:cNvPr id="47109"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21C55F-8CB1-451E-8498-406FC9AE2D03}" type="slidenum">
              <a:rPr lang="en-US" altLang="en-US" sz="1400"/>
              <a:pPr>
                <a:spcBef>
                  <a:spcPct val="0"/>
                </a:spcBef>
                <a:buClrTx/>
                <a:buSzTx/>
                <a:buFontTx/>
                <a:buNone/>
              </a:pPr>
              <a:t>44</a:t>
            </a:fld>
            <a:endParaRPr lang="en-US" altLang="en-US" sz="1400"/>
          </a:p>
        </p:txBody>
      </p:sp>
      <p:sp>
        <p:nvSpPr>
          <p:cNvPr id="48131" name="Rectangle 2"/>
          <p:cNvSpPr>
            <a:spLocks noGrp="1" noChangeArrowheads="1"/>
          </p:cNvSpPr>
          <p:nvPr>
            <p:ph type="title"/>
          </p:nvPr>
        </p:nvSpPr>
        <p:spPr>
          <a:xfrm>
            <a:off x="1524000" y="228600"/>
            <a:ext cx="7391400" cy="685800"/>
          </a:xfrm>
          <a:noFill/>
        </p:spPr>
        <p:txBody>
          <a:bodyPr/>
          <a:lstStyle/>
          <a:p>
            <a:r>
              <a:rPr lang="en-US" altLang="en-US" smtClean="0">
                <a:cs typeface="Times New Roman" panose="02020603050405020304" pitchFamily="18" charset="0"/>
              </a:rPr>
              <a:t>Executing Assertions Example</a:t>
            </a:r>
          </a:p>
        </p:txBody>
      </p:sp>
      <p:sp>
        <p:nvSpPr>
          <p:cNvPr id="48132" name="Rectangle 3"/>
          <p:cNvSpPr>
            <a:spLocks noGrp="1" noChangeArrowheads="1"/>
          </p:cNvSpPr>
          <p:nvPr>
            <p:ph type="body" idx="1"/>
          </p:nvPr>
        </p:nvSpPr>
        <p:spPr>
          <a:xfrm>
            <a:off x="152400" y="1143000"/>
            <a:ext cx="8839200" cy="3200400"/>
          </a:xfrm>
          <a:noFill/>
        </p:spPr>
        <p:txBody>
          <a:bodyPr/>
          <a:lstStyle/>
          <a:p>
            <a:pPr marL="0" indent="0">
              <a:spcBef>
                <a:spcPct val="0"/>
              </a:spcBef>
              <a:buFont typeface="Monotype Sorts" pitchFamily="2" charset="2"/>
              <a:buNone/>
            </a:pPr>
            <a:r>
              <a:rPr lang="en-US" altLang="en-US" sz="2000" b="1" smtClean="0">
                <a:latin typeface="Courier New" panose="02070309020205020404" pitchFamily="49" charset="0"/>
                <a:cs typeface="Times New Roman" panose="02020603050405020304" pitchFamily="18" charset="0"/>
              </a:rPr>
              <a:t>public class AssertionDemo {</a:t>
            </a:r>
          </a:p>
          <a:p>
            <a:pPr marL="0" indent="0">
              <a:spcBef>
                <a:spcPct val="0"/>
              </a:spcBef>
              <a:buFont typeface="Monotype Sorts" pitchFamily="2" charset="2"/>
              <a:buNone/>
            </a:pPr>
            <a:r>
              <a:rPr lang="en-US" altLang="en-US" sz="2000" b="1" smtClean="0">
                <a:latin typeface="Courier New" panose="02070309020205020404" pitchFamily="49" charset="0"/>
                <a:cs typeface="Times New Roman" panose="02020603050405020304" pitchFamily="18" charset="0"/>
              </a:rPr>
              <a:t>  public static void main(String[] args) {</a:t>
            </a:r>
          </a:p>
          <a:p>
            <a:pPr marL="0" indent="0">
              <a:spcBef>
                <a:spcPct val="0"/>
              </a:spcBef>
              <a:buFont typeface="Monotype Sorts" pitchFamily="2" charset="2"/>
              <a:buNone/>
            </a:pPr>
            <a:r>
              <a:rPr lang="en-US" altLang="en-US" sz="2000" b="1" smtClean="0">
                <a:latin typeface="Courier New" panose="02070309020205020404" pitchFamily="49" charset="0"/>
                <a:cs typeface="Times New Roman" panose="02020603050405020304" pitchFamily="18" charset="0"/>
              </a:rPr>
              <a:t>    int i; int sum = 0;</a:t>
            </a:r>
          </a:p>
          <a:p>
            <a:pPr marL="0" indent="0">
              <a:spcBef>
                <a:spcPct val="0"/>
              </a:spcBef>
              <a:buFont typeface="Monotype Sorts" pitchFamily="2" charset="2"/>
              <a:buNone/>
            </a:pPr>
            <a:r>
              <a:rPr lang="en-US" altLang="en-US" sz="2000" b="1" smtClean="0">
                <a:latin typeface="Courier New" panose="02070309020205020404" pitchFamily="49" charset="0"/>
                <a:cs typeface="Times New Roman" panose="02020603050405020304" pitchFamily="18" charset="0"/>
              </a:rPr>
              <a:t>    for (i = 0; i &lt; 10; i++) {</a:t>
            </a:r>
          </a:p>
          <a:p>
            <a:pPr marL="0" indent="0">
              <a:spcBef>
                <a:spcPct val="0"/>
              </a:spcBef>
              <a:buFont typeface="Monotype Sorts" pitchFamily="2" charset="2"/>
              <a:buNone/>
            </a:pPr>
            <a:r>
              <a:rPr lang="en-US" altLang="en-US" sz="2000" b="1" smtClean="0">
                <a:latin typeface="Courier New" panose="02070309020205020404" pitchFamily="49" charset="0"/>
                <a:cs typeface="Times New Roman" panose="02020603050405020304" pitchFamily="18" charset="0"/>
              </a:rPr>
              <a:t>      sum += i; </a:t>
            </a:r>
          </a:p>
          <a:p>
            <a:pPr marL="0" indent="0">
              <a:spcBef>
                <a:spcPct val="0"/>
              </a:spcBef>
              <a:buFont typeface="Monotype Sorts" pitchFamily="2" charset="2"/>
              <a:buNone/>
            </a:pPr>
            <a:r>
              <a:rPr lang="en-US" altLang="en-US" sz="2000" b="1" smtClean="0">
                <a:latin typeface="Courier New" panose="02070309020205020404" pitchFamily="49" charset="0"/>
                <a:cs typeface="Times New Roman" panose="02020603050405020304" pitchFamily="18" charset="0"/>
              </a:rPr>
              <a:t>    }</a:t>
            </a:r>
          </a:p>
          <a:p>
            <a:pPr marL="0" indent="0">
              <a:spcBef>
                <a:spcPct val="0"/>
              </a:spcBef>
              <a:buFont typeface="Monotype Sorts" pitchFamily="2" charset="2"/>
              <a:buNone/>
            </a:pPr>
            <a:r>
              <a:rPr lang="en-US" altLang="en-US" sz="2000" b="1" smtClean="0">
                <a:solidFill>
                  <a:srgbClr val="00FFFF"/>
                </a:solidFill>
                <a:latin typeface="Courier New" panose="02070309020205020404" pitchFamily="49" charset="0"/>
                <a:cs typeface="Times New Roman" panose="02020603050405020304" pitchFamily="18" charset="0"/>
              </a:rPr>
              <a:t>    assert i == 10;</a:t>
            </a:r>
            <a:endParaRPr lang="en-US" altLang="en-US" sz="2000" b="1" smtClean="0">
              <a:latin typeface="Courier New" panose="02070309020205020404" pitchFamily="49" charset="0"/>
              <a:cs typeface="Times New Roman" panose="02020603050405020304" pitchFamily="18" charset="0"/>
            </a:endParaRPr>
          </a:p>
          <a:p>
            <a:pPr marL="0" indent="0">
              <a:spcBef>
                <a:spcPct val="0"/>
              </a:spcBef>
              <a:buFont typeface="Monotype Sorts" pitchFamily="2" charset="2"/>
              <a:buNone/>
            </a:pPr>
            <a:r>
              <a:rPr lang="en-US" altLang="en-US" sz="2000" b="1" smtClean="0">
                <a:solidFill>
                  <a:srgbClr val="00FFFF"/>
                </a:solidFill>
                <a:latin typeface="Courier New" panose="02070309020205020404" pitchFamily="49" charset="0"/>
                <a:cs typeface="Times New Roman" panose="02020603050405020304" pitchFamily="18" charset="0"/>
              </a:rPr>
              <a:t>    assert sum &gt; 10 &amp;&amp; sum &lt; 5 * 10 : "sum is " + sum;</a:t>
            </a:r>
            <a:endParaRPr lang="en-US" altLang="en-US" sz="2000" b="1" smtClean="0">
              <a:latin typeface="Courier New" panose="02070309020205020404" pitchFamily="49" charset="0"/>
              <a:cs typeface="Times New Roman" panose="02020603050405020304" pitchFamily="18" charset="0"/>
            </a:endParaRPr>
          </a:p>
          <a:p>
            <a:pPr marL="0" indent="0">
              <a:spcBef>
                <a:spcPct val="0"/>
              </a:spcBef>
              <a:buFont typeface="Monotype Sorts" pitchFamily="2" charset="2"/>
              <a:buNone/>
            </a:pPr>
            <a:r>
              <a:rPr lang="en-US" altLang="en-US" sz="2000" b="1" smtClean="0">
                <a:latin typeface="Courier New" panose="02070309020205020404" pitchFamily="49" charset="0"/>
                <a:cs typeface="Times New Roman" panose="02020603050405020304" pitchFamily="18" charset="0"/>
              </a:rPr>
              <a:t>  }</a:t>
            </a:r>
          </a:p>
          <a:p>
            <a:pPr marL="0" indent="0">
              <a:spcBef>
                <a:spcPct val="0"/>
              </a:spcBef>
              <a:buFont typeface="Monotype Sorts" pitchFamily="2" charset="2"/>
              <a:buNone/>
            </a:pPr>
            <a:r>
              <a:rPr lang="en-US" altLang="en-US" sz="2000" b="1" smtClean="0">
                <a:latin typeface="Courier New" panose="02070309020205020404" pitchFamily="49" charset="0"/>
                <a:cs typeface="Times New Roman" panose="02020603050405020304" pitchFamily="18" charset="0"/>
              </a:rPr>
              <a:t>}</a:t>
            </a:r>
          </a:p>
        </p:txBody>
      </p:sp>
      <p:sp>
        <p:nvSpPr>
          <p:cNvPr id="48133"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D02F72-96EA-47AC-AF15-32632B6B896D}" type="slidenum">
              <a:rPr lang="en-US" altLang="en-US" sz="1400"/>
              <a:pPr>
                <a:spcBef>
                  <a:spcPct val="0"/>
                </a:spcBef>
                <a:buClrTx/>
                <a:buSzTx/>
                <a:buFontTx/>
                <a:buNone/>
              </a:pPr>
              <a:t>45</a:t>
            </a:fld>
            <a:endParaRPr lang="en-US" altLang="en-US" sz="1400"/>
          </a:p>
        </p:txBody>
      </p:sp>
      <p:sp>
        <p:nvSpPr>
          <p:cNvPr id="49155" name="Rectangle 2"/>
          <p:cNvSpPr>
            <a:spLocks noGrp="1" noChangeArrowheads="1"/>
          </p:cNvSpPr>
          <p:nvPr>
            <p:ph type="title"/>
          </p:nvPr>
        </p:nvSpPr>
        <p:spPr>
          <a:xfrm>
            <a:off x="685800" y="228600"/>
            <a:ext cx="7772400" cy="685800"/>
          </a:xfrm>
          <a:noFill/>
        </p:spPr>
        <p:txBody>
          <a:bodyPr/>
          <a:lstStyle/>
          <a:p>
            <a:r>
              <a:rPr lang="en-US" altLang="en-US" smtClean="0">
                <a:cs typeface="Times New Roman" panose="02020603050405020304" pitchFamily="18" charset="0"/>
              </a:rPr>
              <a:t>Compiling Programs with Assertions </a:t>
            </a:r>
          </a:p>
        </p:txBody>
      </p:sp>
      <p:sp>
        <p:nvSpPr>
          <p:cNvPr id="49156" name="Rectangle 3"/>
          <p:cNvSpPr>
            <a:spLocks noGrp="1" noChangeArrowheads="1"/>
          </p:cNvSpPr>
          <p:nvPr>
            <p:ph type="body" idx="1"/>
          </p:nvPr>
        </p:nvSpPr>
        <p:spPr>
          <a:xfrm>
            <a:off x="304800" y="1447800"/>
            <a:ext cx="8839200" cy="5181600"/>
          </a:xfrm>
          <a:noFill/>
        </p:spPr>
        <p:txBody>
          <a:bodyPr/>
          <a:lstStyle/>
          <a:p>
            <a:pPr marL="0" indent="0">
              <a:lnSpc>
                <a:spcPct val="90000"/>
              </a:lnSpc>
              <a:spcBef>
                <a:spcPct val="0"/>
              </a:spcBef>
              <a:buFont typeface="Monotype Sorts" pitchFamily="2" charset="2"/>
              <a:buNone/>
            </a:pPr>
            <a:r>
              <a:rPr lang="en-US" altLang="en-US" sz="3400" smtClean="0">
                <a:cs typeface="Times New Roman" panose="02020603050405020304" pitchFamily="18" charset="0"/>
              </a:rPr>
              <a:t>Since </a:t>
            </a:r>
            <a:r>
              <a:rPr lang="en-US" altLang="en-US" sz="3400" u="sng" smtClean="0">
                <a:cs typeface="Times New Roman" panose="02020603050405020304" pitchFamily="18" charset="0"/>
              </a:rPr>
              <a:t>assert</a:t>
            </a:r>
            <a:r>
              <a:rPr lang="en-US" altLang="en-US" sz="3400" smtClean="0">
                <a:cs typeface="Times New Roman" panose="02020603050405020304" pitchFamily="18" charset="0"/>
              </a:rPr>
              <a:t> is a new Java keyword introduced in JDK 1.4, you have to compile the program using a JDK 1.4 compiler. Furthermore, you need to include the switch </a:t>
            </a:r>
            <a:r>
              <a:rPr lang="en-US" altLang="en-US" sz="3400" smtClean="0">
                <a:solidFill>
                  <a:srgbClr val="00FFFF"/>
                </a:solidFill>
                <a:cs typeface="Times New Roman" panose="02020603050405020304" pitchFamily="18" charset="0"/>
              </a:rPr>
              <a:t>–source 1.4</a:t>
            </a:r>
            <a:r>
              <a:rPr lang="en-US" altLang="en-US" sz="3400" smtClean="0">
                <a:cs typeface="Times New Roman" panose="02020603050405020304" pitchFamily="18" charset="0"/>
              </a:rPr>
              <a:t> in the compiler command as follows:</a:t>
            </a:r>
          </a:p>
          <a:p>
            <a:pPr marL="0" indent="0">
              <a:lnSpc>
                <a:spcPct val="90000"/>
              </a:lnSpc>
              <a:spcBef>
                <a:spcPct val="0"/>
              </a:spcBef>
              <a:buFont typeface="Monotype Sorts" pitchFamily="2" charset="2"/>
              <a:buNone/>
            </a:pPr>
            <a:endParaRPr lang="en-US" altLang="en-US" sz="3400" smtClean="0">
              <a:cs typeface="Times New Roman" panose="02020603050405020304" pitchFamily="18" charset="0"/>
            </a:endParaRPr>
          </a:p>
          <a:p>
            <a:pPr marL="0" indent="0">
              <a:lnSpc>
                <a:spcPct val="90000"/>
              </a:lnSpc>
              <a:spcBef>
                <a:spcPct val="0"/>
              </a:spcBef>
              <a:buFont typeface="Monotype Sorts" pitchFamily="2" charset="2"/>
              <a:buNone/>
            </a:pPr>
            <a:r>
              <a:rPr lang="en-US" altLang="en-US" sz="3400" b="1" smtClean="0">
                <a:solidFill>
                  <a:srgbClr val="00FFFF"/>
                </a:solidFill>
                <a:cs typeface="Times New Roman" panose="02020603050405020304" pitchFamily="18" charset="0"/>
              </a:rPr>
              <a:t>javac –source 1.4 AssertionDemo.java</a:t>
            </a:r>
          </a:p>
          <a:p>
            <a:pPr marL="0" indent="0">
              <a:lnSpc>
                <a:spcPct val="90000"/>
              </a:lnSpc>
              <a:spcBef>
                <a:spcPct val="0"/>
              </a:spcBef>
              <a:buFont typeface="Monotype Sorts" pitchFamily="2" charset="2"/>
              <a:buNone/>
            </a:pPr>
            <a:endParaRPr lang="en-US" altLang="en-US" sz="3400" smtClean="0">
              <a:cs typeface="Times New Roman" panose="02020603050405020304" pitchFamily="18" charset="0"/>
            </a:endParaRPr>
          </a:p>
          <a:p>
            <a:pPr marL="0" indent="0">
              <a:lnSpc>
                <a:spcPct val="90000"/>
              </a:lnSpc>
              <a:spcBef>
                <a:spcPct val="0"/>
              </a:spcBef>
              <a:buFont typeface="Monotype Sorts" pitchFamily="2" charset="2"/>
              <a:buNone/>
            </a:pPr>
            <a:r>
              <a:rPr lang="en-US" altLang="en-US" sz="3400" smtClean="0">
                <a:cs typeface="Times New Roman" panose="02020603050405020304" pitchFamily="18" charset="0"/>
              </a:rPr>
              <a:t>NOTE: If you use JDK 1.5, there is no need to use the –source 1.4 option in the command.</a:t>
            </a:r>
            <a:endParaRPr lang="en-US" altLang="en-US" sz="3600" smtClean="0">
              <a:cs typeface="Times New Roman" panose="02020603050405020304" pitchFamily="18" charset="0"/>
            </a:endParaRPr>
          </a:p>
        </p:txBody>
      </p:sp>
      <p:sp>
        <p:nvSpPr>
          <p:cNvPr id="49157"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39C957-CBB3-42E5-B6AD-0968BFA36F67}" type="slidenum">
              <a:rPr lang="en-US" altLang="en-US" sz="1400"/>
              <a:pPr>
                <a:spcBef>
                  <a:spcPct val="0"/>
                </a:spcBef>
                <a:buClrTx/>
                <a:buSzTx/>
                <a:buFontTx/>
                <a:buNone/>
              </a:pPr>
              <a:t>46</a:t>
            </a:fld>
            <a:endParaRPr lang="en-US" altLang="en-US" sz="1400"/>
          </a:p>
        </p:txBody>
      </p:sp>
      <p:sp>
        <p:nvSpPr>
          <p:cNvPr id="50179" name="Rectangle 2"/>
          <p:cNvSpPr>
            <a:spLocks noGrp="1" noChangeArrowheads="1"/>
          </p:cNvSpPr>
          <p:nvPr>
            <p:ph type="title"/>
          </p:nvPr>
        </p:nvSpPr>
        <p:spPr>
          <a:xfrm>
            <a:off x="685800" y="228600"/>
            <a:ext cx="7772400" cy="685800"/>
          </a:xfrm>
          <a:noFill/>
        </p:spPr>
        <p:txBody>
          <a:bodyPr/>
          <a:lstStyle/>
          <a:p>
            <a:r>
              <a:rPr lang="en-US" altLang="en-US" smtClean="0">
                <a:cs typeface="Times New Roman" panose="02020603050405020304" pitchFamily="18" charset="0"/>
              </a:rPr>
              <a:t>Running Programs with Assertions</a:t>
            </a:r>
          </a:p>
        </p:txBody>
      </p:sp>
      <p:sp>
        <p:nvSpPr>
          <p:cNvPr id="50180" name="Rectangle 3"/>
          <p:cNvSpPr>
            <a:spLocks noGrp="1" noChangeArrowheads="1"/>
          </p:cNvSpPr>
          <p:nvPr>
            <p:ph type="body" idx="1"/>
          </p:nvPr>
        </p:nvSpPr>
        <p:spPr>
          <a:xfrm>
            <a:off x="304800" y="1447800"/>
            <a:ext cx="8839200" cy="5181600"/>
          </a:xfrm>
          <a:noFill/>
        </p:spPr>
        <p:txBody>
          <a:bodyPr/>
          <a:lstStyle/>
          <a:p>
            <a:pPr marL="0" indent="0">
              <a:lnSpc>
                <a:spcPct val="90000"/>
              </a:lnSpc>
              <a:spcBef>
                <a:spcPct val="0"/>
              </a:spcBef>
              <a:buFont typeface="Monotype Sorts" pitchFamily="2" charset="2"/>
              <a:buNone/>
            </a:pPr>
            <a:r>
              <a:rPr lang="en-US" altLang="en-US" sz="3000" smtClean="0">
                <a:cs typeface="Times New Roman" panose="02020603050405020304" pitchFamily="18" charset="0"/>
              </a:rPr>
              <a:t>By default, the assertions are disabled at runtime. To enable it, use the switch </a:t>
            </a:r>
            <a:r>
              <a:rPr lang="en-US" altLang="en-US" sz="3000" smtClean="0">
                <a:solidFill>
                  <a:srgbClr val="00FFFF"/>
                </a:solidFill>
                <a:cs typeface="Times New Roman" panose="02020603050405020304" pitchFamily="18" charset="0"/>
              </a:rPr>
              <a:t>–enableassertions</a:t>
            </a:r>
            <a:r>
              <a:rPr lang="en-US" altLang="en-US" sz="3000" smtClean="0">
                <a:cs typeface="Times New Roman" panose="02020603050405020304" pitchFamily="18" charset="0"/>
              </a:rPr>
              <a:t>, or </a:t>
            </a:r>
            <a:r>
              <a:rPr lang="en-US" altLang="en-US" sz="3000" smtClean="0">
                <a:solidFill>
                  <a:srgbClr val="00FFFF"/>
                </a:solidFill>
                <a:cs typeface="Times New Roman" panose="02020603050405020304" pitchFamily="18" charset="0"/>
              </a:rPr>
              <a:t>–ea</a:t>
            </a:r>
            <a:r>
              <a:rPr lang="en-US" altLang="en-US" sz="3000" smtClean="0">
                <a:cs typeface="Times New Roman" panose="02020603050405020304" pitchFamily="18" charset="0"/>
              </a:rPr>
              <a:t> for short, as follows:</a:t>
            </a:r>
          </a:p>
          <a:p>
            <a:pPr marL="0" indent="0">
              <a:lnSpc>
                <a:spcPct val="90000"/>
              </a:lnSpc>
              <a:spcBef>
                <a:spcPct val="0"/>
              </a:spcBef>
              <a:buFont typeface="Monotype Sorts" pitchFamily="2" charset="2"/>
              <a:buNone/>
            </a:pPr>
            <a:endParaRPr lang="en-US" altLang="en-US" sz="3000" smtClean="0">
              <a:cs typeface="Times New Roman" panose="02020603050405020304" pitchFamily="18" charset="0"/>
            </a:endParaRPr>
          </a:p>
          <a:p>
            <a:pPr marL="0" indent="0">
              <a:lnSpc>
                <a:spcPct val="90000"/>
              </a:lnSpc>
              <a:spcBef>
                <a:spcPct val="0"/>
              </a:spcBef>
              <a:buFont typeface="Monotype Sorts" pitchFamily="2" charset="2"/>
              <a:buNone/>
            </a:pPr>
            <a:r>
              <a:rPr lang="en-US" altLang="en-US" sz="3000" b="1" smtClean="0">
                <a:solidFill>
                  <a:srgbClr val="00FFFF"/>
                </a:solidFill>
                <a:cs typeface="Times New Roman" panose="02020603050405020304" pitchFamily="18" charset="0"/>
              </a:rPr>
              <a:t>      java –ea AssertionDemo</a:t>
            </a:r>
          </a:p>
          <a:p>
            <a:pPr marL="0" indent="0">
              <a:lnSpc>
                <a:spcPct val="90000"/>
              </a:lnSpc>
              <a:spcBef>
                <a:spcPct val="0"/>
              </a:spcBef>
              <a:buFont typeface="Monotype Sorts" pitchFamily="2" charset="2"/>
              <a:buNone/>
            </a:pPr>
            <a:endParaRPr lang="en-US" altLang="en-US" sz="3000" smtClean="0">
              <a:cs typeface="Times New Roman" panose="02020603050405020304" pitchFamily="18" charset="0"/>
            </a:endParaRPr>
          </a:p>
          <a:p>
            <a:pPr marL="0" indent="0">
              <a:lnSpc>
                <a:spcPct val="90000"/>
              </a:lnSpc>
              <a:spcBef>
                <a:spcPct val="0"/>
              </a:spcBef>
              <a:buFont typeface="Monotype Sorts" pitchFamily="2" charset="2"/>
              <a:buNone/>
            </a:pPr>
            <a:r>
              <a:rPr lang="en-US" altLang="en-US" sz="3000" smtClean="0">
                <a:cs typeface="Times New Roman" panose="02020603050405020304" pitchFamily="18" charset="0"/>
              </a:rPr>
              <a:t>Assertions can be selectively enabled or disabled at class level or package level. The disable switch is </a:t>
            </a:r>
            <a:r>
              <a:rPr lang="en-US" altLang="en-US" sz="3000" smtClean="0">
                <a:solidFill>
                  <a:srgbClr val="00FFFF"/>
                </a:solidFill>
                <a:cs typeface="Times New Roman" panose="02020603050405020304" pitchFamily="18" charset="0"/>
              </a:rPr>
              <a:t>–disableassertions</a:t>
            </a:r>
            <a:r>
              <a:rPr lang="en-US" altLang="en-US" sz="3000" smtClean="0">
                <a:cs typeface="Times New Roman" panose="02020603050405020304" pitchFamily="18" charset="0"/>
              </a:rPr>
              <a:t> or </a:t>
            </a:r>
            <a:r>
              <a:rPr lang="en-US" altLang="en-US" sz="3000" smtClean="0">
                <a:solidFill>
                  <a:srgbClr val="00FFFF"/>
                </a:solidFill>
                <a:cs typeface="Times New Roman" panose="02020603050405020304" pitchFamily="18" charset="0"/>
              </a:rPr>
              <a:t>–da</a:t>
            </a:r>
            <a:r>
              <a:rPr lang="en-US" altLang="en-US" sz="3000" smtClean="0">
                <a:cs typeface="Times New Roman" panose="02020603050405020304" pitchFamily="18" charset="0"/>
              </a:rPr>
              <a:t> for short. For example, the following command enables assertions in package </a:t>
            </a:r>
            <a:r>
              <a:rPr lang="en-US" altLang="en-US" sz="3000" u="sng" smtClean="0">
                <a:cs typeface="Times New Roman" panose="02020603050405020304" pitchFamily="18" charset="0"/>
              </a:rPr>
              <a:t>package1</a:t>
            </a:r>
            <a:r>
              <a:rPr lang="en-US" altLang="en-US" sz="3000" smtClean="0">
                <a:cs typeface="Times New Roman" panose="02020603050405020304" pitchFamily="18" charset="0"/>
              </a:rPr>
              <a:t> and disables assertions in class </a:t>
            </a:r>
            <a:r>
              <a:rPr lang="en-US" altLang="en-US" sz="3000" u="sng" smtClean="0">
                <a:cs typeface="Times New Roman" panose="02020603050405020304" pitchFamily="18" charset="0"/>
              </a:rPr>
              <a:t>Class1</a:t>
            </a:r>
            <a:r>
              <a:rPr lang="en-US" altLang="en-US" sz="3000" smtClean="0">
                <a:cs typeface="Times New Roman" panose="02020603050405020304" pitchFamily="18" charset="0"/>
              </a:rPr>
              <a:t>.</a:t>
            </a:r>
          </a:p>
          <a:p>
            <a:pPr marL="0" indent="0">
              <a:lnSpc>
                <a:spcPct val="90000"/>
              </a:lnSpc>
              <a:spcBef>
                <a:spcPct val="0"/>
              </a:spcBef>
              <a:buFont typeface="Monotype Sorts" pitchFamily="2" charset="2"/>
              <a:buNone/>
            </a:pPr>
            <a:r>
              <a:rPr lang="en-US" altLang="en-US" sz="3000" b="1" smtClean="0">
                <a:solidFill>
                  <a:srgbClr val="00FFFF"/>
                </a:solidFill>
                <a:cs typeface="Times New Roman" panose="02020603050405020304" pitchFamily="18" charset="0"/>
              </a:rPr>
              <a:t>java –ea:package1 –da:Class1 AssertionDemo</a:t>
            </a:r>
          </a:p>
        </p:txBody>
      </p:sp>
      <p:sp>
        <p:nvSpPr>
          <p:cNvPr id="50181"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896028-163A-438D-AC5D-2AFEADC35720}" type="slidenum">
              <a:rPr lang="en-US" altLang="en-US" sz="1400"/>
              <a:pPr>
                <a:spcBef>
                  <a:spcPct val="0"/>
                </a:spcBef>
                <a:buClrTx/>
                <a:buSzTx/>
                <a:buFontTx/>
                <a:buNone/>
              </a:pPr>
              <a:t>47</a:t>
            </a:fld>
            <a:endParaRPr lang="en-US" altLang="en-US" sz="1400"/>
          </a:p>
        </p:txBody>
      </p:sp>
      <p:sp>
        <p:nvSpPr>
          <p:cNvPr id="51203" name="Rectangle 2"/>
          <p:cNvSpPr>
            <a:spLocks noGrp="1" noChangeArrowheads="1"/>
          </p:cNvSpPr>
          <p:nvPr>
            <p:ph type="title"/>
          </p:nvPr>
        </p:nvSpPr>
        <p:spPr>
          <a:xfrm>
            <a:off x="1371600" y="228600"/>
            <a:ext cx="7467600" cy="1066800"/>
          </a:xfrm>
          <a:noFill/>
        </p:spPr>
        <p:txBody>
          <a:bodyPr/>
          <a:lstStyle/>
          <a:p>
            <a:r>
              <a:rPr lang="en-US" altLang="en-US" smtClean="0">
                <a:cs typeface="Times New Roman" panose="02020603050405020304" pitchFamily="18" charset="0"/>
              </a:rPr>
              <a:t>Using Exception Handling or Assertions</a:t>
            </a:r>
          </a:p>
        </p:txBody>
      </p:sp>
      <p:sp>
        <p:nvSpPr>
          <p:cNvPr id="51204" name="Rectangle 3"/>
          <p:cNvSpPr>
            <a:spLocks noGrp="1" noChangeArrowheads="1"/>
          </p:cNvSpPr>
          <p:nvPr>
            <p:ph type="body" idx="1"/>
          </p:nvPr>
        </p:nvSpPr>
        <p:spPr>
          <a:xfrm>
            <a:off x="304800" y="1447800"/>
            <a:ext cx="8839200" cy="5181600"/>
          </a:xfrm>
          <a:noFill/>
        </p:spPr>
        <p:txBody>
          <a:bodyPr/>
          <a:lstStyle/>
          <a:p>
            <a:pPr marL="0" indent="0">
              <a:spcBef>
                <a:spcPct val="0"/>
              </a:spcBef>
              <a:buFont typeface="Monotype Sorts" pitchFamily="2" charset="2"/>
              <a:buNone/>
            </a:pPr>
            <a:r>
              <a:rPr lang="en-US" altLang="en-US" sz="3000" smtClean="0">
                <a:cs typeface="Times New Roman" panose="02020603050405020304" pitchFamily="18" charset="0"/>
              </a:rPr>
              <a:t>Assertion should not be used to replace exception handling. Exception handling deals with unusual circumstances during program execution. Assertions are to assure the correctness of the program. Exception handling addresses robustness and assertion addresses correctness. Like exception handling, assertions are not used for normal tests, but for internal consistency and validity checks. Assertions are checked at runtime and can be turned on or off at startup time.</a:t>
            </a:r>
          </a:p>
        </p:txBody>
      </p:sp>
      <p:sp>
        <p:nvSpPr>
          <p:cNvPr id="51205"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B117DA-7B6E-4AF9-83AF-BF796559AEAC}" type="slidenum">
              <a:rPr lang="en-US" altLang="en-US" sz="1400"/>
              <a:pPr>
                <a:spcBef>
                  <a:spcPct val="0"/>
                </a:spcBef>
                <a:buClrTx/>
                <a:buSzTx/>
                <a:buFontTx/>
                <a:buNone/>
              </a:pPr>
              <a:t>48</a:t>
            </a:fld>
            <a:endParaRPr lang="en-US" altLang="en-US" sz="1400"/>
          </a:p>
        </p:txBody>
      </p:sp>
      <p:sp>
        <p:nvSpPr>
          <p:cNvPr id="52227" name="Rectangle 2"/>
          <p:cNvSpPr>
            <a:spLocks noGrp="1" noChangeArrowheads="1"/>
          </p:cNvSpPr>
          <p:nvPr>
            <p:ph type="title"/>
          </p:nvPr>
        </p:nvSpPr>
        <p:spPr>
          <a:xfrm>
            <a:off x="1447800" y="228600"/>
            <a:ext cx="7467600" cy="838200"/>
          </a:xfrm>
          <a:noFill/>
        </p:spPr>
        <p:txBody>
          <a:bodyPr/>
          <a:lstStyle/>
          <a:p>
            <a:r>
              <a:rPr lang="en-US" altLang="en-US" smtClean="0">
                <a:cs typeface="Times New Roman" panose="02020603050405020304" pitchFamily="18" charset="0"/>
              </a:rPr>
              <a:t>Using Exception Handling or Assertions, cont.</a:t>
            </a:r>
          </a:p>
        </p:txBody>
      </p:sp>
      <p:sp>
        <p:nvSpPr>
          <p:cNvPr id="52228" name="Rectangle 3"/>
          <p:cNvSpPr>
            <a:spLocks noGrp="1" noChangeArrowheads="1"/>
          </p:cNvSpPr>
          <p:nvPr>
            <p:ph type="body" idx="1"/>
          </p:nvPr>
        </p:nvSpPr>
        <p:spPr>
          <a:xfrm>
            <a:off x="304800" y="1447800"/>
            <a:ext cx="8839200" cy="3505200"/>
          </a:xfrm>
          <a:noFill/>
        </p:spPr>
        <p:txBody>
          <a:bodyPr/>
          <a:lstStyle/>
          <a:p>
            <a:pPr marL="0" indent="0">
              <a:lnSpc>
                <a:spcPct val="90000"/>
              </a:lnSpc>
              <a:spcBef>
                <a:spcPct val="0"/>
              </a:spcBef>
              <a:buFont typeface="Monotype Sorts" pitchFamily="2" charset="2"/>
              <a:buNone/>
            </a:pPr>
            <a:r>
              <a:rPr lang="en-US" altLang="en-US" sz="3000" i="1" smtClean="0">
                <a:cs typeface="Times New Roman" panose="02020603050405020304" pitchFamily="18" charset="0"/>
              </a:rPr>
              <a:t>Do not use assertions for argument checking in public methods</a:t>
            </a:r>
            <a:r>
              <a:rPr lang="en-US" altLang="en-US" sz="3000" smtClean="0">
                <a:cs typeface="Times New Roman" panose="02020603050405020304" pitchFamily="18" charset="0"/>
              </a:rPr>
              <a:t>. Valid arguments that may be passed to a public method are considered to be part of the method’s contract. The contract must always be obeyed whether assertions are enabled or disabled. For example, the following code in the Circle class should be rewritten using exception handling.</a:t>
            </a:r>
          </a:p>
        </p:txBody>
      </p:sp>
      <p:sp>
        <p:nvSpPr>
          <p:cNvPr id="52229" name="Rectangle 4"/>
          <p:cNvSpPr>
            <a:spLocks noChangeArrowheads="1"/>
          </p:cNvSpPr>
          <p:nvPr/>
        </p:nvSpPr>
        <p:spPr bwMode="auto">
          <a:xfrm>
            <a:off x="457200" y="5029200"/>
            <a:ext cx="838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public void setRadius(double newRadius) {</a:t>
            </a:r>
          </a:p>
          <a:p>
            <a:pPr>
              <a:lnSpc>
                <a:spcPct val="90000"/>
              </a:lnSpc>
              <a:spcBef>
                <a:spcPct val="0"/>
              </a:spcBef>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assert newRadius &gt;= 0;</a:t>
            </a:r>
          </a:p>
          <a:p>
            <a:pPr>
              <a:lnSpc>
                <a:spcPct val="90000"/>
              </a:lnSpc>
              <a:spcBef>
                <a:spcPct val="0"/>
              </a:spcBef>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radius =  newRadius;</a:t>
            </a:r>
          </a:p>
          <a:p>
            <a:pPr>
              <a:lnSpc>
                <a:spcPct val="90000"/>
              </a:lnSpc>
              <a:spcBef>
                <a:spcPct val="0"/>
              </a:spcBef>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a:t>
            </a:r>
          </a:p>
        </p:txBody>
      </p:sp>
      <p:sp>
        <p:nvSpPr>
          <p:cNvPr id="52230" name="Rectangle 5"/>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D896CA-C3BF-4310-AA88-2D076E446B23}" type="slidenum">
              <a:rPr lang="en-US" altLang="en-US" sz="1400"/>
              <a:pPr>
                <a:spcBef>
                  <a:spcPct val="0"/>
                </a:spcBef>
                <a:buClrTx/>
                <a:buSzTx/>
                <a:buFontTx/>
                <a:buNone/>
              </a:pPr>
              <a:t>49</a:t>
            </a:fld>
            <a:endParaRPr lang="en-US" altLang="en-US" sz="1400"/>
          </a:p>
        </p:txBody>
      </p:sp>
      <p:sp>
        <p:nvSpPr>
          <p:cNvPr id="53251" name="Rectangle 2"/>
          <p:cNvSpPr>
            <a:spLocks noGrp="1" noChangeArrowheads="1"/>
          </p:cNvSpPr>
          <p:nvPr>
            <p:ph type="title"/>
          </p:nvPr>
        </p:nvSpPr>
        <p:spPr>
          <a:xfrm>
            <a:off x="1600200" y="228600"/>
            <a:ext cx="6858000" cy="1143000"/>
          </a:xfrm>
          <a:noFill/>
        </p:spPr>
        <p:txBody>
          <a:bodyPr/>
          <a:lstStyle/>
          <a:p>
            <a:r>
              <a:rPr lang="en-US" altLang="en-US" smtClean="0">
                <a:cs typeface="Times New Roman" panose="02020603050405020304" pitchFamily="18" charset="0"/>
              </a:rPr>
              <a:t>Using Exception Handling or Assertions, cont.</a:t>
            </a:r>
          </a:p>
        </p:txBody>
      </p:sp>
      <p:sp>
        <p:nvSpPr>
          <p:cNvPr id="53252" name="Rectangle 3"/>
          <p:cNvSpPr>
            <a:spLocks noGrp="1" noChangeArrowheads="1"/>
          </p:cNvSpPr>
          <p:nvPr>
            <p:ph type="body" idx="1"/>
          </p:nvPr>
        </p:nvSpPr>
        <p:spPr>
          <a:xfrm>
            <a:off x="304800" y="1447800"/>
            <a:ext cx="8839200" cy="5181600"/>
          </a:xfrm>
          <a:noFill/>
        </p:spPr>
        <p:txBody>
          <a:bodyPr/>
          <a:lstStyle/>
          <a:p>
            <a:pPr marL="0" indent="0">
              <a:spcBef>
                <a:spcPct val="0"/>
              </a:spcBef>
              <a:buFont typeface="Monotype Sorts" pitchFamily="2" charset="2"/>
              <a:buNone/>
            </a:pPr>
            <a:r>
              <a:rPr lang="en-US" altLang="en-US" sz="3000" i="1" smtClean="0">
                <a:cs typeface="Times New Roman" panose="02020603050405020304" pitchFamily="18" charset="0"/>
              </a:rPr>
              <a:t>Use assertions to reaffirm assumptions</a:t>
            </a:r>
            <a:r>
              <a:rPr lang="en-US" altLang="en-US" sz="3000" smtClean="0">
                <a:cs typeface="Times New Roman" panose="02020603050405020304" pitchFamily="18" charset="0"/>
              </a:rPr>
              <a:t>. This gives you more confidence to assure correctness of the program. A common use of assertions is to replace assumptions with assertions in the code. </a:t>
            </a:r>
          </a:p>
        </p:txBody>
      </p:sp>
      <p:sp>
        <p:nvSpPr>
          <p:cNvPr id="53253" name="Rectangle 4"/>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5CFC9A4-84BB-4014-B004-2FA31B357302}" type="slidenum">
              <a:rPr lang="en-US" altLang="en-US" sz="1400"/>
              <a:pPr>
                <a:spcBef>
                  <a:spcPct val="0"/>
                </a:spcBef>
                <a:buClrTx/>
                <a:buSzTx/>
                <a:buFontTx/>
                <a:buNone/>
              </a:pPr>
              <a:t>5</a:t>
            </a:fld>
            <a:endParaRPr lang="en-US" altLang="en-US" sz="1400"/>
          </a:p>
        </p:txBody>
      </p:sp>
      <p:sp>
        <p:nvSpPr>
          <p:cNvPr id="7171" name="Rectangle 2"/>
          <p:cNvSpPr>
            <a:spLocks noGrp="1" noChangeArrowheads="1"/>
          </p:cNvSpPr>
          <p:nvPr>
            <p:ph type="title"/>
          </p:nvPr>
        </p:nvSpPr>
        <p:spPr>
          <a:xfrm>
            <a:off x="304800" y="381000"/>
            <a:ext cx="8534400" cy="609600"/>
          </a:xfrm>
          <a:noFill/>
        </p:spPr>
        <p:txBody>
          <a:bodyPr/>
          <a:lstStyle/>
          <a:p>
            <a:r>
              <a:rPr lang="en-US" altLang="en-US" smtClean="0"/>
              <a:t>Exception Advantages</a:t>
            </a:r>
          </a:p>
        </p:txBody>
      </p:sp>
      <p:sp>
        <p:nvSpPr>
          <p:cNvPr id="7172" name="Text Box 9"/>
          <p:cNvSpPr txBox="1">
            <a:spLocks noChangeArrowheads="1"/>
          </p:cNvSpPr>
          <p:nvPr/>
        </p:nvSpPr>
        <p:spPr bwMode="auto">
          <a:xfrm>
            <a:off x="304800" y="28194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Now you see the </a:t>
            </a:r>
            <a:r>
              <a:rPr lang="en-US" altLang="en-US" sz="2800" i="1"/>
              <a:t>advantages</a:t>
            </a:r>
            <a:r>
              <a:rPr lang="en-US" altLang="en-US" sz="2800"/>
              <a:t> of using exception handling. It enables a method to throw an exception to its caller. Without this capability, a method must handle the exception or terminate the program.</a:t>
            </a:r>
          </a:p>
        </p:txBody>
      </p:sp>
      <p:sp>
        <p:nvSpPr>
          <p:cNvPr id="307210" name="AutoShape 10">
            <a:hlinkClick r:id="" action="ppaction://noaction" highlightClick="1"/>
          </p:cNvPr>
          <p:cNvSpPr>
            <a:spLocks noChangeArrowheads="1"/>
          </p:cNvSpPr>
          <p:nvPr/>
        </p:nvSpPr>
        <p:spPr bwMode="auto">
          <a:xfrm>
            <a:off x="609600" y="167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QuotientWithException</a:t>
            </a:r>
            <a:endParaRPr lang="en-US" altLang="ko-KR">
              <a:solidFill>
                <a:schemeClr val="accent1"/>
              </a:solidFill>
              <a:ea typeface="굴림" panose="020B0600000101010101" pitchFamily="50" charset="-127"/>
            </a:endParaRPr>
          </a:p>
        </p:txBody>
      </p:sp>
      <p:sp>
        <p:nvSpPr>
          <p:cNvPr id="7174" name="AutoShape 11">
            <a:hlinkClick r:id="rId4" action="ppaction://program" highlightClick="1"/>
          </p:cNvPr>
          <p:cNvSpPr>
            <a:spLocks noChangeArrowheads="1"/>
          </p:cNvSpPr>
          <p:nvPr/>
        </p:nvSpPr>
        <p:spPr bwMode="auto">
          <a:xfrm>
            <a:off x="4648200" y="1676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7175" name="AutoShape 12">
            <a:hlinkClick r:id="rId5" highlightClick="1"/>
          </p:cNvPr>
          <p:cNvSpPr>
            <a:spLocks noChangeArrowheads="1"/>
          </p:cNvSpPr>
          <p:nvPr/>
        </p:nvSpPr>
        <p:spPr bwMode="auto">
          <a:xfrm>
            <a:off x="76200" y="167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27EA17-A18B-4C3E-A026-93EFF79B005C}" type="slidenum">
              <a:rPr lang="en-US" altLang="en-US" sz="1400"/>
              <a:pPr>
                <a:spcBef>
                  <a:spcPct val="0"/>
                </a:spcBef>
                <a:buClrTx/>
                <a:buSzTx/>
                <a:buFontTx/>
                <a:buNone/>
              </a:pPr>
              <a:t>50</a:t>
            </a:fld>
            <a:endParaRPr lang="en-US" altLang="en-US" sz="1400"/>
          </a:p>
        </p:txBody>
      </p:sp>
      <p:sp>
        <p:nvSpPr>
          <p:cNvPr id="54275" name="Rectangle 2"/>
          <p:cNvSpPr>
            <a:spLocks noGrp="1" noChangeArrowheads="1"/>
          </p:cNvSpPr>
          <p:nvPr>
            <p:ph type="title"/>
          </p:nvPr>
        </p:nvSpPr>
        <p:spPr>
          <a:xfrm>
            <a:off x="1524000" y="228600"/>
            <a:ext cx="7086600" cy="1524000"/>
          </a:xfrm>
          <a:noFill/>
        </p:spPr>
        <p:txBody>
          <a:bodyPr/>
          <a:lstStyle/>
          <a:p>
            <a:r>
              <a:rPr lang="en-US" altLang="en-US" smtClean="0">
                <a:cs typeface="Times New Roman" panose="02020603050405020304" pitchFamily="18" charset="0"/>
              </a:rPr>
              <a:t>Using Exception Handling or Assertions, cont.</a:t>
            </a:r>
          </a:p>
        </p:txBody>
      </p:sp>
      <p:sp>
        <p:nvSpPr>
          <p:cNvPr id="54276" name="Rectangle 3"/>
          <p:cNvSpPr>
            <a:spLocks noGrp="1" noChangeArrowheads="1"/>
          </p:cNvSpPr>
          <p:nvPr>
            <p:ph type="body" idx="1"/>
          </p:nvPr>
        </p:nvSpPr>
        <p:spPr>
          <a:xfrm>
            <a:off x="304800" y="1828800"/>
            <a:ext cx="8610600" cy="990600"/>
          </a:xfrm>
          <a:noFill/>
        </p:spPr>
        <p:txBody>
          <a:bodyPr/>
          <a:lstStyle/>
          <a:p>
            <a:pPr marL="0" indent="0">
              <a:lnSpc>
                <a:spcPct val="80000"/>
              </a:lnSpc>
              <a:spcBef>
                <a:spcPct val="0"/>
              </a:spcBef>
              <a:buFont typeface="Monotype Sorts" pitchFamily="2" charset="2"/>
              <a:buNone/>
            </a:pPr>
            <a:r>
              <a:rPr lang="en-US" altLang="en-US" sz="3000" smtClean="0">
                <a:cs typeface="Times New Roman" panose="02020603050405020304" pitchFamily="18" charset="0"/>
              </a:rPr>
              <a:t>Another good use of assertions is place assertions in a switch statement without a default case. For example,</a:t>
            </a:r>
          </a:p>
          <a:p>
            <a:pPr marL="0" indent="0">
              <a:lnSpc>
                <a:spcPct val="80000"/>
              </a:lnSpc>
              <a:spcBef>
                <a:spcPct val="0"/>
              </a:spcBef>
              <a:buFont typeface="Monotype Sorts" pitchFamily="2" charset="2"/>
              <a:buNone/>
            </a:pPr>
            <a:endParaRPr lang="en-US" altLang="en-US" sz="3000" smtClean="0">
              <a:cs typeface="Times New Roman" panose="02020603050405020304" pitchFamily="18" charset="0"/>
            </a:endParaRPr>
          </a:p>
        </p:txBody>
      </p:sp>
      <p:sp>
        <p:nvSpPr>
          <p:cNvPr id="54277" name="Rectangle 4"/>
          <p:cNvSpPr>
            <a:spLocks noChangeArrowheads="1"/>
          </p:cNvSpPr>
          <p:nvPr/>
        </p:nvSpPr>
        <p:spPr bwMode="auto">
          <a:xfrm>
            <a:off x="457200" y="3048000"/>
            <a:ext cx="8305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switch (month) {</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case 1: ... ; break;</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case 2: ... ; break;</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case 12: ... ; break;</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default: assert false : "Invalid month: " + month</a:t>
            </a:r>
          </a:p>
          <a:p>
            <a:pPr>
              <a:spcBef>
                <a:spcPct val="0"/>
              </a:spcBef>
              <a:buFont typeface="Monotype Sorts" pitchFamily="2" charset="2"/>
              <a:buNone/>
            </a:pPr>
            <a:r>
              <a:rPr lang="en-US" altLang="en-US" sz="2000" b="1">
                <a:latin typeface="Courier New" panose="02070309020205020404" pitchFamily="49" charset="0"/>
                <a:cs typeface="Times New Roman" panose="02020603050405020304" pitchFamily="18" charset="0"/>
              </a:rPr>
              <a:t>} </a:t>
            </a:r>
          </a:p>
        </p:txBody>
      </p:sp>
      <p:sp>
        <p:nvSpPr>
          <p:cNvPr id="54278" name="Rectangle 5"/>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84654A-8520-43A7-A9D8-BB2970EA4BEA}" type="slidenum">
              <a:rPr lang="en-US" altLang="en-US" sz="1400"/>
              <a:pPr>
                <a:spcBef>
                  <a:spcPct val="0"/>
                </a:spcBef>
                <a:buClrTx/>
                <a:buSzTx/>
                <a:buFontTx/>
                <a:buNone/>
              </a:pPr>
              <a:t>51</a:t>
            </a:fld>
            <a:endParaRPr lang="en-US" altLang="en-US" sz="1400"/>
          </a:p>
        </p:txBody>
      </p:sp>
      <p:sp>
        <p:nvSpPr>
          <p:cNvPr id="55299" name="Rectangle 2"/>
          <p:cNvSpPr>
            <a:spLocks noGrp="1" noChangeArrowheads="1"/>
          </p:cNvSpPr>
          <p:nvPr>
            <p:ph type="title"/>
          </p:nvPr>
        </p:nvSpPr>
        <p:spPr>
          <a:xfrm>
            <a:off x="685800" y="152400"/>
            <a:ext cx="7772400" cy="819150"/>
          </a:xfrm>
        </p:spPr>
        <p:txBody>
          <a:bodyPr/>
          <a:lstStyle/>
          <a:p>
            <a:r>
              <a:rPr lang="en-US" altLang="en-US" smtClean="0"/>
              <a:t>The File Class</a:t>
            </a:r>
            <a:endParaRPr lang="en-US" altLang="en-US" b="1" smtClean="0"/>
          </a:p>
        </p:txBody>
      </p:sp>
      <p:sp>
        <p:nvSpPr>
          <p:cNvPr id="55300" name="Rectangle 3"/>
          <p:cNvSpPr>
            <a:spLocks noGrp="1" noChangeArrowheads="1"/>
          </p:cNvSpPr>
          <p:nvPr>
            <p:ph type="body" idx="1"/>
          </p:nvPr>
        </p:nvSpPr>
        <p:spPr>
          <a:xfrm>
            <a:off x="381000" y="1143000"/>
            <a:ext cx="8382000" cy="2286000"/>
          </a:xfrm>
        </p:spPr>
        <p:txBody>
          <a:bodyPr/>
          <a:lstStyle/>
          <a:p>
            <a:pPr marL="0" indent="0">
              <a:buFont typeface="Monotype Sorts" pitchFamily="2" charset="2"/>
              <a:buNone/>
            </a:pPr>
            <a:r>
              <a:rPr lang="en-US" altLang="en-US" sz="2800" smtClean="0">
                <a:cs typeface="Times New Roman" panose="02020603050405020304" pitchFamily="18" charset="0"/>
              </a:rPr>
              <a:t>The </a:t>
            </a:r>
            <a:r>
              <a:rPr lang="en-US" altLang="en-US" sz="2800" u="sng" smtClean="0">
                <a:cs typeface="Times New Roman" panose="02020603050405020304" pitchFamily="18" charset="0"/>
              </a:rPr>
              <a:t>File</a:t>
            </a:r>
            <a:r>
              <a:rPr lang="en-US" altLang="en-US" sz="2800" smtClean="0">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altLang="en-US" sz="2800" u="sng" smtClean="0">
                <a:cs typeface="Times New Roman" panose="02020603050405020304" pitchFamily="18" charset="0"/>
              </a:rPr>
              <a:t>File</a:t>
            </a:r>
            <a:r>
              <a:rPr lang="en-US" altLang="en-US" sz="2800" smtClean="0">
                <a:cs typeface="Times New Roman" panose="02020603050405020304" pitchFamily="18" charset="0"/>
              </a:rPr>
              <a:t> class is a wrapper class for the file name and its directory path.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DF6B53-7FB4-418D-9A0A-26C2418FC814}" type="slidenum">
              <a:rPr lang="en-US" altLang="en-US" sz="1400"/>
              <a:pPr>
                <a:spcBef>
                  <a:spcPct val="0"/>
                </a:spcBef>
                <a:buClrTx/>
                <a:buSzTx/>
                <a:buFontTx/>
                <a:buNone/>
              </a:pPr>
              <a:t>52</a:t>
            </a:fld>
            <a:endParaRPr lang="en-US" altLang="en-US" sz="1400"/>
          </a:p>
        </p:txBody>
      </p:sp>
      <p:sp>
        <p:nvSpPr>
          <p:cNvPr id="56323" name="Rectangle 2"/>
          <p:cNvSpPr>
            <a:spLocks noChangeArrowheads="1"/>
          </p:cNvSpPr>
          <p:nvPr/>
        </p:nvSpPr>
        <p:spPr bwMode="auto">
          <a:xfrm>
            <a:off x="214312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4"/>
          <p:cNvSpPr>
            <a:spLocks noGrp="1" noChangeArrowheads="1"/>
          </p:cNvSpPr>
          <p:nvPr>
            <p:ph type="title"/>
          </p:nvPr>
        </p:nvSpPr>
        <p:spPr>
          <a:xfrm>
            <a:off x="304800" y="82550"/>
            <a:ext cx="7924800" cy="381000"/>
          </a:xfrm>
          <a:noFill/>
        </p:spPr>
        <p:txBody>
          <a:bodyPr/>
          <a:lstStyle/>
          <a:p>
            <a:pPr algn="l"/>
            <a:r>
              <a:rPr lang="en-US" altLang="en-US" sz="2000" smtClean="0"/>
              <a:t>Obtaining file properties and manipulating file</a:t>
            </a:r>
            <a:endParaRPr lang="en-US" altLang="en-US" sz="2000" b="1" smtClean="0"/>
          </a:p>
        </p:txBody>
      </p:sp>
      <p:sp>
        <p:nvSpPr>
          <p:cNvPr id="56325" name="Rectangle 6"/>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7329488"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D1B4AF-5AAF-47C4-A6B3-4EADD3688B5E}" type="slidenum">
              <a:rPr lang="en-US" altLang="en-US" sz="1400"/>
              <a:pPr>
                <a:spcBef>
                  <a:spcPct val="0"/>
                </a:spcBef>
                <a:buClrTx/>
                <a:buSzTx/>
                <a:buFontTx/>
                <a:buNone/>
              </a:pPr>
              <a:t>53</a:t>
            </a:fld>
            <a:endParaRPr lang="en-US" altLang="en-US" sz="1400"/>
          </a:p>
        </p:txBody>
      </p:sp>
      <p:sp>
        <p:nvSpPr>
          <p:cNvPr id="57347" name="Rectangle 2"/>
          <p:cNvSpPr>
            <a:spLocks noGrp="1" noChangeArrowheads="1"/>
          </p:cNvSpPr>
          <p:nvPr>
            <p:ph type="title"/>
          </p:nvPr>
        </p:nvSpPr>
        <p:spPr>
          <a:xfrm>
            <a:off x="457200" y="228600"/>
            <a:ext cx="8001000" cy="609600"/>
          </a:xfrm>
        </p:spPr>
        <p:txBody>
          <a:bodyPr/>
          <a:lstStyle/>
          <a:p>
            <a:r>
              <a:rPr lang="en-US" altLang="en-US" smtClean="0"/>
              <a:t>Problem: Explore File Properties</a:t>
            </a:r>
          </a:p>
        </p:txBody>
      </p:sp>
      <p:sp>
        <p:nvSpPr>
          <p:cNvPr id="318467" name="AutoShape 3">
            <a:hlinkClick r:id="" action="ppaction://noaction" highlightClick="1"/>
          </p:cNvPr>
          <p:cNvSpPr>
            <a:spLocks noChangeArrowheads="1"/>
          </p:cNvSpPr>
          <p:nvPr/>
        </p:nvSpPr>
        <p:spPr bwMode="auto">
          <a:xfrm>
            <a:off x="5370513"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TestFileClass</a:t>
            </a:r>
            <a:endParaRPr lang="en-US" altLang="ko-KR">
              <a:solidFill>
                <a:schemeClr val="accent1"/>
              </a:solidFill>
              <a:ea typeface="굴림" panose="020B0600000101010101" pitchFamily="50" charset="-127"/>
            </a:endParaRPr>
          </a:p>
        </p:txBody>
      </p:sp>
      <p:sp>
        <p:nvSpPr>
          <p:cNvPr id="57349" name="AutoShape 4">
            <a:hlinkClick r:id="rId4" action="ppaction://program" highlightClick="1"/>
          </p:cNvPr>
          <p:cNvSpPr>
            <a:spLocks noChangeArrowheads="1"/>
          </p:cNvSpPr>
          <p:nvPr/>
        </p:nvSpPr>
        <p:spPr bwMode="auto">
          <a:xfrm>
            <a:off x="7656513"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57350" name="Rectangle 5"/>
          <p:cNvSpPr>
            <a:spLocks noChangeArrowheads="1"/>
          </p:cNvSpPr>
          <p:nvPr/>
        </p:nvSpPr>
        <p:spPr bwMode="auto">
          <a:xfrm>
            <a:off x="381000" y="10668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cs typeface="Times New Roman" panose="02020603050405020304" pitchFamily="18" charset="0"/>
              </a:rPr>
              <a:t>Objective: Write a program that demonstrates how to create files in a platform-independent way and use the methods in the File class to obtain their properties. The following figures show a sample run of the program on Windows and on Unix.</a:t>
            </a:r>
          </a:p>
        </p:txBody>
      </p:sp>
      <p:sp>
        <p:nvSpPr>
          <p:cNvPr id="57351" name="Rectangle 6"/>
          <p:cNvSpPr>
            <a:spLocks noChangeArrowheads="1"/>
          </p:cNvSpPr>
          <p:nvPr/>
        </p:nvSpPr>
        <p:spPr bwMode="auto">
          <a:xfrm>
            <a:off x="2219325"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2" name="Object 7"/>
          <p:cNvGraphicFramePr>
            <a:graphicFrameLocks noChangeAspect="1"/>
          </p:cNvGraphicFramePr>
          <p:nvPr/>
        </p:nvGraphicFramePr>
        <p:xfrm>
          <a:off x="514350" y="3200400"/>
          <a:ext cx="4038600" cy="2566988"/>
        </p:xfrm>
        <a:graphic>
          <a:graphicData uri="http://schemas.openxmlformats.org/presentationml/2006/ole">
            <mc:AlternateContent xmlns:mc="http://schemas.openxmlformats.org/markup-compatibility/2006">
              <mc:Choice xmlns:v="urn:schemas-microsoft-com:vml" Requires="v">
                <p:oleObj spid="_x0000_s57360" r:id="rId5" imgW="4709568" imgH="2994920" progId="Paint.Picture">
                  <p:embed/>
                </p:oleObj>
              </mc:Choice>
              <mc:Fallback>
                <p:oleObj r:id="rId5" imgW="4709568" imgH="299492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 y="3200400"/>
                        <a:ext cx="40386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3" name="Rectangle 8"/>
          <p:cNvSpPr>
            <a:spLocks noChangeArrowheads="1"/>
          </p:cNvSpPr>
          <p:nvPr/>
        </p:nvSpPr>
        <p:spPr bwMode="auto">
          <a:xfrm>
            <a:off x="2219325"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4" name="Object 9"/>
          <p:cNvGraphicFramePr>
            <a:graphicFrameLocks noChangeAspect="1"/>
          </p:cNvGraphicFramePr>
          <p:nvPr/>
        </p:nvGraphicFramePr>
        <p:xfrm>
          <a:off x="4800600" y="3200400"/>
          <a:ext cx="3867150" cy="2582863"/>
        </p:xfrm>
        <a:graphic>
          <a:graphicData uri="http://schemas.openxmlformats.org/presentationml/2006/ole">
            <mc:AlternateContent xmlns:mc="http://schemas.openxmlformats.org/markup-compatibility/2006">
              <mc:Choice xmlns:v="urn:schemas-microsoft-com:vml" Requires="v">
                <p:oleObj spid="_x0000_s57361" r:id="rId7" imgW="4709568" imgH="3147333" progId="Paint.Picture">
                  <p:embed/>
                </p:oleObj>
              </mc:Choice>
              <mc:Fallback>
                <p:oleObj r:id="rId7" imgW="4709568" imgH="3147333" progId="Paint.Picture">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3200400"/>
                        <a:ext cx="386715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5" name="AutoShape 10">
            <a:hlinkClick r:id="rId9" highlightClick="1"/>
          </p:cNvPr>
          <p:cNvSpPr>
            <a:spLocks noChangeArrowheads="1"/>
          </p:cNvSpPr>
          <p:nvPr/>
        </p:nvSpPr>
        <p:spPr bwMode="auto">
          <a:xfrm>
            <a:off x="4760913" y="58674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0C33DD-378B-4B80-852A-BC0DA9171707}" type="slidenum">
              <a:rPr lang="en-US" altLang="en-US" sz="1400"/>
              <a:pPr>
                <a:spcBef>
                  <a:spcPct val="0"/>
                </a:spcBef>
                <a:buClrTx/>
                <a:buSzTx/>
                <a:buFontTx/>
                <a:buNone/>
              </a:pPr>
              <a:t>54</a:t>
            </a:fld>
            <a:endParaRPr lang="en-US" altLang="en-US" sz="1400"/>
          </a:p>
        </p:txBody>
      </p:sp>
      <p:sp>
        <p:nvSpPr>
          <p:cNvPr id="58371" name="Rectangle 2"/>
          <p:cNvSpPr>
            <a:spLocks noGrp="1" noChangeArrowheads="1"/>
          </p:cNvSpPr>
          <p:nvPr>
            <p:ph type="title"/>
          </p:nvPr>
        </p:nvSpPr>
        <p:spPr>
          <a:xfrm>
            <a:off x="685800" y="152400"/>
            <a:ext cx="7772400" cy="819150"/>
          </a:xfrm>
        </p:spPr>
        <p:txBody>
          <a:bodyPr/>
          <a:lstStyle/>
          <a:p>
            <a:r>
              <a:rPr lang="en-US" altLang="en-US" smtClean="0"/>
              <a:t>Text I/O</a:t>
            </a:r>
            <a:endParaRPr lang="en-US" altLang="en-US" b="1" smtClean="0"/>
          </a:p>
        </p:txBody>
      </p:sp>
      <p:sp>
        <p:nvSpPr>
          <p:cNvPr id="58372" name="Rectangle 3"/>
          <p:cNvSpPr>
            <a:spLocks noGrp="1" noChangeArrowheads="1"/>
          </p:cNvSpPr>
          <p:nvPr>
            <p:ph type="body" idx="1"/>
          </p:nvPr>
        </p:nvSpPr>
        <p:spPr>
          <a:xfrm>
            <a:off x="304800" y="1219200"/>
            <a:ext cx="8610600" cy="4267200"/>
          </a:xfrm>
        </p:spPr>
        <p:txBody>
          <a:bodyPr/>
          <a:lstStyle/>
          <a:p>
            <a:pPr marL="0" indent="0">
              <a:lnSpc>
                <a:spcPct val="110000"/>
              </a:lnSpc>
              <a:buFont typeface="Monotype Sorts" pitchFamily="2" charset="2"/>
              <a:buNone/>
            </a:pPr>
            <a:r>
              <a:rPr lang="en-US" altLang="en-US" sz="2800" smtClean="0"/>
              <a:t>A </a:t>
            </a:r>
            <a:r>
              <a:rPr lang="en-US" altLang="en-US" sz="2800" u="sng" smtClean="0"/>
              <a:t>File</a:t>
            </a:r>
            <a:r>
              <a:rPr lang="en-US" altLang="en-US" sz="2800" smtClean="0"/>
              <a:t> object encapsulates the properties of a file or a path, but does not contain the methods for reading/writing data from/to a file.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sz="2800" u="sng" smtClean="0"/>
              <a:t>Scanner</a:t>
            </a:r>
            <a:r>
              <a:rPr lang="en-US" altLang="en-US" sz="2800" smtClean="0"/>
              <a:t> and </a:t>
            </a:r>
            <a:r>
              <a:rPr lang="en-US" altLang="en-US" sz="2800" u="sng" smtClean="0"/>
              <a:t>PrintWriter</a:t>
            </a:r>
            <a:r>
              <a:rPr lang="en-US" altLang="en-US" sz="2800" smtClean="0"/>
              <a:t> classes.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A86C1E-9E53-4352-B877-74F4FF539A6A}" type="slidenum">
              <a:rPr lang="en-US" altLang="en-US" sz="1400"/>
              <a:pPr>
                <a:spcBef>
                  <a:spcPct val="0"/>
                </a:spcBef>
                <a:buClrTx/>
                <a:buSzTx/>
                <a:buFontTx/>
                <a:buNone/>
              </a:pPr>
              <a:t>55</a:t>
            </a:fld>
            <a:endParaRPr lang="en-US" altLang="en-US" sz="1400"/>
          </a:p>
        </p:txBody>
      </p:sp>
      <p:sp>
        <p:nvSpPr>
          <p:cNvPr id="59395" name="Rectangle 2"/>
          <p:cNvSpPr>
            <a:spLocks noGrp="1" noChangeArrowheads="1"/>
          </p:cNvSpPr>
          <p:nvPr>
            <p:ph type="title"/>
          </p:nvPr>
        </p:nvSpPr>
        <p:spPr>
          <a:xfrm>
            <a:off x="685800" y="152400"/>
            <a:ext cx="7772400" cy="685800"/>
          </a:xfrm>
        </p:spPr>
        <p:txBody>
          <a:bodyPr/>
          <a:lstStyle/>
          <a:p>
            <a:r>
              <a:rPr lang="en-US" altLang="en-US" sz="4000" smtClean="0"/>
              <a:t>Writing Data Using </a:t>
            </a:r>
            <a:r>
              <a:rPr lang="en-US" altLang="en-US" sz="4000" u="sng" smtClean="0"/>
              <a:t>PrintWriter</a:t>
            </a:r>
            <a:r>
              <a:rPr lang="en-US" altLang="en-US" sz="4000" smtClean="0"/>
              <a:t> </a:t>
            </a:r>
          </a:p>
        </p:txBody>
      </p:sp>
      <p:sp>
        <p:nvSpPr>
          <p:cNvPr id="320515" name="AutoShape 3">
            <a:hlinkClick r:id="" action="ppaction://noaction" highlightClick="1"/>
          </p:cNvPr>
          <p:cNvSpPr>
            <a:spLocks noChangeArrowheads="1"/>
          </p:cNvSpPr>
          <p:nvPr/>
        </p:nvSpPr>
        <p:spPr bwMode="auto">
          <a:xfrm>
            <a:off x="51816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WriteData</a:t>
            </a:r>
            <a:endParaRPr lang="en-US" altLang="ko-KR">
              <a:solidFill>
                <a:schemeClr val="accent1"/>
              </a:solidFill>
              <a:ea typeface="굴림" panose="020B0600000101010101" pitchFamily="50" charset="-127"/>
            </a:endParaRPr>
          </a:p>
        </p:txBody>
      </p:sp>
      <p:sp>
        <p:nvSpPr>
          <p:cNvPr id="59397" name="AutoShape 4">
            <a:hlinkClick r:id="rId4" action="ppaction://program" highlightClick="1"/>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59398" name="Rectangle 5"/>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graphicFrame>
        <p:nvGraphicFramePr>
          <p:cNvPr id="59399" name="Object 6"/>
          <p:cNvGraphicFramePr>
            <a:graphicFrameLocks noChangeAspect="1"/>
          </p:cNvGraphicFramePr>
          <p:nvPr/>
        </p:nvGraphicFramePr>
        <p:xfrm>
          <a:off x="304800" y="838200"/>
          <a:ext cx="8534400" cy="4968875"/>
        </p:xfrm>
        <a:graphic>
          <a:graphicData uri="http://schemas.openxmlformats.org/presentationml/2006/ole">
            <mc:AlternateContent xmlns:mc="http://schemas.openxmlformats.org/markup-compatibility/2006">
              <mc:Choice xmlns:v="urn:schemas-microsoft-com:vml" Requires="v">
                <p:oleObj spid="_x0000_s59403" name="Picture" r:id="rId5" imgW="4035552" imgH="2346960" progId="Word.Picture.8">
                  <p:embed/>
                </p:oleObj>
              </mc:Choice>
              <mc:Fallback>
                <p:oleObj name="Picture" r:id="rId5" imgW="4035552" imgH="234696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838200"/>
                        <a:ext cx="8534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0" name="AutoShape 7">
            <a:hlinkClick r:id="rId7" highlightClick="1"/>
          </p:cNvPr>
          <p:cNvSpPr>
            <a:spLocks noChangeArrowheads="1"/>
          </p:cNvSpPr>
          <p:nvPr/>
        </p:nvSpPr>
        <p:spPr bwMode="auto">
          <a:xfrm>
            <a:off x="46482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6A629A-A428-45EB-AD8B-B7620B055AAF}" type="slidenum">
              <a:rPr lang="en-US" altLang="en-US" sz="1400"/>
              <a:pPr>
                <a:spcBef>
                  <a:spcPct val="0"/>
                </a:spcBef>
                <a:buClrTx/>
                <a:buSzTx/>
                <a:buFontTx/>
                <a:buNone/>
              </a:pPr>
              <a:t>56</a:t>
            </a:fld>
            <a:endParaRPr lang="en-US" altLang="en-US" sz="1400"/>
          </a:p>
        </p:txBody>
      </p:sp>
      <p:sp>
        <p:nvSpPr>
          <p:cNvPr id="60419" name="Rectangle 2"/>
          <p:cNvSpPr>
            <a:spLocks noGrp="1" noChangeArrowheads="1"/>
          </p:cNvSpPr>
          <p:nvPr>
            <p:ph type="title"/>
          </p:nvPr>
        </p:nvSpPr>
        <p:spPr>
          <a:xfrm>
            <a:off x="685800" y="152400"/>
            <a:ext cx="7772400" cy="819150"/>
          </a:xfrm>
        </p:spPr>
        <p:txBody>
          <a:bodyPr/>
          <a:lstStyle/>
          <a:p>
            <a:r>
              <a:rPr lang="en-US" altLang="en-US" smtClean="0"/>
              <a:t>Try-with-resources</a:t>
            </a:r>
          </a:p>
        </p:txBody>
      </p:sp>
      <p:sp>
        <p:nvSpPr>
          <p:cNvPr id="60420" name="Rectangle 3"/>
          <p:cNvSpPr>
            <a:spLocks noGrp="1" noChangeArrowheads="1"/>
          </p:cNvSpPr>
          <p:nvPr>
            <p:ph type="body" idx="1"/>
          </p:nvPr>
        </p:nvSpPr>
        <p:spPr>
          <a:xfrm>
            <a:off x="228600" y="1219200"/>
            <a:ext cx="8686800" cy="3581400"/>
          </a:xfrm>
        </p:spPr>
        <p:txBody>
          <a:bodyPr/>
          <a:lstStyle/>
          <a:p>
            <a:pPr marL="0" indent="0">
              <a:buFont typeface="Monotype Sorts" pitchFamily="2" charset="2"/>
              <a:buNone/>
            </a:pPr>
            <a:r>
              <a:rPr lang="en-US" altLang="en-US" sz="2800" smtClean="0"/>
              <a:t>Programmers often forget to close the file. JDK 7 provides the followings new try-with-resources syntax that automatically closes the files. </a:t>
            </a:r>
          </a:p>
          <a:p>
            <a:pPr marL="0" indent="0">
              <a:buFont typeface="Monotype Sorts" pitchFamily="2" charset="2"/>
              <a:buNone/>
            </a:pPr>
            <a:r>
              <a:rPr lang="en-AU" altLang="en-US" sz="2800" b="1" smtClean="0"/>
              <a:t>try</a:t>
            </a:r>
            <a:r>
              <a:rPr lang="en-US" altLang="en-US" sz="2800" smtClean="0"/>
              <a:t> (declare and create resources) {</a:t>
            </a:r>
          </a:p>
          <a:p>
            <a:pPr marL="0" indent="0">
              <a:buFont typeface="Monotype Sorts" pitchFamily="2" charset="2"/>
              <a:buNone/>
            </a:pPr>
            <a:r>
              <a:rPr lang="en-US" altLang="en-US" sz="2800" smtClean="0"/>
              <a:t>  Use the resource to process the file;</a:t>
            </a:r>
          </a:p>
          <a:p>
            <a:pPr marL="0" indent="0">
              <a:buFont typeface="Monotype Sorts" pitchFamily="2" charset="2"/>
              <a:buNone/>
            </a:pPr>
            <a:r>
              <a:rPr lang="en-US" altLang="en-US" sz="2800" smtClean="0"/>
              <a:t>}</a:t>
            </a:r>
          </a:p>
          <a:p>
            <a:pPr marL="0" indent="0">
              <a:buFont typeface="Monotype Sorts" pitchFamily="2" charset="2"/>
              <a:buNone/>
            </a:pPr>
            <a:endParaRPr lang="en-US" altLang="en-US" sz="2600" smtClean="0"/>
          </a:p>
        </p:txBody>
      </p:sp>
      <p:sp>
        <p:nvSpPr>
          <p:cNvPr id="322564" name="AutoShape 4">
            <a:hlinkClick r:id="" action="ppaction://noaction" highlightClick="1"/>
          </p:cNvPr>
          <p:cNvSpPr>
            <a:spLocks noChangeArrowheads="1"/>
          </p:cNvSpPr>
          <p:nvPr/>
        </p:nvSpPr>
        <p:spPr bwMode="auto">
          <a:xfrm>
            <a:off x="2900363" y="5334000"/>
            <a:ext cx="357663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WriteDataWithAutoClose</a:t>
            </a:r>
            <a:endParaRPr lang="en-US" altLang="ko-KR">
              <a:solidFill>
                <a:schemeClr val="accent1"/>
              </a:solidFill>
              <a:ea typeface="굴림" panose="020B0600000101010101" pitchFamily="50" charset="-127"/>
            </a:endParaRPr>
          </a:p>
        </p:txBody>
      </p:sp>
      <p:sp>
        <p:nvSpPr>
          <p:cNvPr id="60422" name="AutoShape 5">
            <a:hlinkClick r:id="rId3"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0423" name="AutoShape 6">
            <a:hlinkClick r:id="rId4" highlightClick="1"/>
          </p:cNvPr>
          <p:cNvSpPr>
            <a:spLocks noChangeArrowheads="1"/>
          </p:cNvSpPr>
          <p:nvPr/>
        </p:nvSpPr>
        <p:spPr bwMode="auto">
          <a:xfrm>
            <a:off x="2667000" y="50244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6B3E3E-472F-4325-A64B-F91DD1ABAF63}" type="slidenum">
              <a:rPr lang="en-US" altLang="en-US" sz="1400"/>
              <a:pPr>
                <a:spcBef>
                  <a:spcPct val="0"/>
                </a:spcBef>
                <a:buClrTx/>
                <a:buSzTx/>
                <a:buFontTx/>
                <a:buNone/>
              </a:pPr>
              <a:t>57</a:t>
            </a:fld>
            <a:endParaRPr lang="en-US" altLang="en-US" sz="1400"/>
          </a:p>
        </p:txBody>
      </p:sp>
      <p:sp>
        <p:nvSpPr>
          <p:cNvPr id="61443" name="Rectangle 2"/>
          <p:cNvSpPr>
            <a:spLocks noGrp="1" noChangeArrowheads="1"/>
          </p:cNvSpPr>
          <p:nvPr>
            <p:ph type="title"/>
          </p:nvPr>
        </p:nvSpPr>
        <p:spPr>
          <a:xfrm>
            <a:off x="685800" y="304800"/>
            <a:ext cx="7772400" cy="609600"/>
          </a:xfrm>
        </p:spPr>
        <p:txBody>
          <a:bodyPr/>
          <a:lstStyle/>
          <a:p>
            <a:r>
              <a:rPr lang="en-US" altLang="en-US" smtClean="0"/>
              <a:t>Reading Data Using </a:t>
            </a:r>
            <a:r>
              <a:rPr lang="en-US" altLang="en-US" u="sng" smtClean="0"/>
              <a:t>Scanner</a:t>
            </a:r>
            <a:r>
              <a:rPr lang="en-US" altLang="en-US" smtClean="0"/>
              <a:t> </a:t>
            </a:r>
          </a:p>
        </p:txBody>
      </p:sp>
      <p:sp>
        <p:nvSpPr>
          <p:cNvPr id="61444" name="Rectangle 3"/>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5" name="Rectangle 4"/>
          <p:cNvSpPr>
            <a:spLocks noChangeArrowheads="1"/>
          </p:cNvSpPr>
          <p:nvPr/>
        </p:nvSpPr>
        <p:spPr bwMode="auto">
          <a:xfrm>
            <a:off x="271462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6" name="Rectangle 5"/>
          <p:cNvSpPr>
            <a:spLocks noChangeArrowheads="1"/>
          </p:cNvSpPr>
          <p:nvPr/>
        </p:nvSpPr>
        <p:spPr bwMode="auto">
          <a:xfrm>
            <a:off x="0" y="2274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447" name="Object 6"/>
          <p:cNvGraphicFramePr>
            <a:graphicFrameLocks noChangeAspect="1"/>
          </p:cNvGraphicFramePr>
          <p:nvPr/>
        </p:nvGraphicFramePr>
        <p:xfrm>
          <a:off x="231775" y="1139825"/>
          <a:ext cx="8680450" cy="4451350"/>
        </p:xfrm>
        <a:graphic>
          <a:graphicData uri="http://schemas.openxmlformats.org/presentationml/2006/ole">
            <mc:AlternateContent xmlns:mc="http://schemas.openxmlformats.org/markup-compatibility/2006">
              <mc:Choice xmlns:v="urn:schemas-microsoft-com:vml" Requires="v">
                <p:oleObj spid="_x0000_s61453" name="Picture" r:id="rId3" imgW="4508500" imgH="2311400" progId="Word.Picture.8">
                  <p:embed/>
                </p:oleObj>
              </mc:Choice>
              <mc:Fallback>
                <p:oleObj name="Picture" r:id="rId3" imgW="4508500" imgH="23114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139825"/>
                        <a:ext cx="868045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1543" name="AutoShape 7">
            <a:hlinkClick r:id="" action="ppaction://noaction" highlightClick="1"/>
          </p:cNvPr>
          <p:cNvSpPr>
            <a:spLocks noChangeArrowheads="1"/>
          </p:cNvSpPr>
          <p:nvPr/>
        </p:nvSpPr>
        <p:spPr bwMode="auto">
          <a:xfrm>
            <a:off x="51054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5" action="ppaction://program"/>
              </a:rPr>
              <a:t>ReadData</a:t>
            </a:r>
            <a:endParaRPr lang="en-US" altLang="ko-KR">
              <a:solidFill>
                <a:schemeClr val="accent1"/>
              </a:solidFill>
              <a:ea typeface="굴림" panose="020B0600000101010101" pitchFamily="50" charset="-127"/>
            </a:endParaRPr>
          </a:p>
        </p:txBody>
      </p:sp>
      <p:sp>
        <p:nvSpPr>
          <p:cNvPr id="61449" name="AutoShape 8">
            <a:hlinkClick r:id="rId6" action="ppaction://program" highlightClick="1"/>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1450" name="AutoShape 9">
            <a:hlinkClick r:id="rId7" highlightClick="1"/>
          </p:cNvPr>
          <p:cNvSpPr>
            <a:spLocks noChangeArrowheads="1"/>
          </p:cNvSpPr>
          <p:nvPr/>
        </p:nvSpPr>
        <p:spPr bwMode="auto">
          <a:xfrm>
            <a:off x="45720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036DEA-4F66-49D5-92E8-39A787162F4D}" type="slidenum">
              <a:rPr lang="en-US" altLang="en-US" sz="1400"/>
              <a:pPr>
                <a:spcBef>
                  <a:spcPct val="0"/>
                </a:spcBef>
                <a:buClrTx/>
                <a:buSzTx/>
                <a:buFontTx/>
                <a:buNone/>
              </a:pPr>
              <a:t>58</a:t>
            </a:fld>
            <a:endParaRPr lang="en-US" altLang="en-US" sz="1400"/>
          </a:p>
        </p:txBody>
      </p:sp>
      <p:sp>
        <p:nvSpPr>
          <p:cNvPr id="62467" name="Rectangle 2"/>
          <p:cNvSpPr>
            <a:spLocks noGrp="1" noChangeArrowheads="1"/>
          </p:cNvSpPr>
          <p:nvPr>
            <p:ph type="title"/>
          </p:nvPr>
        </p:nvSpPr>
        <p:spPr>
          <a:xfrm>
            <a:off x="685800" y="152400"/>
            <a:ext cx="7772400" cy="819150"/>
          </a:xfrm>
        </p:spPr>
        <p:txBody>
          <a:bodyPr/>
          <a:lstStyle/>
          <a:p>
            <a:r>
              <a:rPr lang="en-US" altLang="en-US" smtClean="0"/>
              <a:t>Problem: Replacing Text</a:t>
            </a:r>
          </a:p>
        </p:txBody>
      </p:sp>
      <p:sp>
        <p:nvSpPr>
          <p:cNvPr id="62468" name="Rectangle 3"/>
          <p:cNvSpPr>
            <a:spLocks noGrp="1" noChangeArrowheads="1"/>
          </p:cNvSpPr>
          <p:nvPr>
            <p:ph type="body" idx="1"/>
          </p:nvPr>
        </p:nvSpPr>
        <p:spPr>
          <a:xfrm>
            <a:off x="228600" y="1219200"/>
            <a:ext cx="8686800" cy="3581400"/>
          </a:xfrm>
        </p:spPr>
        <p:txBody>
          <a:bodyPr/>
          <a:lstStyle/>
          <a:p>
            <a:pPr marL="0" indent="0">
              <a:buFont typeface="Monotype Sorts" pitchFamily="2" charset="2"/>
              <a:buNone/>
            </a:pPr>
            <a:r>
              <a:rPr lang="en-US" altLang="en-US" sz="2600" smtClean="0"/>
              <a:t>Write a class named </a:t>
            </a:r>
            <a:r>
              <a:rPr lang="en-US" altLang="en-US" sz="2600" u="sng" smtClean="0"/>
              <a:t>ReplaceText</a:t>
            </a:r>
            <a:r>
              <a:rPr lang="en-US" altLang="en-US" sz="2600" smtClean="0"/>
              <a:t> that replaces a string in a text file with a new string. The filename and strings are passed as command-line arguments as follows:</a:t>
            </a:r>
            <a:endParaRPr lang="en-US" altLang="en-US" sz="2600" u="sng" smtClean="0"/>
          </a:p>
          <a:p>
            <a:pPr lvl="1">
              <a:buFontTx/>
              <a:buNone/>
            </a:pPr>
            <a:r>
              <a:rPr lang="en-US" altLang="en-US" sz="2200" smtClean="0"/>
              <a:t>java ReplaceText sourceFile targetFile oldString newString</a:t>
            </a:r>
          </a:p>
          <a:p>
            <a:pPr marL="0" indent="0">
              <a:buFont typeface="Monotype Sorts" pitchFamily="2" charset="2"/>
              <a:buNone/>
            </a:pPr>
            <a:r>
              <a:rPr lang="en-US" altLang="en-US" sz="2600" smtClean="0"/>
              <a:t>For example, invoking</a:t>
            </a:r>
            <a:endParaRPr lang="en-US" altLang="en-US" sz="2600" u="sng" smtClean="0"/>
          </a:p>
          <a:p>
            <a:pPr lvl="1">
              <a:buFontTx/>
              <a:buNone/>
            </a:pPr>
            <a:r>
              <a:rPr lang="en-US" altLang="en-US" sz="2200" smtClean="0"/>
              <a:t>java ReplaceText FormatString.java t.txt StringBuilder StringBuffer</a:t>
            </a:r>
          </a:p>
          <a:p>
            <a:pPr marL="0" indent="0">
              <a:buFont typeface="Monotype Sorts" pitchFamily="2" charset="2"/>
              <a:buNone/>
            </a:pPr>
            <a:r>
              <a:rPr lang="en-US" altLang="en-US" sz="2600" smtClean="0"/>
              <a:t>replaces all the occurrences of </a:t>
            </a:r>
            <a:r>
              <a:rPr lang="en-US" altLang="en-US" sz="2600" u="sng" smtClean="0"/>
              <a:t>StringBuilder</a:t>
            </a:r>
            <a:r>
              <a:rPr lang="en-US" altLang="en-US" sz="2600" smtClean="0"/>
              <a:t> by </a:t>
            </a:r>
            <a:r>
              <a:rPr lang="en-US" altLang="en-US" sz="2600" u="sng" smtClean="0"/>
              <a:t>StringBuffer</a:t>
            </a:r>
            <a:r>
              <a:rPr lang="en-US" altLang="en-US" sz="2600" smtClean="0"/>
              <a:t> in FormatString.java and saves the new file in t.txt.</a:t>
            </a:r>
          </a:p>
        </p:txBody>
      </p:sp>
      <p:sp>
        <p:nvSpPr>
          <p:cNvPr id="322564" name="AutoShape 4">
            <a:hlinkClick r:id="" action="ppaction://noaction" highlightClick="1"/>
          </p:cNvPr>
          <p:cNvSpPr>
            <a:spLocks noChangeArrowheads="1"/>
          </p:cNvSpPr>
          <p:nvPr/>
        </p:nvSpPr>
        <p:spPr bwMode="auto">
          <a:xfrm>
            <a:off x="4267200" y="53340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ReplaceText</a:t>
            </a:r>
            <a:endParaRPr lang="en-US" altLang="ko-KR">
              <a:solidFill>
                <a:schemeClr val="accent1"/>
              </a:solidFill>
              <a:ea typeface="굴림" panose="020B0600000101010101" pitchFamily="50" charset="-127"/>
            </a:endParaRPr>
          </a:p>
        </p:txBody>
      </p:sp>
      <p:sp>
        <p:nvSpPr>
          <p:cNvPr id="62470" name="AutoShape 5">
            <a:hlinkClick r:id="rId3"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2471" name="AutoShape 6">
            <a:hlinkClick r:id="rId4" highlightClick="1"/>
          </p:cNvPr>
          <p:cNvSpPr>
            <a:spLocks noChangeArrowheads="1"/>
          </p:cNvSpPr>
          <p:nvPr/>
        </p:nvSpPr>
        <p:spPr bwMode="auto">
          <a:xfrm>
            <a:off x="36576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24DFA0-E81A-4A5C-8CDD-797A14A16AA6}" type="slidenum">
              <a:rPr lang="en-US" altLang="en-US" sz="1400"/>
              <a:pPr>
                <a:spcBef>
                  <a:spcPct val="0"/>
                </a:spcBef>
                <a:buClrTx/>
                <a:buSzTx/>
                <a:buFontTx/>
                <a:buNone/>
              </a:pPr>
              <a:t>59</a:t>
            </a:fld>
            <a:endParaRPr lang="en-US" altLang="en-US" sz="1400"/>
          </a:p>
        </p:txBody>
      </p:sp>
      <p:sp>
        <p:nvSpPr>
          <p:cNvPr id="63491" name="Rectangle 2"/>
          <p:cNvSpPr>
            <a:spLocks noGrp="1" noChangeArrowheads="1"/>
          </p:cNvSpPr>
          <p:nvPr>
            <p:ph type="title"/>
          </p:nvPr>
        </p:nvSpPr>
        <p:spPr>
          <a:xfrm>
            <a:off x="685800" y="152400"/>
            <a:ext cx="7772400" cy="819150"/>
          </a:xfrm>
        </p:spPr>
        <p:txBody>
          <a:bodyPr/>
          <a:lstStyle/>
          <a:p>
            <a:r>
              <a:rPr lang="en-US" altLang="en-US" smtClean="0"/>
              <a:t>Reading Data from the Web</a:t>
            </a:r>
          </a:p>
        </p:txBody>
      </p:sp>
      <p:sp>
        <p:nvSpPr>
          <p:cNvPr id="63492" name="Rectangle 3"/>
          <p:cNvSpPr>
            <a:spLocks noGrp="1" noChangeArrowheads="1"/>
          </p:cNvSpPr>
          <p:nvPr>
            <p:ph type="body" idx="1"/>
          </p:nvPr>
        </p:nvSpPr>
        <p:spPr>
          <a:xfrm>
            <a:off x="228600" y="1219200"/>
            <a:ext cx="8686800" cy="1676400"/>
          </a:xfrm>
        </p:spPr>
        <p:txBody>
          <a:bodyPr/>
          <a:lstStyle/>
          <a:p>
            <a:pPr marL="0" indent="0">
              <a:lnSpc>
                <a:spcPct val="90000"/>
              </a:lnSpc>
              <a:buFont typeface="Monotype Sorts" pitchFamily="2" charset="2"/>
              <a:buNone/>
            </a:pPr>
            <a:r>
              <a:rPr lang="en-US" altLang="en-US" sz="3600" smtClean="0"/>
              <a:t>Just like you can read data from a file on your computer, you can read data from a file on the Web.</a:t>
            </a:r>
          </a:p>
        </p:txBody>
      </p:sp>
      <p:sp>
        <p:nvSpPr>
          <p:cNvPr id="63493" name="Rectangle 7"/>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349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0"/>
            <a:ext cx="8158163"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41515F-C041-42D8-89AA-DD4E21B6A9BA}" type="slidenum">
              <a:rPr lang="en-US" altLang="en-US" sz="1400"/>
              <a:pPr>
                <a:spcBef>
                  <a:spcPct val="0"/>
                </a:spcBef>
                <a:buClrTx/>
                <a:buSzTx/>
                <a:buFontTx/>
                <a:buNone/>
              </a:pPr>
              <a:t>6</a:t>
            </a:fld>
            <a:endParaRPr lang="en-US" altLang="en-US" sz="1400"/>
          </a:p>
        </p:txBody>
      </p:sp>
      <p:sp>
        <p:nvSpPr>
          <p:cNvPr id="8195" name="Rectangle 2"/>
          <p:cNvSpPr>
            <a:spLocks noGrp="1" noChangeArrowheads="1"/>
          </p:cNvSpPr>
          <p:nvPr>
            <p:ph type="title"/>
          </p:nvPr>
        </p:nvSpPr>
        <p:spPr>
          <a:xfrm>
            <a:off x="304800" y="381000"/>
            <a:ext cx="8534400" cy="609600"/>
          </a:xfrm>
          <a:noFill/>
        </p:spPr>
        <p:txBody>
          <a:bodyPr/>
          <a:lstStyle/>
          <a:p>
            <a:r>
              <a:rPr lang="en-US" altLang="en-US" smtClean="0"/>
              <a:t>Handling InputMismatchException</a:t>
            </a:r>
          </a:p>
        </p:txBody>
      </p:sp>
      <p:sp>
        <p:nvSpPr>
          <p:cNvPr id="314371" name="AutoShape 3">
            <a:hlinkClick r:id="" action="ppaction://noaction" highlightClick="1"/>
          </p:cNvPr>
          <p:cNvSpPr>
            <a:spLocks noChangeArrowheads="1"/>
          </p:cNvSpPr>
          <p:nvPr/>
        </p:nvSpPr>
        <p:spPr bwMode="auto">
          <a:xfrm>
            <a:off x="381000" y="1676400"/>
            <a:ext cx="4419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InputMismatchExceptionDemo</a:t>
            </a:r>
            <a:endParaRPr lang="en-US" altLang="ko-KR">
              <a:solidFill>
                <a:schemeClr val="accent1"/>
              </a:solidFill>
              <a:latin typeface="Book Antiqua" panose="02040602050305030304" pitchFamily="18" charset="0"/>
              <a:ea typeface="굴림" panose="020B0600000101010101" pitchFamily="50" charset="-127"/>
            </a:endParaRPr>
          </a:p>
        </p:txBody>
      </p:sp>
      <p:sp>
        <p:nvSpPr>
          <p:cNvPr id="8197" name="AutoShape 4">
            <a:hlinkClick r:id="rId4" action="ppaction://program" highlightClick="1"/>
          </p:cNvPr>
          <p:cNvSpPr>
            <a:spLocks noChangeArrowheads="1"/>
          </p:cNvSpPr>
          <p:nvPr/>
        </p:nvSpPr>
        <p:spPr bwMode="auto">
          <a:xfrm>
            <a:off x="5029200" y="1676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8198" name="Text Box 5"/>
          <p:cNvSpPr txBox="1">
            <a:spLocks noChangeArrowheads="1"/>
          </p:cNvSpPr>
          <p:nvPr/>
        </p:nvSpPr>
        <p:spPr bwMode="auto">
          <a:xfrm>
            <a:off x="304800" y="28194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By handling InputMismatchException, your program will continuously read an input until it is correct.</a:t>
            </a:r>
          </a:p>
        </p:txBody>
      </p:sp>
      <p:sp>
        <p:nvSpPr>
          <p:cNvPr id="8199" name="AutoShape 6">
            <a:hlinkClick r:id="rId5" highlightClick="1"/>
          </p:cNvPr>
          <p:cNvSpPr>
            <a:spLocks noChangeArrowheads="1"/>
          </p:cNvSpPr>
          <p:nvPr/>
        </p:nvSpPr>
        <p:spPr bwMode="auto">
          <a:xfrm>
            <a:off x="152400" y="1219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7527701-5D82-4225-8A78-0D18E3F59B2A}" type="slidenum">
              <a:rPr lang="en-US" altLang="en-US" sz="1400"/>
              <a:pPr>
                <a:spcBef>
                  <a:spcPct val="0"/>
                </a:spcBef>
                <a:buClrTx/>
                <a:buSzTx/>
                <a:buFontTx/>
                <a:buNone/>
              </a:pPr>
              <a:t>60</a:t>
            </a:fld>
            <a:endParaRPr lang="en-US" altLang="en-US" sz="1400"/>
          </a:p>
        </p:txBody>
      </p:sp>
      <p:sp>
        <p:nvSpPr>
          <p:cNvPr id="64515" name="Rectangle 2"/>
          <p:cNvSpPr>
            <a:spLocks noGrp="1" noChangeArrowheads="1"/>
          </p:cNvSpPr>
          <p:nvPr>
            <p:ph type="title"/>
          </p:nvPr>
        </p:nvSpPr>
        <p:spPr>
          <a:xfrm>
            <a:off x="685800" y="152400"/>
            <a:ext cx="7772400" cy="819150"/>
          </a:xfrm>
        </p:spPr>
        <p:txBody>
          <a:bodyPr/>
          <a:lstStyle/>
          <a:p>
            <a:r>
              <a:rPr lang="en-US" altLang="en-US" smtClean="0"/>
              <a:t>Reading Data from the Web</a:t>
            </a:r>
          </a:p>
        </p:txBody>
      </p:sp>
      <p:sp>
        <p:nvSpPr>
          <p:cNvPr id="64516" name="Rectangle 3"/>
          <p:cNvSpPr>
            <a:spLocks noGrp="1" noChangeArrowheads="1"/>
          </p:cNvSpPr>
          <p:nvPr>
            <p:ph type="body" idx="1"/>
          </p:nvPr>
        </p:nvSpPr>
        <p:spPr>
          <a:xfrm>
            <a:off x="228600" y="1219200"/>
            <a:ext cx="8686800" cy="3581400"/>
          </a:xfrm>
        </p:spPr>
        <p:txBody>
          <a:bodyPr/>
          <a:lstStyle/>
          <a:p>
            <a:pPr marL="0" indent="0">
              <a:lnSpc>
                <a:spcPct val="90000"/>
              </a:lnSpc>
              <a:buFont typeface="Monotype Sorts" pitchFamily="2" charset="2"/>
              <a:buNone/>
            </a:pPr>
            <a:r>
              <a:rPr lang="en-US" altLang="en-US" sz="2800" smtClean="0"/>
              <a:t>URL url = </a:t>
            </a:r>
            <a:r>
              <a:rPr lang="en-US" altLang="en-US" sz="2800" b="1" smtClean="0"/>
              <a:t>new</a:t>
            </a:r>
            <a:r>
              <a:rPr lang="en-US" altLang="en-US" sz="2800" smtClean="0"/>
              <a:t> URL(</a:t>
            </a:r>
            <a:r>
              <a:rPr lang="en-US" altLang="en-US" sz="2800" b="1" smtClean="0"/>
              <a:t>"www.google.com/index.html"</a:t>
            </a:r>
            <a:r>
              <a:rPr lang="en-US" altLang="en-US" sz="2800" smtClean="0"/>
              <a:t>);</a:t>
            </a:r>
          </a:p>
          <a:p>
            <a:pPr marL="0" indent="0">
              <a:lnSpc>
                <a:spcPct val="90000"/>
              </a:lnSpc>
              <a:buFont typeface="Monotype Sorts" pitchFamily="2" charset="2"/>
              <a:buNone/>
            </a:pPr>
            <a:endParaRPr lang="en-US" altLang="en-US" sz="2800" smtClean="0"/>
          </a:p>
          <a:p>
            <a:pPr marL="0" indent="0">
              <a:lnSpc>
                <a:spcPct val="90000"/>
              </a:lnSpc>
              <a:buFont typeface="Monotype Sorts" pitchFamily="2" charset="2"/>
              <a:buNone/>
            </a:pPr>
            <a:r>
              <a:rPr lang="en-US" altLang="en-US" sz="2800" smtClean="0"/>
              <a:t>After a </a:t>
            </a:r>
            <a:r>
              <a:rPr lang="en-US" altLang="en-US" sz="2800" b="1" smtClean="0"/>
              <a:t>URL</a:t>
            </a:r>
            <a:r>
              <a:rPr lang="en-US" altLang="en-US" sz="2800" smtClean="0"/>
              <a:t> object is created, you can use the </a:t>
            </a:r>
            <a:r>
              <a:rPr lang="en-US" altLang="en-US" sz="2800" b="1" smtClean="0"/>
              <a:t>openStream()</a:t>
            </a:r>
            <a:r>
              <a:rPr lang="en-US" altLang="en-US" sz="2800" smtClean="0"/>
              <a:t> method defined in the </a:t>
            </a:r>
            <a:r>
              <a:rPr lang="en-US" altLang="en-US" sz="2800" b="1" smtClean="0"/>
              <a:t>URL</a:t>
            </a:r>
            <a:r>
              <a:rPr lang="en-US" altLang="en-US" sz="2800" smtClean="0"/>
              <a:t> class to open an input stream and use this stream to create a </a:t>
            </a:r>
            <a:r>
              <a:rPr lang="en-US" altLang="en-US" sz="2800" b="1" smtClean="0"/>
              <a:t>Scanner</a:t>
            </a:r>
            <a:r>
              <a:rPr lang="en-US" altLang="en-US" sz="2800" smtClean="0"/>
              <a:t> object as follows:</a:t>
            </a:r>
          </a:p>
          <a:p>
            <a:pPr marL="0" indent="0">
              <a:lnSpc>
                <a:spcPct val="90000"/>
              </a:lnSpc>
              <a:buFont typeface="Monotype Sorts" pitchFamily="2" charset="2"/>
              <a:buNone/>
            </a:pPr>
            <a:endParaRPr lang="en-US" altLang="en-US" sz="2800" smtClean="0"/>
          </a:p>
          <a:p>
            <a:pPr marL="0" indent="0">
              <a:lnSpc>
                <a:spcPct val="90000"/>
              </a:lnSpc>
              <a:buFont typeface="Monotype Sorts" pitchFamily="2" charset="2"/>
              <a:buNone/>
            </a:pPr>
            <a:r>
              <a:rPr lang="en-US" altLang="en-US" sz="2800" smtClean="0"/>
              <a:t>Scanner input = </a:t>
            </a:r>
            <a:r>
              <a:rPr lang="en-US" altLang="en-US" sz="2800" b="1" smtClean="0"/>
              <a:t>new</a:t>
            </a:r>
            <a:r>
              <a:rPr lang="en-US" altLang="en-US" sz="2800" smtClean="0"/>
              <a:t> Scanner(url.openStream());</a:t>
            </a:r>
          </a:p>
        </p:txBody>
      </p:sp>
      <p:sp>
        <p:nvSpPr>
          <p:cNvPr id="325636" name="AutoShape 4">
            <a:hlinkClick r:id="" action="ppaction://noaction" highlightClick="1"/>
          </p:cNvPr>
          <p:cNvSpPr>
            <a:spLocks noChangeArrowheads="1"/>
          </p:cNvSpPr>
          <p:nvPr/>
        </p:nvSpPr>
        <p:spPr bwMode="auto">
          <a:xfrm>
            <a:off x="3200400" y="53340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ReadFileFromURL</a:t>
            </a:r>
            <a:endParaRPr lang="en-US" altLang="ko-KR">
              <a:solidFill>
                <a:schemeClr val="accent1"/>
              </a:solidFill>
              <a:ea typeface="굴림" panose="020B0600000101010101" pitchFamily="50" charset="-127"/>
            </a:endParaRPr>
          </a:p>
        </p:txBody>
      </p:sp>
      <p:sp>
        <p:nvSpPr>
          <p:cNvPr id="64518" name="AutoShape 5">
            <a:hlinkClick r:id="rId3"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64519" name="AutoShape 7">
            <a:hlinkClick r:id="rId4" highlightClick="1"/>
          </p:cNvPr>
          <p:cNvSpPr>
            <a:spLocks noChangeArrowheads="1"/>
          </p:cNvSpPr>
          <p:nvPr/>
        </p:nvSpPr>
        <p:spPr bwMode="auto">
          <a:xfrm>
            <a:off x="26670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27A2B5-DC77-47B8-8836-E9B2530AE24B}"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a:xfrm>
            <a:off x="685800" y="228600"/>
            <a:ext cx="7772400" cy="819150"/>
          </a:xfrm>
          <a:noFill/>
        </p:spPr>
        <p:txBody>
          <a:bodyPr/>
          <a:lstStyle/>
          <a:p>
            <a:r>
              <a:rPr lang="en-US" altLang="en-US" smtClean="0"/>
              <a:t>Exception Types</a:t>
            </a:r>
            <a:endParaRPr lang="en-US" altLang="en-US" b="1" smtClean="0"/>
          </a:p>
        </p:txBody>
      </p:sp>
      <p:sp>
        <p:nvSpPr>
          <p:cNvPr id="9220" name="Rectangle 10"/>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1" name="Object 9"/>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9224" name="Picture" r:id="rId3" imgW="5608452" imgH="2853594" progId="Word.Picture.8">
                  <p:embed/>
                </p:oleObj>
              </mc:Choice>
              <mc:Fallback>
                <p:oleObj name="Picture" r:id="rId3" imgW="5608452" imgH="2853594"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AFC875-1DEF-4E2C-ADF5-89F61AB9248C}" type="slidenum">
              <a:rPr lang="en-US" altLang="en-US" sz="1400"/>
              <a:pPr>
                <a:spcBef>
                  <a:spcPct val="0"/>
                </a:spcBef>
                <a:buClrTx/>
                <a:buSzTx/>
                <a:buFontTx/>
                <a:buNone/>
              </a:pPr>
              <a:t>8</a:t>
            </a:fld>
            <a:endParaRPr lang="en-US" altLang="en-US" sz="1400"/>
          </a:p>
        </p:txBody>
      </p:sp>
      <p:sp>
        <p:nvSpPr>
          <p:cNvPr id="10243" name="Rectangle 2"/>
          <p:cNvSpPr>
            <a:spLocks noGrp="1" noChangeArrowheads="1"/>
          </p:cNvSpPr>
          <p:nvPr>
            <p:ph type="title"/>
          </p:nvPr>
        </p:nvSpPr>
        <p:spPr>
          <a:xfrm>
            <a:off x="685800" y="228600"/>
            <a:ext cx="7772400" cy="819150"/>
          </a:xfrm>
          <a:noFill/>
        </p:spPr>
        <p:txBody>
          <a:bodyPr/>
          <a:lstStyle/>
          <a:p>
            <a:r>
              <a:rPr lang="en-US" altLang="en-US" smtClean="0"/>
              <a:t>System Errors</a:t>
            </a:r>
            <a:endParaRPr lang="en-US" altLang="en-US" b="1" smtClean="0"/>
          </a:p>
        </p:txBody>
      </p:sp>
      <p:sp>
        <p:nvSpPr>
          <p:cNvPr id="10244"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5" name="Object 4"/>
          <p:cNvGraphicFramePr>
            <a:graphicFrameLocks noChangeAspect="1"/>
          </p:cNvGraphicFramePr>
          <p:nvPr/>
        </p:nvGraphicFramePr>
        <p:xfrm>
          <a:off x="304800" y="1371600"/>
          <a:ext cx="8839200" cy="4510088"/>
        </p:xfrm>
        <a:graphic>
          <a:graphicData uri="http://schemas.openxmlformats.org/presentationml/2006/ole">
            <mc:AlternateContent xmlns:mc="http://schemas.openxmlformats.org/markup-compatibility/2006">
              <mc:Choice xmlns:v="urn:schemas-microsoft-com:vml" Requires="v">
                <p:oleObj spid="_x0000_s10250"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77" name="Rectangle 5"/>
          <p:cNvSpPr>
            <a:spLocks noChangeArrowheads="1"/>
          </p:cNvSpPr>
          <p:nvPr/>
        </p:nvSpPr>
        <p:spPr bwMode="auto">
          <a:xfrm>
            <a:off x="2971800" y="4038600"/>
            <a:ext cx="319405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0278" name="Text Box 6"/>
          <p:cNvSpPr txBox="1">
            <a:spLocks noChangeArrowheads="1"/>
          </p:cNvSpPr>
          <p:nvPr/>
        </p:nvSpPr>
        <p:spPr bwMode="auto">
          <a:xfrm>
            <a:off x="0" y="4114800"/>
            <a:ext cx="29718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i="1">
                <a:solidFill>
                  <a:schemeClr val="tx2"/>
                </a:solidFill>
                <a:cs typeface="Times New Roman" panose="02020603050405020304" pitchFamily="18" charset="0"/>
              </a:rPr>
              <a:t>System errors</a:t>
            </a:r>
            <a:r>
              <a:rPr lang="en-US" altLang="en-US" sz="1600">
                <a:solidFill>
                  <a:schemeClr val="tx2"/>
                </a:solidFill>
                <a:cs typeface="Times New Roman" panose="02020603050405020304" pitchFamily="18" charset="0"/>
              </a:rPr>
              <a:t> are thrown by JVM and represented in the </a:t>
            </a:r>
            <a:r>
              <a:rPr lang="en-US" altLang="en-US" sz="1600" u="sng">
                <a:solidFill>
                  <a:schemeClr val="tx2"/>
                </a:solidFill>
                <a:cs typeface="Times New Roman" panose="02020603050405020304" pitchFamily="18" charset="0"/>
              </a:rPr>
              <a:t>Error</a:t>
            </a:r>
            <a:r>
              <a:rPr lang="en-US" altLang="en-US" sz="1600">
                <a:solidFill>
                  <a:schemeClr val="tx2"/>
                </a:solidFill>
                <a:cs typeface="Times New Roman" panose="02020603050405020304" pitchFamily="18" charset="0"/>
              </a:rPr>
              <a:t> class. The </a:t>
            </a:r>
            <a:r>
              <a:rPr lang="en-US" altLang="en-US" sz="1600" u="sng">
                <a:solidFill>
                  <a:schemeClr val="tx2"/>
                </a:solidFill>
                <a:cs typeface="Times New Roman" panose="02020603050405020304" pitchFamily="18" charset="0"/>
              </a:rPr>
              <a:t>Error</a:t>
            </a:r>
            <a:r>
              <a:rPr lang="en-US" altLang="en-US" sz="1600">
                <a:solidFill>
                  <a:schemeClr val="tx2"/>
                </a:solidFill>
                <a:cs typeface="Times New Roman" panose="02020603050405020304" pitchFamily="18" charset="0"/>
              </a:rPr>
              <a:t> class describes internal system errors. Such errors rarely occur. If one does, there is little you can do beyond notifying the user and trying to terminate the program gracefully. </a:t>
            </a:r>
            <a:endParaRPr lang="en-US" altLang="en-US" sz="160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0278"/>
                                        </p:tgtEl>
                                        <p:attrNameLst>
                                          <p:attrName>style.visibility</p:attrName>
                                        </p:attrNameLst>
                                      </p:cBhvr>
                                      <p:to>
                                        <p:strVal val="visible"/>
                                      </p:to>
                                    </p:set>
                                    <p:anim calcmode="lin" valueType="num">
                                      <p:cBhvr additive="base">
                                        <p:cTn id="7" dur="500" fill="hold"/>
                                        <p:tgtEl>
                                          <p:spTgt spid="310278"/>
                                        </p:tgtEl>
                                        <p:attrNameLst>
                                          <p:attrName>ppt_x</p:attrName>
                                        </p:attrNameLst>
                                      </p:cBhvr>
                                      <p:tavLst>
                                        <p:tav tm="0">
                                          <p:val>
                                            <p:strVal val="0-#ppt_w/2"/>
                                          </p:val>
                                        </p:tav>
                                        <p:tav tm="100000">
                                          <p:val>
                                            <p:strVal val="#ppt_x"/>
                                          </p:val>
                                        </p:tav>
                                      </p:tavLst>
                                    </p:anim>
                                    <p:anim calcmode="lin" valueType="num">
                                      <p:cBhvr additive="base">
                                        <p:cTn id="8" dur="500" fill="hold"/>
                                        <p:tgtEl>
                                          <p:spTgt spid="3102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0277"/>
                                        </p:tgtEl>
                                        <p:attrNameLst>
                                          <p:attrName>style.visibility</p:attrName>
                                        </p:attrNameLst>
                                      </p:cBhvr>
                                      <p:to>
                                        <p:strVal val="visible"/>
                                      </p:to>
                                    </p:set>
                                    <p:anim calcmode="lin" valueType="num">
                                      <p:cBhvr additive="base">
                                        <p:cTn id="11" dur="500" fill="hold"/>
                                        <p:tgtEl>
                                          <p:spTgt spid="310277"/>
                                        </p:tgtEl>
                                        <p:attrNameLst>
                                          <p:attrName>ppt_x</p:attrName>
                                        </p:attrNameLst>
                                      </p:cBhvr>
                                      <p:tavLst>
                                        <p:tav tm="0">
                                          <p:val>
                                            <p:strVal val="0-#ppt_w/2"/>
                                          </p:val>
                                        </p:tav>
                                        <p:tav tm="100000">
                                          <p:val>
                                            <p:strVal val="#ppt_x"/>
                                          </p:val>
                                        </p:tav>
                                      </p:tavLst>
                                    </p:anim>
                                    <p:anim calcmode="lin" valueType="num">
                                      <p:cBhvr additive="base">
                                        <p:cTn id="12"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P spid="3102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46EB5D-33A7-4BD2-8420-4255FAEACF81}" type="slidenum">
              <a:rPr lang="en-US" altLang="en-US" sz="1400"/>
              <a:pPr>
                <a:spcBef>
                  <a:spcPct val="0"/>
                </a:spcBef>
                <a:buClrTx/>
                <a:buSzTx/>
                <a:buFontTx/>
                <a:buNone/>
              </a:pPr>
              <a:t>9</a:t>
            </a:fld>
            <a:endParaRPr lang="en-US" altLang="en-US" sz="1400"/>
          </a:p>
        </p:txBody>
      </p:sp>
      <p:sp>
        <p:nvSpPr>
          <p:cNvPr id="11267" name="Rectangle 2"/>
          <p:cNvSpPr>
            <a:spLocks noGrp="1" noChangeArrowheads="1"/>
          </p:cNvSpPr>
          <p:nvPr>
            <p:ph type="title"/>
          </p:nvPr>
        </p:nvSpPr>
        <p:spPr>
          <a:xfrm>
            <a:off x="685800" y="228600"/>
            <a:ext cx="7772400" cy="819150"/>
          </a:xfrm>
          <a:noFill/>
        </p:spPr>
        <p:txBody>
          <a:bodyPr/>
          <a:lstStyle/>
          <a:p>
            <a:r>
              <a:rPr lang="en-US" altLang="en-US" smtClean="0"/>
              <a:t>Exceptions</a:t>
            </a:r>
            <a:endParaRPr lang="en-US" altLang="en-US" b="1" smtClean="0"/>
          </a:p>
        </p:txBody>
      </p:sp>
      <p:sp>
        <p:nvSpPr>
          <p:cNvPr id="11268"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69"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1274" name="Picture" r:id="rId3" imgW="5608452" imgH="2853594" progId="Word.Picture.8">
                  <p:embed/>
                </p:oleObj>
              </mc:Choice>
              <mc:Fallback>
                <p:oleObj name="Picture" r:id="rId3" imgW="5608452" imgH="2853594"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1" name="Text Box 5"/>
          <p:cNvSpPr txBox="1">
            <a:spLocks noChangeArrowheads="1"/>
          </p:cNvSpPr>
          <p:nvPr/>
        </p:nvSpPr>
        <p:spPr bwMode="auto">
          <a:xfrm>
            <a:off x="0" y="1219200"/>
            <a:ext cx="2667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u="sng">
                <a:solidFill>
                  <a:schemeClr val="tx2"/>
                </a:solidFill>
                <a:cs typeface="Times New Roman" panose="02020603050405020304" pitchFamily="18" charset="0"/>
              </a:rPr>
              <a:t>Exception</a:t>
            </a:r>
            <a:r>
              <a:rPr lang="en-US" altLang="en-US" sz="1800">
                <a:solidFill>
                  <a:schemeClr val="tx2"/>
                </a:solidFill>
                <a:cs typeface="Times New Roman" panose="02020603050405020304" pitchFamily="18" charset="0"/>
              </a:rPr>
              <a:t> describes errors caused by your program and external circumstances. These errors can be caught and handled by your program</a:t>
            </a:r>
            <a:r>
              <a:rPr lang="en-US" altLang="en-US" sz="1800">
                <a:solidFill>
                  <a:schemeClr val="bg2"/>
                </a:solidFill>
                <a:cs typeface="Times New Roman" panose="02020603050405020304" pitchFamily="18" charset="0"/>
              </a:rPr>
              <a:t>. </a:t>
            </a:r>
            <a:endParaRPr lang="en-US" altLang="en-US" sz="1800">
              <a:solidFill>
                <a:schemeClr val="bg2"/>
              </a:solidFill>
            </a:endParaRPr>
          </a:p>
        </p:txBody>
      </p:sp>
      <p:sp>
        <p:nvSpPr>
          <p:cNvPr id="311302" name="Rectangle 6"/>
          <p:cNvSpPr>
            <a:spLocks noChangeArrowheads="1"/>
          </p:cNvSpPr>
          <p:nvPr/>
        </p:nvSpPr>
        <p:spPr bwMode="auto">
          <a:xfrm>
            <a:off x="2743200" y="1447800"/>
            <a:ext cx="6172200" cy="2895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1302"/>
                                        </p:tgtEl>
                                        <p:attrNameLst>
                                          <p:attrName>style.visibility</p:attrName>
                                        </p:attrNameLst>
                                      </p:cBhvr>
                                      <p:to>
                                        <p:strVal val="visible"/>
                                      </p:to>
                                    </p:set>
                                    <p:anim calcmode="lin" valueType="num">
                                      <p:cBhvr additive="base">
                                        <p:cTn id="11" dur="500" fill="hold"/>
                                        <p:tgtEl>
                                          <p:spTgt spid="311302"/>
                                        </p:tgtEl>
                                        <p:attrNameLst>
                                          <p:attrName>ppt_x</p:attrName>
                                        </p:attrNameLst>
                                      </p:cBhvr>
                                      <p:tavLst>
                                        <p:tav tm="0">
                                          <p:val>
                                            <p:strVal val="0-#ppt_w/2"/>
                                          </p:val>
                                        </p:tav>
                                        <p:tav tm="100000">
                                          <p:val>
                                            <p:strVal val="#ppt_x"/>
                                          </p:val>
                                        </p:tav>
                                      </p:tavLst>
                                    </p:anim>
                                    <p:anim calcmode="lin" valueType="num">
                                      <p:cBhvr additive="base">
                                        <p:cTn id="12"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animBg="1"/>
    </p:bld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7F6724-FC36-43B6-BCF7-B6E6DCF57E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F94CF4-48C2-4207-8330-40E2FAF356D5}">
  <ds:schemaRefs>
    <ds:schemaRef ds:uri="http://purl.org/dc/elements/1.1/"/>
    <ds:schemaRef ds:uri="http://schemas.microsoft.com/sharepoint/v3"/>
    <ds:schemaRef ds:uri="http://purl.org/dc/terms/"/>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497A223-5EA5-425D-9D73-4ADD3A9B0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22201</TotalTime>
  <Words>2982</Words>
  <Application>Microsoft Office PowerPoint</Application>
  <PresentationFormat>화면 슬라이드 쇼(4:3)</PresentationFormat>
  <Paragraphs>504</Paragraphs>
  <Slides>60</Slides>
  <Notes>5</Notes>
  <HiddenSlides>0</HiddenSlides>
  <MMClips>0</MMClips>
  <ScaleCrop>false</ScaleCrop>
  <HeadingPairs>
    <vt:vector size="8" baseType="variant">
      <vt:variant>
        <vt:lpstr>사용한 글꼴</vt:lpstr>
      </vt:variant>
      <vt:variant>
        <vt:i4>8</vt:i4>
      </vt:variant>
      <vt:variant>
        <vt:lpstr>테마</vt:lpstr>
      </vt:variant>
      <vt:variant>
        <vt:i4>1</vt:i4>
      </vt:variant>
      <vt:variant>
        <vt:lpstr>포함된 OLE 서버</vt:lpstr>
      </vt:variant>
      <vt:variant>
        <vt:i4>2</vt:i4>
      </vt:variant>
      <vt:variant>
        <vt:lpstr>슬라이드 제목</vt:lpstr>
      </vt:variant>
      <vt:variant>
        <vt:i4>60</vt:i4>
      </vt:variant>
    </vt:vector>
  </HeadingPairs>
  <TitlesOfParts>
    <vt:vector size="71" baseType="lpstr">
      <vt:lpstr>Courier</vt:lpstr>
      <vt:lpstr>Monotype Sorts</vt:lpstr>
      <vt:lpstr>굴림</vt:lpstr>
      <vt:lpstr>Arial</vt:lpstr>
      <vt:lpstr>Book Antiqua</vt:lpstr>
      <vt:lpstr>Courier New</vt:lpstr>
      <vt:lpstr>Forte</vt:lpstr>
      <vt:lpstr>Times New Roman</vt:lpstr>
      <vt:lpstr>International</vt:lpstr>
      <vt:lpstr>Picture</vt:lpstr>
      <vt:lpstr>Bitmap Image</vt:lpstr>
      <vt:lpstr>Chapter 12 Exception Handling and Text IO</vt:lpstr>
      <vt:lpstr>Motivations</vt:lpstr>
      <vt:lpstr>Objectives</vt:lpstr>
      <vt:lpstr>Exception-Handling Overview </vt:lpstr>
      <vt:lpstr>Exception Advantages</vt:lpstr>
      <vt:lpstr>Handling InputMismatchException</vt:lpstr>
      <vt:lpstr>Exception Types</vt:lpstr>
      <vt:lpstr>System Errors</vt:lpstr>
      <vt:lpstr>Exceptions</vt:lpstr>
      <vt:lpstr>Runtime Exceptions</vt:lpstr>
      <vt:lpstr>Checked Exceptions vs. Unchecked Exceptions</vt:lpstr>
      <vt:lpstr>Unchecked Exceptions</vt:lpstr>
      <vt:lpstr>Unchecked Exceptions</vt:lpstr>
      <vt:lpstr>Declaring, Throwing, and Catching Exceptions</vt:lpstr>
      <vt:lpstr>Declaring Exceptions</vt:lpstr>
      <vt:lpstr>Throwing Exceptions</vt:lpstr>
      <vt:lpstr>Throwing Exceptions Example</vt:lpstr>
      <vt:lpstr>Catching Exceptions</vt:lpstr>
      <vt:lpstr>Catching Exceptions</vt:lpstr>
      <vt:lpstr>Catch or Declare Checked Exceptions</vt:lpstr>
      <vt:lpstr>Catch or Declare Checked Exceptions</vt:lpstr>
      <vt:lpstr>Example: Declaring, Throwing, and Catching Exceptions</vt:lpstr>
      <vt:lpstr>Rethrowing Exceptions</vt:lpstr>
      <vt:lpstr>The finally Clause</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Trace a Program Execution</vt:lpstr>
      <vt:lpstr>Cautions When Using Exceptions</vt:lpstr>
      <vt:lpstr>When to Throw Exceptions</vt:lpstr>
      <vt:lpstr>When to Use Exceptions</vt:lpstr>
      <vt:lpstr>When to Use Exceptions</vt:lpstr>
      <vt:lpstr>Defining Custom Exception Classes</vt:lpstr>
      <vt:lpstr>Assertions</vt:lpstr>
      <vt:lpstr>Declaring Assertions</vt:lpstr>
      <vt:lpstr>Executing Assertions</vt:lpstr>
      <vt:lpstr>Executing Assertions Example</vt:lpstr>
      <vt:lpstr>Compiling Programs with Assertions </vt:lpstr>
      <vt:lpstr>Running Programs with Assertions</vt:lpstr>
      <vt:lpstr>Using Exception Handling or Assertions</vt:lpstr>
      <vt:lpstr>Using Exception Handling or Assertions, cont.</vt:lpstr>
      <vt:lpstr>Using Exception Handling or Assertions, cont.</vt:lpstr>
      <vt:lpstr>Using Exception Handling or Assertions, cont.</vt:lpstr>
      <vt:lpstr>The File Class</vt:lpstr>
      <vt:lpstr>Obtaining file properties and manipulating file</vt:lpstr>
      <vt:lpstr>Problem: Explore File Properties</vt:lpstr>
      <vt:lpstr>Text I/O</vt:lpstr>
      <vt:lpstr>Writing Data Using PrintWriter </vt:lpstr>
      <vt:lpstr>Try-with-resources</vt:lpstr>
      <vt:lpstr>Reading Data Using Scanner </vt:lpstr>
      <vt:lpstr>Problem: Replacing Text</vt:lpstr>
      <vt:lpstr>Reading Data from the Web</vt:lpstr>
      <vt:lpstr>Reading Data from the Web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Exception Handling</dc:title>
  <dc:creator>Y. Daniel Liang</dc:creator>
  <cp:lastModifiedBy>Seung-Ho Lim</cp:lastModifiedBy>
  <cp:revision>162</cp:revision>
  <dcterms:created xsi:type="dcterms:W3CDTF">1995-06-10T17:31:50Z</dcterms:created>
  <dcterms:modified xsi:type="dcterms:W3CDTF">2019-03-07T02:35:13Z</dcterms:modified>
</cp:coreProperties>
</file>