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0"/>
  </p:notesMasterIdLst>
  <p:handoutMasterIdLst>
    <p:handoutMasterId r:id="rId41"/>
  </p:handoutMasterIdLst>
  <p:sldIdLst>
    <p:sldId id="310" r:id="rId5"/>
    <p:sldId id="616" r:id="rId6"/>
    <p:sldId id="593" r:id="rId7"/>
    <p:sldId id="603" r:id="rId8"/>
    <p:sldId id="598" r:id="rId9"/>
    <p:sldId id="645" r:id="rId10"/>
    <p:sldId id="644" r:id="rId11"/>
    <p:sldId id="647" r:id="rId12"/>
    <p:sldId id="646" r:id="rId13"/>
    <p:sldId id="587" r:id="rId14"/>
    <p:sldId id="517" r:id="rId15"/>
    <p:sldId id="648" r:id="rId16"/>
    <p:sldId id="649" r:id="rId17"/>
    <p:sldId id="650" r:id="rId18"/>
    <p:sldId id="651" r:id="rId19"/>
    <p:sldId id="653" r:id="rId20"/>
    <p:sldId id="654" r:id="rId21"/>
    <p:sldId id="655" r:id="rId22"/>
    <p:sldId id="656" r:id="rId23"/>
    <p:sldId id="657" r:id="rId24"/>
    <p:sldId id="658" r:id="rId25"/>
    <p:sldId id="659" r:id="rId26"/>
    <p:sldId id="660" r:id="rId27"/>
    <p:sldId id="661" r:id="rId28"/>
    <p:sldId id="662" r:id="rId29"/>
    <p:sldId id="663" r:id="rId30"/>
    <p:sldId id="664" r:id="rId31"/>
    <p:sldId id="665" r:id="rId32"/>
    <p:sldId id="666" r:id="rId33"/>
    <p:sldId id="667" r:id="rId34"/>
    <p:sldId id="668" r:id="rId35"/>
    <p:sldId id="669" r:id="rId36"/>
    <p:sldId id="670" r:id="rId37"/>
    <p:sldId id="671" r:id="rId38"/>
    <p:sldId id="672"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113" d="100"/>
          <a:sy n="113" d="100"/>
        </p:scale>
        <p:origin x="114" y="31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2"/>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ea typeface="굴림" panose="020B0600000101010101" pitchFamily="50" charset="-127"/>
              </a:defRPr>
            </a:lvl1pPr>
          </a:lstStyle>
          <a:p>
            <a:fld id="{F053C219-E29C-42A0-B895-8F50AE8CCCC5}"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8BE6CE-17A7-485F-89E3-09784340F206}" type="slidenum">
              <a:rPr lang="en-US" altLang="en-US" sz="1000"/>
              <a:pPr/>
              <a:t>1</a:t>
            </a:fld>
            <a:endParaRPr lang="en-US" altLang="en-US" sz="1000"/>
          </a:p>
        </p:txBody>
      </p:sp>
      <p:sp>
        <p:nvSpPr>
          <p:cNvPr id="39939" name="Rectangle 2"/>
          <p:cNvSpPr>
            <a:spLocks noGrp="1" noRot="1" noChangeAspect="1" noChangeArrowheads="1" noTextEdit="1"/>
          </p:cNvSpPr>
          <p:nvPr>
            <p:ph type="sldImg"/>
          </p:nvPr>
        </p:nvSpPr>
        <p:spPr>
          <a:xfrm>
            <a:off x="1150938" y="692150"/>
            <a:ext cx="4556125" cy="3416300"/>
          </a:xfrm>
          <a:ln/>
        </p:spPr>
      </p:sp>
      <p:sp>
        <p:nvSpPr>
          <p:cNvPr id="3994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B8056F-B97E-44A9-8626-08D39C492212}" type="slidenum">
              <a:rPr lang="en-US" altLang="en-US" sz="1000"/>
              <a:pPr/>
              <a:t>3</a:t>
            </a:fld>
            <a:endParaRPr lang="en-US" altLang="en-US" sz="1000"/>
          </a:p>
        </p:txBody>
      </p:sp>
      <p:sp>
        <p:nvSpPr>
          <p:cNvPr id="40963" name="Rectangle 2"/>
          <p:cNvSpPr>
            <a:spLocks noGrp="1" noRot="1" noChangeAspect="1" noChangeArrowheads="1" noTextEdit="1"/>
          </p:cNvSpPr>
          <p:nvPr>
            <p:ph type="sldImg"/>
          </p:nvPr>
        </p:nvSpPr>
        <p:spPr>
          <a:xfrm>
            <a:off x="1150938" y="692150"/>
            <a:ext cx="4556125" cy="3416300"/>
          </a:xfrm>
          <a:ln/>
        </p:spPr>
      </p:sp>
      <p:sp>
        <p:nvSpPr>
          <p:cNvPr id="409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2391575E-F8DD-42AD-95C6-3DB3E0F0DFEF}" type="slidenum">
              <a:rPr lang="en-US" altLang="ko-KR"/>
              <a:pPr/>
              <a:t>‹#›</a:t>
            </a:fld>
            <a:endParaRPr lang="en-US" altLang="ko-KR"/>
          </a:p>
        </p:txBody>
      </p:sp>
    </p:spTree>
    <p:extLst>
      <p:ext uri="{BB962C8B-B14F-4D97-AF65-F5344CB8AC3E}">
        <p14:creationId xmlns:p14="http://schemas.microsoft.com/office/powerpoint/2010/main" val="304779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5B3508E-D373-4120-B329-21EF8DC5CC5B}" type="slidenum">
              <a:rPr lang="en-US" altLang="ko-KR"/>
              <a:pPr/>
              <a:t>‹#›</a:t>
            </a:fld>
            <a:endParaRPr lang="en-US" altLang="ko-KR"/>
          </a:p>
        </p:txBody>
      </p:sp>
    </p:spTree>
    <p:extLst>
      <p:ext uri="{BB962C8B-B14F-4D97-AF65-F5344CB8AC3E}">
        <p14:creationId xmlns:p14="http://schemas.microsoft.com/office/powerpoint/2010/main" val="382928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F846FF5-4FEA-4EE2-BF0B-50F7BCD82B32}" type="slidenum">
              <a:rPr lang="en-US" altLang="ko-KR"/>
              <a:pPr/>
              <a:t>‹#›</a:t>
            </a:fld>
            <a:endParaRPr lang="en-US" altLang="ko-KR"/>
          </a:p>
        </p:txBody>
      </p:sp>
    </p:spTree>
    <p:extLst>
      <p:ext uri="{BB962C8B-B14F-4D97-AF65-F5344CB8AC3E}">
        <p14:creationId xmlns:p14="http://schemas.microsoft.com/office/powerpoint/2010/main" val="44561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68085FD4-F873-4B32-85DD-EF00C57F95EF}" type="slidenum">
              <a:rPr lang="en-US" altLang="ko-KR"/>
              <a:pPr/>
              <a:t>‹#›</a:t>
            </a:fld>
            <a:endParaRPr lang="en-US" altLang="ko-KR"/>
          </a:p>
        </p:txBody>
      </p:sp>
    </p:spTree>
    <p:extLst>
      <p:ext uri="{BB962C8B-B14F-4D97-AF65-F5344CB8AC3E}">
        <p14:creationId xmlns:p14="http://schemas.microsoft.com/office/powerpoint/2010/main" val="13889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A67C46DC-1A77-4316-8B6C-4E0D7EFA9787}" type="slidenum">
              <a:rPr lang="en-US" altLang="ko-KR"/>
              <a:pPr/>
              <a:t>‹#›</a:t>
            </a:fld>
            <a:endParaRPr lang="en-US" altLang="ko-KR"/>
          </a:p>
        </p:txBody>
      </p:sp>
    </p:spTree>
    <p:extLst>
      <p:ext uri="{BB962C8B-B14F-4D97-AF65-F5344CB8AC3E}">
        <p14:creationId xmlns:p14="http://schemas.microsoft.com/office/powerpoint/2010/main" val="240356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DCBD6450-EA40-4CA5-A65F-10C63D48301A}" type="slidenum">
              <a:rPr lang="en-US" altLang="ko-KR"/>
              <a:pPr/>
              <a:t>‹#›</a:t>
            </a:fld>
            <a:endParaRPr lang="en-US" altLang="ko-KR"/>
          </a:p>
        </p:txBody>
      </p:sp>
    </p:spTree>
    <p:extLst>
      <p:ext uri="{BB962C8B-B14F-4D97-AF65-F5344CB8AC3E}">
        <p14:creationId xmlns:p14="http://schemas.microsoft.com/office/powerpoint/2010/main" val="378423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4659C534-82A0-475A-8054-F9BCC0152811}" type="slidenum">
              <a:rPr lang="en-US" altLang="ko-KR"/>
              <a:pPr/>
              <a:t>‹#›</a:t>
            </a:fld>
            <a:endParaRPr lang="en-US" altLang="ko-KR"/>
          </a:p>
        </p:txBody>
      </p:sp>
    </p:spTree>
    <p:extLst>
      <p:ext uri="{BB962C8B-B14F-4D97-AF65-F5344CB8AC3E}">
        <p14:creationId xmlns:p14="http://schemas.microsoft.com/office/powerpoint/2010/main" val="261554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74CDD724-D70C-4C75-A892-8263A150BE66}" type="slidenum">
              <a:rPr lang="en-US" altLang="ko-KR"/>
              <a:pPr/>
              <a:t>‹#›</a:t>
            </a:fld>
            <a:endParaRPr lang="en-US" altLang="ko-KR"/>
          </a:p>
        </p:txBody>
      </p:sp>
    </p:spTree>
    <p:extLst>
      <p:ext uri="{BB962C8B-B14F-4D97-AF65-F5344CB8AC3E}">
        <p14:creationId xmlns:p14="http://schemas.microsoft.com/office/powerpoint/2010/main" val="420628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20B27560-F45D-4D1A-AFBA-7147F147095B}" type="slidenum">
              <a:rPr lang="en-US" altLang="ko-KR"/>
              <a:pPr/>
              <a:t>‹#›</a:t>
            </a:fld>
            <a:endParaRPr lang="en-US" altLang="ko-KR"/>
          </a:p>
        </p:txBody>
      </p:sp>
    </p:spTree>
    <p:extLst>
      <p:ext uri="{BB962C8B-B14F-4D97-AF65-F5344CB8AC3E}">
        <p14:creationId xmlns:p14="http://schemas.microsoft.com/office/powerpoint/2010/main" val="323295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E7C7744F-1029-4082-8691-C1E87853AA3A}" type="slidenum">
              <a:rPr lang="en-US" altLang="ko-KR"/>
              <a:pPr/>
              <a:t>‹#›</a:t>
            </a:fld>
            <a:endParaRPr lang="en-US" altLang="ko-KR"/>
          </a:p>
        </p:txBody>
      </p:sp>
    </p:spTree>
    <p:extLst>
      <p:ext uri="{BB962C8B-B14F-4D97-AF65-F5344CB8AC3E}">
        <p14:creationId xmlns:p14="http://schemas.microsoft.com/office/powerpoint/2010/main" val="119323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20C4DE89-F016-4EC9-87A0-847A180E2416}" type="slidenum">
              <a:rPr lang="en-US" altLang="ko-KR"/>
              <a:pPr/>
              <a:t>‹#›</a:t>
            </a:fld>
            <a:endParaRPr lang="en-US" altLang="ko-KR"/>
          </a:p>
        </p:txBody>
      </p:sp>
    </p:spTree>
    <p:extLst>
      <p:ext uri="{BB962C8B-B14F-4D97-AF65-F5344CB8AC3E}">
        <p14:creationId xmlns:p14="http://schemas.microsoft.com/office/powerpoint/2010/main" val="55701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CBC5AEF7-8581-4FE0-BFE5-469DA53A2313}"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ml/BidirectionalBindingDemo.html" TargetMode="External"/><Relationship Id="rId2" Type="http://schemas.openxmlformats.org/officeDocument/2006/relationships/hyperlink" Target="html/BidirectionalBindingDemo.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BidirectionalDemo.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ml/NodeStyleRotateDemo.html" TargetMode="External"/><Relationship Id="rId2" Type="http://schemas.openxmlformats.org/officeDocument/2006/relationships/hyperlink" Target="html/NodeStyleRotateDemo.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NodeStyleRotateDemo.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ml/FontDemo.html" TargetMode="External"/><Relationship Id="rId2" Type="http://schemas.openxmlformats.org/officeDocument/2006/relationships/hyperlink" Target="html/FontDemo.ba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cs.armstrong.edu/liang/intro10e/html/FontDemo.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ml/ShowImage.html" TargetMode="External"/><Relationship Id="rId2" Type="http://schemas.openxmlformats.org/officeDocument/2006/relationships/hyperlink" Target="html/ShowImage.bat"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cs.armstrong.edu/liang/intro10e/html/ShowImage.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ml/ShowFlowPane.html" TargetMode="External"/><Relationship Id="rId2" Type="http://schemas.openxmlformats.org/officeDocument/2006/relationships/hyperlink" Target="html/ShowFlowPane.ba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cs.armstrong.edu/liang/intro10e/html/ShowFlowPane.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ml/ShowGridPane.bat"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www.cs.armstrong.edu/liang/intro10e/html/ShowGridPane.html" TargetMode="External"/><Relationship Id="rId4" Type="http://schemas.openxmlformats.org/officeDocument/2006/relationships/hyperlink" Target="html/ShowGridPane.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ml/ShowBorderPane.html" TargetMode="External"/><Relationship Id="rId2" Type="http://schemas.openxmlformats.org/officeDocument/2006/relationships/hyperlink" Target="html/ShowBorderPane.ba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www.cs.armstrong.edu/liang/intro10e/html/ShowBorderPan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ml/ShowHBoxVBox.html" TargetMode="External"/><Relationship Id="rId2" Type="http://schemas.openxmlformats.org/officeDocument/2006/relationships/hyperlink" Target="html/ShowHBoxVBox.bat"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www.cs.armstrong.edu/liang/intro10e/html/ShowHBoxVBox.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ShowText.html" TargetMode="External"/><Relationship Id="rId2" Type="http://schemas.openxmlformats.org/officeDocument/2006/relationships/hyperlink" Target="html/ShowText.bat"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cs.armstrong.edu/liang/intro10e/html/ShowTex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ml/ShowLine.html" TargetMode="External"/><Relationship Id="rId2" Type="http://schemas.openxmlformats.org/officeDocument/2006/relationships/hyperlink" Target="html/ShowLine.bat"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cs.armstrong.edu/liang/intro10e/html/ShowLine.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ml/ShowRectangle.html" TargetMode="External"/><Relationship Id="rId2" Type="http://schemas.openxmlformats.org/officeDocument/2006/relationships/hyperlink" Target="html/ShowRectangle.bat"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www.cs.armstrong.edu/liang/intro10e/html/ShowRectangle.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3.bin"/><Relationship Id="rId7" Type="http://schemas.openxmlformats.org/officeDocument/2006/relationships/hyperlink" Target="http://www.cs.armstrong.edu/liang/intro10e/html/ShowEllipse.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ml/ShowEllipse.html" TargetMode="External"/><Relationship Id="rId5" Type="http://schemas.openxmlformats.org/officeDocument/2006/relationships/hyperlink" Target="html/ShowEllipse.bat" TargetMode="Externa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ml/ShowArc.bat" TargetMode="External"/><Relationship Id="rId7" Type="http://schemas.openxmlformats.org/officeDocument/2006/relationships/hyperlink" Target="http://www.cs.armstrong.edu/liang/intro10e/html/ShowArc.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4.bin"/><Relationship Id="rId4" Type="http://schemas.openxmlformats.org/officeDocument/2006/relationships/hyperlink" Target="html/ShowArc.html" TargetMode="External"/><Relationship Id="rId9" Type="http://schemas.openxmlformats.org/officeDocument/2006/relationships/image" Target="../media/image27.wmf"/></Relationships>
</file>

<file path=ppt/slides/_rels/slide32.xml.rels><?xml version="1.0" encoding="UTF-8" standalone="yes"?>
<Relationships xmlns="http://schemas.openxmlformats.org/package/2006/relationships"><Relationship Id="rId3" Type="http://schemas.openxmlformats.org/officeDocument/2006/relationships/hyperlink" Target="html/ShowArc.html" TargetMode="External"/><Relationship Id="rId2" Type="http://schemas.openxmlformats.org/officeDocument/2006/relationships/hyperlink" Target="html/ShowArc.bat" TargetMode="Externa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www.cs.armstrong.edu/liang/intro10e/html/ShowArc.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ml/ShowPolygon.bat" TargetMode="Externa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hyperlink" Target="http://www.cs.armstrong.edu/liang/intro10e/html/ShowPolygon.html" TargetMode="External"/><Relationship Id="rId4" Type="http://schemas.openxmlformats.org/officeDocument/2006/relationships/hyperlink" Target="html/ShowPolygon.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ml/ClockPane.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hyperlink" Target="http://www.cs.armstrong.edu/liang/intro10e/html/ClockPane.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ml/DisplayClock.html" TargetMode="External"/><Relationship Id="rId2" Type="http://schemas.openxmlformats.org/officeDocument/2006/relationships/hyperlink" Target="html/DisplayClock.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DisplayClock.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cs.armstrong.edu/liang/intro10e/html/MultipleStageDemo.html" TargetMode="External"/><Relationship Id="rId3" Type="http://schemas.openxmlformats.org/officeDocument/2006/relationships/hyperlink" Target="html/MyJavaFX.bat" TargetMode="External"/><Relationship Id="rId7" Type="http://schemas.openxmlformats.org/officeDocument/2006/relationships/hyperlink" Target="html/MultipleStageDemo.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ml/MultipleStageDemo.bat" TargetMode="External"/><Relationship Id="rId5" Type="http://schemas.openxmlformats.org/officeDocument/2006/relationships/hyperlink" Target="http://www.cs.armstrong.edu/liang/intro10e/html/MyJavaFX.html" TargetMode="External"/><Relationship Id="rId10" Type="http://schemas.openxmlformats.org/officeDocument/2006/relationships/image" Target="../media/image1.emf"/><Relationship Id="rId4" Type="http://schemas.openxmlformats.org/officeDocument/2006/relationships/hyperlink" Target="html/MyJavaFX.html" TargetMode="External"/><Relationship Id="rId9"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hyperlink" Target="html/ButtonInPane.html" TargetMode="External"/><Relationship Id="rId2" Type="http://schemas.openxmlformats.org/officeDocument/2006/relationships/hyperlink" Target="html/ButtonInPane.ba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s.armstrong.edu/liang/intro10e/html/ButtonInPane.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ml/ShowCircle.bat" TargetMode="Externa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http://www.cs.armstrong.edu/liang/intro10e/html/ShowCircle.html" TargetMode="External"/><Relationship Id="rId4" Type="http://schemas.openxmlformats.org/officeDocument/2006/relationships/hyperlink" Target="html/ShowCircl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ml/ShowCircleCentered.html" TargetMode="External"/><Relationship Id="rId2" Type="http://schemas.openxmlformats.org/officeDocument/2006/relationships/hyperlink" Target="html/ShowCircleCentered.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ShowCircleCentered.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5EA24-8D90-466A-A322-416C24268002}"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09600"/>
            <a:ext cx="7772400" cy="1143000"/>
          </a:xfrm>
          <a:noFill/>
        </p:spPr>
        <p:txBody>
          <a:bodyPr/>
          <a:lstStyle/>
          <a:p>
            <a:r>
              <a:rPr lang="en-US" altLang="en-US" sz="4000" smtClean="0"/>
              <a:t>Chapter 14 JavaFX Basics</a:t>
            </a:r>
            <a:endParaRPr lang="en-US" altLang="en-US" smtClean="0"/>
          </a:p>
        </p:txBody>
      </p:sp>
      <p:sp>
        <p:nvSpPr>
          <p:cNvPr id="3076"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687F27-4AF0-4B6A-AA08-071ACCA6D571}"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685800" y="0"/>
            <a:ext cx="7772400" cy="1428750"/>
          </a:xfrm>
          <a:noFill/>
        </p:spPr>
        <p:txBody>
          <a:bodyPr/>
          <a:lstStyle/>
          <a:p>
            <a:r>
              <a:rPr lang="en-US" altLang="en-US" smtClean="0"/>
              <a:t>Uni/Bidirectional Binding</a:t>
            </a:r>
            <a:endParaRPr lang="en-US" altLang="en-US" b="1" smtClean="0"/>
          </a:p>
        </p:txBody>
      </p:sp>
      <p:sp>
        <p:nvSpPr>
          <p:cNvPr id="12292" name="Content Placeholder 1"/>
          <p:cNvSpPr>
            <a:spLocks noGrp="1"/>
          </p:cNvSpPr>
          <p:nvPr>
            <p:ph idx="1"/>
          </p:nvPr>
        </p:nvSpPr>
        <p:spPr/>
        <p:txBody>
          <a:bodyPr/>
          <a:lstStyle/>
          <a:p>
            <a:endParaRPr lang="en-US" altLang="en-US" smtClean="0"/>
          </a:p>
        </p:txBody>
      </p:sp>
      <p:sp>
        <p:nvSpPr>
          <p:cNvPr id="12293" name="AutoShape 4">
            <a:hlinkClick r:id="rId2" action="ppaction://program" highlightClick="1"/>
          </p:cNvPr>
          <p:cNvSpPr>
            <a:spLocks noChangeArrowheads="1"/>
          </p:cNvSpPr>
          <p:nvPr/>
        </p:nvSpPr>
        <p:spPr bwMode="auto">
          <a:xfrm>
            <a:off x="6858000" y="5486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 name="AutoShape 7">
            <a:hlinkClick r:id="" action="ppaction://noaction" highlightClick="1"/>
          </p:cNvPr>
          <p:cNvSpPr>
            <a:spLocks noChangeArrowheads="1"/>
          </p:cNvSpPr>
          <p:nvPr/>
        </p:nvSpPr>
        <p:spPr bwMode="auto">
          <a:xfrm>
            <a:off x="3048000" y="5486400"/>
            <a:ext cx="3733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BidirctionalBindingDemo</a:t>
            </a:r>
            <a:endParaRPr lang="en-US" altLang="ko-KR">
              <a:solidFill>
                <a:schemeClr val="accent1"/>
              </a:solidFill>
              <a:ea typeface="굴림" panose="020B0600000101010101" pitchFamily="50" charset="-127"/>
            </a:endParaRPr>
          </a:p>
        </p:txBody>
      </p:sp>
      <p:sp>
        <p:nvSpPr>
          <p:cNvPr id="12295" name="AutoShape 8">
            <a:hlinkClick r:id="rId4" highlightClick="1"/>
          </p:cNvPr>
          <p:cNvSpPr>
            <a:spLocks noChangeArrowheads="1"/>
          </p:cNvSpPr>
          <p:nvPr/>
        </p:nvSpPr>
        <p:spPr bwMode="auto">
          <a:xfrm>
            <a:off x="2514600" y="55197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6A68CB-395F-41AE-A195-B5D50351C4E4}"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685800" y="152400"/>
            <a:ext cx="7772400" cy="1295400"/>
          </a:xfrm>
        </p:spPr>
        <p:txBody>
          <a:bodyPr/>
          <a:lstStyle/>
          <a:p>
            <a:r>
              <a:rPr lang="en-US" altLang="en-US" smtClean="0"/>
              <a:t>Common Properties and Methods for Nodes </a:t>
            </a:r>
            <a:endParaRPr lang="en-US" altLang="en-US" smtClean="0">
              <a:solidFill>
                <a:schemeClr val="tx1"/>
              </a:solidFill>
            </a:endParaRPr>
          </a:p>
        </p:txBody>
      </p:sp>
      <p:sp>
        <p:nvSpPr>
          <p:cNvPr id="13316" name="Rectangle 3"/>
          <p:cNvSpPr>
            <a:spLocks noGrp="1" noChangeArrowheads="1"/>
          </p:cNvSpPr>
          <p:nvPr>
            <p:ph type="body" idx="1"/>
          </p:nvPr>
        </p:nvSpPr>
        <p:spPr>
          <a:xfrm>
            <a:off x="685800" y="1828800"/>
            <a:ext cx="7772400" cy="1524000"/>
          </a:xfrm>
        </p:spPr>
        <p:txBody>
          <a:bodyPr/>
          <a:lstStyle/>
          <a:p>
            <a:r>
              <a:rPr lang="en-US" altLang="en-US" sz="2800" smtClean="0"/>
              <a:t>style: set a JavaFX CSS style</a:t>
            </a:r>
          </a:p>
          <a:p>
            <a:pPr>
              <a:spcBef>
                <a:spcPct val="100000"/>
              </a:spcBef>
            </a:pPr>
            <a:r>
              <a:rPr lang="en-US" altLang="en-US" sz="2800" smtClean="0"/>
              <a:t>rotate: Rotate a node</a:t>
            </a:r>
          </a:p>
        </p:txBody>
      </p:sp>
      <p:sp>
        <p:nvSpPr>
          <p:cNvPr id="13317" name="AutoShape 4">
            <a:hlinkClick r:id="rId2" action="ppaction://program" highlightClick="1"/>
          </p:cNvPr>
          <p:cNvSpPr>
            <a:spLocks noChangeArrowheads="1"/>
          </p:cNvSpPr>
          <p:nvPr/>
        </p:nvSpPr>
        <p:spPr bwMode="auto">
          <a:xfrm>
            <a:off x="6858000" y="5486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3048000" y="5486400"/>
            <a:ext cx="3733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NodeStyleRotateDemo</a:t>
            </a:r>
            <a:endParaRPr lang="en-US" altLang="ko-KR">
              <a:solidFill>
                <a:schemeClr val="accent1"/>
              </a:solidFill>
              <a:ea typeface="굴림" panose="020B0600000101010101" pitchFamily="50" charset="-127"/>
            </a:endParaRPr>
          </a:p>
        </p:txBody>
      </p:sp>
      <p:sp>
        <p:nvSpPr>
          <p:cNvPr id="13319" name="AutoShape 8">
            <a:hlinkClick r:id="rId4" highlightClick="1"/>
          </p:cNvPr>
          <p:cNvSpPr>
            <a:spLocks noChangeArrowheads="1"/>
          </p:cNvSpPr>
          <p:nvPr/>
        </p:nvSpPr>
        <p:spPr bwMode="auto">
          <a:xfrm>
            <a:off x="2514600" y="55197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68CB30-F4C0-44B2-ABAB-A2ED3B05903B}"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685800" y="152400"/>
            <a:ext cx="7772400" cy="838200"/>
          </a:xfrm>
        </p:spPr>
        <p:txBody>
          <a:bodyPr/>
          <a:lstStyle/>
          <a:p>
            <a:r>
              <a:rPr lang="en-US" altLang="en-US" smtClean="0"/>
              <a:t>The Color Class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474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8B4F4F-E01F-4F71-89C3-F07E0DF44DC5}"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685800" y="228600"/>
            <a:ext cx="7772400" cy="762000"/>
          </a:xfrm>
        </p:spPr>
        <p:txBody>
          <a:bodyPr/>
          <a:lstStyle/>
          <a:p>
            <a:r>
              <a:rPr lang="en-US" altLang="en-US" smtClean="0"/>
              <a:t>The Font Class</a:t>
            </a:r>
            <a:endParaRPr lang="en-US" altLang="en-US" smtClean="0">
              <a:solidFill>
                <a:schemeClr val="tx1"/>
              </a:solidFill>
            </a:endParaRPr>
          </a:p>
        </p:txBody>
      </p:sp>
      <p:sp>
        <p:nvSpPr>
          <p:cNvPr id="15364" name="AutoShape 4">
            <a:hlinkClick r:id="rId2" action="ppaction://program" highlightClick="1"/>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FontDemo</a:t>
            </a:r>
            <a:endParaRPr lang="en-US" altLang="ko-KR">
              <a:solidFill>
                <a:schemeClr val="accent1"/>
              </a:solidFill>
              <a:ea typeface="굴림" panose="020B0600000101010101" pitchFamily="50" charset="-127"/>
            </a:endParaRPr>
          </a:p>
        </p:txBody>
      </p:sp>
      <p:sp>
        <p:nvSpPr>
          <p:cNvPr id="15366" name="AutoShape 8">
            <a:hlinkClick r:id="rId4"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537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1066800"/>
            <a:ext cx="8801100" cy="447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8FD6C4-54BB-4E43-A11E-C5F88888C8D6}"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8600" y="381000"/>
            <a:ext cx="8686800" cy="762000"/>
          </a:xfrm>
        </p:spPr>
        <p:txBody>
          <a:bodyPr/>
          <a:lstStyle/>
          <a:p>
            <a:r>
              <a:rPr lang="en-US" altLang="en-US" smtClean="0"/>
              <a:t>The Image Class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639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763713"/>
            <a:ext cx="89122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8E702E-47F3-4355-8CD4-BA53CB3BF509}"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228600" y="381000"/>
            <a:ext cx="8686800" cy="762000"/>
          </a:xfrm>
        </p:spPr>
        <p:txBody>
          <a:bodyPr/>
          <a:lstStyle/>
          <a:p>
            <a:r>
              <a:rPr lang="en-US" altLang="en-US" smtClean="0"/>
              <a:t>The ImageView Class</a:t>
            </a:r>
            <a:endParaRPr lang="en-US" altLang="en-US" smtClean="0">
              <a:solidFill>
                <a:schemeClr val="tx1"/>
              </a:solidFill>
            </a:endParaRPr>
          </a:p>
        </p:txBody>
      </p:sp>
      <p:sp>
        <p:nvSpPr>
          <p:cNvPr id="17412" name="AutoShape 4">
            <a:hlinkClick r:id="rId2" action="ppaction://program" highlightClick="1"/>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ShowImage</a:t>
            </a:r>
            <a:endParaRPr lang="en-US" altLang="ko-KR">
              <a:solidFill>
                <a:schemeClr val="accent1"/>
              </a:solidFill>
              <a:ea typeface="굴림" panose="020B0600000101010101" pitchFamily="50" charset="-127"/>
            </a:endParaRPr>
          </a:p>
        </p:txBody>
      </p:sp>
      <p:sp>
        <p:nvSpPr>
          <p:cNvPr id="17414" name="AutoShape 8">
            <a:hlinkClick r:id="rId4"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7422"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1819275"/>
            <a:ext cx="89154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D5289B-51F4-4098-813D-F6832E36FF4D}"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685800" y="0"/>
            <a:ext cx="7772400" cy="762000"/>
          </a:xfrm>
          <a:noFill/>
        </p:spPr>
        <p:txBody>
          <a:bodyPr/>
          <a:lstStyle/>
          <a:p>
            <a:r>
              <a:rPr lang="en-US" altLang="en-US" smtClean="0"/>
              <a:t>Layout Panes</a:t>
            </a:r>
          </a:p>
        </p:txBody>
      </p:sp>
      <p:sp>
        <p:nvSpPr>
          <p:cNvPr id="18436" name="Rectangle 3"/>
          <p:cNvSpPr>
            <a:spLocks noGrp="1" noChangeArrowheads="1"/>
          </p:cNvSpPr>
          <p:nvPr>
            <p:ph type="body" idx="1"/>
          </p:nvPr>
        </p:nvSpPr>
        <p:spPr>
          <a:xfrm>
            <a:off x="228600" y="914400"/>
            <a:ext cx="8610600" cy="990600"/>
          </a:xfrm>
          <a:noFill/>
        </p:spPr>
        <p:txBody>
          <a:bodyPr/>
          <a:lstStyle/>
          <a:p>
            <a:pPr marL="0" indent="0">
              <a:buFont typeface="Monotype Sorts" pitchFamily="2" charset="2"/>
              <a:buNone/>
            </a:pPr>
            <a:r>
              <a:rPr lang="en-US" altLang="en-US" sz="2800" smtClean="0"/>
              <a:t>JavaFX provides many types of panes for organizing nodes in a container.</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84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391525"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32863A-63FB-4833-AE7A-6AA9555307A6}"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228600" y="381000"/>
            <a:ext cx="8686800" cy="762000"/>
          </a:xfrm>
        </p:spPr>
        <p:txBody>
          <a:bodyPr/>
          <a:lstStyle/>
          <a:p>
            <a:r>
              <a:rPr lang="en-US" altLang="en-US" smtClean="0"/>
              <a:t>FlowPane</a:t>
            </a:r>
            <a:endParaRPr lang="en-US" altLang="en-US" smtClean="0">
              <a:solidFill>
                <a:schemeClr val="tx1"/>
              </a:solidFill>
            </a:endParaRPr>
          </a:p>
        </p:txBody>
      </p:sp>
      <p:sp>
        <p:nvSpPr>
          <p:cNvPr id="19460" name="AutoShape 4">
            <a:hlinkClick r:id="rId2" action="ppaction://program" highlightClick="1"/>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ShowFlowPane</a:t>
            </a:r>
            <a:endParaRPr lang="en-US" altLang="ko-KR">
              <a:solidFill>
                <a:schemeClr val="accent1"/>
              </a:solidFill>
              <a:ea typeface="굴림" panose="020B0600000101010101" pitchFamily="50" charset="-127"/>
            </a:endParaRPr>
          </a:p>
        </p:txBody>
      </p:sp>
      <p:sp>
        <p:nvSpPr>
          <p:cNvPr id="19462" name="AutoShape 8">
            <a:hlinkClick r:id="rId4"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947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89050"/>
            <a:ext cx="9144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850900"/>
            <a:ext cx="7788275"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048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B61D0A-71DD-4895-A4F7-7F118F0DD86F}" type="slidenum">
              <a:rPr lang="en-US" altLang="en-US" sz="1400"/>
              <a:pPr>
                <a:spcBef>
                  <a:spcPct val="0"/>
                </a:spcBef>
                <a:buClrTx/>
                <a:buSzTx/>
                <a:buFontTx/>
                <a:buNone/>
              </a:pPr>
              <a:t>18</a:t>
            </a:fld>
            <a:endParaRPr lang="en-US" altLang="en-US" sz="1400"/>
          </a:p>
        </p:txBody>
      </p:sp>
      <p:sp>
        <p:nvSpPr>
          <p:cNvPr id="20484" name="Rectangle 2"/>
          <p:cNvSpPr>
            <a:spLocks noGrp="1" noChangeArrowheads="1"/>
          </p:cNvSpPr>
          <p:nvPr>
            <p:ph type="title"/>
          </p:nvPr>
        </p:nvSpPr>
        <p:spPr>
          <a:xfrm>
            <a:off x="228600" y="152400"/>
            <a:ext cx="8686800" cy="762000"/>
          </a:xfrm>
        </p:spPr>
        <p:txBody>
          <a:bodyPr/>
          <a:lstStyle/>
          <a:p>
            <a:r>
              <a:rPr lang="en-US" altLang="en-US" smtClean="0"/>
              <a:t>GridPane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496" name="AutoShape 4">
            <a:hlinkClick r:id="rId3" action="ppaction://program" highlightClick="1"/>
          </p:cNvPr>
          <p:cNvSpPr>
            <a:spLocks noChangeArrowheads="1"/>
          </p:cNvSpPr>
          <p:nvPr/>
        </p:nvSpPr>
        <p:spPr bwMode="auto">
          <a:xfrm>
            <a:off x="7367588" y="334962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6818313" y="2514600"/>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ShowGridPane</a:t>
            </a:r>
            <a:endParaRPr lang="en-US" altLang="ko-KR">
              <a:solidFill>
                <a:schemeClr val="accent1"/>
              </a:solidFill>
              <a:ea typeface="굴림" panose="020B0600000101010101" pitchFamily="50" charset="-127"/>
            </a:endParaRPr>
          </a:p>
        </p:txBody>
      </p:sp>
      <p:sp>
        <p:nvSpPr>
          <p:cNvPr id="20498" name="AutoShape 8">
            <a:hlinkClick r:id="rId5" highlightClick="1"/>
          </p:cNvPr>
          <p:cNvSpPr>
            <a:spLocks noChangeArrowheads="1"/>
          </p:cNvSpPr>
          <p:nvPr/>
        </p:nvSpPr>
        <p:spPr bwMode="auto">
          <a:xfrm>
            <a:off x="8575675" y="18748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43E6B1-52C2-44F2-A511-E43D0B3F7806}"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228600" y="152400"/>
            <a:ext cx="8686800" cy="762000"/>
          </a:xfrm>
        </p:spPr>
        <p:txBody>
          <a:bodyPr/>
          <a:lstStyle/>
          <a:p>
            <a:r>
              <a:rPr lang="en-US" altLang="en-US" smtClean="0"/>
              <a:t>BorderPane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519" name="AutoShape 4">
            <a:hlinkClick r:id="rId2"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ShowBorderPane</a:t>
            </a:r>
            <a:endParaRPr lang="en-US" altLang="ko-KR">
              <a:solidFill>
                <a:schemeClr val="accent1"/>
              </a:solidFill>
              <a:ea typeface="굴림" panose="020B0600000101010101" pitchFamily="50" charset="-127"/>
            </a:endParaRPr>
          </a:p>
        </p:txBody>
      </p:sp>
      <p:sp>
        <p:nvSpPr>
          <p:cNvPr id="21521" name="AutoShape 8">
            <a:hlinkClick r:id="rId4" highlightClick="1"/>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15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8" y="1439863"/>
            <a:ext cx="9028112" cy="349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908F29-286B-43AC-A795-E2355B12E8A7}"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610600" cy="4572000"/>
          </a:xfrm>
          <a:noFill/>
        </p:spPr>
        <p:txBody>
          <a:bodyPr/>
          <a:lstStyle/>
          <a:p>
            <a:pPr marL="0" indent="0">
              <a:buFont typeface="Monotype Sorts" pitchFamily="2" charset="2"/>
              <a:buNone/>
            </a:pPr>
            <a:r>
              <a:rPr lang="en-US" altLang="en-US" smtClean="0"/>
              <a:t>JavaFX is a new framework for developing Java GUI programs. The JavaFX API is an excellent example of how the object-oriented principle is applied. This chapter serves two purposes. First, it presents the basics of JavaFX programming. Second, it uses JavaFX to demonstrate OOP. Specifically, this chapter introduces the framework of JavaFX and discusses JavaFX GUI components and their relationships.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DFF707-8F51-4992-BB4F-5E9502E422A8}"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228600" y="152400"/>
            <a:ext cx="8686800" cy="762000"/>
          </a:xfrm>
        </p:spPr>
        <p:txBody>
          <a:bodyPr/>
          <a:lstStyle/>
          <a:p>
            <a:r>
              <a:rPr lang="en-US" altLang="en-US" smtClean="0"/>
              <a:t>HBox</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254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9200"/>
            <a:ext cx="87249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524C28-7FFA-4B87-87B3-6456BC06CF27}"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228600" y="152400"/>
            <a:ext cx="8686800" cy="762000"/>
          </a:xfrm>
        </p:spPr>
        <p:txBody>
          <a:bodyPr/>
          <a:lstStyle/>
          <a:p>
            <a:r>
              <a:rPr lang="en-US" altLang="en-US" smtClean="0"/>
              <a:t>VBox</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567" name="AutoShape 4">
            <a:hlinkClick r:id="rId2"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ShowHBoxVBox</a:t>
            </a:r>
            <a:endParaRPr lang="en-US" altLang="ko-KR">
              <a:solidFill>
                <a:schemeClr val="accent1"/>
              </a:solidFill>
              <a:ea typeface="굴림" panose="020B0600000101010101" pitchFamily="50" charset="-127"/>
            </a:endParaRPr>
          </a:p>
        </p:txBody>
      </p:sp>
      <p:sp>
        <p:nvSpPr>
          <p:cNvPr id="23569" name="AutoShape 8">
            <a:hlinkClick r:id="rId4" highlightClick="1"/>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357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3" y="1524000"/>
            <a:ext cx="874395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4BB539-3620-4B15-A74B-A08EEFA78C7A}"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228600" y="152400"/>
            <a:ext cx="8686800" cy="762000"/>
          </a:xfrm>
        </p:spPr>
        <p:txBody>
          <a:bodyPr/>
          <a:lstStyle/>
          <a:p>
            <a:r>
              <a:rPr lang="en-US" altLang="en-US" smtClean="0"/>
              <a:t>Shapes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596" name="Rectangle 3"/>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JavaFX provides many shape classes for drawing texts, lines, circles, rectangles, ellipses, arcs, polygons, and polylines.</a:t>
            </a:r>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pic>
        <p:nvPicPr>
          <p:cNvPr id="2459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5963"/>
            <a:ext cx="5915025" cy="43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09402D-B7AA-4BFC-B259-63C697DB6202}"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228600" y="152400"/>
            <a:ext cx="8686800" cy="762000"/>
          </a:xfrm>
        </p:spPr>
        <p:txBody>
          <a:bodyPr/>
          <a:lstStyle/>
          <a:p>
            <a:r>
              <a:rPr lang="en-US" altLang="en-US" smtClean="0"/>
              <a:t>Text</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562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82688"/>
            <a:ext cx="8953500" cy="399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B7C0A8-DBAF-48A0-A0F3-C9E1C811AB2B}"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8600" y="152400"/>
            <a:ext cx="8686800" cy="762000"/>
          </a:xfrm>
        </p:spPr>
        <p:txBody>
          <a:bodyPr/>
          <a:lstStyle/>
          <a:p>
            <a:r>
              <a:rPr lang="en-US" altLang="en-US" smtClean="0"/>
              <a:t>Text Example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639" name="AutoShape 4">
            <a:hlinkClick r:id="rId2"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ShowText</a:t>
            </a:r>
            <a:endParaRPr lang="en-US" altLang="ko-KR">
              <a:solidFill>
                <a:schemeClr val="accent1"/>
              </a:solidFill>
              <a:ea typeface="굴림" panose="020B0600000101010101" pitchFamily="50" charset="-127"/>
            </a:endParaRPr>
          </a:p>
        </p:txBody>
      </p:sp>
      <p:sp>
        <p:nvSpPr>
          <p:cNvPr id="26641" name="AutoShape 8">
            <a:hlinkClick r:id="rId4" highlightClick="1"/>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6648"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8" y="1879600"/>
            <a:ext cx="8729662"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FF1751-CF2D-4393-9846-C657E2921DC7}"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228600" y="152400"/>
            <a:ext cx="8686800" cy="762000"/>
          </a:xfrm>
        </p:spPr>
        <p:txBody>
          <a:bodyPr/>
          <a:lstStyle/>
          <a:p>
            <a:r>
              <a:rPr lang="en-US" altLang="en-US" smtClean="0"/>
              <a:t>Line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672" name="AutoShape 4">
            <a:hlinkClick r:id="rId2" action="ppaction://program" highlightClick="1"/>
          </p:cNvPr>
          <p:cNvSpPr>
            <a:spLocks noChangeArrowheads="1"/>
          </p:cNvSpPr>
          <p:nvPr/>
        </p:nvSpPr>
        <p:spPr bwMode="auto">
          <a:xfrm>
            <a:off x="7123113" y="5638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8" name="AutoShape 7">
            <a:hlinkClick r:id="" action="ppaction://noaction" highlightClick="1"/>
          </p:cNvPr>
          <p:cNvSpPr>
            <a:spLocks noChangeArrowheads="1"/>
          </p:cNvSpPr>
          <p:nvPr/>
        </p:nvSpPr>
        <p:spPr bwMode="auto">
          <a:xfrm>
            <a:off x="6421438" y="49530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ShowLine</a:t>
            </a:r>
            <a:endParaRPr lang="en-US" altLang="ko-KR">
              <a:solidFill>
                <a:schemeClr val="accent1"/>
              </a:solidFill>
              <a:ea typeface="굴림" panose="020B0600000101010101" pitchFamily="50" charset="-127"/>
            </a:endParaRPr>
          </a:p>
        </p:txBody>
      </p:sp>
      <p:sp>
        <p:nvSpPr>
          <p:cNvPr id="27674" name="AutoShape 8">
            <a:hlinkClick r:id="rId4" highlightClick="1"/>
          </p:cNvPr>
          <p:cNvSpPr>
            <a:spLocks noChangeArrowheads="1"/>
          </p:cNvSpPr>
          <p:nvPr/>
        </p:nvSpPr>
        <p:spPr bwMode="auto">
          <a:xfrm>
            <a:off x="829945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75"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965200"/>
            <a:ext cx="7766050" cy="29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27676"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073525"/>
            <a:ext cx="5711825" cy="217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63CFB0-9B99-4EAB-8550-41638BD65140}"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228600" y="152400"/>
            <a:ext cx="8686800" cy="762000"/>
          </a:xfrm>
        </p:spPr>
        <p:txBody>
          <a:bodyPr/>
          <a:lstStyle/>
          <a:p>
            <a:r>
              <a:rPr lang="en-US" altLang="en-US" smtClean="0"/>
              <a:t>Rectangle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869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0300"/>
            <a:ext cx="9151938"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79F9B7-5B81-464A-BEE3-C699E66351A9}"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228600" y="152400"/>
            <a:ext cx="8686800" cy="762000"/>
          </a:xfrm>
        </p:spPr>
        <p:txBody>
          <a:bodyPr/>
          <a:lstStyle/>
          <a:p>
            <a:r>
              <a:rPr lang="en-US" altLang="en-US" smtClean="0"/>
              <a:t>Rectangle Example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711" name="AutoShape 4">
            <a:hlinkClick r:id="rId2"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ShowRectangle</a:t>
            </a:r>
            <a:endParaRPr lang="en-US" altLang="ko-KR">
              <a:solidFill>
                <a:schemeClr val="accent1"/>
              </a:solidFill>
              <a:ea typeface="굴림" panose="020B0600000101010101" pitchFamily="50" charset="-127"/>
            </a:endParaRPr>
          </a:p>
        </p:txBody>
      </p:sp>
      <p:sp>
        <p:nvSpPr>
          <p:cNvPr id="29713" name="AutoShape 8">
            <a:hlinkClick r:id="rId4" highlightClick="1"/>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972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1143000"/>
            <a:ext cx="508793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7801D0-1264-4ABF-B738-E64A0B343EA3}"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228600" y="152400"/>
            <a:ext cx="8686800" cy="762000"/>
          </a:xfrm>
        </p:spPr>
        <p:txBody>
          <a:bodyPr/>
          <a:lstStyle/>
          <a:p>
            <a:r>
              <a:rPr lang="en-US" altLang="en-US" smtClean="0"/>
              <a:t>Circle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074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61438"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ECFCD2-576D-4801-988A-F69B0AA55495}"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228600" y="152400"/>
            <a:ext cx="8686800" cy="762000"/>
          </a:xfrm>
        </p:spPr>
        <p:txBody>
          <a:bodyPr/>
          <a:lstStyle/>
          <a:p>
            <a:r>
              <a:rPr lang="en-US" altLang="en-US" smtClean="0"/>
              <a:t>Ellipse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1772" name="Object 27"/>
          <p:cNvGraphicFramePr>
            <a:graphicFrameLocks noChangeAspect="1"/>
          </p:cNvGraphicFramePr>
          <p:nvPr/>
        </p:nvGraphicFramePr>
        <p:xfrm>
          <a:off x="76200" y="4267200"/>
          <a:ext cx="6238875" cy="2286000"/>
        </p:xfrm>
        <a:graphic>
          <a:graphicData uri="http://schemas.openxmlformats.org/presentationml/2006/ole">
            <mc:AlternateContent xmlns:mc="http://schemas.openxmlformats.org/markup-compatibility/2006">
              <mc:Choice xmlns:v="urn:schemas-microsoft-com:vml" Requires="v">
                <p:oleObj spid="_x0000_s31779" name="Picture" r:id="rId3" imgW="2971800" imgH="1092200" progId="Word.Picture.8">
                  <p:embed/>
                </p:oleObj>
              </mc:Choice>
              <mc:Fallback>
                <p:oleObj name="Picture" r:id="rId3" imgW="2971800" imgH="1092200" progId="Word.Picture.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267200"/>
                        <a:ext cx="6238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774" name="AutoShape 4">
            <a:hlinkClick r:id="rId5"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p:cNvPr>
          <p:cNvSpPr>
            <a:spLocks noChangeArrowheads="1"/>
          </p:cNvSpPr>
          <p:nvPr/>
        </p:nvSpPr>
        <p:spPr bwMode="auto">
          <a:xfrm>
            <a:off x="6435725" y="513715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6" action="ppaction://program"/>
              </a:rPr>
              <a:t>ShowEllipse</a:t>
            </a:r>
            <a:endParaRPr lang="en-US" altLang="ko-KR">
              <a:solidFill>
                <a:schemeClr val="accent1"/>
              </a:solidFill>
              <a:ea typeface="굴림" panose="020B0600000101010101" pitchFamily="50" charset="-127"/>
            </a:endParaRPr>
          </a:p>
        </p:txBody>
      </p:sp>
      <p:sp>
        <p:nvSpPr>
          <p:cNvPr id="31776" name="AutoShape 8">
            <a:hlinkClick r:id="rId7" highlightClick="1"/>
          </p:cNvPr>
          <p:cNvSpPr>
            <a:spLocks noChangeArrowheads="1"/>
          </p:cNvSpPr>
          <p:nvPr/>
        </p:nvSpPr>
        <p:spPr bwMode="auto">
          <a:xfrm>
            <a:off x="8345488" y="45180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77"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 y="944563"/>
            <a:ext cx="81454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30372D-D518-405A-AD1A-61B8969ABD0D}"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533400" y="152400"/>
            <a:ext cx="7772400" cy="457200"/>
          </a:xfrm>
          <a:noFill/>
        </p:spPr>
        <p:txBody>
          <a:bodyPr/>
          <a:lstStyle/>
          <a:p>
            <a:r>
              <a:rPr lang="en-US" altLang="en-US" sz="4000" smtClean="0"/>
              <a:t>Objectives</a:t>
            </a:r>
          </a:p>
        </p:txBody>
      </p:sp>
      <p:sp>
        <p:nvSpPr>
          <p:cNvPr id="5124" name="Rectangle 3"/>
          <p:cNvSpPr>
            <a:spLocks noGrp="1" noChangeArrowheads="1"/>
          </p:cNvSpPr>
          <p:nvPr>
            <p:ph type="body" idx="1"/>
          </p:nvPr>
        </p:nvSpPr>
        <p:spPr>
          <a:xfrm>
            <a:off x="152400" y="762000"/>
            <a:ext cx="8991600" cy="5562600"/>
          </a:xfrm>
          <a:noFill/>
        </p:spPr>
        <p:txBody>
          <a:bodyPr/>
          <a:lstStyle/>
          <a:p>
            <a:r>
              <a:rPr lang="en-US" altLang="en-US" sz="1900" smtClean="0"/>
              <a:t>To distinguish between JavaFX, Swing, and AWT (§14.2).</a:t>
            </a:r>
          </a:p>
          <a:p>
            <a:r>
              <a:rPr lang="en-US" altLang="en-US" sz="1900" smtClean="0"/>
              <a:t>To write a simple JavaFX program and understand the relationship among stages, scenes, and nodes (§14.3).</a:t>
            </a:r>
          </a:p>
          <a:p>
            <a:r>
              <a:rPr lang="en-US" altLang="en-US" sz="1900" smtClean="0"/>
              <a:t>To create user interfaces using panes, UI controls, and shapes (§14.4).</a:t>
            </a:r>
          </a:p>
          <a:p>
            <a:r>
              <a:rPr lang="en-US" altLang="en-US" sz="1900" smtClean="0"/>
              <a:t>To use binding properties to synchronize property values (§14.5).</a:t>
            </a:r>
          </a:p>
          <a:p>
            <a:r>
              <a:rPr lang="en-US" altLang="en-US" sz="1900" smtClean="0"/>
              <a:t>To use the common properties </a:t>
            </a:r>
            <a:r>
              <a:rPr lang="en-US" altLang="en-US" sz="1900" b="1" smtClean="0"/>
              <a:t>style</a:t>
            </a:r>
            <a:r>
              <a:rPr lang="en-US" altLang="en-US" sz="1900" smtClean="0"/>
              <a:t> and </a:t>
            </a:r>
            <a:r>
              <a:rPr lang="en-US" altLang="en-US" sz="1900" b="1" smtClean="0"/>
              <a:t>rotate</a:t>
            </a:r>
            <a:r>
              <a:rPr lang="en-US" altLang="en-US" sz="1900" smtClean="0"/>
              <a:t> for nodes (§14.6).</a:t>
            </a:r>
          </a:p>
          <a:p>
            <a:r>
              <a:rPr lang="en-US" altLang="en-US" sz="1900" smtClean="0"/>
              <a:t>To create colors using the </a:t>
            </a:r>
            <a:r>
              <a:rPr lang="en-US" altLang="en-US" sz="1900" b="1" smtClean="0"/>
              <a:t>Color</a:t>
            </a:r>
            <a:r>
              <a:rPr lang="en-US" altLang="en-US" sz="1900" smtClean="0"/>
              <a:t> class (§14.7).</a:t>
            </a:r>
          </a:p>
          <a:p>
            <a:r>
              <a:rPr lang="en-US" altLang="en-US" sz="1900" smtClean="0"/>
              <a:t>To create fonts using the </a:t>
            </a:r>
            <a:r>
              <a:rPr lang="en-US" altLang="en-US" sz="1900" b="1" smtClean="0"/>
              <a:t>Font</a:t>
            </a:r>
            <a:r>
              <a:rPr lang="en-US" altLang="en-US" sz="1900" smtClean="0"/>
              <a:t> class (§14.8).</a:t>
            </a:r>
          </a:p>
          <a:p>
            <a:r>
              <a:rPr lang="en-US" altLang="en-US" sz="1900" smtClean="0"/>
              <a:t>To create images using the </a:t>
            </a:r>
            <a:r>
              <a:rPr lang="en-US" altLang="en-US" sz="1900" b="1" smtClean="0"/>
              <a:t>Image</a:t>
            </a:r>
            <a:r>
              <a:rPr lang="en-US" altLang="en-US" sz="1900" smtClean="0"/>
              <a:t> class and to create image views using the </a:t>
            </a:r>
            <a:r>
              <a:rPr lang="en-US" altLang="en-US" sz="1900" b="1" smtClean="0"/>
              <a:t>ImageView</a:t>
            </a:r>
            <a:r>
              <a:rPr lang="en-US" altLang="en-US" sz="1900" smtClean="0"/>
              <a:t> class (§14.9).</a:t>
            </a:r>
          </a:p>
          <a:p>
            <a:r>
              <a:rPr lang="en-US" altLang="en-US" sz="1900" smtClean="0"/>
              <a:t>To layout nodes using </a:t>
            </a:r>
            <a:r>
              <a:rPr lang="en-US" altLang="en-US" sz="1900" b="1" smtClean="0"/>
              <a:t>Pane</a:t>
            </a:r>
            <a:r>
              <a:rPr lang="en-US" altLang="en-US" sz="1900" smtClean="0"/>
              <a:t>, </a:t>
            </a:r>
            <a:r>
              <a:rPr lang="en-US" altLang="en-US" sz="1900" b="1" smtClean="0"/>
              <a:t>StackPane</a:t>
            </a:r>
            <a:r>
              <a:rPr lang="en-US" altLang="en-US" sz="1900" smtClean="0"/>
              <a:t>, </a:t>
            </a:r>
            <a:r>
              <a:rPr lang="en-US" altLang="en-US" sz="1900" b="1" smtClean="0"/>
              <a:t>FlowPane</a:t>
            </a:r>
            <a:r>
              <a:rPr lang="en-US" altLang="en-US" sz="1900" smtClean="0"/>
              <a:t>, </a:t>
            </a:r>
            <a:r>
              <a:rPr lang="en-US" altLang="en-US" sz="1900" b="1" smtClean="0"/>
              <a:t>GridPane</a:t>
            </a:r>
            <a:r>
              <a:rPr lang="en-US" altLang="en-US" sz="1900" smtClean="0"/>
              <a:t>, </a:t>
            </a:r>
            <a:r>
              <a:rPr lang="en-US" altLang="en-US" sz="1900" b="1" smtClean="0"/>
              <a:t>BorderPane</a:t>
            </a:r>
            <a:r>
              <a:rPr lang="en-US" altLang="en-US" sz="1900" smtClean="0"/>
              <a:t>, </a:t>
            </a:r>
            <a:r>
              <a:rPr lang="en-US" altLang="en-US" sz="1900" b="1" smtClean="0"/>
              <a:t>HBox</a:t>
            </a:r>
            <a:r>
              <a:rPr lang="en-US" altLang="en-US" sz="1900" smtClean="0"/>
              <a:t>, and </a:t>
            </a:r>
            <a:r>
              <a:rPr lang="en-US" altLang="en-US" sz="1900" b="1" smtClean="0"/>
              <a:t>VBox</a:t>
            </a:r>
            <a:r>
              <a:rPr lang="en-US" altLang="en-US" sz="1900" smtClean="0"/>
              <a:t> (§14.10).</a:t>
            </a:r>
          </a:p>
          <a:p>
            <a:r>
              <a:rPr lang="en-US" altLang="en-US" sz="1900" smtClean="0"/>
              <a:t>To display text using the </a:t>
            </a:r>
            <a:r>
              <a:rPr lang="en-US" altLang="en-US" sz="1900" b="1" smtClean="0"/>
              <a:t>Text</a:t>
            </a:r>
            <a:r>
              <a:rPr lang="en-US" altLang="en-US" sz="1900" smtClean="0"/>
              <a:t> class and create shapes using </a:t>
            </a:r>
            <a:r>
              <a:rPr lang="en-US" altLang="en-US" sz="1900" b="1" smtClean="0"/>
              <a:t>Line</a:t>
            </a:r>
            <a:r>
              <a:rPr lang="en-US" altLang="en-US" sz="1900" smtClean="0"/>
              <a:t>, </a:t>
            </a:r>
            <a:r>
              <a:rPr lang="en-US" altLang="en-US" sz="1900" b="1" smtClean="0"/>
              <a:t>Circle</a:t>
            </a:r>
            <a:r>
              <a:rPr lang="en-US" altLang="en-US" sz="1900" smtClean="0"/>
              <a:t>, </a:t>
            </a:r>
            <a:r>
              <a:rPr lang="en-US" altLang="en-US" sz="1900" b="1" smtClean="0"/>
              <a:t>Rectangle</a:t>
            </a:r>
            <a:r>
              <a:rPr lang="en-US" altLang="en-US" sz="1900" smtClean="0"/>
              <a:t>, </a:t>
            </a:r>
            <a:r>
              <a:rPr lang="en-US" altLang="en-US" sz="1900" b="1" smtClean="0"/>
              <a:t>Ellipse</a:t>
            </a:r>
            <a:r>
              <a:rPr lang="en-US" altLang="en-US" sz="1900" smtClean="0"/>
              <a:t>, </a:t>
            </a:r>
            <a:r>
              <a:rPr lang="en-US" altLang="en-US" sz="1900" b="1" smtClean="0"/>
              <a:t>Arc</a:t>
            </a:r>
            <a:r>
              <a:rPr lang="en-US" altLang="en-US" sz="1900" smtClean="0"/>
              <a:t>, </a:t>
            </a:r>
            <a:r>
              <a:rPr lang="en-US" altLang="en-US" sz="1900" b="1" smtClean="0"/>
              <a:t>Polygon</a:t>
            </a:r>
            <a:r>
              <a:rPr lang="en-US" altLang="en-US" sz="1900" smtClean="0"/>
              <a:t>, and </a:t>
            </a:r>
            <a:r>
              <a:rPr lang="en-US" altLang="en-US" sz="1900" b="1" smtClean="0"/>
              <a:t>Polyline</a:t>
            </a:r>
            <a:r>
              <a:rPr lang="en-US" altLang="en-US" sz="1900" smtClean="0"/>
              <a:t> (§14.11).</a:t>
            </a:r>
          </a:p>
          <a:p>
            <a:r>
              <a:rPr lang="en-US" altLang="en-US" sz="1900" smtClean="0"/>
              <a:t>To develop the reusable GUI components </a:t>
            </a:r>
            <a:r>
              <a:rPr lang="en-US" altLang="en-US" sz="1900" b="1" smtClean="0"/>
              <a:t>ClockPane</a:t>
            </a:r>
            <a:r>
              <a:rPr lang="en-US" altLang="en-US" sz="1900" smtClean="0"/>
              <a:t> for displaying an analog clock (§14.12).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4CEAC0-934A-404C-9CBC-497138B5BD8B}"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228600" y="152400"/>
            <a:ext cx="8686800" cy="762000"/>
          </a:xfrm>
        </p:spPr>
        <p:txBody>
          <a:bodyPr/>
          <a:lstStyle/>
          <a:p>
            <a:r>
              <a:rPr lang="en-US" altLang="en-US" smtClean="0"/>
              <a:t>Arc</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2800"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103313"/>
            <a:ext cx="8850313" cy="439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0B0912-34A0-4EDC-8BE1-B766EE7EB5AB}"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228600" y="152400"/>
            <a:ext cx="8686800" cy="762000"/>
          </a:xfrm>
        </p:spPr>
        <p:txBody>
          <a:bodyPr/>
          <a:lstStyle/>
          <a:p>
            <a:r>
              <a:rPr lang="en-US" altLang="en-US" smtClean="0"/>
              <a:t>Arc Examples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3821" name="AutoShape 4">
            <a:hlinkClick r:id="rId3"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ShowArc</a:t>
            </a:r>
            <a:endParaRPr lang="en-US" altLang="ko-KR">
              <a:solidFill>
                <a:schemeClr val="accent1"/>
              </a:solidFill>
              <a:ea typeface="굴림" panose="020B0600000101010101" pitchFamily="50" charset="-127"/>
            </a:endParaRPr>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3825" name="Object 34"/>
          <p:cNvGraphicFramePr>
            <a:graphicFrameLocks noChangeAspect="1"/>
          </p:cNvGraphicFramePr>
          <p:nvPr/>
        </p:nvGraphicFramePr>
        <p:xfrm>
          <a:off x="2466975" y="1089025"/>
          <a:ext cx="4210050" cy="1671638"/>
        </p:xfrm>
        <a:graphic>
          <a:graphicData uri="http://schemas.openxmlformats.org/presentationml/2006/ole">
            <mc:AlternateContent xmlns:mc="http://schemas.openxmlformats.org/markup-compatibility/2006">
              <mc:Choice xmlns:v="urn:schemas-microsoft-com:vml" Requires="v">
                <p:oleObj spid="_x0000_s33832" name="Picture" r:id="rId5" imgW="2743200" imgH="1092200" progId="Word.Picture.8">
                  <p:embed/>
                </p:oleObj>
              </mc:Choice>
              <mc:Fallback>
                <p:oleObj name="Picture" r:id="rId5" imgW="2743200" imgH="1092200" progId="Word.Picture.8">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75" y="1089025"/>
                        <a:ext cx="42100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3827" name="AutoShape 8">
            <a:hlinkClick r:id="rId7" highlightClick="1"/>
          </p:cNvPr>
          <p:cNvSpPr>
            <a:spLocks noChangeArrowheads="1"/>
          </p:cNvSpPr>
          <p:nvPr/>
        </p:nvSpPr>
        <p:spPr bwMode="auto">
          <a:xfrm>
            <a:off x="3962400" y="57689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3829" name="Object 27"/>
          <p:cNvGraphicFramePr>
            <a:graphicFrameLocks noChangeAspect="1"/>
          </p:cNvGraphicFramePr>
          <p:nvPr/>
        </p:nvGraphicFramePr>
        <p:xfrm>
          <a:off x="304800" y="2838450"/>
          <a:ext cx="8213725" cy="2724150"/>
        </p:xfrm>
        <a:graphic>
          <a:graphicData uri="http://schemas.openxmlformats.org/presentationml/2006/ole">
            <mc:AlternateContent xmlns:mc="http://schemas.openxmlformats.org/markup-compatibility/2006">
              <mc:Choice xmlns:v="urn:schemas-microsoft-com:vml" Requires="v">
                <p:oleObj spid="_x0000_s33833" name="Picture" r:id="rId8" imgW="4617720" imgH="1527048" progId="Word.Picture.8">
                  <p:embed/>
                </p:oleObj>
              </mc:Choice>
              <mc:Fallback>
                <p:oleObj name="Picture" r:id="rId8" imgW="4617720" imgH="1527048" progId="Word.Picture.8">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838450"/>
                        <a:ext cx="82137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23E8D4-CEC1-4B53-96A9-A7E165B7F5D2}"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228600" y="152400"/>
            <a:ext cx="8686800" cy="762000"/>
          </a:xfrm>
        </p:spPr>
        <p:txBody>
          <a:bodyPr/>
          <a:lstStyle/>
          <a:p>
            <a:r>
              <a:rPr lang="en-US" altLang="en-US" smtClean="0"/>
              <a:t>Polygon and Polyline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4845" name="AutoShape 4">
            <a:hlinkClick r:id="rId2" action="ppaction://program" highlightClick="1"/>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ShowArc</a:t>
            </a:r>
            <a:endParaRPr lang="en-US" altLang="ko-KR">
              <a:solidFill>
                <a:schemeClr val="accent1"/>
              </a:solidFill>
              <a:ea typeface="굴림" panose="020B0600000101010101" pitchFamily="50" charset="-127"/>
            </a:endParaRPr>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4850" name="AutoShape 8">
            <a:hlinkClick r:id="rId4" highlightClick="1"/>
          </p:cNvPr>
          <p:cNvSpPr>
            <a:spLocks noChangeArrowheads="1"/>
          </p:cNvSpPr>
          <p:nvPr/>
        </p:nvSpPr>
        <p:spPr bwMode="auto">
          <a:xfrm>
            <a:off x="3962400" y="57689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485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57325"/>
            <a:ext cx="88201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35EFD8-3BE8-41A0-93EE-639836B9B92B}"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228600" y="152400"/>
            <a:ext cx="8686800" cy="762000"/>
          </a:xfrm>
        </p:spPr>
        <p:txBody>
          <a:bodyPr/>
          <a:lstStyle/>
          <a:p>
            <a:r>
              <a:rPr lang="en-US" altLang="en-US" smtClean="0"/>
              <a:t>Polygon</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5869" name="AutoShape 4">
            <a:hlinkClick r:id="rId3" action="ppaction://program" highlightClick="1"/>
          </p:cNvPr>
          <p:cNvSpPr>
            <a:spLocks noChangeArrowheads="1"/>
          </p:cNvSpPr>
          <p:nvPr/>
        </p:nvSpPr>
        <p:spPr bwMode="auto">
          <a:xfrm>
            <a:off x="7132638" y="55626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p:cNvPr>
          <p:cNvSpPr>
            <a:spLocks noChangeArrowheads="1"/>
          </p:cNvSpPr>
          <p:nvPr/>
        </p:nvSpPr>
        <p:spPr bwMode="auto">
          <a:xfrm>
            <a:off x="4581525" y="55626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ShowPolygon</a:t>
            </a:r>
            <a:endParaRPr lang="en-US" altLang="ko-KR">
              <a:solidFill>
                <a:schemeClr val="accent1"/>
              </a:solidFill>
              <a:ea typeface="굴림" panose="020B0600000101010101" pitchFamily="50" charset="-127"/>
            </a:endParaRPr>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5874" name="AutoShape 8">
            <a:hlinkClick r:id="rId5" highlightClick="1"/>
          </p:cNvPr>
          <p:cNvSpPr>
            <a:spLocks noChangeArrowheads="1"/>
          </p:cNvSpPr>
          <p:nvPr/>
        </p:nvSpPr>
        <p:spPr bwMode="auto">
          <a:xfrm>
            <a:off x="3971925" y="55419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5877" name="Object 29"/>
          <p:cNvGraphicFramePr>
            <a:graphicFrameLocks noChangeAspect="1"/>
          </p:cNvGraphicFramePr>
          <p:nvPr/>
        </p:nvGraphicFramePr>
        <p:xfrm>
          <a:off x="9525" y="1089025"/>
          <a:ext cx="9090025" cy="1882775"/>
        </p:xfrm>
        <a:graphic>
          <a:graphicData uri="http://schemas.openxmlformats.org/presentationml/2006/ole">
            <mc:AlternateContent xmlns:mc="http://schemas.openxmlformats.org/markup-compatibility/2006">
              <mc:Choice xmlns:v="urn:schemas-microsoft-com:vml" Requires="v">
                <p:oleObj spid="_x0000_s35879" name="Picture" r:id="rId6" imgW="5257041" imgH="1084521" progId="Word.Picture.8">
                  <p:embed/>
                </p:oleObj>
              </mc:Choice>
              <mc:Fallback>
                <p:oleObj name="Picture" r:id="rId6" imgW="5257041" imgH="1084521" progId="Word.Picture.8">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 y="1089025"/>
                        <a:ext cx="90900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46B819-0A36-464C-A963-E82A1B366B04}"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228600" y="152400"/>
            <a:ext cx="8686800" cy="762000"/>
          </a:xfrm>
        </p:spPr>
        <p:txBody>
          <a:bodyPr/>
          <a:lstStyle/>
          <a:p>
            <a:r>
              <a:rPr lang="en-US" altLang="en-US" b="1" smtClean="0"/>
              <a:t>Case Study: The </a:t>
            </a:r>
            <a:r>
              <a:rPr lang="en-US" altLang="en-US" smtClean="0"/>
              <a:t>ClockPane</a:t>
            </a:r>
            <a:r>
              <a:rPr lang="en-US" altLang="en-US" b="1" smtClean="0"/>
              <a:t> Class</a:t>
            </a:r>
            <a:endParaRPr lang="en-US" altLang="en-US" smtClean="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884" name="Rectangle 3"/>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This case study develops a class that displays a clock on a pane.</a:t>
            </a:r>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 name="AutoShape 7">
            <a:hlinkClick r:id="" action="ppaction://noaction" highlightClick="1"/>
          </p:cNvPr>
          <p:cNvSpPr>
            <a:spLocks noChangeArrowheads="1"/>
          </p:cNvSpPr>
          <p:nvPr/>
        </p:nvSpPr>
        <p:spPr bwMode="auto">
          <a:xfrm>
            <a:off x="7234238" y="5410200"/>
            <a:ext cx="170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ClockPane</a:t>
            </a:r>
            <a:endParaRPr lang="en-US" altLang="ko-KR">
              <a:solidFill>
                <a:schemeClr val="accent1"/>
              </a:solidFill>
              <a:ea typeface="굴림" panose="020B0600000101010101" pitchFamily="50" charset="-127"/>
            </a:endParaRPr>
          </a:p>
        </p:txBody>
      </p:sp>
      <p:sp>
        <p:nvSpPr>
          <p:cNvPr id="36888" name="AutoShape 8">
            <a:hlinkClick r:id="rId4" highlightClick="1"/>
          </p:cNvPr>
          <p:cNvSpPr>
            <a:spLocks noChangeArrowheads="1"/>
          </p:cNvSpPr>
          <p:nvPr/>
        </p:nvSpPr>
        <p:spPr bwMode="auto">
          <a:xfrm>
            <a:off x="8431213" y="4724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Rectangle 27"/>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8"/>
          <p:cNvSpPr>
            <a:spLocks noChangeArrowheads="1"/>
          </p:cNvSpPr>
          <p:nvPr/>
        </p:nvSpPr>
        <p:spPr bwMode="auto">
          <a:xfrm>
            <a:off x="0" y="257175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smtClean="0"/>
          </a:p>
        </p:txBody>
      </p:sp>
      <p:sp>
        <p:nvSpPr>
          <p:cNvPr id="23" name="Rectangle 31"/>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6892" name="Object 23"/>
          <p:cNvGraphicFramePr>
            <a:graphicFrameLocks noChangeAspect="1"/>
          </p:cNvGraphicFramePr>
          <p:nvPr/>
        </p:nvGraphicFramePr>
        <p:xfrm>
          <a:off x="152400" y="2057400"/>
          <a:ext cx="7188200" cy="3733800"/>
        </p:xfrm>
        <a:graphic>
          <a:graphicData uri="http://schemas.openxmlformats.org/presentationml/2006/ole">
            <mc:AlternateContent xmlns:mc="http://schemas.openxmlformats.org/markup-compatibility/2006">
              <mc:Choice xmlns:v="urn:schemas-microsoft-com:vml" Requires="v">
                <p:oleObj spid="_x0000_s36895" name="Picture" r:id="rId5" imgW="4396740" imgH="2284476" progId="Word.Picture.8">
                  <p:embed/>
                </p:oleObj>
              </mc:Choice>
              <mc:Fallback>
                <p:oleObj name="Picture" r:id="rId5" imgW="4396740" imgH="2284476" progId="Word.Picture.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057400"/>
                        <a:ext cx="718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32"/>
          <p:cNvSpPr>
            <a:spLocks noChangeArrowheads="1"/>
          </p:cNvSpPr>
          <p:nvPr/>
        </p:nvSpPr>
        <p:spPr bwMode="auto">
          <a:xfrm>
            <a:off x="0" y="27432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C77FD2-7E82-4701-81AD-0E3754EC5C61}"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228600" y="152400"/>
            <a:ext cx="8686800" cy="762000"/>
          </a:xfrm>
        </p:spPr>
        <p:txBody>
          <a:bodyPr/>
          <a:lstStyle/>
          <a:p>
            <a:r>
              <a:rPr lang="en-US" altLang="en-US" b="1" smtClean="0"/>
              <a:t>Use the </a:t>
            </a:r>
            <a:r>
              <a:rPr lang="en-US" altLang="en-US" smtClean="0"/>
              <a:t>ClockPane</a:t>
            </a:r>
            <a:r>
              <a:rPr lang="en-US" altLang="en-US" b="1" smtClean="0"/>
              <a:t> Class</a:t>
            </a:r>
            <a:endParaRPr lang="en-US" altLang="en-US" smtClean="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7910" name="AutoShape 4">
            <a:hlinkClick r:id="rId2" action="ppaction://program" highlightClick="1"/>
          </p:cNvPr>
          <p:cNvSpPr>
            <a:spLocks noChangeArrowheads="1"/>
          </p:cNvSpPr>
          <p:nvPr/>
        </p:nvSpPr>
        <p:spPr bwMode="auto">
          <a:xfrm>
            <a:off x="7132638" y="55626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 name="AutoShape 7">
            <a:hlinkClick r:id="" action="ppaction://noaction" highlightClick="1"/>
          </p:cNvPr>
          <p:cNvSpPr>
            <a:spLocks noChangeArrowheads="1"/>
          </p:cNvSpPr>
          <p:nvPr/>
        </p:nvSpPr>
        <p:spPr bwMode="auto">
          <a:xfrm>
            <a:off x="4581525" y="55626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DisplayClock</a:t>
            </a:r>
            <a:endParaRPr lang="en-US" altLang="ko-KR">
              <a:solidFill>
                <a:schemeClr val="accent1"/>
              </a:solidFill>
              <a:ea typeface="굴림" panose="020B0600000101010101" pitchFamily="50" charset="-127"/>
            </a:endParaRPr>
          </a:p>
        </p:txBody>
      </p:sp>
      <p:sp>
        <p:nvSpPr>
          <p:cNvPr id="37912" name="AutoShape 8">
            <a:hlinkClick r:id="rId4" highlightClick="1"/>
          </p:cNvPr>
          <p:cNvSpPr>
            <a:spLocks noChangeArrowheads="1"/>
          </p:cNvSpPr>
          <p:nvPr/>
        </p:nvSpPr>
        <p:spPr bwMode="auto">
          <a:xfrm>
            <a:off x="3971925" y="55419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4A3C93-EA4A-4325-82B5-C87847244B2C}"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685800" y="0"/>
            <a:ext cx="7772400" cy="762000"/>
          </a:xfrm>
          <a:noFill/>
        </p:spPr>
        <p:txBody>
          <a:bodyPr/>
          <a:lstStyle/>
          <a:p>
            <a:r>
              <a:rPr lang="en-US" altLang="en-US" smtClean="0"/>
              <a:t>JavaFX vs Swing and AWT</a:t>
            </a:r>
          </a:p>
        </p:txBody>
      </p:sp>
      <p:sp>
        <p:nvSpPr>
          <p:cNvPr id="6148" name="Rectangle 3"/>
          <p:cNvSpPr>
            <a:spLocks noGrp="1" noChangeArrowheads="1"/>
          </p:cNvSpPr>
          <p:nvPr>
            <p:ph type="body" idx="1"/>
          </p:nvPr>
        </p:nvSpPr>
        <p:spPr>
          <a:xfrm>
            <a:off x="228600" y="914400"/>
            <a:ext cx="8610600" cy="5486400"/>
          </a:xfrm>
          <a:noFill/>
        </p:spPr>
        <p:txBody>
          <a:bodyPr/>
          <a:lstStyle/>
          <a:p>
            <a:pPr marL="0" indent="0">
              <a:buFont typeface="Monotype Sorts" pitchFamily="2" charset="2"/>
              <a:buNone/>
            </a:pPr>
            <a:r>
              <a:rPr lang="en-US" altLang="en-US" sz="2500" smtClean="0"/>
              <a:t>Swing and AWT are replaced by the JavaFX platform for developing rich Internet applications.</a:t>
            </a:r>
          </a:p>
          <a:p>
            <a:pPr marL="0" indent="0">
              <a:lnSpc>
                <a:spcPct val="90000"/>
              </a:lnSpc>
              <a:spcBef>
                <a:spcPct val="0"/>
              </a:spcBef>
              <a:buFont typeface="Monotype Sorts" pitchFamily="2" charset="2"/>
              <a:buNone/>
            </a:pPr>
            <a:endParaRPr lang="en-US" altLang="en-US" sz="2500" smtClean="0">
              <a:cs typeface="Courier New" panose="02070309020205020404" pitchFamily="49" charset="0"/>
            </a:endParaRPr>
          </a:p>
          <a:p>
            <a:pPr marL="0" indent="0">
              <a:lnSpc>
                <a:spcPct val="90000"/>
              </a:lnSpc>
              <a:spcBef>
                <a:spcPct val="0"/>
              </a:spcBef>
              <a:buFont typeface="Monotype Sorts" pitchFamily="2" charset="2"/>
              <a:buNone/>
            </a:pPr>
            <a:r>
              <a:rPr lang="en-US" altLang="en-US" sz="2500" smtClean="0"/>
              <a:t>When Java was introduced, the GUI classes were bundled in a library known as the </a:t>
            </a:r>
            <a:r>
              <a:rPr lang="en-US" altLang="en-US" sz="2500" i="1" smtClean="0"/>
              <a:t>Abstract Windows Toolkit</a:t>
            </a:r>
            <a:r>
              <a:rPr lang="en-US" altLang="en-US" sz="2500" smtClean="0"/>
              <a:t> </a:t>
            </a:r>
            <a:r>
              <a:rPr lang="en-US" altLang="en-US" sz="2500" i="1" smtClean="0"/>
              <a:t>(AWT)</a:t>
            </a:r>
            <a:r>
              <a:rPr lang="en-US" altLang="en-US" sz="2500" smtClean="0"/>
              <a:t>. AWT is fine for developing simple graphical user interfaces, but not for developing comprehensive GUI projects. In addition, AWT is prone to platform-specific bugs. The AWT user-interface components were replaced by a more robust, versatile, and flexible library known as </a:t>
            </a:r>
            <a:r>
              <a:rPr lang="en-US" altLang="en-US" sz="2500" i="1" smtClean="0"/>
              <a:t>Swing components</a:t>
            </a:r>
            <a:r>
              <a:rPr lang="en-US" altLang="en-US" sz="2500" smtClean="0"/>
              <a:t>. Swing components are painted directly on canvases using Java code. Swing components depend less on the target platform and use less of the native GUI resource. With the release of Java 8, Swing is replaced by a completely new GUI platform known as </a:t>
            </a:r>
            <a:r>
              <a:rPr lang="en-US" altLang="en-US" sz="2500" i="1" smtClean="0"/>
              <a:t>JavaFX</a:t>
            </a:r>
            <a:r>
              <a:rPr lang="en-US" altLang="en-US" sz="2500" smtClean="0"/>
              <a:t>. </a:t>
            </a:r>
            <a:endParaRPr lang="en-US" altLang="en-US" sz="2500" smtClean="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F9B616-96A3-4DF3-8929-76D0E75A1A80}"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685800" y="0"/>
            <a:ext cx="7772400" cy="1428750"/>
          </a:xfrm>
          <a:noFill/>
        </p:spPr>
        <p:txBody>
          <a:bodyPr/>
          <a:lstStyle/>
          <a:p>
            <a:r>
              <a:rPr lang="en-US" altLang="en-US" smtClean="0"/>
              <a:t>Basic Structure of JavaFX</a:t>
            </a:r>
          </a:p>
        </p:txBody>
      </p:sp>
      <p:sp>
        <p:nvSpPr>
          <p:cNvPr id="7172" name="Rectangle 3"/>
          <p:cNvSpPr>
            <a:spLocks noGrp="1" noChangeArrowheads="1"/>
          </p:cNvSpPr>
          <p:nvPr>
            <p:ph type="body" idx="1"/>
          </p:nvPr>
        </p:nvSpPr>
        <p:spPr>
          <a:xfrm>
            <a:off x="457200" y="1295400"/>
            <a:ext cx="8458200" cy="1447800"/>
          </a:xfrm>
          <a:noFill/>
        </p:spPr>
        <p:txBody>
          <a:bodyPr/>
          <a:lstStyle/>
          <a:p>
            <a:pPr>
              <a:spcAft>
                <a:spcPts val="1200"/>
              </a:spcAft>
            </a:pPr>
            <a:r>
              <a:rPr lang="en-US" altLang="en-US" smtClean="0"/>
              <a:t>Application</a:t>
            </a:r>
          </a:p>
          <a:p>
            <a:pPr>
              <a:spcAft>
                <a:spcPts val="1200"/>
              </a:spcAft>
            </a:pPr>
            <a:r>
              <a:rPr lang="en-US" altLang="en-US" smtClean="0"/>
              <a:t>Override the start(Stage) method</a:t>
            </a:r>
          </a:p>
          <a:p>
            <a:pPr>
              <a:spcAft>
                <a:spcPts val="1200"/>
              </a:spcAft>
            </a:pPr>
            <a:r>
              <a:rPr lang="en-US" altLang="en-US" smtClean="0"/>
              <a:t>Stage, Scene, and Nodes</a:t>
            </a:r>
          </a:p>
        </p:txBody>
      </p:sp>
      <p:sp>
        <p:nvSpPr>
          <p:cNvPr id="2"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174" name="AutoShape 4">
            <a:hlinkClick r:id="rId3" action="ppaction://program" highlightClick="1"/>
          </p:cNvPr>
          <p:cNvSpPr>
            <a:spLocks noChangeArrowheads="1"/>
          </p:cNvSpPr>
          <p:nvPr/>
        </p:nvSpPr>
        <p:spPr bwMode="auto">
          <a:xfrm>
            <a:off x="7116763" y="4724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 name="AutoShape 7">
            <a:hlinkClick r:id="" action="ppaction://noaction" highlightClick="1"/>
          </p:cNvPr>
          <p:cNvSpPr>
            <a:spLocks noChangeArrowheads="1"/>
          </p:cNvSpPr>
          <p:nvPr/>
        </p:nvSpPr>
        <p:spPr bwMode="auto">
          <a:xfrm>
            <a:off x="4678363" y="4724400"/>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MyJavaFX</a:t>
            </a:r>
            <a:endParaRPr lang="en-US" altLang="ko-KR">
              <a:solidFill>
                <a:schemeClr val="accent1"/>
              </a:solidFill>
              <a:ea typeface="굴림" panose="020B0600000101010101" pitchFamily="50" charset="-127"/>
            </a:endParaRPr>
          </a:p>
        </p:txBody>
      </p:sp>
      <p:sp>
        <p:nvSpPr>
          <p:cNvPr id="7176" name="AutoShape 8">
            <a:hlinkClick r:id="rId5" highlightClick="1"/>
          </p:cNvPr>
          <p:cNvSpPr>
            <a:spLocks noChangeArrowheads="1"/>
          </p:cNvSpPr>
          <p:nvPr/>
        </p:nvSpPr>
        <p:spPr bwMode="auto">
          <a:xfrm>
            <a:off x="4068763" y="4724400"/>
            <a:ext cx="469900"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AutoShape 4">
            <a:hlinkClick r:id="rId6" action="ppaction://program" highlightClick="1"/>
          </p:cNvPr>
          <p:cNvSpPr>
            <a:spLocks noChangeArrowheads="1"/>
          </p:cNvSpPr>
          <p:nvPr/>
        </p:nvSpPr>
        <p:spPr bwMode="auto">
          <a:xfrm>
            <a:off x="7116763" y="5638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1" name="AutoShape 7">
            <a:hlinkClick r:id="" action="ppaction://noaction" highlightClick="1"/>
          </p:cNvPr>
          <p:cNvSpPr>
            <a:spLocks noChangeArrowheads="1"/>
          </p:cNvSpPr>
          <p:nvPr/>
        </p:nvSpPr>
        <p:spPr bwMode="auto">
          <a:xfrm>
            <a:off x="4191000" y="5638800"/>
            <a:ext cx="2819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7" action="ppaction://program"/>
              </a:rPr>
              <a:t>MultipleStageDemo</a:t>
            </a:r>
            <a:endParaRPr lang="en-US" altLang="ko-KR">
              <a:solidFill>
                <a:schemeClr val="accent1"/>
              </a:solidFill>
              <a:ea typeface="굴림" panose="020B0600000101010101" pitchFamily="50" charset="-127"/>
            </a:endParaRPr>
          </a:p>
        </p:txBody>
      </p:sp>
      <p:sp>
        <p:nvSpPr>
          <p:cNvPr id="7179" name="AutoShape 8">
            <a:hlinkClick r:id="rId8" highlightClick="1"/>
          </p:cNvPr>
          <p:cNvSpPr>
            <a:spLocks noChangeArrowheads="1"/>
          </p:cNvSpPr>
          <p:nvPr/>
        </p:nvSpPr>
        <p:spPr bwMode="auto">
          <a:xfrm>
            <a:off x="3600450" y="56229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1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7181" name="Object 3"/>
          <p:cNvGraphicFramePr>
            <a:graphicFrameLocks noChangeAspect="1"/>
          </p:cNvGraphicFramePr>
          <p:nvPr/>
        </p:nvGraphicFramePr>
        <p:xfrm>
          <a:off x="228600" y="3649663"/>
          <a:ext cx="3541713" cy="2446337"/>
        </p:xfrm>
        <a:graphic>
          <a:graphicData uri="http://schemas.openxmlformats.org/presentationml/2006/ole">
            <mc:AlternateContent xmlns:mc="http://schemas.openxmlformats.org/markup-compatibility/2006">
              <mc:Choice xmlns:v="urn:schemas-microsoft-com:vml" Requires="v">
                <p:oleObj spid="_x0000_s7183" name="Picture" r:id="rId9" imgW="1999971" imgH="1378022" progId="Word.Picture.8">
                  <p:embed/>
                </p:oleObj>
              </mc:Choice>
              <mc:Fallback>
                <p:oleObj name="Picture" r:id="rId9" imgW="1999971" imgH="1378022" progId="Word.Picture.8">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649663"/>
                        <a:ext cx="3541713"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0A445F-9747-4BF0-9F65-632C865ED729}"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685800" y="0"/>
            <a:ext cx="7772400" cy="838200"/>
          </a:xfrm>
          <a:noFill/>
        </p:spPr>
        <p:txBody>
          <a:bodyPr/>
          <a:lstStyle/>
          <a:p>
            <a:r>
              <a:rPr lang="en-US" altLang="en-US" smtClean="0"/>
              <a:t>Panes, UI Controls, and Shapes</a:t>
            </a:r>
          </a:p>
        </p:txBody>
      </p:sp>
      <p:sp>
        <p:nvSpPr>
          <p:cNvPr id="2"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197" name="AutoShape 4">
            <a:hlinkClick r:id="rId2" action="ppaction://program" highlightClick="1"/>
          </p:cNvPr>
          <p:cNvSpPr>
            <a:spLocks noChangeArrowheads="1"/>
          </p:cNvSpPr>
          <p:nvPr/>
        </p:nvSpPr>
        <p:spPr bwMode="auto">
          <a:xfrm>
            <a:off x="3276600" y="57578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 name="AutoShape 7">
            <a:hlinkClick r:id="" action="ppaction://noaction" highlightClick="1"/>
          </p:cNvPr>
          <p:cNvSpPr>
            <a:spLocks noChangeArrowheads="1"/>
          </p:cNvSpPr>
          <p:nvPr/>
        </p:nvSpPr>
        <p:spPr bwMode="auto">
          <a:xfrm>
            <a:off x="838200" y="5757863"/>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ButtonInPane</a:t>
            </a:r>
            <a:endParaRPr lang="en-US" altLang="ko-KR">
              <a:solidFill>
                <a:schemeClr val="accent1"/>
              </a:solidFill>
              <a:ea typeface="굴림" panose="020B0600000101010101" pitchFamily="50" charset="-127"/>
            </a:endParaRPr>
          </a:p>
        </p:txBody>
      </p:sp>
      <p:sp>
        <p:nvSpPr>
          <p:cNvPr id="8199" name="AutoShape 8">
            <a:hlinkClick r:id="rId4" highlightClick="1"/>
          </p:cNvPr>
          <p:cNvSpPr>
            <a:spLocks noChangeArrowheads="1"/>
          </p:cNvSpPr>
          <p:nvPr/>
        </p:nvSpPr>
        <p:spPr bwMode="auto">
          <a:xfrm>
            <a:off x="228600" y="57578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3"/>
          <p:cNvSpPr>
            <a:spLocks noChangeArrowheads="1"/>
          </p:cNvSpPr>
          <p:nvPr/>
        </p:nvSpPr>
        <p:spPr bwMode="auto">
          <a:xfrm>
            <a:off x="0" y="3336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15"/>
          <p:cNvSpPr>
            <a:spLocks noChangeArrowheads="1"/>
          </p:cNvSpPr>
          <p:nvPr/>
        </p:nvSpPr>
        <p:spPr bwMode="auto">
          <a:xfrm>
            <a:off x="152400" y="34893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1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8205"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87425"/>
            <a:ext cx="8485188" cy="477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127833-927D-475B-9B69-182849E90766}"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0"/>
            <a:ext cx="7772400" cy="762000"/>
          </a:xfrm>
          <a:noFill/>
        </p:spPr>
        <p:txBody>
          <a:bodyPr/>
          <a:lstStyle/>
          <a:p>
            <a:r>
              <a:rPr lang="en-US" altLang="en-US" smtClean="0"/>
              <a:t>Display a Shape</a:t>
            </a:r>
          </a:p>
        </p:txBody>
      </p:sp>
      <p:sp>
        <p:nvSpPr>
          <p:cNvPr id="9220" name="Rectangle 3"/>
          <p:cNvSpPr>
            <a:spLocks noGrp="1" noChangeArrowheads="1"/>
          </p:cNvSpPr>
          <p:nvPr>
            <p:ph type="body" idx="1"/>
          </p:nvPr>
        </p:nvSpPr>
        <p:spPr>
          <a:xfrm>
            <a:off x="266700" y="990600"/>
            <a:ext cx="8610600" cy="685800"/>
          </a:xfrm>
          <a:noFill/>
        </p:spPr>
        <p:txBody>
          <a:bodyPr/>
          <a:lstStyle/>
          <a:p>
            <a:pPr marL="0" indent="0">
              <a:buFont typeface="Monotype Sorts" pitchFamily="2" charset="2"/>
              <a:buNone/>
            </a:pPr>
            <a:r>
              <a:rPr lang="en-US" altLang="en-US" sz="2800" smtClean="0"/>
              <a:t>This example displays a circle in the center of the pane.</a:t>
            </a:r>
          </a:p>
        </p:txBody>
      </p:sp>
      <p:sp>
        <p:nvSpPr>
          <p:cNvPr id="9221" name="AutoShape 4">
            <a:hlinkClick r:id="rId3" action="ppaction://program" highlightClick="1"/>
          </p:cNvPr>
          <p:cNvSpPr>
            <a:spLocks noChangeArrowheads="1"/>
          </p:cNvSpPr>
          <p:nvPr/>
        </p:nvSpPr>
        <p:spPr bwMode="auto">
          <a:xfrm>
            <a:off x="7010400" y="5486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9" name="AutoShape 7">
            <a:hlinkClick r:id="" action="ppaction://noaction" highlightClick="1"/>
          </p:cNvPr>
          <p:cNvSpPr>
            <a:spLocks noChangeArrowheads="1"/>
          </p:cNvSpPr>
          <p:nvPr/>
        </p:nvSpPr>
        <p:spPr bwMode="auto">
          <a:xfrm>
            <a:off x="4572000" y="5486400"/>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ShowCircle</a:t>
            </a:r>
            <a:endParaRPr lang="en-US" altLang="ko-KR">
              <a:solidFill>
                <a:schemeClr val="accent1"/>
              </a:solidFill>
              <a:ea typeface="굴림" panose="020B0600000101010101" pitchFamily="50" charset="-127"/>
            </a:endParaRPr>
          </a:p>
        </p:txBody>
      </p:sp>
      <p:sp>
        <p:nvSpPr>
          <p:cNvPr id="9223" name="AutoShape 8">
            <a:hlinkClick r:id="rId5" highlightClick="1"/>
          </p:cNvPr>
          <p:cNvSpPr>
            <a:spLocks noChangeArrowheads="1"/>
          </p:cNvSpPr>
          <p:nvPr/>
        </p:nvSpPr>
        <p:spPr bwMode="auto">
          <a:xfrm>
            <a:off x="39624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9225" name="Object 2"/>
          <p:cNvGraphicFramePr>
            <a:graphicFrameLocks noChangeAspect="1"/>
          </p:cNvGraphicFramePr>
          <p:nvPr/>
        </p:nvGraphicFramePr>
        <p:xfrm>
          <a:off x="231775" y="2133600"/>
          <a:ext cx="8607425" cy="2930525"/>
        </p:xfrm>
        <a:graphic>
          <a:graphicData uri="http://schemas.openxmlformats.org/presentationml/2006/ole">
            <mc:AlternateContent xmlns:mc="http://schemas.openxmlformats.org/markup-compatibility/2006">
              <mc:Choice xmlns:v="urn:schemas-microsoft-com:vml" Requires="v">
                <p:oleObj spid="_x0000_s9227" name="Picture" r:id="rId6" imgW="5373624" imgH="1828800" progId="Word.Picture.8">
                  <p:embed/>
                </p:oleObj>
              </mc:Choice>
              <mc:Fallback>
                <p:oleObj name="Picture" r:id="rId6" imgW="5373624" imgH="1828800" progId="Word.Picture.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75" y="2133600"/>
                        <a:ext cx="860742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1E74DD-E5D1-4F1F-AE5E-37EA4641EA31}"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685800" y="0"/>
            <a:ext cx="7772400" cy="762000"/>
          </a:xfrm>
          <a:noFill/>
        </p:spPr>
        <p:txBody>
          <a:bodyPr/>
          <a:lstStyle/>
          <a:p>
            <a:r>
              <a:rPr lang="en-US" altLang="en-US" smtClean="0"/>
              <a:t>Binding Properties</a:t>
            </a:r>
          </a:p>
        </p:txBody>
      </p:sp>
      <p:sp>
        <p:nvSpPr>
          <p:cNvPr id="10244" name="Rectangle 3"/>
          <p:cNvSpPr>
            <a:spLocks noGrp="1" noChangeArrowheads="1"/>
          </p:cNvSpPr>
          <p:nvPr>
            <p:ph type="body" idx="1"/>
          </p:nvPr>
        </p:nvSpPr>
        <p:spPr>
          <a:xfrm>
            <a:off x="228600" y="914400"/>
            <a:ext cx="8610600" cy="2743200"/>
          </a:xfrm>
          <a:noFill/>
        </p:spPr>
        <p:txBody>
          <a:bodyPr/>
          <a:lstStyle/>
          <a:p>
            <a:pPr marL="0" indent="0">
              <a:buFont typeface="Monotype Sorts" pitchFamily="2" charset="2"/>
              <a:buNone/>
            </a:pPr>
            <a:r>
              <a:rPr lang="en-US" altLang="en-US" sz="2800" smtClean="0"/>
              <a:t>JavaFX introduces a new concept called </a:t>
            </a:r>
            <a:r>
              <a:rPr lang="en-US" altLang="en-US" sz="2800" i="1" smtClean="0"/>
              <a:t>binding property</a:t>
            </a:r>
            <a:r>
              <a:rPr lang="en-US" altLang="en-US" sz="2800" smtClean="0"/>
              <a:t> that enables a </a:t>
            </a:r>
            <a:r>
              <a:rPr lang="en-US" altLang="en-US" sz="2800" i="1" smtClean="0"/>
              <a:t>target object</a:t>
            </a:r>
            <a:r>
              <a:rPr lang="en-US" altLang="en-US" sz="2800" smtClean="0"/>
              <a:t> to be bound to a </a:t>
            </a:r>
            <a:r>
              <a:rPr lang="en-US" altLang="en-US" sz="2800" i="1" smtClean="0"/>
              <a:t>source object</a:t>
            </a:r>
            <a:r>
              <a:rPr lang="en-US" altLang="en-US" sz="2800" smtClean="0"/>
              <a:t>. If the value in the source object changes, the target property is also changed automatically. The target object is simply called a </a:t>
            </a:r>
            <a:r>
              <a:rPr lang="en-US" altLang="en-US" sz="2800" i="1" smtClean="0"/>
              <a:t>binding object</a:t>
            </a:r>
            <a:r>
              <a:rPr lang="en-US" altLang="en-US" sz="2800" smtClean="0"/>
              <a:t> or a </a:t>
            </a:r>
            <a:r>
              <a:rPr lang="en-US" altLang="en-US" sz="2800" i="1" smtClean="0"/>
              <a:t>binding property</a:t>
            </a:r>
            <a:r>
              <a:rPr lang="en-US" altLang="en-US" sz="2800" smtClean="0"/>
              <a:t>. </a:t>
            </a:r>
            <a:endParaRPr lang="en-US" altLang="en-US" sz="2500" smtClean="0">
              <a:cs typeface="Courier New" panose="02070309020205020404" pitchFamily="49" charset="0"/>
            </a:endParaRPr>
          </a:p>
        </p:txBody>
      </p:sp>
      <p:sp>
        <p:nvSpPr>
          <p:cNvPr id="10245" name="AutoShape 4">
            <a:hlinkClick r:id="rId2" action="ppaction://program" highlightClick="1"/>
          </p:cNvPr>
          <p:cNvSpPr>
            <a:spLocks noChangeArrowheads="1"/>
          </p:cNvSpPr>
          <p:nvPr/>
        </p:nvSpPr>
        <p:spPr bwMode="auto">
          <a:xfrm>
            <a:off x="6858000" y="5486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3581400" y="5486400"/>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ShowCircleCentered</a:t>
            </a:r>
            <a:endParaRPr lang="en-US" altLang="ko-KR">
              <a:solidFill>
                <a:schemeClr val="accent1"/>
              </a:solidFill>
              <a:ea typeface="굴림" panose="020B0600000101010101" pitchFamily="50" charset="-127"/>
            </a:endParaRPr>
          </a:p>
        </p:txBody>
      </p:sp>
      <p:sp>
        <p:nvSpPr>
          <p:cNvPr id="10247" name="AutoShape 8">
            <a:hlinkClick r:id="rId4" highlightClick="1"/>
          </p:cNvPr>
          <p:cNvSpPr>
            <a:spLocks noChangeArrowheads="1"/>
          </p:cNvSpPr>
          <p:nvPr/>
        </p:nvSpPr>
        <p:spPr bwMode="auto">
          <a:xfrm>
            <a:off x="2895600" y="5502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B45CFE-1DFE-462E-8F3B-E033EA2E774E}"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685800" y="304800"/>
            <a:ext cx="7772400" cy="1600200"/>
          </a:xfrm>
          <a:noFill/>
        </p:spPr>
        <p:txBody>
          <a:bodyPr/>
          <a:lstStyle/>
          <a:p>
            <a:r>
              <a:rPr lang="en-US" altLang="en-US" smtClean="0"/>
              <a:t>Binding Property:</a:t>
            </a:r>
            <a:br>
              <a:rPr lang="en-US" altLang="en-US" smtClean="0"/>
            </a:br>
            <a:r>
              <a:rPr lang="en-US" altLang="en-US" smtClean="0"/>
              <a:t>getter, setter, and property getter</a:t>
            </a:r>
            <a:br>
              <a:rPr lang="en-US" altLang="en-US" smtClean="0"/>
            </a:br>
            <a:endParaRPr lang="en-US" altLang="en-US" smtClean="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127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AD3470-40DE-4D73-85AA-BA2778366C6C}">
  <ds:schemaRefs>
    <ds:schemaRef ds:uri="http://schemas.microsoft.com/sharepoint/v3/contenttype/forms"/>
  </ds:schemaRefs>
</ds:datastoreItem>
</file>

<file path=customXml/itemProps2.xml><?xml version="1.0" encoding="utf-8"?>
<ds:datastoreItem xmlns:ds="http://schemas.openxmlformats.org/officeDocument/2006/customXml" ds:itemID="{5B350286-ADC7-4340-AF36-9C332BCA5618}">
  <ds:schemaRefs>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45FA4CF-306C-45AC-8828-3465B092DC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28148</TotalTime>
  <Words>680</Words>
  <Application>Microsoft Office PowerPoint</Application>
  <PresentationFormat>화면 슬라이드 쇼(4:3)</PresentationFormat>
  <Paragraphs>140</Paragraphs>
  <Slides>35</Slides>
  <Notes>2</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35</vt:i4>
      </vt:variant>
    </vt:vector>
  </HeadingPairs>
  <TitlesOfParts>
    <vt:vector size="43" baseType="lpstr">
      <vt:lpstr>Monotype Sorts</vt:lpstr>
      <vt:lpstr>굴림</vt:lpstr>
      <vt:lpstr>Arial</vt:lpstr>
      <vt:lpstr>Book Antiqua</vt:lpstr>
      <vt:lpstr>Courier New</vt:lpstr>
      <vt:lpstr>Times New Roman</vt:lpstr>
      <vt:lpstr>International</vt:lpstr>
      <vt:lpstr>Picture</vt:lpstr>
      <vt:lpstr>Chapter 14 JavaFX Basics</vt:lpstr>
      <vt:lpstr>Motivations</vt:lpstr>
      <vt:lpstr>Objectives</vt:lpstr>
      <vt:lpstr>JavaFX vs Swing and AWT</vt:lpstr>
      <vt:lpstr>Basic Structure of JavaFX</vt:lpstr>
      <vt:lpstr>Panes, UI Controls, and Shapes</vt:lpstr>
      <vt:lpstr>Display a Shape</vt:lpstr>
      <vt:lpstr>Binding Properties</vt:lpstr>
      <vt:lpstr>Binding Property: getter, setter, and property getter </vt:lpstr>
      <vt:lpstr>Uni/Bidirectional Binding</vt:lpstr>
      <vt:lpstr>Common Properties and Methods for Nodes </vt:lpstr>
      <vt:lpstr>The Color Class</vt:lpstr>
      <vt:lpstr>The Font Class</vt:lpstr>
      <vt:lpstr>The Image Class</vt:lpstr>
      <vt:lpstr>The ImageView Class</vt:lpstr>
      <vt:lpstr>Layout Panes</vt:lpstr>
      <vt:lpstr>FlowPane</vt:lpstr>
      <vt:lpstr>GridPane</vt:lpstr>
      <vt:lpstr>BorderPane</vt:lpstr>
      <vt:lpstr>HBox</vt:lpstr>
      <vt:lpstr>VBox</vt:lpstr>
      <vt:lpstr>Shapes</vt:lpstr>
      <vt:lpstr>Text</vt:lpstr>
      <vt:lpstr>Text Example</vt:lpstr>
      <vt:lpstr>Line</vt:lpstr>
      <vt:lpstr>Rectangle</vt:lpstr>
      <vt:lpstr>Rectangle Example</vt:lpstr>
      <vt:lpstr>Circle</vt:lpstr>
      <vt:lpstr>Ellipse</vt:lpstr>
      <vt:lpstr>Arc</vt:lpstr>
      <vt:lpstr>Arc Examples</vt:lpstr>
      <vt:lpstr>Polygon and Polyline</vt:lpstr>
      <vt:lpstr>Polygon</vt:lpstr>
      <vt:lpstr>Case Study: The ClockPane Class</vt:lpstr>
      <vt:lpstr>Use the ClockPane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Seung-Ho Lim</cp:lastModifiedBy>
  <cp:revision>322</cp:revision>
  <cp:lastPrinted>1998-04-22T12:52:01Z</cp:lastPrinted>
  <dcterms:created xsi:type="dcterms:W3CDTF">1995-06-10T17:31:50Z</dcterms:created>
  <dcterms:modified xsi:type="dcterms:W3CDTF">2019-03-07T02:42:50Z</dcterms:modified>
</cp:coreProperties>
</file>