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44"/>
  </p:notesMasterIdLst>
  <p:handoutMasterIdLst>
    <p:handoutMasterId r:id="rId45"/>
  </p:handoutMasterIdLst>
  <p:sldIdLst>
    <p:sldId id="310" r:id="rId5"/>
    <p:sldId id="616" r:id="rId6"/>
    <p:sldId id="593" r:id="rId7"/>
    <p:sldId id="673" r:id="rId8"/>
    <p:sldId id="674" r:id="rId9"/>
    <p:sldId id="675" r:id="rId10"/>
    <p:sldId id="677" r:id="rId11"/>
    <p:sldId id="686" r:id="rId12"/>
    <p:sldId id="687" r:id="rId13"/>
    <p:sldId id="680" r:id="rId14"/>
    <p:sldId id="681" r:id="rId15"/>
    <p:sldId id="682" r:id="rId16"/>
    <p:sldId id="683" r:id="rId17"/>
    <p:sldId id="684" r:id="rId18"/>
    <p:sldId id="688" r:id="rId19"/>
    <p:sldId id="691" r:id="rId20"/>
    <p:sldId id="692" r:id="rId21"/>
    <p:sldId id="693" r:id="rId22"/>
    <p:sldId id="694" r:id="rId23"/>
    <p:sldId id="695" r:id="rId24"/>
    <p:sldId id="696" r:id="rId25"/>
    <p:sldId id="697" r:id="rId26"/>
    <p:sldId id="698" r:id="rId27"/>
    <p:sldId id="699" r:id="rId28"/>
    <p:sldId id="713" r:id="rId29"/>
    <p:sldId id="700" r:id="rId30"/>
    <p:sldId id="714" r:id="rId31"/>
    <p:sldId id="701" r:id="rId32"/>
    <p:sldId id="702" r:id="rId33"/>
    <p:sldId id="703" r:id="rId34"/>
    <p:sldId id="709" r:id="rId35"/>
    <p:sldId id="708" r:id="rId36"/>
    <p:sldId id="710" r:id="rId37"/>
    <p:sldId id="711" r:id="rId38"/>
    <p:sldId id="712" r:id="rId39"/>
    <p:sldId id="647" r:id="rId40"/>
    <p:sldId id="715" r:id="rId41"/>
    <p:sldId id="716" r:id="rId42"/>
    <p:sldId id="718"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9" autoAdjust="0"/>
  </p:normalViewPr>
  <p:slideViewPr>
    <p:cSldViewPr>
      <p:cViewPr varScale="1">
        <p:scale>
          <a:sx n="113" d="100"/>
          <a:sy n="113" d="100"/>
        </p:scale>
        <p:origin x="114" y="318"/>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776"/>
    </p:cViewPr>
  </p:sorterViewPr>
  <p:notesViewPr>
    <p:cSldViewPr>
      <p:cViewPr varScale="1">
        <p:scale>
          <a:sx n="37" d="100"/>
          <a:sy n="37" d="100"/>
        </p:scale>
        <p:origin x="-147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ea typeface="굴림" panose="020B0600000101010101" pitchFamily="50" charset="-127"/>
              </a:defRPr>
            </a:lvl1pPr>
          </a:lstStyle>
          <a:p>
            <a:endParaRPr lang="en-US" altLang="ko-K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ea typeface="굴림" panose="020B0600000101010101" pitchFamily="50" charset="-127"/>
              </a:defRPr>
            </a:lvl1pPr>
          </a:lstStyle>
          <a:p>
            <a:endParaRPr lang="en-US" altLang="ko-KR"/>
          </a:p>
        </p:txBody>
      </p:sp>
      <p:sp>
        <p:nvSpPr>
          <p:cNvPr id="307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ea typeface="굴림" panose="020B0600000101010101" pitchFamily="50" charset="-127"/>
              </a:defRPr>
            </a:lvl1pPr>
          </a:lstStyle>
          <a:p>
            <a:endParaRPr lang="en-US" altLang="ko-K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smtClean="0">
                <a:ea typeface="굴림" panose="020B0600000101010101" pitchFamily="50" charset="-127"/>
              </a:defRPr>
            </a:lvl1pPr>
          </a:lstStyle>
          <a:p>
            <a:pPr>
              <a:defRPr/>
            </a:pPr>
            <a:fld id="{9DD31321-FE50-426E-B9A8-A8BCF5D6BA8C}"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82894F-1CA4-4BB6-9BD2-93CD98AD2A11}" type="slidenum">
              <a:rPr lang="en-US" altLang="en-US" sz="1000"/>
              <a:pPr/>
              <a:t>1</a:t>
            </a:fld>
            <a:endParaRPr lang="en-US" altLang="en-US" sz="1000"/>
          </a:p>
        </p:txBody>
      </p:sp>
      <p:sp>
        <p:nvSpPr>
          <p:cNvPr id="5123" name="Rectangle 2"/>
          <p:cNvSpPr>
            <a:spLocks noGrp="1" noRot="1" noChangeAspect="1" noChangeArrowheads="1" noTextEdit="1"/>
          </p:cNvSpPr>
          <p:nvPr>
            <p:ph type="sldImg"/>
          </p:nvPr>
        </p:nvSpPr>
        <p:spPr>
          <a:xfrm>
            <a:off x="1150938" y="692150"/>
            <a:ext cx="4556125" cy="3416300"/>
          </a:xfrm>
          <a:ln/>
        </p:spPr>
      </p:sp>
      <p:sp>
        <p:nvSpPr>
          <p:cNvPr id="512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82D55D-8E89-4A53-B9DC-06E6434D7A3F}" type="slidenum">
              <a:rPr lang="en-US" altLang="en-US" sz="1000"/>
              <a:pPr/>
              <a:t>3</a:t>
            </a:fld>
            <a:endParaRPr lang="en-US" altLang="en-US" sz="1000"/>
          </a:p>
        </p:txBody>
      </p:sp>
      <p:sp>
        <p:nvSpPr>
          <p:cNvPr id="8195" name="Rectangle 2"/>
          <p:cNvSpPr>
            <a:spLocks noGrp="1" noRot="1" noChangeAspect="1" noChangeArrowheads="1" noTextEdit="1"/>
          </p:cNvSpPr>
          <p:nvPr>
            <p:ph type="sldImg"/>
          </p:nvPr>
        </p:nvSpPr>
        <p:spPr>
          <a:xfrm>
            <a:off x="1150938" y="692150"/>
            <a:ext cx="4556125" cy="3416300"/>
          </a:xfrm>
          <a:ln/>
        </p:spPr>
      </p:sp>
      <p:sp>
        <p:nvSpPr>
          <p:cNvPr id="8196"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DFF021-9B25-42F9-B5DA-EB047CEB9B6C}" type="slidenum">
              <a:rPr lang="en-US" altLang="en-US" sz="1000"/>
              <a:pPr/>
              <a:t>34</a:t>
            </a:fld>
            <a:endParaRPr lang="en-US" altLang="en-US" sz="1000"/>
          </a:p>
        </p:txBody>
      </p:sp>
      <p:sp>
        <p:nvSpPr>
          <p:cNvPr id="40963" name="Rectangle 2"/>
          <p:cNvSpPr>
            <a:spLocks noGrp="1" noRot="1" noChangeAspect="1" noChangeArrowheads="1" noTextEdit="1"/>
          </p:cNvSpPr>
          <p:nvPr>
            <p:ph type="sldImg"/>
          </p:nvPr>
        </p:nvSpPr>
        <p:spPr>
          <a:xfrm>
            <a:off x="1150938" y="692150"/>
            <a:ext cx="4556125" cy="3416300"/>
          </a:xfrm>
          <a:ln cap="flat"/>
        </p:spPr>
      </p:sp>
      <p:sp>
        <p:nvSpPr>
          <p:cNvPr id="4096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5EB503-A1BC-43A6-ADC4-CAF7C980B923}" type="slidenum">
              <a:rPr lang="en-US" altLang="en-US" sz="1000"/>
              <a:pPr/>
              <a:t>35</a:t>
            </a:fld>
            <a:endParaRPr lang="en-US" altLang="en-US" sz="1000"/>
          </a:p>
        </p:txBody>
      </p:sp>
      <p:sp>
        <p:nvSpPr>
          <p:cNvPr id="43011" name="Rectangle 2"/>
          <p:cNvSpPr>
            <a:spLocks noGrp="1" noRot="1" noChangeAspect="1" noChangeArrowheads="1" noTextEdit="1"/>
          </p:cNvSpPr>
          <p:nvPr>
            <p:ph type="sldImg"/>
          </p:nvPr>
        </p:nvSpPr>
        <p:spPr>
          <a:xfrm>
            <a:off x="1150938" y="692150"/>
            <a:ext cx="4556125" cy="3416300"/>
          </a:xfrm>
          <a:ln cap="flat"/>
        </p:spPr>
      </p:sp>
      <p:sp>
        <p:nvSpPr>
          <p:cNvPr id="43012"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endParaRPr lang="en-US" altLang="ko-KR"/>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(c) 2013 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smtClean="0"/>
            </a:lvl1pPr>
          </a:lstStyle>
          <a:p>
            <a:pPr>
              <a:defRPr/>
            </a:pPr>
            <a:fld id="{3DF10D80-8C6C-47E9-8A95-B09751F717C7}" type="slidenum">
              <a:rPr lang="en-US" altLang="ko-KR"/>
              <a:pPr>
                <a:defRPr/>
              </a:pPr>
              <a:t>‹#›</a:t>
            </a:fld>
            <a:endParaRPr lang="en-US" altLang="ko-KR"/>
          </a:p>
        </p:txBody>
      </p:sp>
    </p:spTree>
    <p:extLst>
      <p:ext uri="{BB962C8B-B14F-4D97-AF65-F5344CB8AC3E}">
        <p14:creationId xmlns:p14="http://schemas.microsoft.com/office/powerpoint/2010/main" val="177077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endParaRPr lang="en-US" altLang="ko-KR"/>
          </a:p>
        </p:txBody>
      </p:sp>
      <p:sp>
        <p:nvSpPr>
          <p:cNvPr id="5" name="Rectangle 34"/>
          <p:cNvSpPr>
            <a:spLocks noGrp="1" noChangeArrowheads="1"/>
          </p:cNvSpPr>
          <p:nvPr>
            <p:ph type="sldNum" sz="quarter" idx="11"/>
          </p:nvPr>
        </p:nvSpPr>
        <p:spPr>
          <a:ln/>
        </p:spPr>
        <p:txBody>
          <a:bodyPr/>
          <a:lstStyle>
            <a:lvl1pPr>
              <a:defRPr/>
            </a:lvl1pPr>
          </a:lstStyle>
          <a:p>
            <a:pPr>
              <a:defRPr/>
            </a:pPr>
            <a:fld id="{3B989233-E0B9-4FC3-B09F-F22A535DD051}" type="slidenum">
              <a:rPr lang="en-US" altLang="ko-KR"/>
              <a:pPr>
                <a:defRPr/>
              </a:pPr>
              <a:t>‹#›</a:t>
            </a:fld>
            <a:endParaRPr lang="en-US" altLang="ko-KR"/>
          </a:p>
        </p:txBody>
      </p:sp>
    </p:spTree>
    <p:extLst>
      <p:ext uri="{BB962C8B-B14F-4D97-AF65-F5344CB8AC3E}">
        <p14:creationId xmlns:p14="http://schemas.microsoft.com/office/powerpoint/2010/main" val="204355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endParaRPr lang="en-US" altLang="ko-KR"/>
          </a:p>
        </p:txBody>
      </p:sp>
      <p:sp>
        <p:nvSpPr>
          <p:cNvPr id="5" name="Rectangle 34"/>
          <p:cNvSpPr>
            <a:spLocks noGrp="1" noChangeArrowheads="1"/>
          </p:cNvSpPr>
          <p:nvPr>
            <p:ph type="sldNum" sz="quarter" idx="11"/>
          </p:nvPr>
        </p:nvSpPr>
        <p:spPr>
          <a:ln/>
        </p:spPr>
        <p:txBody>
          <a:bodyPr/>
          <a:lstStyle>
            <a:lvl1pPr>
              <a:defRPr/>
            </a:lvl1pPr>
          </a:lstStyle>
          <a:p>
            <a:pPr>
              <a:defRPr/>
            </a:pPr>
            <a:fld id="{D9751D5A-565A-4625-905F-08E5364ED08D}" type="slidenum">
              <a:rPr lang="en-US" altLang="ko-KR"/>
              <a:pPr>
                <a:defRPr/>
              </a:pPr>
              <a:t>‹#›</a:t>
            </a:fld>
            <a:endParaRPr lang="en-US" altLang="ko-KR"/>
          </a:p>
        </p:txBody>
      </p:sp>
    </p:spTree>
    <p:extLst>
      <p:ext uri="{BB962C8B-B14F-4D97-AF65-F5344CB8AC3E}">
        <p14:creationId xmlns:p14="http://schemas.microsoft.com/office/powerpoint/2010/main" val="10006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endParaRPr lang="en-US" altLang="ko-KR"/>
          </a:p>
        </p:txBody>
      </p:sp>
      <p:sp>
        <p:nvSpPr>
          <p:cNvPr id="5" name="Rectangle 34"/>
          <p:cNvSpPr>
            <a:spLocks noGrp="1" noChangeArrowheads="1"/>
          </p:cNvSpPr>
          <p:nvPr>
            <p:ph type="sldNum" sz="quarter" idx="11"/>
          </p:nvPr>
        </p:nvSpPr>
        <p:spPr>
          <a:ln/>
        </p:spPr>
        <p:txBody>
          <a:bodyPr/>
          <a:lstStyle>
            <a:lvl1pPr>
              <a:defRPr/>
            </a:lvl1pPr>
          </a:lstStyle>
          <a:p>
            <a:pPr>
              <a:defRPr/>
            </a:pPr>
            <a:fld id="{C547DE89-C833-4FCF-97BD-3973D64BA5C5}" type="slidenum">
              <a:rPr lang="en-US" altLang="ko-KR"/>
              <a:pPr>
                <a:defRPr/>
              </a:pPr>
              <a:t>‹#›</a:t>
            </a:fld>
            <a:endParaRPr lang="en-US" altLang="ko-KR"/>
          </a:p>
        </p:txBody>
      </p:sp>
    </p:spTree>
    <p:extLst>
      <p:ext uri="{BB962C8B-B14F-4D97-AF65-F5344CB8AC3E}">
        <p14:creationId xmlns:p14="http://schemas.microsoft.com/office/powerpoint/2010/main" val="422358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endParaRPr lang="en-US" altLang="ko-KR"/>
          </a:p>
        </p:txBody>
      </p:sp>
      <p:sp>
        <p:nvSpPr>
          <p:cNvPr id="5" name="Rectangle 34"/>
          <p:cNvSpPr>
            <a:spLocks noGrp="1" noChangeArrowheads="1"/>
          </p:cNvSpPr>
          <p:nvPr>
            <p:ph type="sldNum" sz="quarter" idx="11"/>
          </p:nvPr>
        </p:nvSpPr>
        <p:spPr>
          <a:ln/>
        </p:spPr>
        <p:txBody>
          <a:bodyPr/>
          <a:lstStyle>
            <a:lvl1pPr>
              <a:defRPr/>
            </a:lvl1pPr>
          </a:lstStyle>
          <a:p>
            <a:pPr>
              <a:defRPr/>
            </a:pPr>
            <a:fld id="{6DED7AC5-E47A-4EAA-8E44-665842FF5F38}" type="slidenum">
              <a:rPr lang="en-US" altLang="ko-KR"/>
              <a:pPr>
                <a:defRPr/>
              </a:pPr>
              <a:t>‹#›</a:t>
            </a:fld>
            <a:endParaRPr lang="en-US" altLang="ko-KR"/>
          </a:p>
        </p:txBody>
      </p:sp>
    </p:spTree>
    <p:extLst>
      <p:ext uri="{BB962C8B-B14F-4D97-AF65-F5344CB8AC3E}">
        <p14:creationId xmlns:p14="http://schemas.microsoft.com/office/powerpoint/2010/main" val="166720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endParaRPr lang="en-US" altLang="ko-KR"/>
          </a:p>
        </p:txBody>
      </p:sp>
      <p:sp>
        <p:nvSpPr>
          <p:cNvPr id="6" name="Rectangle 34"/>
          <p:cNvSpPr>
            <a:spLocks noGrp="1" noChangeArrowheads="1"/>
          </p:cNvSpPr>
          <p:nvPr>
            <p:ph type="sldNum" sz="quarter" idx="11"/>
          </p:nvPr>
        </p:nvSpPr>
        <p:spPr>
          <a:ln/>
        </p:spPr>
        <p:txBody>
          <a:bodyPr/>
          <a:lstStyle>
            <a:lvl1pPr>
              <a:defRPr/>
            </a:lvl1pPr>
          </a:lstStyle>
          <a:p>
            <a:pPr>
              <a:defRPr/>
            </a:pPr>
            <a:fld id="{17BB57F0-AD6E-4092-9B38-778550FAD35C}" type="slidenum">
              <a:rPr lang="en-US" altLang="ko-KR"/>
              <a:pPr>
                <a:defRPr/>
              </a:pPr>
              <a:t>‹#›</a:t>
            </a:fld>
            <a:endParaRPr lang="en-US" altLang="ko-KR"/>
          </a:p>
        </p:txBody>
      </p:sp>
    </p:spTree>
    <p:extLst>
      <p:ext uri="{BB962C8B-B14F-4D97-AF65-F5344CB8AC3E}">
        <p14:creationId xmlns:p14="http://schemas.microsoft.com/office/powerpoint/2010/main" val="422760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endParaRPr lang="en-US" altLang="ko-KR"/>
          </a:p>
        </p:txBody>
      </p:sp>
      <p:sp>
        <p:nvSpPr>
          <p:cNvPr id="8" name="Rectangle 34"/>
          <p:cNvSpPr>
            <a:spLocks noGrp="1" noChangeArrowheads="1"/>
          </p:cNvSpPr>
          <p:nvPr>
            <p:ph type="sldNum" sz="quarter" idx="11"/>
          </p:nvPr>
        </p:nvSpPr>
        <p:spPr>
          <a:ln/>
        </p:spPr>
        <p:txBody>
          <a:bodyPr/>
          <a:lstStyle>
            <a:lvl1pPr>
              <a:defRPr/>
            </a:lvl1pPr>
          </a:lstStyle>
          <a:p>
            <a:pPr>
              <a:defRPr/>
            </a:pPr>
            <a:fld id="{19C161CD-0139-4272-A502-CA949B6B8A4A}" type="slidenum">
              <a:rPr lang="en-US" altLang="ko-KR"/>
              <a:pPr>
                <a:defRPr/>
              </a:pPr>
              <a:t>‹#›</a:t>
            </a:fld>
            <a:endParaRPr lang="en-US" altLang="ko-KR"/>
          </a:p>
        </p:txBody>
      </p:sp>
    </p:spTree>
    <p:extLst>
      <p:ext uri="{BB962C8B-B14F-4D97-AF65-F5344CB8AC3E}">
        <p14:creationId xmlns:p14="http://schemas.microsoft.com/office/powerpoint/2010/main" val="34381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endParaRPr lang="en-US" altLang="ko-KR"/>
          </a:p>
        </p:txBody>
      </p:sp>
      <p:sp>
        <p:nvSpPr>
          <p:cNvPr id="4" name="Rectangle 34"/>
          <p:cNvSpPr>
            <a:spLocks noGrp="1" noChangeArrowheads="1"/>
          </p:cNvSpPr>
          <p:nvPr>
            <p:ph type="sldNum" sz="quarter" idx="11"/>
          </p:nvPr>
        </p:nvSpPr>
        <p:spPr>
          <a:ln/>
        </p:spPr>
        <p:txBody>
          <a:bodyPr/>
          <a:lstStyle>
            <a:lvl1pPr>
              <a:defRPr/>
            </a:lvl1pPr>
          </a:lstStyle>
          <a:p>
            <a:pPr>
              <a:defRPr/>
            </a:pPr>
            <a:fld id="{5B132181-285F-4871-80F1-584810AE1668}" type="slidenum">
              <a:rPr lang="en-US" altLang="ko-KR"/>
              <a:pPr>
                <a:defRPr/>
              </a:pPr>
              <a:t>‹#›</a:t>
            </a:fld>
            <a:endParaRPr lang="en-US" altLang="ko-KR"/>
          </a:p>
        </p:txBody>
      </p:sp>
    </p:spTree>
    <p:extLst>
      <p:ext uri="{BB962C8B-B14F-4D97-AF65-F5344CB8AC3E}">
        <p14:creationId xmlns:p14="http://schemas.microsoft.com/office/powerpoint/2010/main" val="129881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endParaRPr lang="en-US" altLang="ko-KR"/>
          </a:p>
        </p:txBody>
      </p:sp>
      <p:sp>
        <p:nvSpPr>
          <p:cNvPr id="3" name="Rectangle 34"/>
          <p:cNvSpPr>
            <a:spLocks noGrp="1" noChangeArrowheads="1"/>
          </p:cNvSpPr>
          <p:nvPr>
            <p:ph type="sldNum" sz="quarter" idx="11"/>
          </p:nvPr>
        </p:nvSpPr>
        <p:spPr>
          <a:ln/>
        </p:spPr>
        <p:txBody>
          <a:bodyPr/>
          <a:lstStyle>
            <a:lvl1pPr>
              <a:defRPr/>
            </a:lvl1pPr>
          </a:lstStyle>
          <a:p>
            <a:pPr>
              <a:defRPr/>
            </a:pPr>
            <a:fld id="{13BC5F4A-8D40-42A6-AB9E-51CDCE6C4086}" type="slidenum">
              <a:rPr lang="en-US" altLang="ko-KR"/>
              <a:pPr>
                <a:defRPr/>
              </a:pPr>
              <a:t>‹#›</a:t>
            </a:fld>
            <a:endParaRPr lang="en-US" altLang="ko-KR"/>
          </a:p>
        </p:txBody>
      </p:sp>
    </p:spTree>
    <p:extLst>
      <p:ext uri="{BB962C8B-B14F-4D97-AF65-F5344CB8AC3E}">
        <p14:creationId xmlns:p14="http://schemas.microsoft.com/office/powerpoint/2010/main" val="1911597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endParaRPr lang="en-US" altLang="ko-KR"/>
          </a:p>
        </p:txBody>
      </p:sp>
      <p:sp>
        <p:nvSpPr>
          <p:cNvPr id="6" name="Rectangle 34"/>
          <p:cNvSpPr>
            <a:spLocks noGrp="1" noChangeArrowheads="1"/>
          </p:cNvSpPr>
          <p:nvPr>
            <p:ph type="sldNum" sz="quarter" idx="11"/>
          </p:nvPr>
        </p:nvSpPr>
        <p:spPr>
          <a:ln/>
        </p:spPr>
        <p:txBody>
          <a:bodyPr/>
          <a:lstStyle>
            <a:lvl1pPr>
              <a:defRPr/>
            </a:lvl1pPr>
          </a:lstStyle>
          <a:p>
            <a:pPr>
              <a:defRPr/>
            </a:pPr>
            <a:fld id="{2BB3357E-748A-4D10-9B58-07A270754279}" type="slidenum">
              <a:rPr lang="en-US" altLang="ko-KR"/>
              <a:pPr>
                <a:defRPr/>
              </a:pPr>
              <a:t>‹#›</a:t>
            </a:fld>
            <a:endParaRPr lang="en-US" altLang="ko-KR"/>
          </a:p>
        </p:txBody>
      </p:sp>
    </p:spTree>
    <p:extLst>
      <p:ext uri="{BB962C8B-B14F-4D97-AF65-F5344CB8AC3E}">
        <p14:creationId xmlns:p14="http://schemas.microsoft.com/office/powerpoint/2010/main" val="395763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endParaRPr lang="en-US" altLang="ko-KR"/>
          </a:p>
        </p:txBody>
      </p:sp>
      <p:sp>
        <p:nvSpPr>
          <p:cNvPr id="6" name="Rectangle 34"/>
          <p:cNvSpPr>
            <a:spLocks noGrp="1" noChangeArrowheads="1"/>
          </p:cNvSpPr>
          <p:nvPr>
            <p:ph type="sldNum" sz="quarter" idx="11"/>
          </p:nvPr>
        </p:nvSpPr>
        <p:spPr>
          <a:ln/>
        </p:spPr>
        <p:txBody>
          <a:bodyPr/>
          <a:lstStyle>
            <a:lvl1pPr>
              <a:defRPr/>
            </a:lvl1pPr>
          </a:lstStyle>
          <a:p>
            <a:pPr>
              <a:defRPr/>
            </a:pPr>
            <a:fld id="{915EE8D5-C346-4A9A-89F1-22525F44F11B}" type="slidenum">
              <a:rPr lang="en-US" altLang="ko-KR"/>
              <a:pPr>
                <a:defRPr/>
              </a:pPr>
              <a:t>‹#›</a:t>
            </a:fld>
            <a:endParaRPr lang="en-US" altLang="ko-KR"/>
          </a:p>
        </p:txBody>
      </p:sp>
    </p:spTree>
    <p:extLst>
      <p:ext uri="{BB962C8B-B14F-4D97-AF65-F5344CB8AC3E}">
        <p14:creationId xmlns:p14="http://schemas.microsoft.com/office/powerpoint/2010/main" val="348173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ea typeface="굴림" panose="020B0600000101010101" pitchFamily="50" charset="-127"/>
              </a:defRPr>
            </a:lvl1pPr>
          </a:lstStyle>
          <a:p>
            <a:endParaRPr lang="en-US" altLang="ko-KR"/>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smtClean="0">
                <a:ea typeface="굴림" panose="020B0600000101010101" pitchFamily="50" charset="-127"/>
              </a:defRPr>
            </a:lvl1pPr>
          </a:lstStyle>
          <a:p>
            <a:pPr>
              <a:defRPr/>
            </a:pPr>
            <a:fld id="{32462A29-3D71-4D7A-9E50-D37DBD094228}" type="slidenum">
              <a:rPr lang="en-US" altLang="ko-KR"/>
              <a:pPr>
                <a:defRPr/>
              </a:pPr>
              <a:t>‹#›</a:t>
            </a:fld>
            <a:endParaRPr lang="en-US" altLang="ko-KR"/>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779"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ml/ControlCircleWithoutEventHandling.bat" TargetMode="External"/><Relationship Id="rId2" Type="http://schemas.openxmlformats.org/officeDocument/2006/relationships/hyperlink" Target="html/ControlCircleWithoutEventHandling.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ControlCircleWithoutEventHandling.html" TargetMode="Externa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ml/ControlCircle.bat" TargetMode="External"/><Relationship Id="rId2" Type="http://schemas.openxmlformats.org/officeDocument/2006/relationships/hyperlink" Target="html/ControlCircle.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ControlCircle.html"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s.armstrong.edu/liang/intro10e/html/ShowInnerClass.html" TargetMode="External"/><Relationship Id="rId2" Type="http://schemas.openxmlformats.org/officeDocument/2006/relationships/hyperlink" Target="html/ShowInnerClas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ml/LoanCalculator.html"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www.cs.armstrong.edu/liang/intro10e/html/LoanCalculator.html" TargetMode="External"/><Relationship Id="rId4" Type="http://schemas.openxmlformats.org/officeDocument/2006/relationships/hyperlink" Target="html/LoanCalculator.ba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ml/AnonymousHandlerDemo.bat" TargetMode="External"/><Relationship Id="rId2" Type="http://schemas.openxmlformats.org/officeDocument/2006/relationships/hyperlink" Target="html/AnonymousHandlerDemo.html"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www.cs.armstrong.edu/liang/intro10e/html/AnonymousHandlerDemo.html" TargetMode="Externa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ml/LambdaHandlerDemo.bat" TargetMode="External"/><Relationship Id="rId2" Type="http://schemas.openxmlformats.org/officeDocument/2006/relationships/hyperlink" Target="html/LambdaHandlerDemo.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LambdaHandlerDemo.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ml/LoanCalculator.bat" TargetMode="External"/><Relationship Id="rId2" Type="http://schemas.openxmlformats.org/officeDocument/2006/relationships/hyperlink" Target="html/LoanCalculato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LoanCalculator.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ml/MouseEventDemo.bat" TargetMode="External"/><Relationship Id="rId2" Type="http://schemas.openxmlformats.org/officeDocument/2006/relationships/hyperlink" Target="html/MouseEventDemo.html"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cs.armstrong.edu/liang/intro10e/html/MouseEventDemo.html"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ml/KeyEventDemo.bat" TargetMode="External"/><Relationship Id="rId2" Type="http://schemas.openxmlformats.org/officeDocument/2006/relationships/hyperlink" Target="html/KeyEventDemo.html"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www.cs.armstrong.edu/liang/intro10e/html/KeyEventDemo.html"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ml/ControlCircleWithMouseAndKey.bat" TargetMode="External"/><Relationship Id="rId2" Type="http://schemas.openxmlformats.org/officeDocument/2006/relationships/hyperlink" Target="html/ControlCircleWithMouseAndKey.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ControlCircleWithMouseAndKey.html"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www.cs.armstrong.edu/liang/intro10e/html/DisplayResizableClock.html" TargetMode="External"/><Relationship Id="rId3" Type="http://schemas.openxmlformats.org/officeDocument/2006/relationships/hyperlink" Target="html/ObservablePropertyDemo.html" TargetMode="External"/><Relationship Id="rId7" Type="http://schemas.openxmlformats.org/officeDocument/2006/relationships/hyperlink" Target="html/DisplayResizableClock.ba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ml/DisplayResizableClock.html" TargetMode="External"/><Relationship Id="rId5" Type="http://schemas.openxmlformats.org/officeDocument/2006/relationships/hyperlink" Target="http://www.cs.armstrong.edu/liang/intro10e/html/ObservablePropertyDemo.html" TargetMode="External"/><Relationship Id="rId4" Type="http://schemas.openxmlformats.org/officeDocument/2006/relationships/hyperlink" Target="html/ObservablePropertyDemo.ba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ml/PathTransitionDemo.html" TargetMode="External"/><Relationship Id="rId7" Type="http://schemas.openxmlformats.org/officeDocument/2006/relationships/hyperlink" Target="http://www.cs.armstrong.edu/liang/intro10e/html/FlagRisingAnimation.html" TargetMode="External"/><Relationship Id="rId2" Type="http://schemas.openxmlformats.org/officeDocument/2006/relationships/hyperlink" Target="html/PathTransitionDemo.bat" TargetMode="External"/><Relationship Id="rId1" Type="http://schemas.openxmlformats.org/officeDocument/2006/relationships/slideLayout" Target="../slideLayouts/slideLayout2.xml"/><Relationship Id="rId6" Type="http://schemas.openxmlformats.org/officeDocument/2006/relationships/hyperlink" Target="html/FlagRisingAnimation.html" TargetMode="External"/><Relationship Id="rId5" Type="http://schemas.openxmlformats.org/officeDocument/2006/relationships/hyperlink" Target="html/FlagRisingAnimation.bat" TargetMode="External"/><Relationship Id="rId4" Type="http://schemas.openxmlformats.org/officeDocument/2006/relationships/hyperlink" Target="http://www.cs.armstrong.edu/liang/intro10e/html/PathTransitionDemo.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ml/FadeTransitionDemo.html" TargetMode="External"/><Relationship Id="rId2" Type="http://schemas.openxmlformats.org/officeDocument/2006/relationships/hyperlink" Target="html/FadeTransitionDemo.bat"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www.cs.armstrong.edu/liang/intro10e/html/FadeTransitionDemo.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ml/TimelineDemo.html" TargetMode="External"/><Relationship Id="rId2" Type="http://schemas.openxmlformats.org/officeDocument/2006/relationships/hyperlink" Target="html/TimelineDemo.bat"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imelineDemo.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ml/ClockAnimation.html" TargetMode="External"/><Relationship Id="rId2" Type="http://schemas.openxmlformats.org/officeDocument/2006/relationships/hyperlink" Target="html/ClockAnimation.bat"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www.cs.armstrong.edu/liang/intro10e/html/ClockAnimat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ml/HandleEvent.bat" TargetMode="External"/><Relationship Id="rId2" Type="http://schemas.openxmlformats.org/officeDocument/2006/relationships/hyperlink" Target="html/HandleEvent.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HandleEvent.html"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6FBBC1-68ED-48F2-9FE8-F342C9443A5C}" type="slidenum">
              <a:rPr lang="en-US" altLang="en-US" sz="1400"/>
              <a:pPr>
                <a:spcBef>
                  <a:spcPct val="0"/>
                </a:spcBef>
                <a:buClrTx/>
                <a:buSzTx/>
                <a:buFontTx/>
                <a:buNone/>
              </a:pPr>
              <a:t>1</a:t>
            </a:fld>
            <a:endParaRPr lang="en-US" altLang="en-US" sz="1400"/>
          </a:p>
        </p:txBody>
      </p:sp>
      <p:sp>
        <p:nvSpPr>
          <p:cNvPr id="4099" name="Rectangle 2"/>
          <p:cNvSpPr>
            <a:spLocks noGrp="1" noChangeArrowheads="1"/>
          </p:cNvSpPr>
          <p:nvPr>
            <p:ph type="title"/>
          </p:nvPr>
        </p:nvSpPr>
        <p:spPr>
          <a:xfrm>
            <a:off x="685800" y="609600"/>
            <a:ext cx="7772400" cy="1609725"/>
          </a:xfrm>
          <a:noFill/>
        </p:spPr>
        <p:txBody>
          <a:bodyPr/>
          <a:lstStyle/>
          <a:p>
            <a:r>
              <a:rPr lang="en-US" altLang="en-US" sz="4000" smtClean="0"/>
              <a:t>Chapter 15 Event-Driven Programming and Animations</a:t>
            </a:r>
            <a:endParaRPr lang="en-US" altLang="en-US" smtClean="0"/>
          </a:p>
        </p:txBody>
      </p:sp>
      <p:sp>
        <p:nvSpPr>
          <p:cNvPr id="4100" name="Rectangle 7"/>
          <p:cNvSpPr>
            <a:spLocks noChangeArrowheads="1"/>
          </p:cNvSpPr>
          <p:nvPr/>
        </p:nvSpPr>
        <p:spPr bwMode="auto">
          <a:xfrm>
            <a:off x="2147888" y="2219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914575-87D6-48B2-8C24-88A09D198A84}" type="slidenum">
              <a:rPr lang="en-US" altLang="en-US" sz="1400"/>
              <a:pPr>
                <a:spcBef>
                  <a:spcPct val="0"/>
                </a:spcBef>
                <a:buClrTx/>
                <a:buSzTx/>
                <a:buFontTx/>
                <a:buNone/>
              </a:pPr>
              <a:t>10</a:t>
            </a:fld>
            <a:endParaRPr lang="en-US" altLang="en-US" sz="1400"/>
          </a:p>
        </p:txBody>
      </p:sp>
      <p:sp>
        <p:nvSpPr>
          <p:cNvPr id="15363" name="Rectangle 2"/>
          <p:cNvSpPr>
            <a:spLocks noGrp="1" noChangeArrowheads="1"/>
          </p:cNvSpPr>
          <p:nvPr>
            <p:ph type="title"/>
          </p:nvPr>
        </p:nvSpPr>
        <p:spPr>
          <a:xfrm>
            <a:off x="685800" y="0"/>
            <a:ext cx="7772400" cy="1428750"/>
          </a:xfrm>
          <a:noFill/>
        </p:spPr>
        <p:txBody>
          <a:bodyPr/>
          <a:lstStyle/>
          <a:p>
            <a:r>
              <a:rPr lang="en-US" altLang="en-US" smtClean="0"/>
              <a:t>Events</a:t>
            </a:r>
          </a:p>
        </p:txBody>
      </p:sp>
      <p:sp>
        <p:nvSpPr>
          <p:cNvPr id="15364" name="Rectangle 3"/>
          <p:cNvSpPr>
            <a:spLocks noGrp="1" noChangeArrowheads="1"/>
          </p:cNvSpPr>
          <p:nvPr>
            <p:ph type="body" idx="1"/>
          </p:nvPr>
        </p:nvSpPr>
        <p:spPr>
          <a:xfrm>
            <a:off x="381000" y="1371600"/>
            <a:ext cx="8229600" cy="4495800"/>
          </a:xfrm>
          <a:noFill/>
        </p:spPr>
        <p:txBody>
          <a:bodyPr/>
          <a:lstStyle/>
          <a:p>
            <a:pPr>
              <a:buFont typeface="Wingdings" panose="05000000000000000000" pitchFamily="2" charset="2"/>
              <a:buChar char="q"/>
            </a:pPr>
            <a:r>
              <a:rPr lang="en-US" altLang="en-US" sz="3400" smtClean="0"/>
              <a:t>An </a:t>
            </a:r>
            <a:r>
              <a:rPr lang="en-US" altLang="en-US" sz="3400" i="1" smtClean="0"/>
              <a:t>event</a:t>
            </a:r>
            <a:r>
              <a:rPr lang="en-US" altLang="en-US" sz="3400" smtClean="0"/>
              <a:t> can be defined as a type of signal to the program that something has happened. </a:t>
            </a:r>
          </a:p>
          <a:p>
            <a:pPr>
              <a:spcBef>
                <a:spcPct val="100000"/>
              </a:spcBef>
              <a:buFont typeface="Wingdings" panose="05000000000000000000" pitchFamily="2" charset="2"/>
              <a:buChar char="q"/>
            </a:pPr>
            <a:r>
              <a:rPr lang="en-US" altLang="en-US" sz="3400" smtClean="0"/>
              <a:t>The event is generated by external user actions such as mouse movements, mouse clicks, or keystrokes.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D1D92A-4C3F-49EF-9870-0CE797C1E690}" type="slidenum">
              <a:rPr lang="en-US" altLang="en-US" sz="1400"/>
              <a:pPr>
                <a:spcBef>
                  <a:spcPct val="0"/>
                </a:spcBef>
                <a:buClrTx/>
                <a:buSzTx/>
                <a:buFontTx/>
                <a:buNone/>
              </a:pPr>
              <a:t>11</a:t>
            </a:fld>
            <a:endParaRPr lang="en-US" altLang="en-US" sz="1400"/>
          </a:p>
        </p:txBody>
      </p:sp>
      <p:sp>
        <p:nvSpPr>
          <p:cNvPr id="16387" name="Rectangle 2"/>
          <p:cNvSpPr>
            <a:spLocks noGrp="1" noChangeArrowheads="1"/>
          </p:cNvSpPr>
          <p:nvPr>
            <p:ph type="title"/>
          </p:nvPr>
        </p:nvSpPr>
        <p:spPr>
          <a:xfrm>
            <a:off x="685800" y="0"/>
            <a:ext cx="7772400" cy="1428750"/>
          </a:xfrm>
          <a:noFill/>
        </p:spPr>
        <p:txBody>
          <a:bodyPr/>
          <a:lstStyle/>
          <a:p>
            <a:r>
              <a:rPr lang="en-US" altLang="en-US" smtClean="0"/>
              <a:t>Event Classes</a:t>
            </a:r>
            <a:endParaRPr lang="en-US" altLang="en-US" b="1" smtClean="0"/>
          </a:p>
        </p:txBody>
      </p:sp>
      <p:sp>
        <p:nvSpPr>
          <p:cNvPr id="2"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pic>
        <p:nvPicPr>
          <p:cNvPr id="1638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57350"/>
            <a:ext cx="8767763"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0189A7-FA8A-413B-8226-E36A308BE774}" type="slidenum">
              <a:rPr lang="en-US" altLang="en-US" sz="1400"/>
              <a:pPr>
                <a:spcBef>
                  <a:spcPct val="0"/>
                </a:spcBef>
                <a:buClrTx/>
                <a:buSzTx/>
                <a:buFontTx/>
                <a:buNone/>
              </a:pPr>
              <a:t>12</a:t>
            </a:fld>
            <a:endParaRPr lang="en-US" altLang="en-US" sz="1400"/>
          </a:p>
        </p:txBody>
      </p:sp>
      <p:sp>
        <p:nvSpPr>
          <p:cNvPr id="17411" name="Rectangle 2"/>
          <p:cNvSpPr>
            <a:spLocks noGrp="1" noChangeArrowheads="1"/>
          </p:cNvSpPr>
          <p:nvPr>
            <p:ph type="title"/>
          </p:nvPr>
        </p:nvSpPr>
        <p:spPr>
          <a:xfrm>
            <a:off x="685800" y="0"/>
            <a:ext cx="7772400" cy="1428750"/>
          </a:xfrm>
          <a:noFill/>
        </p:spPr>
        <p:txBody>
          <a:bodyPr/>
          <a:lstStyle/>
          <a:p>
            <a:r>
              <a:rPr lang="en-US" altLang="en-US" smtClean="0"/>
              <a:t>Event Information</a:t>
            </a:r>
          </a:p>
        </p:txBody>
      </p:sp>
      <p:sp>
        <p:nvSpPr>
          <p:cNvPr id="17412" name="Rectangle 3"/>
          <p:cNvSpPr>
            <a:spLocks noGrp="1" noChangeArrowheads="1"/>
          </p:cNvSpPr>
          <p:nvPr>
            <p:ph type="body" idx="1"/>
          </p:nvPr>
        </p:nvSpPr>
        <p:spPr>
          <a:xfrm>
            <a:off x="381000" y="1371600"/>
            <a:ext cx="8534400" cy="4724400"/>
          </a:xfrm>
          <a:noFill/>
        </p:spPr>
        <p:txBody>
          <a:bodyPr/>
          <a:lstStyle/>
          <a:p>
            <a:pPr marL="0" indent="0">
              <a:buFont typeface="Monotype Sorts"/>
              <a:buNone/>
            </a:pPr>
            <a:r>
              <a:rPr lang="en-US" altLang="en-US" smtClean="0">
                <a:cs typeface="Times New Roman" panose="02020603050405020304" pitchFamily="18" charset="0"/>
              </a:rPr>
              <a:t>An event object contains whatever properties are pertinent to the event. You can identify the source object of the event using the getSource() instance method in the EventObject class. The subclasses of EventObject deal with special types of events, such as button actions, window events, component events, mouse movements, and keystrokes. Table 16.1 lists external user actions, source objects, and event types generated.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68E6B1-8FBF-46FC-A7D9-7E8529BE7A7E}" type="slidenum">
              <a:rPr lang="en-US" altLang="en-US" sz="1400"/>
              <a:pPr>
                <a:spcBef>
                  <a:spcPct val="0"/>
                </a:spcBef>
                <a:buClrTx/>
                <a:buSzTx/>
                <a:buFontTx/>
                <a:buNone/>
              </a:pPr>
              <a:t>13</a:t>
            </a:fld>
            <a:endParaRPr lang="en-US" altLang="en-US" sz="1400"/>
          </a:p>
        </p:txBody>
      </p:sp>
      <p:sp>
        <p:nvSpPr>
          <p:cNvPr id="18435" name="Rectangle 2"/>
          <p:cNvSpPr>
            <a:spLocks noGrp="1" noChangeArrowheads="1"/>
          </p:cNvSpPr>
          <p:nvPr>
            <p:ph type="title"/>
          </p:nvPr>
        </p:nvSpPr>
        <p:spPr>
          <a:xfrm>
            <a:off x="381000" y="381000"/>
            <a:ext cx="8382000" cy="990600"/>
          </a:xfrm>
          <a:noFill/>
        </p:spPr>
        <p:txBody>
          <a:bodyPr/>
          <a:lstStyle/>
          <a:p>
            <a:r>
              <a:rPr lang="en-US" altLang="en-US" smtClean="0"/>
              <a:t>Selected User Actions and Handlers</a:t>
            </a:r>
            <a:endParaRPr lang="en-US" altLang="en-US" smtClean="0">
              <a:solidFill>
                <a:schemeClr val="tx1"/>
              </a:solidFill>
              <a:latin typeface="Book Antiqua" panose="02040602050305030304" pitchFamily="18" charset="0"/>
            </a:endParaRPr>
          </a:p>
        </p:txBody>
      </p:sp>
      <p:pic>
        <p:nvPicPr>
          <p:cNvPr id="184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144000" cy="433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0B04DF-F1C3-4D20-99DA-8B5DA8FDF319}" type="slidenum">
              <a:rPr lang="en-US" altLang="en-US" sz="1400"/>
              <a:pPr>
                <a:spcBef>
                  <a:spcPct val="0"/>
                </a:spcBef>
                <a:buClrTx/>
                <a:buSzTx/>
                <a:buFontTx/>
                <a:buNone/>
              </a:pPr>
              <a:t>14</a:t>
            </a:fld>
            <a:endParaRPr lang="en-US" altLang="en-US" sz="1400"/>
          </a:p>
        </p:txBody>
      </p:sp>
      <p:sp>
        <p:nvSpPr>
          <p:cNvPr id="19459" name="Rectangle 2"/>
          <p:cNvSpPr>
            <a:spLocks noGrp="1" noChangeArrowheads="1"/>
          </p:cNvSpPr>
          <p:nvPr>
            <p:ph type="title"/>
          </p:nvPr>
        </p:nvSpPr>
        <p:spPr>
          <a:xfrm>
            <a:off x="685800" y="152400"/>
            <a:ext cx="7772400" cy="685800"/>
          </a:xfrm>
        </p:spPr>
        <p:txBody>
          <a:bodyPr/>
          <a:lstStyle/>
          <a:p>
            <a:r>
              <a:rPr lang="en-US" altLang="en-US" sz="4000" smtClean="0"/>
              <a:t>The Delegation Model</a:t>
            </a:r>
            <a:endParaRPr lang="en-US" altLang="en-US" sz="4000" b="1" smtClean="0"/>
          </a:p>
        </p:txBody>
      </p:sp>
      <p:sp>
        <p:nvSpPr>
          <p:cNvPr id="19460" name="Rectangle 5"/>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7"/>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Rectangle 9"/>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12"/>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Rectangle 13"/>
          <p:cNvSpPr>
            <a:spLocks noChangeArrowheads="1"/>
          </p:cNvSpPr>
          <p:nvPr/>
        </p:nvSpPr>
        <p:spPr bwMode="auto">
          <a:xfrm>
            <a:off x="0" y="39814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5" name="Rectangle 15"/>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4"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6"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8" name="Rectangle 11"/>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pic>
        <p:nvPicPr>
          <p:cNvPr id="1947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7600"/>
            <a:ext cx="9144000" cy="406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CC5F4B-0801-489B-A712-F0F028D614C4}" type="slidenum">
              <a:rPr lang="en-US" altLang="en-US" sz="1400"/>
              <a:pPr>
                <a:spcBef>
                  <a:spcPct val="0"/>
                </a:spcBef>
                <a:buClrTx/>
                <a:buSzTx/>
                <a:buFontTx/>
                <a:buNone/>
              </a:pPr>
              <a:t>15</a:t>
            </a:fld>
            <a:endParaRPr lang="en-US" altLang="en-US" sz="1400"/>
          </a:p>
        </p:txBody>
      </p:sp>
      <p:sp>
        <p:nvSpPr>
          <p:cNvPr id="20483" name="Rectangle 2"/>
          <p:cNvSpPr>
            <a:spLocks noGrp="1" noChangeArrowheads="1"/>
          </p:cNvSpPr>
          <p:nvPr>
            <p:ph type="title"/>
          </p:nvPr>
        </p:nvSpPr>
        <p:spPr>
          <a:xfrm>
            <a:off x="685800" y="0"/>
            <a:ext cx="7772400" cy="1428750"/>
          </a:xfrm>
        </p:spPr>
        <p:txBody>
          <a:bodyPr/>
          <a:lstStyle/>
          <a:p>
            <a:r>
              <a:rPr lang="en-US" altLang="en-US" smtClean="0"/>
              <a:t>The Delegation Model: Example</a:t>
            </a:r>
            <a:endParaRPr lang="en-US" altLang="en-US" b="1" smtClean="0"/>
          </a:p>
        </p:txBody>
      </p:sp>
      <p:sp>
        <p:nvSpPr>
          <p:cNvPr id="20484" name="Rectangle 3"/>
          <p:cNvSpPr>
            <a:spLocks noChangeArrowheads="1"/>
          </p:cNvSpPr>
          <p:nvPr/>
        </p:nvSpPr>
        <p:spPr bwMode="auto">
          <a:xfrm>
            <a:off x="1970088"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Rectangle 6"/>
          <p:cNvSpPr>
            <a:spLocks noChangeArrowheads="1"/>
          </p:cNvSpPr>
          <p:nvPr/>
        </p:nvSpPr>
        <p:spPr bwMode="auto">
          <a:xfrm>
            <a:off x="1971675"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Text Box 7"/>
          <p:cNvSpPr txBox="1">
            <a:spLocks noChangeArrowheads="1"/>
          </p:cNvSpPr>
          <p:nvPr/>
        </p:nvSpPr>
        <p:spPr bwMode="auto">
          <a:xfrm>
            <a:off x="228600" y="2667000"/>
            <a:ext cx="8610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solidFill>
                  <a:schemeClr val="bg2"/>
                </a:solidFill>
                <a:latin typeface="Courier New" panose="02070309020205020404" pitchFamily="49" charset="0"/>
                <a:cs typeface="Courier New" panose="02070309020205020404" pitchFamily="49" charset="0"/>
              </a:rPr>
              <a:t>Button btOK = new Button("OK");</a:t>
            </a:r>
          </a:p>
          <a:p>
            <a:pPr>
              <a:spcBef>
                <a:spcPct val="50000"/>
              </a:spcBef>
              <a:buClrTx/>
              <a:buSzTx/>
              <a:buFontTx/>
              <a:buNone/>
            </a:pPr>
            <a:r>
              <a:rPr lang="en-US" altLang="en-US" sz="2400">
                <a:solidFill>
                  <a:schemeClr val="bg2"/>
                </a:solidFill>
                <a:latin typeface="Courier New" panose="02070309020205020404" pitchFamily="49" charset="0"/>
                <a:cs typeface="Courier New" panose="02070309020205020404" pitchFamily="49" charset="0"/>
              </a:rPr>
              <a:t>OKHandlerClass handler = new OKHandlerClass();</a:t>
            </a:r>
            <a:endParaRPr lang="en-US" altLang="en-US" sz="2400">
              <a:solidFill>
                <a:schemeClr val="bg2"/>
              </a:solidFill>
              <a:latin typeface="Courier" charset="0"/>
              <a:cs typeface="Times New Roman" panose="02020603050405020304" pitchFamily="18" charset="0"/>
            </a:endParaRPr>
          </a:p>
          <a:p>
            <a:pPr>
              <a:spcBef>
                <a:spcPct val="50000"/>
              </a:spcBef>
              <a:buClrTx/>
              <a:buSzTx/>
              <a:buFontTx/>
              <a:buNone/>
            </a:pPr>
            <a:r>
              <a:rPr lang="en-US" altLang="en-US" sz="2400">
                <a:solidFill>
                  <a:schemeClr val="bg2"/>
                </a:solidFill>
                <a:latin typeface="Courier New" panose="02070309020205020404" pitchFamily="49" charset="0"/>
                <a:cs typeface="Courier New" panose="02070309020205020404" pitchFamily="49" charset="0"/>
              </a:rPr>
              <a:t>btOK.setOnAction(handler);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493E12E-9CA9-4C44-90B6-39AA253E7782}" type="slidenum">
              <a:rPr lang="en-US" altLang="en-US" sz="1400"/>
              <a:pPr>
                <a:spcBef>
                  <a:spcPct val="0"/>
                </a:spcBef>
                <a:buClrTx/>
                <a:buSzTx/>
                <a:buFontTx/>
                <a:buNone/>
              </a:pPr>
              <a:t>16</a:t>
            </a:fld>
            <a:endParaRPr lang="en-US" altLang="en-US" sz="1400"/>
          </a:p>
        </p:txBody>
      </p:sp>
      <p:sp>
        <p:nvSpPr>
          <p:cNvPr id="21507" name="Rectangle 2"/>
          <p:cNvSpPr>
            <a:spLocks noGrp="1" noChangeArrowheads="1"/>
          </p:cNvSpPr>
          <p:nvPr>
            <p:ph type="title"/>
          </p:nvPr>
        </p:nvSpPr>
        <p:spPr>
          <a:xfrm>
            <a:off x="685800" y="0"/>
            <a:ext cx="7772400" cy="1428750"/>
          </a:xfrm>
        </p:spPr>
        <p:txBody>
          <a:bodyPr/>
          <a:lstStyle/>
          <a:p>
            <a:r>
              <a:rPr lang="en-US" altLang="en-US" sz="4000" smtClean="0"/>
              <a:t>Example: First Version for ControlCircle (no listeners)</a:t>
            </a:r>
          </a:p>
        </p:txBody>
      </p:sp>
      <p:sp>
        <p:nvSpPr>
          <p:cNvPr id="21508" name="Rectangle 3"/>
          <p:cNvSpPr>
            <a:spLocks noGrp="1" noChangeArrowheads="1"/>
          </p:cNvSpPr>
          <p:nvPr>
            <p:ph type="body" idx="1"/>
          </p:nvPr>
        </p:nvSpPr>
        <p:spPr>
          <a:xfrm>
            <a:off x="609600" y="1600200"/>
            <a:ext cx="8077200" cy="1219200"/>
          </a:xfrm>
        </p:spPr>
        <p:txBody>
          <a:bodyPr/>
          <a:lstStyle/>
          <a:p>
            <a:pPr marL="0" indent="0">
              <a:spcBef>
                <a:spcPct val="50000"/>
              </a:spcBef>
              <a:buFont typeface="Monotype Sorts"/>
              <a:buNone/>
            </a:pPr>
            <a:r>
              <a:rPr lang="en-US" altLang="en-US" smtClean="0"/>
              <a:t>Now let us consider to write a program that uses two buttons to control the size of a circle. </a:t>
            </a:r>
          </a:p>
        </p:txBody>
      </p:sp>
      <p:sp>
        <p:nvSpPr>
          <p:cNvPr id="400390" name="AutoShape 6">
            <a:hlinkClick r:id="" action="ppaction://noaction" highlightClick="1"/>
          </p:cNvPr>
          <p:cNvSpPr>
            <a:spLocks noChangeArrowheads="1"/>
          </p:cNvSpPr>
          <p:nvPr/>
        </p:nvSpPr>
        <p:spPr bwMode="auto">
          <a:xfrm>
            <a:off x="457200" y="5105400"/>
            <a:ext cx="5334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2" action="ppaction://program"/>
              </a:rPr>
              <a:t>ControlCircleWithoutEventHandling</a:t>
            </a:r>
            <a:endParaRPr lang="en-US" altLang="ko-KR" smtClean="0">
              <a:solidFill>
                <a:schemeClr val="accent1"/>
              </a:solidFill>
              <a:ea typeface="굴림" panose="020B0600000101010101" pitchFamily="50" charset="-127"/>
            </a:endParaRPr>
          </a:p>
        </p:txBody>
      </p:sp>
      <p:sp>
        <p:nvSpPr>
          <p:cNvPr id="21510" name="AutoShape 7">
            <a:hlinkClick r:id="rId3" action="ppaction://program" highlightClick="1"/>
          </p:cNvPr>
          <p:cNvSpPr>
            <a:spLocks noChangeArrowheads="1"/>
          </p:cNvSpPr>
          <p:nvPr/>
        </p:nvSpPr>
        <p:spPr bwMode="auto">
          <a:xfrm>
            <a:off x="457200" y="5867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pic>
        <p:nvPicPr>
          <p:cNvPr id="215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19400"/>
            <a:ext cx="32480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2" name="AutoShape 9">
            <a:hlinkClick r:id="rId5" highlightClick="1"/>
          </p:cNvPr>
          <p:cNvSpPr>
            <a:spLocks noChangeArrowheads="1"/>
          </p:cNvSpPr>
          <p:nvPr/>
        </p:nvSpPr>
        <p:spPr bwMode="auto">
          <a:xfrm>
            <a:off x="152400" y="4724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39D922-6B26-42C2-9E25-D196290A6C6A}" type="slidenum">
              <a:rPr lang="en-US" altLang="en-US" sz="1400"/>
              <a:pPr>
                <a:spcBef>
                  <a:spcPct val="0"/>
                </a:spcBef>
                <a:buClrTx/>
                <a:buSzTx/>
                <a:buFontTx/>
                <a:buNone/>
              </a:pPr>
              <a:t>17</a:t>
            </a:fld>
            <a:endParaRPr lang="en-US" altLang="en-US" sz="1400"/>
          </a:p>
        </p:txBody>
      </p:sp>
      <p:sp>
        <p:nvSpPr>
          <p:cNvPr id="22531" name="Rectangle 2"/>
          <p:cNvSpPr>
            <a:spLocks noGrp="1" noChangeArrowheads="1"/>
          </p:cNvSpPr>
          <p:nvPr>
            <p:ph type="title"/>
          </p:nvPr>
        </p:nvSpPr>
        <p:spPr>
          <a:xfrm>
            <a:off x="0" y="152400"/>
            <a:ext cx="8991600" cy="1371600"/>
          </a:xfrm>
        </p:spPr>
        <p:txBody>
          <a:bodyPr/>
          <a:lstStyle/>
          <a:p>
            <a:r>
              <a:rPr lang="en-US" altLang="en-US" sz="4000" smtClean="0"/>
              <a:t>Example: Second Version for ControlCircle (with listener for Enlarge)</a:t>
            </a:r>
          </a:p>
        </p:txBody>
      </p:sp>
      <p:sp>
        <p:nvSpPr>
          <p:cNvPr id="22532" name="Rectangle 3"/>
          <p:cNvSpPr>
            <a:spLocks noGrp="1" noChangeArrowheads="1"/>
          </p:cNvSpPr>
          <p:nvPr>
            <p:ph type="body" idx="1"/>
          </p:nvPr>
        </p:nvSpPr>
        <p:spPr>
          <a:xfrm>
            <a:off x="609600" y="1752600"/>
            <a:ext cx="8077200" cy="1219200"/>
          </a:xfrm>
        </p:spPr>
        <p:txBody>
          <a:bodyPr/>
          <a:lstStyle/>
          <a:p>
            <a:pPr marL="0" indent="0">
              <a:spcBef>
                <a:spcPct val="50000"/>
              </a:spcBef>
              <a:buFont typeface="Monotype Sorts"/>
              <a:buNone/>
            </a:pPr>
            <a:r>
              <a:rPr lang="en-US" altLang="en-US" smtClean="0"/>
              <a:t>Now let us consider to write a program that uses two buttons to control the size of a circle. </a:t>
            </a:r>
          </a:p>
        </p:txBody>
      </p:sp>
      <p:sp>
        <p:nvSpPr>
          <p:cNvPr id="401414" name="AutoShape 6">
            <a:hlinkClick r:id="" action="ppaction://noaction" highlightClick="1"/>
          </p:cNvPr>
          <p:cNvSpPr>
            <a:spLocks noChangeArrowheads="1"/>
          </p:cNvSpPr>
          <p:nvPr/>
        </p:nvSpPr>
        <p:spPr bwMode="auto">
          <a:xfrm>
            <a:off x="1752600" y="5486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2" action="ppaction://program"/>
              </a:rPr>
              <a:t>ControlCircle</a:t>
            </a:r>
            <a:endParaRPr lang="en-US" altLang="ko-KR" smtClean="0">
              <a:solidFill>
                <a:schemeClr val="accent1"/>
              </a:solidFill>
              <a:ea typeface="굴림" panose="020B0600000101010101" pitchFamily="50" charset="-127"/>
            </a:endParaRPr>
          </a:p>
        </p:txBody>
      </p:sp>
      <p:sp>
        <p:nvSpPr>
          <p:cNvPr id="22534" name="AutoShape 7">
            <a:hlinkClick r:id="rId3" action="ppaction://program" highlightClick="1"/>
          </p:cNvPr>
          <p:cNvSpPr>
            <a:spLocks noChangeArrowheads="1"/>
          </p:cNvSpPr>
          <p:nvPr/>
        </p:nvSpPr>
        <p:spPr bwMode="auto">
          <a:xfrm>
            <a:off x="5334000" y="5486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pic>
        <p:nvPicPr>
          <p:cNvPr id="2253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00400"/>
            <a:ext cx="20764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200400"/>
            <a:ext cx="20764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7" name="AutoShape 10">
            <a:hlinkClick r:id="rId6" highlightClick="1"/>
          </p:cNvPr>
          <p:cNvSpPr>
            <a:spLocks noChangeArrowheads="1"/>
          </p:cNvSpPr>
          <p:nvPr/>
        </p:nvSpPr>
        <p:spPr bwMode="auto">
          <a:xfrm>
            <a:off x="1143000" y="548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0A805D-3A43-4C1A-A3FB-0AE87168453E}" type="slidenum">
              <a:rPr lang="en-US" altLang="en-US" sz="1400"/>
              <a:pPr>
                <a:spcBef>
                  <a:spcPct val="0"/>
                </a:spcBef>
                <a:buClrTx/>
                <a:buSzTx/>
                <a:buFontTx/>
                <a:buNone/>
              </a:pPr>
              <a:t>18</a:t>
            </a:fld>
            <a:endParaRPr lang="en-US" altLang="en-US" sz="1400"/>
          </a:p>
        </p:txBody>
      </p:sp>
      <p:sp>
        <p:nvSpPr>
          <p:cNvPr id="23555" name="Rectangle 2"/>
          <p:cNvSpPr>
            <a:spLocks noGrp="1" noChangeArrowheads="1"/>
          </p:cNvSpPr>
          <p:nvPr>
            <p:ph type="title"/>
          </p:nvPr>
        </p:nvSpPr>
        <p:spPr>
          <a:xfrm>
            <a:off x="685800" y="0"/>
            <a:ext cx="7772400" cy="1428750"/>
          </a:xfrm>
        </p:spPr>
        <p:txBody>
          <a:bodyPr/>
          <a:lstStyle/>
          <a:p>
            <a:r>
              <a:rPr lang="en-US" altLang="en-US" smtClean="0"/>
              <a:t>Inner Class Listeners</a:t>
            </a:r>
          </a:p>
        </p:txBody>
      </p:sp>
      <p:sp>
        <p:nvSpPr>
          <p:cNvPr id="23556" name="Rectangle 3"/>
          <p:cNvSpPr>
            <a:spLocks noGrp="1" noChangeArrowheads="1"/>
          </p:cNvSpPr>
          <p:nvPr>
            <p:ph type="body" idx="1"/>
          </p:nvPr>
        </p:nvSpPr>
        <p:spPr>
          <a:xfrm>
            <a:off x="609600" y="1371600"/>
            <a:ext cx="8077200" cy="3657600"/>
          </a:xfrm>
        </p:spPr>
        <p:txBody>
          <a:bodyPr/>
          <a:lstStyle/>
          <a:p>
            <a:pPr marL="0" indent="0">
              <a:spcBef>
                <a:spcPct val="50000"/>
              </a:spcBef>
              <a:buFont typeface="Monotype Sorts"/>
              <a:buNone/>
            </a:pPr>
            <a:r>
              <a:rPr lang="en-US" altLang="en-US" sz="3600" smtClean="0"/>
              <a:t>A listener class is designed specifically to create a listener object for a GUI component (e.g., a button). It will not be shared by other applications. So, it is appropriate to define the listener class inside the frame class as an inner class.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3B27729-79FD-4BA8-887A-3FC8A08D869F}" type="slidenum">
              <a:rPr lang="en-US" altLang="en-US" sz="1400"/>
              <a:pPr>
                <a:spcBef>
                  <a:spcPct val="0"/>
                </a:spcBef>
                <a:buClrTx/>
                <a:buSzTx/>
                <a:buFontTx/>
                <a:buNone/>
              </a:pPr>
              <a:t>19</a:t>
            </a:fld>
            <a:endParaRPr lang="en-US" altLang="en-US" sz="1400"/>
          </a:p>
        </p:txBody>
      </p:sp>
      <p:sp>
        <p:nvSpPr>
          <p:cNvPr id="24579" name="Rectangle 2"/>
          <p:cNvSpPr>
            <a:spLocks noGrp="1" noChangeArrowheads="1"/>
          </p:cNvSpPr>
          <p:nvPr>
            <p:ph type="title"/>
          </p:nvPr>
        </p:nvSpPr>
        <p:spPr>
          <a:xfrm>
            <a:off x="685800" y="0"/>
            <a:ext cx="7772400" cy="1428750"/>
          </a:xfrm>
        </p:spPr>
        <p:txBody>
          <a:bodyPr/>
          <a:lstStyle/>
          <a:p>
            <a:r>
              <a:rPr lang="en-US" altLang="en-US" smtClean="0"/>
              <a:t>Inner Classes</a:t>
            </a:r>
          </a:p>
        </p:txBody>
      </p:sp>
      <p:sp>
        <p:nvSpPr>
          <p:cNvPr id="22532" name="Rectangle 3"/>
          <p:cNvSpPr>
            <a:spLocks noGrp="1" noChangeArrowheads="1"/>
          </p:cNvSpPr>
          <p:nvPr>
            <p:ph type="body" idx="1"/>
          </p:nvPr>
        </p:nvSpPr>
        <p:spPr>
          <a:xfrm>
            <a:off x="685800" y="1371600"/>
            <a:ext cx="7467600" cy="4953000"/>
          </a:xfrm>
        </p:spPr>
        <p:txBody>
          <a:bodyPr/>
          <a:lstStyle/>
          <a:p>
            <a:pPr>
              <a:spcBef>
                <a:spcPct val="50000"/>
              </a:spcBef>
              <a:buFont typeface="Monotype Sorts"/>
              <a:buNone/>
              <a:defRPr/>
            </a:pPr>
            <a:r>
              <a:rPr lang="en-US" altLang="en-US" sz="2800" dirty="0" smtClean="0"/>
              <a:t>Inner class: A class is a member of another class.</a:t>
            </a:r>
          </a:p>
          <a:p>
            <a:pPr>
              <a:spcBef>
                <a:spcPct val="50000"/>
              </a:spcBef>
              <a:buFont typeface="Monotype Sorts"/>
              <a:buNone/>
              <a:defRPr/>
            </a:pPr>
            <a:r>
              <a:rPr lang="en-US" altLang="en-US" sz="2800" dirty="0" smtClean="0"/>
              <a:t>Advantages: In some applications, you can use an inner class to make programs simple.</a:t>
            </a:r>
          </a:p>
          <a:p>
            <a:pPr marL="0" indent="0">
              <a:spcBef>
                <a:spcPct val="50000"/>
              </a:spcBef>
              <a:buFont typeface="Monotype Sorts"/>
              <a:buNone/>
              <a:defRPr/>
            </a:pPr>
            <a:r>
              <a:rPr lang="en-US" altLang="en-US" sz="2800" dirty="0" smtClean="0"/>
              <a:t>An inner class can reference the data and methods defined in the outer class in which it nests, so you do not need to pass the reference of the outer class to the constructor of the inner class.</a:t>
            </a:r>
          </a:p>
        </p:txBody>
      </p:sp>
      <p:sp>
        <p:nvSpPr>
          <p:cNvPr id="392196" name="AutoShape 4">
            <a:hlinkClick r:id="" action="ppaction://noaction" highlightClick="1"/>
          </p:cNvPr>
          <p:cNvSpPr>
            <a:spLocks noChangeArrowheads="1"/>
          </p:cNvSpPr>
          <p:nvPr/>
        </p:nvSpPr>
        <p:spPr bwMode="auto">
          <a:xfrm>
            <a:off x="4572000" y="5638800"/>
            <a:ext cx="2590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2" action="ppaction://hlinkfile"/>
              </a:rPr>
              <a:t>ShowInnerClass</a:t>
            </a:r>
            <a:endParaRPr lang="en-US" altLang="ko-KR" smtClean="0">
              <a:solidFill>
                <a:schemeClr val="accent1"/>
              </a:solidFill>
              <a:ea typeface="굴림" panose="020B0600000101010101" pitchFamily="50" charset="-127"/>
            </a:endParaRPr>
          </a:p>
        </p:txBody>
      </p:sp>
      <p:sp>
        <p:nvSpPr>
          <p:cNvPr id="24582" name="AutoShape 5">
            <a:hlinkClick r:id="rId3" highlightClick="1"/>
          </p:cNvPr>
          <p:cNvSpPr>
            <a:spLocks noChangeArrowheads="1"/>
          </p:cNvSpPr>
          <p:nvPr/>
        </p:nvSpPr>
        <p:spPr bwMode="auto">
          <a:xfrm>
            <a:off x="3962400" y="5638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1AF57BA-F333-49FC-ADC7-600C4722B8C3}" type="slidenum">
              <a:rPr lang="en-US" altLang="en-US" sz="1400"/>
              <a:pPr>
                <a:spcBef>
                  <a:spcPct val="0"/>
                </a:spcBef>
                <a:buClrTx/>
                <a:buSzTx/>
                <a:buFontTx/>
                <a:buNone/>
              </a:pPr>
              <a:t>2</a:t>
            </a:fld>
            <a:endParaRPr lang="en-US" altLang="en-US" sz="1400"/>
          </a:p>
        </p:txBody>
      </p:sp>
      <p:sp>
        <p:nvSpPr>
          <p:cNvPr id="6147" name="Rectangle 2"/>
          <p:cNvSpPr>
            <a:spLocks noGrp="1" noChangeArrowheads="1"/>
          </p:cNvSpPr>
          <p:nvPr>
            <p:ph type="title"/>
          </p:nvPr>
        </p:nvSpPr>
        <p:spPr>
          <a:xfrm>
            <a:off x="152400" y="228600"/>
            <a:ext cx="8763000" cy="1066800"/>
          </a:xfrm>
          <a:noFill/>
        </p:spPr>
        <p:txBody>
          <a:bodyPr/>
          <a:lstStyle/>
          <a:p>
            <a:r>
              <a:rPr lang="en-US" altLang="en-US" smtClean="0"/>
              <a:t>Motivations</a:t>
            </a:r>
          </a:p>
        </p:txBody>
      </p:sp>
      <p:sp>
        <p:nvSpPr>
          <p:cNvPr id="6148" name="Rectangle 3"/>
          <p:cNvSpPr>
            <a:spLocks noGrp="1" noChangeArrowheads="1"/>
          </p:cNvSpPr>
          <p:nvPr>
            <p:ph type="body" idx="1"/>
          </p:nvPr>
        </p:nvSpPr>
        <p:spPr>
          <a:xfrm>
            <a:off x="228600" y="1295400"/>
            <a:ext cx="5257800" cy="4648200"/>
          </a:xfrm>
          <a:noFill/>
        </p:spPr>
        <p:txBody>
          <a:bodyPr/>
          <a:lstStyle/>
          <a:p>
            <a:pPr marL="0" indent="0">
              <a:buFont typeface="Monotype Sorts"/>
              <a:buNone/>
            </a:pPr>
            <a:r>
              <a:rPr lang="en-US" altLang="en-US" sz="2800" smtClean="0"/>
              <a:t>Suppose you want to write a GUI program that lets the user enter a loan amount, annual interest rate, and number of years and click the </a:t>
            </a:r>
            <a:r>
              <a:rPr lang="en-US" altLang="en-US" sz="2800" i="1" smtClean="0"/>
              <a:t>Compute Payment</a:t>
            </a:r>
            <a:r>
              <a:rPr lang="en-US" altLang="en-US" sz="2800" smtClean="0"/>
              <a:t> button to obtain the monthly payment and total payment. How do you accomplish the task? You have to use </a:t>
            </a:r>
            <a:r>
              <a:rPr lang="en-US" altLang="en-US" sz="2800" i="1" smtClean="0"/>
              <a:t>event-driven programming</a:t>
            </a:r>
            <a:r>
              <a:rPr lang="en-US" altLang="en-US" sz="2800" smtClean="0"/>
              <a:t> to write the code to respond to the button-clicking event.</a:t>
            </a:r>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376363"/>
            <a:ext cx="3506788"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1">
            <a:hlinkClick r:id="" action="ppaction://noaction" highlightClick="1"/>
          </p:cNvPr>
          <p:cNvSpPr>
            <a:spLocks noChangeArrowheads="1"/>
          </p:cNvSpPr>
          <p:nvPr/>
        </p:nvSpPr>
        <p:spPr bwMode="auto">
          <a:xfrm>
            <a:off x="5492750" y="4652963"/>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3" action="ppaction://program"/>
              </a:rPr>
              <a:t>LoanCalculator</a:t>
            </a:r>
            <a:endParaRPr lang="en-US" altLang="ko-KR" smtClean="0">
              <a:solidFill>
                <a:schemeClr val="accent1"/>
              </a:solidFill>
              <a:ea typeface="굴림" panose="020B0600000101010101" pitchFamily="50" charset="-127"/>
            </a:endParaRPr>
          </a:p>
        </p:txBody>
      </p:sp>
      <p:sp>
        <p:nvSpPr>
          <p:cNvPr id="6151" name="AutoShape 12">
            <a:hlinkClick r:id="rId4" action="ppaction://program" highlightClick="1"/>
          </p:cNvPr>
          <p:cNvSpPr>
            <a:spLocks noChangeArrowheads="1"/>
          </p:cNvSpPr>
          <p:nvPr/>
        </p:nvSpPr>
        <p:spPr bwMode="auto">
          <a:xfrm>
            <a:off x="5492750" y="5414963"/>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152" name="AutoShape 13">
            <a:hlinkClick r:id="rId5" highlightClick="1"/>
          </p:cNvPr>
          <p:cNvSpPr>
            <a:spLocks noChangeArrowheads="1"/>
          </p:cNvSpPr>
          <p:nvPr/>
        </p:nvSpPr>
        <p:spPr bwMode="auto">
          <a:xfrm>
            <a:off x="5187950" y="442436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DBA1C9-D26F-47FB-8940-53110ABA0A1E}" type="slidenum">
              <a:rPr lang="en-US" altLang="en-US" sz="1400"/>
              <a:pPr>
                <a:spcBef>
                  <a:spcPct val="0"/>
                </a:spcBef>
                <a:buClrTx/>
                <a:buSzTx/>
                <a:buFontTx/>
                <a:buNone/>
              </a:pPr>
              <a:t>20</a:t>
            </a:fld>
            <a:endParaRPr lang="en-US" altLang="en-US" sz="1400"/>
          </a:p>
        </p:txBody>
      </p:sp>
      <p:sp>
        <p:nvSpPr>
          <p:cNvPr id="25603" name="Rectangle 2"/>
          <p:cNvSpPr>
            <a:spLocks noGrp="1" noChangeArrowheads="1"/>
          </p:cNvSpPr>
          <p:nvPr>
            <p:ph type="title"/>
          </p:nvPr>
        </p:nvSpPr>
        <p:spPr>
          <a:xfrm>
            <a:off x="685800" y="304800"/>
            <a:ext cx="7772400" cy="609600"/>
          </a:xfrm>
        </p:spPr>
        <p:txBody>
          <a:bodyPr/>
          <a:lstStyle/>
          <a:p>
            <a:r>
              <a:rPr lang="en-US" altLang="en-US" sz="4000" smtClean="0"/>
              <a:t>Inner Classes, cont.</a:t>
            </a:r>
          </a:p>
        </p:txBody>
      </p:sp>
      <p:sp>
        <p:nvSpPr>
          <p:cNvPr id="25604" name="Rectangle 7"/>
          <p:cNvSpPr>
            <a:spLocks noChangeArrowheads="1"/>
          </p:cNvSpPr>
          <p:nvPr/>
        </p:nvSpPr>
        <p:spPr bwMode="auto">
          <a:xfrm>
            <a:off x="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560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763000" cy="516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CA68524-754F-4518-AA8D-C0B78D57D3D7}" type="slidenum">
              <a:rPr lang="en-US" altLang="en-US" sz="1400"/>
              <a:pPr>
                <a:spcBef>
                  <a:spcPct val="0"/>
                </a:spcBef>
                <a:buClrTx/>
                <a:buSzTx/>
                <a:buFontTx/>
                <a:buNone/>
              </a:pPr>
              <a:t>21</a:t>
            </a:fld>
            <a:endParaRPr lang="en-US" altLang="en-US" sz="1400"/>
          </a:p>
        </p:txBody>
      </p:sp>
      <p:sp>
        <p:nvSpPr>
          <p:cNvPr id="26627" name="Rectangle 2"/>
          <p:cNvSpPr>
            <a:spLocks noGrp="1" noChangeArrowheads="1"/>
          </p:cNvSpPr>
          <p:nvPr>
            <p:ph type="title"/>
          </p:nvPr>
        </p:nvSpPr>
        <p:spPr>
          <a:xfrm>
            <a:off x="685800" y="0"/>
            <a:ext cx="7772400" cy="1428750"/>
          </a:xfrm>
        </p:spPr>
        <p:txBody>
          <a:bodyPr/>
          <a:lstStyle/>
          <a:p>
            <a:r>
              <a:rPr lang="en-US" altLang="en-US" smtClean="0"/>
              <a:t>Inner Classes (cont.)</a:t>
            </a:r>
          </a:p>
        </p:txBody>
      </p:sp>
      <p:sp>
        <p:nvSpPr>
          <p:cNvPr id="26628" name="Rectangle 3"/>
          <p:cNvSpPr>
            <a:spLocks noGrp="1" noChangeArrowheads="1"/>
          </p:cNvSpPr>
          <p:nvPr>
            <p:ph type="body" idx="1"/>
          </p:nvPr>
        </p:nvSpPr>
        <p:spPr>
          <a:xfrm>
            <a:off x="685800" y="1371600"/>
            <a:ext cx="7467600" cy="4953000"/>
          </a:xfrm>
        </p:spPr>
        <p:txBody>
          <a:bodyPr/>
          <a:lstStyle/>
          <a:p>
            <a:pPr marL="0" indent="0">
              <a:spcBef>
                <a:spcPct val="50000"/>
              </a:spcBef>
              <a:buFont typeface="Monotype Sorts"/>
              <a:buNone/>
            </a:pPr>
            <a:r>
              <a:rPr lang="en-US" altLang="en-US" smtClean="0">
                <a:cs typeface="Times New Roman" panose="02020603050405020304" pitchFamily="18" charset="0"/>
              </a:rPr>
              <a:t>Inner classes can make programs simple and concise. </a:t>
            </a:r>
          </a:p>
          <a:p>
            <a:pPr marL="0" indent="0">
              <a:spcBef>
                <a:spcPct val="50000"/>
              </a:spcBef>
              <a:buFont typeface="Monotype Sorts"/>
              <a:buNone/>
            </a:pPr>
            <a:r>
              <a:rPr lang="en-US" altLang="en-US" smtClean="0">
                <a:cs typeface="Times New Roman" panose="02020603050405020304" pitchFamily="18" charset="0"/>
              </a:rPr>
              <a:t>An inner class supports the work of its containing outer class and is compiled into a class named </a:t>
            </a:r>
            <a:r>
              <a:rPr lang="en-US" altLang="en-US" i="1" smtClean="0">
                <a:cs typeface="Times New Roman" panose="02020603050405020304" pitchFamily="18" charset="0"/>
              </a:rPr>
              <a:t>OuterClassName</a:t>
            </a:r>
            <a:r>
              <a:rPr lang="en-US" altLang="en-US" smtClean="0">
                <a:cs typeface="Times New Roman" panose="02020603050405020304" pitchFamily="18" charset="0"/>
              </a:rPr>
              <a:t>$</a:t>
            </a:r>
            <a:r>
              <a:rPr lang="en-US" altLang="en-US" i="1" smtClean="0">
                <a:cs typeface="Times New Roman" panose="02020603050405020304" pitchFamily="18" charset="0"/>
              </a:rPr>
              <a:t>InnerClassName</a:t>
            </a:r>
            <a:r>
              <a:rPr lang="en-US" altLang="en-US" smtClean="0">
                <a:cs typeface="Times New Roman" panose="02020603050405020304" pitchFamily="18" charset="0"/>
              </a:rPr>
              <a:t>.class. For example, the inner class InnerClass in OuterClass is compiled into </a:t>
            </a:r>
            <a:r>
              <a:rPr lang="en-US" altLang="en-US" i="1" smtClean="0">
                <a:cs typeface="Times New Roman" panose="02020603050405020304" pitchFamily="18" charset="0"/>
              </a:rPr>
              <a:t>OuterClass$InnerClass</a:t>
            </a:r>
            <a:r>
              <a:rPr lang="en-US" altLang="en-US" smtClean="0">
                <a:cs typeface="Times New Roman" panose="02020603050405020304" pitchFamily="18" charset="0"/>
              </a:rPr>
              <a:t>.class</a:t>
            </a:r>
            <a:r>
              <a:rPr lang="en-US" altLang="en-US" smtClean="0">
                <a:latin typeface="Courier" charset="0"/>
                <a:cs typeface="Times New Roman" panose="02020603050405020304" pitchFamily="18" charset="0"/>
              </a:rPr>
              <a:t>.</a:t>
            </a:r>
            <a:endParaRPr lang="en-US"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7C9D548-59C0-4706-902C-0026EB39DB7B}" type="slidenum">
              <a:rPr lang="en-US" altLang="en-US" sz="1400"/>
              <a:pPr>
                <a:spcBef>
                  <a:spcPct val="0"/>
                </a:spcBef>
                <a:buClrTx/>
                <a:buSzTx/>
                <a:buFontTx/>
                <a:buNone/>
              </a:pPr>
              <a:t>22</a:t>
            </a:fld>
            <a:endParaRPr lang="en-US" altLang="en-US" sz="1400"/>
          </a:p>
        </p:txBody>
      </p:sp>
      <p:sp>
        <p:nvSpPr>
          <p:cNvPr id="27651" name="Rectangle 2"/>
          <p:cNvSpPr>
            <a:spLocks noGrp="1" noChangeArrowheads="1"/>
          </p:cNvSpPr>
          <p:nvPr>
            <p:ph type="title"/>
          </p:nvPr>
        </p:nvSpPr>
        <p:spPr>
          <a:xfrm>
            <a:off x="685800" y="0"/>
            <a:ext cx="7772400" cy="1428750"/>
          </a:xfrm>
        </p:spPr>
        <p:txBody>
          <a:bodyPr/>
          <a:lstStyle/>
          <a:p>
            <a:r>
              <a:rPr lang="en-US" altLang="en-US" smtClean="0"/>
              <a:t>Inner Classes (cont.)</a:t>
            </a:r>
          </a:p>
        </p:txBody>
      </p:sp>
      <p:sp>
        <p:nvSpPr>
          <p:cNvPr id="27652" name="Rectangle 3"/>
          <p:cNvSpPr>
            <a:spLocks noGrp="1" noChangeArrowheads="1"/>
          </p:cNvSpPr>
          <p:nvPr>
            <p:ph type="body" idx="1"/>
          </p:nvPr>
        </p:nvSpPr>
        <p:spPr>
          <a:xfrm>
            <a:off x="685800" y="1371600"/>
            <a:ext cx="7467600" cy="4953000"/>
          </a:xfrm>
        </p:spPr>
        <p:txBody>
          <a:bodyPr/>
          <a:lstStyle/>
          <a:p>
            <a:pPr>
              <a:spcBef>
                <a:spcPct val="50000"/>
              </a:spcBef>
              <a:buFont typeface="Wingdings" panose="05000000000000000000" pitchFamily="2" charset="2"/>
              <a:buChar char="q"/>
            </a:pPr>
            <a:r>
              <a:rPr lang="en-US" altLang="en-US" smtClean="0">
                <a:cs typeface="Times New Roman" panose="02020603050405020304" pitchFamily="18" charset="0"/>
              </a:rPr>
              <a:t>An inner class can be declared public, protected, or private subject to the same visibility rules applied to a member of the class. </a:t>
            </a:r>
          </a:p>
          <a:p>
            <a:pPr>
              <a:spcBef>
                <a:spcPct val="50000"/>
              </a:spcBef>
              <a:buFont typeface="Wingdings" panose="05000000000000000000" pitchFamily="2" charset="2"/>
              <a:buChar char="q"/>
            </a:pPr>
            <a:r>
              <a:rPr lang="en-US" altLang="en-US" smtClean="0">
                <a:cs typeface="Times New Roman" panose="02020603050405020304" pitchFamily="18" charset="0"/>
              </a:rPr>
              <a:t>An inner class can be declared static. A static inner class can be accessed using the outer class name. A static inner class cannot access nonstatic members of the outer class</a:t>
            </a:r>
            <a:r>
              <a:rPr lang="en-US" altLang="en-US" smtClean="0">
                <a:latin typeface="Courier"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A7D121-C24B-4E55-9F4A-8C1CF19FD8B9}" type="slidenum">
              <a:rPr lang="en-US" altLang="en-US" sz="1400"/>
              <a:pPr>
                <a:spcBef>
                  <a:spcPct val="0"/>
                </a:spcBef>
                <a:buClrTx/>
                <a:buSzTx/>
                <a:buFontTx/>
                <a:buNone/>
              </a:pPr>
              <a:t>23</a:t>
            </a:fld>
            <a:endParaRPr lang="en-US" altLang="en-US" sz="1400"/>
          </a:p>
        </p:txBody>
      </p:sp>
      <p:sp>
        <p:nvSpPr>
          <p:cNvPr id="28675" name="Rectangle 2"/>
          <p:cNvSpPr>
            <a:spLocks noGrp="1" noChangeArrowheads="1"/>
          </p:cNvSpPr>
          <p:nvPr>
            <p:ph type="title"/>
          </p:nvPr>
        </p:nvSpPr>
        <p:spPr>
          <a:xfrm>
            <a:off x="685800" y="381000"/>
            <a:ext cx="7772400" cy="666750"/>
          </a:xfrm>
        </p:spPr>
        <p:txBody>
          <a:bodyPr/>
          <a:lstStyle/>
          <a:p>
            <a:r>
              <a:rPr lang="en-US" altLang="en-US" sz="4000" smtClean="0"/>
              <a:t>Anonymous Inner Classes</a:t>
            </a:r>
          </a:p>
        </p:txBody>
      </p:sp>
      <p:sp>
        <p:nvSpPr>
          <p:cNvPr id="28676" name="Rectangle 3"/>
          <p:cNvSpPr>
            <a:spLocks noGrp="1" noChangeArrowheads="1"/>
          </p:cNvSpPr>
          <p:nvPr>
            <p:ph type="body" idx="1"/>
          </p:nvPr>
        </p:nvSpPr>
        <p:spPr>
          <a:xfrm>
            <a:off x="304800" y="1295400"/>
            <a:ext cx="8382000" cy="4953000"/>
          </a:xfrm>
        </p:spPr>
        <p:txBody>
          <a:bodyPr/>
          <a:lstStyle/>
          <a:p>
            <a:pPr>
              <a:buFont typeface="Wingdings" panose="05000000000000000000" pitchFamily="2" charset="2"/>
              <a:buChar char="q"/>
            </a:pPr>
            <a:r>
              <a:rPr lang="en-US" altLang="en-US" sz="2400" smtClean="0"/>
              <a:t>An anonymous inner class must always extend a superclass or implement an interface, but it cannot have an explicit extends or implements clause. </a:t>
            </a:r>
          </a:p>
          <a:p>
            <a:pPr>
              <a:buFont typeface="Wingdings" panose="05000000000000000000" pitchFamily="2" charset="2"/>
              <a:buChar char="q"/>
            </a:pPr>
            <a:r>
              <a:rPr lang="en-US" altLang="en-US" sz="2400" smtClean="0"/>
              <a:t>An anonymous inner class must implement all the abstract methods in the superclass or in the interface. </a:t>
            </a:r>
          </a:p>
          <a:p>
            <a:pPr>
              <a:buFont typeface="Wingdings" panose="05000000000000000000" pitchFamily="2" charset="2"/>
              <a:buChar char="q"/>
            </a:pPr>
            <a:r>
              <a:rPr lang="en-US" altLang="en-US" sz="2400" smtClean="0"/>
              <a:t>An anonymous inner class always uses the no-arg constructor from its superclass to create an instance. If an anonymous inner class implements an interface, the constructor is Object().</a:t>
            </a:r>
          </a:p>
          <a:p>
            <a:pPr>
              <a:buFont typeface="Wingdings" panose="05000000000000000000" pitchFamily="2" charset="2"/>
              <a:buChar char="q"/>
            </a:pPr>
            <a:r>
              <a:rPr lang="en-US" altLang="en-US" sz="2400" smtClean="0"/>
              <a:t>An anonymous inner class is compiled into a class named OuterClassName$</a:t>
            </a:r>
            <a:r>
              <a:rPr lang="en-US" altLang="en-US" sz="2400" i="1" smtClean="0"/>
              <a:t>n</a:t>
            </a:r>
            <a:r>
              <a:rPr lang="en-US" altLang="en-US" sz="2400" smtClean="0"/>
              <a:t>.class. For example, if the outer class Test has two anonymous inner classes, these two classes are compiled into Test$1.class and Test$2.class.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714292-35A6-4B46-A0D3-6240EAC83483}" type="slidenum">
              <a:rPr lang="en-US" altLang="en-US" sz="1400"/>
              <a:pPr>
                <a:spcBef>
                  <a:spcPct val="0"/>
                </a:spcBef>
                <a:buClrTx/>
                <a:buSzTx/>
                <a:buFontTx/>
                <a:buNone/>
              </a:pPr>
              <a:t>24</a:t>
            </a:fld>
            <a:endParaRPr lang="en-US" altLang="en-US" sz="1400"/>
          </a:p>
        </p:txBody>
      </p:sp>
      <p:sp>
        <p:nvSpPr>
          <p:cNvPr id="29699" name="Rectangle 2"/>
          <p:cNvSpPr>
            <a:spLocks noGrp="1" noChangeArrowheads="1"/>
          </p:cNvSpPr>
          <p:nvPr>
            <p:ph type="title"/>
          </p:nvPr>
        </p:nvSpPr>
        <p:spPr>
          <a:xfrm>
            <a:off x="685800" y="381000"/>
            <a:ext cx="7772400" cy="666750"/>
          </a:xfrm>
        </p:spPr>
        <p:txBody>
          <a:bodyPr/>
          <a:lstStyle/>
          <a:p>
            <a:r>
              <a:rPr lang="en-US" altLang="en-US" sz="4000" smtClean="0"/>
              <a:t>Anonymous Inner Classes (cont.)</a:t>
            </a:r>
          </a:p>
        </p:txBody>
      </p:sp>
      <p:sp>
        <p:nvSpPr>
          <p:cNvPr id="29700" name="Rectangle 3"/>
          <p:cNvSpPr>
            <a:spLocks noGrp="1" noChangeArrowheads="1"/>
          </p:cNvSpPr>
          <p:nvPr>
            <p:ph type="body" idx="1"/>
          </p:nvPr>
        </p:nvSpPr>
        <p:spPr>
          <a:xfrm>
            <a:off x="304800" y="1295400"/>
            <a:ext cx="8382000" cy="2590800"/>
          </a:xfrm>
        </p:spPr>
        <p:txBody>
          <a:bodyPr/>
          <a:lstStyle/>
          <a:p>
            <a:pPr>
              <a:spcBef>
                <a:spcPct val="0"/>
              </a:spcBef>
              <a:buFont typeface="Monotype Sorts"/>
              <a:buNone/>
            </a:pPr>
            <a:r>
              <a:rPr lang="en-US" altLang="en-US" sz="2800" smtClean="0"/>
              <a:t>	Inner class listeners can be shortened using anonymous inner classes. An </a:t>
            </a:r>
            <a:r>
              <a:rPr lang="en-US" altLang="en-US" sz="2800" i="1" smtClean="0"/>
              <a:t>anonymous inner class</a:t>
            </a:r>
            <a:r>
              <a:rPr lang="en-US" altLang="en-US" sz="2800" smtClean="0"/>
              <a:t> is an inner class without a name. It combines declaring an inner class and creating an instance of the class in one step. An anonymous inner class is declared as follows:</a:t>
            </a:r>
          </a:p>
        </p:txBody>
      </p:sp>
      <p:sp>
        <p:nvSpPr>
          <p:cNvPr id="29701" name="Text Box 4"/>
          <p:cNvSpPr txBox="1">
            <a:spLocks noChangeArrowheads="1"/>
          </p:cNvSpPr>
          <p:nvPr/>
        </p:nvSpPr>
        <p:spPr bwMode="auto">
          <a:xfrm>
            <a:off x="533400" y="3978275"/>
            <a:ext cx="8077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solidFill>
                  <a:schemeClr val="bg2"/>
                </a:solidFill>
              </a:rPr>
              <a:t>new</a:t>
            </a:r>
            <a:r>
              <a:rPr lang="en-US" altLang="en-US" sz="2400">
                <a:solidFill>
                  <a:schemeClr val="bg2"/>
                </a:solidFill>
              </a:rPr>
              <a:t> SuperClassName/InterfaceName() {</a:t>
            </a:r>
          </a:p>
          <a:p>
            <a:pPr>
              <a:spcBef>
                <a:spcPct val="0"/>
              </a:spcBef>
              <a:buClrTx/>
              <a:buSzTx/>
              <a:buFontTx/>
              <a:buNone/>
            </a:pPr>
            <a:r>
              <a:rPr lang="en-US" altLang="en-US" sz="2400">
                <a:solidFill>
                  <a:schemeClr val="bg2"/>
                </a:solidFill>
              </a:rPr>
              <a:t>  // Implement or override methods in superclass or interface</a:t>
            </a:r>
          </a:p>
          <a:p>
            <a:pPr>
              <a:spcBef>
                <a:spcPct val="0"/>
              </a:spcBef>
              <a:buClrTx/>
              <a:buSzTx/>
              <a:buFontTx/>
              <a:buNone/>
            </a:pPr>
            <a:r>
              <a:rPr lang="en-US" altLang="en-US" sz="2400">
                <a:solidFill>
                  <a:schemeClr val="bg2"/>
                </a:solidFill>
              </a:rPr>
              <a:t>  // Other methods if necessary</a:t>
            </a:r>
          </a:p>
          <a:p>
            <a:pPr>
              <a:spcBef>
                <a:spcPct val="0"/>
              </a:spcBef>
              <a:buClrTx/>
              <a:buSzTx/>
              <a:buFontTx/>
              <a:buNone/>
            </a:pPr>
            <a:r>
              <a:rPr lang="en-US" altLang="en-US" sz="2400">
                <a:solidFill>
                  <a:schemeClr val="bg2"/>
                </a:solidFill>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E360E0-29D1-4F70-A6BA-07821F3BB533}" type="slidenum">
              <a:rPr lang="en-US" altLang="en-US" sz="1400"/>
              <a:pPr>
                <a:spcBef>
                  <a:spcPct val="0"/>
                </a:spcBef>
                <a:buClrTx/>
                <a:buSzTx/>
                <a:buFontTx/>
                <a:buNone/>
              </a:pPr>
              <a:t>25</a:t>
            </a:fld>
            <a:endParaRPr lang="en-US" altLang="en-US" sz="1400"/>
          </a:p>
        </p:txBody>
      </p:sp>
      <p:sp>
        <p:nvSpPr>
          <p:cNvPr id="30723" name="Rectangle 2"/>
          <p:cNvSpPr>
            <a:spLocks noGrp="1" noChangeArrowheads="1"/>
          </p:cNvSpPr>
          <p:nvPr>
            <p:ph type="title"/>
          </p:nvPr>
        </p:nvSpPr>
        <p:spPr>
          <a:xfrm>
            <a:off x="685800" y="381000"/>
            <a:ext cx="7772400" cy="666750"/>
          </a:xfrm>
        </p:spPr>
        <p:txBody>
          <a:bodyPr/>
          <a:lstStyle/>
          <a:p>
            <a:r>
              <a:rPr lang="en-US" altLang="en-US" sz="4000" smtClean="0"/>
              <a:t>Anonymous Inner Classes (cont.)</a:t>
            </a: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5"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14" name="AutoShape 5">
            <a:hlinkClick r:id="" action="ppaction://noaction" highlightClick="1"/>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2" action="ppaction://program"/>
              </a:rPr>
              <a:t>AnonymousHandlerDemo</a:t>
            </a:r>
            <a:endParaRPr lang="en-US" altLang="ko-KR" smtClean="0">
              <a:solidFill>
                <a:schemeClr val="accent1"/>
              </a:solidFill>
              <a:ea typeface="굴림" panose="020B0600000101010101" pitchFamily="50" charset="-127"/>
            </a:endParaRPr>
          </a:p>
        </p:txBody>
      </p:sp>
      <p:sp>
        <p:nvSpPr>
          <p:cNvPr id="30727" name="AutoShape 6">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0728" name="AutoShape 7">
            <a:hlinkClick r:id="rId4"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072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495800"/>
            <a:ext cx="283845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3073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 y="1371600"/>
            <a:ext cx="9067800" cy="283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8F91EB-2E24-46F6-9314-1C0024473F6B}" type="slidenum">
              <a:rPr lang="en-US" altLang="en-US" sz="1400"/>
              <a:pPr>
                <a:spcBef>
                  <a:spcPct val="0"/>
                </a:spcBef>
                <a:buClrTx/>
                <a:buSzTx/>
                <a:buFontTx/>
                <a:buNone/>
              </a:pPr>
              <a:t>26</a:t>
            </a:fld>
            <a:endParaRPr lang="en-US" altLang="en-US" sz="1400"/>
          </a:p>
        </p:txBody>
      </p:sp>
      <p:sp>
        <p:nvSpPr>
          <p:cNvPr id="31747" name="Rectangle 2"/>
          <p:cNvSpPr>
            <a:spLocks noGrp="1" noChangeArrowheads="1"/>
          </p:cNvSpPr>
          <p:nvPr>
            <p:ph type="title"/>
          </p:nvPr>
        </p:nvSpPr>
        <p:spPr>
          <a:xfrm>
            <a:off x="304800" y="228600"/>
            <a:ext cx="8458200" cy="1295400"/>
          </a:xfrm>
        </p:spPr>
        <p:txBody>
          <a:bodyPr/>
          <a:lstStyle/>
          <a:p>
            <a:r>
              <a:rPr lang="en-US" altLang="en-US" smtClean="0"/>
              <a:t>Simplifying Event Handing Using Lambda Expressions</a:t>
            </a:r>
          </a:p>
        </p:txBody>
      </p:sp>
      <p:sp>
        <p:nvSpPr>
          <p:cNvPr id="31748" name="Rectangle 3"/>
          <p:cNvSpPr>
            <a:spLocks noGrp="1" noChangeArrowheads="1"/>
          </p:cNvSpPr>
          <p:nvPr>
            <p:ph type="body" idx="1"/>
          </p:nvPr>
        </p:nvSpPr>
        <p:spPr>
          <a:xfrm>
            <a:off x="228600" y="1676400"/>
            <a:ext cx="8686800" cy="2667000"/>
          </a:xfrm>
        </p:spPr>
        <p:txBody>
          <a:bodyPr/>
          <a:lstStyle/>
          <a:p>
            <a:pPr marL="0" indent="0">
              <a:buFont typeface="Monotype Sorts"/>
              <a:buNone/>
            </a:pPr>
            <a:r>
              <a:rPr lang="en-US" altLang="en-US" sz="2800" i="1" smtClean="0"/>
              <a:t>Lambda expression</a:t>
            </a:r>
            <a:r>
              <a:rPr lang="en-US" altLang="en-US" sz="2800" smtClean="0"/>
              <a:t> is a new feature in Java 8. Lambda expressions can be viewed as an anonymous method with a concise syntax. For example, the following code in (a) can be greatly simplified using a lambda expression in (b) in three lines.</a:t>
            </a: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4" name="Rectangle 4"/>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graphicFrame>
        <p:nvGraphicFramePr>
          <p:cNvPr id="31751" name="Object 4"/>
          <p:cNvGraphicFramePr>
            <a:graphicFrameLocks noChangeAspect="1"/>
          </p:cNvGraphicFramePr>
          <p:nvPr/>
        </p:nvGraphicFramePr>
        <p:xfrm>
          <a:off x="128588" y="3886200"/>
          <a:ext cx="8886825" cy="2438400"/>
        </p:xfrm>
        <a:graphic>
          <a:graphicData uri="http://schemas.openxmlformats.org/presentationml/2006/ole">
            <mc:AlternateContent xmlns:mc="http://schemas.openxmlformats.org/markup-compatibility/2006">
              <mc:Choice xmlns:v="urn:schemas-microsoft-com:vml" Requires="v">
                <p:oleObj spid="_x0000_s31753" name="Picture" r:id="rId3" imgW="4799841" imgH="1312361" progId="Word.Picture.8">
                  <p:embed/>
                </p:oleObj>
              </mc:Choice>
              <mc:Fallback>
                <p:oleObj name="Picture" r:id="rId3" imgW="4799841" imgH="1312361"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3886200"/>
                        <a:ext cx="88868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BDA0DF-5593-41F1-A662-072EF2A2AD85}" type="slidenum">
              <a:rPr lang="en-US" altLang="en-US" sz="1400"/>
              <a:pPr>
                <a:spcBef>
                  <a:spcPct val="0"/>
                </a:spcBef>
                <a:buClrTx/>
                <a:buSzTx/>
                <a:buFontTx/>
                <a:buNone/>
              </a:pPr>
              <a:t>27</a:t>
            </a:fld>
            <a:endParaRPr lang="en-US" altLang="en-US" sz="1400"/>
          </a:p>
        </p:txBody>
      </p:sp>
      <p:sp>
        <p:nvSpPr>
          <p:cNvPr id="32771" name="Rectangle 2"/>
          <p:cNvSpPr>
            <a:spLocks noGrp="1" noChangeArrowheads="1"/>
          </p:cNvSpPr>
          <p:nvPr>
            <p:ph type="title"/>
          </p:nvPr>
        </p:nvSpPr>
        <p:spPr>
          <a:xfrm>
            <a:off x="152400" y="381000"/>
            <a:ext cx="8763000" cy="666750"/>
          </a:xfrm>
        </p:spPr>
        <p:txBody>
          <a:bodyPr/>
          <a:lstStyle/>
          <a:p>
            <a:r>
              <a:rPr lang="en-US" altLang="en-US" sz="4200" smtClean="0"/>
              <a:t>Basic Syntax for a Lambda Expression</a:t>
            </a:r>
          </a:p>
        </p:txBody>
      </p:sp>
      <p:sp>
        <p:nvSpPr>
          <p:cNvPr id="32772" name="Rectangle 3"/>
          <p:cNvSpPr>
            <a:spLocks noGrp="1" noChangeArrowheads="1"/>
          </p:cNvSpPr>
          <p:nvPr>
            <p:ph type="body" idx="1"/>
          </p:nvPr>
        </p:nvSpPr>
        <p:spPr>
          <a:xfrm>
            <a:off x="76200" y="1447800"/>
            <a:ext cx="8915400" cy="4724400"/>
          </a:xfrm>
        </p:spPr>
        <p:txBody>
          <a:bodyPr/>
          <a:lstStyle/>
          <a:p>
            <a:pPr marL="0" indent="0">
              <a:buFont typeface="Monotype Sorts"/>
              <a:buNone/>
            </a:pPr>
            <a:r>
              <a:rPr lang="en-US" altLang="en-US" smtClean="0"/>
              <a:t>The basic syntax for a lambda expression is either</a:t>
            </a:r>
          </a:p>
          <a:p>
            <a:pPr marL="0" indent="0">
              <a:buFont typeface="Monotype Sorts"/>
              <a:buNone/>
            </a:pPr>
            <a:r>
              <a:rPr lang="en-US" altLang="en-US" smtClean="0"/>
              <a:t>  (type1 param1, type2 param2, ...) -&gt; expression</a:t>
            </a:r>
          </a:p>
          <a:p>
            <a:pPr marL="0" indent="0">
              <a:buFont typeface="Monotype Sorts"/>
              <a:buNone/>
            </a:pPr>
            <a:r>
              <a:rPr lang="en-US" altLang="en-US" smtClean="0"/>
              <a:t>or</a:t>
            </a:r>
          </a:p>
          <a:p>
            <a:pPr marL="0" indent="0">
              <a:buFont typeface="Monotype Sorts"/>
              <a:buNone/>
            </a:pPr>
            <a:r>
              <a:rPr lang="en-US" altLang="en-US" smtClean="0"/>
              <a:t>  (type1 param1, type2 param2, ...) -&gt; { statements; }</a:t>
            </a:r>
          </a:p>
          <a:p>
            <a:pPr marL="0" indent="0">
              <a:buFont typeface="Monotype Sorts"/>
              <a:buNone/>
            </a:pPr>
            <a:endParaRPr lang="en-US" altLang="en-US" smtClean="0"/>
          </a:p>
          <a:p>
            <a:pPr marL="0" indent="0">
              <a:buFont typeface="Monotype Sorts"/>
              <a:buNone/>
            </a:pPr>
            <a:r>
              <a:rPr lang="en-US" altLang="en-US" smtClean="0"/>
              <a:t>The data type for a parameter may be explicitly declared or implicitly inferred by the compiler. The parentheses can be omitted if there is only one parameter without an explicit data type.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4AD6AA-87AC-4A1B-95F2-ECE203B34BBA}" type="slidenum">
              <a:rPr lang="en-US" altLang="en-US" sz="1400"/>
              <a:pPr>
                <a:spcBef>
                  <a:spcPct val="0"/>
                </a:spcBef>
                <a:buClrTx/>
                <a:buSzTx/>
                <a:buFontTx/>
                <a:buNone/>
              </a:pPr>
              <a:t>28</a:t>
            </a:fld>
            <a:endParaRPr lang="en-US" altLang="en-US" sz="1400"/>
          </a:p>
        </p:txBody>
      </p:sp>
      <p:sp>
        <p:nvSpPr>
          <p:cNvPr id="33795" name="Rectangle 2"/>
          <p:cNvSpPr>
            <a:spLocks noGrp="1" noChangeArrowheads="1"/>
          </p:cNvSpPr>
          <p:nvPr>
            <p:ph type="title"/>
          </p:nvPr>
        </p:nvSpPr>
        <p:spPr>
          <a:xfrm>
            <a:off x="76200" y="381000"/>
            <a:ext cx="8991600" cy="666750"/>
          </a:xfrm>
        </p:spPr>
        <p:txBody>
          <a:bodyPr/>
          <a:lstStyle/>
          <a:p>
            <a:r>
              <a:rPr lang="en-US" altLang="en-US" sz="4200" smtClean="0"/>
              <a:t>Single Abstract Method Interface (SAM)</a:t>
            </a:r>
          </a:p>
        </p:txBody>
      </p:sp>
      <p:sp>
        <p:nvSpPr>
          <p:cNvPr id="33796" name="Rectangle 3"/>
          <p:cNvSpPr>
            <a:spLocks noGrp="1" noChangeArrowheads="1"/>
          </p:cNvSpPr>
          <p:nvPr>
            <p:ph type="body" idx="1"/>
          </p:nvPr>
        </p:nvSpPr>
        <p:spPr>
          <a:xfrm>
            <a:off x="76200" y="1447800"/>
            <a:ext cx="8915400" cy="4724400"/>
          </a:xfrm>
        </p:spPr>
        <p:txBody>
          <a:bodyPr/>
          <a:lstStyle/>
          <a:p>
            <a:pPr marL="0" indent="0">
              <a:buFont typeface="Monotype Sorts"/>
              <a:buNone/>
            </a:pPr>
            <a:r>
              <a:rPr lang="en-US" altLang="en-US" smtClean="0"/>
              <a:t>The statements in the lambda expression is all for that method. If it contains multiple methods, the compiler will not be able to compile the lambda expression. So, for the compiler to understand lambda expressions, the interface must contain exactly one abstract method. Such an interface is known as a </a:t>
            </a:r>
            <a:r>
              <a:rPr lang="en-US" altLang="en-US" i="1" smtClean="0"/>
              <a:t>functional interface</a:t>
            </a:r>
            <a:r>
              <a:rPr lang="en-US" altLang="en-US" smtClean="0"/>
              <a:t>, or a </a:t>
            </a:r>
            <a:r>
              <a:rPr lang="en-US" altLang="en-US" i="1" smtClean="0"/>
              <a:t>Single Abstract Method</a:t>
            </a:r>
            <a:r>
              <a:rPr lang="en-US" altLang="en-US" smtClean="0"/>
              <a:t> (SAM) interface. </a:t>
            </a:r>
          </a:p>
        </p:txBody>
      </p:sp>
      <p:sp>
        <p:nvSpPr>
          <p:cNvPr id="8" name="AutoShape 5">
            <a:hlinkClick r:id="" action="ppaction://noaction" highlightClick="1"/>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2" action="ppaction://program"/>
              </a:rPr>
              <a:t>AnonymousHandlerDemo</a:t>
            </a:r>
            <a:endParaRPr lang="en-US" altLang="ko-KR" smtClean="0">
              <a:solidFill>
                <a:schemeClr val="accent1"/>
              </a:solidFill>
              <a:ea typeface="굴림" panose="020B0600000101010101" pitchFamily="50" charset="-127"/>
            </a:endParaRPr>
          </a:p>
        </p:txBody>
      </p:sp>
      <p:sp>
        <p:nvSpPr>
          <p:cNvPr id="33798" name="AutoShape 6">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3799" name="AutoShape 7">
            <a:hlinkClick r:id="rId4"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978F0B-978A-4E5E-8CF8-F8A538A98F3A}" type="slidenum">
              <a:rPr lang="en-US" altLang="en-US" sz="1400"/>
              <a:pPr>
                <a:spcBef>
                  <a:spcPct val="0"/>
                </a:spcBef>
                <a:buClrTx/>
                <a:buSzTx/>
                <a:buFontTx/>
                <a:buNone/>
              </a:pPr>
              <a:t>29</a:t>
            </a:fld>
            <a:endParaRPr lang="en-US" altLang="en-US" sz="1400"/>
          </a:p>
        </p:txBody>
      </p:sp>
      <p:sp>
        <p:nvSpPr>
          <p:cNvPr id="34819" name="Rectangle 2"/>
          <p:cNvSpPr>
            <a:spLocks noGrp="1" noChangeArrowheads="1"/>
          </p:cNvSpPr>
          <p:nvPr>
            <p:ph type="title"/>
          </p:nvPr>
        </p:nvSpPr>
        <p:spPr>
          <a:xfrm>
            <a:off x="304800" y="381000"/>
            <a:ext cx="8686800" cy="685800"/>
          </a:xfrm>
        </p:spPr>
        <p:txBody>
          <a:bodyPr/>
          <a:lstStyle/>
          <a:p>
            <a:r>
              <a:rPr lang="en-US" altLang="en-US" smtClean="0"/>
              <a:t>Problem: Loan Calculator</a:t>
            </a:r>
            <a:endParaRPr lang="en-US" altLang="en-US" u="sng" smtClean="0">
              <a:solidFill>
                <a:schemeClr val="tx1"/>
              </a:solidFill>
              <a:latin typeface="Book Antiqua" panose="02040602050305030304" pitchFamily="18" charset="0"/>
            </a:endParaRPr>
          </a:p>
        </p:txBody>
      </p:sp>
      <p:sp>
        <p:nvSpPr>
          <p:cNvPr id="337928" name="AutoShape 8">
            <a:hlinkClick r:id="" action="ppaction://noaction" highlightClick="1"/>
          </p:cNvPr>
          <p:cNvSpPr>
            <a:spLocks noChangeArrowheads="1"/>
          </p:cNvSpPr>
          <p:nvPr/>
        </p:nvSpPr>
        <p:spPr bwMode="auto">
          <a:xfrm>
            <a:off x="5029200" y="45720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2" action="ppaction://program"/>
              </a:rPr>
              <a:t>LoanCalculator</a:t>
            </a:r>
            <a:endParaRPr lang="en-US" altLang="ko-KR" smtClean="0">
              <a:solidFill>
                <a:schemeClr val="accent1"/>
              </a:solidFill>
              <a:ea typeface="굴림" panose="020B0600000101010101" pitchFamily="50" charset="-127"/>
            </a:endParaRPr>
          </a:p>
        </p:txBody>
      </p:sp>
      <p:sp>
        <p:nvSpPr>
          <p:cNvPr id="34821" name="AutoShape 9">
            <a:hlinkClick r:id="rId3" action="ppaction://program" highlightClick="1"/>
          </p:cNvPr>
          <p:cNvSpPr>
            <a:spLocks noChangeArrowheads="1"/>
          </p:cNvSpPr>
          <p:nvPr/>
        </p:nvSpPr>
        <p:spPr bwMode="auto">
          <a:xfrm>
            <a:off x="5029200" y="53340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4822" name="AutoShape 11">
            <a:hlinkClick r:id="rId4" highlightClick="1"/>
          </p:cNvPr>
          <p:cNvSpPr>
            <a:spLocks noChangeArrowheads="1"/>
          </p:cNvSpPr>
          <p:nvPr/>
        </p:nvSpPr>
        <p:spPr bwMode="auto">
          <a:xfrm>
            <a:off x="4419600" y="4495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5EC7C8-1238-4DD7-AD3B-79BDC22AB47D}" type="slidenum">
              <a:rPr lang="en-US" altLang="en-US" sz="1400"/>
              <a:pPr>
                <a:spcBef>
                  <a:spcPct val="0"/>
                </a:spcBef>
                <a:buClrTx/>
                <a:buSzTx/>
                <a:buFontTx/>
                <a:buNone/>
              </a:pPr>
              <a:t>3</a:t>
            </a:fld>
            <a:endParaRPr lang="en-US" altLang="en-US" sz="1400"/>
          </a:p>
        </p:txBody>
      </p:sp>
      <p:sp>
        <p:nvSpPr>
          <p:cNvPr id="7171" name="Rectangle 2"/>
          <p:cNvSpPr>
            <a:spLocks noGrp="1" noChangeArrowheads="1"/>
          </p:cNvSpPr>
          <p:nvPr>
            <p:ph type="title"/>
          </p:nvPr>
        </p:nvSpPr>
        <p:spPr>
          <a:xfrm>
            <a:off x="533400" y="152400"/>
            <a:ext cx="7772400" cy="457200"/>
          </a:xfrm>
          <a:noFill/>
        </p:spPr>
        <p:txBody>
          <a:bodyPr/>
          <a:lstStyle/>
          <a:p>
            <a:r>
              <a:rPr lang="en-US" altLang="en-US" sz="4000" smtClean="0"/>
              <a:t>Objectives</a:t>
            </a:r>
          </a:p>
        </p:txBody>
      </p:sp>
      <p:sp>
        <p:nvSpPr>
          <p:cNvPr id="7172" name="Rectangle 3"/>
          <p:cNvSpPr>
            <a:spLocks noGrp="1" noChangeArrowheads="1"/>
          </p:cNvSpPr>
          <p:nvPr>
            <p:ph type="body" idx="1"/>
          </p:nvPr>
        </p:nvSpPr>
        <p:spPr>
          <a:xfrm>
            <a:off x="152400" y="762000"/>
            <a:ext cx="8991600" cy="5562600"/>
          </a:xfrm>
          <a:noFill/>
        </p:spPr>
        <p:txBody>
          <a:bodyPr/>
          <a:lstStyle/>
          <a:p>
            <a:pPr>
              <a:buFont typeface="Wingdings" panose="05000000000000000000" pitchFamily="2" charset="2"/>
              <a:buChar char="§"/>
            </a:pPr>
            <a:r>
              <a:rPr lang="en-US" altLang="en-US" sz="2000" smtClean="0"/>
              <a:t>To get a taste of event-driven programming (§15.1).</a:t>
            </a:r>
          </a:p>
          <a:p>
            <a:pPr>
              <a:buFont typeface="Wingdings" panose="05000000000000000000" pitchFamily="2" charset="2"/>
              <a:buChar char="§"/>
            </a:pPr>
            <a:r>
              <a:rPr lang="en-US" altLang="en-US" sz="2000" smtClean="0"/>
              <a:t>To describe events, event sources, and event classes (§15.2).</a:t>
            </a:r>
          </a:p>
          <a:p>
            <a:pPr>
              <a:buFont typeface="Wingdings" panose="05000000000000000000" pitchFamily="2" charset="2"/>
              <a:buChar char="§"/>
            </a:pPr>
            <a:r>
              <a:rPr lang="en-US" altLang="en-US" sz="2000" smtClean="0"/>
              <a:t>To define handler classes, register handler objects with the source object, and write the code to handle events (§15.3).</a:t>
            </a:r>
          </a:p>
          <a:p>
            <a:pPr>
              <a:buFont typeface="Wingdings" panose="05000000000000000000" pitchFamily="2" charset="2"/>
              <a:buChar char="§"/>
            </a:pPr>
            <a:r>
              <a:rPr lang="en-US" altLang="en-US" sz="2000" smtClean="0"/>
              <a:t>To define handler classes using inner classes (§15.4).</a:t>
            </a:r>
          </a:p>
          <a:p>
            <a:pPr>
              <a:buFont typeface="Wingdings" panose="05000000000000000000" pitchFamily="2" charset="2"/>
              <a:buChar char="§"/>
            </a:pPr>
            <a:r>
              <a:rPr lang="en-US" altLang="en-US" sz="2000" smtClean="0"/>
              <a:t>To define handler classes using anonymous inner classes (§15.5).</a:t>
            </a:r>
          </a:p>
          <a:p>
            <a:pPr>
              <a:buFont typeface="Wingdings" panose="05000000000000000000" pitchFamily="2" charset="2"/>
              <a:buChar char="§"/>
            </a:pPr>
            <a:r>
              <a:rPr lang="en-US" altLang="en-US" sz="2000" smtClean="0"/>
              <a:t>To simplify event handling using lambda expressions (§15.6).</a:t>
            </a:r>
          </a:p>
          <a:p>
            <a:pPr>
              <a:buFont typeface="Wingdings" panose="05000000000000000000" pitchFamily="2" charset="2"/>
              <a:buChar char="§"/>
            </a:pPr>
            <a:r>
              <a:rPr lang="en-US" altLang="en-US" sz="2000" smtClean="0"/>
              <a:t>To develop a GUI application for a loan calculator (§15.7).</a:t>
            </a:r>
          </a:p>
          <a:p>
            <a:pPr>
              <a:buFont typeface="Wingdings" panose="05000000000000000000" pitchFamily="2" charset="2"/>
              <a:buChar char="§"/>
            </a:pPr>
            <a:r>
              <a:rPr lang="en-US" altLang="en-US" sz="2000" smtClean="0"/>
              <a:t>To write programs to deal with </a:t>
            </a:r>
            <a:r>
              <a:rPr lang="en-US" altLang="en-US" sz="2000" b="1" smtClean="0"/>
              <a:t>MouseEvent</a:t>
            </a:r>
            <a:r>
              <a:rPr lang="en-US" altLang="en-US" sz="2000" smtClean="0"/>
              <a:t>s (§15.8).</a:t>
            </a:r>
          </a:p>
          <a:p>
            <a:pPr>
              <a:buFont typeface="Wingdings" panose="05000000000000000000" pitchFamily="2" charset="2"/>
              <a:buChar char="§"/>
            </a:pPr>
            <a:r>
              <a:rPr lang="en-US" altLang="en-US" sz="2000" smtClean="0"/>
              <a:t>To write programs to deal with </a:t>
            </a:r>
            <a:r>
              <a:rPr lang="en-US" altLang="en-US" sz="2000" b="1" smtClean="0"/>
              <a:t>KeyEvent</a:t>
            </a:r>
            <a:r>
              <a:rPr lang="en-US" altLang="en-US" sz="2000" smtClean="0"/>
              <a:t>s (§15.9).</a:t>
            </a:r>
          </a:p>
          <a:p>
            <a:pPr>
              <a:buFont typeface="Wingdings" panose="05000000000000000000" pitchFamily="2" charset="2"/>
              <a:buChar char="§"/>
            </a:pPr>
            <a:r>
              <a:rPr lang="en-US" altLang="en-US" sz="2000" smtClean="0"/>
              <a:t>To create listeners for processing a value change in an observable object (§15.10).</a:t>
            </a:r>
          </a:p>
          <a:p>
            <a:pPr>
              <a:buFont typeface="Wingdings" panose="05000000000000000000" pitchFamily="2" charset="2"/>
              <a:buChar char="§"/>
            </a:pPr>
            <a:r>
              <a:rPr lang="en-US" altLang="en-US" sz="2000" smtClean="0"/>
              <a:t>To use the </a:t>
            </a:r>
            <a:r>
              <a:rPr lang="en-US" altLang="en-US" sz="2000" b="1" smtClean="0"/>
              <a:t>Animation</a:t>
            </a:r>
            <a:r>
              <a:rPr lang="en-US" altLang="en-US" sz="2000" smtClean="0"/>
              <a:t>, </a:t>
            </a:r>
            <a:r>
              <a:rPr lang="en-US" altLang="en-US" sz="2000" b="1" smtClean="0"/>
              <a:t>PathTransition</a:t>
            </a:r>
            <a:r>
              <a:rPr lang="en-US" altLang="en-US" sz="2000" smtClean="0"/>
              <a:t>, </a:t>
            </a:r>
            <a:r>
              <a:rPr lang="en-US" altLang="en-US" sz="2000" b="1" smtClean="0"/>
              <a:t>FadeTransition</a:t>
            </a:r>
            <a:r>
              <a:rPr lang="en-US" altLang="en-US" sz="2000" smtClean="0"/>
              <a:t>, and </a:t>
            </a:r>
            <a:r>
              <a:rPr lang="en-US" altLang="en-US" sz="2000" b="1" smtClean="0"/>
              <a:t>Timeline</a:t>
            </a:r>
            <a:r>
              <a:rPr lang="en-US" altLang="en-US" sz="2000" smtClean="0"/>
              <a:t> classes to develop animations (§15.11).</a:t>
            </a:r>
          </a:p>
          <a:p>
            <a:pPr>
              <a:buFont typeface="Wingdings" panose="05000000000000000000" pitchFamily="2" charset="2"/>
              <a:buChar char="§"/>
            </a:pPr>
            <a:r>
              <a:rPr lang="en-US" altLang="en-US" sz="2000" smtClean="0"/>
              <a:t>To develop an animation for simulating a bouncing ball (§15.12).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142EE8-1D78-4146-983E-FBF8A22FDFF7}" type="slidenum">
              <a:rPr lang="en-US" altLang="en-US" sz="1400"/>
              <a:pPr>
                <a:spcBef>
                  <a:spcPct val="0"/>
                </a:spcBef>
                <a:buClrTx/>
                <a:buSzTx/>
                <a:buFontTx/>
                <a:buNone/>
              </a:pPr>
              <a:t>30</a:t>
            </a:fld>
            <a:endParaRPr lang="en-US" altLang="en-US" sz="1400"/>
          </a:p>
        </p:txBody>
      </p:sp>
      <p:sp>
        <p:nvSpPr>
          <p:cNvPr id="35843" name="Rectangle 2"/>
          <p:cNvSpPr>
            <a:spLocks noGrp="1" noChangeArrowheads="1"/>
          </p:cNvSpPr>
          <p:nvPr>
            <p:ph type="title"/>
          </p:nvPr>
        </p:nvSpPr>
        <p:spPr>
          <a:xfrm>
            <a:off x="685800" y="304800"/>
            <a:ext cx="7772400" cy="609600"/>
          </a:xfrm>
        </p:spPr>
        <p:txBody>
          <a:bodyPr/>
          <a:lstStyle/>
          <a:p>
            <a:r>
              <a:rPr lang="en-US" altLang="en-US" smtClean="0"/>
              <a:t>MouseEvent</a:t>
            </a:r>
            <a:endParaRPr lang="en-US" altLang="en-US" smtClean="0">
              <a:solidFill>
                <a:schemeClr val="tx1"/>
              </a:solidFill>
            </a:endParaRPr>
          </a:p>
        </p:txBody>
      </p:sp>
      <p:sp>
        <p:nvSpPr>
          <p:cNvPr id="35844" name="Rectangle 6"/>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Rectangle 8"/>
          <p:cNvSpPr>
            <a:spLocks noChangeArrowheads="1"/>
          </p:cNvSpPr>
          <p:nvPr/>
        </p:nvSpPr>
        <p:spPr bwMode="auto">
          <a:xfrm>
            <a:off x="2324100" y="2247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8"/>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9" name="AutoShape 5">
            <a:hlinkClick r:id="" action="ppaction://noaction" highlightClick="1"/>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2" action="ppaction://program"/>
              </a:rPr>
              <a:t>MouseEventDemo</a:t>
            </a:r>
            <a:endParaRPr lang="en-US" altLang="ko-KR" smtClean="0">
              <a:solidFill>
                <a:schemeClr val="accent1"/>
              </a:solidFill>
              <a:ea typeface="굴림" panose="020B0600000101010101" pitchFamily="50" charset="-127"/>
            </a:endParaRPr>
          </a:p>
        </p:txBody>
      </p:sp>
      <p:sp>
        <p:nvSpPr>
          <p:cNvPr id="35848" name="AutoShape 6">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5849" name="AutoShape 7">
            <a:hlinkClick r:id="rId4"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585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 y="1552575"/>
            <a:ext cx="881380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FB9D9F-7CCF-4B9E-B1DA-635C49DADD6C}" type="slidenum">
              <a:rPr lang="en-US" altLang="en-US" sz="1400"/>
              <a:pPr>
                <a:spcBef>
                  <a:spcPct val="0"/>
                </a:spcBef>
                <a:buClrTx/>
                <a:buSzTx/>
                <a:buFontTx/>
                <a:buNone/>
              </a:pPr>
              <a:t>31</a:t>
            </a:fld>
            <a:endParaRPr lang="en-US" altLang="en-US" sz="1400"/>
          </a:p>
        </p:txBody>
      </p:sp>
      <p:sp>
        <p:nvSpPr>
          <p:cNvPr id="36867" name="Rectangle 2"/>
          <p:cNvSpPr>
            <a:spLocks noGrp="1" noChangeArrowheads="1"/>
          </p:cNvSpPr>
          <p:nvPr>
            <p:ph type="title"/>
          </p:nvPr>
        </p:nvSpPr>
        <p:spPr>
          <a:xfrm>
            <a:off x="685800" y="0"/>
            <a:ext cx="7772400" cy="1428750"/>
          </a:xfrm>
        </p:spPr>
        <p:txBody>
          <a:bodyPr/>
          <a:lstStyle/>
          <a:p>
            <a:r>
              <a:rPr lang="en-US" altLang="en-US" smtClean="0"/>
              <a:t>The </a:t>
            </a:r>
            <a:r>
              <a:rPr lang="en-US" altLang="en-US" sz="4200" smtClean="0">
                <a:latin typeface="Courier New" panose="02070309020205020404" pitchFamily="49" charset="0"/>
              </a:rPr>
              <a:t>KeyEvent</a:t>
            </a:r>
            <a:r>
              <a:rPr lang="en-US" altLang="en-US" smtClean="0"/>
              <a:t> Class</a:t>
            </a:r>
          </a:p>
        </p:txBody>
      </p:sp>
      <p:sp>
        <p:nvSpPr>
          <p:cNvPr id="36868" name="Rectangle 6"/>
          <p:cNvSpPr>
            <a:spLocks noChangeArrowheads="1"/>
          </p:cNvSpPr>
          <p:nvPr/>
        </p:nvSpPr>
        <p:spPr bwMode="auto">
          <a:xfrm>
            <a:off x="2324100" y="292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8" name="AutoShape 5">
            <a:hlinkClick r:id="" action="ppaction://noaction" highlightClick="1"/>
          </p:cNvPr>
          <p:cNvSpPr>
            <a:spLocks noChangeArrowheads="1"/>
          </p:cNvSpPr>
          <p:nvPr/>
        </p:nvSpPr>
        <p:spPr bwMode="auto">
          <a:xfrm>
            <a:off x="2705100" y="5741988"/>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2" action="ppaction://program"/>
              </a:rPr>
              <a:t>MouseEventDemo</a:t>
            </a:r>
            <a:endParaRPr lang="en-US" altLang="ko-KR" smtClean="0">
              <a:solidFill>
                <a:schemeClr val="accent1"/>
              </a:solidFill>
              <a:ea typeface="굴림" panose="020B0600000101010101" pitchFamily="50" charset="-127"/>
            </a:endParaRPr>
          </a:p>
        </p:txBody>
      </p:sp>
      <p:sp>
        <p:nvSpPr>
          <p:cNvPr id="36871" name="AutoShape 6">
            <a:hlinkClick r:id="rId3" action="ppaction://program" highlightClick="1"/>
          </p:cNvPr>
          <p:cNvSpPr>
            <a:spLocks noChangeArrowheads="1"/>
          </p:cNvSpPr>
          <p:nvPr/>
        </p:nvSpPr>
        <p:spPr bwMode="auto">
          <a:xfrm>
            <a:off x="6553200" y="5715000"/>
            <a:ext cx="21336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6872" name="AutoShape 7">
            <a:hlinkClick r:id="rId4" highlightClick="1"/>
          </p:cNvPr>
          <p:cNvSpPr>
            <a:spLocks noChangeArrowheads="1"/>
          </p:cNvSpPr>
          <p:nvPr/>
        </p:nvSpPr>
        <p:spPr bwMode="auto">
          <a:xfrm>
            <a:off x="2184400" y="569912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687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447800"/>
            <a:ext cx="883602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3E64A6-0B30-480C-8370-A6AC86E41E0A}" type="slidenum">
              <a:rPr lang="en-US" altLang="en-US" sz="1400"/>
              <a:pPr>
                <a:spcBef>
                  <a:spcPct val="0"/>
                </a:spcBef>
                <a:buClrTx/>
                <a:buSzTx/>
                <a:buFontTx/>
                <a:buNone/>
              </a:pPr>
              <a:t>32</a:t>
            </a:fld>
            <a:endParaRPr lang="en-US" altLang="en-US" sz="1400"/>
          </a:p>
        </p:txBody>
      </p:sp>
      <p:sp>
        <p:nvSpPr>
          <p:cNvPr id="37891" name="Rectangle 2"/>
          <p:cNvSpPr>
            <a:spLocks noGrp="1" noChangeArrowheads="1"/>
          </p:cNvSpPr>
          <p:nvPr>
            <p:ph type="title"/>
          </p:nvPr>
        </p:nvSpPr>
        <p:spPr>
          <a:xfrm>
            <a:off x="685800" y="0"/>
            <a:ext cx="7772400" cy="1428750"/>
          </a:xfrm>
        </p:spPr>
        <p:txBody>
          <a:bodyPr/>
          <a:lstStyle/>
          <a:p>
            <a:r>
              <a:rPr lang="en-US" altLang="en-US" smtClean="0"/>
              <a:t>The </a:t>
            </a:r>
            <a:r>
              <a:rPr lang="en-US" altLang="en-US" sz="4200" smtClean="0">
                <a:latin typeface="Courier New" panose="02070309020205020404" pitchFamily="49" charset="0"/>
              </a:rPr>
              <a:t>KeyCode</a:t>
            </a:r>
            <a:r>
              <a:rPr lang="en-US" altLang="en-US" smtClean="0"/>
              <a:t> Constants</a:t>
            </a:r>
          </a:p>
        </p:txBody>
      </p:sp>
      <p:sp>
        <p:nvSpPr>
          <p:cNvPr id="3"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pic>
        <p:nvPicPr>
          <p:cNvPr id="3789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1524000"/>
            <a:ext cx="88836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1DC8CF-42DD-4887-81D9-B5F9D44C6B21}" type="slidenum">
              <a:rPr lang="en-US" altLang="en-US" sz="1400"/>
              <a:pPr>
                <a:spcBef>
                  <a:spcPct val="0"/>
                </a:spcBef>
                <a:buClrTx/>
                <a:buSzTx/>
                <a:buFontTx/>
                <a:buNone/>
              </a:pPr>
              <a:t>33</a:t>
            </a:fld>
            <a:endParaRPr lang="en-US" altLang="en-US" sz="1400"/>
          </a:p>
        </p:txBody>
      </p:sp>
      <p:sp>
        <p:nvSpPr>
          <p:cNvPr id="38915" name="Rectangle 2"/>
          <p:cNvSpPr>
            <a:spLocks noGrp="1" noChangeArrowheads="1"/>
          </p:cNvSpPr>
          <p:nvPr>
            <p:ph type="title"/>
          </p:nvPr>
        </p:nvSpPr>
        <p:spPr>
          <a:xfrm>
            <a:off x="685800" y="457200"/>
            <a:ext cx="7772400" cy="1143000"/>
          </a:xfrm>
        </p:spPr>
        <p:txBody>
          <a:bodyPr/>
          <a:lstStyle/>
          <a:p>
            <a:r>
              <a:rPr lang="en-US" altLang="en-US" sz="4000" smtClean="0"/>
              <a:t>Example: Control Circle with Mouse and Key</a:t>
            </a:r>
            <a:endParaRPr lang="en-US" altLang="en-US" u="sng" smtClean="0">
              <a:solidFill>
                <a:schemeClr val="tx1"/>
              </a:solidFill>
              <a:latin typeface="Book Antiqua" panose="02040602050305030304" pitchFamily="18" charset="0"/>
            </a:endParaRPr>
          </a:p>
        </p:txBody>
      </p:sp>
      <p:sp>
        <p:nvSpPr>
          <p:cNvPr id="363525" name="AutoShape 5">
            <a:hlinkClick r:id="" action="ppaction://noaction" highlightClick="1"/>
          </p:cNvPr>
          <p:cNvSpPr>
            <a:spLocks noChangeArrowheads="1"/>
          </p:cNvSpPr>
          <p:nvPr/>
        </p:nvSpPr>
        <p:spPr bwMode="auto">
          <a:xfrm>
            <a:off x="1600200" y="5867400"/>
            <a:ext cx="4800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2" action="ppaction://program"/>
              </a:rPr>
              <a:t>ControlCircleWithMouseAndKey</a:t>
            </a:r>
            <a:endParaRPr lang="en-US" altLang="ko-KR" smtClean="0">
              <a:solidFill>
                <a:schemeClr val="accent1"/>
              </a:solidFill>
              <a:ea typeface="굴림" panose="020B0600000101010101" pitchFamily="50" charset="-127"/>
            </a:endParaRPr>
          </a:p>
        </p:txBody>
      </p:sp>
      <p:sp>
        <p:nvSpPr>
          <p:cNvPr id="38917" name="AutoShape 9">
            <a:hlinkClick r:id="rId3" action="ppaction://program" highlightClick="1"/>
          </p:cNvPr>
          <p:cNvSpPr>
            <a:spLocks noChangeArrowheads="1"/>
          </p:cNvSpPr>
          <p:nvPr/>
        </p:nvSpPr>
        <p:spPr bwMode="auto">
          <a:xfrm>
            <a:off x="6553200" y="5867400"/>
            <a:ext cx="2133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8918" name="AutoShape 10">
            <a:hlinkClick r:id="rId4" highlightClick="1"/>
          </p:cNvPr>
          <p:cNvSpPr>
            <a:spLocks noChangeArrowheads="1"/>
          </p:cNvSpPr>
          <p:nvPr/>
        </p:nvSpPr>
        <p:spPr bwMode="auto">
          <a:xfrm>
            <a:off x="974725"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C537C7-2EE6-4A67-A388-2A8AE0D415EE}" type="slidenum">
              <a:rPr lang="en-US" altLang="en-US" sz="1400"/>
              <a:pPr>
                <a:spcBef>
                  <a:spcPct val="0"/>
                </a:spcBef>
                <a:buClrTx/>
                <a:buSzTx/>
                <a:buFontTx/>
                <a:buNone/>
              </a:pPr>
              <a:t>34</a:t>
            </a:fld>
            <a:endParaRPr lang="en-US" altLang="en-US" sz="1400"/>
          </a:p>
        </p:txBody>
      </p:sp>
      <p:sp>
        <p:nvSpPr>
          <p:cNvPr id="39939" name="Rectangle 2"/>
          <p:cNvSpPr>
            <a:spLocks noGrp="1" noChangeArrowheads="1"/>
          </p:cNvSpPr>
          <p:nvPr>
            <p:ph type="title"/>
          </p:nvPr>
        </p:nvSpPr>
        <p:spPr>
          <a:xfrm>
            <a:off x="152400" y="152400"/>
            <a:ext cx="8839200" cy="685800"/>
          </a:xfrm>
          <a:noFill/>
        </p:spPr>
        <p:txBody>
          <a:bodyPr/>
          <a:lstStyle/>
          <a:p>
            <a:r>
              <a:rPr lang="en-US" altLang="en-US" smtClean="0">
                <a:cs typeface="Times New Roman" panose="02020603050405020304" pitchFamily="18" charset="0"/>
              </a:rPr>
              <a:t>Listeners for Observable Objects</a:t>
            </a:r>
            <a:endParaRPr lang="en-US" altLang="en-US" smtClean="0"/>
          </a:p>
        </p:txBody>
      </p:sp>
      <p:sp>
        <p:nvSpPr>
          <p:cNvPr id="39940" name="Rectangle 3"/>
          <p:cNvSpPr>
            <a:spLocks noGrp="1" noChangeArrowheads="1"/>
          </p:cNvSpPr>
          <p:nvPr>
            <p:ph type="body" idx="1"/>
          </p:nvPr>
        </p:nvSpPr>
        <p:spPr>
          <a:xfrm>
            <a:off x="228600" y="990600"/>
            <a:ext cx="8915400" cy="4572000"/>
          </a:xfrm>
          <a:noFill/>
        </p:spPr>
        <p:txBody>
          <a:bodyPr/>
          <a:lstStyle/>
          <a:p>
            <a:pPr marL="0" indent="0">
              <a:buFont typeface="Monotype Sorts"/>
              <a:buNone/>
            </a:pPr>
            <a:r>
              <a:rPr lang="en-US" altLang="en-US" sz="2700" smtClean="0"/>
              <a:t>You can add a listener to process a value change in an observable object.</a:t>
            </a:r>
          </a:p>
          <a:p>
            <a:pPr marL="0" indent="0">
              <a:buFont typeface="Monotype Sorts"/>
              <a:buNone/>
            </a:pPr>
            <a:r>
              <a:rPr lang="en-US" altLang="en-US" sz="2700" smtClean="0"/>
              <a:t>An instance of </a:t>
            </a:r>
            <a:r>
              <a:rPr lang="en-US" altLang="en-US" sz="2700" b="1" smtClean="0"/>
              <a:t>Observable</a:t>
            </a:r>
            <a:r>
              <a:rPr lang="en-US" altLang="en-US" sz="2700" smtClean="0"/>
              <a:t> is known as an </a:t>
            </a:r>
            <a:r>
              <a:rPr lang="en-US" altLang="en-US" sz="2700" i="1" smtClean="0"/>
              <a:t>observable object</a:t>
            </a:r>
            <a:r>
              <a:rPr lang="en-US" altLang="en-US" sz="2700" smtClean="0"/>
              <a:t>, which contains the </a:t>
            </a:r>
            <a:r>
              <a:rPr lang="en-US" altLang="en-US" sz="2700" b="1" smtClean="0"/>
              <a:t>addListener(InvalidationListener listener)</a:t>
            </a:r>
            <a:r>
              <a:rPr lang="en-US" altLang="en-US" sz="2700" smtClean="0"/>
              <a:t> method for adding a listener. Once the value is changed in the property, a listener is notified. The listener class should implement the </a:t>
            </a:r>
            <a:r>
              <a:rPr lang="en-US" altLang="en-US" sz="2700" b="1" smtClean="0"/>
              <a:t>InvalidationListener</a:t>
            </a:r>
            <a:r>
              <a:rPr lang="en-US" altLang="en-US" sz="2700" smtClean="0"/>
              <a:t> interface, which uses the </a:t>
            </a:r>
            <a:r>
              <a:rPr lang="en-US" altLang="en-US" sz="2700" b="1" smtClean="0"/>
              <a:t>invalidated(Observable o)</a:t>
            </a:r>
            <a:r>
              <a:rPr lang="en-US" altLang="en-US" sz="2700" smtClean="0"/>
              <a:t> method to handle the property value change. Every binding property is an instance of </a:t>
            </a:r>
            <a:r>
              <a:rPr lang="en-US" altLang="en-US" sz="2700" b="1" smtClean="0"/>
              <a:t>Observable</a:t>
            </a:r>
            <a:r>
              <a:rPr lang="en-US" altLang="en-US" sz="2700" smtClean="0"/>
              <a:t>. </a:t>
            </a:r>
          </a:p>
        </p:txBody>
      </p:sp>
      <p:sp>
        <p:nvSpPr>
          <p:cNvPr id="39941" name="Rectangle 6"/>
          <p:cNvSpPr>
            <a:spLocks noChangeArrowheads="1"/>
          </p:cNvSpPr>
          <p:nvPr/>
        </p:nvSpPr>
        <p:spPr bwMode="auto">
          <a:xfrm>
            <a:off x="2490788"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3768" name="AutoShape 8">
            <a:hlinkClick r:id="" action="ppaction://noaction" highlightClick="1"/>
          </p:cNvPr>
          <p:cNvSpPr>
            <a:spLocks noChangeArrowheads="1"/>
          </p:cNvSpPr>
          <p:nvPr/>
        </p:nvSpPr>
        <p:spPr bwMode="auto">
          <a:xfrm>
            <a:off x="2686050" y="5181600"/>
            <a:ext cx="37861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3" action="ppaction://program"/>
              </a:rPr>
              <a:t>ObservablePropertyDemo</a:t>
            </a:r>
            <a:endParaRPr lang="en-US" altLang="ko-KR" smtClean="0">
              <a:solidFill>
                <a:schemeClr val="accent1"/>
              </a:solidFill>
              <a:ea typeface="굴림" panose="020B0600000101010101" pitchFamily="50" charset="-127"/>
            </a:endParaRPr>
          </a:p>
        </p:txBody>
      </p:sp>
      <p:sp>
        <p:nvSpPr>
          <p:cNvPr id="39943" name="AutoShape 9">
            <a:hlinkClick r:id="rId4" action="ppaction://program" highlightClick="1"/>
          </p:cNvPr>
          <p:cNvSpPr>
            <a:spLocks noChangeArrowheads="1"/>
          </p:cNvSpPr>
          <p:nvPr/>
        </p:nvSpPr>
        <p:spPr bwMode="auto">
          <a:xfrm>
            <a:off x="6572250" y="5181600"/>
            <a:ext cx="2133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9944" name="AutoShape 10">
            <a:hlinkClick r:id="rId5" highlightClick="1"/>
          </p:cNvPr>
          <p:cNvSpPr>
            <a:spLocks noChangeArrowheads="1"/>
          </p:cNvSpPr>
          <p:nvPr/>
        </p:nvSpPr>
        <p:spPr bwMode="auto">
          <a:xfrm>
            <a:off x="2108200" y="5181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 name="AutoShape 8">
            <a:hlinkClick r:id="" action="ppaction://noaction" highlightClick="1"/>
          </p:cNvPr>
          <p:cNvSpPr>
            <a:spLocks noChangeArrowheads="1"/>
          </p:cNvSpPr>
          <p:nvPr/>
        </p:nvSpPr>
        <p:spPr bwMode="auto">
          <a:xfrm>
            <a:off x="2665413" y="5867400"/>
            <a:ext cx="378618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6" action="ppaction://program"/>
              </a:rPr>
              <a:t>DisplayResizableClock</a:t>
            </a:r>
            <a:endParaRPr lang="en-US" altLang="ko-KR" smtClean="0">
              <a:solidFill>
                <a:schemeClr val="accent1"/>
              </a:solidFill>
              <a:ea typeface="굴림" panose="020B0600000101010101" pitchFamily="50" charset="-127"/>
            </a:endParaRPr>
          </a:p>
        </p:txBody>
      </p:sp>
      <p:sp>
        <p:nvSpPr>
          <p:cNvPr id="39946" name="AutoShape 9">
            <a:hlinkClick r:id="rId7" action="ppaction://program" highlightClick="1"/>
          </p:cNvPr>
          <p:cNvSpPr>
            <a:spLocks noChangeArrowheads="1"/>
          </p:cNvSpPr>
          <p:nvPr/>
        </p:nvSpPr>
        <p:spPr bwMode="auto">
          <a:xfrm>
            <a:off x="6551613" y="5867400"/>
            <a:ext cx="2133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9947" name="AutoShape 10">
            <a:hlinkClick r:id="rId8" highlightClick="1"/>
          </p:cNvPr>
          <p:cNvSpPr>
            <a:spLocks noChangeArrowheads="1"/>
          </p:cNvSpPr>
          <p:nvPr/>
        </p:nvSpPr>
        <p:spPr bwMode="auto">
          <a:xfrm>
            <a:off x="2085975"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23FA3C-B251-4DF3-B4DC-8618E3A51237}" type="slidenum">
              <a:rPr lang="en-US" altLang="en-US" sz="1400"/>
              <a:pPr>
                <a:spcBef>
                  <a:spcPct val="0"/>
                </a:spcBef>
                <a:buClrTx/>
                <a:buSzTx/>
                <a:buFontTx/>
                <a:buNone/>
              </a:pPr>
              <a:t>35</a:t>
            </a:fld>
            <a:endParaRPr lang="en-US" altLang="en-US" sz="1400"/>
          </a:p>
        </p:txBody>
      </p:sp>
      <p:sp>
        <p:nvSpPr>
          <p:cNvPr id="41987" name="Rectangle 2"/>
          <p:cNvSpPr>
            <a:spLocks noGrp="1" noChangeArrowheads="1"/>
          </p:cNvSpPr>
          <p:nvPr>
            <p:ph type="title"/>
          </p:nvPr>
        </p:nvSpPr>
        <p:spPr>
          <a:xfrm>
            <a:off x="152400" y="152400"/>
            <a:ext cx="8839200" cy="685800"/>
          </a:xfrm>
          <a:noFill/>
        </p:spPr>
        <p:txBody>
          <a:bodyPr/>
          <a:lstStyle/>
          <a:p>
            <a:r>
              <a:rPr lang="en-US" altLang="en-US" smtClean="0">
                <a:cs typeface="Times New Roman" panose="02020603050405020304" pitchFamily="18" charset="0"/>
              </a:rPr>
              <a:t>Animation</a:t>
            </a:r>
            <a:r>
              <a:rPr lang="en-US" altLang="en-US" smtClean="0"/>
              <a:t> </a:t>
            </a:r>
          </a:p>
        </p:txBody>
      </p:sp>
      <p:sp>
        <p:nvSpPr>
          <p:cNvPr id="41988" name="Rectangle 3"/>
          <p:cNvSpPr>
            <a:spLocks noGrp="1" noChangeArrowheads="1"/>
          </p:cNvSpPr>
          <p:nvPr>
            <p:ph type="body" idx="1"/>
          </p:nvPr>
        </p:nvSpPr>
        <p:spPr>
          <a:xfrm>
            <a:off x="228600" y="1066800"/>
            <a:ext cx="8686800" cy="1219200"/>
          </a:xfrm>
          <a:noFill/>
        </p:spPr>
        <p:txBody>
          <a:bodyPr/>
          <a:lstStyle/>
          <a:p>
            <a:pPr marL="0" indent="0">
              <a:buFont typeface="Monotype Sorts"/>
              <a:buNone/>
            </a:pPr>
            <a:r>
              <a:rPr lang="en-US" altLang="en-US" sz="2800" smtClean="0"/>
              <a:t>JavaFX provides the </a:t>
            </a:r>
            <a:r>
              <a:rPr lang="en-US" altLang="en-US" sz="2800" b="1" smtClean="0"/>
              <a:t>Animation</a:t>
            </a:r>
            <a:r>
              <a:rPr lang="en-US" altLang="en-US" sz="2800" smtClean="0"/>
              <a:t> class with the core functionality for all animations.</a:t>
            </a:r>
          </a:p>
        </p:txBody>
      </p:sp>
      <p:sp>
        <p:nvSpPr>
          <p:cNvPr id="41989" name="Rectangle 5"/>
          <p:cNvSpPr>
            <a:spLocks noChangeArrowheads="1"/>
          </p:cNvSpPr>
          <p:nvPr/>
        </p:nvSpPr>
        <p:spPr bwMode="auto">
          <a:xfrm>
            <a:off x="2490788"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0"/>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pic>
        <p:nvPicPr>
          <p:cNvPr id="4199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2181225"/>
            <a:ext cx="9118600" cy="337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FC721B-0489-4230-8C4D-BD851B6C47D8}" type="slidenum">
              <a:rPr lang="en-US" altLang="en-US" sz="1400"/>
              <a:pPr>
                <a:spcBef>
                  <a:spcPct val="0"/>
                </a:spcBef>
                <a:buClrTx/>
                <a:buSzTx/>
                <a:buFontTx/>
                <a:buNone/>
              </a:pPr>
              <a:t>36</a:t>
            </a:fld>
            <a:endParaRPr lang="en-US" altLang="en-US" sz="1400"/>
          </a:p>
        </p:txBody>
      </p:sp>
      <p:sp>
        <p:nvSpPr>
          <p:cNvPr id="44035" name="Rectangle 2"/>
          <p:cNvSpPr>
            <a:spLocks noGrp="1" noChangeArrowheads="1"/>
          </p:cNvSpPr>
          <p:nvPr>
            <p:ph type="title"/>
          </p:nvPr>
        </p:nvSpPr>
        <p:spPr>
          <a:xfrm>
            <a:off x="685800" y="0"/>
            <a:ext cx="7772400" cy="762000"/>
          </a:xfrm>
          <a:noFill/>
        </p:spPr>
        <p:txBody>
          <a:bodyPr/>
          <a:lstStyle/>
          <a:p>
            <a:r>
              <a:rPr lang="en-US" altLang="en-US" smtClean="0"/>
              <a:t>PathTransition</a:t>
            </a:r>
          </a:p>
        </p:txBody>
      </p:sp>
      <p:sp>
        <p:nvSpPr>
          <p:cNvPr id="44036" name="AutoShape 4">
            <a:hlinkClick r:id="rId2" action="ppaction://program" highlightClick="1"/>
          </p:cNvPr>
          <p:cNvSpPr>
            <a:spLocks noChangeArrowheads="1"/>
          </p:cNvSpPr>
          <p:nvPr/>
        </p:nvSpPr>
        <p:spPr bwMode="auto">
          <a:xfrm>
            <a:off x="7145338" y="4932363"/>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 name="AutoShape 7">
            <a:hlinkClick r:id="" action="ppaction://noaction" highlightClick="1"/>
          </p:cNvPr>
          <p:cNvSpPr>
            <a:spLocks noChangeArrowheads="1"/>
          </p:cNvSpPr>
          <p:nvPr/>
        </p:nvSpPr>
        <p:spPr bwMode="auto">
          <a:xfrm>
            <a:off x="3868738" y="4932363"/>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3" action="ppaction://program"/>
              </a:rPr>
              <a:t>PathTransitionDemo</a:t>
            </a:r>
            <a:endParaRPr lang="en-US" altLang="ko-KR" smtClean="0">
              <a:solidFill>
                <a:schemeClr val="accent1"/>
              </a:solidFill>
              <a:ea typeface="굴림" panose="020B0600000101010101" pitchFamily="50" charset="-127"/>
            </a:endParaRPr>
          </a:p>
        </p:txBody>
      </p:sp>
      <p:sp>
        <p:nvSpPr>
          <p:cNvPr id="44038" name="AutoShape 8">
            <a:hlinkClick r:id="rId4" highlightClick="1"/>
          </p:cNvPr>
          <p:cNvSpPr>
            <a:spLocks noChangeArrowheads="1"/>
          </p:cNvSpPr>
          <p:nvPr/>
        </p:nvSpPr>
        <p:spPr bwMode="auto">
          <a:xfrm>
            <a:off x="3182938" y="49482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44040" name="AutoShape 4">
            <a:hlinkClick r:id="rId5" action="ppaction://program" highlightClick="1"/>
          </p:cNvPr>
          <p:cNvSpPr>
            <a:spLocks noChangeArrowheads="1"/>
          </p:cNvSpPr>
          <p:nvPr/>
        </p:nvSpPr>
        <p:spPr bwMode="auto">
          <a:xfrm>
            <a:off x="7145338"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p:cNvPr>
          <p:cNvSpPr>
            <a:spLocks noChangeArrowheads="1"/>
          </p:cNvSpPr>
          <p:nvPr/>
        </p:nvSpPr>
        <p:spPr bwMode="auto">
          <a:xfrm>
            <a:off x="3868738"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6" action="ppaction://program"/>
              </a:rPr>
              <a:t>FlagRisingAnimation</a:t>
            </a:r>
            <a:endParaRPr lang="en-US" altLang="ko-KR" smtClean="0">
              <a:solidFill>
                <a:schemeClr val="accent1"/>
              </a:solidFill>
              <a:ea typeface="굴림" panose="020B0600000101010101" pitchFamily="50" charset="-127"/>
            </a:endParaRPr>
          </a:p>
        </p:txBody>
      </p:sp>
      <p:sp>
        <p:nvSpPr>
          <p:cNvPr id="44042" name="AutoShape 8">
            <a:hlinkClick r:id="rId7" highlightClick="1"/>
          </p:cNvPr>
          <p:cNvSpPr>
            <a:spLocks noChangeArrowheads="1"/>
          </p:cNvSpPr>
          <p:nvPr/>
        </p:nvSpPr>
        <p:spPr bwMode="auto">
          <a:xfrm>
            <a:off x="3182938" y="571341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4043"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219200"/>
            <a:ext cx="917575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5D0B5F-4043-4A52-A4D8-A1F54C6B34AE}" type="slidenum">
              <a:rPr lang="en-US" altLang="en-US" sz="1400"/>
              <a:pPr>
                <a:spcBef>
                  <a:spcPct val="0"/>
                </a:spcBef>
                <a:buClrTx/>
                <a:buSzTx/>
                <a:buFontTx/>
                <a:buNone/>
              </a:pPr>
              <a:t>37</a:t>
            </a:fld>
            <a:endParaRPr lang="en-US" altLang="en-US" sz="1400"/>
          </a:p>
        </p:txBody>
      </p:sp>
      <p:sp>
        <p:nvSpPr>
          <p:cNvPr id="45059" name="Rectangle 2"/>
          <p:cNvSpPr>
            <a:spLocks noGrp="1" noChangeArrowheads="1"/>
          </p:cNvSpPr>
          <p:nvPr>
            <p:ph type="title"/>
          </p:nvPr>
        </p:nvSpPr>
        <p:spPr>
          <a:xfrm>
            <a:off x="685800" y="0"/>
            <a:ext cx="7772400" cy="762000"/>
          </a:xfrm>
          <a:noFill/>
        </p:spPr>
        <p:txBody>
          <a:bodyPr/>
          <a:lstStyle/>
          <a:p>
            <a:r>
              <a:rPr lang="en-US" altLang="en-US" smtClean="0"/>
              <a:t>FadeTransition</a:t>
            </a:r>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45061" name="AutoShape 4">
            <a:hlinkClick r:id="rId2" action="ppaction://program" highlightClick="1"/>
          </p:cNvPr>
          <p:cNvSpPr>
            <a:spLocks noChangeArrowheads="1"/>
          </p:cNvSpPr>
          <p:nvPr/>
        </p:nvSpPr>
        <p:spPr bwMode="auto">
          <a:xfrm>
            <a:off x="7099300"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p:cNvPr>
          <p:cNvSpPr>
            <a:spLocks noChangeArrowheads="1"/>
          </p:cNvSpPr>
          <p:nvPr/>
        </p:nvSpPr>
        <p:spPr bwMode="auto">
          <a:xfrm>
            <a:off x="3822700"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3" action="ppaction://program"/>
              </a:rPr>
              <a:t>FadeTransitionDemo</a:t>
            </a:r>
            <a:endParaRPr lang="en-US" altLang="ko-KR" smtClean="0">
              <a:solidFill>
                <a:schemeClr val="accent1"/>
              </a:solidFill>
              <a:ea typeface="굴림" panose="020B0600000101010101" pitchFamily="50" charset="-127"/>
            </a:endParaRPr>
          </a:p>
        </p:txBody>
      </p:sp>
      <p:sp>
        <p:nvSpPr>
          <p:cNvPr id="45063" name="AutoShape 8">
            <a:hlinkClick r:id="rId4" highlightClick="1"/>
          </p:cNvPr>
          <p:cNvSpPr>
            <a:spLocks noChangeArrowheads="1"/>
          </p:cNvSpPr>
          <p:nvPr/>
        </p:nvSpPr>
        <p:spPr bwMode="auto">
          <a:xfrm>
            <a:off x="3136900" y="57134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45065" name="Rectangle 3"/>
          <p:cNvSpPr txBox="1">
            <a:spLocks noChangeArrowheads="1"/>
          </p:cNvSpPr>
          <p:nvPr/>
        </p:nvSpPr>
        <p:spPr bwMode="auto">
          <a:xfrm>
            <a:off x="228600" y="914400"/>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a:t>The </a:t>
            </a:r>
            <a:r>
              <a:rPr lang="en-AU" altLang="en-US" sz="2800" b="1"/>
              <a:t>FadeTransition</a:t>
            </a:r>
            <a:r>
              <a:rPr lang="en-US" altLang="en-US" sz="2800"/>
              <a:t> class animates the </a:t>
            </a:r>
            <a:r>
              <a:rPr lang="en-AU" altLang="en-US" sz="2800"/>
              <a:t>change of the opacity in a node over a given time. </a:t>
            </a:r>
            <a:endParaRPr lang="en-US" altLang="en-US" sz="2800"/>
          </a:p>
        </p:txBody>
      </p:sp>
      <p:pic>
        <p:nvPicPr>
          <p:cNvPr id="4506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81200"/>
            <a:ext cx="9144000" cy="3563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4E379E-41AC-4EDC-A4ED-99EE732F017F}" type="slidenum">
              <a:rPr lang="en-US" altLang="en-US" sz="1400"/>
              <a:pPr>
                <a:spcBef>
                  <a:spcPct val="0"/>
                </a:spcBef>
                <a:buClrTx/>
                <a:buSzTx/>
                <a:buFontTx/>
                <a:buNone/>
              </a:pPr>
              <a:t>38</a:t>
            </a:fld>
            <a:endParaRPr lang="en-US" altLang="en-US" sz="1400"/>
          </a:p>
        </p:txBody>
      </p:sp>
      <p:sp>
        <p:nvSpPr>
          <p:cNvPr id="46083" name="Rectangle 2"/>
          <p:cNvSpPr>
            <a:spLocks noGrp="1" noChangeArrowheads="1"/>
          </p:cNvSpPr>
          <p:nvPr>
            <p:ph type="title"/>
          </p:nvPr>
        </p:nvSpPr>
        <p:spPr>
          <a:xfrm>
            <a:off x="685800" y="0"/>
            <a:ext cx="7772400" cy="762000"/>
          </a:xfrm>
          <a:noFill/>
        </p:spPr>
        <p:txBody>
          <a:bodyPr/>
          <a:lstStyle/>
          <a:p>
            <a:r>
              <a:rPr lang="en-US" altLang="en-US" smtClean="0"/>
              <a:t>Timeline</a:t>
            </a:r>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46085" name="AutoShape 4">
            <a:hlinkClick r:id="rId2" action="ppaction://program" highlightClick="1"/>
          </p:cNvPr>
          <p:cNvSpPr>
            <a:spLocks noChangeArrowheads="1"/>
          </p:cNvSpPr>
          <p:nvPr/>
        </p:nvSpPr>
        <p:spPr bwMode="auto">
          <a:xfrm>
            <a:off x="7099300"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p:cNvPr>
          <p:cNvSpPr>
            <a:spLocks noChangeArrowheads="1"/>
          </p:cNvSpPr>
          <p:nvPr/>
        </p:nvSpPr>
        <p:spPr bwMode="auto">
          <a:xfrm>
            <a:off x="3822700"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3" action="ppaction://program"/>
              </a:rPr>
              <a:t>TimelineDemo</a:t>
            </a:r>
            <a:endParaRPr lang="en-US" altLang="ko-KR" smtClean="0">
              <a:solidFill>
                <a:schemeClr val="accent1"/>
              </a:solidFill>
              <a:ea typeface="굴림" panose="020B0600000101010101" pitchFamily="50" charset="-127"/>
            </a:endParaRPr>
          </a:p>
        </p:txBody>
      </p:sp>
      <p:sp>
        <p:nvSpPr>
          <p:cNvPr id="46087" name="AutoShape 8">
            <a:hlinkClick r:id="rId4" highlightClick="1"/>
          </p:cNvPr>
          <p:cNvSpPr>
            <a:spLocks noChangeArrowheads="1"/>
          </p:cNvSpPr>
          <p:nvPr/>
        </p:nvSpPr>
        <p:spPr bwMode="auto">
          <a:xfrm>
            <a:off x="3136900" y="57134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46089" name="Rectangle 3"/>
          <p:cNvSpPr txBox="1">
            <a:spLocks noChangeArrowheads="1"/>
          </p:cNvSpPr>
          <p:nvPr/>
        </p:nvSpPr>
        <p:spPr bwMode="auto">
          <a:xfrm>
            <a:off x="228600" y="1066800"/>
            <a:ext cx="8686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800" b="1"/>
              <a:t>PathTransition</a:t>
            </a:r>
            <a:r>
              <a:rPr lang="en-US" altLang="en-US" sz="2800"/>
              <a:t> and </a:t>
            </a:r>
            <a:r>
              <a:rPr lang="en-US" altLang="en-US" sz="2800" b="1"/>
              <a:t>FadeTransition</a:t>
            </a:r>
            <a:r>
              <a:rPr lang="en-US" altLang="en-US" sz="2800"/>
              <a:t> define specialized animations. The </a:t>
            </a:r>
            <a:r>
              <a:rPr lang="en-US" altLang="en-US" sz="2800" b="1"/>
              <a:t>Timeline</a:t>
            </a:r>
            <a:r>
              <a:rPr lang="en-US" altLang="en-US" sz="2800"/>
              <a:t> class can be used to program any animation using one or more </a:t>
            </a:r>
            <a:r>
              <a:rPr lang="en-US" altLang="en-US" sz="2800" b="1"/>
              <a:t>KeyFrame</a:t>
            </a:r>
            <a:r>
              <a:rPr lang="en-US" altLang="en-US" sz="2800"/>
              <a:t>s. Each </a:t>
            </a:r>
            <a:r>
              <a:rPr lang="en-US" altLang="en-US" sz="2800" b="1"/>
              <a:t>KeyFrame</a:t>
            </a:r>
            <a:r>
              <a:rPr lang="en-US" altLang="en-US" sz="2800"/>
              <a:t> is executed sequentially at a specified time interval. </a:t>
            </a:r>
            <a:r>
              <a:rPr lang="en-US" altLang="en-US" sz="2800" b="1"/>
              <a:t>Timeline</a:t>
            </a:r>
            <a:r>
              <a:rPr lang="en-US" altLang="en-US" sz="2800"/>
              <a:t> inherits from </a:t>
            </a:r>
            <a:r>
              <a:rPr lang="en-US" altLang="en-US" sz="2800" b="1"/>
              <a:t>Animation</a:t>
            </a:r>
            <a:r>
              <a:rPr lang="en-US" altLang="en-US" sz="280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3680DD-4B26-432C-90C1-21A599FDFDBB}" type="slidenum">
              <a:rPr lang="en-US" altLang="en-US" sz="1400"/>
              <a:pPr>
                <a:spcBef>
                  <a:spcPct val="0"/>
                </a:spcBef>
                <a:buClrTx/>
                <a:buSzTx/>
                <a:buFontTx/>
                <a:buNone/>
              </a:pPr>
              <a:t>39</a:t>
            </a:fld>
            <a:endParaRPr lang="en-US" altLang="en-US" sz="1400"/>
          </a:p>
        </p:txBody>
      </p:sp>
      <p:sp>
        <p:nvSpPr>
          <p:cNvPr id="47107" name="Rectangle 2"/>
          <p:cNvSpPr>
            <a:spLocks noGrp="1" noChangeArrowheads="1"/>
          </p:cNvSpPr>
          <p:nvPr>
            <p:ph type="title"/>
          </p:nvPr>
        </p:nvSpPr>
        <p:spPr>
          <a:xfrm>
            <a:off x="685800" y="0"/>
            <a:ext cx="7772400" cy="762000"/>
          </a:xfrm>
          <a:noFill/>
        </p:spPr>
        <p:txBody>
          <a:bodyPr/>
          <a:lstStyle/>
          <a:p>
            <a:r>
              <a:rPr lang="en-US" altLang="en-US" smtClean="0"/>
              <a:t>Clock Animation</a:t>
            </a:r>
          </a:p>
        </p:txBody>
      </p:sp>
      <p:sp>
        <p:nvSpPr>
          <p:cNvPr id="3" name="Rectangle 9"/>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47109" name="AutoShape 4">
            <a:hlinkClick r:id="rId2" action="ppaction://program" highlightClick="1"/>
          </p:cNvPr>
          <p:cNvSpPr>
            <a:spLocks noChangeArrowheads="1"/>
          </p:cNvSpPr>
          <p:nvPr/>
        </p:nvSpPr>
        <p:spPr bwMode="auto">
          <a:xfrm>
            <a:off x="7099300" y="5697538"/>
            <a:ext cx="16764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 name="AutoShape 7">
            <a:hlinkClick r:id="" action="ppaction://noaction" highlightClick="1"/>
          </p:cNvPr>
          <p:cNvSpPr>
            <a:spLocks noChangeArrowheads="1"/>
          </p:cNvSpPr>
          <p:nvPr/>
        </p:nvSpPr>
        <p:spPr bwMode="auto">
          <a:xfrm>
            <a:off x="3822700" y="5697538"/>
            <a:ext cx="2971800" cy="609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3" action="ppaction://program"/>
              </a:rPr>
              <a:t>ClockAnimation</a:t>
            </a:r>
            <a:endParaRPr lang="en-US" altLang="ko-KR" smtClean="0">
              <a:solidFill>
                <a:schemeClr val="accent1"/>
              </a:solidFill>
              <a:ea typeface="굴림" panose="020B0600000101010101" pitchFamily="50" charset="-127"/>
            </a:endParaRPr>
          </a:p>
        </p:txBody>
      </p:sp>
      <p:sp>
        <p:nvSpPr>
          <p:cNvPr id="47111" name="AutoShape 8">
            <a:hlinkClick r:id="rId4" highlightClick="1"/>
          </p:cNvPr>
          <p:cNvSpPr>
            <a:spLocks noChangeArrowheads="1"/>
          </p:cNvSpPr>
          <p:nvPr/>
        </p:nvSpPr>
        <p:spPr bwMode="auto">
          <a:xfrm>
            <a:off x="3136900" y="57134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pic>
        <p:nvPicPr>
          <p:cNvPr id="471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454150"/>
            <a:ext cx="3024187"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0B3682-BA31-4002-9848-6F04E7A9BB48}" type="slidenum">
              <a:rPr lang="en-US" altLang="en-US" sz="1400"/>
              <a:pPr>
                <a:spcBef>
                  <a:spcPct val="0"/>
                </a:spcBef>
                <a:buClrTx/>
                <a:buSzTx/>
                <a:buFontTx/>
                <a:buNone/>
              </a:pPr>
              <a:t>4</a:t>
            </a:fld>
            <a:endParaRPr lang="en-US" altLang="en-US" sz="1400"/>
          </a:p>
        </p:txBody>
      </p:sp>
      <p:sp>
        <p:nvSpPr>
          <p:cNvPr id="9219" name="Rectangle 2"/>
          <p:cNvSpPr>
            <a:spLocks noGrp="1" noChangeArrowheads="1"/>
          </p:cNvSpPr>
          <p:nvPr>
            <p:ph type="title"/>
          </p:nvPr>
        </p:nvSpPr>
        <p:spPr>
          <a:xfrm>
            <a:off x="685800" y="304800"/>
            <a:ext cx="7772400" cy="1123950"/>
          </a:xfrm>
          <a:noFill/>
        </p:spPr>
        <p:txBody>
          <a:bodyPr/>
          <a:lstStyle/>
          <a:p>
            <a:r>
              <a:rPr lang="en-US" altLang="en-US" smtClean="0"/>
              <a:t>Procedural vs. Event-Driven Programming</a:t>
            </a:r>
          </a:p>
        </p:txBody>
      </p:sp>
      <p:sp>
        <p:nvSpPr>
          <p:cNvPr id="9220" name="Rectangle 3"/>
          <p:cNvSpPr>
            <a:spLocks noGrp="1" noChangeArrowheads="1"/>
          </p:cNvSpPr>
          <p:nvPr>
            <p:ph type="body" idx="1"/>
          </p:nvPr>
        </p:nvSpPr>
        <p:spPr>
          <a:xfrm>
            <a:off x="457200" y="1905000"/>
            <a:ext cx="8305800" cy="2590800"/>
          </a:xfrm>
          <a:noFill/>
        </p:spPr>
        <p:txBody>
          <a:bodyPr/>
          <a:lstStyle/>
          <a:p>
            <a:pPr>
              <a:buFont typeface="Wingdings" panose="05000000000000000000" pitchFamily="2" charset="2"/>
              <a:buChar char="§"/>
            </a:pPr>
            <a:r>
              <a:rPr lang="en-US" altLang="en-US" i="1" smtClean="0"/>
              <a:t>Procedural programming</a:t>
            </a:r>
            <a:r>
              <a:rPr lang="en-US" altLang="en-US" smtClean="0"/>
              <a:t> is executed in procedural order.</a:t>
            </a:r>
          </a:p>
          <a:p>
            <a:pPr>
              <a:spcBef>
                <a:spcPct val="100000"/>
              </a:spcBef>
              <a:buFont typeface="Wingdings" panose="05000000000000000000" pitchFamily="2" charset="2"/>
              <a:buChar char="§"/>
            </a:pPr>
            <a:r>
              <a:rPr lang="en-US" altLang="en-US" smtClean="0"/>
              <a:t>In event-driven programming, code is executed upon activation of events.</a:t>
            </a:r>
            <a:r>
              <a:rPr lang="en-US" altLang="en-US" smtClean="0">
                <a:latin typeface="Book Antiqua" panose="02040602050305030304" pitchFamily="18"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E87201E-69E5-4527-9451-991F769372A9}" type="slidenum">
              <a:rPr lang="en-US" altLang="en-US" sz="1400"/>
              <a:pPr>
                <a:spcBef>
                  <a:spcPct val="0"/>
                </a:spcBef>
                <a:buClrTx/>
                <a:buSzTx/>
                <a:buFontTx/>
                <a:buNone/>
              </a:pPr>
              <a:t>5</a:t>
            </a:fld>
            <a:endParaRPr lang="en-US" altLang="en-US" sz="1400"/>
          </a:p>
        </p:txBody>
      </p:sp>
      <p:sp>
        <p:nvSpPr>
          <p:cNvPr id="10243" name="Rectangle 2"/>
          <p:cNvSpPr>
            <a:spLocks noGrp="1" noChangeArrowheads="1"/>
          </p:cNvSpPr>
          <p:nvPr>
            <p:ph type="title"/>
          </p:nvPr>
        </p:nvSpPr>
        <p:spPr>
          <a:xfrm>
            <a:off x="304800" y="304800"/>
            <a:ext cx="8534400" cy="1143000"/>
          </a:xfrm>
          <a:noFill/>
        </p:spPr>
        <p:txBody>
          <a:bodyPr/>
          <a:lstStyle/>
          <a:p>
            <a:r>
              <a:rPr lang="en-US" altLang="en-US" smtClean="0"/>
              <a:t>Taste of Event-Driven Programming</a:t>
            </a:r>
            <a:endParaRPr lang="en-US" altLang="en-US" smtClean="0">
              <a:solidFill>
                <a:schemeClr val="tx1"/>
              </a:solidFill>
              <a:latin typeface="Book Antiqua" panose="02040602050305030304" pitchFamily="18" charset="0"/>
            </a:endParaRPr>
          </a:p>
        </p:txBody>
      </p:sp>
      <p:sp>
        <p:nvSpPr>
          <p:cNvPr id="10244" name="Rectangle 3"/>
          <p:cNvSpPr>
            <a:spLocks noGrp="1" noChangeArrowheads="1"/>
          </p:cNvSpPr>
          <p:nvPr>
            <p:ph type="body" idx="1"/>
          </p:nvPr>
        </p:nvSpPr>
        <p:spPr>
          <a:xfrm>
            <a:off x="457200" y="1905000"/>
            <a:ext cx="8305800" cy="1524000"/>
          </a:xfrm>
          <a:noFill/>
        </p:spPr>
        <p:txBody>
          <a:bodyPr/>
          <a:lstStyle/>
          <a:p>
            <a:pPr marL="0" indent="0">
              <a:lnSpc>
                <a:spcPct val="90000"/>
              </a:lnSpc>
              <a:buFont typeface="Monotype Sorts"/>
              <a:buNone/>
            </a:pPr>
            <a:r>
              <a:rPr lang="en-US" altLang="en-US" smtClean="0"/>
              <a:t>The example displays a button in the frame. A message is displayed on the console when a button is clicked. </a:t>
            </a:r>
          </a:p>
        </p:txBody>
      </p:sp>
      <p:sp>
        <p:nvSpPr>
          <p:cNvPr id="387076" name="AutoShape 4">
            <a:hlinkClick r:id="" action="ppaction://noaction" highlightClick="1"/>
          </p:cNvPr>
          <p:cNvSpPr>
            <a:spLocks noChangeArrowheads="1"/>
          </p:cNvSpPr>
          <p:nvPr/>
        </p:nvSpPr>
        <p:spPr bwMode="auto">
          <a:xfrm>
            <a:off x="609600" y="4724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2" action="ppaction://program"/>
              </a:rPr>
              <a:t>HandleEvent</a:t>
            </a:r>
            <a:endParaRPr lang="en-US" altLang="ko-KR" smtClean="0">
              <a:solidFill>
                <a:schemeClr val="accent1"/>
              </a:solidFill>
              <a:ea typeface="굴림" panose="020B0600000101010101" pitchFamily="50" charset="-127"/>
            </a:endParaRPr>
          </a:p>
        </p:txBody>
      </p:sp>
      <p:sp>
        <p:nvSpPr>
          <p:cNvPr id="10246" name="AutoShape 5">
            <a:hlinkClick r:id="rId3" action="ppaction://program" highlightClick="1"/>
          </p:cNvPr>
          <p:cNvSpPr>
            <a:spLocks noChangeArrowheads="1"/>
          </p:cNvSpPr>
          <p:nvPr/>
        </p:nvSpPr>
        <p:spPr bwMode="auto">
          <a:xfrm>
            <a:off x="609600" y="5486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pic>
        <p:nvPicPr>
          <p:cNvPr id="102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657600"/>
            <a:ext cx="4343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724400"/>
            <a:ext cx="2438400"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9" name="AutoShape 9">
            <a:hlinkClick r:id="rId6" highlightClick="1"/>
          </p:cNvPr>
          <p:cNvSpPr>
            <a:spLocks noChangeArrowheads="1"/>
          </p:cNvSpPr>
          <p:nvPr/>
        </p:nvSpPr>
        <p:spPr bwMode="auto">
          <a:xfrm>
            <a:off x="228600" y="4419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D8462A-6631-4BBB-8D00-2565AF787B2A}" type="slidenum">
              <a:rPr lang="en-US" altLang="en-US" sz="1400"/>
              <a:pPr>
                <a:spcBef>
                  <a:spcPct val="0"/>
                </a:spcBef>
                <a:buClrTx/>
                <a:buSzTx/>
                <a:buFontTx/>
                <a:buNone/>
              </a:pPr>
              <a:t>6</a:t>
            </a:fld>
            <a:endParaRPr lang="en-US" altLang="en-US" sz="1400"/>
          </a:p>
        </p:txBody>
      </p:sp>
      <p:sp>
        <p:nvSpPr>
          <p:cNvPr id="1126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3CF8B37-AF1A-4458-8D60-8D75645FB657}" type="slidenum">
              <a:rPr lang="en-US" altLang="en-US" sz="1400"/>
              <a:pPr algn="r">
                <a:spcBef>
                  <a:spcPct val="0"/>
                </a:spcBef>
                <a:buClrTx/>
                <a:buSzTx/>
                <a:buFontTx/>
                <a:buNone/>
              </a:pPr>
              <a:t>6</a:t>
            </a:fld>
            <a:endParaRPr lang="en-US" altLang="en-US" sz="1400"/>
          </a:p>
        </p:txBody>
      </p:sp>
      <p:sp>
        <p:nvSpPr>
          <p:cNvPr id="11268" name="Rectangle 2"/>
          <p:cNvSpPr>
            <a:spLocks noGrp="1" noChangeArrowheads="1"/>
          </p:cNvSpPr>
          <p:nvPr>
            <p:ph type="title" idx="4294967295"/>
          </p:nvPr>
        </p:nvSpPr>
        <p:spPr>
          <a:xfrm>
            <a:off x="1371600" y="381000"/>
            <a:ext cx="7108825" cy="685800"/>
          </a:xfrm>
        </p:spPr>
        <p:txBody>
          <a:bodyPr/>
          <a:lstStyle/>
          <a:p>
            <a:r>
              <a:rPr lang="en-US" altLang="en-US" sz="4000" smtClean="0"/>
              <a:t>Handling GUI Events</a:t>
            </a:r>
            <a:endParaRPr lang="en-US" altLang="en-US" sz="4000" smtClean="0">
              <a:solidFill>
                <a:schemeClr val="tx1"/>
              </a:solidFill>
              <a:latin typeface="Book Antiqua" panose="02040602050305030304" pitchFamily="18" charset="0"/>
              <a:hlinkClick r:id="rId2" action="ppaction://program"/>
            </a:endParaRPr>
          </a:p>
        </p:txBody>
      </p:sp>
      <p:sp>
        <p:nvSpPr>
          <p:cNvPr id="11269" name="Rectangle 3"/>
          <p:cNvSpPr>
            <a:spLocks noGrp="1" noChangeArrowheads="1"/>
          </p:cNvSpPr>
          <p:nvPr>
            <p:ph type="body" idx="4294967295"/>
          </p:nvPr>
        </p:nvSpPr>
        <p:spPr>
          <a:xfrm>
            <a:off x="381000" y="1524000"/>
            <a:ext cx="8458200" cy="1905000"/>
          </a:xfrm>
        </p:spPr>
        <p:txBody>
          <a:bodyPr/>
          <a:lstStyle/>
          <a:p>
            <a:pPr>
              <a:buFont typeface="Monotype Sorts"/>
              <a:buNone/>
            </a:pPr>
            <a:r>
              <a:rPr lang="en-US" altLang="en-US" sz="3400" smtClean="0"/>
              <a:t>Source object (e.g., button)</a:t>
            </a:r>
          </a:p>
          <a:p>
            <a:pPr>
              <a:buFont typeface="Monotype Sorts"/>
              <a:buNone/>
            </a:pPr>
            <a:r>
              <a:rPr lang="en-US" altLang="en-US" sz="3400" smtClean="0"/>
              <a:t>Listener object contains a method for processing the event.</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733800"/>
            <a:ext cx="7899400" cy="167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892F14-C520-4355-B17E-8EBB97A803A8}" type="slidenum">
              <a:rPr lang="en-US" altLang="en-US" sz="1400"/>
              <a:pPr>
                <a:spcBef>
                  <a:spcPct val="0"/>
                </a:spcBef>
                <a:buClrTx/>
                <a:buSzTx/>
                <a:buFontTx/>
                <a:buNone/>
              </a:pPr>
              <a:t>7</a:t>
            </a:fld>
            <a:endParaRPr lang="en-US" altLang="en-US" sz="1400"/>
          </a:p>
        </p:txBody>
      </p:sp>
      <p:sp>
        <p:nvSpPr>
          <p:cNvPr id="1229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3A350956-F822-40C0-B301-25F401FDCF9D}" type="slidenum">
              <a:rPr lang="en-US" altLang="en-US" sz="1400"/>
              <a:pPr algn="r">
                <a:spcBef>
                  <a:spcPct val="0"/>
                </a:spcBef>
                <a:buClrTx/>
                <a:buSzTx/>
                <a:buFontTx/>
                <a:buNone/>
              </a:pPr>
              <a:t>7</a:t>
            </a:fld>
            <a:endParaRPr lang="en-US" altLang="en-US" sz="1400"/>
          </a:p>
        </p:txBody>
      </p:sp>
      <p:sp>
        <p:nvSpPr>
          <p:cNvPr id="12292" name="Rectangle 2"/>
          <p:cNvSpPr>
            <a:spLocks noGrp="1" noChangeArrowheads="1"/>
          </p:cNvSpPr>
          <p:nvPr>
            <p:ph type="title" idx="4294967295"/>
          </p:nvPr>
        </p:nvSpPr>
        <p:spPr>
          <a:xfrm>
            <a:off x="1600200" y="228600"/>
            <a:ext cx="6248400" cy="457200"/>
          </a:xfrm>
          <a:noFill/>
        </p:spPr>
        <p:txBody>
          <a:bodyPr/>
          <a:lstStyle/>
          <a:p>
            <a:r>
              <a:rPr lang="en-US" altLang="en-US" sz="3600" smtClean="0"/>
              <a:t>Trace Execution</a:t>
            </a:r>
          </a:p>
        </p:txBody>
      </p:sp>
      <p:sp>
        <p:nvSpPr>
          <p:cNvPr id="12293" name="Text Box 3"/>
          <p:cNvSpPr txBox="1">
            <a:spLocks noChangeArrowheads="1"/>
          </p:cNvSpPr>
          <p:nvPr/>
        </p:nvSpPr>
        <p:spPr bwMode="auto">
          <a:xfrm>
            <a:off x="228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bg2"/>
                </a:solidFill>
              </a:rPr>
              <a:t>public class HandleEvent extends Application {</a:t>
            </a:r>
          </a:p>
          <a:p>
            <a:pPr>
              <a:spcBef>
                <a:spcPct val="0"/>
              </a:spcBef>
              <a:buClrTx/>
              <a:buSzTx/>
              <a:buFontTx/>
              <a:buNone/>
            </a:pPr>
            <a:r>
              <a:rPr lang="en-US" altLang="en-US" sz="2000">
                <a:solidFill>
                  <a:schemeClr val="bg2"/>
                </a:solidFill>
              </a:rPr>
              <a:t>  public void start(Stage primaryStage)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OKHandlerClass handler1 = new OKHandlerClass();</a:t>
            </a:r>
          </a:p>
          <a:p>
            <a:pPr>
              <a:spcBef>
                <a:spcPct val="0"/>
              </a:spcBef>
              <a:buClrTx/>
              <a:buSzTx/>
              <a:buFontTx/>
              <a:buNone/>
            </a:pPr>
            <a:r>
              <a:rPr lang="en-US" altLang="en-US" sz="2000">
                <a:solidFill>
                  <a:schemeClr val="bg2"/>
                </a:solidFill>
              </a:rPr>
              <a:t>    btOK.setOnAction(handler1);</a:t>
            </a:r>
          </a:p>
          <a:p>
            <a:pPr>
              <a:spcBef>
                <a:spcPct val="0"/>
              </a:spcBef>
              <a:buClrTx/>
              <a:buSzTx/>
              <a:buFontTx/>
              <a:buNone/>
            </a:pPr>
            <a:r>
              <a:rPr lang="en-US" altLang="en-US" sz="2000">
                <a:solidFill>
                  <a:schemeClr val="bg2"/>
                </a:solidFill>
              </a:rPr>
              <a:t>    CancelHandlerClass handler2 = new CancelHandlerClass();</a:t>
            </a:r>
          </a:p>
          <a:p>
            <a:pPr>
              <a:spcBef>
                <a:spcPct val="0"/>
              </a:spcBef>
              <a:buClrTx/>
              <a:buSzTx/>
              <a:buFontTx/>
              <a:buNone/>
            </a:pPr>
            <a:r>
              <a:rPr lang="en-US" altLang="en-US" sz="2000">
                <a:solidFill>
                  <a:schemeClr val="bg2"/>
                </a:solidFill>
              </a:rPr>
              <a:t>    btCancel.setOnAction(handler2);</a:t>
            </a:r>
          </a:p>
          <a:p>
            <a:pPr>
              <a:spcBef>
                <a:spcPct val="0"/>
              </a:spcBef>
              <a:buClrTx/>
              <a:buSzTx/>
              <a:buFontTx/>
              <a:buNone/>
            </a:pPr>
            <a:r>
              <a:rPr lang="en-US" altLang="en-US" sz="2000">
                <a:solidFill>
                  <a:schemeClr val="bg2"/>
                </a:solidFill>
              </a:rPr>
              <a:t>    …    </a:t>
            </a:r>
          </a:p>
          <a:p>
            <a:pPr>
              <a:spcBef>
                <a:spcPct val="0"/>
              </a:spcBef>
              <a:buClrTx/>
              <a:buSzTx/>
              <a:buFontTx/>
              <a:buNone/>
            </a:pPr>
            <a:r>
              <a:rPr lang="en-US" altLang="en-US" sz="2000">
                <a:solidFill>
                  <a:schemeClr val="bg2"/>
                </a:solidFill>
              </a:rPr>
              <a:t>    primaryStage.show(); // Display the stage</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a:t>
            </a:r>
          </a:p>
          <a:p>
            <a:pPr>
              <a:spcBef>
                <a:spcPct val="0"/>
              </a:spcBef>
              <a:buClrTx/>
              <a:buSzTx/>
              <a:buFontTx/>
              <a:buNone/>
            </a:pPr>
            <a:endParaRPr lang="en-US" altLang="en-US" sz="2000">
              <a:solidFill>
                <a:schemeClr val="bg2"/>
              </a:solidFill>
            </a:endParaRPr>
          </a:p>
          <a:p>
            <a:pPr>
              <a:spcBef>
                <a:spcPct val="0"/>
              </a:spcBef>
              <a:buClrTx/>
              <a:buSzTx/>
              <a:buFontTx/>
              <a:buNone/>
            </a:pPr>
            <a:r>
              <a:rPr lang="en-US" altLang="en-US" sz="2000">
                <a:solidFill>
                  <a:schemeClr val="bg2"/>
                </a:solidFill>
              </a:rPr>
              <a:t>class OKHandlerClass implements EventHandler&lt;ActionEvent&gt; {</a:t>
            </a:r>
          </a:p>
          <a:p>
            <a:pPr>
              <a:spcBef>
                <a:spcPct val="0"/>
              </a:spcBef>
              <a:buClrTx/>
              <a:buSzTx/>
              <a:buFontTx/>
              <a:buNone/>
            </a:pPr>
            <a:r>
              <a:rPr lang="en-US" altLang="en-US" sz="2000">
                <a:solidFill>
                  <a:schemeClr val="bg2"/>
                </a:solidFill>
              </a:rPr>
              <a:t>  @Override</a:t>
            </a:r>
          </a:p>
          <a:p>
            <a:pPr>
              <a:spcBef>
                <a:spcPct val="0"/>
              </a:spcBef>
              <a:buClrTx/>
              <a:buSzTx/>
              <a:buFontTx/>
              <a:buNone/>
            </a:pPr>
            <a:r>
              <a:rPr lang="en-US" altLang="en-US" sz="2000">
                <a:solidFill>
                  <a:schemeClr val="bg2"/>
                </a:solidFill>
              </a:rPr>
              <a:t>  public void handle(ActionEvent e) {</a:t>
            </a:r>
          </a:p>
          <a:p>
            <a:pPr>
              <a:spcBef>
                <a:spcPct val="0"/>
              </a:spcBef>
              <a:buClrTx/>
              <a:buSzTx/>
              <a:buFontTx/>
              <a:buNone/>
            </a:pPr>
            <a:r>
              <a:rPr lang="en-US" altLang="en-US" sz="2000">
                <a:solidFill>
                  <a:schemeClr val="bg2"/>
                </a:solidFill>
              </a:rPr>
              <a:t>    System.out.println("OK button clicked");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a:t>
            </a:r>
          </a:p>
        </p:txBody>
      </p:sp>
      <p:sp>
        <p:nvSpPr>
          <p:cNvPr id="12294" name="Rectangle 4"/>
          <p:cNvSpPr>
            <a:spLocks noChangeArrowheads="1"/>
          </p:cNvSpPr>
          <p:nvPr/>
        </p:nvSpPr>
        <p:spPr bwMode="auto">
          <a:xfrm>
            <a:off x="381000" y="1219200"/>
            <a:ext cx="4191000" cy="2286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AutoShape 5"/>
          <p:cNvSpPr>
            <a:spLocks noChangeArrowheads="1"/>
          </p:cNvSpPr>
          <p:nvPr/>
        </p:nvSpPr>
        <p:spPr bwMode="auto">
          <a:xfrm>
            <a:off x="6172200" y="990600"/>
            <a:ext cx="2514600" cy="1371600"/>
          </a:xfrm>
          <a:prstGeom prst="wedgeRoundRectCallout">
            <a:avLst>
              <a:gd name="adj1" fmla="val -118208"/>
              <a:gd name="adj2" fmla="val -2296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1. Start from the main method to create a window and display it</a:t>
            </a:r>
          </a:p>
        </p:txBody>
      </p:sp>
      <p:sp>
        <p:nvSpPr>
          <p:cNvPr id="12296" name="Rectangle 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pic>
        <p:nvPicPr>
          <p:cNvPr id="1229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752725"/>
            <a:ext cx="1905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2298" name="Line 8"/>
          <p:cNvSpPr>
            <a:spLocks noChangeShapeType="1"/>
          </p:cNvSpPr>
          <p:nvPr/>
        </p:nvSpPr>
        <p:spPr bwMode="auto">
          <a:xfrm flipV="1">
            <a:off x="2667000" y="2971800"/>
            <a:ext cx="4114800" cy="381000"/>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ko-KR"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D91C561-CE6E-4C65-A2FB-AEDBB2BAF724}" type="slidenum">
              <a:rPr lang="en-US" altLang="en-US" sz="1400"/>
              <a:pPr>
                <a:spcBef>
                  <a:spcPct val="0"/>
                </a:spcBef>
                <a:buClrTx/>
                <a:buSzTx/>
                <a:buFontTx/>
                <a:buNone/>
              </a:pPr>
              <a:t>8</a:t>
            </a:fld>
            <a:endParaRPr lang="en-US" altLang="en-US" sz="1400"/>
          </a:p>
        </p:txBody>
      </p:sp>
      <p:sp>
        <p:nvSpPr>
          <p:cNvPr id="1331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696D2EE-3A8C-4E81-801B-340DF41EF6A6}" type="slidenum">
              <a:rPr lang="en-US" altLang="en-US" sz="1400"/>
              <a:pPr algn="r">
                <a:spcBef>
                  <a:spcPct val="0"/>
                </a:spcBef>
                <a:buClrTx/>
                <a:buSzTx/>
                <a:buFontTx/>
                <a:buNone/>
              </a:pPr>
              <a:t>8</a:t>
            </a:fld>
            <a:endParaRPr lang="en-US" altLang="en-US" sz="1400"/>
          </a:p>
        </p:txBody>
      </p:sp>
      <p:sp>
        <p:nvSpPr>
          <p:cNvPr id="13316" name="Rectangle 2"/>
          <p:cNvSpPr>
            <a:spLocks noGrp="1" noChangeArrowheads="1"/>
          </p:cNvSpPr>
          <p:nvPr>
            <p:ph type="title" idx="4294967295"/>
          </p:nvPr>
        </p:nvSpPr>
        <p:spPr>
          <a:xfrm>
            <a:off x="1600200" y="228600"/>
            <a:ext cx="6248400" cy="457200"/>
          </a:xfrm>
          <a:noFill/>
        </p:spPr>
        <p:txBody>
          <a:bodyPr/>
          <a:lstStyle/>
          <a:p>
            <a:r>
              <a:rPr lang="en-US" altLang="en-US" sz="3600" smtClean="0"/>
              <a:t>Trace Execution</a:t>
            </a:r>
          </a:p>
        </p:txBody>
      </p:sp>
      <p:sp>
        <p:nvSpPr>
          <p:cNvPr id="13317" name="Text Box 3"/>
          <p:cNvSpPr txBox="1">
            <a:spLocks noChangeArrowheads="1"/>
          </p:cNvSpPr>
          <p:nvPr/>
        </p:nvSpPr>
        <p:spPr bwMode="auto">
          <a:xfrm>
            <a:off x="228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bg2"/>
                </a:solidFill>
              </a:rPr>
              <a:t>public class HandleEvent extends Application {</a:t>
            </a:r>
          </a:p>
          <a:p>
            <a:pPr>
              <a:spcBef>
                <a:spcPct val="0"/>
              </a:spcBef>
              <a:buClrTx/>
              <a:buSzTx/>
              <a:buFontTx/>
              <a:buNone/>
            </a:pPr>
            <a:r>
              <a:rPr lang="en-US" altLang="en-US" sz="2000">
                <a:solidFill>
                  <a:schemeClr val="bg2"/>
                </a:solidFill>
              </a:rPr>
              <a:t>  public void start(Stage primaryStage)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OKHandlerClass handler1 = new OKHandlerClass();</a:t>
            </a:r>
          </a:p>
          <a:p>
            <a:pPr>
              <a:spcBef>
                <a:spcPct val="0"/>
              </a:spcBef>
              <a:buClrTx/>
              <a:buSzTx/>
              <a:buFontTx/>
              <a:buNone/>
            </a:pPr>
            <a:r>
              <a:rPr lang="en-US" altLang="en-US" sz="2000">
                <a:solidFill>
                  <a:schemeClr val="bg2"/>
                </a:solidFill>
              </a:rPr>
              <a:t>    btOK.setOnAction(handler1);</a:t>
            </a:r>
          </a:p>
          <a:p>
            <a:pPr>
              <a:spcBef>
                <a:spcPct val="0"/>
              </a:spcBef>
              <a:buClrTx/>
              <a:buSzTx/>
              <a:buFontTx/>
              <a:buNone/>
            </a:pPr>
            <a:r>
              <a:rPr lang="en-US" altLang="en-US" sz="2000">
                <a:solidFill>
                  <a:schemeClr val="bg2"/>
                </a:solidFill>
              </a:rPr>
              <a:t>    CancelHandlerClass handler2 = new CancelHandlerClass();</a:t>
            </a:r>
          </a:p>
          <a:p>
            <a:pPr>
              <a:spcBef>
                <a:spcPct val="0"/>
              </a:spcBef>
              <a:buClrTx/>
              <a:buSzTx/>
              <a:buFontTx/>
              <a:buNone/>
            </a:pPr>
            <a:r>
              <a:rPr lang="en-US" altLang="en-US" sz="2000">
                <a:solidFill>
                  <a:schemeClr val="bg2"/>
                </a:solidFill>
              </a:rPr>
              <a:t>    btCancel.setOnAction(handler2);</a:t>
            </a:r>
          </a:p>
          <a:p>
            <a:pPr>
              <a:spcBef>
                <a:spcPct val="0"/>
              </a:spcBef>
              <a:buClrTx/>
              <a:buSzTx/>
              <a:buFontTx/>
              <a:buNone/>
            </a:pPr>
            <a:r>
              <a:rPr lang="en-US" altLang="en-US" sz="2000">
                <a:solidFill>
                  <a:schemeClr val="bg2"/>
                </a:solidFill>
              </a:rPr>
              <a:t>    …    </a:t>
            </a:r>
          </a:p>
          <a:p>
            <a:pPr>
              <a:spcBef>
                <a:spcPct val="0"/>
              </a:spcBef>
              <a:buClrTx/>
              <a:buSzTx/>
              <a:buFontTx/>
              <a:buNone/>
            </a:pPr>
            <a:r>
              <a:rPr lang="en-US" altLang="en-US" sz="2000">
                <a:solidFill>
                  <a:schemeClr val="bg2"/>
                </a:solidFill>
              </a:rPr>
              <a:t>    primaryStage.show(); // Display the stage</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a:t>
            </a:r>
          </a:p>
          <a:p>
            <a:pPr>
              <a:spcBef>
                <a:spcPct val="0"/>
              </a:spcBef>
              <a:buClrTx/>
              <a:buSzTx/>
              <a:buFontTx/>
              <a:buNone/>
            </a:pPr>
            <a:endParaRPr lang="en-US" altLang="en-US" sz="2000">
              <a:solidFill>
                <a:schemeClr val="bg2"/>
              </a:solidFill>
            </a:endParaRPr>
          </a:p>
          <a:p>
            <a:pPr>
              <a:spcBef>
                <a:spcPct val="0"/>
              </a:spcBef>
              <a:buClrTx/>
              <a:buSzTx/>
              <a:buFontTx/>
              <a:buNone/>
            </a:pPr>
            <a:r>
              <a:rPr lang="en-US" altLang="en-US" sz="2000">
                <a:solidFill>
                  <a:schemeClr val="bg2"/>
                </a:solidFill>
              </a:rPr>
              <a:t>class OKHandlerClass implements EventHandler&lt;ActionEvent&gt; {</a:t>
            </a:r>
          </a:p>
          <a:p>
            <a:pPr>
              <a:spcBef>
                <a:spcPct val="0"/>
              </a:spcBef>
              <a:buClrTx/>
              <a:buSzTx/>
              <a:buFontTx/>
              <a:buNone/>
            </a:pPr>
            <a:r>
              <a:rPr lang="en-US" altLang="en-US" sz="2000">
                <a:solidFill>
                  <a:schemeClr val="bg2"/>
                </a:solidFill>
              </a:rPr>
              <a:t>  @Override</a:t>
            </a:r>
          </a:p>
          <a:p>
            <a:pPr>
              <a:spcBef>
                <a:spcPct val="0"/>
              </a:spcBef>
              <a:buClrTx/>
              <a:buSzTx/>
              <a:buFontTx/>
              <a:buNone/>
            </a:pPr>
            <a:r>
              <a:rPr lang="en-US" altLang="en-US" sz="2000">
                <a:solidFill>
                  <a:schemeClr val="bg2"/>
                </a:solidFill>
              </a:rPr>
              <a:t>  public void handle(ActionEvent e) {</a:t>
            </a:r>
          </a:p>
          <a:p>
            <a:pPr>
              <a:spcBef>
                <a:spcPct val="0"/>
              </a:spcBef>
              <a:buClrTx/>
              <a:buSzTx/>
              <a:buFontTx/>
              <a:buNone/>
            </a:pPr>
            <a:r>
              <a:rPr lang="en-US" altLang="en-US" sz="2000">
                <a:solidFill>
                  <a:schemeClr val="bg2"/>
                </a:solidFill>
              </a:rPr>
              <a:t>    System.out.println("OK button clicked");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a:t>
            </a:r>
          </a:p>
        </p:txBody>
      </p:sp>
      <p:sp>
        <p:nvSpPr>
          <p:cNvPr id="13318" name="Rectangle 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pic>
        <p:nvPicPr>
          <p:cNvPr id="133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276600"/>
            <a:ext cx="1905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3320" name="AutoShape 5"/>
          <p:cNvSpPr>
            <a:spLocks noChangeArrowheads="1"/>
          </p:cNvSpPr>
          <p:nvPr/>
        </p:nvSpPr>
        <p:spPr bwMode="auto">
          <a:xfrm>
            <a:off x="6172200" y="990600"/>
            <a:ext cx="2514600" cy="1371600"/>
          </a:xfrm>
          <a:prstGeom prst="wedgeRoundRectCallout">
            <a:avLst>
              <a:gd name="adj1" fmla="val -12375"/>
              <a:gd name="adj2" fmla="val 144444"/>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2. Click OK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FE34AD-D819-4488-8A0C-70D2B2364455}" type="slidenum">
              <a:rPr lang="en-US" altLang="en-US" sz="1400"/>
              <a:pPr>
                <a:spcBef>
                  <a:spcPct val="0"/>
                </a:spcBef>
                <a:buClrTx/>
                <a:buSzTx/>
                <a:buFontTx/>
                <a:buNone/>
              </a:pPr>
              <a:t>9</a:t>
            </a:fld>
            <a:endParaRPr lang="en-US" altLang="en-US" sz="1400"/>
          </a:p>
        </p:txBody>
      </p:sp>
      <p:sp>
        <p:nvSpPr>
          <p:cNvPr id="1433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203B701B-175D-4EA1-B5EA-17209C0E3F03}" type="slidenum">
              <a:rPr lang="en-US" altLang="en-US" sz="1400"/>
              <a:pPr algn="r">
                <a:spcBef>
                  <a:spcPct val="0"/>
                </a:spcBef>
                <a:buClrTx/>
                <a:buSzTx/>
                <a:buFontTx/>
                <a:buNone/>
              </a:pPr>
              <a:t>9</a:t>
            </a:fld>
            <a:endParaRPr lang="en-US" altLang="en-US" sz="1400"/>
          </a:p>
        </p:txBody>
      </p:sp>
      <p:sp>
        <p:nvSpPr>
          <p:cNvPr id="14340" name="Rectangle 2"/>
          <p:cNvSpPr>
            <a:spLocks noGrp="1" noChangeArrowheads="1"/>
          </p:cNvSpPr>
          <p:nvPr>
            <p:ph type="title" idx="4294967295"/>
          </p:nvPr>
        </p:nvSpPr>
        <p:spPr>
          <a:xfrm>
            <a:off x="1600200" y="228600"/>
            <a:ext cx="6248400" cy="457200"/>
          </a:xfrm>
          <a:noFill/>
        </p:spPr>
        <p:txBody>
          <a:bodyPr/>
          <a:lstStyle/>
          <a:p>
            <a:r>
              <a:rPr lang="en-US" altLang="en-US" sz="3600" smtClean="0"/>
              <a:t>Trace Execution</a:t>
            </a:r>
          </a:p>
        </p:txBody>
      </p:sp>
      <p:sp>
        <p:nvSpPr>
          <p:cNvPr id="14341" name="Text Box 3"/>
          <p:cNvSpPr txBox="1">
            <a:spLocks noChangeArrowheads="1"/>
          </p:cNvSpPr>
          <p:nvPr/>
        </p:nvSpPr>
        <p:spPr bwMode="auto">
          <a:xfrm>
            <a:off x="228600" y="8382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bg2"/>
                </a:solidFill>
              </a:rPr>
              <a:t>public class HandleEvent extends Application {</a:t>
            </a:r>
          </a:p>
          <a:p>
            <a:pPr>
              <a:spcBef>
                <a:spcPct val="0"/>
              </a:spcBef>
              <a:buClrTx/>
              <a:buSzTx/>
              <a:buFontTx/>
              <a:buNone/>
            </a:pPr>
            <a:r>
              <a:rPr lang="en-US" altLang="en-US" sz="2000">
                <a:solidFill>
                  <a:schemeClr val="bg2"/>
                </a:solidFill>
              </a:rPr>
              <a:t>  public void start(Stage primaryStage)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OKHandlerClass handler1 = new OKHandlerClass();</a:t>
            </a:r>
          </a:p>
          <a:p>
            <a:pPr>
              <a:spcBef>
                <a:spcPct val="0"/>
              </a:spcBef>
              <a:buClrTx/>
              <a:buSzTx/>
              <a:buFontTx/>
              <a:buNone/>
            </a:pPr>
            <a:r>
              <a:rPr lang="en-US" altLang="en-US" sz="2000">
                <a:solidFill>
                  <a:schemeClr val="bg2"/>
                </a:solidFill>
              </a:rPr>
              <a:t>    btOK.setOnAction(handler1);</a:t>
            </a:r>
          </a:p>
          <a:p>
            <a:pPr>
              <a:spcBef>
                <a:spcPct val="0"/>
              </a:spcBef>
              <a:buClrTx/>
              <a:buSzTx/>
              <a:buFontTx/>
              <a:buNone/>
            </a:pPr>
            <a:r>
              <a:rPr lang="en-US" altLang="en-US" sz="2000">
                <a:solidFill>
                  <a:schemeClr val="bg2"/>
                </a:solidFill>
              </a:rPr>
              <a:t>    CancelHandlerClass handler2 = new CancelHandlerClass();</a:t>
            </a:r>
          </a:p>
          <a:p>
            <a:pPr>
              <a:spcBef>
                <a:spcPct val="0"/>
              </a:spcBef>
              <a:buClrTx/>
              <a:buSzTx/>
              <a:buFontTx/>
              <a:buNone/>
            </a:pPr>
            <a:r>
              <a:rPr lang="en-US" altLang="en-US" sz="2000">
                <a:solidFill>
                  <a:schemeClr val="bg2"/>
                </a:solidFill>
              </a:rPr>
              <a:t>    btCancel.setOnAction(handler2);</a:t>
            </a:r>
          </a:p>
          <a:p>
            <a:pPr>
              <a:spcBef>
                <a:spcPct val="0"/>
              </a:spcBef>
              <a:buClrTx/>
              <a:buSzTx/>
              <a:buFontTx/>
              <a:buNone/>
            </a:pPr>
            <a:r>
              <a:rPr lang="en-US" altLang="en-US" sz="2000">
                <a:solidFill>
                  <a:schemeClr val="bg2"/>
                </a:solidFill>
              </a:rPr>
              <a:t>    …    </a:t>
            </a:r>
          </a:p>
          <a:p>
            <a:pPr>
              <a:spcBef>
                <a:spcPct val="0"/>
              </a:spcBef>
              <a:buClrTx/>
              <a:buSzTx/>
              <a:buFontTx/>
              <a:buNone/>
            </a:pPr>
            <a:r>
              <a:rPr lang="en-US" altLang="en-US" sz="2000">
                <a:solidFill>
                  <a:schemeClr val="bg2"/>
                </a:solidFill>
              </a:rPr>
              <a:t>    primaryStage.show(); // Display the stage</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a:t>
            </a:r>
          </a:p>
          <a:p>
            <a:pPr>
              <a:spcBef>
                <a:spcPct val="0"/>
              </a:spcBef>
              <a:buClrTx/>
              <a:buSzTx/>
              <a:buFontTx/>
              <a:buNone/>
            </a:pPr>
            <a:endParaRPr lang="en-US" altLang="en-US" sz="2000">
              <a:solidFill>
                <a:schemeClr val="bg2"/>
              </a:solidFill>
            </a:endParaRPr>
          </a:p>
          <a:p>
            <a:pPr>
              <a:spcBef>
                <a:spcPct val="0"/>
              </a:spcBef>
              <a:buClrTx/>
              <a:buSzTx/>
              <a:buFontTx/>
              <a:buNone/>
            </a:pPr>
            <a:r>
              <a:rPr lang="en-US" altLang="en-US" sz="2000">
                <a:solidFill>
                  <a:schemeClr val="bg2"/>
                </a:solidFill>
              </a:rPr>
              <a:t>class OKHandlerClass implements EventHandler&lt;ActionEvent&gt; {</a:t>
            </a:r>
          </a:p>
          <a:p>
            <a:pPr>
              <a:spcBef>
                <a:spcPct val="0"/>
              </a:spcBef>
              <a:buClrTx/>
              <a:buSzTx/>
              <a:buFontTx/>
              <a:buNone/>
            </a:pPr>
            <a:r>
              <a:rPr lang="en-US" altLang="en-US" sz="2000">
                <a:solidFill>
                  <a:schemeClr val="bg2"/>
                </a:solidFill>
              </a:rPr>
              <a:t>  @Override</a:t>
            </a:r>
          </a:p>
          <a:p>
            <a:pPr>
              <a:spcBef>
                <a:spcPct val="0"/>
              </a:spcBef>
              <a:buClrTx/>
              <a:buSzTx/>
              <a:buFontTx/>
              <a:buNone/>
            </a:pPr>
            <a:r>
              <a:rPr lang="en-US" altLang="en-US" sz="2000">
                <a:solidFill>
                  <a:schemeClr val="bg2"/>
                </a:solidFill>
              </a:rPr>
              <a:t>  public void handle(ActionEvent e) {</a:t>
            </a:r>
          </a:p>
          <a:p>
            <a:pPr>
              <a:spcBef>
                <a:spcPct val="0"/>
              </a:spcBef>
              <a:buClrTx/>
              <a:buSzTx/>
              <a:buFontTx/>
              <a:buNone/>
            </a:pPr>
            <a:r>
              <a:rPr lang="en-US" altLang="en-US" sz="2000">
                <a:solidFill>
                  <a:schemeClr val="bg2"/>
                </a:solidFill>
              </a:rPr>
              <a:t>    System.out.println("OK button clicked"); </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a:t>
            </a:r>
          </a:p>
        </p:txBody>
      </p:sp>
      <p:sp>
        <p:nvSpPr>
          <p:cNvPr id="14342" name="Rectangle 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
        <p:nvSpPr>
          <p:cNvPr id="14343" name="Rectangle 4"/>
          <p:cNvSpPr>
            <a:spLocks noChangeArrowheads="1"/>
          </p:cNvSpPr>
          <p:nvPr/>
        </p:nvSpPr>
        <p:spPr bwMode="auto">
          <a:xfrm>
            <a:off x="533400" y="5486400"/>
            <a:ext cx="4343400" cy="2286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434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276600"/>
            <a:ext cx="1905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4345" name="AutoShape 7"/>
          <p:cNvSpPr>
            <a:spLocks noChangeArrowheads="1"/>
          </p:cNvSpPr>
          <p:nvPr/>
        </p:nvSpPr>
        <p:spPr bwMode="auto">
          <a:xfrm>
            <a:off x="6172200" y="990600"/>
            <a:ext cx="2514600" cy="1371600"/>
          </a:xfrm>
          <a:prstGeom prst="wedgeRoundRectCallout">
            <a:avLst>
              <a:gd name="adj1" fmla="val -121856"/>
              <a:gd name="adj2" fmla="val 273245"/>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3. Click OK. The JVM invokes the listener’s handle method</a:t>
            </a:r>
          </a:p>
        </p:txBody>
      </p:sp>
      <p:pic>
        <p:nvPicPr>
          <p:cNvPr id="1434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257800"/>
            <a:ext cx="23780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4347" name="Line 9"/>
          <p:cNvSpPr>
            <a:spLocks noChangeShapeType="1"/>
          </p:cNvSpPr>
          <p:nvPr/>
        </p:nvSpPr>
        <p:spPr bwMode="auto">
          <a:xfrm>
            <a:off x="4800600" y="5638800"/>
            <a:ext cx="1447800" cy="0"/>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ko-KR"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36B9DA-94C7-4A51-B8B8-57D0D99D4C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8DAAA9-F220-4CC2-9CB4-17F0021E972F}">
  <ds:schemaRef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purl.org/dc/dcmitype/"/>
    <ds:schemaRef ds:uri="http://purl.org/dc/terms/"/>
    <ds:schemaRef ds:uri="http://schemas.openxmlformats.org/package/2006/metadata/core-propertie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4ADA5D30-92A3-42A3-9F5F-647A38A9CF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22382</TotalTime>
  <Words>1620</Words>
  <Application>Microsoft Office PowerPoint</Application>
  <PresentationFormat>화면 슬라이드 쇼(4:3)</PresentationFormat>
  <Paragraphs>237</Paragraphs>
  <Slides>39</Slides>
  <Notes>4</Notes>
  <HiddenSlides>0</HiddenSlides>
  <MMClips>0</MMClips>
  <ScaleCrop>false</ScaleCrop>
  <HeadingPairs>
    <vt:vector size="8" baseType="variant">
      <vt:variant>
        <vt:lpstr>사용한 글꼴</vt:lpstr>
      </vt:variant>
      <vt:variant>
        <vt:i4>9</vt:i4>
      </vt:variant>
      <vt:variant>
        <vt:lpstr>테마</vt:lpstr>
      </vt:variant>
      <vt:variant>
        <vt:i4>1</vt:i4>
      </vt:variant>
      <vt:variant>
        <vt:lpstr>포함된 OLE 서버</vt:lpstr>
      </vt:variant>
      <vt:variant>
        <vt:i4>1</vt:i4>
      </vt:variant>
      <vt:variant>
        <vt:lpstr>슬라이드 제목</vt:lpstr>
      </vt:variant>
      <vt:variant>
        <vt:i4>39</vt:i4>
      </vt:variant>
    </vt:vector>
  </HeadingPairs>
  <TitlesOfParts>
    <vt:vector size="50" baseType="lpstr">
      <vt:lpstr>Courier</vt:lpstr>
      <vt:lpstr>Monotype Sorts</vt:lpstr>
      <vt:lpstr>굴림</vt:lpstr>
      <vt:lpstr>Arial</vt:lpstr>
      <vt:lpstr>Book Antiqua</vt:lpstr>
      <vt:lpstr>Courier New</vt:lpstr>
      <vt:lpstr>Forte</vt:lpstr>
      <vt:lpstr>Times New Roman</vt:lpstr>
      <vt:lpstr>Wingdings</vt:lpstr>
      <vt:lpstr>International</vt:lpstr>
      <vt:lpstr>Picture</vt:lpstr>
      <vt:lpstr>Chapter 15 Event-Driven Programming and Animations</vt:lpstr>
      <vt:lpstr>Motivations</vt:lpstr>
      <vt:lpstr>Objectives</vt:lpstr>
      <vt:lpstr>Procedural vs. Event-Driven Programming</vt:lpstr>
      <vt:lpstr>Taste of Event-Driven Programming</vt:lpstr>
      <vt:lpstr>Handling GUI Events</vt:lpstr>
      <vt:lpstr>Trace Execution</vt:lpstr>
      <vt:lpstr>Trace Execution</vt:lpstr>
      <vt:lpstr>Trace Execution</vt:lpstr>
      <vt:lpstr>Events</vt:lpstr>
      <vt:lpstr>Event Classes</vt:lpstr>
      <vt:lpstr>Event Information</vt:lpstr>
      <vt:lpstr>Selected User Actions and Handlers</vt:lpstr>
      <vt:lpstr>The Delegation Model</vt:lpstr>
      <vt:lpstr>The Delegation Model: Example</vt:lpstr>
      <vt:lpstr>Example: First Version for ControlCircle (no listeners)</vt:lpstr>
      <vt:lpstr>Example: Second Version for ControlCircle (with listener for Enlarge)</vt:lpstr>
      <vt:lpstr>Inner Class Listeners</vt:lpstr>
      <vt:lpstr>Inner Classes</vt:lpstr>
      <vt:lpstr>Inner Classes, cont.</vt:lpstr>
      <vt:lpstr>Inner Classes (cont.)</vt:lpstr>
      <vt:lpstr>Inner Classes (cont.)</vt:lpstr>
      <vt:lpstr>Anonymous Inner Classes</vt:lpstr>
      <vt:lpstr>Anonymous Inner Classes (cont.)</vt:lpstr>
      <vt:lpstr>Anonymous Inner Classes (cont.)</vt:lpstr>
      <vt:lpstr>Simplifying Event Handing Using Lambda Expressions</vt:lpstr>
      <vt:lpstr>Basic Syntax for a Lambda Expression</vt:lpstr>
      <vt:lpstr>Single Abstract Method Interface (SAM)</vt:lpstr>
      <vt:lpstr>Problem: Loan Calculator</vt:lpstr>
      <vt:lpstr>MouseEvent</vt:lpstr>
      <vt:lpstr>The KeyEvent Class</vt:lpstr>
      <vt:lpstr>The KeyCode Constants</vt:lpstr>
      <vt:lpstr>Example: Control Circle with Mouse and Key</vt:lpstr>
      <vt:lpstr>Listeners for Observable Objects</vt:lpstr>
      <vt:lpstr>Animation </vt:lpstr>
      <vt:lpstr>PathTransition</vt:lpstr>
      <vt:lpstr>FadeTransition</vt:lpstr>
      <vt:lpstr>Timeline</vt:lpstr>
      <vt:lpstr>Clock Animation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Seung-Ho Lim</cp:lastModifiedBy>
  <cp:revision>339</cp:revision>
  <cp:lastPrinted>1998-04-22T12:52:01Z</cp:lastPrinted>
  <dcterms:created xsi:type="dcterms:W3CDTF">1995-06-10T17:31:50Z</dcterms:created>
  <dcterms:modified xsi:type="dcterms:W3CDTF">2019-03-07T02:43:33Z</dcterms:modified>
</cp:coreProperties>
</file>