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17"/>
  </p:notesMasterIdLst>
  <p:handoutMasterIdLst>
    <p:handoutMasterId r:id="rId18"/>
  </p:handoutMasterIdLst>
  <p:sldIdLst>
    <p:sldId id="288" r:id="rId6"/>
    <p:sldId id="2134807745" r:id="rId7"/>
    <p:sldId id="2134807791" r:id="rId8"/>
    <p:sldId id="2134807792" r:id="rId9"/>
    <p:sldId id="2134807793" r:id="rId10"/>
    <p:sldId id="2134807797" r:id="rId11"/>
    <p:sldId id="2134807796" r:id="rId12"/>
    <p:sldId id="2134807794" r:id="rId13"/>
    <p:sldId id="2134807795" r:id="rId14"/>
    <p:sldId id="2134807766" r:id="rId15"/>
    <p:sldId id="267" r:id="rId16"/>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 id="2134807791"/>
            <p14:sldId id="2134807792"/>
            <p14:sldId id="2134807793"/>
            <p14:sldId id="2134807797"/>
            <p14:sldId id="2134807796"/>
            <p14:sldId id="2134807794"/>
            <p14:sldId id="2134807795"/>
            <p14:sldId id="2134807766"/>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44CAF-F8ED-4690-BAAD-E249041FCA1D}" v="5" dt="2023-12-01T17:19:37.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6"/>
    <p:restoredTop sz="76320" autoAdjust="0"/>
  </p:normalViewPr>
  <p:slideViewPr>
    <p:cSldViewPr snapToGrid="0">
      <p:cViewPr varScale="1">
        <p:scale>
          <a:sx n="85" d="100"/>
          <a:sy n="85" d="100"/>
        </p:scale>
        <p:origin x="1956" y="90"/>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3.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11/6/2024</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11/6/2024</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A8B04-59C6-4476-9B83-8806D24CC38B}" type="slidenum">
              <a:rPr lang="en-US" smtClean="0"/>
              <a:t>7</a:t>
            </a:fld>
            <a:endParaRPr lang="en-US"/>
          </a:p>
        </p:txBody>
      </p:sp>
    </p:spTree>
    <p:extLst>
      <p:ext uri="{BB962C8B-B14F-4D97-AF65-F5344CB8AC3E}">
        <p14:creationId xmlns:p14="http://schemas.microsoft.com/office/powerpoint/2010/main" val="132795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9A8B04-59C6-4476-9B83-8806D24CC38B}" type="slidenum">
              <a:rPr lang="en-US" smtClean="0"/>
              <a:t>9</a:t>
            </a:fld>
            <a:endParaRPr lang="en-US"/>
          </a:p>
        </p:txBody>
      </p:sp>
    </p:spTree>
    <p:extLst>
      <p:ext uri="{BB962C8B-B14F-4D97-AF65-F5344CB8AC3E}">
        <p14:creationId xmlns:p14="http://schemas.microsoft.com/office/powerpoint/2010/main" val="3706268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11</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Custom Lineage Creator </a:t>
            </a:r>
          </a:p>
          <a:p>
            <a:r>
              <a:rPr lang="en-US" sz="2800" dirty="0"/>
              <a:t>(with fuzzy matching)</a:t>
            </a:r>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8FFC18-4FD7-5E97-CCB3-5E13CE612AEB}"/>
              </a:ext>
            </a:extLst>
          </p:cNvPr>
          <p:cNvSpPr txBox="1"/>
          <p:nvPr/>
        </p:nvSpPr>
        <p:spPr>
          <a:xfrm>
            <a:off x="1212322" y="909045"/>
            <a:ext cx="9568567" cy="2697892"/>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Python will look for the latest Excel or zip file in the same directory.</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Python will look for the config.csv in the same directory (if config file not specified)</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display the lineage that it’s creating </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display the match score for the dataset / element</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write the lineage information to links_&lt;timestamp&gt;.csv within the “links” directory</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write the lineage information to lineage_&lt;timestamp&gt;.zip within the “links” directory</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write the ETL Resource information to &lt;Resource Name&gt;_&lt;timestamp&gt;.zip within the “resources” directory</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sp>
        <p:nvSpPr>
          <p:cNvPr id="2" name="Title 4">
            <a:extLst>
              <a:ext uri="{FF2B5EF4-FFF2-40B4-BE49-F238E27FC236}">
                <a16:creationId xmlns:a16="http://schemas.microsoft.com/office/drawing/2014/main" id="{491E361F-9E4F-ECEB-D6D5-DB8E848EC4E0}"/>
              </a:ext>
            </a:extLst>
          </p:cNvPr>
          <p:cNvSpPr txBox="1">
            <a:spLocks/>
          </p:cNvSpPr>
          <p:nvPr/>
        </p:nvSpPr>
        <p:spPr>
          <a:xfrm>
            <a:off x="284546" y="159431"/>
            <a:ext cx="11195177" cy="562427"/>
          </a:xfrm>
          <a:prstGeom prst="rect">
            <a:avLst/>
          </a:prstGeom>
        </p:spPr>
        <p:txBody>
          <a:bodyPr vert="horz" lIns="0" tIns="0" rIns="0" bIns="0" rtlCol="0" anchor="t" anchorCtr="0">
            <a:noAutofit/>
          </a:bodyPr>
          <a:lst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a:lstStyle>
          <a:p>
            <a:r>
              <a:rPr lang="en-US" dirty="0"/>
              <a:t>Output</a:t>
            </a:r>
            <a:endParaRPr lang="en-IN" dirty="0"/>
          </a:p>
        </p:txBody>
      </p:sp>
      <p:pic>
        <p:nvPicPr>
          <p:cNvPr id="17" name="Picture 16">
            <a:extLst>
              <a:ext uri="{FF2B5EF4-FFF2-40B4-BE49-F238E27FC236}">
                <a16:creationId xmlns:a16="http://schemas.microsoft.com/office/drawing/2014/main" id="{38B41BA6-86A5-2AF5-6163-4932FA8F4F5D}"/>
              </a:ext>
            </a:extLst>
          </p:cNvPr>
          <p:cNvPicPr>
            <a:picLocks noChangeAspect="1"/>
          </p:cNvPicPr>
          <p:nvPr/>
        </p:nvPicPr>
        <p:blipFill>
          <a:blip r:embed="rId2"/>
          <a:stretch>
            <a:fillRect/>
          </a:stretch>
        </p:blipFill>
        <p:spPr>
          <a:xfrm>
            <a:off x="1212322" y="3794125"/>
            <a:ext cx="9058275" cy="2114550"/>
          </a:xfrm>
          <a:prstGeom prst="rect">
            <a:avLst/>
          </a:prstGeom>
        </p:spPr>
      </p:pic>
    </p:spTree>
    <p:extLst>
      <p:ext uri="{BB962C8B-B14F-4D97-AF65-F5344CB8AC3E}">
        <p14:creationId xmlns:p14="http://schemas.microsoft.com/office/powerpoint/2010/main" val="16821790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13254" y="1754659"/>
            <a:ext cx="10490887" cy="4090087"/>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If moving data from one source to another, want to be able to quickly create that custom lineage. CDGC now has some of this built in, but as of this writing, it only support relational sources, and does not allow fuzzy matching</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a config to sit out size the product (divorced from Ref ID’s) to communicate the sources and targets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for Regex / wildcards if needed</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for fuzzy matching, and provide a threshold for when to match</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No API’s required. Just an Export file of Technical Datasets and Elements</a:t>
            </a:r>
          </a:p>
        </p:txBody>
      </p:sp>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EDE4AF3-28A5-7917-E40A-D2FF58E652FD}"/>
              </a:ext>
            </a:extLst>
          </p:cNvPr>
          <p:cNvSpPr txBox="1"/>
          <p:nvPr/>
        </p:nvSpPr>
        <p:spPr>
          <a:xfrm>
            <a:off x="284547" y="2854223"/>
            <a:ext cx="1761066" cy="105173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Specify just the Resource name, or the Resource name and additional information, up to the “schema”</a:t>
            </a:r>
          </a:p>
        </p:txBody>
      </p:sp>
      <p:pic>
        <p:nvPicPr>
          <p:cNvPr id="4" name="Picture 3">
            <a:extLst>
              <a:ext uri="{FF2B5EF4-FFF2-40B4-BE49-F238E27FC236}">
                <a16:creationId xmlns:a16="http://schemas.microsoft.com/office/drawing/2014/main" id="{4592FA7F-BCAC-80EA-2B04-AB1BB8A3122F}"/>
              </a:ext>
            </a:extLst>
          </p:cNvPr>
          <p:cNvPicPr>
            <a:picLocks noChangeAspect="1"/>
          </p:cNvPicPr>
          <p:nvPr/>
        </p:nvPicPr>
        <p:blipFill>
          <a:blip r:embed="rId2"/>
          <a:stretch>
            <a:fillRect/>
          </a:stretch>
        </p:blipFill>
        <p:spPr>
          <a:xfrm>
            <a:off x="284546" y="721858"/>
            <a:ext cx="11904279" cy="1829431"/>
          </a:xfrm>
          <a:prstGeom prst="rect">
            <a:avLst/>
          </a:prstGeom>
        </p:spPr>
      </p:pic>
      <p:cxnSp>
        <p:nvCxnSpPr>
          <p:cNvPr id="13" name="Straight Arrow Connector 12">
            <a:extLst>
              <a:ext uri="{FF2B5EF4-FFF2-40B4-BE49-F238E27FC236}">
                <a16:creationId xmlns:a16="http://schemas.microsoft.com/office/drawing/2014/main" id="{39252C03-C691-51F7-FA1E-AE06F4057DA7}"/>
              </a:ext>
            </a:extLst>
          </p:cNvPr>
          <p:cNvCxnSpPr>
            <a:cxnSpLocks/>
          </p:cNvCxnSpPr>
          <p:nvPr/>
        </p:nvCxnSpPr>
        <p:spPr>
          <a:xfrm flipH="1" flipV="1">
            <a:off x="690945" y="1512711"/>
            <a:ext cx="304800" cy="11740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FC033A-0280-BB77-49A2-830C03FFC047}"/>
              </a:ext>
            </a:extLst>
          </p:cNvPr>
          <p:cNvSpPr txBox="1"/>
          <p:nvPr/>
        </p:nvSpPr>
        <p:spPr>
          <a:xfrm>
            <a:off x="1633570" y="4073424"/>
            <a:ext cx="1761066" cy="1128891"/>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Source Dataset name, or a regex wildcard.</a:t>
            </a:r>
          </a:p>
          <a:p>
            <a:pPr>
              <a:lnSpc>
                <a:spcPct val="90000"/>
              </a:lnSpc>
              <a:spcAft>
                <a:spcPts val="1000"/>
              </a:spcAft>
            </a:pPr>
            <a:r>
              <a:rPr lang="en-US" sz="1200" dirty="0">
                <a:latin typeface="Roboto" charset="0"/>
                <a:ea typeface="Roboto" charset="0"/>
                <a:cs typeface="Roboto" charset="0"/>
              </a:rPr>
              <a:t>Same goes for the Elements</a:t>
            </a:r>
          </a:p>
          <a:p>
            <a:pPr>
              <a:lnSpc>
                <a:spcPct val="90000"/>
              </a:lnSpc>
              <a:spcAft>
                <a:spcPts val="1000"/>
              </a:spcAft>
            </a:pPr>
            <a:endParaRPr lang="en-US" sz="1200" dirty="0">
              <a:latin typeface="Roboto" charset="0"/>
              <a:ea typeface="Roboto" charset="0"/>
              <a:cs typeface="Roboto" charset="0"/>
            </a:endParaRPr>
          </a:p>
        </p:txBody>
      </p:sp>
      <p:sp>
        <p:nvSpPr>
          <p:cNvPr id="14" name="TextBox 13">
            <a:extLst>
              <a:ext uri="{FF2B5EF4-FFF2-40B4-BE49-F238E27FC236}">
                <a16:creationId xmlns:a16="http://schemas.microsoft.com/office/drawing/2014/main" id="{1F4E374C-AB07-7B39-CC0E-FFCE64FEF469}"/>
              </a:ext>
            </a:extLst>
          </p:cNvPr>
          <p:cNvSpPr txBox="1"/>
          <p:nvPr/>
        </p:nvSpPr>
        <p:spPr>
          <a:xfrm>
            <a:off x="3197750" y="2854223"/>
            <a:ext cx="1761066" cy="105173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Specify just the Resource name, or the Resource name and additional information, up to the “schema”</a:t>
            </a:r>
          </a:p>
        </p:txBody>
      </p:sp>
      <p:cxnSp>
        <p:nvCxnSpPr>
          <p:cNvPr id="15" name="Straight Arrow Connector 14">
            <a:extLst>
              <a:ext uri="{FF2B5EF4-FFF2-40B4-BE49-F238E27FC236}">
                <a16:creationId xmlns:a16="http://schemas.microsoft.com/office/drawing/2014/main" id="{34BE38CC-5673-D889-3279-7BF24C1DBF1A}"/>
              </a:ext>
            </a:extLst>
          </p:cNvPr>
          <p:cNvCxnSpPr>
            <a:cxnSpLocks/>
          </p:cNvCxnSpPr>
          <p:nvPr/>
        </p:nvCxnSpPr>
        <p:spPr>
          <a:xfrm flipV="1">
            <a:off x="2621681" y="1636573"/>
            <a:ext cx="0" cy="2436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1CAC9AE-FF9D-346E-BE7E-A0C2ED0A334F}"/>
              </a:ext>
            </a:extLst>
          </p:cNvPr>
          <p:cNvSpPr txBox="1"/>
          <p:nvPr/>
        </p:nvSpPr>
        <p:spPr>
          <a:xfrm>
            <a:off x="4534980" y="4052710"/>
            <a:ext cx="1761066" cy="2201335"/>
          </a:xfrm>
          <a:prstGeom prst="rect">
            <a:avLst/>
          </a:prstGeom>
          <a:noFill/>
          <a:ln>
            <a:solidFill>
              <a:schemeClr val="tx2"/>
            </a:solidFill>
          </a:ln>
        </p:spPr>
        <p:txBody>
          <a:bodyPr wrap="square" lIns="91440" tIns="91440" rIns="91440" bIns="91440" rtlCol="0">
            <a:noAutofit/>
          </a:bodyPr>
          <a:lstStyle/>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the specific dataset / element name</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OR name the name based on the source dataset / element</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Use {name} as a token for the source name </a:t>
            </a:r>
          </a:p>
        </p:txBody>
      </p:sp>
      <p:sp>
        <p:nvSpPr>
          <p:cNvPr id="21" name="TextBox 20">
            <a:extLst>
              <a:ext uri="{FF2B5EF4-FFF2-40B4-BE49-F238E27FC236}">
                <a16:creationId xmlns:a16="http://schemas.microsoft.com/office/drawing/2014/main" id="{BFD091DC-8D1B-2DB8-1021-56BFA5523D01}"/>
              </a:ext>
            </a:extLst>
          </p:cNvPr>
          <p:cNvSpPr txBox="1"/>
          <p:nvPr/>
        </p:nvSpPr>
        <p:spPr>
          <a:xfrm>
            <a:off x="7445008" y="2865512"/>
            <a:ext cx="3697124" cy="2914399"/>
          </a:xfrm>
          <a:prstGeom prst="rect">
            <a:avLst/>
          </a:prstGeom>
          <a:noFill/>
          <a:ln>
            <a:solidFill>
              <a:schemeClr val="tx2"/>
            </a:solidFill>
          </a:ln>
        </p:spPr>
        <p:txBody>
          <a:bodyPr wrap="square" lIns="91440" tIns="91440" rIns="91440" bIns="91440" rtlCol="0">
            <a:noAutofit/>
          </a:bodyPr>
          <a:lstStyle/>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Fuzzy Matching minimum score for the Dataset / Element (for matching the sources to targets)</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1.0 is a perfect match. 0.0 is no match at all</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Setting to a negative number, means that it will ignore fuzzy matching altogether, and simply rely on the name matching</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Setting to a number greater than 1 will disable the match completely</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cxnSp>
        <p:nvCxnSpPr>
          <p:cNvPr id="20" name="Straight Arrow Connector 19">
            <a:extLst>
              <a:ext uri="{FF2B5EF4-FFF2-40B4-BE49-F238E27FC236}">
                <a16:creationId xmlns:a16="http://schemas.microsoft.com/office/drawing/2014/main" id="{DAEC8C8D-B2DC-A24F-CAC9-2E9FF644EAB4}"/>
              </a:ext>
            </a:extLst>
          </p:cNvPr>
          <p:cNvCxnSpPr>
            <a:cxnSpLocks/>
          </p:cNvCxnSpPr>
          <p:nvPr/>
        </p:nvCxnSpPr>
        <p:spPr>
          <a:xfrm flipH="1" flipV="1">
            <a:off x="7227212" y="1512711"/>
            <a:ext cx="1679721" cy="12530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8CBFE8-8322-25AB-6E40-C87DA799B749}"/>
              </a:ext>
            </a:extLst>
          </p:cNvPr>
          <p:cNvCxnSpPr>
            <a:cxnSpLocks/>
          </p:cNvCxnSpPr>
          <p:nvPr/>
        </p:nvCxnSpPr>
        <p:spPr>
          <a:xfrm flipV="1">
            <a:off x="5409701" y="1512711"/>
            <a:ext cx="237066" cy="23932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Configure with </a:t>
            </a:r>
            <a:r>
              <a:rPr lang="en-US" i="1" dirty="0"/>
              <a:t>config.csv</a:t>
            </a:r>
            <a:endParaRPr lang="en-IN" i="1" dirty="0"/>
          </a:p>
        </p:txBody>
      </p:sp>
    </p:spTree>
    <p:extLst>
      <p:ext uri="{BB962C8B-B14F-4D97-AF65-F5344CB8AC3E}">
        <p14:creationId xmlns:p14="http://schemas.microsoft.com/office/powerpoint/2010/main" val="13023492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ETL Configuration </a:t>
            </a:r>
            <a:r>
              <a:rPr lang="en-US" i="1" dirty="0"/>
              <a:t>(optional)</a:t>
            </a:r>
            <a:endParaRPr lang="en-IN"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Optionally, you can configure the script to create custom sources to act an ETLs to be between the source and target. The script will create a custom ETL source for you and build the lineage. For example:</a:t>
            </a:r>
          </a:p>
        </p:txBody>
      </p:sp>
      <p:pic>
        <p:nvPicPr>
          <p:cNvPr id="5" name="Picture 4" descr="A screenshot of a computer&#10;&#10;Description automatically generated">
            <a:extLst>
              <a:ext uri="{FF2B5EF4-FFF2-40B4-BE49-F238E27FC236}">
                <a16:creationId xmlns:a16="http://schemas.microsoft.com/office/drawing/2014/main" id="{29338AB4-BBCB-8572-0E3B-CEE5107F2436}"/>
              </a:ext>
            </a:extLst>
          </p:cNvPr>
          <p:cNvPicPr>
            <a:picLocks noChangeAspect="1"/>
          </p:cNvPicPr>
          <p:nvPr/>
        </p:nvPicPr>
        <p:blipFill>
          <a:blip r:embed="rId2"/>
          <a:stretch>
            <a:fillRect/>
          </a:stretch>
        </p:blipFill>
        <p:spPr>
          <a:xfrm>
            <a:off x="904345" y="2159000"/>
            <a:ext cx="3622499" cy="1762297"/>
          </a:xfrm>
          <a:prstGeom prst="rect">
            <a:avLst/>
          </a:prstGeom>
        </p:spPr>
      </p:pic>
      <p:sp>
        <p:nvSpPr>
          <p:cNvPr id="6" name="TextBox 5">
            <a:extLst>
              <a:ext uri="{FF2B5EF4-FFF2-40B4-BE49-F238E27FC236}">
                <a16:creationId xmlns:a16="http://schemas.microsoft.com/office/drawing/2014/main" id="{02EDE361-9A34-2794-3BD6-A6744914B785}"/>
              </a:ext>
            </a:extLst>
          </p:cNvPr>
          <p:cNvSpPr txBox="1"/>
          <p:nvPr/>
        </p:nvSpPr>
        <p:spPr>
          <a:xfrm>
            <a:off x="904345" y="2057400"/>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simple lineage:</a:t>
            </a:r>
          </a:p>
        </p:txBody>
      </p:sp>
      <p:pic>
        <p:nvPicPr>
          <p:cNvPr id="9" name="Picture 8" descr="A screenshot of a computer&#10;&#10;Description automatically generated">
            <a:extLst>
              <a:ext uri="{FF2B5EF4-FFF2-40B4-BE49-F238E27FC236}">
                <a16:creationId xmlns:a16="http://schemas.microsoft.com/office/drawing/2014/main" id="{10B4AC70-650D-120F-F4D3-C3B3C4FEEBC5}"/>
              </a:ext>
            </a:extLst>
          </p:cNvPr>
          <p:cNvPicPr>
            <a:picLocks noChangeAspect="1"/>
          </p:cNvPicPr>
          <p:nvPr/>
        </p:nvPicPr>
        <p:blipFill>
          <a:blip r:embed="rId3"/>
          <a:stretch>
            <a:fillRect/>
          </a:stretch>
        </p:blipFill>
        <p:spPr>
          <a:xfrm>
            <a:off x="1640680" y="4135967"/>
            <a:ext cx="5772327" cy="2031463"/>
          </a:xfrm>
          <a:prstGeom prst="rect">
            <a:avLst/>
          </a:prstGeom>
        </p:spPr>
      </p:pic>
      <p:sp>
        <p:nvSpPr>
          <p:cNvPr id="10" name="TextBox 9">
            <a:extLst>
              <a:ext uri="{FF2B5EF4-FFF2-40B4-BE49-F238E27FC236}">
                <a16:creationId xmlns:a16="http://schemas.microsoft.com/office/drawing/2014/main" id="{11772137-C473-7D46-B57C-3DFF3C558E39}"/>
              </a:ext>
            </a:extLst>
          </p:cNvPr>
          <p:cNvSpPr txBox="1"/>
          <p:nvPr/>
        </p:nvSpPr>
        <p:spPr>
          <a:xfrm>
            <a:off x="1750133" y="4034366"/>
            <a:ext cx="2776711" cy="210255"/>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lineage with a custom ETL:</a:t>
            </a:r>
          </a:p>
        </p:txBody>
      </p:sp>
    </p:spTree>
    <p:extLst>
      <p:ext uri="{BB962C8B-B14F-4D97-AF65-F5344CB8AC3E}">
        <p14:creationId xmlns:p14="http://schemas.microsoft.com/office/powerpoint/2010/main" val="41250332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ETL Configuration </a:t>
            </a:r>
            <a:r>
              <a:rPr lang="en-US" i="1" dirty="0"/>
              <a:t>(optional)</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313343" y="1060211"/>
            <a:ext cx="8898389" cy="345008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If including a custom ETL, add additional information in the config file: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Resource Name.</a:t>
            </a:r>
            <a:r>
              <a:rPr lang="en-US" sz="1400" dirty="0">
                <a:latin typeface="Roboto" charset="0"/>
                <a:ea typeface="Roboto" charset="0"/>
                <a:cs typeface="Roboto" charset="0"/>
              </a:rPr>
              <a:t> The Resource Name for the ETL.</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Path. </a:t>
            </a:r>
            <a:r>
              <a:rPr lang="en-US" sz="1400" dirty="0">
                <a:latin typeface="Roboto" charset="0"/>
                <a:ea typeface="Roboto" charset="0"/>
                <a:cs typeface="Roboto" charset="0"/>
              </a:rPr>
              <a:t>Path that leads to the actual ETL logic separated by “/”. This might include projects, folders, etc. </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Path Types. </a:t>
            </a:r>
            <a:r>
              <a:rPr lang="en-US" sz="1400" dirty="0">
                <a:latin typeface="Roboto" charset="0"/>
                <a:ea typeface="Roboto" charset="0"/>
                <a:cs typeface="Roboto" charset="0"/>
              </a:rPr>
              <a:t>The full class types for the above path separated by “/”.</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Dataset Type. </a:t>
            </a:r>
            <a:r>
              <a:rPr lang="en-US" sz="1400" dirty="0">
                <a:latin typeface="Roboto" charset="0"/>
                <a:ea typeface="Roboto" charset="0"/>
                <a:cs typeface="Roboto" charset="0"/>
              </a:rPr>
              <a:t>The full class type for the “dataset” portion of the ETL. This will be the object included in lineage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Dataset Name. </a:t>
            </a:r>
            <a:r>
              <a:rPr lang="en-US" sz="1400" dirty="0">
                <a:latin typeface="Roboto" charset="0"/>
                <a:ea typeface="Roboto" charset="0"/>
                <a:cs typeface="Roboto" charset="0"/>
              </a:rPr>
              <a:t>The name for the “dataset” portion of the ETL. This will be the object included in lineage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Element Type. </a:t>
            </a:r>
            <a:r>
              <a:rPr lang="en-US" sz="1400" dirty="0">
                <a:latin typeface="Roboto" charset="0"/>
                <a:ea typeface="Roboto" charset="0"/>
                <a:cs typeface="Roboto" charset="0"/>
              </a:rPr>
              <a:t>The full class type for the “element” portion of the ETL. This will be the object included in lineage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Element Name. </a:t>
            </a:r>
            <a:r>
              <a:rPr lang="en-US" sz="1400" dirty="0">
                <a:latin typeface="Roboto" charset="0"/>
                <a:ea typeface="Roboto" charset="0"/>
                <a:cs typeface="Roboto" charset="0"/>
              </a:rPr>
              <a:t>The name for the “element” portion of the ETL. </a:t>
            </a: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p:txBody>
      </p:sp>
      <p:pic>
        <p:nvPicPr>
          <p:cNvPr id="3" name="Picture 2">
            <a:extLst>
              <a:ext uri="{FF2B5EF4-FFF2-40B4-BE49-F238E27FC236}">
                <a16:creationId xmlns:a16="http://schemas.microsoft.com/office/drawing/2014/main" id="{F17A353E-E23B-2CE7-2786-4D5EDDDA3124}"/>
              </a:ext>
            </a:extLst>
          </p:cNvPr>
          <p:cNvPicPr>
            <a:picLocks noChangeAspect="1"/>
          </p:cNvPicPr>
          <p:nvPr/>
        </p:nvPicPr>
        <p:blipFill>
          <a:blip r:embed="rId2"/>
          <a:stretch>
            <a:fillRect/>
          </a:stretch>
        </p:blipFill>
        <p:spPr>
          <a:xfrm>
            <a:off x="198551" y="4907832"/>
            <a:ext cx="11763022" cy="936953"/>
          </a:xfrm>
          <a:prstGeom prst="rect">
            <a:avLst/>
          </a:prstGeom>
        </p:spPr>
      </p:pic>
      <p:sp>
        <p:nvSpPr>
          <p:cNvPr id="4" name="TextBox 3">
            <a:extLst>
              <a:ext uri="{FF2B5EF4-FFF2-40B4-BE49-F238E27FC236}">
                <a16:creationId xmlns:a16="http://schemas.microsoft.com/office/drawing/2014/main" id="{BA27B495-4EB1-275D-5BC2-1248E563FA0C}"/>
              </a:ext>
            </a:extLst>
          </p:cNvPr>
          <p:cNvSpPr txBox="1"/>
          <p:nvPr/>
        </p:nvSpPr>
        <p:spPr>
          <a:xfrm>
            <a:off x="482474" y="4607462"/>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Examples:</a:t>
            </a:r>
          </a:p>
        </p:txBody>
      </p:sp>
      <p:sp>
        <p:nvSpPr>
          <p:cNvPr id="2" name="TextBox 1">
            <a:extLst>
              <a:ext uri="{FF2B5EF4-FFF2-40B4-BE49-F238E27FC236}">
                <a16:creationId xmlns:a16="http://schemas.microsoft.com/office/drawing/2014/main" id="{9F5CBFB1-DB84-2883-BD04-F81CFEBAB1F8}"/>
              </a:ext>
            </a:extLst>
          </p:cNvPr>
          <p:cNvSpPr txBox="1"/>
          <p:nvPr/>
        </p:nvSpPr>
        <p:spPr>
          <a:xfrm>
            <a:off x="9347200" y="1950168"/>
            <a:ext cx="3025422" cy="2038589"/>
          </a:xfrm>
          <a:prstGeom prst="rect">
            <a:avLst/>
          </a:prstGeom>
          <a:noFill/>
        </p:spPr>
        <p:txBody>
          <a:bodyPr wrap="square" lIns="0" tIns="0" rIns="0" bIns="0" rtlCol="0">
            <a:noAutofit/>
          </a:bodyPr>
          <a:lstStyle/>
          <a:p>
            <a:pPr>
              <a:lnSpc>
                <a:spcPct val="90000"/>
              </a:lnSpc>
              <a:spcAft>
                <a:spcPts val="1000"/>
              </a:spcAft>
            </a:pPr>
            <a:r>
              <a:rPr lang="en-US" sz="1000" dirty="0">
                <a:latin typeface="Roboto" charset="0"/>
                <a:ea typeface="Roboto" charset="0"/>
                <a:cs typeface="Roboto" charset="0"/>
              </a:rPr>
              <a:t>Tokens:</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s_dataset</a:t>
            </a:r>
            <a:r>
              <a:rPr lang="en-US" sz="1000" i="1" dirty="0">
                <a:latin typeface="Roboto" charset="0"/>
                <a:ea typeface="Roboto" charset="0"/>
                <a:cs typeface="Roboto" charset="0"/>
              </a:rPr>
              <a:t>}: </a:t>
            </a:r>
            <a:r>
              <a:rPr lang="en-US" sz="1000" dirty="0">
                <a:latin typeface="Roboto" charset="0"/>
                <a:ea typeface="Roboto" charset="0"/>
                <a:cs typeface="Roboto" charset="0"/>
              </a:rPr>
              <a:t>Source Dataset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t_dataset</a:t>
            </a:r>
            <a:r>
              <a:rPr lang="en-US" sz="1000" i="1" dirty="0">
                <a:latin typeface="Roboto" charset="0"/>
                <a:ea typeface="Roboto" charset="0"/>
                <a:cs typeface="Roboto" charset="0"/>
              </a:rPr>
              <a:t>}: </a:t>
            </a:r>
            <a:r>
              <a:rPr lang="en-US" sz="1000" dirty="0">
                <a:latin typeface="Roboto" charset="0"/>
                <a:ea typeface="Roboto" charset="0"/>
                <a:cs typeface="Roboto" charset="0"/>
              </a:rPr>
              <a:t>Target Dataset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s_element</a:t>
            </a:r>
            <a:r>
              <a:rPr lang="en-US" sz="1000" i="1" dirty="0">
                <a:latin typeface="Roboto" charset="0"/>
                <a:ea typeface="Roboto" charset="0"/>
                <a:cs typeface="Roboto" charset="0"/>
              </a:rPr>
              <a:t>}: </a:t>
            </a:r>
            <a:r>
              <a:rPr lang="en-US" sz="1000" dirty="0">
                <a:latin typeface="Roboto" charset="0"/>
                <a:ea typeface="Roboto" charset="0"/>
                <a:cs typeface="Roboto" charset="0"/>
              </a:rPr>
              <a:t>Source Element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t_element</a:t>
            </a:r>
            <a:r>
              <a:rPr lang="en-US" sz="1000" i="1" dirty="0">
                <a:latin typeface="Roboto" charset="0"/>
                <a:ea typeface="Roboto" charset="0"/>
                <a:cs typeface="Roboto" charset="0"/>
              </a:rPr>
              <a:t>}: </a:t>
            </a:r>
            <a:r>
              <a:rPr lang="en-US" sz="1000" dirty="0">
                <a:latin typeface="Roboto" charset="0"/>
                <a:ea typeface="Roboto" charset="0"/>
                <a:cs typeface="Roboto" charset="0"/>
              </a:rPr>
              <a:t>Target Element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{name}: </a:t>
            </a:r>
            <a:r>
              <a:rPr lang="en-US" sz="1000" dirty="0">
                <a:latin typeface="Roboto" charset="0"/>
                <a:ea typeface="Roboto" charset="0"/>
                <a:cs typeface="Roboto" charset="0"/>
              </a:rPr>
              <a:t>Source dataset/element (context based)</a:t>
            </a:r>
          </a:p>
        </p:txBody>
      </p:sp>
    </p:spTree>
    <p:extLst>
      <p:ext uri="{BB962C8B-B14F-4D97-AF65-F5344CB8AC3E}">
        <p14:creationId xmlns:p14="http://schemas.microsoft.com/office/powerpoint/2010/main" val="173000793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56A42A-D2AB-4881-A923-B4FA7FC00E1C}"/>
              </a:ext>
            </a:extLst>
          </p:cNvPr>
          <p:cNvPicPr>
            <a:picLocks noChangeAspect="1"/>
          </p:cNvPicPr>
          <p:nvPr/>
        </p:nvPicPr>
        <p:blipFill>
          <a:blip r:embed="rId2"/>
          <a:stretch>
            <a:fillRect/>
          </a:stretch>
        </p:blipFill>
        <p:spPr>
          <a:xfrm>
            <a:off x="657414" y="1705658"/>
            <a:ext cx="5622749" cy="1672590"/>
          </a:xfrm>
          <a:prstGeom prst="rect">
            <a:avLst/>
          </a:prstGeom>
        </p:spPr>
      </p:pic>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ETL Configuration </a:t>
            </a:r>
            <a:r>
              <a:rPr lang="en-US" i="1" dirty="0"/>
              <a:t>(optional)</a:t>
            </a:r>
            <a:endParaRPr lang="en-IN"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Optionally, you can configure the script to add additional attributes to the ETL custom sources. With that you can add descriptions, source code, calculations and more:</a:t>
            </a:r>
          </a:p>
        </p:txBody>
      </p:sp>
      <p:sp>
        <p:nvSpPr>
          <p:cNvPr id="10" name="TextBox 9">
            <a:extLst>
              <a:ext uri="{FF2B5EF4-FFF2-40B4-BE49-F238E27FC236}">
                <a16:creationId xmlns:a16="http://schemas.microsoft.com/office/drawing/2014/main" id="{11772137-C473-7D46-B57C-3DFF3C558E39}"/>
              </a:ext>
            </a:extLst>
          </p:cNvPr>
          <p:cNvSpPr txBox="1"/>
          <p:nvPr/>
        </p:nvSpPr>
        <p:spPr>
          <a:xfrm>
            <a:off x="609955" y="1600532"/>
            <a:ext cx="4379734" cy="194402"/>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lineage with a custom ETL (using the script model):</a:t>
            </a:r>
          </a:p>
        </p:txBody>
      </p:sp>
      <p:sp>
        <p:nvSpPr>
          <p:cNvPr id="4" name="TextBox 3">
            <a:extLst>
              <a:ext uri="{FF2B5EF4-FFF2-40B4-BE49-F238E27FC236}">
                <a16:creationId xmlns:a16="http://schemas.microsoft.com/office/drawing/2014/main" id="{4B8DAC36-747F-A777-0E02-688FC03A1C06}"/>
              </a:ext>
            </a:extLst>
          </p:cNvPr>
          <p:cNvSpPr txBox="1"/>
          <p:nvPr/>
        </p:nvSpPr>
        <p:spPr>
          <a:xfrm>
            <a:off x="719407" y="3429000"/>
            <a:ext cx="3423616" cy="291767"/>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lineage with a custom ETL with attribute for expression (using the script model):</a:t>
            </a:r>
          </a:p>
        </p:txBody>
      </p:sp>
      <p:pic>
        <p:nvPicPr>
          <p:cNvPr id="12" name="Picture 11">
            <a:extLst>
              <a:ext uri="{FF2B5EF4-FFF2-40B4-BE49-F238E27FC236}">
                <a16:creationId xmlns:a16="http://schemas.microsoft.com/office/drawing/2014/main" id="{2F1D3CCA-AC60-0AE4-2B8B-CCD01997267C}"/>
              </a:ext>
            </a:extLst>
          </p:cNvPr>
          <p:cNvPicPr>
            <a:picLocks noChangeAspect="1"/>
          </p:cNvPicPr>
          <p:nvPr/>
        </p:nvPicPr>
        <p:blipFill>
          <a:blip r:embed="rId3"/>
          <a:stretch>
            <a:fillRect/>
          </a:stretch>
        </p:blipFill>
        <p:spPr>
          <a:xfrm>
            <a:off x="657413" y="3720767"/>
            <a:ext cx="5622749" cy="1531838"/>
          </a:xfrm>
          <a:prstGeom prst="rect">
            <a:avLst/>
          </a:prstGeom>
        </p:spPr>
      </p:pic>
      <p:pic>
        <p:nvPicPr>
          <p:cNvPr id="14" name="Picture 13">
            <a:extLst>
              <a:ext uri="{FF2B5EF4-FFF2-40B4-BE49-F238E27FC236}">
                <a16:creationId xmlns:a16="http://schemas.microsoft.com/office/drawing/2014/main" id="{5387D7B7-8C93-67A9-DECF-EBBCB3FEB9FE}"/>
              </a:ext>
            </a:extLst>
          </p:cNvPr>
          <p:cNvPicPr>
            <a:picLocks noChangeAspect="1"/>
          </p:cNvPicPr>
          <p:nvPr/>
        </p:nvPicPr>
        <p:blipFill>
          <a:blip r:embed="rId4"/>
          <a:stretch>
            <a:fillRect/>
          </a:stretch>
        </p:blipFill>
        <p:spPr>
          <a:xfrm>
            <a:off x="7354181" y="2832548"/>
            <a:ext cx="3423616" cy="2774826"/>
          </a:xfrm>
          <a:prstGeom prst="rect">
            <a:avLst/>
          </a:prstGeom>
        </p:spPr>
      </p:pic>
      <p:sp>
        <p:nvSpPr>
          <p:cNvPr id="15" name="TextBox 14">
            <a:extLst>
              <a:ext uri="{FF2B5EF4-FFF2-40B4-BE49-F238E27FC236}">
                <a16:creationId xmlns:a16="http://schemas.microsoft.com/office/drawing/2014/main" id="{045E0B93-EFDA-AF21-7A68-3824788BF4F9}"/>
              </a:ext>
            </a:extLst>
          </p:cNvPr>
          <p:cNvSpPr txBox="1"/>
          <p:nvPr/>
        </p:nvSpPr>
        <p:spPr>
          <a:xfrm>
            <a:off x="7272607" y="2686665"/>
            <a:ext cx="3423616" cy="291767"/>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custom script with source code:</a:t>
            </a:r>
          </a:p>
        </p:txBody>
      </p:sp>
    </p:spTree>
    <p:extLst>
      <p:ext uri="{BB962C8B-B14F-4D97-AF65-F5344CB8AC3E}">
        <p14:creationId xmlns:p14="http://schemas.microsoft.com/office/powerpoint/2010/main" val="22937838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ETL Configuration </a:t>
            </a:r>
            <a:r>
              <a:rPr lang="en-US" i="1" dirty="0"/>
              <a:t>(optional)</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674588" y="1157381"/>
            <a:ext cx="11088434" cy="3200130"/>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Extra Fields can be included, in case there are specific attributes you want to provide.</a:t>
            </a:r>
          </a:p>
          <a:p>
            <a:pPr>
              <a:lnSpc>
                <a:spcPct val="90000"/>
              </a:lnSpc>
              <a:spcAft>
                <a:spcPts val="1000"/>
              </a:spcAft>
            </a:pPr>
            <a:r>
              <a:rPr lang="en-US" sz="1600" dirty="0">
                <a:latin typeface="Roboto" charset="0"/>
                <a:ea typeface="Roboto" charset="0"/>
                <a:cs typeface="Roboto" charset="0"/>
              </a:rPr>
              <a:t>These object names, and values can contain tokens.</a:t>
            </a:r>
          </a:p>
          <a:p>
            <a:pPr marL="342900" indent="-342900">
              <a:lnSpc>
                <a:spcPct val="90000"/>
              </a:lnSpc>
              <a:spcAft>
                <a:spcPts val="1000"/>
              </a:spcAft>
              <a:buFont typeface="Arial" panose="020B0604020202020204" pitchFamily="34" charset="0"/>
              <a:buChar char="•"/>
            </a:pPr>
            <a:r>
              <a:rPr lang="en-US" sz="1600" i="1" dirty="0">
                <a:latin typeface="Roboto" charset="0"/>
                <a:ea typeface="Roboto" charset="0"/>
                <a:cs typeface="Roboto" charset="0"/>
              </a:rPr>
              <a:t>&lt;object name&gt;:&lt;object attribute&gt;.</a:t>
            </a:r>
            <a:r>
              <a:rPr lang="en-US" sz="1600" dirty="0">
                <a:latin typeface="Roboto" charset="0"/>
                <a:ea typeface="Roboto" charset="0"/>
                <a:cs typeface="Roboto" charset="0"/>
              </a:rPr>
              <a:t> Value for the specified attribute</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sp>
        <p:nvSpPr>
          <p:cNvPr id="4" name="TextBox 3">
            <a:extLst>
              <a:ext uri="{FF2B5EF4-FFF2-40B4-BE49-F238E27FC236}">
                <a16:creationId xmlns:a16="http://schemas.microsoft.com/office/drawing/2014/main" id="{BA27B495-4EB1-275D-5BC2-1248E563FA0C}"/>
              </a:ext>
            </a:extLst>
          </p:cNvPr>
          <p:cNvSpPr txBox="1"/>
          <p:nvPr/>
        </p:nvSpPr>
        <p:spPr>
          <a:xfrm>
            <a:off x="214786" y="3072173"/>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Examples:</a:t>
            </a:r>
          </a:p>
        </p:txBody>
      </p:sp>
      <p:pic>
        <p:nvPicPr>
          <p:cNvPr id="3" name="Picture 2">
            <a:extLst>
              <a:ext uri="{FF2B5EF4-FFF2-40B4-BE49-F238E27FC236}">
                <a16:creationId xmlns:a16="http://schemas.microsoft.com/office/drawing/2014/main" id="{DA758657-0519-EE4A-78D9-63908D59CFCE}"/>
              </a:ext>
            </a:extLst>
          </p:cNvPr>
          <p:cNvPicPr>
            <a:picLocks noChangeAspect="1"/>
          </p:cNvPicPr>
          <p:nvPr/>
        </p:nvPicPr>
        <p:blipFill>
          <a:blip r:embed="rId3"/>
          <a:stretch>
            <a:fillRect/>
          </a:stretch>
        </p:blipFill>
        <p:spPr>
          <a:xfrm>
            <a:off x="66699" y="3247439"/>
            <a:ext cx="12055425" cy="1378701"/>
          </a:xfrm>
          <a:prstGeom prst="rect">
            <a:avLst/>
          </a:prstGeom>
        </p:spPr>
      </p:pic>
    </p:spTree>
    <p:extLst>
      <p:ext uri="{BB962C8B-B14F-4D97-AF65-F5344CB8AC3E}">
        <p14:creationId xmlns:p14="http://schemas.microsoft.com/office/powerpoint/2010/main" val="19674280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ETL Configuration </a:t>
            </a:r>
            <a:r>
              <a:rPr lang="en-US" i="1" dirty="0"/>
              <a:t>(considerations)</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674588" y="1157381"/>
            <a:ext cx="11088434" cy="2161552"/>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Things to note about the ETL :</a:t>
            </a:r>
          </a:p>
          <a:p>
            <a:pPr marL="342900"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The script uses no APIs. In order to </a:t>
            </a:r>
            <a:r>
              <a:rPr lang="en-US" sz="2000" dirty="0" err="1">
                <a:latin typeface="Roboto" charset="0"/>
                <a:ea typeface="Roboto" charset="0"/>
                <a:cs typeface="Roboto" charset="0"/>
              </a:rPr>
              <a:t>to</a:t>
            </a:r>
            <a:r>
              <a:rPr lang="en-US" sz="2000" dirty="0">
                <a:latin typeface="Roboto" charset="0"/>
                <a:ea typeface="Roboto" charset="0"/>
                <a:cs typeface="Roboto" charset="0"/>
              </a:rPr>
              <a:t> get the templates, the script needs a copy of the metamodel (</a:t>
            </a:r>
            <a:r>
              <a:rPr lang="en-US" sz="2000" dirty="0" err="1">
                <a:latin typeface="Roboto" charset="0"/>
                <a:ea typeface="Roboto" charset="0"/>
                <a:cs typeface="Roboto" charset="0"/>
              </a:rPr>
              <a:t>json</a:t>
            </a:r>
            <a:r>
              <a:rPr lang="en-US" sz="2000" dirty="0">
                <a:latin typeface="Roboto" charset="0"/>
                <a:ea typeface="Roboto" charset="0"/>
                <a:cs typeface="Roboto" charset="0"/>
              </a:rPr>
              <a:t>) and template (zip) placed in the “templates” folder </a:t>
            </a:r>
          </a:p>
          <a:p>
            <a:pPr marL="342900"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If the ETL Name entered does not exist, it will give the logic to create it, but it won’t have the ID needed for the lineage portion. It will but a “placeholder” in the links.csv file. I would suggest you manually create the resource (of the same name), and don’t run a scan. This will produce the ID that will be used.</a:t>
            </a: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spTree>
    <p:extLst>
      <p:ext uri="{BB962C8B-B14F-4D97-AF65-F5344CB8AC3E}">
        <p14:creationId xmlns:p14="http://schemas.microsoft.com/office/powerpoint/2010/main" val="4560769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a:xfrm>
            <a:off x="319060" y="187082"/>
            <a:ext cx="11195177" cy="562427"/>
          </a:xfrm>
        </p:spPr>
        <p:txBody>
          <a:bodyPr/>
          <a:lstStyle/>
          <a:p>
            <a:r>
              <a:rPr lang="en-US" dirty="0"/>
              <a:t>Usage</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595566" y="749509"/>
            <a:ext cx="11195176" cy="5414224"/>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Things to note about the ETL :</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(optional) If you’re going to be using a new Custom Source, create the custom source within MCC (using the exact name you’ll use. For the Zip file, provide any zip file (as a placeholder), and do not run the scan. (This will create the resource, and generate a unique ID for the resource, that the script will use for lineage)</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(optional) If you’re going to using a Custom Source, download the metamodel (</a:t>
            </a:r>
            <a:r>
              <a:rPr lang="en-US" sz="1600" dirty="0" err="1">
                <a:latin typeface="Roboto" charset="0"/>
                <a:ea typeface="Roboto" charset="0"/>
                <a:cs typeface="Roboto" charset="0"/>
              </a:rPr>
              <a:t>json</a:t>
            </a:r>
            <a:r>
              <a:rPr lang="en-US" sz="1600" dirty="0">
                <a:latin typeface="Roboto" charset="0"/>
                <a:ea typeface="Roboto" charset="0"/>
                <a:cs typeface="Roboto" charset="0"/>
              </a:rPr>
              <a:t>) and the metadata template (zip) from MCC, and place these files in the “templates” directory. (for convenience, included are the files required for IICSv2)</a:t>
            </a: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r>
              <a:rPr lang="en-US" sz="1600" dirty="0">
                <a:latin typeface="Roboto" charset="0"/>
                <a:ea typeface="Roboto" charset="0"/>
                <a:cs typeface="Roboto" charset="0"/>
              </a:rPr>
              <a:t>Within CDGC, run a search for “Resources”. Export the results. When completes, you’ll either have an excel (xlsx) or a zip file. Whichever it is, save it in the same directory as the python script.</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Modify the config.csv (or other csv filename) file for your information.</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(if first time running) Run pip to get the required libraries: </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Execute the script (if using config other than config.csv, specify that file. Examples:</a:t>
            </a: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r>
              <a:rPr lang="en-US" sz="1600" dirty="0">
                <a:latin typeface="Roboto" charset="0"/>
                <a:ea typeface="Roboto" charset="0"/>
                <a:cs typeface="Roboto" charset="0"/>
              </a:rPr>
              <a:t>From within MCC, create a custom resource and use the lineage_&lt;timestamp&gt;.zip for the lineage</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From within MCC, create a custom resource and use the &lt;</a:t>
            </a:r>
            <a:r>
              <a:rPr lang="en-US" sz="1600" dirty="0" err="1">
                <a:latin typeface="Roboto" charset="0"/>
                <a:ea typeface="Roboto" charset="0"/>
                <a:cs typeface="Roboto" charset="0"/>
              </a:rPr>
              <a:t>Resource_Name</a:t>
            </a:r>
            <a:r>
              <a:rPr lang="en-US" sz="1600" dirty="0">
                <a:latin typeface="Roboto" charset="0"/>
                <a:ea typeface="Roboto" charset="0"/>
                <a:cs typeface="Roboto" charset="0"/>
              </a:rPr>
              <a:t>&gt;_&lt;timestamp&gt;.zip for the ETL</a:t>
            </a: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graphicFrame>
        <p:nvGraphicFramePr>
          <p:cNvPr id="2" name="Table 1">
            <a:extLst>
              <a:ext uri="{FF2B5EF4-FFF2-40B4-BE49-F238E27FC236}">
                <a16:creationId xmlns:a16="http://schemas.microsoft.com/office/drawing/2014/main" id="{CBB87940-D3D1-FDC2-E236-808263BFFA99}"/>
              </a:ext>
            </a:extLst>
          </p:cNvPr>
          <p:cNvGraphicFramePr>
            <a:graphicFrameLocks noGrp="1"/>
          </p:cNvGraphicFramePr>
          <p:nvPr>
            <p:extLst>
              <p:ext uri="{D42A27DB-BD31-4B8C-83A1-F6EECF244321}">
                <p14:modId xmlns:p14="http://schemas.microsoft.com/office/powerpoint/2010/main" val="712019081"/>
              </p:ext>
            </p:extLst>
          </p:nvPr>
        </p:nvGraphicFramePr>
        <p:xfrm>
          <a:off x="1546049" y="4355869"/>
          <a:ext cx="8546218" cy="914400"/>
        </p:xfrm>
        <a:graphic>
          <a:graphicData uri="http://schemas.openxmlformats.org/drawingml/2006/table">
            <a:tbl>
              <a:tblPr firstRow="1" bandRow="1">
                <a:tableStyleId>{5C22544A-7EE6-4342-B048-85BDC9FD1C3A}</a:tableStyleId>
              </a:tblPr>
              <a:tblGrid>
                <a:gridCol w="8546218">
                  <a:extLst>
                    <a:ext uri="{9D8B030D-6E8A-4147-A177-3AD203B41FA5}">
                      <a16:colId xmlns:a16="http://schemas.microsoft.com/office/drawing/2014/main" val="1261491639"/>
                    </a:ext>
                  </a:extLst>
                </a:gridCol>
              </a:tblGrid>
              <a:tr h="338838">
                <a:tc>
                  <a:txBody>
                    <a:bodyPr/>
                    <a:lstStyle/>
                    <a:p>
                      <a:r>
                        <a:rPr lang="en-US" b="0" dirty="0">
                          <a:solidFill>
                            <a:schemeClr val="bg2"/>
                          </a:solidFill>
                          <a:latin typeface="Courier New" panose="02070309020205020404" pitchFamily="49" charset="0"/>
                          <a:cs typeface="Courier New" panose="02070309020205020404" pitchFamily="49" charset="0"/>
                        </a:rPr>
                        <a:t>python custom_lineage_creator.py</a:t>
                      </a:r>
                    </a:p>
                    <a:p>
                      <a:r>
                        <a:rPr lang="en-US" b="0" dirty="0">
                          <a:solidFill>
                            <a:schemeClr val="bg2"/>
                          </a:solidFill>
                          <a:latin typeface="Courier New" panose="02070309020205020404" pitchFamily="49" charset="0"/>
                          <a:cs typeface="Courier New" panose="02070309020205020404" pitchFamily="49" charset="0"/>
                        </a:rPr>
                        <a:t>python3 custom_lineage_creator.py</a:t>
                      </a:r>
                    </a:p>
                    <a:p>
                      <a:r>
                        <a:rPr lang="en-US" b="0" dirty="0">
                          <a:solidFill>
                            <a:schemeClr val="bg2"/>
                          </a:solidFill>
                          <a:latin typeface="Courier New" panose="02070309020205020404" pitchFamily="49" charset="0"/>
                          <a:cs typeface="Courier New" panose="02070309020205020404" pitchFamily="49" charset="0"/>
                        </a:rPr>
                        <a:t>python custom_lineage_creator.py config_with_etl.csv</a:t>
                      </a:r>
                    </a:p>
                  </a:txBody>
                  <a:tcPr>
                    <a:solidFill>
                      <a:schemeClr val="tx1"/>
                    </a:solidFill>
                  </a:tcPr>
                </a:tc>
                <a:extLst>
                  <a:ext uri="{0D108BD9-81ED-4DB2-BD59-A6C34878D82A}">
                    <a16:rowId xmlns:a16="http://schemas.microsoft.com/office/drawing/2014/main" val="3598110298"/>
                  </a:ext>
                </a:extLst>
              </a:tr>
            </a:tbl>
          </a:graphicData>
        </a:graphic>
      </p:graphicFrame>
      <p:graphicFrame>
        <p:nvGraphicFramePr>
          <p:cNvPr id="3" name="Table 2">
            <a:extLst>
              <a:ext uri="{FF2B5EF4-FFF2-40B4-BE49-F238E27FC236}">
                <a16:creationId xmlns:a16="http://schemas.microsoft.com/office/drawing/2014/main" id="{F825C568-28C1-C2BF-6DEA-C1EAF9BA1114}"/>
              </a:ext>
            </a:extLst>
          </p:cNvPr>
          <p:cNvGraphicFramePr>
            <a:graphicFrameLocks noGrp="1"/>
          </p:cNvGraphicFramePr>
          <p:nvPr>
            <p:extLst>
              <p:ext uri="{D42A27DB-BD31-4B8C-83A1-F6EECF244321}">
                <p14:modId xmlns:p14="http://schemas.microsoft.com/office/powerpoint/2010/main" val="4132330575"/>
              </p:ext>
            </p:extLst>
          </p:nvPr>
        </p:nvGraphicFramePr>
        <p:xfrm>
          <a:off x="6105701" y="3582238"/>
          <a:ext cx="5329514" cy="365760"/>
        </p:xfrm>
        <a:graphic>
          <a:graphicData uri="http://schemas.openxmlformats.org/drawingml/2006/table">
            <a:tbl>
              <a:tblPr firstRow="1" bandRow="1">
                <a:tableStyleId>{5C22544A-7EE6-4342-B048-85BDC9FD1C3A}</a:tableStyleId>
              </a:tblPr>
              <a:tblGrid>
                <a:gridCol w="5329514">
                  <a:extLst>
                    <a:ext uri="{9D8B030D-6E8A-4147-A177-3AD203B41FA5}">
                      <a16:colId xmlns:a16="http://schemas.microsoft.com/office/drawing/2014/main" val="1261491639"/>
                    </a:ext>
                  </a:extLst>
                </a:gridCol>
              </a:tblGrid>
              <a:tr h="338838">
                <a:tc>
                  <a:txBody>
                    <a:bodyPr/>
                    <a:lstStyle/>
                    <a:p>
                      <a:r>
                        <a:rPr lang="en-US" b="0" dirty="0">
                          <a:solidFill>
                            <a:schemeClr val="bg2"/>
                          </a:solidFill>
                          <a:latin typeface="Courier New" panose="02070309020205020404" pitchFamily="49" charset="0"/>
                          <a:cs typeface="Courier New" panose="02070309020205020404" pitchFamily="49" charset="0"/>
                        </a:rPr>
                        <a:t>pip install pandas datetime </a:t>
                      </a:r>
                      <a:r>
                        <a:rPr lang="en-US" b="0" dirty="0" err="1">
                          <a:solidFill>
                            <a:schemeClr val="bg2"/>
                          </a:solidFill>
                          <a:latin typeface="Courier New" panose="02070309020205020404" pitchFamily="49" charset="0"/>
                          <a:cs typeface="Courier New" panose="02070309020205020404" pitchFamily="49" charset="0"/>
                        </a:rPr>
                        <a:t>openpyxl</a:t>
                      </a:r>
                      <a:endParaRPr lang="en-US" b="0" dirty="0">
                        <a:solidFill>
                          <a:schemeClr val="bg2"/>
                        </a:solidFill>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3598110298"/>
                  </a:ext>
                </a:extLst>
              </a:tr>
            </a:tbl>
          </a:graphicData>
        </a:graphic>
      </p:graphicFrame>
    </p:spTree>
    <p:extLst>
      <p:ext uri="{BB962C8B-B14F-4D97-AF65-F5344CB8AC3E}">
        <p14:creationId xmlns:p14="http://schemas.microsoft.com/office/powerpoint/2010/main" val="3866371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FC13DC-9E91-480E-AA50-E69DFCF153D3}">
  <ds:schemaRefs>
    <ds:schemaRef ds:uri="http://schemas.microsoft.com/sharepoint/v3/contenttype/forms"/>
  </ds:schemaRefs>
</ds:datastoreItem>
</file>

<file path=customXml/itemProps2.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Informatica Powerpoint Master_Roboto_r1</Template>
  <TotalTime>2931</TotalTime>
  <Words>1202</Words>
  <Application>Microsoft Office PowerPoint</Application>
  <PresentationFormat>Custom</PresentationFormat>
  <Paragraphs>98</Paragraphs>
  <Slides>11</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Calibri</vt:lpstr>
      <vt:lpstr>Courier New</vt:lpstr>
      <vt:lpstr>Roboto</vt:lpstr>
      <vt:lpstr>Roboto Light</vt:lpstr>
      <vt:lpstr>2_Office Theme</vt:lpstr>
      <vt:lpstr>3_Office Theme</vt:lpstr>
      <vt:lpstr>1_IW17</vt:lpstr>
      <vt:lpstr>PowerPoint Presentation</vt:lpstr>
      <vt:lpstr>What are we trying to do?</vt:lpstr>
      <vt:lpstr>Configure with config.csv</vt:lpstr>
      <vt:lpstr>ETL Configuration (optional)</vt:lpstr>
      <vt:lpstr>ETL Configuration (optional)</vt:lpstr>
      <vt:lpstr>ETL Configuration (optional)</vt:lpstr>
      <vt:lpstr>ETL Configuration (optional)</vt:lpstr>
      <vt:lpstr>ETL Configuration (considerations)</vt:lpstr>
      <vt:lpstr>Usage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54</cp:revision>
  <cp:lastPrinted>2018-10-18T20:42:58Z</cp:lastPrinted>
  <dcterms:created xsi:type="dcterms:W3CDTF">2017-08-24T15:57:22Z</dcterms:created>
  <dcterms:modified xsi:type="dcterms:W3CDTF">2024-11-07T03:16:34Z</dcterms:modified>
  <cp:category/>
</cp:coreProperties>
</file>