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3"/>
    <p:sldMasterId id="2147483721" r:id="rId4"/>
    <p:sldMasterId id="2147483794" r:id="rId5"/>
  </p:sldMasterIdLst>
  <p:notesMasterIdLst>
    <p:notesMasterId r:id="rId16"/>
  </p:notesMasterIdLst>
  <p:handoutMasterIdLst>
    <p:handoutMasterId r:id="rId17"/>
  </p:handoutMasterIdLst>
  <p:sldIdLst>
    <p:sldId id="288" r:id="rId6"/>
    <p:sldId id="2134807745" r:id="rId7"/>
    <p:sldId id="2134807791" r:id="rId8"/>
    <p:sldId id="2134807792" r:id="rId9"/>
    <p:sldId id="2134807793" r:id="rId10"/>
    <p:sldId id="2134807796" r:id="rId11"/>
    <p:sldId id="2134807794" r:id="rId12"/>
    <p:sldId id="2134807795" r:id="rId13"/>
    <p:sldId id="2134807766" r:id="rId14"/>
    <p:sldId id="267" r:id="rId15"/>
  </p:sldIdLst>
  <p:sldSz cx="12188825"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71BE8E3-79A6-A544-8E6D-DADC11542776}">
          <p14:sldIdLst>
            <p14:sldId id="288"/>
            <p14:sldId id="2134807745"/>
            <p14:sldId id="2134807791"/>
            <p14:sldId id="2134807792"/>
            <p14:sldId id="2134807793"/>
            <p14:sldId id="2134807796"/>
            <p14:sldId id="2134807794"/>
            <p14:sldId id="2134807795"/>
            <p14:sldId id="2134807766"/>
          </p14:sldIdLst>
        </p14:section>
        <p14:section name="Closing" id="{E61FE419-5492-7A45-96CE-D25AD06F4459}">
          <p14:sldIdLst>
            <p14:sldId id="2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00"/>
    <a:srgbClr val="0432FF"/>
    <a:srgbClr val="FF4D00"/>
    <a:srgbClr val="95D13C"/>
    <a:srgbClr val="E23400"/>
    <a:srgbClr val="FF9801"/>
    <a:srgbClr val="FCA304"/>
    <a:srgbClr val="FF6621"/>
    <a:srgbClr val="F99439"/>
    <a:srgbClr val="FF8F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944CAF-F8ED-4690-BAAD-E249041FCA1D}" v="5" dt="2023-12-01T17:19:37.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6"/>
    <p:restoredTop sz="76320" autoAdjust="0"/>
  </p:normalViewPr>
  <p:slideViewPr>
    <p:cSldViewPr snapToGrid="0">
      <p:cViewPr varScale="1">
        <p:scale>
          <a:sx n="85" d="100"/>
          <a:sy n="85" d="100"/>
        </p:scale>
        <p:origin x="1956" y="90"/>
      </p:cViewPr>
      <p:guideLst/>
    </p:cSldViewPr>
  </p:slideViewPr>
  <p:notesTextViewPr>
    <p:cViewPr>
      <p:scale>
        <a:sx n="1" d="1"/>
        <a:sy n="1" d="1"/>
      </p:scale>
      <p:origin x="0" y="0"/>
    </p:cViewPr>
  </p:notesTextViewPr>
  <p:sorterViewPr>
    <p:cViewPr>
      <p:scale>
        <a:sx n="190" d="100"/>
        <a:sy n="19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3.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yes, Scott" userId="bf5043f3-693f-499f-9b13-f0431f1be482" providerId="ADAL" clId="{59944CAF-F8ED-4690-BAAD-E249041FCA1D}"/>
    <pc:docChg chg="custSel addSld modSld">
      <pc:chgData name="Hayes, Scott" userId="bf5043f3-693f-499f-9b13-f0431f1be482" providerId="ADAL" clId="{59944CAF-F8ED-4690-BAAD-E249041FCA1D}" dt="2023-12-01T17:20:13.419" v="296" actId="14100"/>
      <pc:docMkLst>
        <pc:docMk/>
      </pc:docMkLst>
      <pc:sldChg chg="addSp delSp modSp add mod">
        <pc:chgData name="Hayes, Scott" userId="bf5043f3-693f-499f-9b13-f0431f1be482" providerId="ADAL" clId="{59944CAF-F8ED-4690-BAAD-E249041FCA1D}" dt="2023-12-01T17:20:13.419" v="296" actId="14100"/>
        <pc:sldMkLst>
          <pc:docMk/>
          <pc:sldMk cId="1302349238" sldId="2134807791"/>
        </pc:sldMkLst>
        <pc:spChg chg="del mod">
          <ac:chgData name="Hayes, Scott" userId="bf5043f3-693f-499f-9b13-f0431f1be482" providerId="ADAL" clId="{59944CAF-F8ED-4690-BAAD-E249041FCA1D}" dt="2023-12-01T17:15:23.832" v="6" actId="478"/>
          <ac:spMkLst>
            <pc:docMk/>
            <pc:sldMk cId="1302349238" sldId="2134807791"/>
            <ac:spMk id="5" creationId="{C2B479B7-4E1E-475F-B459-5CE8B05302D3}"/>
          </ac:spMkLst>
        </pc:spChg>
        <pc:spChg chg="del">
          <ac:chgData name="Hayes, Scott" userId="bf5043f3-693f-499f-9b13-f0431f1be482" providerId="ADAL" clId="{59944CAF-F8ED-4690-BAAD-E249041FCA1D}" dt="2023-12-01T17:15:08.884" v="2" actId="478"/>
          <ac:spMkLst>
            <pc:docMk/>
            <pc:sldMk cId="1302349238" sldId="2134807791"/>
            <ac:spMk id="6" creationId="{9F8FFC18-4FD7-5E97-CCB3-5E13CE612AEB}"/>
          </ac:spMkLst>
        </pc:spChg>
        <pc:spChg chg="add del mod">
          <ac:chgData name="Hayes, Scott" userId="bf5043f3-693f-499f-9b13-f0431f1be482" providerId="ADAL" clId="{59944CAF-F8ED-4690-BAAD-E249041FCA1D}" dt="2023-12-01T17:15:27.221" v="7" actId="478"/>
          <ac:spMkLst>
            <pc:docMk/>
            <pc:sldMk cId="1302349238" sldId="2134807791"/>
            <ac:spMk id="7" creationId="{B1B9AB90-57FA-A980-9387-011939900DED}"/>
          </ac:spMkLst>
        </pc:spChg>
        <pc:spChg chg="add mod">
          <ac:chgData name="Hayes, Scott" userId="bf5043f3-693f-499f-9b13-f0431f1be482" providerId="ADAL" clId="{59944CAF-F8ED-4690-BAAD-E249041FCA1D}" dt="2023-12-01T17:19:10.641" v="288" actId="20577"/>
          <ac:spMkLst>
            <pc:docMk/>
            <pc:sldMk cId="1302349238" sldId="2134807791"/>
            <ac:spMk id="11" creationId="{CEDE4AF3-28A5-7917-E40A-D2FF58E652FD}"/>
          </ac:spMkLst>
        </pc:spChg>
        <pc:picChg chg="add mod">
          <ac:chgData name="Hayes, Scott" userId="bf5043f3-693f-499f-9b13-f0431f1be482" providerId="ADAL" clId="{59944CAF-F8ED-4690-BAAD-E249041FCA1D}" dt="2023-12-01T17:15:44.804" v="9" actId="14861"/>
          <ac:picMkLst>
            <pc:docMk/>
            <pc:sldMk cId="1302349238" sldId="2134807791"/>
            <ac:picMk id="3" creationId="{05721874-37D8-E247-970E-2193F21BF29D}"/>
          </ac:picMkLst>
        </pc:picChg>
        <pc:cxnChg chg="add mod">
          <ac:chgData name="Hayes, Scott" userId="bf5043f3-693f-499f-9b13-f0431f1be482" providerId="ADAL" clId="{59944CAF-F8ED-4690-BAAD-E249041FCA1D}" dt="2023-12-01T17:19:29.854" v="291" actId="14100"/>
          <ac:cxnSpMkLst>
            <pc:docMk/>
            <pc:sldMk cId="1302349238" sldId="2134807791"/>
            <ac:cxnSpMk id="8" creationId="{2A8CBFE8-8322-25AB-6E40-C87DA799B749}"/>
          </ac:cxnSpMkLst>
        </pc:cxnChg>
        <pc:cxnChg chg="add mod">
          <ac:chgData name="Hayes, Scott" userId="bf5043f3-693f-499f-9b13-f0431f1be482" providerId="ADAL" clId="{59944CAF-F8ED-4690-BAAD-E249041FCA1D}" dt="2023-12-01T17:20:13.419" v="296" actId="14100"/>
          <ac:cxnSpMkLst>
            <pc:docMk/>
            <pc:sldMk cId="1302349238" sldId="2134807791"/>
            <ac:cxnSpMk id="13" creationId="{39252C03-C691-51F7-FA1E-AE06F4057DA7}"/>
          </ac:cxnSpMkLst>
        </pc:cxnChg>
        <pc:cxnChg chg="add mod">
          <ac:chgData name="Hayes, Scott" userId="bf5043f3-693f-499f-9b13-f0431f1be482" providerId="ADAL" clId="{59944CAF-F8ED-4690-BAAD-E249041FCA1D}" dt="2023-12-01T17:19:43.949" v="295" actId="14100"/>
          <ac:cxnSpMkLst>
            <pc:docMk/>
            <pc:sldMk cId="1302349238" sldId="2134807791"/>
            <ac:cxnSpMk id="20" creationId="{DAEC8C8D-B2DC-A24F-CAC9-2E9FF644EAB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023992" y="0"/>
            <a:ext cx="3078427" cy="513508"/>
          </a:xfrm>
          <a:prstGeom prst="rect">
            <a:avLst/>
          </a:prstGeom>
        </p:spPr>
        <p:txBody>
          <a:bodyPr vert="horz" lIns="96661" tIns="48331" rIns="96661" bIns="48331" rtlCol="0"/>
          <a:lstStyle>
            <a:lvl1pPr algn="r">
              <a:defRPr sz="1300"/>
            </a:lvl1pPr>
          </a:lstStyle>
          <a:p>
            <a:fld id="{A8AF0ABA-1503-4581-BC5A-AF3D56D7DD45}" type="datetimeFigureOut">
              <a:rPr lang="en-US" smtClean="0"/>
              <a:t>11/5/2024</a:t>
            </a:fld>
            <a:endParaRPr lang="en-US"/>
          </a:p>
        </p:txBody>
      </p:sp>
      <p:sp>
        <p:nvSpPr>
          <p:cNvPr id="4" name="Footer Placeholder 3"/>
          <p:cNvSpPr>
            <a:spLocks noGrp="1"/>
          </p:cNvSpPr>
          <p:nvPr>
            <p:ph type="ftr" sz="quarter" idx="2"/>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023992" y="9721106"/>
            <a:ext cx="3078427" cy="513507"/>
          </a:xfrm>
          <a:prstGeom prst="rect">
            <a:avLst/>
          </a:prstGeom>
        </p:spPr>
        <p:txBody>
          <a:bodyPr vert="horz" lIns="96661" tIns="48331" rIns="96661" bIns="48331" rtlCol="0" anchor="b"/>
          <a:lstStyle>
            <a:lvl1pPr algn="r">
              <a:defRPr sz="1300"/>
            </a:lvl1pPr>
          </a:lstStyle>
          <a:p>
            <a:fld id="{A63F1010-2D67-4645-821C-D43BAA1B17D5}" type="slidenum">
              <a:rPr lang="en-US" smtClean="0"/>
              <a:t>‹#›</a:t>
            </a:fld>
            <a:endParaRPr lang="en-US"/>
          </a:p>
        </p:txBody>
      </p:sp>
    </p:spTree>
    <p:extLst>
      <p:ext uri="{BB962C8B-B14F-4D97-AF65-F5344CB8AC3E}">
        <p14:creationId xmlns:p14="http://schemas.microsoft.com/office/powerpoint/2010/main" val="81980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78186FDC-CD1E-4E7E-B1CD-1CBCCD519E8C}" type="datetimeFigureOut">
              <a:rPr lang="en-US" smtClean="0"/>
              <a:t>11/5/2024</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4B9A8B04-59C6-4476-9B83-8806D24CC38B}" type="slidenum">
              <a:rPr lang="en-US" smtClean="0"/>
              <a:t>‹#›</a:t>
            </a:fld>
            <a:endParaRPr lang="en-US"/>
          </a:p>
        </p:txBody>
      </p:sp>
    </p:spTree>
    <p:extLst>
      <p:ext uri="{BB962C8B-B14F-4D97-AF65-F5344CB8AC3E}">
        <p14:creationId xmlns:p14="http://schemas.microsoft.com/office/powerpoint/2010/main" val="1488757200"/>
      </p:ext>
    </p:extLst>
  </p:cSld>
  <p:clrMap bg1="lt1" tx1="dk1" bg2="lt2" tx2="dk2" accent1="accent1" accent2="accent2" accent3="accent3" accent4="accent4" accent5="accent5" accent6="accent6" hlink="hlink" folHlink="folHlink"/>
  <p:notesStyle>
    <a:lvl1pPr marL="0" algn="l" defTabSz="609448" rtl="0" eaLnBrk="1" latinLnBrk="0" hangingPunct="1">
      <a:defRPr sz="800" kern="1200">
        <a:solidFill>
          <a:schemeClr val="tx1"/>
        </a:solidFill>
        <a:latin typeface="+mn-lt"/>
        <a:ea typeface="+mn-ea"/>
        <a:cs typeface="+mn-cs"/>
      </a:defRPr>
    </a:lvl1pPr>
    <a:lvl2pPr marL="304724" algn="l" defTabSz="609448" rtl="0" eaLnBrk="1" latinLnBrk="0" hangingPunct="1">
      <a:defRPr sz="800" kern="1200">
        <a:solidFill>
          <a:schemeClr val="tx1"/>
        </a:solidFill>
        <a:latin typeface="+mn-lt"/>
        <a:ea typeface="+mn-ea"/>
        <a:cs typeface="+mn-cs"/>
      </a:defRPr>
    </a:lvl2pPr>
    <a:lvl3pPr marL="609448" algn="l" defTabSz="609448" rtl="0" eaLnBrk="1" latinLnBrk="0" hangingPunct="1">
      <a:defRPr sz="800" kern="1200">
        <a:solidFill>
          <a:schemeClr val="tx1"/>
        </a:solidFill>
        <a:latin typeface="+mn-lt"/>
        <a:ea typeface="+mn-ea"/>
        <a:cs typeface="+mn-cs"/>
      </a:defRPr>
    </a:lvl3pPr>
    <a:lvl4pPr marL="914171" algn="l" defTabSz="609448" rtl="0" eaLnBrk="1" latinLnBrk="0" hangingPunct="1">
      <a:defRPr sz="800" kern="1200">
        <a:solidFill>
          <a:schemeClr val="tx1"/>
        </a:solidFill>
        <a:latin typeface="+mn-lt"/>
        <a:ea typeface="+mn-ea"/>
        <a:cs typeface="+mn-cs"/>
      </a:defRPr>
    </a:lvl4pPr>
    <a:lvl5pPr marL="1218895" algn="l" defTabSz="609448" rtl="0" eaLnBrk="1" latinLnBrk="0" hangingPunct="1">
      <a:defRPr sz="800" kern="1200">
        <a:solidFill>
          <a:schemeClr val="tx1"/>
        </a:solidFill>
        <a:latin typeface="+mn-lt"/>
        <a:ea typeface="+mn-ea"/>
        <a:cs typeface="+mn-cs"/>
      </a:defRPr>
    </a:lvl5pPr>
    <a:lvl6pPr marL="1523619" algn="l" defTabSz="609448" rtl="0" eaLnBrk="1" latinLnBrk="0" hangingPunct="1">
      <a:defRPr sz="800" kern="1200">
        <a:solidFill>
          <a:schemeClr val="tx1"/>
        </a:solidFill>
        <a:latin typeface="+mn-lt"/>
        <a:ea typeface="+mn-ea"/>
        <a:cs typeface="+mn-cs"/>
      </a:defRPr>
    </a:lvl6pPr>
    <a:lvl7pPr marL="1828343" algn="l" defTabSz="609448" rtl="0" eaLnBrk="1" latinLnBrk="0" hangingPunct="1">
      <a:defRPr sz="800" kern="1200">
        <a:solidFill>
          <a:schemeClr val="tx1"/>
        </a:solidFill>
        <a:latin typeface="+mn-lt"/>
        <a:ea typeface="+mn-ea"/>
        <a:cs typeface="+mn-cs"/>
      </a:defRPr>
    </a:lvl7pPr>
    <a:lvl8pPr marL="2133067" algn="l" defTabSz="609448" rtl="0" eaLnBrk="1" latinLnBrk="0" hangingPunct="1">
      <a:defRPr sz="800" kern="1200">
        <a:solidFill>
          <a:schemeClr val="tx1"/>
        </a:solidFill>
        <a:latin typeface="+mn-lt"/>
        <a:ea typeface="+mn-ea"/>
        <a:cs typeface="+mn-cs"/>
      </a:defRPr>
    </a:lvl8pPr>
    <a:lvl9pPr marL="2437790" algn="l" defTabSz="609448"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defTabSz="483306">
              <a:defRPr/>
            </a:pPr>
            <a:fld id="{4B9A8B04-59C6-4476-9B83-8806D24CC38B}" type="slidenum">
              <a:rPr lang="en-US">
                <a:solidFill>
                  <a:prstClr val="black"/>
                </a:solidFill>
                <a:latin typeface="Calibri" panose="020F0502020204030204"/>
              </a:rPr>
              <a:pPr defTabSz="483306">
                <a:def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4176734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A8B04-59C6-4476-9B83-8806D24CC38B}" type="slidenum">
              <a:rPr lang="en-US" smtClean="0"/>
              <a:t>6</a:t>
            </a:fld>
            <a:endParaRPr lang="en-US"/>
          </a:p>
        </p:txBody>
      </p:sp>
    </p:spTree>
    <p:extLst>
      <p:ext uri="{BB962C8B-B14F-4D97-AF65-F5344CB8AC3E}">
        <p14:creationId xmlns:p14="http://schemas.microsoft.com/office/powerpoint/2010/main" val="132795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A8B04-59C6-4476-9B83-8806D24CC38B}" type="slidenum">
              <a:rPr lang="en-US" smtClean="0"/>
              <a:t>10</a:t>
            </a:fld>
            <a:endParaRPr lang="en-US"/>
          </a:p>
        </p:txBody>
      </p:sp>
    </p:spTree>
    <p:extLst>
      <p:ext uri="{BB962C8B-B14F-4D97-AF65-F5344CB8AC3E}">
        <p14:creationId xmlns:p14="http://schemas.microsoft.com/office/powerpoint/2010/main" val="774133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Click icon to add picture</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Tree>
    <p:extLst>
      <p:ext uri="{BB962C8B-B14F-4D97-AF65-F5344CB8AC3E}">
        <p14:creationId xmlns:p14="http://schemas.microsoft.com/office/powerpoint/2010/main" val="387292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extLst>
      <p:ext uri="{BB962C8B-B14F-4D97-AF65-F5344CB8AC3E}">
        <p14:creationId xmlns:p14="http://schemas.microsoft.com/office/powerpoint/2010/main" val="2247119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extLst>
      <p:ext uri="{BB962C8B-B14F-4D97-AF65-F5344CB8AC3E}">
        <p14:creationId xmlns:p14="http://schemas.microsoft.com/office/powerpoint/2010/main" val="651717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extLst>
      <p:ext uri="{BB962C8B-B14F-4D97-AF65-F5344CB8AC3E}">
        <p14:creationId xmlns:p14="http://schemas.microsoft.com/office/powerpoint/2010/main" val="3563983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2697563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35053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170342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1408662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89497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1416919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Drag picture to placeholder or click icon to add</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extLst>
      <p:ext uri="{BB962C8B-B14F-4D97-AF65-F5344CB8AC3E}">
        <p14:creationId xmlns:p14="http://schemas.microsoft.com/office/powerpoint/2010/main" val="26938075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extLst>
      <p:ext uri="{BB962C8B-B14F-4D97-AF65-F5344CB8AC3E}">
        <p14:creationId xmlns:p14="http://schemas.microsoft.com/office/powerpoint/2010/main" val="26987213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Subtitle/Headlines &amp; 2-Columns">
    <p:spTree>
      <p:nvGrpSpPr>
        <p:cNvPr id="1" name=""/>
        <p:cNvGrpSpPr/>
        <p:nvPr/>
      </p:nvGrpSpPr>
      <p:grpSpPr>
        <a:xfrm>
          <a:off x="0" y="0"/>
          <a:ext cx="0" cy="0"/>
          <a:chOff x="0" y="0"/>
          <a:chExt cx="0" cy="0"/>
        </a:xfrm>
      </p:grpSpPr>
      <p:sp>
        <p:nvSpPr>
          <p:cNvPr id="9" name="Right Triangle 8"/>
          <p:cNvSpPr/>
          <p:nvPr/>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562427"/>
          </a:xfrm>
        </p:spPr>
        <p:txBody>
          <a:bodyPr/>
          <a:lstStyle>
            <a:lvl1pPr>
              <a:defRPr baseline="0"/>
            </a:lvl1pPr>
          </a:lstStyle>
          <a:p>
            <a:r>
              <a:rPr lang="en-US"/>
              <a:t>Headline goes here, Roboto Light, 36 points, 1 Line</a:t>
            </a:r>
          </a:p>
        </p:txBody>
      </p:sp>
      <p:sp>
        <p:nvSpPr>
          <p:cNvPr id="10" name="Text Placeholder 4">
            <a:extLst>
              <a:ext uri="{FF2B5EF4-FFF2-40B4-BE49-F238E27FC236}">
                <a16:creationId xmlns:a16="http://schemas.microsoft.com/office/drawing/2014/main" id="{D5BDB60F-DCDA-4FA8-AFD2-4EF745C79259}"/>
              </a:ext>
            </a:extLst>
          </p:cNvPr>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11" name="Content Placeholder 5">
            <a:extLst>
              <a:ext uri="{FF2B5EF4-FFF2-40B4-BE49-F238E27FC236}">
                <a16:creationId xmlns:a16="http://schemas.microsoft.com/office/drawing/2014/main" id="{956D1FDC-5FA5-4B2D-A5AA-86637FA3B976}"/>
              </a:ext>
            </a:extLst>
          </p:cNvPr>
          <p:cNvSpPr>
            <a:spLocks noGrp="1"/>
          </p:cNvSpPr>
          <p:nvPr>
            <p:ph sz="quarter" idx="14" hasCustomPrompt="1"/>
          </p:nvPr>
        </p:nvSpPr>
        <p:spPr>
          <a:xfrm>
            <a:off x="1027113" y="2290762"/>
            <a:ext cx="5068887"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2" name="Text Placeholder 2">
            <a:extLst>
              <a:ext uri="{FF2B5EF4-FFF2-40B4-BE49-F238E27FC236}">
                <a16:creationId xmlns:a16="http://schemas.microsoft.com/office/drawing/2014/main" id="{055D64D1-7AD8-4D53-A0ED-118D84E22AE7}"/>
              </a:ext>
            </a:extLst>
          </p:cNvPr>
          <p:cNvSpPr>
            <a:spLocks noGrp="1"/>
          </p:cNvSpPr>
          <p:nvPr>
            <p:ph type="body" idx="1" hasCustomPrompt="1"/>
          </p:nvPr>
        </p:nvSpPr>
        <p:spPr>
          <a:xfrm>
            <a:off x="1027151" y="1854199"/>
            <a:ext cx="5067262"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Roboto 20 point bold</a:t>
            </a:r>
          </a:p>
        </p:txBody>
      </p:sp>
      <p:sp>
        <p:nvSpPr>
          <p:cNvPr id="13" name="Content Placeholder 5">
            <a:extLst>
              <a:ext uri="{FF2B5EF4-FFF2-40B4-BE49-F238E27FC236}">
                <a16:creationId xmlns:a16="http://schemas.microsoft.com/office/drawing/2014/main" id="{82F76E5E-F799-4651-BEAE-F9087B98CD04}"/>
              </a:ext>
            </a:extLst>
          </p:cNvPr>
          <p:cNvSpPr>
            <a:spLocks noGrp="1"/>
          </p:cNvSpPr>
          <p:nvPr>
            <p:ph sz="quarter" idx="15" hasCustomPrompt="1"/>
          </p:nvPr>
        </p:nvSpPr>
        <p:spPr>
          <a:xfrm>
            <a:off x="6211019" y="2290762"/>
            <a:ext cx="5466632"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4" name="Text Placeholder 2">
            <a:extLst>
              <a:ext uri="{FF2B5EF4-FFF2-40B4-BE49-F238E27FC236}">
                <a16:creationId xmlns:a16="http://schemas.microsoft.com/office/drawing/2014/main" id="{B715CEF1-A7FF-4442-88D8-7F20DA48ADC7}"/>
              </a:ext>
            </a:extLst>
          </p:cNvPr>
          <p:cNvSpPr>
            <a:spLocks noGrp="1"/>
          </p:cNvSpPr>
          <p:nvPr>
            <p:ph type="body" idx="16" hasCustomPrompt="1"/>
          </p:nvPr>
        </p:nvSpPr>
        <p:spPr>
          <a:xfrm>
            <a:off x="6211019" y="1854199"/>
            <a:ext cx="5484094"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Roboto 20 point bold</a:t>
            </a:r>
          </a:p>
        </p:txBody>
      </p:sp>
      <p:grpSp>
        <p:nvGrpSpPr>
          <p:cNvPr id="38" name="Group 37">
            <a:extLst>
              <a:ext uri="{FF2B5EF4-FFF2-40B4-BE49-F238E27FC236}">
                <a16:creationId xmlns:a16="http://schemas.microsoft.com/office/drawing/2014/main" id="{EDDBF31F-B2A6-46A8-A8DF-757C9B83724C}"/>
              </a:ext>
            </a:extLst>
          </p:cNvPr>
          <p:cNvGrpSpPr/>
          <p:nvPr/>
        </p:nvGrpSpPr>
        <p:grpSpPr>
          <a:xfrm>
            <a:off x="-2141" y="2692400"/>
            <a:ext cx="2681841" cy="4165600"/>
            <a:chOff x="-2141" y="2692400"/>
            <a:chExt cx="2681841" cy="4165600"/>
          </a:xfrm>
        </p:grpSpPr>
        <p:sp>
          <p:nvSpPr>
            <p:cNvPr id="39" name="Right Triangle 38">
              <a:extLst>
                <a:ext uri="{FF2B5EF4-FFF2-40B4-BE49-F238E27FC236}">
                  <a16:creationId xmlns:a16="http://schemas.microsoft.com/office/drawing/2014/main" id="{665E3932-8847-406B-8673-1AB6E7E0C689}"/>
                </a:ext>
              </a:extLst>
            </p:cNvPr>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Triangle 39">
              <a:extLst>
                <a:ext uri="{FF2B5EF4-FFF2-40B4-BE49-F238E27FC236}">
                  <a16:creationId xmlns:a16="http://schemas.microsoft.com/office/drawing/2014/main" id="{8BCEA0AA-827B-4741-B47D-AC893583D56C}"/>
                </a:ext>
              </a:extLst>
            </p:cNvPr>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15528CA7-31B3-4290-8E8B-1E3E3562E906}"/>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42" name="TextBox 41">
            <a:extLst>
              <a:ext uri="{FF2B5EF4-FFF2-40B4-BE49-F238E27FC236}">
                <a16:creationId xmlns:a16="http://schemas.microsoft.com/office/drawing/2014/main" id="{EA83AF2C-00A5-4EEE-9565-3DF3EA952EEC}"/>
              </a:ext>
            </a:extLst>
          </p:cNvPr>
          <p:cNvSpPr txBox="1"/>
          <p:nvPr/>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6" name="TextBox 45">
            <a:extLst>
              <a:ext uri="{FF2B5EF4-FFF2-40B4-BE49-F238E27FC236}">
                <a16:creationId xmlns:a16="http://schemas.microsoft.com/office/drawing/2014/main" id="{7BB87D99-2D97-4A3F-AB8F-AEF776CAAF3C}"/>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pic>
        <p:nvPicPr>
          <p:cNvPr id="16" name="Picture 15">
            <a:extLst>
              <a:ext uri="{FF2B5EF4-FFF2-40B4-BE49-F238E27FC236}">
                <a16:creationId xmlns:a16="http://schemas.microsoft.com/office/drawing/2014/main" id="{B0FA2D62-F8B0-D646-956F-5CEE165645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0616" y="6007608"/>
            <a:ext cx="2478024" cy="849901"/>
          </a:xfrm>
          <a:prstGeom prst="rect">
            <a:avLst/>
          </a:prstGeom>
        </p:spPr>
      </p:pic>
    </p:spTree>
    <p:extLst>
      <p:ext uri="{BB962C8B-B14F-4D97-AF65-F5344CB8AC3E}">
        <p14:creationId xmlns:p14="http://schemas.microsoft.com/office/powerpoint/2010/main" val="16110598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 y="1"/>
            <a:ext cx="12188824" cy="6856215"/>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7" name="Rectangle 16"/>
          <p:cNvSpPr/>
          <p:nvPr userDrawn="1"/>
        </p:nvSpPr>
        <p:spPr>
          <a:xfrm>
            <a:off x="-744" y="-1787"/>
            <a:ext cx="12193513" cy="6859787"/>
          </a:xfrm>
          <a:prstGeom prst="rect">
            <a:avLst/>
          </a:prstGeom>
          <a:blipFill dpi="0" rotWithShape="1">
            <a:blip r:embed="rId4">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4096194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88824" cy="6858000"/>
          </a:xfrm>
          <a:prstGeom prst="rect">
            <a:avLst/>
          </a:prstGeom>
        </p:spPr>
      </p:pic>
      <p:sp>
        <p:nvSpPr>
          <p:cNvPr id="6" name="Freeform 5"/>
          <p:cNvSpPr>
            <a:spLocks/>
          </p:cNvSpPr>
          <p:nvPr userDrawn="1"/>
        </p:nvSpPr>
        <p:spPr bwMode="auto">
          <a:xfrm>
            <a:off x="6885184" y="5000316"/>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chemeClr val="accent1">
              <a:alpha val="90000"/>
            </a:schemeClr>
          </a:solidFill>
          <a:ln>
            <a:noFill/>
          </a:ln>
        </p:spPr>
        <p:txBody>
          <a:bodyPr vert="horz" wrap="square" lIns="60928" tIns="30464" rIns="60928" bIns="30464" numCol="1" anchor="t" anchorCtr="0" compatLnSpc="1">
            <a:prstTxWarp prst="textNoShape">
              <a:avLst/>
            </a:prstTxWarp>
          </a:bodyPr>
          <a:lstStyle/>
          <a:p>
            <a:r>
              <a:rPr lang="en-US" sz="1200">
                <a:solidFill>
                  <a:srgbClr val="373737"/>
                </a:solidFill>
              </a:rPr>
              <a:t>`</a:t>
            </a:r>
          </a:p>
        </p:txBody>
      </p:sp>
      <p:sp>
        <p:nvSpPr>
          <p:cNvPr id="18" name="Freeform 17"/>
          <p:cNvSpPr/>
          <p:nvPr userDrawn="1"/>
        </p:nvSpPr>
        <p:spPr>
          <a:xfrm>
            <a:off x="-9985" y="1610"/>
            <a:ext cx="9595159" cy="6865103"/>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7" name="Freeform: Shape 6"/>
          <p:cNvSpPr/>
          <p:nvPr userDrawn="1"/>
        </p:nvSpPr>
        <p:spPr>
          <a:xfrm>
            <a:off x="5703607" y="-4994"/>
            <a:ext cx="6487721" cy="4409963"/>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8" name="Right Triangle 7"/>
          <p:cNvSpPr/>
          <p:nvPr userDrawn="1"/>
        </p:nvSpPr>
        <p:spPr>
          <a:xfrm flipH="1">
            <a:off x="11856049" y="5935980"/>
            <a:ext cx="342765" cy="92202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9" name="Freeform: Shape 8"/>
          <p:cNvSpPr/>
          <p:nvPr userDrawn="1"/>
        </p:nvSpPr>
        <p:spPr>
          <a:xfrm>
            <a:off x="1891575"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 y="2"/>
            <a:ext cx="12188822" cy="6857999"/>
          </a:xfrm>
          <a:prstGeom prst="rect">
            <a:avLst/>
          </a:prstGeom>
        </p:spPr>
      </p:pic>
      <p:sp>
        <p:nvSpPr>
          <p:cNvPr id="17" name="Text Placeholder 16"/>
          <p:cNvSpPr>
            <a:spLocks noGrp="1"/>
          </p:cNvSpPr>
          <p:nvPr>
            <p:ph type="body" sz="quarter" idx="10" hasCustomPrompt="1"/>
          </p:nvPr>
        </p:nvSpPr>
        <p:spPr>
          <a:xfrm>
            <a:off x="1182239" y="2113109"/>
            <a:ext cx="2282231" cy="426891"/>
          </a:xfrm>
          <a:prstGeom prst="rect">
            <a:avLst/>
          </a:prstGeom>
        </p:spPr>
        <p:txBody>
          <a:bodyPr anchor="b" anchorCtr="0"/>
          <a:lstStyle>
            <a:lvl1pPr marL="0" indent="0">
              <a:buNone/>
              <a:defRPr sz="2399"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04.01.17</a:t>
            </a:r>
          </a:p>
        </p:txBody>
      </p:sp>
      <p:sp>
        <p:nvSpPr>
          <p:cNvPr id="24" name="Text Placeholder 23"/>
          <p:cNvSpPr>
            <a:spLocks noGrp="1"/>
          </p:cNvSpPr>
          <p:nvPr>
            <p:ph type="body" sz="quarter" idx="11" hasCustomPrompt="1"/>
          </p:nvPr>
        </p:nvSpPr>
        <p:spPr>
          <a:xfrm>
            <a:off x="1160548" y="3103006"/>
            <a:ext cx="7339764" cy="1574503"/>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
        <p:nvSpPr>
          <p:cNvPr id="26" name="Text Placeholder 25"/>
          <p:cNvSpPr>
            <a:spLocks noGrp="1"/>
          </p:cNvSpPr>
          <p:nvPr>
            <p:ph type="body" sz="quarter" idx="12" hasCustomPrompt="1"/>
          </p:nvPr>
        </p:nvSpPr>
        <p:spPr>
          <a:xfrm>
            <a:off x="1198514" y="4920181"/>
            <a:ext cx="3497769" cy="289576"/>
          </a:xfrm>
          <a:prstGeom prst="rect">
            <a:avLst/>
          </a:prstGeom>
        </p:spPr>
        <p:txBody>
          <a:bodyPr/>
          <a:lstStyle>
            <a:lvl1pPr marL="0" indent="0">
              <a:buNone/>
              <a:defRPr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Name</a:t>
            </a:r>
          </a:p>
        </p:txBody>
      </p:sp>
      <p:sp>
        <p:nvSpPr>
          <p:cNvPr id="28" name="Text Placeholder 27"/>
          <p:cNvSpPr>
            <a:spLocks noGrp="1"/>
          </p:cNvSpPr>
          <p:nvPr>
            <p:ph type="body" sz="quarter" idx="13" hasCustomPrompt="1"/>
          </p:nvPr>
        </p:nvSpPr>
        <p:spPr>
          <a:xfrm>
            <a:off x="1186163" y="5289437"/>
            <a:ext cx="3510120" cy="291041"/>
          </a:xfrm>
          <a:prstGeom prst="rect">
            <a:avLst/>
          </a:prstGeom>
        </p:spPr>
        <p:txBody>
          <a:bodyPr/>
          <a:lstStyle>
            <a:lvl1pPr marL="0" indent="0">
              <a:buNone/>
              <a:defRPr i="1">
                <a:solidFill>
                  <a:schemeClr val="bg1"/>
                </a:solidFill>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Title or Email</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Tree>
    <p:extLst>
      <p:ext uri="{BB962C8B-B14F-4D97-AF65-F5344CB8AC3E}">
        <p14:creationId xmlns:p14="http://schemas.microsoft.com/office/powerpoint/2010/main" val="42676526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rgbClr val="343433"/>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7523525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chemeClr val="accent1"/>
              </a:gs>
              <a:gs pos="49000">
                <a:schemeClr val="accent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 name="Right Triangle 2"/>
          <p:cNvSpPr/>
          <p:nvPr userDrawn="1"/>
        </p:nvSpPr>
        <p:spPr>
          <a:xfrm flipH="1" flipV="1">
            <a:off x="11603699" y="1"/>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Rectangle 8"/>
          <p:cNvSpPr/>
          <p:nvPr userDrawn="1"/>
        </p:nvSpPr>
        <p:spPr>
          <a:xfrm>
            <a:off x="2" y="0"/>
            <a:ext cx="12188824" cy="6858000"/>
          </a:xfrm>
          <a:prstGeom prst="rect">
            <a:avLst/>
          </a:prstGeom>
          <a:blipFill dpi="0" rotWithShape="1">
            <a:blip r:embed="rId2">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8"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5968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482601" y="1658242"/>
            <a:ext cx="11195051" cy="4361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3308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4" name="Text Placeholder 9"/>
          <p:cNvSpPr>
            <a:spLocks noGrp="1"/>
          </p:cNvSpPr>
          <p:nvPr>
            <p:ph type="body" sz="quarter" idx="12"/>
          </p:nvPr>
        </p:nvSpPr>
        <p:spPr>
          <a:xfrm>
            <a:off x="493713" y="2178019"/>
            <a:ext cx="11183937" cy="36621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7347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5" name="Text Placeholder 2"/>
          <p:cNvSpPr>
            <a:spLocks noGrp="1"/>
          </p:cNvSpPr>
          <p:nvPr>
            <p:ph type="body" idx="1"/>
          </p:nvPr>
        </p:nvSpPr>
        <p:spPr>
          <a:xfrm>
            <a:off x="493713" y="1713926"/>
            <a:ext cx="11183936" cy="576839"/>
          </a:xfrm>
          <a:prstGeom prst="rect">
            <a:avLst/>
          </a:prstGeom>
        </p:spPr>
        <p:txBody>
          <a:bodyPr anchor="b"/>
          <a:lstStyle>
            <a:lvl1pPr marL="0" indent="0">
              <a:buNone/>
              <a:defRPr sz="2000" b="1">
                <a:solidFill>
                  <a:schemeClr val="accent2"/>
                </a:solidFill>
              </a:defRPr>
            </a:lvl1pPr>
            <a:lvl2pPr marL="456995" indent="0">
              <a:buNone/>
              <a:defRPr sz="2000" b="1"/>
            </a:lvl2pPr>
            <a:lvl3pPr marL="913989" indent="0">
              <a:buNone/>
              <a:defRPr sz="1800" b="1"/>
            </a:lvl3pPr>
            <a:lvl4pPr marL="1370984" indent="0">
              <a:buNone/>
              <a:defRPr sz="1600" b="1"/>
            </a:lvl4pPr>
            <a:lvl5pPr marL="1827978" indent="0">
              <a:buNone/>
              <a:defRPr sz="1600" b="1"/>
            </a:lvl5pPr>
            <a:lvl6pPr marL="2284971" indent="0">
              <a:buNone/>
              <a:defRPr sz="1600" b="1"/>
            </a:lvl6pPr>
            <a:lvl7pPr marL="2741965" indent="0">
              <a:buNone/>
              <a:defRPr sz="1600" b="1"/>
            </a:lvl7pPr>
            <a:lvl8pPr marL="3198960" indent="0">
              <a:buNone/>
              <a:defRPr sz="1600" b="1"/>
            </a:lvl8pPr>
            <a:lvl9pPr marL="3655955" indent="0">
              <a:buNone/>
              <a:defRPr sz="1600" b="1"/>
            </a:lvl9pPr>
          </a:lstStyle>
          <a:p>
            <a:pPr lvl="0"/>
            <a:r>
              <a:rPr lang="en-US"/>
              <a:t>Edit Master text styles</a:t>
            </a:r>
          </a:p>
        </p:txBody>
      </p:sp>
      <p:sp>
        <p:nvSpPr>
          <p:cNvPr id="6" name="Text Placeholder 9"/>
          <p:cNvSpPr>
            <a:spLocks noGrp="1"/>
          </p:cNvSpPr>
          <p:nvPr>
            <p:ph type="body" sz="quarter" idx="12"/>
          </p:nvPr>
        </p:nvSpPr>
        <p:spPr>
          <a:xfrm>
            <a:off x="493713" y="2522640"/>
            <a:ext cx="11183937" cy="33175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11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tx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0666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72107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39676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45507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1.emf"/><Relationship Id="rId5" Type="http://schemas.openxmlformats.org/officeDocument/2006/relationships/slideLayout" Target="../slideLayouts/slideLayout30.xml"/><Relationship Id="rId10" Type="http://schemas.openxmlformats.org/officeDocument/2006/relationships/image" Target="../media/image5.png"/><Relationship Id="rId4" Type="http://schemas.openxmlformats.org/officeDocument/2006/relationships/slideLayout" Target="../slideLayouts/slideLayout29.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9383628"/>
      </p:ext>
    </p:extLst>
  </p:cSld>
  <p:clrMap bg1="lt1" tx1="dk1" bg2="lt2" tx2="dk2" accent1="accent1" accent2="accent2" accent3="accent3" accent4="accent4" accent5="accent5" accent6="accent6" hlink="hlink" folHlink="folHlink"/>
  <p:sldLayoutIdLst>
    <p:sldLayoutId id="2147483707" r:id="rId1"/>
    <p:sldLayoutId id="2147483711" r:id="rId2"/>
    <p:sldLayoutId id="2147483713" r:id="rId3"/>
    <p:sldLayoutId id="2147483712" r:id="rId4"/>
    <p:sldLayoutId id="2147483698" r:id="rId5"/>
    <p:sldLayoutId id="2147483710" r:id="rId6"/>
    <p:sldLayoutId id="2147483708" r:id="rId7"/>
    <p:sldLayoutId id="2147483709" r:id="rId8"/>
    <p:sldLayoutId id="2147483716" r:id="rId9"/>
    <p:sldLayoutId id="2147483720" r:id="rId10"/>
    <p:sldLayoutId id="2147483714" r:id="rId11"/>
    <p:sldLayoutId id="2147483715" r:id="rId12"/>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userDrawn="1">
          <p15:clr>
            <a:srgbClr val="F26B43"/>
          </p15:clr>
        </p15:guide>
        <p15:guide id="5" orient="horz" pos="4008" userDrawn="1">
          <p15:clr>
            <a:srgbClr val="F26B43"/>
          </p15:clr>
        </p15:guide>
        <p15:guide id="6" pos="7356" userDrawn="1">
          <p15:clr>
            <a:srgbClr val="F26B43"/>
          </p15:clr>
        </p15:guide>
        <p15:guide id="7" pos="11040">
          <p15:clr>
            <a:srgbClr val="F26B43"/>
          </p15:clr>
        </p15:guide>
        <p15:guide id="9" orient="horz" pos="325" userDrawn="1">
          <p15:clr>
            <a:srgbClr val="F26B43"/>
          </p15:clr>
        </p15:guide>
        <p15:guide id="12" pos="2554" userDrawn="1">
          <p15:clr>
            <a:srgbClr val="F26B43"/>
          </p15:clr>
        </p15:guide>
        <p15:guide id="13" pos="5123" userDrawn="1">
          <p15:clr>
            <a:srgbClr val="F26B43"/>
          </p15:clr>
        </p15:guide>
        <p15:guide id="14" orient="horz" pos="1443" userDrawn="1">
          <p15:clr>
            <a:srgbClr val="F26B43"/>
          </p15:clr>
        </p15:guide>
        <p15:guide id="15" orient="horz" pos="2886" userDrawn="1">
          <p15:clr>
            <a:srgbClr val="F26B43"/>
          </p15:clr>
        </p15:guide>
        <p15:guide id="16" orient="horz" pos="856" userDrawn="1">
          <p15:clr>
            <a:srgbClr val="F26B43"/>
          </p15:clr>
        </p15:guide>
        <p15:guide id="17" orient="horz" pos="1168" userDrawn="1">
          <p15:clr>
            <a:srgbClr val="F26B43"/>
          </p15:clr>
        </p15:guide>
        <p15:guide id="18" pos="632" userDrawn="1">
          <p15:clr>
            <a:srgbClr val="F26B43"/>
          </p15:clr>
        </p15:guide>
        <p15:guide id="19" orient="horz" pos="3792" userDrawn="1">
          <p15:clr>
            <a:srgbClr val="F26B43"/>
          </p15:clr>
        </p15:guide>
        <p15:guide id="20" pos="71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771437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833" r:id="rId13"/>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guide id="16" orient="horz" pos="856">
          <p15:clr>
            <a:srgbClr val="F26B43"/>
          </p15:clr>
        </p15:guide>
        <p15:guide id="17" orient="horz" pos="1168">
          <p15:clr>
            <a:srgbClr val="F26B43"/>
          </p15:clr>
        </p15:guide>
        <p15:guide id="18" pos="632">
          <p15:clr>
            <a:srgbClr val="F26B43"/>
          </p15:clr>
        </p15:guide>
        <p15:guide id="19" orient="horz" pos="3792">
          <p15:clr>
            <a:srgbClr val="F26B43"/>
          </p15:clr>
        </p15:guide>
        <p15:guide id="20" pos="71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2141" y="-1"/>
            <a:ext cx="12190967" cy="6858000"/>
          </a:xfrm>
          <a:prstGeom prst="rect">
            <a:avLst/>
          </a:prstGeom>
          <a:blipFill dpi="0" rotWithShape="1">
            <a:blip r:embed="rId10">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4" name="Right Triangle 33"/>
          <p:cNvSpPr/>
          <p:nvPr/>
        </p:nvSpPr>
        <p:spPr>
          <a:xfrm rot="16200000" flipV="1">
            <a:off x="2196031" y="3357866"/>
            <a:ext cx="1314232" cy="569830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3" name="Right Triangle 32"/>
          <p:cNvSpPr/>
          <p:nvPr/>
        </p:nvSpPr>
        <p:spPr>
          <a:xfrm>
            <a:off x="-2140" y="3581400"/>
            <a:ext cx="833414" cy="3276600"/>
          </a:xfrm>
          <a:prstGeom prst="r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
        <p:nvSpPr>
          <p:cNvPr id="8" name="Right Triangle 7"/>
          <p:cNvSpPr/>
          <p:nvPr/>
        </p:nvSpPr>
        <p:spPr>
          <a:xfrm flipH="1" flipV="1">
            <a:off x="11603699" y="0"/>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6" name="TextBox 35"/>
          <p:cNvSpPr txBox="1"/>
          <p:nvPr/>
        </p:nvSpPr>
        <p:spPr>
          <a:xfrm>
            <a:off x="793174" y="6359525"/>
            <a:ext cx="3117657" cy="179071"/>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r>
              <a:rPr lang="en-US" sz="1100">
                <a:solidFill>
                  <a:srgbClr val="FFFFFF"/>
                </a:solidFill>
                <a:latin typeface="Roboto" charset="0"/>
                <a:ea typeface="Roboto" charset="0"/>
                <a:cs typeface="Roboto" charset="0"/>
              </a:rPr>
              <a:t>© Informatica. Proprietary and Confidential.</a:t>
            </a:r>
          </a:p>
        </p:txBody>
      </p:sp>
      <p:sp>
        <p:nvSpPr>
          <p:cNvPr id="37" name="Title Placeholder 1"/>
          <p:cNvSpPr>
            <a:spLocks noGrp="1"/>
          </p:cNvSpPr>
          <p:nvPr>
            <p:ph type="title"/>
          </p:nvPr>
        </p:nvSpPr>
        <p:spPr>
          <a:xfrm>
            <a:off x="482474" y="457203"/>
            <a:ext cx="11195177" cy="654020"/>
          </a:xfrm>
          <a:prstGeom prst="rect">
            <a:avLst/>
          </a:prstGeom>
        </p:spPr>
        <p:txBody>
          <a:bodyPr vert="horz" lIns="0" tIns="0" rIns="0" bIns="0" rtlCol="0" anchor="b" anchorCtr="0">
            <a:noAutofit/>
          </a:bodyPr>
          <a:lstStyle/>
          <a:p>
            <a:endParaRPr lang="en-US"/>
          </a:p>
        </p:txBody>
      </p:sp>
      <p:sp>
        <p:nvSpPr>
          <p:cNvPr id="38" name="Text Placeholder 2"/>
          <p:cNvSpPr>
            <a:spLocks noGrp="1"/>
          </p:cNvSpPr>
          <p:nvPr>
            <p:ph type="body" idx="1"/>
          </p:nvPr>
        </p:nvSpPr>
        <p:spPr>
          <a:xfrm>
            <a:off x="493713" y="1849302"/>
            <a:ext cx="11183937" cy="422044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701925217"/>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Lst>
  <p:txStyles>
    <p:titleStyle>
      <a:lvl1pPr algn="l" defTabSz="913989" rtl="0" eaLnBrk="1" latinLnBrk="0" hangingPunct="1">
        <a:lnSpc>
          <a:spcPct val="90000"/>
        </a:lnSpc>
        <a:spcBef>
          <a:spcPct val="0"/>
        </a:spcBef>
        <a:buNone/>
        <a:defRPr sz="3599" b="0" i="0" kern="1200">
          <a:solidFill>
            <a:schemeClr val="tx1"/>
          </a:solidFill>
          <a:latin typeface="Roboto Light" charset="0"/>
          <a:ea typeface="Roboto Light" charset="0"/>
          <a:cs typeface="Roboto Light" charset="0"/>
        </a:defRPr>
      </a:lvl1pPr>
    </p:titleStyle>
    <p:bodyStyle>
      <a:lvl1pPr marL="172995" indent="-172995" algn="l" defTabSz="913989" rtl="0" eaLnBrk="1" latinLnBrk="0" hangingPunct="1">
        <a:lnSpc>
          <a:spcPct val="90000"/>
        </a:lnSpc>
        <a:spcBef>
          <a:spcPts val="1000"/>
        </a:spcBef>
        <a:spcAft>
          <a:spcPts val="1200"/>
        </a:spcAft>
        <a:buClr>
          <a:schemeClr val="accent2"/>
        </a:buClr>
        <a:buFont typeface="Arial" panose="020B0604020202020204" pitchFamily="34" charset="0"/>
        <a:buChar char="•"/>
        <a:defRPr sz="2099" b="0" i="0" kern="1200">
          <a:solidFill>
            <a:schemeClr val="tx1"/>
          </a:solidFill>
          <a:latin typeface="Roboto" charset="0"/>
          <a:ea typeface="Roboto" charset="0"/>
          <a:cs typeface="Roboto" charset="0"/>
        </a:defRPr>
      </a:lvl1pPr>
      <a:lvl2pPr marL="344402"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22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081" indent="-171408"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799900"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171"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399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573"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393"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3989" rtl="0" eaLnBrk="1" latinLnBrk="0" hangingPunct="1">
        <a:defRPr sz="1800" kern="1200">
          <a:solidFill>
            <a:schemeClr val="tx1"/>
          </a:solidFill>
          <a:latin typeface="+mn-lt"/>
          <a:ea typeface="+mn-ea"/>
          <a:cs typeface="+mn-cs"/>
        </a:defRPr>
      </a:lvl1pPr>
      <a:lvl2pPr marL="456995" algn="l" defTabSz="913989" rtl="0" eaLnBrk="1" latinLnBrk="0" hangingPunct="1">
        <a:defRPr sz="1800" kern="1200">
          <a:solidFill>
            <a:schemeClr val="tx1"/>
          </a:solidFill>
          <a:latin typeface="+mn-lt"/>
          <a:ea typeface="+mn-ea"/>
          <a:cs typeface="+mn-cs"/>
        </a:defRPr>
      </a:lvl2pPr>
      <a:lvl3pPr marL="913989" algn="l" defTabSz="913989" rtl="0" eaLnBrk="1" latinLnBrk="0" hangingPunct="1">
        <a:defRPr sz="1800" kern="1200">
          <a:solidFill>
            <a:schemeClr val="tx1"/>
          </a:solidFill>
          <a:latin typeface="+mn-lt"/>
          <a:ea typeface="+mn-ea"/>
          <a:cs typeface="+mn-cs"/>
        </a:defRPr>
      </a:lvl3pPr>
      <a:lvl4pPr marL="1370984" algn="l" defTabSz="913989" rtl="0" eaLnBrk="1" latinLnBrk="0" hangingPunct="1">
        <a:defRPr sz="1800" kern="1200">
          <a:solidFill>
            <a:schemeClr val="tx1"/>
          </a:solidFill>
          <a:latin typeface="+mn-lt"/>
          <a:ea typeface="+mn-ea"/>
          <a:cs typeface="+mn-cs"/>
        </a:defRPr>
      </a:lvl4pPr>
      <a:lvl5pPr marL="1827978" algn="l" defTabSz="913989" rtl="0" eaLnBrk="1" latinLnBrk="0" hangingPunct="1">
        <a:defRPr sz="1800" kern="1200">
          <a:solidFill>
            <a:schemeClr val="tx1"/>
          </a:solidFill>
          <a:latin typeface="+mn-lt"/>
          <a:ea typeface="+mn-ea"/>
          <a:cs typeface="+mn-cs"/>
        </a:defRPr>
      </a:lvl5pPr>
      <a:lvl6pPr marL="2284971" algn="l" defTabSz="913989" rtl="0" eaLnBrk="1" latinLnBrk="0" hangingPunct="1">
        <a:defRPr sz="1800" kern="1200">
          <a:solidFill>
            <a:schemeClr val="tx1"/>
          </a:solidFill>
          <a:latin typeface="+mn-lt"/>
          <a:ea typeface="+mn-ea"/>
          <a:cs typeface="+mn-cs"/>
        </a:defRPr>
      </a:lvl6pPr>
      <a:lvl7pPr marL="2741965" algn="l" defTabSz="913989" rtl="0" eaLnBrk="1" latinLnBrk="0" hangingPunct="1">
        <a:defRPr sz="1800" kern="1200">
          <a:solidFill>
            <a:schemeClr val="tx1"/>
          </a:solidFill>
          <a:latin typeface="+mn-lt"/>
          <a:ea typeface="+mn-ea"/>
          <a:cs typeface="+mn-cs"/>
        </a:defRPr>
      </a:lvl7pPr>
      <a:lvl8pPr marL="3198960" algn="l" defTabSz="913989" rtl="0" eaLnBrk="1" latinLnBrk="0" hangingPunct="1">
        <a:defRPr sz="1800" kern="1200">
          <a:solidFill>
            <a:schemeClr val="tx1"/>
          </a:solidFill>
          <a:latin typeface="+mn-lt"/>
          <a:ea typeface="+mn-ea"/>
          <a:cs typeface="+mn-cs"/>
        </a:defRPr>
      </a:lvl8pPr>
      <a:lvl9pPr marL="3655955" algn="l" defTabSz="9139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900237" y="2088270"/>
            <a:ext cx="9733457" cy="1574502"/>
          </a:xfrm>
        </p:spPr>
        <p:txBody>
          <a:bodyPr/>
          <a:lstStyle/>
          <a:p>
            <a:r>
              <a:rPr lang="en-US" sz="4800" dirty="0"/>
              <a:t>Custom Lineage Creator </a:t>
            </a:r>
          </a:p>
          <a:p>
            <a:r>
              <a:rPr lang="en-US" sz="2800" dirty="0"/>
              <a:t>(with fuzzy matching)</a:t>
            </a:r>
          </a:p>
          <a:p>
            <a:r>
              <a:rPr lang="en-US" sz="4800" dirty="0"/>
              <a:t>Prototype</a:t>
            </a:r>
            <a:endParaRPr lang="en-US" sz="4400" dirty="0"/>
          </a:p>
        </p:txBody>
      </p:sp>
    </p:spTree>
    <p:extLst>
      <p:ext uri="{BB962C8B-B14F-4D97-AF65-F5344CB8AC3E}">
        <p14:creationId xmlns:p14="http://schemas.microsoft.com/office/powerpoint/2010/main" val="401757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69107" y="1465399"/>
            <a:ext cx="7339764" cy="953605"/>
          </a:xfrm>
        </p:spPr>
        <p:txBody>
          <a:bodyPr/>
          <a:lstStyle/>
          <a:p>
            <a:r>
              <a:rPr lang="en-US"/>
              <a:t>Thank You</a:t>
            </a:r>
          </a:p>
        </p:txBody>
      </p:sp>
      <p:sp>
        <p:nvSpPr>
          <p:cNvPr id="4" name="Text Placeholder 2">
            <a:extLst>
              <a:ext uri="{FF2B5EF4-FFF2-40B4-BE49-F238E27FC236}">
                <a16:creationId xmlns:a16="http://schemas.microsoft.com/office/drawing/2014/main" id="{08C726FA-899D-4D62-B2B9-31D3C881C6EC}"/>
              </a:ext>
            </a:extLst>
          </p:cNvPr>
          <p:cNvSpPr txBox="1">
            <a:spLocks/>
          </p:cNvSpPr>
          <p:nvPr/>
        </p:nvSpPr>
        <p:spPr>
          <a:xfrm>
            <a:off x="1069107" y="2715079"/>
            <a:ext cx="7339764" cy="1416346"/>
          </a:xfrm>
          <a:prstGeom prst="rect">
            <a:avLst/>
          </a:prstGeom>
        </p:spPr>
        <p:txBody>
          <a:bodyPr vert="horz" lIns="0" tIns="0" rIns="0" bIns="0" rtlCol="0">
            <a:noAutofit/>
          </a:bodyPr>
          <a:lstStyle>
            <a:lvl1pPr marL="0" indent="0" algn="l" defTabSz="914217" rtl="0" eaLnBrk="1" latinLnBrk="0" hangingPunct="1">
              <a:lnSpc>
                <a:spcPct val="90000"/>
              </a:lnSpc>
              <a:spcBef>
                <a:spcPts val="400"/>
              </a:spcBef>
              <a:spcAft>
                <a:spcPts val="1200"/>
              </a:spcAft>
              <a:buClr>
                <a:schemeClr val="accent2"/>
              </a:buClr>
              <a:buFont typeface="Arial" panose="020B0604020202020204" pitchFamily="34" charset="0"/>
              <a:buNone/>
              <a:defRPr sz="5399" b="0" i="0" kern="1200">
                <a:solidFill>
                  <a:schemeClr val="bg1"/>
                </a:solidFill>
                <a:latin typeface="Roboto Light" charset="0"/>
                <a:ea typeface="Roboto Light" charset="0"/>
                <a:cs typeface="Roboto Light" charset="0"/>
              </a:defRPr>
            </a:lvl1pPr>
            <a:lvl2pPr marL="457108"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800" b="0" i="0" kern="1200">
                <a:solidFill>
                  <a:schemeClr val="tx1"/>
                </a:solidFill>
                <a:latin typeface="Roboto" charset="0"/>
                <a:ea typeface="Roboto" charset="0"/>
                <a:cs typeface="Roboto" charset="0"/>
              </a:defRPr>
            </a:lvl2pPr>
            <a:lvl3pPr marL="914217"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600" b="0" i="0" kern="1200">
                <a:solidFill>
                  <a:schemeClr val="tx1"/>
                </a:solidFill>
                <a:latin typeface="Roboto" charset="0"/>
                <a:ea typeface="Roboto" charset="0"/>
                <a:cs typeface="Roboto" charset="0"/>
              </a:defRPr>
            </a:lvl3pPr>
            <a:lvl4pPr marL="1371326"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4pPr>
            <a:lvl5pPr marL="1828435"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r>
              <a:rPr lang="en-US" sz="1600"/>
              <a:t>Questions / Issues / Suggestions:</a:t>
            </a:r>
          </a:p>
          <a:p>
            <a:r>
              <a:rPr lang="en-US" sz="1600"/>
              <a:t>Scott Hayes</a:t>
            </a:r>
          </a:p>
          <a:p>
            <a:r>
              <a:rPr lang="en-US" sz="1600"/>
              <a:t>shayes@informatica.com</a:t>
            </a:r>
          </a:p>
        </p:txBody>
      </p:sp>
    </p:spTree>
    <p:extLst>
      <p:ext uri="{BB962C8B-B14F-4D97-AF65-F5344CB8AC3E}">
        <p14:creationId xmlns:p14="http://schemas.microsoft.com/office/powerpoint/2010/main" val="123380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What are we trying to do?</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013254" y="1754659"/>
            <a:ext cx="10490887" cy="4090087"/>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If moving data from one source to another, want to be able to quickly create that custom lineage. CDGC now has some of this built in, but as of this writing, it only support relational sources, and does not allow fuzzy matching</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 a config to sit out size the product (divorced from Ref ID’s) to communicate the sources and targets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 for Regex / wildcards if needed</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 for fuzzy matching, and provide a threshold for when to match</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No API’s required. Just an Export file of Technical Datasets and Elements</a:t>
            </a:r>
          </a:p>
        </p:txBody>
      </p:sp>
    </p:spTree>
    <p:extLst>
      <p:ext uri="{BB962C8B-B14F-4D97-AF65-F5344CB8AC3E}">
        <p14:creationId xmlns:p14="http://schemas.microsoft.com/office/powerpoint/2010/main" val="32332059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EDE4AF3-28A5-7917-E40A-D2FF58E652FD}"/>
              </a:ext>
            </a:extLst>
          </p:cNvPr>
          <p:cNvSpPr txBox="1"/>
          <p:nvPr/>
        </p:nvSpPr>
        <p:spPr>
          <a:xfrm>
            <a:off x="284547" y="2854223"/>
            <a:ext cx="1761066" cy="1051734"/>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Specify just the Resource name, or the Resource name and additional information, up to the “schema”</a:t>
            </a:r>
          </a:p>
        </p:txBody>
      </p:sp>
      <p:pic>
        <p:nvPicPr>
          <p:cNvPr id="4" name="Picture 3">
            <a:extLst>
              <a:ext uri="{FF2B5EF4-FFF2-40B4-BE49-F238E27FC236}">
                <a16:creationId xmlns:a16="http://schemas.microsoft.com/office/drawing/2014/main" id="{4592FA7F-BCAC-80EA-2B04-AB1BB8A3122F}"/>
              </a:ext>
            </a:extLst>
          </p:cNvPr>
          <p:cNvPicPr>
            <a:picLocks noChangeAspect="1"/>
          </p:cNvPicPr>
          <p:nvPr/>
        </p:nvPicPr>
        <p:blipFill>
          <a:blip r:embed="rId2"/>
          <a:stretch>
            <a:fillRect/>
          </a:stretch>
        </p:blipFill>
        <p:spPr>
          <a:xfrm>
            <a:off x="284546" y="721858"/>
            <a:ext cx="11904279" cy="1829431"/>
          </a:xfrm>
          <a:prstGeom prst="rect">
            <a:avLst/>
          </a:prstGeom>
        </p:spPr>
      </p:pic>
      <p:cxnSp>
        <p:nvCxnSpPr>
          <p:cNvPr id="13" name="Straight Arrow Connector 12">
            <a:extLst>
              <a:ext uri="{FF2B5EF4-FFF2-40B4-BE49-F238E27FC236}">
                <a16:creationId xmlns:a16="http://schemas.microsoft.com/office/drawing/2014/main" id="{39252C03-C691-51F7-FA1E-AE06F4057DA7}"/>
              </a:ext>
            </a:extLst>
          </p:cNvPr>
          <p:cNvCxnSpPr>
            <a:cxnSpLocks/>
          </p:cNvCxnSpPr>
          <p:nvPr/>
        </p:nvCxnSpPr>
        <p:spPr>
          <a:xfrm flipH="1" flipV="1">
            <a:off x="690945" y="1512711"/>
            <a:ext cx="304800" cy="11740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5FC033A-0280-BB77-49A2-830C03FFC047}"/>
              </a:ext>
            </a:extLst>
          </p:cNvPr>
          <p:cNvSpPr txBox="1"/>
          <p:nvPr/>
        </p:nvSpPr>
        <p:spPr>
          <a:xfrm>
            <a:off x="1633570" y="4073424"/>
            <a:ext cx="1761066" cy="1128891"/>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Source Dataset name, or a regex wildcard.</a:t>
            </a:r>
          </a:p>
          <a:p>
            <a:pPr>
              <a:lnSpc>
                <a:spcPct val="90000"/>
              </a:lnSpc>
              <a:spcAft>
                <a:spcPts val="1000"/>
              </a:spcAft>
            </a:pPr>
            <a:r>
              <a:rPr lang="en-US" sz="1200" dirty="0">
                <a:latin typeface="Roboto" charset="0"/>
                <a:ea typeface="Roboto" charset="0"/>
                <a:cs typeface="Roboto" charset="0"/>
              </a:rPr>
              <a:t>Same goes for the Elements</a:t>
            </a:r>
          </a:p>
          <a:p>
            <a:pPr>
              <a:lnSpc>
                <a:spcPct val="90000"/>
              </a:lnSpc>
              <a:spcAft>
                <a:spcPts val="1000"/>
              </a:spcAft>
            </a:pPr>
            <a:endParaRPr lang="en-US" sz="1200" dirty="0">
              <a:latin typeface="Roboto" charset="0"/>
              <a:ea typeface="Roboto" charset="0"/>
              <a:cs typeface="Roboto" charset="0"/>
            </a:endParaRPr>
          </a:p>
        </p:txBody>
      </p:sp>
      <p:sp>
        <p:nvSpPr>
          <p:cNvPr id="14" name="TextBox 13">
            <a:extLst>
              <a:ext uri="{FF2B5EF4-FFF2-40B4-BE49-F238E27FC236}">
                <a16:creationId xmlns:a16="http://schemas.microsoft.com/office/drawing/2014/main" id="{1F4E374C-AB07-7B39-CC0E-FFCE64FEF469}"/>
              </a:ext>
            </a:extLst>
          </p:cNvPr>
          <p:cNvSpPr txBox="1"/>
          <p:nvPr/>
        </p:nvSpPr>
        <p:spPr>
          <a:xfrm>
            <a:off x="3197750" y="2854223"/>
            <a:ext cx="1761066" cy="1051734"/>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Specify just the Resource name, or the Resource name and additional information, up to the “schema”</a:t>
            </a:r>
          </a:p>
        </p:txBody>
      </p:sp>
      <p:cxnSp>
        <p:nvCxnSpPr>
          <p:cNvPr id="15" name="Straight Arrow Connector 14">
            <a:extLst>
              <a:ext uri="{FF2B5EF4-FFF2-40B4-BE49-F238E27FC236}">
                <a16:creationId xmlns:a16="http://schemas.microsoft.com/office/drawing/2014/main" id="{34BE38CC-5673-D889-3279-7BF24C1DBF1A}"/>
              </a:ext>
            </a:extLst>
          </p:cNvPr>
          <p:cNvCxnSpPr>
            <a:cxnSpLocks/>
          </p:cNvCxnSpPr>
          <p:nvPr/>
        </p:nvCxnSpPr>
        <p:spPr>
          <a:xfrm flipV="1">
            <a:off x="2621681" y="1636573"/>
            <a:ext cx="0" cy="24368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1CAC9AE-FF9D-346E-BE7E-A0C2ED0A334F}"/>
              </a:ext>
            </a:extLst>
          </p:cNvPr>
          <p:cNvSpPr txBox="1"/>
          <p:nvPr/>
        </p:nvSpPr>
        <p:spPr>
          <a:xfrm>
            <a:off x="4534980" y="4052710"/>
            <a:ext cx="1761066" cy="2201335"/>
          </a:xfrm>
          <a:prstGeom prst="rect">
            <a:avLst/>
          </a:prstGeom>
          <a:noFill/>
          <a:ln>
            <a:solidFill>
              <a:schemeClr val="tx2"/>
            </a:solidFill>
          </a:ln>
        </p:spPr>
        <p:txBody>
          <a:bodyPr wrap="square" lIns="91440" tIns="91440" rIns="91440" bIns="91440" rtlCol="0">
            <a:noAutofit/>
          </a:bodyPr>
          <a:lstStyle/>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Specify the specific dataset / element name</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OR name the name based on the source dataset / element</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Use {name} as a token for the source name </a:t>
            </a:r>
          </a:p>
        </p:txBody>
      </p:sp>
      <p:sp>
        <p:nvSpPr>
          <p:cNvPr id="21" name="TextBox 20">
            <a:extLst>
              <a:ext uri="{FF2B5EF4-FFF2-40B4-BE49-F238E27FC236}">
                <a16:creationId xmlns:a16="http://schemas.microsoft.com/office/drawing/2014/main" id="{BFD091DC-8D1B-2DB8-1021-56BFA5523D01}"/>
              </a:ext>
            </a:extLst>
          </p:cNvPr>
          <p:cNvSpPr txBox="1"/>
          <p:nvPr/>
        </p:nvSpPr>
        <p:spPr>
          <a:xfrm>
            <a:off x="7445008" y="2865512"/>
            <a:ext cx="3697124" cy="2914399"/>
          </a:xfrm>
          <a:prstGeom prst="rect">
            <a:avLst/>
          </a:prstGeom>
          <a:noFill/>
          <a:ln>
            <a:solidFill>
              <a:schemeClr val="tx2"/>
            </a:solidFill>
          </a:ln>
        </p:spPr>
        <p:txBody>
          <a:bodyPr wrap="square" lIns="91440" tIns="91440" rIns="91440" bIns="91440" rtlCol="0">
            <a:noAutofit/>
          </a:bodyPr>
          <a:lstStyle/>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Specify Fuzzy Matching minimum score for the Dataset / Element (for matching the sources to targets)</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1.0 is a perfect match. 0.0 is no match at all</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Setting to a negative number, means that it will ignore fuzzy matching altogether, and simply rely on the name matching</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Setting to a number greater than 1 will disable the match completely</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cxnSp>
        <p:nvCxnSpPr>
          <p:cNvPr id="20" name="Straight Arrow Connector 19">
            <a:extLst>
              <a:ext uri="{FF2B5EF4-FFF2-40B4-BE49-F238E27FC236}">
                <a16:creationId xmlns:a16="http://schemas.microsoft.com/office/drawing/2014/main" id="{DAEC8C8D-B2DC-A24F-CAC9-2E9FF644EAB4}"/>
              </a:ext>
            </a:extLst>
          </p:cNvPr>
          <p:cNvCxnSpPr>
            <a:cxnSpLocks/>
          </p:cNvCxnSpPr>
          <p:nvPr/>
        </p:nvCxnSpPr>
        <p:spPr>
          <a:xfrm flipH="1" flipV="1">
            <a:off x="7227212" y="1512711"/>
            <a:ext cx="1679721" cy="12530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8CBFE8-8322-25AB-6E40-C87DA799B749}"/>
              </a:ext>
            </a:extLst>
          </p:cNvPr>
          <p:cNvCxnSpPr>
            <a:cxnSpLocks/>
          </p:cNvCxnSpPr>
          <p:nvPr/>
        </p:nvCxnSpPr>
        <p:spPr>
          <a:xfrm flipV="1">
            <a:off x="5409701" y="1512711"/>
            <a:ext cx="237066" cy="23932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Configure with </a:t>
            </a:r>
            <a:r>
              <a:rPr lang="en-US" i="1" dirty="0"/>
              <a:t>config.csv</a:t>
            </a:r>
            <a:endParaRPr lang="en-IN" i="1" dirty="0"/>
          </a:p>
        </p:txBody>
      </p:sp>
    </p:spTree>
    <p:extLst>
      <p:ext uri="{BB962C8B-B14F-4D97-AF65-F5344CB8AC3E}">
        <p14:creationId xmlns:p14="http://schemas.microsoft.com/office/powerpoint/2010/main" val="13023492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ETL Configuration </a:t>
            </a:r>
            <a:r>
              <a:rPr lang="en-US" i="1" dirty="0"/>
              <a:t>(optional)</a:t>
            </a:r>
            <a:endParaRPr lang="en-IN"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Optionally, you can configure the script to create custom sources to act an ETLs to be between the source and target. The script will create a custom ETL source for you and build the lineage. For example:</a:t>
            </a:r>
          </a:p>
        </p:txBody>
      </p:sp>
      <p:pic>
        <p:nvPicPr>
          <p:cNvPr id="5" name="Picture 4" descr="A screenshot of a computer&#10;&#10;Description automatically generated">
            <a:extLst>
              <a:ext uri="{FF2B5EF4-FFF2-40B4-BE49-F238E27FC236}">
                <a16:creationId xmlns:a16="http://schemas.microsoft.com/office/drawing/2014/main" id="{29338AB4-BBCB-8572-0E3B-CEE5107F2436}"/>
              </a:ext>
            </a:extLst>
          </p:cNvPr>
          <p:cNvPicPr>
            <a:picLocks noChangeAspect="1"/>
          </p:cNvPicPr>
          <p:nvPr/>
        </p:nvPicPr>
        <p:blipFill>
          <a:blip r:embed="rId2"/>
          <a:stretch>
            <a:fillRect/>
          </a:stretch>
        </p:blipFill>
        <p:spPr>
          <a:xfrm>
            <a:off x="904345" y="2159000"/>
            <a:ext cx="3622499" cy="1762297"/>
          </a:xfrm>
          <a:prstGeom prst="rect">
            <a:avLst/>
          </a:prstGeom>
        </p:spPr>
      </p:pic>
      <p:sp>
        <p:nvSpPr>
          <p:cNvPr id="6" name="TextBox 5">
            <a:extLst>
              <a:ext uri="{FF2B5EF4-FFF2-40B4-BE49-F238E27FC236}">
                <a16:creationId xmlns:a16="http://schemas.microsoft.com/office/drawing/2014/main" id="{02EDE361-9A34-2794-3BD6-A6744914B785}"/>
              </a:ext>
            </a:extLst>
          </p:cNvPr>
          <p:cNvSpPr txBox="1"/>
          <p:nvPr/>
        </p:nvSpPr>
        <p:spPr>
          <a:xfrm>
            <a:off x="904345" y="2057400"/>
            <a:ext cx="1930921" cy="203200"/>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 of simple lineage:</a:t>
            </a:r>
          </a:p>
        </p:txBody>
      </p:sp>
      <p:pic>
        <p:nvPicPr>
          <p:cNvPr id="9" name="Picture 8" descr="A screenshot of a computer&#10;&#10;Description automatically generated">
            <a:extLst>
              <a:ext uri="{FF2B5EF4-FFF2-40B4-BE49-F238E27FC236}">
                <a16:creationId xmlns:a16="http://schemas.microsoft.com/office/drawing/2014/main" id="{10B4AC70-650D-120F-F4D3-C3B3C4FEEBC5}"/>
              </a:ext>
            </a:extLst>
          </p:cNvPr>
          <p:cNvPicPr>
            <a:picLocks noChangeAspect="1"/>
          </p:cNvPicPr>
          <p:nvPr/>
        </p:nvPicPr>
        <p:blipFill>
          <a:blip r:embed="rId3"/>
          <a:stretch>
            <a:fillRect/>
          </a:stretch>
        </p:blipFill>
        <p:spPr>
          <a:xfrm>
            <a:off x="1640680" y="4135967"/>
            <a:ext cx="5772327" cy="2031463"/>
          </a:xfrm>
          <a:prstGeom prst="rect">
            <a:avLst/>
          </a:prstGeom>
        </p:spPr>
      </p:pic>
      <p:sp>
        <p:nvSpPr>
          <p:cNvPr id="10" name="TextBox 9">
            <a:extLst>
              <a:ext uri="{FF2B5EF4-FFF2-40B4-BE49-F238E27FC236}">
                <a16:creationId xmlns:a16="http://schemas.microsoft.com/office/drawing/2014/main" id="{11772137-C473-7D46-B57C-3DFF3C558E39}"/>
              </a:ext>
            </a:extLst>
          </p:cNvPr>
          <p:cNvSpPr txBox="1"/>
          <p:nvPr/>
        </p:nvSpPr>
        <p:spPr>
          <a:xfrm>
            <a:off x="1750133" y="4034366"/>
            <a:ext cx="2776711" cy="210255"/>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 of lineage with a custom ETL:</a:t>
            </a:r>
          </a:p>
        </p:txBody>
      </p:sp>
    </p:spTree>
    <p:extLst>
      <p:ext uri="{BB962C8B-B14F-4D97-AF65-F5344CB8AC3E}">
        <p14:creationId xmlns:p14="http://schemas.microsoft.com/office/powerpoint/2010/main" val="412503320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ETL Configuration </a:t>
            </a:r>
            <a:r>
              <a:rPr lang="en-US" i="1" dirty="0"/>
              <a:t>(optional)</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313343" y="1060211"/>
            <a:ext cx="8898389" cy="3450081"/>
          </a:xfrm>
          <a:prstGeom prst="rect">
            <a:avLst/>
          </a:prstGeom>
          <a:noFill/>
        </p:spPr>
        <p:txBody>
          <a:bodyPr wrap="square" lIns="0" tIns="0" rIns="0" bIns="0" rtlCol="0">
            <a:noAutofit/>
          </a:bodyPr>
          <a:lstStyle/>
          <a:p>
            <a:pPr>
              <a:lnSpc>
                <a:spcPct val="90000"/>
              </a:lnSpc>
              <a:spcAft>
                <a:spcPts val="1000"/>
              </a:spcAft>
            </a:pPr>
            <a:r>
              <a:rPr lang="en-US" sz="1400" dirty="0">
                <a:latin typeface="Roboto" charset="0"/>
                <a:ea typeface="Roboto" charset="0"/>
                <a:cs typeface="Roboto" charset="0"/>
              </a:rPr>
              <a:t>If including a custom ETL, add additional information in the config file:</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Resource Name.</a:t>
            </a:r>
            <a:r>
              <a:rPr lang="en-US" sz="1400" dirty="0">
                <a:latin typeface="Roboto" charset="0"/>
                <a:ea typeface="Roboto" charset="0"/>
                <a:cs typeface="Roboto" charset="0"/>
              </a:rPr>
              <a:t> The Resource Name for the ETL.</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Path. </a:t>
            </a:r>
            <a:r>
              <a:rPr lang="en-US" sz="1400" dirty="0">
                <a:latin typeface="Roboto" charset="0"/>
                <a:ea typeface="Roboto" charset="0"/>
                <a:cs typeface="Roboto" charset="0"/>
              </a:rPr>
              <a:t>Path that leads to the actual ETL logic separated by “/”. This might include projects, folders, etc. </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Path Types. </a:t>
            </a:r>
            <a:r>
              <a:rPr lang="en-US" sz="1400" dirty="0">
                <a:latin typeface="Roboto" charset="0"/>
                <a:ea typeface="Roboto" charset="0"/>
                <a:cs typeface="Roboto" charset="0"/>
              </a:rPr>
              <a:t>The full class types for the above path separated by “/”.</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Dataset Type. </a:t>
            </a:r>
            <a:r>
              <a:rPr lang="en-US" sz="1400" dirty="0">
                <a:latin typeface="Roboto" charset="0"/>
                <a:ea typeface="Roboto" charset="0"/>
                <a:cs typeface="Roboto" charset="0"/>
              </a:rPr>
              <a:t>The full class type for the “dataset” portion of the ETL. This will be the object included in lineage</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Dataset Name. </a:t>
            </a:r>
            <a:r>
              <a:rPr lang="en-US" sz="1400" dirty="0">
                <a:latin typeface="Roboto" charset="0"/>
                <a:ea typeface="Roboto" charset="0"/>
                <a:cs typeface="Roboto" charset="0"/>
              </a:rPr>
              <a:t>The name for the “dataset” portion of the ETL. This will be the object included in lineage</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Element Type. </a:t>
            </a:r>
            <a:r>
              <a:rPr lang="en-US" sz="1400" dirty="0">
                <a:latin typeface="Roboto" charset="0"/>
                <a:ea typeface="Roboto" charset="0"/>
                <a:cs typeface="Roboto" charset="0"/>
              </a:rPr>
              <a:t>The full class type for the “element” portion of the ETL. This will be the object included in lineage</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Element Name. </a:t>
            </a:r>
            <a:r>
              <a:rPr lang="en-US" sz="1400" dirty="0">
                <a:latin typeface="Roboto" charset="0"/>
                <a:ea typeface="Roboto" charset="0"/>
                <a:cs typeface="Roboto" charset="0"/>
              </a:rPr>
              <a:t>The name for the “element” portion of the ETL. </a:t>
            </a:r>
          </a:p>
          <a:p>
            <a:pPr marL="342900" indent="-342900">
              <a:lnSpc>
                <a:spcPct val="90000"/>
              </a:lnSpc>
              <a:spcAft>
                <a:spcPts val="1000"/>
              </a:spcAft>
              <a:buFont typeface="Arial" panose="020B0604020202020204" pitchFamily="34" charset="0"/>
              <a:buChar char="•"/>
            </a:pPr>
            <a:endParaRPr lang="en-US" sz="1400" dirty="0">
              <a:latin typeface="Roboto" charset="0"/>
              <a:ea typeface="Roboto" charset="0"/>
              <a:cs typeface="Roboto" charset="0"/>
            </a:endParaRPr>
          </a:p>
        </p:txBody>
      </p:sp>
      <p:pic>
        <p:nvPicPr>
          <p:cNvPr id="3" name="Picture 2">
            <a:extLst>
              <a:ext uri="{FF2B5EF4-FFF2-40B4-BE49-F238E27FC236}">
                <a16:creationId xmlns:a16="http://schemas.microsoft.com/office/drawing/2014/main" id="{F17A353E-E23B-2CE7-2786-4D5EDDDA3124}"/>
              </a:ext>
            </a:extLst>
          </p:cNvPr>
          <p:cNvPicPr>
            <a:picLocks noChangeAspect="1"/>
          </p:cNvPicPr>
          <p:nvPr/>
        </p:nvPicPr>
        <p:blipFill>
          <a:blip r:embed="rId2"/>
          <a:stretch>
            <a:fillRect/>
          </a:stretch>
        </p:blipFill>
        <p:spPr>
          <a:xfrm>
            <a:off x="198551" y="4907832"/>
            <a:ext cx="11763022" cy="936953"/>
          </a:xfrm>
          <a:prstGeom prst="rect">
            <a:avLst/>
          </a:prstGeom>
        </p:spPr>
      </p:pic>
      <p:sp>
        <p:nvSpPr>
          <p:cNvPr id="4" name="TextBox 3">
            <a:extLst>
              <a:ext uri="{FF2B5EF4-FFF2-40B4-BE49-F238E27FC236}">
                <a16:creationId xmlns:a16="http://schemas.microsoft.com/office/drawing/2014/main" id="{BA27B495-4EB1-275D-5BC2-1248E563FA0C}"/>
              </a:ext>
            </a:extLst>
          </p:cNvPr>
          <p:cNvSpPr txBox="1"/>
          <p:nvPr/>
        </p:nvSpPr>
        <p:spPr>
          <a:xfrm>
            <a:off x="482474" y="4607462"/>
            <a:ext cx="1930921" cy="203200"/>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Examples:</a:t>
            </a:r>
          </a:p>
        </p:txBody>
      </p:sp>
      <p:sp>
        <p:nvSpPr>
          <p:cNvPr id="2" name="TextBox 1">
            <a:extLst>
              <a:ext uri="{FF2B5EF4-FFF2-40B4-BE49-F238E27FC236}">
                <a16:creationId xmlns:a16="http://schemas.microsoft.com/office/drawing/2014/main" id="{9F5CBFB1-DB84-2883-BD04-F81CFEBAB1F8}"/>
              </a:ext>
            </a:extLst>
          </p:cNvPr>
          <p:cNvSpPr txBox="1"/>
          <p:nvPr/>
        </p:nvSpPr>
        <p:spPr>
          <a:xfrm>
            <a:off x="9347200" y="1950168"/>
            <a:ext cx="3025422" cy="2038589"/>
          </a:xfrm>
          <a:prstGeom prst="rect">
            <a:avLst/>
          </a:prstGeom>
          <a:noFill/>
        </p:spPr>
        <p:txBody>
          <a:bodyPr wrap="square" lIns="0" tIns="0" rIns="0" bIns="0" rtlCol="0">
            <a:noAutofit/>
          </a:bodyPr>
          <a:lstStyle/>
          <a:p>
            <a:pPr>
              <a:lnSpc>
                <a:spcPct val="90000"/>
              </a:lnSpc>
              <a:spcAft>
                <a:spcPts val="1000"/>
              </a:spcAft>
            </a:pPr>
            <a:r>
              <a:rPr lang="en-US" sz="1000" dirty="0">
                <a:latin typeface="Roboto" charset="0"/>
                <a:ea typeface="Roboto" charset="0"/>
                <a:cs typeface="Roboto" charset="0"/>
              </a:rPr>
              <a:t>Tokens:</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a:t>
            </a:r>
            <a:r>
              <a:rPr lang="en-US" sz="1000" i="1" dirty="0" err="1">
                <a:latin typeface="Roboto" charset="0"/>
                <a:ea typeface="Roboto" charset="0"/>
                <a:cs typeface="Roboto" charset="0"/>
              </a:rPr>
              <a:t>s_dataset</a:t>
            </a:r>
            <a:r>
              <a:rPr lang="en-US" sz="1000" i="1" dirty="0">
                <a:latin typeface="Roboto" charset="0"/>
                <a:ea typeface="Roboto" charset="0"/>
                <a:cs typeface="Roboto" charset="0"/>
              </a:rPr>
              <a:t>}: </a:t>
            </a:r>
            <a:r>
              <a:rPr lang="en-US" sz="1000" dirty="0">
                <a:latin typeface="Roboto" charset="0"/>
                <a:ea typeface="Roboto" charset="0"/>
                <a:cs typeface="Roboto" charset="0"/>
              </a:rPr>
              <a:t>Source Dataset</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a:t>
            </a:r>
            <a:r>
              <a:rPr lang="en-US" sz="1000" i="1" dirty="0" err="1">
                <a:latin typeface="Roboto" charset="0"/>
                <a:ea typeface="Roboto" charset="0"/>
                <a:cs typeface="Roboto" charset="0"/>
              </a:rPr>
              <a:t>t_dataset</a:t>
            </a:r>
            <a:r>
              <a:rPr lang="en-US" sz="1000" i="1" dirty="0">
                <a:latin typeface="Roboto" charset="0"/>
                <a:ea typeface="Roboto" charset="0"/>
                <a:cs typeface="Roboto" charset="0"/>
              </a:rPr>
              <a:t>}: </a:t>
            </a:r>
            <a:r>
              <a:rPr lang="en-US" sz="1000" dirty="0">
                <a:latin typeface="Roboto" charset="0"/>
                <a:ea typeface="Roboto" charset="0"/>
                <a:cs typeface="Roboto" charset="0"/>
              </a:rPr>
              <a:t>Target Dataset</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a:t>
            </a:r>
            <a:r>
              <a:rPr lang="en-US" sz="1000" i="1" dirty="0" err="1">
                <a:latin typeface="Roboto" charset="0"/>
                <a:ea typeface="Roboto" charset="0"/>
                <a:cs typeface="Roboto" charset="0"/>
              </a:rPr>
              <a:t>s_element</a:t>
            </a:r>
            <a:r>
              <a:rPr lang="en-US" sz="1000" i="1" dirty="0">
                <a:latin typeface="Roboto" charset="0"/>
                <a:ea typeface="Roboto" charset="0"/>
                <a:cs typeface="Roboto" charset="0"/>
              </a:rPr>
              <a:t>}: </a:t>
            </a:r>
            <a:r>
              <a:rPr lang="en-US" sz="1000" dirty="0">
                <a:latin typeface="Roboto" charset="0"/>
                <a:ea typeface="Roboto" charset="0"/>
                <a:cs typeface="Roboto" charset="0"/>
              </a:rPr>
              <a:t>Source Element</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a:t>
            </a:r>
            <a:r>
              <a:rPr lang="en-US" sz="1000" i="1" dirty="0" err="1">
                <a:latin typeface="Roboto" charset="0"/>
                <a:ea typeface="Roboto" charset="0"/>
                <a:cs typeface="Roboto" charset="0"/>
              </a:rPr>
              <a:t>t_element</a:t>
            </a:r>
            <a:r>
              <a:rPr lang="en-US" sz="1000" i="1" dirty="0">
                <a:latin typeface="Roboto" charset="0"/>
                <a:ea typeface="Roboto" charset="0"/>
                <a:cs typeface="Roboto" charset="0"/>
              </a:rPr>
              <a:t>}: </a:t>
            </a:r>
            <a:r>
              <a:rPr lang="en-US" sz="1000" dirty="0">
                <a:latin typeface="Roboto" charset="0"/>
                <a:ea typeface="Roboto" charset="0"/>
                <a:cs typeface="Roboto" charset="0"/>
              </a:rPr>
              <a:t>Target Element</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{name}: </a:t>
            </a:r>
            <a:r>
              <a:rPr lang="en-US" sz="1000" dirty="0">
                <a:latin typeface="Roboto" charset="0"/>
                <a:ea typeface="Roboto" charset="0"/>
                <a:cs typeface="Roboto" charset="0"/>
              </a:rPr>
              <a:t>Source dataset/element (context based)</a:t>
            </a:r>
          </a:p>
        </p:txBody>
      </p:sp>
    </p:spTree>
    <p:extLst>
      <p:ext uri="{BB962C8B-B14F-4D97-AF65-F5344CB8AC3E}">
        <p14:creationId xmlns:p14="http://schemas.microsoft.com/office/powerpoint/2010/main" val="173000793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ETL Configuration </a:t>
            </a:r>
            <a:r>
              <a:rPr lang="en-US" i="1" dirty="0"/>
              <a:t>(optional)</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674588" y="1157381"/>
            <a:ext cx="11088434" cy="3200130"/>
          </a:xfrm>
          <a:prstGeom prst="rect">
            <a:avLst/>
          </a:prstGeom>
          <a:noFill/>
        </p:spPr>
        <p:txBody>
          <a:bodyPr wrap="square" lIns="0" tIns="0" rIns="0" bIns="0" rtlCol="0">
            <a:noAutofit/>
          </a:bodyPr>
          <a:lstStyle/>
          <a:p>
            <a:pPr>
              <a:lnSpc>
                <a:spcPct val="90000"/>
              </a:lnSpc>
              <a:spcAft>
                <a:spcPts val="1000"/>
              </a:spcAft>
            </a:pPr>
            <a:r>
              <a:rPr lang="en-US" sz="1600" dirty="0">
                <a:latin typeface="Roboto" charset="0"/>
                <a:ea typeface="Roboto" charset="0"/>
                <a:cs typeface="Roboto" charset="0"/>
              </a:rPr>
              <a:t>Extra Fields can be included, in case there are specific attributes you want to provide:</a:t>
            </a:r>
          </a:p>
          <a:p>
            <a:pPr marL="342900" indent="-342900">
              <a:lnSpc>
                <a:spcPct val="90000"/>
              </a:lnSpc>
              <a:spcAft>
                <a:spcPts val="1000"/>
              </a:spcAft>
              <a:buFont typeface="Arial" panose="020B0604020202020204" pitchFamily="34" charset="0"/>
              <a:buChar char="•"/>
            </a:pPr>
            <a:r>
              <a:rPr lang="en-US" sz="1600" i="1" dirty="0">
                <a:latin typeface="Roboto" charset="0"/>
                <a:ea typeface="Roboto" charset="0"/>
                <a:cs typeface="Roboto" charset="0"/>
              </a:rPr>
              <a:t>&lt;object name&gt;:&lt;object attribute&gt;.</a:t>
            </a:r>
            <a:r>
              <a:rPr lang="en-US" sz="1600" dirty="0">
                <a:latin typeface="Roboto" charset="0"/>
                <a:ea typeface="Roboto" charset="0"/>
                <a:cs typeface="Roboto" charset="0"/>
              </a:rPr>
              <a:t> Value for the specified attribute</a:t>
            </a: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p:txBody>
      </p:sp>
      <p:sp>
        <p:nvSpPr>
          <p:cNvPr id="4" name="TextBox 3">
            <a:extLst>
              <a:ext uri="{FF2B5EF4-FFF2-40B4-BE49-F238E27FC236}">
                <a16:creationId xmlns:a16="http://schemas.microsoft.com/office/drawing/2014/main" id="{BA27B495-4EB1-275D-5BC2-1248E563FA0C}"/>
              </a:ext>
            </a:extLst>
          </p:cNvPr>
          <p:cNvSpPr txBox="1"/>
          <p:nvPr/>
        </p:nvSpPr>
        <p:spPr>
          <a:xfrm>
            <a:off x="482474" y="4607462"/>
            <a:ext cx="1930921" cy="203200"/>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Examples:</a:t>
            </a:r>
          </a:p>
        </p:txBody>
      </p:sp>
      <p:pic>
        <p:nvPicPr>
          <p:cNvPr id="7" name="Picture 6">
            <a:extLst>
              <a:ext uri="{FF2B5EF4-FFF2-40B4-BE49-F238E27FC236}">
                <a16:creationId xmlns:a16="http://schemas.microsoft.com/office/drawing/2014/main" id="{747799CD-2122-F233-BD9E-C0046AFDEF87}"/>
              </a:ext>
            </a:extLst>
          </p:cNvPr>
          <p:cNvPicPr>
            <a:picLocks noChangeAspect="1"/>
          </p:cNvPicPr>
          <p:nvPr/>
        </p:nvPicPr>
        <p:blipFill>
          <a:blip r:embed="rId3"/>
          <a:stretch>
            <a:fillRect/>
          </a:stretch>
        </p:blipFill>
        <p:spPr>
          <a:xfrm>
            <a:off x="482474" y="4810662"/>
            <a:ext cx="11514237" cy="1378701"/>
          </a:xfrm>
          <a:prstGeom prst="rect">
            <a:avLst/>
          </a:prstGeom>
        </p:spPr>
      </p:pic>
    </p:spTree>
    <p:extLst>
      <p:ext uri="{BB962C8B-B14F-4D97-AF65-F5344CB8AC3E}">
        <p14:creationId xmlns:p14="http://schemas.microsoft.com/office/powerpoint/2010/main" val="196742804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ETL Configuration </a:t>
            </a:r>
            <a:r>
              <a:rPr lang="en-US" i="1" dirty="0"/>
              <a:t>(considerations)</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674588" y="1157381"/>
            <a:ext cx="11088434" cy="2161552"/>
          </a:xfrm>
          <a:prstGeom prst="rect">
            <a:avLst/>
          </a:prstGeom>
          <a:noFill/>
        </p:spPr>
        <p:txBody>
          <a:bodyPr wrap="square" lIns="0" tIns="0" rIns="0" bIns="0" rtlCol="0">
            <a:noAutofit/>
          </a:bodyPr>
          <a:lstStyle/>
          <a:p>
            <a:pPr>
              <a:lnSpc>
                <a:spcPct val="90000"/>
              </a:lnSpc>
              <a:spcAft>
                <a:spcPts val="1000"/>
              </a:spcAft>
            </a:pPr>
            <a:r>
              <a:rPr lang="en-US" sz="1600" dirty="0">
                <a:latin typeface="Roboto" charset="0"/>
                <a:ea typeface="Roboto" charset="0"/>
                <a:cs typeface="Roboto" charset="0"/>
              </a:rPr>
              <a:t>Things to note about the ETL :</a:t>
            </a:r>
          </a:p>
          <a:p>
            <a:pPr marL="342900" indent="-342900">
              <a:lnSpc>
                <a:spcPct val="90000"/>
              </a:lnSpc>
              <a:spcAft>
                <a:spcPts val="1000"/>
              </a:spcAft>
              <a:buFont typeface="Arial" panose="020B0604020202020204" pitchFamily="34" charset="0"/>
              <a:buChar char="•"/>
            </a:pPr>
            <a:r>
              <a:rPr lang="en-US" sz="2000" dirty="0">
                <a:latin typeface="Roboto" charset="0"/>
                <a:ea typeface="Roboto" charset="0"/>
                <a:cs typeface="Roboto" charset="0"/>
              </a:rPr>
              <a:t>The script uses no APIs. In order to </a:t>
            </a:r>
            <a:r>
              <a:rPr lang="en-US" sz="2000" dirty="0" err="1">
                <a:latin typeface="Roboto" charset="0"/>
                <a:ea typeface="Roboto" charset="0"/>
                <a:cs typeface="Roboto" charset="0"/>
              </a:rPr>
              <a:t>to</a:t>
            </a:r>
            <a:r>
              <a:rPr lang="en-US" sz="2000" dirty="0">
                <a:latin typeface="Roboto" charset="0"/>
                <a:ea typeface="Roboto" charset="0"/>
                <a:cs typeface="Roboto" charset="0"/>
              </a:rPr>
              <a:t> get the templates, the script needs a copy of the metamodel (</a:t>
            </a:r>
            <a:r>
              <a:rPr lang="en-US" sz="2000" dirty="0" err="1">
                <a:latin typeface="Roboto" charset="0"/>
                <a:ea typeface="Roboto" charset="0"/>
                <a:cs typeface="Roboto" charset="0"/>
              </a:rPr>
              <a:t>json</a:t>
            </a:r>
            <a:r>
              <a:rPr lang="en-US" sz="2000" dirty="0">
                <a:latin typeface="Roboto" charset="0"/>
                <a:ea typeface="Roboto" charset="0"/>
                <a:cs typeface="Roboto" charset="0"/>
              </a:rPr>
              <a:t>) and template (zip) placed in the “templates” folder </a:t>
            </a:r>
          </a:p>
          <a:p>
            <a:pPr marL="342900" indent="-342900">
              <a:lnSpc>
                <a:spcPct val="90000"/>
              </a:lnSpc>
              <a:spcAft>
                <a:spcPts val="1000"/>
              </a:spcAft>
              <a:buFont typeface="Arial" panose="020B0604020202020204" pitchFamily="34" charset="0"/>
              <a:buChar char="•"/>
            </a:pPr>
            <a:r>
              <a:rPr lang="en-US" sz="2000" dirty="0">
                <a:latin typeface="Roboto" charset="0"/>
                <a:ea typeface="Roboto" charset="0"/>
                <a:cs typeface="Roboto" charset="0"/>
              </a:rPr>
              <a:t>If the ETL Name entered does not exist, it will give the logic to create it, but it won’t have the ID needed for the lineage portion. It will but a “placeholder” in the links.csv file. I would suggest you manually create the resource (of the same name), and don’t run a scan. This will produce the ID that will be used.</a:t>
            </a:r>
          </a:p>
          <a:p>
            <a:pPr marL="342900" indent="-342900">
              <a:lnSpc>
                <a:spcPct val="90000"/>
              </a:lnSpc>
              <a:spcAft>
                <a:spcPts val="1000"/>
              </a:spcAft>
              <a:buFont typeface="Arial" panose="020B0604020202020204" pitchFamily="34" charset="0"/>
              <a:buChar char="•"/>
            </a:pPr>
            <a:endParaRPr lang="en-US" sz="20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p:txBody>
      </p:sp>
    </p:spTree>
    <p:extLst>
      <p:ext uri="{BB962C8B-B14F-4D97-AF65-F5344CB8AC3E}">
        <p14:creationId xmlns:p14="http://schemas.microsoft.com/office/powerpoint/2010/main" val="45607694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a:xfrm>
            <a:off x="319060" y="187082"/>
            <a:ext cx="11195177" cy="562427"/>
          </a:xfrm>
        </p:spPr>
        <p:txBody>
          <a:bodyPr/>
          <a:lstStyle/>
          <a:p>
            <a:r>
              <a:rPr lang="en-US" dirty="0"/>
              <a:t>Usage</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595566" y="749509"/>
            <a:ext cx="11195176" cy="5414224"/>
          </a:xfrm>
          <a:prstGeom prst="rect">
            <a:avLst/>
          </a:prstGeom>
          <a:noFill/>
        </p:spPr>
        <p:txBody>
          <a:bodyPr wrap="square" lIns="0" tIns="0" rIns="0" bIns="0" rtlCol="0">
            <a:noAutofit/>
          </a:bodyPr>
          <a:lstStyle/>
          <a:p>
            <a:pPr>
              <a:lnSpc>
                <a:spcPct val="90000"/>
              </a:lnSpc>
              <a:spcAft>
                <a:spcPts val="1000"/>
              </a:spcAft>
            </a:pPr>
            <a:r>
              <a:rPr lang="en-US" sz="1600" dirty="0">
                <a:latin typeface="Roboto" charset="0"/>
                <a:ea typeface="Roboto" charset="0"/>
                <a:cs typeface="Roboto" charset="0"/>
              </a:rPr>
              <a:t>Things to note about the ETL :</a:t>
            </a:r>
          </a:p>
          <a:p>
            <a:pPr marL="342900" indent="-342900">
              <a:lnSpc>
                <a:spcPct val="90000"/>
              </a:lnSpc>
              <a:spcAft>
                <a:spcPts val="1000"/>
              </a:spcAft>
              <a:buFont typeface="+mj-lt"/>
              <a:buAutoNum type="arabicPeriod"/>
            </a:pPr>
            <a:r>
              <a:rPr lang="en-US" sz="1600" dirty="0">
                <a:latin typeface="Roboto" charset="0"/>
                <a:ea typeface="Roboto" charset="0"/>
                <a:cs typeface="Roboto" charset="0"/>
              </a:rPr>
              <a:t>(optional) If you’re going to be using a new Custom Source, create the custom source within MCC (using the exact name you’ll use. For the Zip file, provide any zip file (as a placeholder), and do not run the scan. (This will create the resource, and generate a unique ID for the resource, that the script will use for lineage)</a:t>
            </a:r>
          </a:p>
          <a:p>
            <a:pPr marL="342900" indent="-342900">
              <a:lnSpc>
                <a:spcPct val="90000"/>
              </a:lnSpc>
              <a:spcAft>
                <a:spcPts val="1000"/>
              </a:spcAft>
              <a:buFont typeface="+mj-lt"/>
              <a:buAutoNum type="arabicPeriod"/>
            </a:pPr>
            <a:r>
              <a:rPr lang="en-US" sz="1600" dirty="0">
                <a:latin typeface="Roboto" charset="0"/>
                <a:ea typeface="Roboto" charset="0"/>
                <a:cs typeface="Roboto" charset="0"/>
              </a:rPr>
              <a:t>(optional) If you’re going to using a Custom Source, download the metamodel (</a:t>
            </a:r>
            <a:r>
              <a:rPr lang="en-US" sz="1600" dirty="0" err="1">
                <a:latin typeface="Roboto" charset="0"/>
                <a:ea typeface="Roboto" charset="0"/>
                <a:cs typeface="Roboto" charset="0"/>
              </a:rPr>
              <a:t>json</a:t>
            </a:r>
            <a:r>
              <a:rPr lang="en-US" sz="1600" dirty="0">
                <a:latin typeface="Roboto" charset="0"/>
                <a:ea typeface="Roboto" charset="0"/>
                <a:cs typeface="Roboto" charset="0"/>
              </a:rPr>
              <a:t>) and the metadata template (zip) from MCC, and place these files in the “templates” directory. (for convenience, included are the files required for IICSv2)</a:t>
            </a: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mj-lt"/>
              <a:buAutoNum type="arabicPeriod"/>
            </a:pPr>
            <a:r>
              <a:rPr lang="en-US" sz="1600" dirty="0">
                <a:latin typeface="Roboto" charset="0"/>
                <a:ea typeface="Roboto" charset="0"/>
                <a:cs typeface="Roboto" charset="0"/>
              </a:rPr>
              <a:t>Within CDGC, run a search for “Resources”. Export the results. When completes, you’ll either have an excel (xlsx) or a zip file. Whichever it is, save it in the same directory as the python script.</a:t>
            </a:r>
          </a:p>
          <a:p>
            <a:pPr marL="342900" indent="-342900">
              <a:lnSpc>
                <a:spcPct val="90000"/>
              </a:lnSpc>
              <a:spcAft>
                <a:spcPts val="1000"/>
              </a:spcAft>
              <a:buFont typeface="+mj-lt"/>
              <a:buAutoNum type="arabicPeriod"/>
            </a:pPr>
            <a:r>
              <a:rPr lang="en-US" sz="1600" dirty="0">
                <a:latin typeface="Roboto" charset="0"/>
                <a:ea typeface="Roboto" charset="0"/>
                <a:cs typeface="Roboto" charset="0"/>
              </a:rPr>
              <a:t>Modify the config.csv (or other csv filename) file for your information.</a:t>
            </a:r>
          </a:p>
          <a:p>
            <a:pPr marL="342900" indent="-342900">
              <a:lnSpc>
                <a:spcPct val="90000"/>
              </a:lnSpc>
              <a:spcAft>
                <a:spcPts val="1000"/>
              </a:spcAft>
              <a:buFont typeface="+mj-lt"/>
              <a:buAutoNum type="arabicPeriod"/>
            </a:pPr>
            <a:r>
              <a:rPr lang="en-US" sz="1600" dirty="0">
                <a:latin typeface="Roboto" charset="0"/>
                <a:ea typeface="Roboto" charset="0"/>
                <a:cs typeface="Roboto" charset="0"/>
              </a:rPr>
              <a:t>(if first time running) Run pip to get the required libraries: </a:t>
            </a:r>
          </a:p>
          <a:p>
            <a:pPr marL="342900" indent="-342900">
              <a:lnSpc>
                <a:spcPct val="90000"/>
              </a:lnSpc>
              <a:spcAft>
                <a:spcPts val="1000"/>
              </a:spcAft>
              <a:buFont typeface="+mj-lt"/>
              <a:buAutoNum type="arabicPeriod"/>
            </a:pPr>
            <a:r>
              <a:rPr lang="en-US" sz="1600" dirty="0">
                <a:latin typeface="Roboto" charset="0"/>
                <a:ea typeface="Roboto" charset="0"/>
                <a:cs typeface="Roboto" charset="0"/>
              </a:rPr>
              <a:t>Execute the script (if using config other than config.csv, specify that file. Examples:</a:t>
            </a: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mj-lt"/>
              <a:buAutoNum type="arabicPeriod"/>
            </a:pPr>
            <a:r>
              <a:rPr lang="en-US" sz="1600" dirty="0">
                <a:latin typeface="Roboto" charset="0"/>
                <a:ea typeface="Roboto" charset="0"/>
                <a:cs typeface="Roboto" charset="0"/>
              </a:rPr>
              <a:t>From within MCC, create a custom resource and use the lineage_&lt;timestamp&gt;.zip for the lineage</a:t>
            </a:r>
          </a:p>
          <a:p>
            <a:pPr marL="342900" indent="-342900">
              <a:lnSpc>
                <a:spcPct val="90000"/>
              </a:lnSpc>
              <a:spcAft>
                <a:spcPts val="1000"/>
              </a:spcAft>
              <a:buFont typeface="+mj-lt"/>
              <a:buAutoNum type="arabicPeriod"/>
            </a:pPr>
            <a:r>
              <a:rPr lang="en-US" sz="1600" dirty="0">
                <a:latin typeface="Roboto" charset="0"/>
                <a:ea typeface="Roboto" charset="0"/>
                <a:cs typeface="Roboto" charset="0"/>
              </a:rPr>
              <a:t>From within MCC, create a custom resource and use the &lt;</a:t>
            </a:r>
            <a:r>
              <a:rPr lang="en-US" sz="1600" dirty="0" err="1">
                <a:latin typeface="Roboto" charset="0"/>
                <a:ea typeface="Roboto" charset="0"/>
                <a:cs typeface="Roboto" charset="0"/>
              </a:rPr>
              <a:t>Resource_Name</a:t>
            </a:r>
            <a:r>
              <a:rPr lang="en-US" sz="1600" dirty="0">
                <a:latin typeface="Roboto" charset="0"/>
                <a:ea typeface="Roboto" charset="0"/>
                <a:cs typeface="Roboto" charset="0"/>
              </a:rPr>
              <a:t>&gt;_&lt;timestamp&gt;.zip for the ETL</a:t>
            </a: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20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p:txBody>
      </p:sp>
      <p:graphicFrame>
        <p:nvGraphicFramePr>
          <p:cNvPr id="2" name="Table 1">
            <a:extLst>
              <a:ext uri="{FF2B5EF4-FFF2-40B4-BE49-F238E27FC236}">
                <a16:creationId xmlns:a16="http://schemas.microsoft.com/office/drawing/2014/main" id="{CBB87940-D3D1-FDC2-E236-808263BFFA99}"/>
              </a:ext>
            </a:extLst>
          </p:cNvPr>
          <p:cNvGraphicFramePr>
            <a:graphicFrameLocks noGrp="1"/>
          </p:cNvGraphicFramePr>
          <p:nvPr>
            <p:extLst>
              <p:ext uri="{D42A27DB-BD31-4B8C-83A1-F6EECF244321}">
                <p14:modId xmlns:p14="http://schemas.microsoft.com/office/powerpoint/2010/main" val="712019081"/>
              </p:ext>
            </p:extLst>
          </p:nvPr>
        </p:nvGraphicFramePr>
        <p:xfrm>
          <a:off x="1546049" y="4355869"/>
          <a:ext cx="8546218" cy="914400"/>
        </p:xfrm>
        <a:graphic>
          <a:graphicData uri="http://schemas.openxmlformats.org/drawingml/2006/table">
            <a:tbl>
              <a:tblPr firstRow="1" bandRow="1">
                <a:tableStyleId>{5C22544A-7EE6-4342-B048-85BDC9FD1C3A}</a:tableStyleId>
              </a:tblPr>
              <a:tblGrid>
                <a:gridCol w="8546218">
                  <a:extLst>
                    <a:ext uri="{9D8B030D-6E8A-4147-A177-3AD203B41FA5}">
                      <a16:colId xmlns:a16="http://schemas.microsoft.com/office/drawing/2014/main" val="1261491639"/>
                    </a:ext>
                  </a:extLst>
                </a:gridCol>
              </a:tblGrid>
              <a:tr h="338838">
                <a:tc>
                  <a:txBody>
                    <a:bodyPr/>
                    <a:lstStyle/>
                    <a:p>
                      <a:r>
                        <a:rPr lang="en-US" b="0" dirty="0">
                          <a:solidFill>
                            <a:schemeClr val="bg2"/>
                          </a:solidFill>
                          <a:latin typeface="Courier New" panose="02070309020205020404" pitchFamily="49" charset="0"/>
                          <a:cs typeface="Courier New" panose="02070309020205020404" pitchFamily="49" charset="0"/>
                        </a:rPr>
                        <a:t>python custom_lineage_creator.py</a:t>
                      </a:r>
                    </a:p>
                    <a:p>
                      <a:r>
                        <a:rPr lang="en-US" b="0" dirty="0">
                          <a:solidFill>
                            <a:schemeClr val="bg2"/>
                          </a:solidFill>
                          <a:latin typeface="Courier New" panose="02070309020205020404" pitchFamily="49" charset="0"/>
                          <a:cs typeface="Courier New" panose="02070309020205020404" pitchFamily="49" charset="0"/>
                        </a:rPr>
                        <a:t>python3 custom_lineage_creator.py</a:t>
                      </a:r>
                    </a:p>
                    <a:p>
                      <a:r>
                        <a:rPr lang="en-US" b="0" dirty="0">
                          <a:solidFill>
                            <a:schemeClr val="bg2"/>
                          </a:solidFill>
                          <a:latin typeface="Courier New" panose="02070309020205020404" pitchFamily="49" charset="0"/>
                          <a:cs typeface="Courier New" panose="02070309020205020404" pitchFamily="49" charset="0"/>
                        </a:rPr>
                        <a:t>python custom_lineage_creator.py config_with_etl.csv</a:t>
                      </a:r>
                    </a:p>
                  </a:txBody>
                  <a:tcPr>
                    <a:solidFill>
                      <a:schemeClr val="tx1"/>
                    </a:solidFill>
                  </a:tcPr>
                </a:tc>
                <a:extLst>
                  <a:ext uri="{0D108BD9-81ED-4DB2-BD59-A6C34878D82A}">
                    <a16:rowId xmlns:a16="http://schemas.microsoft.com/office/drawing/2014/main" val="3598110298"/>
                  </a:ext>
                </a:extLst>
              </a:tr>
            </a:tbl>
          </a:graphicData>
        </a:graphic>
      </p:graphicFrame>
      <p:graphicFrame>
        <p:nvGraphicFramePr>
          <p:cNvPr id="3" name="Table 2">
            <a:extLst>
              <a:ext uri="{FF2B5EF4-FFF2-40B4-BE49-F238E27FC236}">
                <a16:creationId xmlns:a16="http://schemas.microsoft.com/office/drawing/2014/main" id="{F825C568-28C1-C2BF-6DEA-C1EAF9BA1114}"/>
              </a:ext>
            </a:extLst>
          </p:cNvPr>
          <p:cNvGraphicFramePr>
            <a:graphicFrameLocks noGrp="1"/>
          </p:cNvGraphicFramePr>
          <p:nvPr>
            <p:extLst>
              <p:ext uri="{D42A27DB-BD31-4B8C-83A1-F6EECF244321}">
                <p14:modId xmlns:p14="http://schemas.microsoft.com/office/powerpoint/2010/main" val="4132330575"/>
              </p:ext>
            </p:extLst>
          </p:nvPr>
        </p:nvGraphicFramePr>
        <p:xfrm>
          <a:off x="6105701" y="3582238"/>
          <a:ext cx="5329514" cy="365760"/>
        </p:xfrm>
        <a:graphic>
          <a:graphicData uri="http://schemas.openxmlformats.org/drawingml/2006/table">
            <a:tbl>
              <a:tblPr firstRow="1" bandRow="1">
                <a:tableStyleId>{5C22544A-7EE6-4342-B048-85BDC9FD1C3A}</a:tableStyleId>
              </a:tblPr>
              <a:tblGrid>
                <a:gridCol w="5329514">
                  <a:extLst>
                    <a:ext uri="{9D8B030D-6E8A-4147-A177-3AD203B41FA5}">
                      <a16:colId xmlns:a16="http://schemas.microsoft.com/office/drawing/2014/main" val="1261491639"/>
                    </a:ext>
                  </a:extLst>
                </a:gridCol>
              </a:tblGrid>
              <a:tr h="338838">
                <a:tc>
                  <a:txBody>
                    <a:bodyPr/>
                    <a:lstStyle/>
                    <a:p>
                      <a:r>
                        <a:rPr lang="en-US" b="0" dirty="0">
                          <a:solidFill>
                            <a:schemeClr val="bg2"/>
                          </a:solidFill>
                          <a:latin typeface="Courier New" panose="02070309020205020404" pitchFamily="49" charset="0"/>
                          <a:cs typeface="Courier New" panose="02070309020205020404" pitchFamily="49" charset="0"/>
                        </a:rPr>
                        <a:t>pip install pandas datetime </a:t>
                      </a:r>
                      <a:r>
                        <a:rPr lang="en-US" b="0" dirty="0" err="1">
                          <a:solidFill>
                            <a:schemeClr val="bg2"/>
                          </a:solidFill>
                          <a:latin typeface="Courier New" panose="02070309020205020404" pitchFamily="49" charset="0"/>
                          <a:cs typeface="Courier New" panose="02070309020205020404" pitchFamily="49" charset="0"/>
                        </a:rPr>
                        <a:t>openpyxl</a:t>
                      </a:r>
                      <a:endParaRPr lang="en-US" b="0" dirty="0">
                        <a:solidFill>
                          <a:schemeClr val="bg2"/>
                        </a:solidFill>
                        <a:latin typeface="Courier New" panose="02070309020205020404" pitchFamily="49" charset="0"/>
                        <a:cs typeface="Courier New" panose="02070309020205020404" pitchFamily="49" charset="0"/>
                      </a:endParaRPr>
                    </a:p>
                  </a:txBody>
                  <a:tcPr>
                    <a:solidFill>
                      <a:schemeClr val="tx1"/>
                    </a:solidFill>
                  </a:tcPr>
                </a:tc>
                <a:extLst>
                  <a:ext uri="{0D108BD9-81ED-4DB2-BD59-A6C34878D82A}">
                    <a16:rowId xmlns:a16="http://schemas.microsoft.com/office/drawing/2014/main" val="3598110298"/>
                  </a:ext>
                </a:extLst>
              </a:tr>
            </a:tbl>
          </a:graphicData>
        </a:graphic>
      </p:graphicFrame>
    </p:spTree>
    <p:extLst>
      <p:ext uri="{BB962C8B-B14F-4D97-AF65-F5344CB8AC3E}">
        <p14:creationId xmlns:p14="http://schemas.microsoft.com/office/powerpoint/2010/main" val="38663715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8FFC18-4FD7-5E97-CCB3-5E13CE612AEB}"/>
              </a:ext>
            </a:extLst>
          </p:cNvPr>
          <p:cNvSpPr txBox="1"/>
          <p:nvPr/>
        </p:nvSpPr>
        <p:spPr>
          <a:xfrm>
            <a:off x="1212322" y="909045"/>
            <a:ext cx="9568567" cy="2697892"/>
          </a:xfrm>
          <a:prstGeom prst="rect">
            <a:avLst/>
          </a:prstGeom>
          <a:noFill/>
        </p:spPr>
        <p:txBody>
          <a:bodyPr wrap="square" lIns="0" tIns="0" rIns="0" bIns="0" rtlCol="0">
            <a:noAutofit/>
          </a:bodyPr>
          <a:lstStyle/>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Python will look for the latest Excel or zip file in the same directory.</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Python will look for the config.csv in the same directory (if config file not specified)</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Will display the lineage that it’s creating </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Will display the match score for the dataset / element</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Will write the lineage information to links_&lt;timestamp&gt;.csv within the “links” directory</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Will write the lineage information to lineage_&lt;timestamp&gt;.zip within the “links” directory</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Will write the ETL Resource information to &lt;Resource Name&gt;_&lt;timestamp&gt;.zip within the “resources” directory</a:t>
            </a: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p:txBody>
      </p:sp>
      <p:sp>
        <p:nvSpPr>
          <p:cNvPr id="2" name="Title 4">
            <a:extLst>
              <a:ext uri="{FF2B5EF4-FFF2-40B4-BE49-F238E27FC236}">
                <a16:creationId xmlns:a16="http://schemas.microsoft.com/office/drawing/2014/main" id="{491E361F-9E4F-ECEB-D6D5-DB8E848EC4E0}"/>
              </a:ext>
            </a:extLst>
          </p:cNvPr>
          <p:cNvSpPr txBox="1">
            <a:spLocks/>
          </p:cNvSpPr>
          <p:nvPr/>
        </p:nvSpPr>
        <p:spPr>
          <a:xfrm>
            <a:off x="284546" y="159431"/>
            <a:ext cx="11195177" cy="562427"/>
          </a:xfrm>
          <a:prstGeom prst="rect">
            <a:avLst/>
          </a:prstGeom>
        </p:spPr>
        <p:txBody>
          <a:bodyPr vert="horz" lIns="0" tIns="0" rIns="0" bIns="0" rtlCol="0" anchor="t" anchorCtr="0">
            <a:noAutofit/>
          </a:bodyPr>
          <a:lst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a:lstStyle>
          <a:p>
            <a:r>
              <a:rPr lang="en-US" dirty="0"/>
              <a:t>Output</a:t>
            </a:r>
            <a:endParaRPr lang="en-IN" dirty="0"/>
          </a:p>
        </p:txBody>
      </p:sp>
      <p:pic>
        <p:nvPicPr>
          <p:cNvPr id="17" name="Picture 16">
            <a:extLst>
              <a:ext uri="{FF2B5EF4-FFF2-40B4-BE49-F238E27FC236}">
                <a16:creationId xmlns:a16="http://schemas.microsoft.com/office/drawing/2014/main" id="{38B41BA6-86A5-2AF5-6163-4932FA8F4F5D}"/>
              </a:ext>
            </a:extLst>
          </p:cNvPr>
          <p:cNvPicPr>
            <a:picLocks noChangeAspect="1"/>
          </p:cNvPicPr>
          <p:nvPr/>
        </p:nvPicPr>
        <p:blipFill>
          <a:blip r:embed="rId2"/>
          <a:stretch>
            <a:fillRect/>
          </a:stretch>
        </p:blipFill>
        <p:spPr>
          <a:xfrm>
            <a:off x="1212322" y="3794125"/>
            <a:ext cx="9058275" cy="2114550"/>
          </a:xfrm>
          <a:prstGeom prst="rect">
            <a:avLst/>
          </a:prstGeom>
        </p:spPr>
      </p:pic>
    </p:spTree>
    <p:extLst>
      <p:ext uri="{BB962C8B-B14F-4D97-AF65-F5344CB8AC3E}">
        <p14:creationId xmlns:p14="http://schemas.microsoft.com/office/powerpoint/2010/main" val="168217903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theme/theme1.xml><?xml version="1.0" encoding="utf-8"?>
<a:theme xmlns:a="http://schemas.openxmlformats.org/drawingml/2006/main" name="2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2.xml><?xml version="1.0" encoding="utf-8"?>
<a:theme xmlns:a="http://schemas.openxmlformats.org/drawingml/2006/main" name="3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3.xml><?xml version="1.0" encoding="utf-8"?>
<a:theme xmlns:a="http://schemas.openxmlformats.org/drawingml/2006/main" name="1_IW17">
  <a:themeElements>
    <a:clrScheme name="Custom 4">
      <a:dk1>
        <a:srgbClr val="373737"/>
      </a:dk1>
      <a:lt1>
        <a:srgbClr val="FFFFFF"/>
      </a:lt1>
      <a:dk2>
        <a:srgbClr val="595959"/>
      </a:dk2>
      <a:lt2>
        <a:srgbClr val="EAEAEA"/>
      </a:lt2>
      <a:accent1>
        <a:srgbClr val="FF4D00"/>
      </a:accent1>
      <a:accent2>
        <a:srgbClr val="FF7D00"/>
      </a:accent2>
      <a:accent3>
        <a:srgbClr val="9220A1"/>
      </a:accent3>
      <a:accent4>
        <a:srgbClr val="C10074"/>
      </a:accent4>
      <a:accent5>
        <a:srgbClr val="00A9BB"/>
      </a:accent5>
      <a:accent6>
        <a:srgbClr val="0019FF"/>
      </a:accent6>
      <a:hlink>
        <a:srgbClr val="0019FF"/>
      </a:hlink>
      <a:folHlink>
        <a:srgbClr val="9220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800" dirty="0" smtClean="0">
            <a:solidFill>
              <a:schemeClr val="bg1"/>
            </a:solidFill>
          </a:defRPr>
        </a:defPPr>
      </a:lstStyle>
    </a:txDef>
  </a:objectDefaults>
  <a:extraClrSchemeLst/>
  <a:extLst>
    <a:ext uri="{05A4C25C-085E-4340-85A3-A5531E510DB2}">
      <thm15:themeFamily xmlns:thm15="http://schemas.microsoft.com/office/thememl/2012/main" name="Presentation6" id="{0E49C123-240F-5A40-A789-EAC3B4E3F5A1}" vid="{8F7913D4-1422-F944-9E1E-34944C1B6A4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469B9DDCB7884E95DD88D1FAB455BB" ma:contentTypeVersion="4" ma:contentTypeDescription="Create a new document." ma:contentTypeScope="" ma:versionID="2af74787b6fa7b67583c56dc5776735d">
  <xsd:schema xmlns:xsd="http://www.w3.org/2001/XMLSchema" xmlns:xs="http://www.w3.org/2001/XMLSchema" xmlns:p="http://schemas.microsoft.com/office/2006/metadata/properties" xmlns:ns2="d7abb67f-8ba3-4629-af4a-9ad47f056db5" targetNamespace="http://schemas.microsoft.com/office/2006/metadata/properties" ma:root="true" ma:fieldsID="03e5ccd49f08cdc976c4df5b8baab980" ns2:_="">
    <xsd:import namespace="d7abb67f-8ba3-4629-af4a-9ad47f056db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abb67f-8ba3-4629-af4a-9ad47f056d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A5433E-CDB9-440C-BB77-1799205ED86D}">
  <ds:schemaRefs>
    <ds:schemaRef ds:uri="d7abb67f-8ba3-4629-af4a-9ad47f056d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FFC13DC-9E91-480E-AA50-E69DFCF153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Informatica Powerpoint Master_Roboto_r1</Template>
  <TotalTime>2074</TotalTime>
  <Words>1117</Words>
  <Application>Microsoft Office PowerPoint</Application>
  <PresentationFormat>Custom</PresentationFormat>
  <Paragraphs>91</Paragraphs>
  <Slides>10</Slides>
  <Notes>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Arial</vt:lpstr>
      <vt:lpstr>Calibri</vt:lpstr>
      <vt:lpstr>Courier New</vt:lpstr>
      <vt:lpstr>Roboto</vt:lpstr>
      <vt:lpstr>Roboto Light</vt:lpstr>
      <vt:lpstr>2_Office Theme</vt:lpstr>
      <vt:lpstr>3_Office Theme</vt:lpstr>
      <vt:lpstr>1_IW17</vt:lpstr>
      <vt:lpstr>PowerPoint Presentation</vt:lpstr>
      <vt:lpstr>What are we trying to do?</vt:lpstr>
      <vt:lpstr>Configure with config.csv</vt:lpstr>
      <vt:lpstr>ETL Configuration (optional)</vt:lpstr>
      <vt:lpstr>ETL Configuration (optional)</vt:lpstr>
      <vt:lpstr>ETL Configuration (optional)</vt:lpstr>
      <vt:lpstr>ETL Configuration (considerations)</vt:lpstr>
      <vt:lpstr>Usage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Kara, Amit</dc:creator>
  <cp:keywords/>
  <dc:description/>
  <cp:lastModifiedBy>Hayes, Scott</cp:lastModifiedBy>
  <cp:revision>52</cp:revision>
  <cp:lastPrinted>2018-10-18T20:42:58Z</cp:lastPrinted>
  <dcterms:created xsi:type="dcterms:W3CDTF">2017-08-24T15:57:22Z</dcterms:created>
  <dcterms:modified xsi:type="dcterms:W3CDTF">2024-11-06T00:05:10Z</dcterms:modified>
  <cp:category/>
</cp:coreProperties>
</file>