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3"/>
    <p:sldMasterId id="2147483721" r:id="rId4"/>
    <p:sldMasterId id="2147483794" r:id="rId5"/>
  </p:sldMasterIdLst>
  <p:notesMasterIdLst>
    <p:notesMasterId r:id="rId20"/>
  </p:notesMasterIdLst>
  <p:handoutMasterIdLst>
    <p:handoutMasterId r:id="rId21"/>
  </p:handoutMasterIdLst>
  <p:sldIdLst>
    <p:sldId id="288" r:id="rId6"/>
    <p:sldId id="2134807745" r:id="rId7"/>
    <p:sldId id="2134807791" r:id="rId8"/>
    <p:sldId id="2134807792" r:id="rId9"/>
    <p:sldId id="2134807793" r:id="rId10"/>
    <p:sldId id="2134807797" r:id="rId11"/>
    <p:sldId id="2134807796" r:id="rId12"/>
    <p:sldId id="2134807794" r:id="rId13"/>
    <p:sldId id="2134807795" r:id="rId14"/>
    <p:sldId id="2134807798" r:id="rId15"/>
    <p:sldId id="2134807799" r:id="rId16"/>
    <p:sldId id="2134807800" r:id="rId17"/>
    <p:sldId id="2134807766" r:id="rId18"/>
    <p:sldId id="267" r:id="rId19"/>
  </p:sldIdLst>
  <p:sldSz cx="12188825"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71BE8E3-79A6-A544-8E6D-DADC11542776}">
          <p14:sldIdLst>
            <p14:sldId id="288"/>
            <p14:sldId id="2134807745"/>
            <p14:sldId id="2134807791"/>
            <p14:sldId id="2134807792"/>
            <p14:sldId id="2134807793"/>
            <p14:sldId id="2134807797"/>
            <p14:sldId id="2134807796"/>
            <p14:sldId id="2134807794"/>
            <p14:sldId id="2134807795"/>
            <p14:sldId id="2134807798"/>
            <p14:sldId id="2134807799"/>
            <p14:sldId id="2134807800"/>
            <p14:sldId id="2134807766"/>
          </p14:sldIdLst>
        </p14:section>
        <p14:section name="Closing" id="{E61FE419-5492-7A45-96CE-D25AD06F4459}">
          <p14:sldIdLst>
            <p14:sldId id="2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00"/>
    <a:srgbClr val="0432FF"/>
    <a:srgbClr val="FF4D00"/>
    <a:srgbClr val="95D13C"/>
    <a:srgbClr val="E23400"/>
    <a:srgbClr val="FF9801"/>
    <a:srgbClr val="FCA304"/>
    <a:srgbClr val="FF6621"/>
    <a:srgbClr val="F99439"/>
    <a:srgbClr val="FF8F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96"/>
    <p:restoredTop sz="96210" autoAdjust="0"/>
  </p:normalViewPr>
  <p:slideViewPr>
    <p:cSldViewPr snapToGrid="0">
      <p:cViewPr varScale="1">
        <p:scale>
          <a:sx n="109" d="100"/>
          <a:sy n="109" d="100"/>
        </p:scale>
        <p:origin x="1038" y="114"/>
      </p:cViewPr>
      <p:guideLst/>
    </p:cSldViewPr>
  </p:slideViewPr>
  <p:notesTextViewPr>
    <p:cViewPr>
      <p:scale>
        <a:sx n="1" d="1"/>
        <a:sy n="1" d="1"/>
      </p:scale>
      <p:origin x="0" y="0"/>
    </p:cViewPr>
  </p:notesTextViewPr>
  <p:sorterViewPr>
    <p:cViewPr>
      <p:scale>
        <a:sx n="190" d="100"/>
        <a:sy n="19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slideMaster" Target="slideMasters/slideMaster1.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yes, Scott" userId="bf5043f3-693f-499f-9b13-f0431f1be482" providerId="ADAL" clId="{F4D3FEF4-8E73-4484-8445-EAD7BD181C4E}"/>
    <pc:docChg chg="modSld">
      <pc:chgData name="Hayes, Scott" userId="bf5043f3-693f-499f-9b13-f0431f1be482" providerId="ADAL" clId="{F4D3FEF4-8E73-4484-8445-EAD7BD181C4E}" dt="2024-12-03T15:15:07.545" v="7" actId="14861"/>
      <pc:docMkLst>
        <pc:docMk/>
      </pc:docMkLst>
      <pc:sldChg chg="addSp modSp mod">
        <pc:chgData name="Hayes, Scott" userId="bf5043f3-693f-499f-9b13-f0431f1be482" providerId="ADAL" clId="{F4D3FEF4-8E73-4484-8445-EAD7BD181C4E}" dt="2024-12-03T15:15:07.545" v="7" actId="14861"/>
        <pc:sldMkLst>
          <pc:docMk/>
          <pc:sldMk cId="3233205923" sldId="2134807745"/>
        </pc:sldMkLst>
        <pc:spChg chg="mod">
          <ac:chgData name="Hayes, Scott" userId="bf5043f3-693f-499f-9b13-f0431f1be482" providerId="ADAL" clId="{F4D3FEF4-8E73-4484-8445-EAD7BD181C4E}" dt="2024-12-03T15:14:52.551" v="5" actId="14100"/>
          <ac:spMkLst>
            <pc:docMk/>
            <pc:sldMk cId="3233205923" sldId="2134807745"/>
            <ac:spMk id="6" creationId="{9F8FFC18-4FD7-5E97-CCB3-5E13CE612AEB}"/>
          </ac:spMkLst>
        </pc:spChg>
        <pc:picChg chg="add mod">
          <ac:chgData name="Hayes, Scott" userId="bf5043f3-693f-499f-9b13-f0431f1be482" providerId="ADAL" clId="{F4D3FEF4-8E73-4484-8445-EAD7BD181C4E}" dt="2024-12-03T15:15:07.545" v="7" actId="14861"/>
          <ac:picMkLst>
            <pc:docMk/>
            <pc:sldMk cId="3233205923" sldId="2134807745"/>
            <ac:picMk id="3" creationId="{6CA0F699-5FCE-5EA2-506B-954C450164B1}"/>
          </ac:picMkLst>
        </pc:picChg>
      </pc:sldChg>
    </pc:docChg>
  </pc:docChgLst>
  <pc:docChgLst>
    <pc:chgData name="Hayes, Scott" userId="bf5043f3-693f-499f-9b13-f0431f1be482" providerId="ADAL" clId="{59944CAF-F8ED-4690-BAAD-E249041FCA1D}"/>
    <pc:docChg chg="custSel addSld modSld">
      <pc:chgData name="Hayes, Scott" userId="bf5043f3-693f-499f-9b13-f0431f1be482" providerId="ADAL" clId="{59944CAF-F8ED-4690-BAAD-E249041FCA1D}" dt="2023-12-01T17:20:13.419" v="296" actId="14100"/>
      <pc:docMkLst>
        <pc:docMk/>
      </pc:docMkLst>
      <pc:sldChg chg="addSp delSp modSp add mod">
        <pc:chgData name="Hayes, Scott" userId="bf5043f3-693f-499f-9b13-f0431f1be482" providerId="ADAL" clId="{59944CAF-F8ED-4690-BAAD-E249041FCA1D}" dt="2023-12-01T17:20:13.419" v="296" actId="14100"/>
        <pc:sldMkLst>
          <pc:docMk/>
          <pc:sldMk cId="1302349238" sldId="2134807791"/>
        </pc:sldMkLst>
        <pc:spChg chg="del mod">
          <ac:chgData name="Hayes, Scott" userId="bf5043f3-693f-499f-9b13-f0431f1be482" providerId="ADAL" clId="{59944CAF-F8ED-4690-BAAD-E249041FCA1D}" dt="2023-12-01T17:15:23.832" v="6" actId="478"/>
          <ac:spMkLst>
            <pc:docMk/>
            <pc:sldMk cId="1302349238" sldId="2134807791"/>
            <ac:spMk id="5" creationId="{C2B479B7-4E1E-475F-B459-5CE8B05302D3}"/>
          </ac:spMkLst>
        </pc:spChg>
        <pc:spChg chg="del">
          <ac:chgData name="Hayes, Scott" userId="bf5043f3-693f-499f-9b13-f0431f1be482" providerId="ADAL" clId="{59944CAF-F8ED-4690-BAAD-E249041FCA1D}" dt="2023-12-01T17:15:08.884" v="2" actId="478"/>
          <ac:spMkLst>
            <pc:docMk/>
            <pc:sldMk cId="1302349238" sldId="2134807791"/>
            <ac:spMk id="6" creationId="{9F8FFC18-4FD7-5E97-CCB3-5E13CE612AEB}"/>
          </ac:spMkLst>
        </pc:spChg>
        <pc:spChg chg="add del mod">
          <ac:chgData name="Hayes, Scott" userId="bf5043f3-693f-499f-9b13-f0431f1be482" providerId="ADAL" clId="{59944CAF-F8ED-4690-BAAD-E249041FCA1D}" dt="2023-12-01T17:15:27.221" v="7" actId="478"/>
          <ac:spMkLst>
            <pc:docMk/>
            <pc:sldMk cId="1302349238" sldId="2134807791"/>
            <ac:spMk id="7" creationId="{B1B9AB90-57FA-A980-9387-011939900DED}"/>
          </ac:spMkLst>
        </pc:spChg>
        <pc:spChg chg="add mod">
          <ac:chgData name="Hayes, Scott" userId="bf5043f3-693f-499f-9b13-f0431f1be482" providerId="ADAL" clId="{59944CAF-F8ED-4690-BAAD-E249041FCA1D}" dt="2023-12-01T17:19:10.641" v="288" actId="20577"/>
          <ac:spMkLst>
            <pc:docMk/>
            <pc:sldMk cId="1302349238" sldId="2134807791"/>
            <ac:spMk id="11" creationId="{CEDE4AF3-28A5-7917-E40A-D2FF58E652FD}"/>
          </ac:spMkLst>
        </pc:spChg>
        <pc:picChg chg="add mod">
          <ac:chgData name="Hayes, Scott" userId="bf5043f3-693f-499f-9b13-f0431f1be482" providerId="ADAL" clId="{59944CAF-F8ED-4690-BAAD-E249041FCA1D}" dt="2023-12-01T17:15:44.804" v="9" actId="14861"/>
          <ac:picMkLst>
            <pc:docMk/>
            <pc:sldMk cId="1302349238" sldId="2134807791"/>
            <ac:picMk id="3" creationId="{05721874-37D8-E247-970E-2193F21BF29D}"/>
          </ac:picMkLst>
        </pc:picChg>
        <pc:cxnChg chg="add mod">
          <ac:chgData name="Hayes, Scott" userId="bf5043f3-693f-499f-9b13-f0431f1be482" providerId="ADAL" clId="{59944CAF-F8ED-4690-BAAD-E249041FCA1D}" dt="2023-12-01T17:19:29.854" v="291" actId="14100"/>
          <ac:cxnSpMkLst>
            <pc:docMk/>
            <pc:sldMk cId="1302349238" sldId="2134807791"/>
            <ac:cxnSpMk id="8" creationId="{2A8CBFE8-8322-25AB-6E40-C87DA799B749}"/>
          </ac:cxnSpMkLst>
        </pc:cxnChg>
        <pc:cxnChg chg="add mod">
          <ac:chgData name="Hayes, Scott" userId="bf5043f3-693f-499f-9b13-f0431f1be482" providerId="ADAL" clId="{59944CAF-F8ED-4690-BAAD-E249041FCA1D}" dt="2023-12-01T17:20:13.419" v="296" actId="14100"/>
          <ac:cxnSpMkLst>
            <pc:docMk/>
            <pc:sldMk cId="1302349238" sldId="2134807791"/>
            <ac:cxnSpMk id="13" creationId="{39252C03-C691-51F7-FA1E-AE06F4057DA7}"/>
          </ac:cxnSpMkLst>
        </pc:cxnChg>
        <pc:cxnChg chg="add mod">
          <ac:chgData name="Hayes, Scott" userId="bf5043f3-693f-499f-9b13-f0431f1be482" providerId="ADAL" clId="{59944CAF-F8ED-4690-BAAD-E249041FCA1D}" dt="2023-12-01T17:19:43.949" v="295" actId="14100"/>
          <ac:cxnSpMkLst>
            <pc:docMk/>
            <pc:sldMk cId="1302349238" sldId="2134807791"/>
            <ac:cxnSpMk id="20" creationId="{DAEC8C8D-B2DC-A24F-CAC9-2E9FF644EAB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023992" y="0"/>
            <a:ext cx="3078427" cy="513508"/>
          </a:xfrm>
          <a:prstGeom prst="rect">
            <a:avLst/>
          </a:prstGeom>
        </p:spPr>
        <p:txBody>
          <a:bodyPr vert="horz" lIns="96661" tIns="48331" rIns="96661" bIns="48331" rtlCol="0"/>
          <a:lstStyle>
            <a:lvl1pPr algn="r">
              <a:defRPr sz="1300"/>
            </a:lvl1pPr>
          </a:lstStyle>
          <a:p>
            <a:fld id="{A8AF0ABA-1503-4581-BC5A-AF3D56D7DD45}" type="datetimeFigureOut">
              <a:rPr lang="en-US" smtClean="0"/>
              <a:t>12/10/2024</a:t>
            </a:fld>
            <a:endParaRPr lang="en-US"/>
          </a:p>
        </p:txBody>
      </p:sp>
      <p:sp>
        <p:nvSpPr>
          <p:cNvPr id="4" name="Footer Placeholder 3"/>
          <p:cNvSpPr>
            <a:spLocks noGrp="1"/>
          </p:cNvSpPr>
          <p:nvPr>
            <p:ph type="ftr" sz="quarter" idx="2"/>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023992" y="9721106"/>
            <a:ext cx="3078427" cy="513507"/>
          </a:xfrm>
          <a:prstGeom prst="rect">
            <a:avLst/>
          </a:prstGeom>
        </p:spPr>
        <p:txBody>
          <a:bodyPr vert="horz" lIns="96661" tIns="48331" rIns="96661" bIns="48331" rtlCol="0" anchor="b"/>
          <a:lstStyle>
            <a:lvl1pPr algn="r">
              <a:defRPr sz="1300"/>
            </a:lvl1pPr>
          </a:lstStyle>
          <a:p>
            <a:fld id="{A63F1010-2D67-4645-821C-D43BAA1B17D5}" type="slidenum">
              <a:rPr lang="en-US" smtClean="0"/>
              <a:t>‹#›</a:t>
            </a:fld>
            <a:endParaRPr lang="en-US"/>
          </a:p>
        </p:txBody>
      </p:sp>
    </p:spTree>
    <p:extLst>
      <p:ext uri="{BB962C8B-B14F-4D97-AF65-F5344CB8AC3E}">
        <p14:creationId xmlns:p14="http://schemas.microsoft.com/office/powerpoint/2010/main" val="81980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78186FDC-CD1E-4E7E-B1CD-1CBCCD519E8C}" type="datetimeFigureOut">
              <a:rPr lang="en-US" smtClean="0"/>
              <a:t>12/10/2024</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4B9A8B04-59C6-4476-9B83-8806D24CC38B}" type="slidenum">
              <a:rPr lang="en-US" smtClean="0"/>
              <a:t>‹#›</a:t>
            </a:fld>
            <a:endParaRPr lang="en-US"/>
          </a:p>
        </p:txBody>
      </p:sp>
    </p:spTree>
    <p:extLst>
      <p:ext uri="{BB962C8B-B14F-4D97-AF65-F5344CB8AC3E}">
        <p14:creationId xmlns:p14="http://schemas.microsoft.com/office/powerpoint/2010/main" val="1488757200"/>
      </p:ext>
    </p:extLst>
  </p:cSld>
  <p:clrMap bg1="lt1" tx1="dk1" bg2="lt2" tx2="dk2" accent1="accent1" accent2="accent2" accent3="accent3" accent4="accent4" accent5="accent5" accent6="accent6" hlink="hlink" folHlink="folHlink"/>
  <p:notesStyle>
    <a:lvl1pPr marL="0" algn="l" defTabSz="609448" rtl="0" eaLnBrk="1" latinLnBrk="0" hangingPunct="1">
      <a:defRPr sz="800" kern="1200">
        <a:solidFill>
          <a:schemeClr val="tx1"/>
        </a:solidFill>
        <a:latin typeface="+mn-lt"/>
        <a:ea typeface="+mn-ea"/>
        <a:cs typeface="+mn-cs"/>
      </a:defRPr>
    </a:lvl1pPr>
    <a:lvl2pPr marL="304724" algn="l" defTabSz="609448" rtl="0" eaLnBrk="1" latinLnBrk="0" hangingPunct="1">
      <a:defRPr sz="800" kern="1200">
        <a:solidFill>
          <a:schemeClr val="tx1"/>
        </a:solidFill>
        <a:latin typeface="+mn-lt"/>
        <a:ea typeface="+mn-ea"/>
        <a:cs typeface="+mn-cs"/>
      </a:defRPr>
    </a:lvl2pPr>
    <a:lvl3pPr marL="609448" algn="l" defTabSz="609448" rtl="0" eaLnBrk="1" latinLnBrk="0" hangingPunct="1">
      <a:defRPr sz="800" kern="1200">
        <a:solidFill>
          <a:schemeClr val="tx1"/>
        </a:solidFill>
        <a:latin typeface="+mn-lt"/>
        <a:ea typeface="+mn-ea"/>
        <a:cs typeface="+mn-cs"/>
      </a:defRPr>
    </a:lvl3pPr>
    <a:lvl4pPr marL="914171" algn="l" defTabSz="609448" rtl="0" eaLnBrk="1" latinLnBrk="0" hangingPunct="1">
      <a:defRPr sz="800" kern="1200">
        <a:solidFill>
          <a:schemeClr val="tx1"/>
        </a:solidFill>
        <a:latin typeface="+mn-lt"/>
        <a:ea typeface="+mn-ea"/>
        <a:cs typeface="+mn-cs"/>
      </a:defRPr>
    </a:lvl4pPr>
    <a:lvl5pPr marL="1218895" algn="l" defTabSz="609448" rtl="0" eaLnBrk="1" latinLnBrk="0" hangingPunct="1">
      <a:defRPr sz="800" kern="1200">
        <a:solidFill>
          <a:schemeClr val="tx1"/>
        </a:solidFill>
        <a:latin typeface="+mn-lt"/>
        <a:ea typeface="+mn-ea"/>
        <a:cs typeface="+mn-cs"/>
      </a:defRPr>
    </a:lvl5pPr>
    <a:lvl6pPr marL="1523619" algn="l" defTabSz="609448" rtl="0" eaLnBrk="1" latinLnBrk="0" hangingPunct="1">
      <a:defRPr sz="800" kern="1200">
        <a:solidFill>
          <a:schemeClr val="tx1"/>
        </a:solidFill>
        <a:latin typeface="+mn-lt"/>
        <a:ea typeface="+mn-ea"/>
        <a:cs typeface="+mn-cs"/>
      </a:defRPr>
    </a:lvl6pPr>
    <a:lvl7pPr marL="1828343" algn="l" defTabSz="609448" rtl="0" eaLnBrk="1" latinLnBrk="0" hangingPunct="1">
      <a:defRPr sz="800" kern="1200">
        <a:solidFill>
          <a:schemeClr val="tx1"/>
        </a:solidFill>
        <a:latin typeface="+mn-lt"/>
        <a:ea typeface="+mn-ea"/>
        <a:cs typeface="+mn-cs"/>
      </a:defRPr>
    </a:lvl7pPr>
    <a:lvl8pPr marL="2133067" algn="l" defTabSz="609448" rtl="0" eaLnBrk="1" latinLnBrk="0" hangingPunct="1">
      <a:defRPr sz="800" kern="1200">
        <a:solidFill>
          <a:schemeClr val="tx1"/>
        </a:solidFill>
        <a:latin typeface="+mn-lt"/>
        <a:ea typeface="+mn-ea"/>
        <a:cs typeface="+mn-cs"/>
      </a:defRPr>
    </a:lvl8pPr>
    <a:lvl9pPr marL="2437790" algn="l" defTabSz="609448"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defTabSz="483306">
              <a:defRPr/>
            </a:pPr>
            <a:fld id="{4B9A8B04-59C6-4476-9B83-8806D24CC38B}" type="slidenum">
              <a:rPr lang="en-US">
                <a:solidFill>
                  <a:prstClr val="black"/>
                </a:solidFill>
                <a:latin typeface="Calibri" panose="020F0502020204030204"/>
              </a:rPr>
              <a:pPr defTabSz="483306">
                <a:def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4176734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A8B04-59C6-4476-9B83-8806D24CC38B}" type="slidenum">
              <a:rPr lang="en-US" smtClean="0"/>
              <a:t>7</a:t>
            </a:fld>
            <a:endParaRPr lang="en-US"/>
          </a:p>
        </p:txBody>
      </p:sp>
    </p:spTree>
    <p:extLst>
      <p:ext uri="{BB962C8B-B14F-4D97-AF65-F5344CB8AC3E}">
        <p14:creationId xmlns:p14="http://schemas.microsoft.com/office/powerpoint/2010/main" val="132795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9A8B04-59C6-4476-9B83-8806D24CC38B}" type="slidenum">
              <a:rPr lang="en-US" smtClean="0"/>
              <a:t>9</a:t>
            </a:fld>
            <a:endParaRPr lang="en-US"/>
          </a:p>
        </p:txBody>
      </p:sp>
    </p:spTree>
    <p:extLst>
      <p:ext uri="{BB962C8B-B14F-4D97-AF65-F5344CB8AC3E}">
        <p14:creationId xmlns:p14="http://schemas.microsoft.com/office/powerpoint/2010/main" val="3706268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9A8B04-59C6-4476-9B83-8806D24CC38B}" type="slidenum">
              <a:rPr lang="en-US" smtClean="0"/>
              <a:t>10</a:t>
            </a:fld>
            <a:endParaRPr lang="en-US"/>
          </a:p>
        </p:txBody>
      </p:sp>
    </p:spTree>
    <p:extLst>
      <p:ext uri="{BB962C8B-B14F-4D97-AF65-F5344CB8AC3E}">
        <p14:creationId xmlns:p14="http://schemas.microsoft.com/office/powerpoint/2010/main" val="286571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9A8B04-59C6-4476-9B83-8806D24CC38B}" type="slidenum">
              <a:rPr lang="en-US" smtClean="0"/>
              <a:t>11</a:t>
            </a:fld>
            <a:endParaRPr lang="en-US"/>
          </a:p>
        </p:txBody>
      </p:sp>
    </p:spTree>
    <p:extLst>
      <p:ext uri="{BB962C8B-B14F-4D97-AF65-F5344CB8AC3E}">
        <p14:creationId xmlns:p14="http://schemas.microsoft.com/office/powerpoint/2010/main" val="460753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9A8B04-59C6-4476-9B83-8806D24CC38B}" type="slidenum">
              <a:rPr lang="en-US" smtClean="0"/>
              <a:t>12</a:t>
            </a:fld>
            <a:endParaRPr lang="en-US"/>
          </a:p>
        </p:txBody>
      </p:sp>
    </p:spTree>
    <p:extLst>
      <p:ext uri="{BB962C8B-B14F-4D97-AF65-F5344CB8AC3E}">
        <p14:creationId xmlns:p14="http://schemas.microsoft.com/office/powerpoint/2010/main" val="4227166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A8B04-59C6-4476-9B83-8806D24CC38B}" type="slidenum">
              <a:rPr lang="en-US" smtClean="0"/>
              <a:t>14</a:t>
            </a:fld>
            <a:endParaRPr lang="en-US"/>
          </a:p>
        </p:txBody>
      </p:sp>
    </p:spTree>
    <p:extLst>
      <p:ext uri="{BB962C8B-B14F-4D97-AF65-F5344CB8AC3E}">
        <p14:creationId xmlns:p14="http://schemas.microsoft.com/office/powerpoint/2010/main" val="774133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Click icon to add picture</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Tree>
    <p:extLst>
      <p:ext uri="{BB962C8B-B14F-4D97-AF65-F5344CB8AC3E}">
        <p14:creationId xmlns:p14="http://schemas.microsoft.com/office/powerpoint/2010/main" val="387292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extLst>
      <p:ext uri="{BB962C8B-B14F-4D97-AF65-F5344CB8AC3E}">
        <p14:creationId xmlns:p14="http://schemas.microsoft.com/office/powerpoint/2010/main" val="2247119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extLst>
      <p:ext uri="{BB962C8B-B14F-4D97-AF65-F5344CB8AC3E}">
        <p14:creationId xmlns:p14="http://schemas.microsoft.com/office/powerpoint/2010/main" val="651717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extLst>
      <p:ext uri="{BB962C8B-B14F-4D97-AF65-F5344CB8AC3E}">
        <p14:creationId xmlns:p14="http://schemas.microsoft.com/office/powerpoint/2010/main" val="3563983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2697563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35053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170342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1408662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89497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1416919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Drag picture to placeholder or click icon to add</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extLst>
      <p:ext uri="{BB962C8B-B14F-4D97-AF65-F5344CB8AC3E}">
        <p14:creationId xmlns:p14="http://schemas.microsoft.com/office/powerpoint/2010/main" val="26938075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extLst>
      <p:ext uri="{BB962C8B-B14F-4D97-AF65-F5344CB8AC3E}">
        <p14:creationId xmlns:p14="http://schemas.microsoft.com/office/powerpoint/2010/main" val="26987213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Subtitle/Headlines &amp; 2-Columns">
    <p:spTree>
      <p:nvGrpSpPr>
        <p:cNvPr id="1" name=""/>
        <p:cNvGrpSpPr/>
        <p:nvPr/>
      </p:nvGrpSpPr>
      <p:grpSpPr>
        <a:xfrm>
          <a:off x="0" y="0"/>
          <a:ext cx="0" cy="0"/>
          <a:chOff x="0" y="0"/>
          <a:chExt cx="0" cy="0"/>
        </a:xfrm>
      </p:grpSpPr>
      <p:sp>
        <p:nvSpPr>
          <p:cNvPr id="9" name="Right Triangle 8"/>
          <p:cNvSpPr/>
          <p:nvPr/>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562427"/>
          </a:xfrm>
        </p:spPr>
        <p:txBody>
          <a:bodyPr/>
          <a:lstStyle>
            <a:lvl1pPr>
              <a:defRPr baseline="0"/>
            </a:lvl1pPr>
          </a:lstStyle>
          <a:p>
            <a:r>
              <a:rPr lang="en-US"/>
              <a:t>Headline goes here, Roboto Light, 36 points, 1 Line</a:t>
            </a:r>
          </a:p>
        </p:txBody>
      </p:sp>
      <p:sp>
        <p:nvSpPr>
          <p:cNvPr id="10" name="Text Placeholder 4">
            <a:extLst>
              <a:ext uri="{FF2B5EF4-FFF2-40B4-BE49-F238E27FC236}">
                <a16:creationId xmlns:a16="http://schemas.microsoft.com/office/drawing/2014/main" id="{D5BDB60F-DCDA-4FA8-AFD2-4EF745C79259}"/>
              </a:ext>
            </a:extLst>
          </p:cNvPr>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11" name="Content Placeholder 5">
            <a:extLst>
              <a:ext uri="{FF2B5EF4-FFF2-40B4-BE49-F238E27FC236}">
                <a16:creationId xmlns:a16="http://schemas.microsoft.com/office/drawing/2014/main" id="{956D1FDC-5FA5-4B2D-A5AA-86637FA3B976}"/>
              </a:ext>
            </a:extLst>
          </p:cNvPr>
          <p:cNvSpPr>
            <a:spLocks noGrp="1"/>
          </p:cNvSpPr>
          <p:nvPr>
            <p:ph sz="quarter" idx="14" hasCustomPrompt="1"/>
          </p:nvPr>
        </p:nvSpPr>
        <p:spPr>
          <a:xfrm>
            <a:off x="1027113" y="2290762"/>
            <a:ext cx="5068887"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2" name="Text Placeholder 2">
            <a:extLst>
              <a:ext uri="{FF2B5EF4-FFF2-40B4-BE49-F238E27FC236}">
                <a16:creationId xmlns:a16="http://schemas.microsoft.com/office/drawing/2014/main" id="{055D64D1-7AD8-4D53-A0ED-118D84E22AE7}"/>
              </a:ext>
            </a:extLst>
          </p:cNvPr>
          <p:cNvSpPr>
            <a:spLocks noGrp="1"/>
          </p:cNvSpPr>
          <p:nvPr>
            <p:ph type="body" idx="1" hasCustomPrompt="1"/>
          </p:nvPr>
        </p:nvSpPr>
        <p:spPr>
          <a:xfrm>
            <a:off x="1027151" y="1854199"/>
            <a:ext cx="5067262"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Roboto 20 point bold</a:t>
            </a:r>
          </a:p>
        </p:txBody>
      </p:sp>
      <p:sp>
        <p:nvSpPr>
          <p:cNvPr id="13" name="Content Placeholder 5">
            <a:extLst>
              <a:ext uri="{FF2B5EF4-FFF2-40B4-BE49-F238E27FC236}">
                <a16:creationId xmlns:a16="http://schemas.microsoft.com/office/drawing/2014/main" id="{82F76E5E-F799-4651-BEAE-F9087B98CD04}"/>
              </a:ext>
            </a:extLst>
          </p:cNvPr>
          <p:cNvSpPr>
            <a:spLocks noGrp="1"/>
          </p:cNvSpPr>
          <p:nvPr>
            <p:ph sz="quarter" idx="15" hasCustomPrompt="1"/>
          </p:nvPr>
        </p:nvSpPr>
        <p:spPr>
          <a:xfrm>
            <a:off x="6211019" y="2290762"/>
            <a:ext cx="5466632"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4" name="Text Placeholder 2">
            <a:extLst>
              <a:ext uri="{FF2B5EF4-FFF2-40B4-BE49-F238E27FC236}">
                <a16:creationId xmlns:a16="http://schemas.microsoft.com/office/drawing/2014/main" id="{B715CEF1-A7FF-4442-88D8-7F20DA48ADC7}"/>
              </a:ext>
            </a:extLst>
          </p:cNvPr>
          <p:cNvSpPr>
            <a:spLocks noGrp="1"/>
          </p:cNvSpPr>
          <p:nvPr>
            <p:ph type="body" idx="16" hasCustomPrompt="1"/>
          </p:nvPr>
        </p:nvSpPr>
        <p:spPr>
          <a:xfrm>
            <a:off x="6211019" y="1854199"/>
            <a:ext cx="5484094"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Roboto 20 point bold</a:t>
            </a:r>
          </a:p>
        </p:txBody>
      </p:sp>
      <p:grpSp>
        <p:nvGrpSpPr>
          <p:cNvPr id="38" name="Group 37">
            <a:extLst>
              <a:ext uri="{FF2B5EF4-FFF2-40B4-BE49-F238E27FC236}">
                <a16:creationId xmlns:a16="http://schemas.microsoft.com/office/drawing/2014/main" id="{EDDBF31F-B2A6-46A8-A8DF-757C9B83724C}"/>
              </a:ext>
            </a:extLst>
          </p:cNvPr>
          <p:cNvGrpSpPr/>
          <p:nvPr/>
        </p:nvGrpSpPr>
        <p:grpSpPr>
          <a:xfrm>
            <a:off x="-2141" y="2692400"/>
            <a:ext cx="2681841" cy="4165600"/>
            <a:chOff x="-2141" y="2692400"/>
            <a:chExt cx="2681841" cy="4165600"/>
          </a:xfrm>
        </p:grpSpPr>
        <p:sp>
          <p:nvSpPr>
            <p:cNvPr id="39" name="Right Triangle 38">
              <a:extLst>
                <a:ext uri="{FF2B5EF4-FFF2-40B4-BE49-F238E27FC236}">
                  <a16:creationId xmlns:a16="http://schemas.microsoft.com/office/drawing/2014/main" id="{665E3932-8847-406B-8673-1AB6E7E0C689}"/>
                </a:ext>
              </a:extLst>
            </p:cNvPr>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Triangle 39">
              <a:extLst>
                <a:ext uri="{FF2B5EF4-FFF2-40B4-BE49-F238E27FC236}">
                  <a16:creationId xmlns:a16="http://schemas.microsoft.com/office/drawing/2014/main" id="{8BCEA0AA-827B-4741-B47D-AC893583D56C}"/>
                </a:ext>
              </a:extLst>
            </p:cNvPr>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15528CA7-31B3-4290-8E8B-1E3E3562E906}"/>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42" name="TextBox 41">
            <a:extLst>
              <a:ext uri="{FF2B5EF4-FFF2-40B4-BE49-F238E27FC236}">
                <a16:creationId xmlns:a16="http://schemas.microsoft.com/office/drawing/2014/main" id="{EA83AF2C-00A5-4EEE-9565-3DF3EA952EEC}"/>
              </a:ext>
            </a:extLst>
          </p:cNvPr>
          <p:cNvSpPr txBox="1"/>
          <p:nvPr/>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6" name="TextBox 45">
            <a:extLst>
              <a:ext uri="{FF2B5EF4-FFF2-40B4-BE49-F238E27FC236}">
                <a16:creationId xmlns:a16="http://schemas.microsoft.com/office/drawing/2014/main" id="{7BB87D99-2D97-4A3F-AB8F-AEF776CAAF3C}"/>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pic>
        <p:nvPicPr>
          <p:cNvPr id="16" name="Picture 15">
            <a:extLst>
              <a:ext uri="{FF2B5EF4-FFF2-40B4-BE49-F238E27FC236}">
                <a16:creationId xmlns:a16="http://schemas.microsoft.com/office/drawing/2014/main" id="{B0FA2D62-F8B0-D646-956F-5CEE165645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0616" y="6007608"/>
            <a:ext cx="2478024" cy="849901"/>
          </a:xfrm>
          <a:prstGeom prst="rect">
            <a:avLst/>
          </a:prstGeom>
        </p:spPr>
      </p:pic>
    </p:spTree>
    <p:extLst>
      <p:ext uri="{BB962C8B-B14F-4D97-AF65-F5344CB8AC3E}">
        <p14:creationId xmlns:p14="http://schemas.microsoft.com/office/powerpoint/2010/main" val="16110598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 y="1"/>
            <a:ext cx="12188824" cy="6856215"/>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7" name="Rectangle 16"/>
          <p:cNvSpPr/>
          <p:nvPr userDrawn="1"/>
        </p:nvSpPr>
        <p:spPr>
          <a:xfrm>
            <a:off x="-744" y="-1787"/>
            <a:ext cx="12193513" cy="6859787"/>
          </a:xfrm>
          <a:prstGeom prst="rect">
            <a:avLst/>
          </a:prstGeom>
          <a:blipFill dpi="0" rotWithShape="1">
            <a:blip r:embed="rId4">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4096194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88824" cy="6858000"/>
          </a:xfrm>
          <a:prstGeom prst="rect">
            <a:avLst/>
          </a:prstGeom>
        </p:spPr>
      </p:pic>
      <p:sp>
        <p:nvSpPr>
          <p:cNvPr id="6" name="Freeform 5"/>
          <p:cNvSpPr>
            <a:spLocks/>
          </p:cNvSpPr>
          <p:nvPr userDrawn="1"/>
        </p:nvSpPr>
        <p:spPr bwMode="auto">
          <a:xfrm>
            <a:off x="6885184" y="5000316"/>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chemeClr val="accent1">
              <a:alpha val="90000"/>
            </a:schemeClr>
          </a:solidFill>
          <a:ln>
            <a:noFill/>
          </a:ln>
        </p:spPr>
        <p:txBody>
          <a:bodyPr vert="horz" wrap="square" lIns="60928" tIns="30464" rIns="60928" bIns="30464" numCol="1" anchor="t" anchorCtr="0" compatLnSpc="1">
            <a:prstTxWarp prst="textNoShape">
              <a:avLst/>
            </a:prstTxWarp>
          </a:bodyPr>
          <a:lstStyle/>
          <a:p>
            <a:r>
              <a:rPr lang="en-US" sz="1200">
                <a:solidFill>
                  <a:srgbClr val="373737"/>
                </a:solidFill>
              </a:rPr>
              <a:t>`</a:t>
            </a:r>
          </a:p>
        </p:txBody>
      </p:sp>
      <p:sp>
        <p:nvSpPr>
          <p:cNvPr id="18" name="Freeform 17"/>
          <p:cNvSpPr/>
          <p:nvPr userDrawn="1"/>
        </p:nvSpPr>
        <p:spPr>
          <a:xfrm>
            <a:off x="-9985" y="1610"/>
            <a:ext cx="9595159" cy="6865103"/>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7" name="Freeform: Shape 6"/>
          <p:cNvSpPr/>
          <p:nvPr userDrawn="1"/>
        </p:nvSpPr>
        <p:spPr>
          <a:xfrm>
            <a:off x="5703607" y="-4994"/>
            <a:ext cx="6487721" cy="4409963"/>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8" name="Right Triangle 7"/>
          <p:cNvSpPr/>
          <p:nvPr userDrawn="1"/>
        </p:nvSpPr>
        <p:spPr>
          <a:xfrm flipH="1">
            <a:off x="11856049" y="5935980"/>
            <a:ext cx="342765" cy="92202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9" name="Freeform: Shape 8"/>
          <p:cNvSpPr/>
          <p:nvPr userDrawn="1"/>
        </p:nvSpPr>
        <p:spPr>
          <a:xfrm>
            <a:off x="1891575"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 y="2"/>
            <a:ext cx="12188822" cy="6857999"/>
          </a:xfrm>
          <a:prstGeom prst="rect">
            <a:avLst/>
          </a:prstGeom>
        </p:spPr>
      </p:pic>
      <p:sp>
        <p:nvSpPr>
          <p:cNvPr id="17" name="Text Placeholder 16"/>
          <p:cNvSpPr>
            <a:spLocks noGrp="1"/>
          </p:cNvSpPr>
          <p:nvPr>
            <p:ph type="body" sz="quarter" idx="10" hasCustomPrompt="1"/>
          </p:nvPr>
        </p:nvSpPr>
        <p:spPr>
          <a:xfrm>
            <a:off x="1182239" y="2113109"/>
            <a:ext cx="2282231" cy="426891"/>
          </a:xfrm>
          <a:prstGeom prst="rect">
            <a:avLst/>
          </a:prstGeom>
        </p:spPr>
        <p:txBody>
          <a:bodyPr anchor="b" anchorCtr="0"/>
          <a:lstStyle>
            <a:lvl1pPr marL="0" indent="0">
              <a:buNone/>
              <a:defRPr sz="2399"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04.01.17</a:t>
            </a:r>
          </a:p>
        </p:txBody>
      </p:sp>
      <p:sp>
        <p:nvSpPr>
          <p:cNvPr id="24" name="Text Placeholder 23"/>
          <p:cNvSpPr>
            <a:spLocks noGrp="1"/>
          </p:cNvSpPr>
          <p:nvPr>
            <p:ph type="body" sz="quarter" idx="11" hasCustomPrompt="1"/>
          </p:nvPr>
        </p:nvSpPr>
        <p:spPr>
          <a:xfrm>
            <a:off x="1160548" y="3103006"/>
            <a:ext cx="7339764" cy="1574503"/>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
        <p:nvSpPr>
          <p:cNvPr id="26" name="Text Placeholder 25"/>
          <p:cNvSpPr>
            <a:spLocks noGrp="1"/>
          </p:cNvSpPr>
          <p:nvPr>
            <p:ph type="body" sz="quarter" idx="12" hasCustomPrompt="1"/>
          </p:nvPr>
        </p:nvSpPr>
        <p:spPr>
          <a:xfrm>
            <a:off x="1198514" y="4920181"/>
            <a:ext cx="3497769" cy="289576"/>
          </a:xfrm>
          <a:prstGeom prst="rect">
            <a:avLst/>
          </a:prstGeom>
        </p:spPr>
        <p:txBody>
          <a:bodyPr/>
          <a:lstStyle>
            <a:lvl1pPr marL="0" indent="0">
              <a:buNone/>
              <a:defRPr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Name</a:t>
            </a:r>
          </a:p>
        </p:txBody>
      </p:sp>
      <p:sp>
        <p:nvSpPr>
          <p:cNvPr id="28" name="Text Placeholder 27"/>
          <p:cNvSpPr>
            <a:spLocks noGrp="1"/>
          </p:cNvSpPr>
          <p:nvPr>
            <p:ph type="body" sz="quarter" idx="13" hasCustomPrompt="1"/>
          </p:nvPr>
        </p:nvSpPr>
        <p:spPr>
          <a:xfrm>
            <a:off x="1186163" y="5289437"/>
            <a:ext cx="3510120" cy="291041"/>
          </a:xfrm>
          <a:prstGeom prst="rect">
            <a:avLst/>
          </a:prstGeom>
        </p:spPr>
        <p:txBody>
          <a:bodyPr/>
          <a:lstStyle>
            <a:lvl1pPr marL="0" indent="0">
              <a:buNone/>
              <a:defRPr i="1">
                <a:solidFill>
                  <a:schemeClr val="bg1"/>
                </a:solidFill>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Title or Email</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Tree>
    <p:extLst>
      <p:ext uri="{BB962C8B-B14F-4D97-AF65-F5344CB8AC3E}">
        <p14:creationId xmlns:p14="http://schemas.microsoft.com/office/powerpoint/2010/main" val="42676526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rgbClr val="343433"/>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7523525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chemeClr val="accent1"/>
              </a:gs>
              <a:gs pos="49000">
                <a:schemeClr val="accent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 name="Right Triangle 2"/>
          <p:cNvSpPr/>
          <p:nvPr userDrawn="1"/>
        </p:nvSpPr>
        <p:spPr>
          <a:xfrm flipH="1" flipV="1">
            <a:off x="11603699" y="1"/>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Rectangle 8"/>
          <p:cNvSpPr/>
          <p:nvPr userDrawn="1"/>
        </p:nvSpPr>
        <p:spPr>
          <a:xfrm>
            <a:off x="2" y="0"/>
            <a:ext cx="12188824" cy="6858000"/>
          </a:xfrm>
          <a:prstGeom prst="rect">
            <a:avLst/>
          </a:prstGeom>
          <a:blipFill dpi="0" rotWithShape="1">
            <a:blip r:embed="rId2">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8"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5968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482601" y="1658242"/>
            <a:ext cx="11195051" cy="4361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3308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4" name="Text Placeholder 9"/>
          <p:cNvSpPr>
            <a:spLocks noGrp="1"/>
          </p:cNvSpPr>
          <p:nvPr>
            <p:ph type="body" sz="quarter" idx="12"/>
          </p:nvPr>
        </p:nvSpPr>
        <p:spPr>
          <a:xfrm>
            <a:off x="493713" y="2178019"/>
            <a:ext cx="11183937" cy="36621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7347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5" name="Text Placeholder 2"/>
          <p:cNvSpPr>
            <a:spLocks noGrp="1"/>
          </p:cNvSpPr>
          <p:nvPr>
            <p:ph type="body" idx="1"/>
          </p:nvPr>
        </p:nvSpPr>
        <p:spPr>
          <a:xfrm>
            <a:off x="493713" y="1713926"/>
            <a:ext cx="11183936" cy="576839"/>
          </a:xfrm>
          <a:prstGeom prst="rect">
            <a:avLst/>
          </a:prstGeom>
        </p:spPr>
        <p:txBody>
          <a:bodyPr anchor="b"/>
          <a:lstStyle>
            <a:lvl1pPr marL="0" indent="0">
              <a:buNone/>
              <a:defRPr sz="2000" b="1">
                <a:solidFill>
                  <a:schemeClr val="accent2"/>
                </a:solidFill>
              </a:defRPr>
            </a:lvl1pPr>
            <a:lvl2pPr marL="456995" indent="0">
              <a:buNone/>
              <a:defRPr sz="2000" b="1"/>
            </a:lvl2pPr>
            <a:lvl3pPr marL="913989" indent="0">
              <a:buNone/>
              <a:defRPr sz="1800" b="1"/>
            </a:lvl3pPr>
            <a:lvl4pPr marL="1370984" indent="0">
              <a:buNone/>
              <a:defRPr sz="1600" b="1"/>
            </a:lvl4pPr>
            <a:lvl5pPr marL="1827978" indent="0">
              <a:buNone/>
              <a:defRPr sz="1600" b="1"/>
            </a:lvl5pPr>
            <a:lvl6pPr marL="2284971" indent="0">
              <a:buNone/>
              <a:defRPr sz="1600" b="1"/>
            </a:lvl6pPr>
            <a:lvl7pPr marL="2741965" indent="0">
              <a:buNone/>
              <a:defRPr sz="1600" b="1"/>
            </a:lvl7pPr>
            <a:lvl8pPr marL="3198960" indent="0">
              <a:buNone/>
              <a:defRPr sz="1600" b="1"/>
            </a:lvl8pPr>
            <a:lvl9pPr marL="3655955" indent="0">
              <a:buNone/>
              <a:defRPr sz="1600" b="1"/>
            </a:lvl9pPr>
          </a:lstStyle>
          <a:p>
            <a:pPr lvl="0"/>
            <a:r>
              <a:rPr lang="en-US"/>
              <a:t>Edit Master text styles</a:t>
            </a:r>
          </a:p>
        </p:txBody>
      </p:sp>
      <p:sp>
        <p:nvSpPr>
          <p:cNvPr id="6" name="Text Placeholder 9"/>
          <p:cNvSpPr>
            <a:spLocks noGrp="1"/>
          </p:cNvSpPr>
          <p:nvPr>
            <p:ph type="body" sz="quarter" idx="12"/>
          </p:nvPr>
        </p:nvSpPr>
        <p:spPr>
          <a:xfrm>
            <a:off x="493713" y="2522640"/>
            <a:ext cx="11183937" cy="33175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11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tx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0666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72107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39676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45507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1.emf"/><Relationship Id="rId5" Type="http://schemas.openxmlformats.org/officeDocument/2006/relationships/slideLayout" Target="../slideLayouts/slideLayout30.xml"/><Relationship Id="rId10" Type="http://schemas.openxmlformats.org/officeDocument/2006/relationships/image" Target="../media/image5.png"/><Relationship Id="rId4" Type="http://schemas.openxmlformats.org/officeDocument/2006/relationships/slideLayout" Target="../slideLayouts/slideLayout29.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9383628"/>
      </p:ext>
    </p:extLst>
  </p:cSld>
  <p:clrMap bg1="lt1" tx1="dk1" bg2="lt2" tx2="dk2" accent1="accent1" accent2="accent2" accent3="accent3" accent4="accent4" accent5="accent5" accent6="accent6" hlink="hlink" folHlink="folHlink"/>
  <p:sldLayoutIdLst>
    <p:sldLayoutId id="2147483707" r:id="rId1"/>
    <p:sldLayoutId id="2147483711" r:id="rId2"/>
    <p:sldLayoutId id="2147483713" r:id="rId3"/>
    <p:sldLayoutId id="2147483712" r:id="rId4"/>
    <p:sldLayoutId id="2147483698" r:id="rId5"/>
    <p:sldLayoutId id="2147483710" r:id="rId6"/>
    <p:sldLayoutId id="2147483708" r:id="rId7"/>
    <p:sldLayoutId id="2147483709" r:id="rId8"/>
    <p:sldLayoutId id="2147483716" r:id="rId9"/>
    <p:sldLayoutId id="2147483720" r:id="rId10"/>
    <p:sldLayoutId id="2147483714" r:id="rId11"/>
    <p:sldLayoutId id="2147483715" r:id="rId12"/>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userDrawn="1">
          <p15:clr>
            <a:srgbClr val="F26B43"/>
          </p15:clr>
        </p15:guide>
        <p15:guide id="5" orient="horz" pos="4008" userDrawn="1">
          <p15:clr>
            <a:srgbClr val="F26B43"/>
          </p15:clr>
        </p15:guide>
        <p15:guide id="6" pos="7356" userDrawn="1">
          <p15:clr>
            <a:srgbClr val="F26B43"/>
          </p15:clr>
        </p15:guide>
        <p15:guide id="7" pos="11040">
          <p15:clr>
            <a:srgbClr val="F26B43"/>
          </p15:clr>
        </p15:guide>
        <p15:guide id="9" orient="horz" pos="325" userDrawn="1">
          <p15:clr>
            <a:srgbClr val="F26B43"/>
          </p15:clr>
        </p15:guide>
        <p15:guide id="12" pos="2554" userDrawn="1">
          <p15:clr>
            <a:srgbClr val="F26B43"/>
          </p15:clr>
        </p15:guide>
        <p15:guide id="13" pos="5123" userDrawn="1">
          <p15:clr>
            <a:srgbClr val="F26B43"/>
          </p15:clr>
        </p15:guide>
        <p15:guide id="14" orient="horz" pos="1443" userDrawn="1">
          <p15:clr>
            <a:srgbClr val="F26B43"/>
          </p15:clr>
        </p15:guide>
        <p15:guide id="15" orient="horz" pos="2886" userDrawn="1">
          <p15:clr>
            <a:srgbClr val="F26B43"/>
          </p15:clr>
        </p15:guide>
        <p15:guide id="16" orient="horz" pos="856" userDrawn="1">
          <p15:clr>
            <a:srgbClr val="F26B43"/>
          </p15:clr>
        </p15:guide>
        <p15:guide id="17" orient="horz" pos="1168" userDrawn="1">
          <p15:clr>
            <a:srgbClr val="F26B43"/>
          </p15:clr>
        </p15:guide>
        <p15:guide id="18" pos="632" userDrawn="1">
          <p15:clr>
            <a:srgbClr val="F26B43"/>
          </p15:clr>
        </p15:guide>
        <p15:guide id="19" orient="horz" pos="3792" userDrawn="1">
          <p15:clr>
            <a:srgbClr val="F26B43"/>
          </p15:clr>
        </p15:guide>
        <p15:guide id="20" pos="71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771437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833" r:id="rId13"/>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guide id="16" orient="horz" pos="856">
          <p15:clr>
            <a:srgbClr val="F26B43"/>
          </p15:clr>
        </p15:guide>
        <p15:guide id="17" orient="horz" pos="1168">
          <p15:clr>
            <a:srgbClr val="F26B43"/>
          </p15:clr>
        </p15:guide>
        <p15:guide id="18" pos="632">
          <p15:clr>
            <a:srgbClr val="F26B43"/>
          </p15:clr>
        </p15:guide>
        <p15:guide id="19" orient="horz" pos="3792">
          <p15:clr>
            <a:srgbClr val="F26B43"/>
          </p15:clr>
        </p15:guide>
        <p15:guide id="20" pos="71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2141" y="-1"/>
            <a:ext cx="12190967" cy="6858000"/>
          </a:xfrm>
          <a:prstGeom prst="rect">
            <a:avLst/>
          </a:prstGeom>
          <a:blipFill dpi="0" rotWithShape="1">
            <a:blip r:embed="rId10">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4" name="Right Triangle 33"/>
          <p:cNvSpPr/>
          <p:nvPr/>
        </p:nvSpPr>
        <p:spPr>
          <a:xfrm rot="16200000" flipV="1">
            <a:off x="2196031" y="3357866"/>
            <a:ext cx="1314232" cy="569830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3" name="Right Triangle 32"/>
          <p:cNvSpPr/>
          <p:nvPr/>
        </p:nvSpPr>
        <p:spPr>
          <a:xfrm>
            <a:off x="-2140" y="3581400"/>
            <a:ext cx="833414" cy="3276600"/>
          </a:xfrm>
          <a:prstGeom prst="r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
        <p:nvSpPr>
          <p:cNvPr id="8" name="Right Triangle 7"/>
          <p:cNvSpPr/>
          <p:nvPr/>
        </p:nvSpPr>
        <p:spPr>
          <a:xfrm flipH="1" flipV="1">
            <a:off x="11603699" y="0"/>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6" name="TextBox 35"/>
          <p:cNvSpPr txBox="1"/>
          <p:nvPr/>
        </p:nvSpPr>
        <p:spPr>
          <a:xfrm>
            <a:off x="793174" y="6359525"/>
            <a:ext cx="3117657" cy="179071"/>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r>
              <a:rPr lang="en-US" sz="1100">
                <a:solidFill>
                  <a:srgbClr val="FFFFFF"/>
                </a:solidFill>
                <a:latin typeface="Roboto" charset="0"/>
                <a:ea typeface="Roboto" charset="0"/>
                <a:cs typeface="Roboto" charset="0"/>
              </a:rPr>
              <a:t>© Informatica. Proprietary and Confidential.</a:t>
            </a:r>
          </a:p>
        </p:txBody>
      </p:sp>
      <p:sp>
        <p:nvSpPr>
          <p:cNvPr id="37" name="Title Placeholder 1"/>
          <p:cNvSpPr>
            <a:spLocks noGrp="1"/>
          </p:cNvSpPr>
          <p:nvPr>
            <p:ph type="title"/>
          </p:nvPr>
        </p:nvSpPr>
        <p:spPr>
          <a:xfrm>
            <a:off x="482474" y="457203"/>
            <a:ext cx="11195177" cy="654020"/>
          </a:xfrm>
          <a:prstGeom prst="rect">
            <a:avLst/>
          </a:prstGeom>
        </p:spPr>
        <p:txBody>
          <a:bodyPr vert="horz" lIns="0" tIns="0" rIns="0" bIns="0" rtlCol="0" anchor="b" anchorCtr="0">
            <a:noAutofit/>
          </a:bodyPr>
          <a:lstStyle/>
          <a:p>
            <a:endParaRPr lang="en-US"/>
          </a:p>
        </p:txBody>
      </p:sp>
      <p:sp>
        <p:nvSpPr>
          <p:cNvPr id="38" name="Text Placeholder 2"/>
          <p:cNvSpPr>
            <a:spLocks noGrp="1"/>
          </p:cNvSpPr>
          <p:nvPr>
            <p:ph type="body" idx="1"/>
          </p:nvPr>
        </p:nvSpPr>
        <p:spPr>
          <a:xfrm>
            <a:off x="493713" y="1849302"/>
            <a:ext cx="11183937" cy="422044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701925217"/>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Lst>
  <p:txStyles>
    <p:titleStyle>
      <a:lvl1pPr algn="l" defTabSz="913989" rtl="0" eaLnBrk="1" latinLnBrk="0" hangingPunct="1">
        <a:lnSpc>
          <a:spcPct val="90000"/>
        </a:lnSpc>
        <a:spcBef>
          <a:spcPct val="0"/>
        </a:spcBef>
        <a:buNone/>
        <a:defRPr sz="3599" b="0" i="0" kern="1200">
          <a:solidFill>
            <a:schemeClr val="tx1"/>
          </a:solidFill>
          <a:latin typeface="Roboto Light" charset="0"/>
          <a:ea typeface="Roboto Light" charset="0"/>
          <a:cs typeface="Roboto Light" charset="0"/>
        </a:defRPr>
      </a:lvl1pPr>
    </p:titleStyle>
    <p:bodyStyle>
      <a:lvl1pPr marL="172995" indent="-172995" algn="l" defTabSz="913989" rtl="0" eaLnBrk="1" latinLnBrk="0" hangingPunct="1">
        <a:lnSpc>
          <a:spcPct val="90000"/>
        </a:lnSpc>
        <a:spcBef>
          <a:spcPts val="1000"/>
        </a:spcBef>
        <a:spcAft>
          <a:spcPts val="1200"/>
        </a:spcAft>
        <a:buClr>
          <a:schemeClr val="accent2"/>
        </a:buClr>
        <a:buFont typeface="Arial" panose="020B0604020202020204" pitchFamily="34" charset="0"/>
        <a:buChar char="•"/>
        <a:defRPr sz="2099" b="0" i="0" kern="1200">
          <a:solidFill>
            <a:schemeClr val="tx1"/>
          </a:solidFill>
          <a:latin typeface="Roboto" charset="0"/>
          <a:ea typeface="Roboto" charset="0"/>
          <a:cs typeface="Roboto" charset="0"/>
        </a:defRPr>
      </a:lvl1pPr>
      <a:lvl2pPr marL="344402"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22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081" indent="-171408"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799900"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171"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399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573"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393"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3989" rtl="0" eaLnBrk="1" latinLnBrk="0" hangingPunct="1">
        <a:defRPr sz="1800" kern="1200">
          <a:solidFill>
            <a:schemeClr val="tx1"/>
          </a:solidFill>
          <a:latin typeface="+mn-lt"/>
          <a:ea typeface="+mn-ea"/>
          <a:cs typeface="+mn-cs"/>
        </a:defRPr>
      </a:lvl1pPr>
      <a:lvl2pPr marL="456995" algn="l" defTabSz="913989" rtl="0" eaLnBrk="1" latinLnBrk="0" hangingPunct="1">
        <a:defRPr sz="1800" kern="1200">
          <a:solidFill>
            <a:schemeClr val="tx1"/>
          </a:solidFill>
          <a:latin typeface="+mn-lt"/>
          <a:ea typeface="+mn-ea"/>
          <a:cs typeface="+mn-cs"/>
        </a:defRPr>
      </a:lvl2pPr>
      <a:lvl3pPr marL="913989" algn="l" defTabSz="913989" rtl="0" eaLnBrk="1" latinLnBrk="0" hangingPunct="1">
        <a:defRPr sz="1800" kern="1200">
          <a:solidFill>
            <a:schemeClr val="tx1"/>
          </a:solidFill>
          <a:latin typeface="+mn-lt"/>
          <a:ea typeface="+mn-ea"/>
          <a:cs typeface="+mn-cs"/>
        </a:defRPr>
      </a:lvl3pPr>
      <a:lvl4pPr marL="1370984" algn="l" defTabSz="913989" rtl="0" eaLnBrk="1" latinLnBrk="0" hangingPunct="1">
        <a:defRPr sz="1800" kern="1200">
          <a:solidFill>
            <a:schemeClr val="tx1"/>
          </a:solidFill>
          <a:latin typeface="+mn-lt"/>
          <a:ea typeface="+mn-ea"/>
          <a:cs typeface="+mn-cs"/>
        </a:defRPr>
      </a:lvl4pPr>
      <a:lvl5pPr marL="1827978" algn="l" defTabSz="913989" rtl="0" eaLnBrk="1" latinLnBrk="0" hangingPunct="1">
        <a:defRPr sz="1800" kern="1200">
          <a:solidFill>
            <a:schemeClr val="tx1"/>
          </a:solidFill>
          <a:latin typeface="+mn-lt"/>
          <a:ea typeface="+mn-ea"/>
          <a:cs typeface="+mn-cs"/>
        </a:defRPr>
      </a:lvl5pPr>
      <a:lvl6pPr marL="2284971" algn="l" defTabSz="913989" rtl="0" eaLnBrk="1" latinLnBrk="0" hangingPunct="1">
        <a:defRPr sz="1800" kern="1200">
          <a:solidFill>
            <a:schemeClr val="tx1"/>
          </a:solidFill>
          <a:latin typeface="+mn-lt"/>
          <a:ea typeface="+mn-ea"/>
          <a:cs typeface="+mn-cs"/>
        </a:defRPr>
      </a:lvl6pPr>
      <a:lvl7pPr marL="2741965" algn="l" defTabSz="913989" rtl="0" eaLnBrk="1" latinLnBrk="0" hangingPunct="1">
        <a:defRPr sz="1800" kern="1200">
          <a:solidFill>
            <a:schemeClr val="tx1"/>
          </a:solidFill>
          <a:latin typeface="+mn-lt"/>
          <a:ea typeface="+mn-ea"/>
          <a:cs typeface="+mn-cs"/>
        </a:defRPr>
      </a:lvl7pPr>
      <a:lvl8pPr marL="3198960" algn="l" defTabSz="913989" rtl="0" eaLnBrk="1" latinLnBrk="0" hangingPunct="1">
        <a:defRPr sz="1800" kern="1200">
          <a:solidFill>
            <a:schemeClr val="tx1"/>
          </a:solidFill>
          <a:latin typeface="+mn-lt"/>
          <a:ea typeface="+mn-ea"/>
          <a:cs typeface="+mn-cs"/>
        </a:defRPr>
      </a:lvl8pPr>
      <a:lvl9pPr marL="3655955" algn="l" defTabSz="9139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5.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900237" y="2088270"/>
            <a:ext cx="9733457" cy="1574502"/>
          </a:xfrm>
        </p:spPr>
        <p:txBody>
          <a:bodyPr/>
          <a:lstStyle/>
          <a:p>
            <a:r>
              <a:rPr lang="en-US" sz="4800" dirty="0"/>
              <a:t>Custom Lineage Creator </a:t>
            </a:r>
          </a:p>
          <a:p>
            <a:r>
              <a:rPr lang="en-US" sz="2800" dirty="0"/>
              <a:t>(with fuzzy matching)</a:t>
            </a:r>
          </a:p>
          <a:p>
            <a:r>
              <a:rPr lang="en-US" sz="4800" dirty="0"/>
              <a:t>Prototype</a:t>
            </a:r>
            <a:endParaRPr lang="en-US" sz="4400" dirty="0"/>
          </a:p>
        </p:txBody>
      </p:sp>
    </p:spTree>
    <p:extLst>
      <p:ext uri="{BB962C8B-B14F-4D97-AF65-F5344CB8AC3E}">
        <p14:creationId xmlns:p14="http://schemas.microsoft.com/office/powerpoint/2010/main" val="401757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a:xfrm>
            <a:off x="319060" y="187082"/>
            <a:ext cx="11195177" cy="562427"/>
          </a:xfrm>
        </p:spPr>
        <p:txBody>
          <a:bodyPr/>
          <a:lstStyle/>
          <a:p>
            <a:r>
              <a:rPr lang="en-US" dirty="0"/>
              <a:t>Usage </a:t>
            </a:r>
            <a:r>
              <a:rPr lang="en-US" sz="2400" dirty="0"/>
              <a:t>(optional parameters)</a:t>
            </a:r>
            <a:endParaRPr lang="en-IN" sz="2400"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595566" y="761084"/>
            <a:ext cx="11195176" cy="5414224"/>
          </a:xfrm>
          <a:prstGeom prst="rect">
            <a:avLst/>
          </a:prstGeom>
          <a:noFill/>
        </p:spPr>
        <p:txBody>
          <a:bodyPr wrap="square" lIns="0" tIns="0" rIns="0" bIns="0" rtlCol="0">
            <a:noAutofit/>
          </a:bodyPr>
          <a:lstStyle/>
          <a:p>
            <a:r>
              <a:rPr lang="en-US" sz="900" dirty="0">
                <a:latin typeface="Roboto" charset="0"/>
                <a:ea typeface="Roboto" charset="0"/>
                <a:cs typeface="Roboto" charset="0"/>
              </a:rPr>
              <a:t>Optionally, you can set parameters:</a:t>
            </a:r>
          </a:p>
          <a:p>
            <a:endParaRPr lang="en-US" sz="900" dirty="0">
              <a:latin typeface="Roboto" charset="0"/>
              <a:ea typeface="Roboto" charset="0"/>
              <a:cs typeface="Roboto" charset="0"/>
            </a:endParaRPr>
          </a:p>
          <a:p>
            <a:r>
              <a:rPr lang="en-US" sz="900" dirty="0">
                <a:latin typeface="Roboto" charset="0"/>
                <a:ea typeface="Roboto" charset="0"/>
                <a:cs typeface="Roboto" charset="0"/>
              </a:rPr>
              <a:t>   --help</a:t>
            </a:r>
          </a:p>
          <a:p>
            <a:r>
              <a:rPr lang="en-US" sz="900" dirty="0">
                <a:latin typeface="Roboto" charset="0"/>
                <a:ea typeface="Roboto" charset="0"/>
                <a:cs typeface="Roboto" charset="0"/>
              </a:rPr>
              <a:t>        Providing this parameter, will list all the options, and exit</a:t>
            </a:r>
          </a:p>
          <a:p>
            <a:endParaRPr lang="en-US" sz="900" dirty="0">
              <a:latin typeface="Roboto" charset="0"/>
              <a:ea typeface="Roboto" charset="0"/>
              <a:cs typeface="Roboto" charset="0"/>
            </a:endParaRPr>
          </a:p>
          <a:p>
            <a:r>
              <a:rPr lang="en-US" sz="900" dirty="0">
                <a:latin typeface="Roboto" charset="0"/>
                <a:ea typeface="Roboto" charset="0"/>
                <a:cs typeface="Roboto" charset="0"/>
              </a:rPr>
              <a:t>   --</a:t>
            </a:r>
            <a:r>
              <a:rPr lang="en-US" sz="900" dirty="0" err="1">
                <a:latin typeface="Roboto" charset="0"/>
                <a:ea typeface="Roboto" charset="0"/>
                <a:cs typeface="Roboto" charset="0"/>
              </a:rPr>
              <a:t>default_user</a:t>
            </a:r>
            <a:endParaRPr lang="en-US" sz="900" dirty="0">
              <a:latin typeface="Roboto" charset="0"/>
              <a:ea typeface="Roboto" charset="0"/>
              <a:cs typeface="Roboto" charset="0"/>
            </a:endParaRPr>
          </a:p>
          <a:p>
            <a:r>
              <a:rPr lang="en-US" sz="900" dirty="0">
                <a:latin typeface="Roboto" charset="0"/>
                <a:ea typeface="Roboto" charset="0"/>
                <a:cs typeface="Roboto" charset="0"/>
              </a:rPr>
              <a:t>        You can specify the username to use. if you do now specify one, it will look in the ~/.</a:t>
            </a:r>
            <a:r>
              <a:rPr lang="en-US" sz="900" dirty="0" err="1">
                <a:latin typeface="Roboto" charset="0"/>
                <a:ea typeface="Roboto" charset="0"/>
                <a:cs typeface="Roboto" charset="0"/>
              </a:rPr>
              <a:t>informatica_cdgc</a:t>
            </a:r>
            <a:r>
              <a:rPr lang="en-US" sz="900" dirty="0">
                <a:latin typeface="Roboto" charset="0"/>
                <a:ea typeface="Roboto" charset="0"/>
                <a:cs typeface="Roboto" charset="0"/>
              </a:rPr>
              <a:t>/credentials file (as shown below)</a:t>
            </a:r>
          </a:p>
          <a:p>
            <a:r>
              <a:rPr lang="en-US" sz="900" dirty="0">
                <a:latin typeface="Roboto" charset="0"/>
                <a:ea typeface="Roboto" charset="0"/>
                <a:cs typeface="Roboto" charset="0"/>
              </a:rPr>
              <a:t>        Example:</a:t>
            </a:r>
          </a:p>
          <a:p>
            <a:r>
              <a:rPr lang="en-US" sz="900" dirty="0">
                <a:latin typeface="Roboto" charset="0"/>
                <a:ea typeface="Roboto" charset="0"/>
                <a:cs typeface="Roboto" charset="0"/>
              </a:rPr>
              <a:t>            --</a:t>
            </a:r>
            <a:r>
              <a:rPr lang="en-US" sz="900" dirty="0" err="1">
                <a:latin typeface="Roboto" charset="0"/>
                <a:ea typeface="Roboto" charset="0"/>
                <a:cs typeface="Roboto" charset="0"/>
              </a:rPr>
              <a:t>default_user</a:t>
            </a:r>
            <a:r>
              <a:rPr lang="en-US" sz="900" dirty="0">
                <a:latin typeface="Roboto" charset="0"/>
                <a:ea typeface="Roboto" charset="0"/>
                <a:cs typeface="Roboto" charset="0"/>
              </a:rPr>
              <a:t>=</a:t>
            </a:r>
            <a:r>
              <a:rPr lang="en-US" sz="900" dirty="0" err="1">
                <a:latin typeface="Roboto" charset="0"/>
                <a:ea typeface="Roboto" charset="0"/>
                <a:cs typeface="Roboto" charset="0"/>
              </a:rPr>
              <a:t>shayes_compass</a:t>
            </a:r>
            <a:endParaRPr lang="en-US" sz="900" dirty="0">
              <a:latin typeface="Roboto" charset="0"/>
              <a:ea typeface="Roboto" charset="0"/>
              <a:cs typeface="Roboto" charset="0"/>
            </a:endParaRPr>
          </a:p>
          <a:p>
            <a:endParaRPr lang="en-US" sz="900" dirty="0">
              <a:latin typeface="Roboto" charset="0"/>
              <a:ea typeface="Roboto" charset="0"/>
              <a:cs typeface="Roboto" charset="0"/>
            </a:endParaRPr>
          </a:p>
          <a:p>
            <a:r>
              <a:rPr lang="en-US" sz="900" dirty="0">
                <a:latin typeface="Roboto" charset="0"/>
                <a:ea typeface="Roboto" charset="0"/>
                <a:cs typeface="Roboto" charset="0"/>
              </a:rPr>
              <a:t>   --</a:t>
            </a:r>
            <a:r>
              <a:rPr lang="en-US" sz="900" dirty="0" err="1">
                <a:latin typeface="Roboto" charset="0"/>
                <a:ea typeface="Roboto" charset="0"/>
                <a:cs typeface="Roboto" charset="0"/>
              </a:rPr>
              <a:t>default_pwd</a:t>
            </a:r>
            <a:endParaRPr lang="en-US" sz="900" dirty="0">
              <a:latin typeface="Roboto" charset="0"/>
              <a:ea typeface="Roboto" charset="0"/>
              <a:cs typeface="Roboto" charset="0"/>
            </a:endParaRPr>
          </a:p>
          <a:p>
            <a:r>
              <a:rPr lang="en-US" sz="900" dirty="0">
                <a:latin typeface="Roboto" charset="0"/>
                <a:ea typeface="Roboto" charset="0"/>
                <a:cs typeface="Roboto" charset="0"/>
              </a:rPr>
              <a:t>        You can specify the password to use. if you do now specify one, it will look in the  ~/.</a:t>
            </a:r>
            <a:r>
              <a:rPr lang="en-US" sz="900" dirty="0" err="1">
                <a:latin typeface="Roboto" charset="0"/>
                <a:ea typeface="Roboto" charset="0"/>
                <a:cs typeface="Roboto" charset="0"/>
              </a:rPr>
              <a:t>informatica_cdgc</a:t>
            </a:r>
            <a:r>
              <a:rPr lang="en-US" sz="900" dirty="0">
                <a:latin typeface="Roboto" charset="0"/>
                <a:ea typeface="Roboto" charset="0"/>
                <a:cs typeface="Roboto" charset="0"/>
              </a:rPr>
              <a:t>/credentials file (as shown below)</a:t>
            </a:r>
          </a:p>
          <a:p>
            <a:r>
              <a:rPr lang="en-US" sz="900" dirty="0">
                <a:latin typeface="Roboto" charset="0"/>
                <a:ea typeface="Roboto" charset="0"/>
                <a:cs typeface="Roboto" charset="0"/>
              </a:rPr>
              <a:t>        Example:</a:t>
            </a:r>
          </a:p>
          <a:p>
            <a:r>
              <a:rPr lang="en-US" sz="900" dirty="0">
                <a:latin typeface="Roboto" charset="0"/>
                <a:ea typeface="Roboto" charset="0"/>
                <a:cs typeface="Roboto" charset="0"/>
              </a:rPr>
              <a:t>            --</a:t>
            </a:r>
            <a:r>
              <a:rPr lang="en-US" sz="900" dirty="0" err="1">
                <a:latin typeface="Roboto" charset="0"/>
                <a:ea typeface="Roboto" charset="0"/>
                <a:cs typeface="Roboto" charset="0"/>
              </a:rPr>
              <a:t>default_pwd</a:t>
            </a:r>
            <a:r>
              <a:rPr lang="en-US" sz="900" dirty="0">
                <a:latin typeface="Roboto" charset="0"/>
                <a:ea typeface="Roboto" charset="0"/>
                <a:cs typeface="Roboto" charset="0"/>
              </a:rPr>
              <a:t>=12345</a:t>
            </a:r>
          </a:p>
          <a:p>
            <a:endParaRPr lang="en-US" sz="900" dirty="0">
              <a:latin typeface="Roboto" charset="0"/>
              <a:ea typeface="Roboto" charset="0"/>
              <a:cs typeface="Roboto" charset="0"/>
            </a:endParaRPr>
          </a:p>
          <a:p>
            <a:r>
              <a:rPr lang="en-US" sz="900" dirty="0">
                <a:latin typeface="Roboto" charset="0"/>
                <a:ea typeface="Roboto" charset="0"/>
                <a:cs typeface="Roboto" charset="0"/>
              </a:rPr>
              <a:t>   --</a:t>
            </a:r>
            <a:r>
              <a:rPr lang="en-US" sz="900" dirty="0" err="1">
                <a:latin typeface="Roboto" charset="0"/>
                <a:ea typeface="Roboto" charset="0"/>
                <a:cs typeface="Roboto" charset="0"/>
              </a:rPr>
              <a:t>default_pod</a:t>
            </a:r>
            <a:endParaRPr lang="en-US" sz="900" dirty="0">
              <a:latin typeface="Roboto" charset="0"/>
              <a:ea typeface="Roboto" charset="0"/>
              <a:cs typeface="Roboto" charset="0"/>
            </a:endParaRPr>
          </a:p>
          <a:p>
            <a:r>
              <a:rPr lang="en-US" sz="900" dirty="0">
                <a:latin typeface="Roboto" charset="0"/>
                <a:ea typeface="Roboto" charset="0"/>
                <a:cs typeface="Roboto" charset="0"/>
              </a:rPr>
              <a:t>        You can specify the pod to use. if you do now specify one, it will look in the ~/.</a:t>
            </a:r>
            <a:r>
              <a:rPr lang="en-US" sz="900" dirty="0" err="1">
                <a:latin typeface="Roboto" charset="0"/>
                <a:ea typeface="Roboto" charset="0"/>
                <a:cs typeface="Roboto" charset="0"/>
              </a:rPr>
              <a:t>informatica_cdgc</a:t>
            </a:r>
            <a:r>
              <a:rPr lang="en-US" sz="900" dirty="0">
                <a:latin typeface="Roboto" charset="0"/>
                <a:ea typeface="Roboto" charset="0"/>
                <a:cs typeface="Roboto" charset="0"/>
              </a:rPr>
              <a:t>/credentials file (as shown below) Typically this "pod" can be shown in the url: for example: "dm-us"</a:t>
            </a:r>
          </a:p>
          <a:p>
            <a:r>
              <a:rPr lang="en-US" sz="900" dirty="0">
                <a:latin typeface="Roboto" charset="0"/>
                <a:ea typeface="Roboto" charset="0"/>
                <a:cs typeface="Roboto" charset="0"/>
              </a:rPr>
              <a:t>        Example:</a:t>
            </a:r>
          </a:p>
          <a:p>
            <a:r>
              <a:rPr lang="en-US" sz="900" dirty="0">
                <a:latin typeface="Roboto" charset="0"/>
                <a:ea typeface="Roboto" charset="0"/>
                <a:cs typeface="Roboto" charset="0"/>
              </a:rPr>
              <a:t>            --</a:t>
            </a:r>
            <a:r>
              <a:rPr lang="en-US" sz="900" dirty="0" err="1">
                <a:latin typeface="Roboto" charset="0"/>
                <a:ea typeface="Roboto" charset="0"/>
                <a:cs typeface="Roboto" charset="0"/>
              </a:rPr>
              <a:t>default_pwd</a:t>
            </a:r>
            <a:r>
              <a:rPr lang="en-US" sz="900" dirty="0">
                <a:latin typeface="Roboto" charset="0"/>
                <a:ea typeface="Roboto" charset="0"/>
                <a:cs typeface="Roboto" charset="0"/>
              </a:rPr>
              <a:t>=dm-us  </a:t>
            </a:r>
          </a:p>
          <a:p>
            <a:endParaRPr lang="en-US" sz="900" dirty="0">
              <a:latin typeface="Roboto" charset="0"/>
              <a:ea typeface="Roboto" charset="0"/>
              <a:cs typeface="Roboto" charset="0"/>
            </a:endParaRPr>
          </a:p>
          <a:p>
            <a:r>
              <a:rPr lang="en-US" sz="900" dirty="0">
                <a:latin typeface="Roboto" charset="0"/>
                <a:ea typeface="Roboto" charset="0"/>
                <a:cs typeface="Roboto" charset="0"/>
              </a:rPr>
              <a:t>   --</a:t>
            </a:r>
            <a:r>
              <a:rPr lang="en-US" sz="900" dirty="0" err="1">
                <a:latin typeface="Roboto" charset="0"/>
                <a:ea typeface="Roboto" charset="0"/>
                <a:cs typeface="Roboto" charset="0"/>
              </a:rPr>
              <a:t>prompt_for_login_info</a:t>
            </a:r>
            <a:r>
              <a:rPr lang="en-US" sz="900" dirty="0">
                <a:latin typeface="Roboto" charset="0"/>
                <a:ea typeface="Roboto" charset="0"/>
                <a:cs typeface="Roboto" charset="0"/>
              </a:rPr>
              <a:t>            </a:t>
            </a:r>
          </a:p>
          <a:p>
            <a:r>
              <a:rPr lang="en-US" sz="900" dirty="0">
                <a:latin typeface="Roboto" charset="0"/>
                <a:ea typeface="Roboto" charset="0"/>
                <a:cs typeface="Roboto" charset="0"/>
              </a:rPr>
              <a:t>        Is set to False, it will not prompt to confirm credentials, unless needed. So, if a [default] profile is set in credentials file, or if credentials provided on the command line, it won't prompt. This defaults to True</a:t>
            </a:r>
          </a:p>
          <a:p>
            <a:r>
              <a:rPr lang="en-US" sz="900" dirty="0">
                <a:latin typeface="Roboto" charset="0"/>
                <a:ea typeface="Roboto" charset="0"/>
                <a:cs typeface="Roboto" charset="0"/>
              </a:rPr>
              <a:t>        Example:</a:t>
            </a:r>
          </a:p>
          <a:p>
            <a:r>
              <a:rPr lang="en-US" sz="900" dirty="0">
                <a:latin typeface="Roboto" charset="0"/>
                <a:ea typeface="Roboto" charset="0"/>
                <a:cs typeface="Roboto" charset="0"/>
              </a:rPr>
              <a:t>            --</a:t>
            </a:r>
            <a:r>
              <a:rPr lang="en-US" sz="900" dirty="0" err="1">
                <a:latin typeface="Roboto" charset="0"/>
                <a:ea typeface="Roboto" charset="0"/>
                <a:cs typeface="Roboto" charset="0"/>
              </a:rPr>
              <a:t>prompt_for_login_info</a:t>
            </a:r>
            <a:r>
              <a:rPr lang="en-US" sz="900" dirty="0">
                <a:latin typeface="Roboto" charset="0"/>
                <a:ea typeface="Roboto" charset="0"/>
                <a:cs typeface="Roboto" charset="0"/>
              </a:rPr>
              <a:t>=False</a:t>
            </a:r>
          </a:p>
          <a:p>
            <a:endParaRPr lang="en-US" sz="900" dirty="0">
              <a:latin typeface="Roboto" charset="0"/>
              <a:ea typeface="Roboto" charset="0"/>
              <a:cs typeface="Roboto" charset="0"/>
            </a:endParaRPr>
          </a:p>
          <a:p>
            <a:r>
              <a:rPr lang="en-US" sz="900" dirty="0">
                <a:latin typeface="Roboto" charset="0"/>
                <a:ea typeface="Roboto" charset="0"/>
                <a:cs typeface="Roboto" charset="0"/>
              </a:rPr>
              <a:t>   --</a:t>
            </a:r>
            <a:r>
              <a:rPr lang="en-US" sz="900" dirty="0" err="1">
                <a:latin typeface="Roboto" charset="0"/>
                <a:ea typeface="Roboto" charset="0"/>
                <a:cs typeface="Roboto" charset="0"/>
              </a:rPr>
              <a:t>config_file</a:t>
            </a:r>
            <a:endParaRPr lang="en-US" sz="900" dirty="0">
              <a:latin typeface="Roboto" charset="0"/>
              <a:ea typeface="Roboto" charset="0"/>
              <a:cs typeface="Roboto" charset="0"/>
            </a:endParaRPr>
          </a:p>
          <a:p>
            <a:r>
              <a:rPr lang="en-US" sz="900" dirty="0">
                <a:latin typeface="Roboto" charset="0"/>
                <a:ea typeface="Roboto" charset="0"/>
                <a:cs typeface="Roboto" charset="0"/>
              </a:rPr>
              <a:t>        You can specify an exact config file to use. This csv file should exist in the same directory as the </a:t>
            </a:r>
            <a:r>
              <a:rPr lang="en-US" sz="900" dirty="0" err="1">
                <a:latin typeface="Roboto" charset="0"/>
                <a:ea typeface="Roboto" charset="0"/>
                <a:cs typeface="Roboto" charset="0"/>
              </a:rPr>
              <a:t>py</a:t>
            </a:r>
            <a:r>
              <a:rPr lang="en-US" sz="900" dirty="0">
                <a:latin typeface="Roboto" charset="0"/>
                <a:ea typeface="Roboto" charset="0"/>
                <a:cs typeface="Roboto" charset="0"/>
              </a:rPr>
              <a:t> or exe file that was executed.</a:t>
            </a:r>
          </a:p>
          <a:p>
            <a:r>
              <a:rPr lang="en-US" sz="900" dirty="0">
                <a:latin typeface="Roboto" charset="0"/>
                <a:ea typeface="Roboto" charset="0"/>
                <a:cs typeface="Roboto" charset="0"/>
              </a:rPr>
              <a:t>        Example:</a:t>
            </a:r>
          </a:p>
          <a:p>
            <a:r>
              <a:rPr lang="en-US" sz="900" dirty="0">
                <a:latin typeface="Roboto" charset="0"/>
                <a:ea typeface="Roboto" charset="0"/>
                <a:cs typeface="Roboto" charset="0"/>
              </a:rPr>
              <a:t>            --</a:t>
            </a:r>
            <a:r>
              <a:rPr lang="en-US" sz="900" dirty="0" err="1">
                <a:latin typeface="Roboto" charset="0"/>
                <a:ea typeface="Roboto" charset="0"/>
                <a:cs typeface="Roboto" charset="0"/>
              </a:rPr>
              <a:t>config_file</a:t>
            </a:r>
            <a:r>
              <a:rPr lang="en-US" sz="900" dirty="0">
                <a:latin typeface="Roboto" charset="0"/>
                <a:ea typeface="Roboto" charset="0"/>
                <a:cs typeface="Roboto" charset="0"/>
              </a:rPr>
              <a:t>="config - My Lineage.csv“</a:t>
            </a:r>
          </a:p>
          <a:p>
            <a:endParaRPr lang="en-US" sz="900" dirty="0">
              <a:latin typeface="Roboto" charset="0"/>
              <a:ea typeface="Roboto" charset="0"/>
              <a:cs typeface="Roboto" charset="0"/>
            </a:endParaRPr>
          </a:p>
          <a:p>
            <a:r>
              <a:rPr lang="en-US" sz="900" dirty="0">
                <a:latin typeface="Roboto" charset="0"/>
                <a:ea typeface="Roboto" charset="0"/>
                <a:cs typeface="Roboto" charset="0"/>
              </a:rPr>
              <a:t> --</a:t>
            </a:r>
            <a:r>
              <a:rPr lang="en-US" sz="900" dirty="0" err="1">
                <a:latin typeface="Roboto" charset="0"/>
                <a:ea typeface="Roboto" charset="0"/>
                <a:cs typeface="Roboto" charset="0"/>
              </a:rPr>
              <a:t>config_file_path</a:t>
            </a:r>
            <a:endParaRPr lang="en-US" sz="900" dirty="0">
              <a:latin typeface="Roboto" charset="0"/>
              <a:ea typeface="Roboto" charset="0"/>
              <a:cs typeface="Roboto" charset="0"/>
            </a:endParaRPr>
          </a:p>
          <a:p>
            <a:r>
              <a:rPr lang="en-US" sz="900" dirty="0">
                <a:latin typeface="Roboto" charset="0"/>
                <a:ea typeface="Roboto" charset="0"/>
                <a:cs typeface="Roboto" charset="0"/>
              </a:rPr>
              <a:t>        You can specify an exact config file to use, including the full path. Similar to </a:t>
            </a:r>
            <a:r>
              <a:rPr lang="en-US" sz="900" dirty="0" err="1">
                <a:latin typeface="Roboto" charset="0"/>
                <a:ea typeface="Roboto" charset="0"/>
                <a:cs typeface="Roboto" charset="0"/>
              </a:rPr>
              <a:t>config_file</a:t>
            </a:r>
            <a:r>
              <a:rPr lang="en-US" sz="900" dirty="0">
                <a:latin typeface="Roboto" charset="0"/>
                <a:ea typeface="Roboto" charset="0"/>
                <a:cs typeface="Roboto" charset="0"/>
              </a:rPr>
              <a:t> setting, but you can specify a full path of the config file. For windows, use </a:t>
            </a:r>
            <a:r>
              <a:rPr lang="en-US" sz="900" dirty="0" err="1">
                <a:latin typeface="Roboto" charset="0"/>
                <a:ea typeface="Roboto" charset="0"/>
                <a:cs typeface="Roboto" charset="0"/>
              </a:rPr>
              <a:t>linux</a:t>
            </a:r>
            <a:r>
              <a:rPr lang="en-US" sz="900" dirty="0">
                <a:latin typeface="Roboto" charset="0"/>
                <a:ea typeface="Roboto" charset="0"/>
                <a:cs typeface="Roboto" charset="0"/>
              </a:rPr>
              <a:t> forward slashes.</a:t>
            </a:r>
          </a:p>
          <a:p>
            <a:r>
              <a:rPr lang="en-US" sz="900" dirty="0">
                <a:latin typeface="Roboto" charset="0"/>
                <a:ea typeface="Roboto" charset="0"/>
                <a:cs typeface="Roboto" charset="0"/>
              </a:rPr>
              <a:t>        Example:</a:t>
            </a:r>
          </a:p>
          <a:p>
            <a:r>
              <a:rPr lang="en-US" sz="900" dirty="0">
                <a:latin typeface="Roboto" charset="0"/>
                <a:ea typeface="Roboto" charset="0"/>
                <a:cs typeface="Roboto" charset="0"/>
              </a:rPr>
              <a:t>            --</a:t>
            </a:r>
            <a:r>
              <a:rPr lang="en-US" sz="900" dirty="0" err="1">
                <a:latin typeface="Roboto" charset="0"/>
                <a:ea typeface="Roboto" charset="0"/>
                <a:cs typeface="Roboto" charset="0"/>
              </a:rPr>
              <a:t>config_file_path</a:t>
            </a:r>
            <a:r>
              <a:rPr lang="en-US" sz="900" dirty="0">
                <a:latin typeface="Roboto" charset="0"/>
                <a:ea typeface="Roboto" charset="0"/>
                <a:cs typeface="Roboto" charset="0"/>
              </a:rPr>
              <a:t>="c:/junk/config - My Lineage.csv“</a:t>
            </a:r>
          </a:p>
          <a:p>
            <a:endParaRPr lang="en-US" sz="900" dirty="0">
              <a:latin typeface="Roboto" charset="0"/>
              <a:ea typeface="Roboto" charset="0"/>
              <a:cs typeface="Roboto" charset="0"/>
            </a:endParaRPr>
          </a:p>
          <a:p>
            <a:r>
              <a:rPr lang="en-US" sz="900" dirty="0">
                <a:latin typeface="Roboto" charset="0"/>
                <a:ea typeface="Roboto" charset="0"/>
                <a:cs typeface="Roboto" charset="0"/>
              </a:rPr>
              <a:t>   --</a:t>
            </a:r>
            <a:r>
              <a:rPr lang="en-US" sz="900" dirty="0" err="1">
                <a:latin typeface="Roboto" charset="0"/>
                <a:ea typeface="Roboto" charset="0"/>
                <a:cs typeface="Roboto" charset="0"/>
              </a:rPr>
              <a:t>pause_before_loading</a:t>
            </a:r>
            <a:r>
              <a:rPr lang="en-US" sz="900" dirty="0">
                <a:latin typeface="Roboto" charset="0"/>
                <a:ea typeface="Roboto" charset="0"/>
                <a:cs typeface="Roboto" charset="0"/>
              </a:rPr>
              <a:t>            </a:t>
            </a:r>
          </a:p>
          <a:p>
            <a:r>
              <a:rPr lang="en-US" sz="900" dirty="0">
                <a:latin typeface="Roboto" charset="0"/>
                <a:ea typeface="Roboto" charset="0"/>
                <a:cs typeface="Roboto" charset="0"/>
              </a:rPr>
              <a:t>        You can force it to not pause, and just go ahead and load, if set to False this defaults to True</a:t>
            </a:r>
          </a:p>
          <a:p>
            <a:r>
              <a:rPr lang="en-US" sz="900" dirty="0">
                <a:latin typeface="Roboto" charset="0"/>
                <a:ea typeface="Roboto" charset="0"/>
                <a:cs typeface="Roboto" charset="0"/>
              </a:rPr>
              <a:t>        Example:</a:t>
            </a:r>
          </a:p>
          <a:p>
            <a:r>
              <a:rPr lang="en-US" sz="900" dirty="0">
                <a:latin typeface="Roboto" charset="0"/>
                <a:ea typeface="Roboto" charset="0"/>
                <a:cs typeface="Roboto" charset="0"/>
              </a:rPr>
              <a:t>            --</a:t>
            </a:r>
            <a:r>
              <a:rPr lang="en-US" sz="900" dirty="0" err="1">
                <a:latin typeface="Roboto" charset="0"/>
                <a:ea typeface="Roboto" charset="0"/>
                <a:cs typeface="Roboto" charset="0"/>
              </a:rPr>
              <a:t>pause_before_loading</a:t>
            </a:r>
            <a:r>
              <a:rPr lang="en-US" sz="900" dirty="0">
                <a:latin typeface="Roboto" charset="0"/>
                <a:ea typeface="Roboto" charset="0"/>
                <a:cs typeface="Roboto" charset="0"/>
              </a:rPr>
              <a:t>=False</a:t>
            </a:r>
          </a:p>
          <a:p>
            <a:endParaRPr lang="en-US" sz="900" dirty="0">
              <a:latin typeface="Roboto" charset="0"/>
              <a:ea typeface="Roboto" charset="0"/>
              <a:cs typeface="Roboto" charset="0"/>
            </a:endParaRPr>
          </a:p>
          <a:p>
            <a:endParaRPr lang="en-US" sz="900" dirty="0">
              <a:latin typeface="Roboto" charset="0"/>
              <a:ea typeface="Roboto" charset="0"/>
              <a:cs typeface="Roboto" charset="0"/>
            </a:endParaRPr>
          </a:p>
          <a:p>
            <a:endParaRPr lang="en-US" sz="900" dirty="0">
              <a:latin typeface="Roboto" charset="0"/>
              <a:ea typeface="Roboto" charset="0"/>
              <a:cs typeface="Roboto" charset="0"/>
            </a:endParaRPr>
          </a:p>
        </p:txBody>
      </p:sp>
    </p:spTree>
    <p:extLst>
      <p:ext uri="{BB962C8B-B14F-4D97-AF65-F5344CB8AC3E}">
        <p14:creationId xmlns:p14="http://schemas.microsoft.com/office/powerpoint/2010/main" val="21870670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a:xfrm>
            <a:off x="319060" y="187082"/>
            <a:ext cx="11195177" cy="562427"/>
          </a:xfrm>
        </p:spPr>
        <p:txBody>
          <a:bodyPr/>
          <a:lstStyle/>
          <a:p>
            <a:r>
              <a:rPr lang="en-US" dirty="0"/>
              <a:t>Usage </a:t>
            </a:r>
            <a:r>
              <a:rPr lang="en-US" sz="2400" dirty="0"/>
              <a:t>(optional parameters)</a:t>
            </a:r>
            <a:endParaRPr lang="en-IN" sz="2400"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595566" y="761084"/>
            <a:ext cx="11195176" cy="5595754"/>
          </a:xfrm>
          <a:prstGeom prst="rect">
            <a:avLst/>
          </a:prstGeom>
          <a:noFill/>
        </p:spPr>
        <p:txBody>
          <a:bodyPr wrap="square" lIns="0" tIns="0" rIns="0" bIns="0" rtlCol="0">
            <a:noAutofit/>
          </a:bodyPr>
          <a:lstStyle/>
          <a:p>
            <a:r>
              <a:rPr lang="en-US" sz="900" dirty="0">
                <a:latin typeface="Roboto" charset="0"/>
                <a:ea typeface="Roboto" charset="0"/>
                <a:cs typeface="Roboto" charset="0"/>
              </a:rPr>
              <a:t>Optionally, you can set parameters:</a:t>
            </a:r>
          </a:p>
          <a:p>
            <a:endParaRPr lang="en-US" sz="900" dirty="0">
              <a:latin typeface="Roboto" charset="0"/>
              <a:ea typeface="Roboto" charset="0"/>
              <a:cs typeface="Roboto" charset="0"/>
            </a:endParaRPr>
          </a:p>
          <a:p>
            <a:r>
              <a:rPr lang="en-US" sz="900" dirty="0">
                <a:latin typeface="Roboto" charset="0"/>
                <a:ea typeface="Roboto" charset="0"/>
                <a:cs typeface="Roboto" charset="0"/>
              </a:rPr>
              <a:t>    --</a:t>
            </a:r>
            <a:r>
              <a:rPr lang="en-US" sz="900" dirty="0" err="1">
                <a:latin typeface="Roboto" charset="0"/>
                <a:ea typeface="Roboto" charset="0"/>
                <a:cs typeface="Roboto" charset="0"/>
              </a:rPr>
              <a:t>pause_when_done</a:t>
            </a:r>
            <a:endParaRPr lang="en-US" sz="900" dirty="0">
              <a:latin typeface="Roboto" charset="0"/>
              <a:ea typeface="Roboto" charset="0"/>
              <a:cs typeface="Roboto" charset="0"/>
            </a:endParaRPr>
          </a:p>
          <a:p>
            <a:r>
              <a:rPr lang="en-US" sz="900" dirty="0">
                <a:latin typeface="Roboto" charset="0"/>
                <a:ea typeface="Roboto" charset="0"/>
                <a:cs typeface="Roboto" charset="0"/>
              </a:rPr>
              <a:t>        You can set the behavior on whether or not the script pauses when it's complete. (So you can review the information on the window, before it disappears)</a:t>
            </a:r>
          </a:p>
          <a:p>
            <a:r>
              <a:rPr lang="en-US" sz="900" dirty="0">
                <a:latin typeface="Roboto" charset="0"/>
                <a:ea typeface="Roboto" charset="0"/>
                <a:cs typeface="Roboto" charset="0"/>
              </a:rPr>
              <a:t>        Example:</a:t>
            </a:r>
          </a:p>
          <a:p>
            <a:r>
              <a:rPr lang="en-US" sz="900" dirty="0">
                <a:latin typeface="Roboto" charset="0"/>
                <a:ea typeface="Roboto" charset="0"/>
                <a:cs typeface="Roboto" charset="0"/>
              </a:rPr>
              <a:t>            --</a:t>
            </a:r>
            <a:r>
              <a:rPr lang="en-US" sz="900" dirty="0" err="1">
                <a:latin typeface="Roboto" charset="0"/>
                <a:ea typeface="Roboto" charset="0"/>
                <a:cs typeface="Roboto" charset="0"/>
              </a:rPr>
              <a:t>pause_when_done</a:t>
            </a:r>
            <a:r>
              <a:rPr lang="en-US" sz="900" dirty="0">
                <a:latin typeface="Roboto" charset="0"/>
                <a:ea typeface="Roboto" charset="0"/>
                <a:cs typeface="Roboto" charset="0"/>
              </a:rPr>
              <a:t>=False</a:t>
            </a:r>
          </a:p>
          <a:p>
            <a:endParaRPr lang="en-US" sz="900" dirty="0">
              <a:latin typeface="Roboto" charset="0"/>
              <a:ea typeface="Roboto" charset="0"/>
              <a:cs typeface="Roboto" charset="0"/>
            </a:endParaRPr>
          </a:p>
          <a:p>
            <a:r>
              <a:rPr lang="en-US" sz="900" dirty="0">
                <a:latin typeface="Roboto" charset="0"/>
                <a:ea typeface="Roboto" charset="0"/>
                <a:cs typeface="Roboto" charset="0"/>
              </a:rPr>
              <a:t>     --</a:t>
            </a:r>
            <a:r>
              <a:rPr lang="en-US" sz="900" dirty="0" err="1">
                <a:latin typeface="Roboto" charset="0"/>
                <a:ea typeface="Roboto" charset="0"/>
                <a:cs typeface="Roboto" charset="0"/>
              </a:rPr>
              <a:t>use_api</a:t>
            </a:r>
            <a:endParaRPr lang="en-US" sz="900" dirty="0">
              <a:latin typeface="Roboto" charset="0"/>
              <a:ea typeface="Roboto" charset="0"/>
              <a:cs typeface="Roboto" charset="0"/>
            </a:endParaRPr>
          </a:p>
          <a:p>
            <a:r>
              <a:rPr lang="en-US" sz="900" dirty="0">
                <a:latin typeface="Roboto" charset="0"/>
                <a:ea typeface="Roboto" charset="0"/>
                <a:cs typeface="Roboto" charset="0"/>
              </a:rPr>
              <a:t>        You can set the script to not use the API. If you set this to False, then additional requirements will be needed. The script will not make any connection to your env, or use any APIs. For this reason, you'll need to</a:t>
            </a:r>
          </a:p>
          <a:p>
            <a:r>
              <a:rPr lang="en-US" sz="900" dirty="0">
                <a:latin typeface="Roboto" charset="0"/>
                <a:ea typeface="Roboto" charset="0"/>
                <a:cs typeface="Roboto" charset="0"/>
              </a:rPr>
              <a:t>        manually export the assets (Within Data Governance and Catalog perform a search for "resources" and export including children) Place the xlsx or zip file in the same location as the script/exe file. If using ETL, you’ll</a:t>
            </a:r>
          </a:p>
          <a:p>
            <a:r>
              <a:rPr lang="en-US" sz="900" dirty="0">
                <a:latin typeface="Roboto" charset="0"/>
                <a:ea typeface="Roboto" charset="0"/>
                <a:cs typeface="Roboto" charset="0"/>
              </a:rPr>
              <a:t>        also need to download the templates, and models that you'll be using. (Within Metadata Command Center, go to customize, metadata Models, then Download Template Models are </a:t>
            </a:r>
            <a:r>
              <a:rPr lang="en-US" sz="900" dirty="0" err="1">
                <a:latin typeface="Roboto" charset="0"/>
                <a:ea typeface="Roboto" charset="0"/>
                <a:cs typeface="Roboto" charset="0"/>
              </a:rPr>
              <a:t>json</a:t>
            </a:r>
            <a:r>
              <a:rPr lang="en-US" sz="900" dirty="0">
                <a:latin typeface="Roboto" charset="0"/>
                <a:ea typeface="Roboto" charset="0"/>
                <a:cs typeface="Roboto" charset="0"/>
              </a:rPr>
              <a:t> files, Metadata Templates are </a:t>
            </a:r>
          </a:p>
          <a:p>
            <a:r>
              <a:rPr lang="en-US" sz="900" dirty="0">
                <a:latin typeface="Roboto" charset="0"/>
                <a:ea typeface="Roboto" charset="0"/>
                <a:cs typeface="Roboto" charset="0"/>
              </a:rPr>
              <a:t>        zip files) place these files in the &lt;</a:t>
            </a:r>
            <a:r>
              <a:rPr lang="en-US" sz="900" dirty="0" err="1">
                <a:latin typeface="Roboto" charset="0"/>
                <a:ea typeface="Roboto" charset="0"/>
                <a:cs typeface="Roboto" charset="0"/>
              </a:rPr>
              <a:t>script_location</a:t>
            </a:r>
            <a:r>
              <a:rPr lang="en-US" sz="900" dirty="0">
                <a:latin typeface="Roboto" charset="0"/>
                <a:ea typeface="Roboto" charset="0"/>
                <a:cs typeface="Roboto" charset="0"/>
              </a:rPr>
              <a:t>&gt;/data/templates folder. If using this option, the script will not create resources or execute. So you'll need to manually create the resource(s) and execute them.</a:t>
            </a:r>
          </a:p>
          <a:p>
            <a:r>
              <a:rPr lang="en-US" sz="900" dirty="0">
                <a:latin typeface="Roboto" charset="0"/>
                <a:ea typeface="Roboto" charset="0"/>
                <a:cs typeface="Roboto" charset="0"/>
              </a:rPr>
              <a:t>        Example:</a:t>
            </a:r>
          </a:p>
          <a:p>
            <a:r>
              <a:rPr lang="en-US" sz="900" dirty="0">
                <a:latin typeface="Roboto" charset="0"/>
                <a:ea typeface="Roboto" charset="0"/>
                <a:cs typeface="Roboto" charset="0"/>
              </a:rPr>
              <a:t>            --</a:t>
            </a:r>
            <a:r>
              <a:rPr lang="en-US" sz="900" dirty="0" err="1">
                <a:latin typeface="Roboto" charset="0"/>
                <a:ea typeface="Roboto" charset="0"/>
                <a:cs typeface="Roboto" charset="0"/>
              </a:rPr>
              <a:t>use_api</a:t>
            </a:r>
            <a:r>
              <a:rPr lang="en-US" sz="900" dirty="0">
                <a:latin typeface="Roboto" charset="0"/>
                <a:ea typeface="Roboto" charset="0"/>
                <a:cs typeface="Roboto" charset="0"/>
              </a:rPr>
              <a:t>=False</a:t>
            </a:r>
          </a:p>
          <a:p>
            <a:endParaRPr lang="en-US" sz="900" dirty="0">
              <a:latin typeface="Roboto" charset="0"/>
              <a:ea typeface="Roboto" charset="0"/>
              <a:cs typeface="Roboto" charset="0"/>
            </a:endParaRPr>
          </a:p>
          <a:p>
            <a:r>
              <a:rPr lang="en-US" sz="900" dirty="0">
                <a:latin typeface="Roboto" charset="0"/>
                <a:ea typeface="Roboto" charset="0"/>
                <a:cs typeface="Roboto" charset="0"/>
              </a:rPr>
              <a:t>    --</a:t>
            </a:r>
            <a:r>
              <a:rPr lang="en-US" sz="900" dirty="0" err="1">
                <a:latin typeface="Roboto" charset="0"/>
                <a:ea typeface="Roboto" charset="0"/>
                <a:cs typeface="Roboto" charset="0"/>
              </a:rPr>
              <a:t>directory_with_assets_export</a:t>
            </a:r>
            <a:endParaRPr lang="en-US" sz="900" dirty="0">
              <a:latin typeface="Roboto" charset="0"/>
              <a:ea typeface="Roboto" charset="0"/>
              <a:cs typeface="Roboto" charset="0"/>
            </a:endParaRPr>
          </a:p>
          <a:p>
            <a:r>
              <a:rPr lang="en-US" sz="900" dirty="0">
                <a:latin typeface="Roboto" charset="0"/>
                <a:ea typeface="Roboto" charset="0"/>
                <a:cs typeface="Roboto" charset="0"/>
              </a:rPr>
              <a:t>        If you set the --</a:t>
            </a:r>
            <a:r>
              <a:rPr lang="en-US" sz="900" dirty="0" err="1">
                <a:latin typeface="Roboto" charset="0"/>
                <a:ea typeface="Roboto" charset="0"/>
                <a:cs typeface="Roboto" charset="0"/>
              </a:rPr>
              <a:t>use_api</a:t>
            </a:r>
            <a:r>
              <a:rPr lang="en-US" sz="900" dirty="0">
                <a:latin typeface="Roboto" charset="0"/>
                <a:ea typeface="Roboto" charset="0"/>
                <a:cs typeface="Roboto" charset="0"/>
              </a:rPr>
              <a:t>=False, you can specify which directory contains the export file zip/xlsx file It will default to the &lt;</a:t>
            </a:r>
            <a:r>
              <a:rPr lang="en-US" sz="900" dirty="0" err="1">
                <a:latin typeface="Roboto" charset="0"/>
                <a:ea typeface="Roboto" charset="0"/>
                <a:cs typeface="Roboto" charset="0"/>
              </a:rPr>
              <a:t>script_location</a:t>
            </a:r>
            <a:r>
              <a:rPr lang="en-US" sz="900" dirty="0">
                <a:latin typeface="Roboto" charset="0"/>
                <a:ea typeface="Roboto" charset="0"/>
                <a:cs typeface="Roboto" charset="0"/>
              </a:rPr>
              <a:t>&gt; and will look for the latest zip file or xlsx file in that directory.</a:t>
            </a:r>
          </a:p>
          <a:p>
            <a:r>
              <a:rPr lang="en-US" sz="900" dirty="0">
                <a:latin typeface="Roboto" charset="0"/>
                <a:ea typeface="Roboto" charset="0"/>
                <a:cs typeface="Roboto" charset="0"/>
              </a:rPr>
              <a:t>        Example:</a:t>
            </a:r>
          </a:p>
          <a:p>
            <a:r>
              <a:rPr lang="en-US" sz="900" dirty="0">
                <a:latin typeface="Roboto" charset="0"/>
                <a:ea typeface="Roboto" charset="0"/>
                <a:cs typeface="Roboto" charset="0"/>
              </a:rPr>
              <a:t>            --</a:t>
            </a:r>
            <a:r>
              <a:rPr lang="en-US" sz="900" dirty="0" err="1">
                <a:latin typeface="Roboto" charset="0"/>
                <a:ea typeface="Roboto" charset="0"/>
                <a:cs typeface="Roboto" charset="0"/>
              </a:rPr>
              <a:t>directory_with_assets_export</a:t>
            </a:r>
            <a:r>
              <a:rPr lang="en-US" sz="900" dirty="0">
                <a:latin typeface="Roboto" charset="0"/>
                <a:ea typeface="Roboto" charset="0"/>
                <a:cs typeface="Roboto" charset="0"/>
              </a:rPr>
              <a:t>=/</a:t>
            </a:r>
            <a:r>
              <a:rPr lang="en-US" sz="900" dirty="0" err="1">
                <a:latin typeface="Roboto" charset="0"/>
                <a:ea typeface="Roboto" charset="0"/>
                <a:cs typeface="Roboto" charset="0"/>
              </a:rPr>
              <a:t>my_files</a:t>
            </a:r>
            <a:r>
              <a:rPr lang="en-US" sz="900" dirty="0">
                <a:latin typeface="Roboto" charset="0"/>
                <a:ea typeface="Roboto" charset="0"/>
                <a:cs typeface="Roboto" charset="0"/>
              </a:rPr>
              <a:t>/assets</a:t>
            </a:r>
          </a:p>
          <a:p>
            <a:endParaRPr lang="en-US" sz="900" dirty="0">
              <a:latin typeface="Roboto" charset="0"/>
              <a:ea typeface="Roboto" charset="0"/>
              <a:cs typeface="Roboto" charset="0"/>
            </a:endParaRPr>
          </a:p>
          <a:p>
            <a:r>
              <a:rPr lang="en-US" sz="900" dirty="0">
                <a:latin typeface="Roboto" charset="0"/>
                <a:ea typeface="Roboto" charset="0"/>
                <a:cs typeface="Roboto" charset="0"/>
              </a:rPr>
              <a:t>    --</a:t>
            </a:r>
            <a:r>
              <a:rPr lang="en-US" sz="900" dirty="0" err="1">
                <a:latin typeface="Roboto" charset="0"/>
                <a:ea typeface="Roboto" charset="0"/>
                <a:cs typeface="Roboto" charset="0"/>
              </a:rPr>
              <a:t>directory_to_write_links_file</a:t>
            </a:r>
            <a:endParaRPr lang="en-US" sz="900" dirty="0">
              <a:latin typeface="Roboto" charset="0"/>
              <a:ea typeface="Roboto" charset="0"/>
              <a:cs typeface="Roboto" charset="0"/>
            </a:endParaRPr>
          </a:p>
          <a:p>
            <a:r>
              <a:rPr lang="en-US" sz="900" dirty="0">
                <a:latin typeface="Roboto" charset="0"/>
                <a:ea typeface="Roboto" charset="0"/>
                <a:cs typeface="Roboto" charset="0"/>
              </a:rPr>
              <a:t>        You can specify a different location to write the Lineage Resource zip files. It will default to &lt;</a:t>
            </a:r>
            <a:r>
              <a:rPr lang="en-US" sz="900" dirty="0" err="1">
                <a:latin typeface="Roboto" charset="0"/>
                <a:ea typeface="Roboto" charset="0"/>
                <a:cs typeface="Roboto" charset="0"/>
              </a:rPr>
              <a:t>script_location</a:t>
            </a:r>
            <a:r>
              <a:rPr lang="en-US" sz="900" dirty="0">
                <a:latin typeface="Roboto" charset="0"/>
                <a:ea typeface="Roboto" charset="0"/>
                <a:cs typeface="Roboto" charset="0"/>
              </a:rPr>
              <a:t>&gt;/links </a:t>
            </a:r>
          </a:p>
          <a:p>
            <a:r>
              <a:rPr lang="en-US" sz="900" dirty="0">
                <a:latin typeface="Roboto" charset="0"/>
                <a:ea typeface="Roboto" charset="0"/>
                <a:cs typeface="Roboto" charset="0"/>
              </a:rPr>
              <a:t>        Example:</a:t>
            </a:r>
          </a:p>
          <a:p>
            <a:r>
              <a:rPr lang="en-US" sz="900" dirty="0">
                <a:latin typeface="Roboto" charset="0"/>
                <a:ea typeface="Roboto" charset="0"/>
                <a:cs typeface="Roboto" charset="0"/>
              </a:rPr>
              <a:t>            --</a:t>
            </a:r>
            <a:r>
              <a:rPr lang="en-US" sz="900" dirty="0" err="1">
                <a:latin typeface="Roboto" charset="0"/>
                <a:ea typeface="Roboto" charset="0"/>
                <a:cs typeface="Roboto" charset="0"/>
              </a:rPr>
              <a:t>directory_to_write_links_file</a:t>
            </a:r>
            <a:r>
              <a:rPr lang="en-US" sz="900" dirty="0">
                <a:latin typeface="Roboto" charset="0"/>
                <a:ea typeface="Roboto" charset="0"/>
                <a:cs typeface="Roboto" charset="0"/>
              </a:rPr>
              <a:t>=/</a:t>
            </a:r>
            <a:r>
              <a:rPr lang="en-US" sz="900" dirty="0" err="1">
                <a:latin typeface="Roboto" charset="0"/>
                <a:ea typeface="Roboto" charset="0"/>
                <a:cs typeface="Roboto" charset="0"/>
              </a:rPr>
              <a:t>my_files</a:t>
            </a:r>
            <a:r>
              <a:rPr lang="en-US" sz="900" dirty="0">
                <a:latin typeface="Roboto" charset="0"/>
                <a:ea typeface="Roboto" charset="0"/>
                <a:cs typeface="Roboto" charset="0"/>
              </a:rPr>
              <a:t>/links</a:t>
            </a:r>
          </a:p>
          <a:p>
            <a:endParaRPr lang="en-US" sz="900" dirty="0">
              <a:latin typeface="Roboto" charset="0"/>
              <a:ea typeface="Roboto" charset="0"/>
              <a:cs typeface="Roboto" charset="0"/>
            </a:endParaRPr>
          </a:p>
          <a:p>
            <a:r>
              <a:rPr lang="en-US" sz="900" dirty="0">
                <a:latin typeface="Roboto" charset="0"/>
                <a:ea typeface="Roboto" charset="0"/>
                <a:cs typeface="Roboto" charset="0"/>
              </a:rPr>
              <a:t>    --</a:t>
            </a:r>
            <a:r>
              <a:rPr lang="en-US" sz="900" dirty="0" err="1">
                <a:latin typeface="Roboto" charset="0"/>
                <a:ea typeface="Roboto" charset="0"/>
                <a:cs typeface="Roboto" charset="0"/>
              </a:rPr>
              <a:t>directory_with_templates</a:t>
            </a:r>
            <a:endParaRPr lang="en-US" sz="900" dirty="0">
              <a:latin typeface="Roboto" charset="0"/>
              <a:ea typeface="Roboto" charset="0"/>
              <a:cs typeface="Roboto" charset="0"/>
            </a:endParaRPr>
          </a:p>
          <a:p>
            <a:r>
              <a:rPr lang="en-US" sz="900" dirty="0">
                <a:latin typeface="Roboto" charset="0"/>
                <a:ea typeface="Roboto" charset="0"/>
                <a:cs typeface="Roboto" charset="0"/>
              </a:rPr>
              <a:t>        You can specify a different location to reading/write the template and model files. It will default to &lt;</a:t>
            </a:r>
            <a:r>
              <a:rPr lang="en-US" sz="900" dirty="0" err="1">
                <a:latin typeface="Roboto" charset="0"/>
                <a:ea typeface="Roboto" charset="0"/>
                <a:cs typeface="Roboto" charset="0"/>
              </a:rPr>
              <a:t>script_location</a:t>
            </a:r>
            <a:r>
              <a:rPr lang="en-US" sz="900" dirty="0">
                <a:latin typeface="Roboto" charset="0"/>
                <a:ea typeface="Roboto" charset="0"/>
                <a:cs typeface="Roboto" charset="0"/>
              </a:rPr>
              <a:t>&gt;/data/templates </a:t>
            </a:r>
          </a:p>
          <a:p>
            <a:r>
              <a:rPr lang="en-US" sz="900" dirty="0">
                <a:latin typeface="Roboto" charset="0"/>
                <a:ea typeface="Roboto" charset="0"/>
                <a:cs typeface="Roboto" charset="0"/>
              </a:rPr>
              <a:t>        Example:</a:t>
            </a:r>
          </a:p>
          <a:p>
            <a:r>
              <a:rPr lang="en-US" sz="900" dirty="0">
                <a:latin typeface="Roboto" charset="0"/>
                <a:ea typeface="Roboto" charset="0"/>
                <a:cs typeface="Roboto" charset="0"/>
              </a:rPr>
              <a:t>            --</a:t>
            </a:r>
            <a:r>
              <a:rPr lang="en-US" sz="900" dirty="0" err="1">
                <a:latin typeface="Roboto" charset="0"/>
                <a:ea typeface="Roboto" charset="0"/>
                <a:cs typeface="Roboto" charset="0"/>
              </a:rPr>
              <a:t>directory_with_templates</a:t>
            </a:r>
            <a:r>
              <a:rPr lang="en-US" sz="900" dirty="0">
                <a:latin typeface="Roboto" charset="0"/>
                <a:ea typeface="Roboto" charset="0"/>
                <a:cs typeface="Roboto" charset="0"/>
              </a:rPr>
              <a:t>=/</a:t>
            </a:r>
            <a:r>
              <a:rPr lang="en-US" sz="900" dirty="0" err="1">
                <a:latin typeface="Roboto" charset="0"/>
                <a:ea typeface="Roboto" charset="0"/>
                <a:cs typeface="Roboto" charset="0"/>
              </a:rPr>
              <a:t>my_files</a:t>
            </a:r>
            <a:r>
              <a:rPr lang="en-US" sz="900" dirty="0">
                <a:latin typeface="Roboto" charset="0"/>
                <a:ea typeface="Roboto" charset="0"/>
                <a:cs typeface="Roboto" charset="0"/>
              </a:rPr>
              <a:t>/data/templates</a:t>
            </a:r>
          </a:p>
          <a:p>
            <a:endParaRPr lang="en-US" sz="900" dirty="0">
              <a:latin typeface="Roboto" charset="0"/>
              <a:ea typeface="Roboto" charset="0"/>
              <a:cs typeface="Roboto" charset="0"/>
            </a:endParaRPr>
          </a:p>
          <a:p>
            <a:r>
              <a:rPr lang="en-US" sz="900" dirty="0">
                <a:latin typeface="Roboto" charset="0"/>
                <a:ea typeface="Roboto" charset="0"/>
                <a:cs typeface="Roboto" charset="0"/>
              </a:rPr>
              <a:t>    --</a:t>
            </a:r>
            <a:r>
              <a:rPr lang="en-US" sz="900" dirty="0" err="1">
                <a:latin typeface="Roboto" charset="0"/>
                <a:ea typeface="Roboto" charset="0"/>
                <a:cs typeface="Roboto" charset="0"/>
              </a:rPr>
              <a:t>directory_to_write_resource_files</a:t>
            </a:r>
            <a:endParaRPr lang="en-US" sz="900" dirty="0">
              <a:latin typeface="Roboto" charset="0"/>
              <a:ea typeface="Roboto" charset="0"/>
              <a:cs typeface="Roboto" charset="0"/>
            </a:endParaRPr>
          </a:p>
          <a:p>
            <a:r>
              <a:rPr lang="en-US" sz="900" dirty="0">
                <a:latin typeface="Roboto" charset="0"/>
                <a:ea typeface="Roboto" charset="0"/>
                <a:cs typeface="Roboto" charset="0"/>
              </a:rPr>
              <a:t>        You can specify a different location to write the ETL Resource zip files. It will default to &lt;</a:t>
            </a:r>
            <a:r>
              <a:rPr lang="en-US" sz="900" dirty="0" err="1">
                <a:latin typeface="Roboto" charset="0"/>
                <a:ea typeface="Roboto" charset="0"/>
                <a:cs typeface="Roboto" charset="0"/>
              </a:rPr>
              <a:t>script_location</a:t>
            </a:r>
            <a:r>
              <a:rPr lang="en-US" sz="900" dirty="0">
                <a:latin typeface="Roboto" charset="0"/>
                <a:ea typeface="Roboto" charset="0"/>
                <a:cs typeface="Roboto" charset="0"/>
              </a:rPr>
              <a:t>&gt;/resources </a:t>
            </a:r>
          </a:p>
          <a:p>
            <a:r>
              <a:rPr lang="en-US" sz="900" dirty="0">
                <a:latin typeface="Roboto" charset="0"/>
                <a:ea typeface="Roboto" charset="0"/>
                <a:cs typeface="Roboto" charset="0"/>
              </a:rPr>
              <a:t>        Example:</a:t>
            </a:r>
          </a:p>
          <a:p>
            <a:r>
              <a:rPr lang="en-US" sz="900" dirty="0">
                <a:latin typeface="Roboto" charset="0"/>
                <a:ea typeface="Roboto" charset="0"/>
                <a:cs typeface="Roboto" charset="0"/>
              </a:rPr>
              <a:t>            --</a:t>
            </a:r>
            <a:r>
              <a:rPr lang="en-US" sz="900" dirty="0" err="1">
                <a:latin typeface="Roboto" charset="0"/>
                <a:ea typeface="Roboto" charset="0"/>
                <a:cs typeface="Roboto" charset="0"/>
              </a:rPr>
              <a:t>directory_to_write_resource_files</a:t>
            </a:r>
            <a:r>
              <a:rPr lang="en-US" sz="900" dirty="0">
                <a:latin typeface="Roboto" charset="0"/>
                <a:ea typeface="Roboto" charset="0"/>
                <a:cs typeface="Roboto" charset="0"/>
              </a:rPr>
              <a:t>=/</a:t>
            </a:r>
            <a:r>
              <a:rPr lang="en-US" sz="900" dirty="0" err="1">
                <a:latin typeface="Roboto" charset="0"/>
                <a:ea typeface="Roboto" charset="0"/>
                <a:cs typeface="Roboto" charset="0"/>
              </a:rPr>
              <a:t>my_files</a:t>
            </a:r>
            <a:r>
              <a:rPr lang="en-US" sz="900" dirty="0">
                <a:latin typeface="Roboto" charset="0"/>
                <a:ea typeface="Roboto" charset="0"/>
                <a:cs typeface="Roboto" charset="0"/>
              </a:rPr>
              <a:t>/resources</a:t>
            </a:r>
          </a:p>
          <a:p>
            <a:endParaRPr lang="en-US" sz="900" dirty="0">
              <a:latin typeface="Roboto" charset="0"/>
              <a:ea typeface="Roboto" charset="0"/>
              <a:cs typeface="Roboto" charset="0"/>
            </a:endParaRPr>
          </a:p>
          <a:p>
            <a:r>
              <a:rPr lang="en-US" sz="900" dirty="0">
                <a:latin typeface="Roboto" charset="0"/>
                <a:ea typeface="Roboto" charset="0"/>
                <a:cs typeface="Roboto" charset="0"/>
              </a:rPr>
              <a:t>    --</a:t>
            </a:r>
            <a:r>
              <a:rPr lang="en-US" sz="900" dirty="0" err="1">
                <a:latin typeface="Roboto" charset="0"/>
                <a:ea typeface="Roboto" charset="0"/>
                <a:cs typeface="Roboto" charset="0"/>
              </a:rPr>
              <a:t>extracts_folder</a:t>
            </a:r>
            <a:endParaRPr lang="en-US" sz="900" dirty="0">
              <a:latin typeface="Roboto" charset="0"/>
              <a:ea typeface="Roboto" charset="0"/>
              <a:cs typeface="Roboto" charset="0"/>
            </a:endParaRPr>
          </a:p>
          <a:p>
            <a:r>
              <a:rPr lang="en-US" sz="900" dirty="0">
                <a:latin typeface="Roboto" charset="0"/>
                <a:ea typeface="Roboto" charset="0"/>
                <a:cs typeface="Roboto" charset="0"/>
              </a:rPr>
              <a:t>        You can specify a different location to write the temporary files that the </a:t>
            </a:r>
            <a:r>
              <a:rPr lang="en-US" sz="900" dirty="0" err="1">
                <a:latin typeface="Roboto" charset="0"/>
                <a:ea typeface="Roboto" charset="0"/>
                <a:cs typeface="Roboto" charset="0"/>
              </a:rPr>
              <a:t>api</a:t>
            </a:r>
            <a:r>
              <a:rPr lang="en-US" sz="900" dirty="0">
                <a:latin typeface="Roboto" charset="0"/>
                <a:ea typeface="Roboto" charset="0"/>
                <a:cs typeface="Roboto" charset="0"/>
              </a:rPr>
              <a:t> downloads. These files are raw collection of resources, and assets (in the case of using the </a:t>
            </a:r>
            <a:r>
              <a:rPr lang="en-US" sz="900" dirty="0" err="1">
                <a:latin typeface="Roboto" charset="0"/>
                <a:ea typeface="Roboto" charset="0"/>
                <a:cs typeface="Roboto" charset="0"/>
              </a:rPr>
              <a:t>api</a:t>
            </a:r>
            <a:r>
              <a:rPr lang="en-US" sz="900" dirty="0">
                <a:latin typeface="Roboto" charset="0"/>
                <a:ea typeface="Roboto" charset="0"/>
                <a:cs typeface="Roboto" charset="0"/>
              </a:rPr>
              <a:t>) It will default to &lt;</a:t>
            </a:r>
            <a:r>
              <a:rPr lang="en-US" sz="900" dirty="0" err="1">
                <a:latin typeface="Roboto" charset="0"/>
                <a:ea typeface="Roboto" charset="0"/>
                <a:cs typeface="Roboto" charset="0"/>
              </a:rPr>
              <a:t>script_location</a:t>
            </a:r>
            <a:r>
              <a:rPr lang="en-US" sz="900" dirty="0">
                <a:latin typeface="Roboto" charset="0"/>
                <a:ea typeface="Roboto" charset="0"/>
                <a:cs typeface="Roboto" charset="0"/>
              </a:rPr>
              <a:t>&gt;/data </a:t>
            </a:r>
          </a:p>
          <a:p>
            <a:r>
              <a:rPr lang="en-US" sz="900" dirty="0">
                <a:latin typeface="Roboto" charset="0"/>
                <a:ea typeface="Roboto" charset="0"/>
                <a:cs typeface="Roboto" charset="0"/>
              </a:rPr>
              <a:t>        Example:</a:t>
            </a:r>
          </a:p>
          <a:p>
            <a:r>
              <a:rPr lang="en-US" sz="900" dirty="0">
                <a:latin typeface="Roboto" charset="0"/>
                <a:ea typeface="Roboto" charset="0"/>
                <a:cs typeface="Roboto" charset="0"/>
              </a:rPr>
              <a:t>            --</a:t>
            </a:r>
            <a:r>
              <a:rPr lang="en-US" sz="900" dirty="0" err="1">
                <a:latin typeface="Roboto" charset="0"/>
                <a:ea typeface="Roboto" charset="0"/>
                <a:cs typeface="Roboto" charset="0"/>
              </a:rPr>
              <a:t>extracts_folder</a:t>
            </a:r>
            <a:r>
              <a:rPr lang="en-US" sz="900" dirty="0">
                <a:latin typeface="Roboto" charset="0"/>
                <a:ea typeface="Roboto" charset="0"/>
                <a:cs typeface="Roboto" charset="0"/>
              </a:rPr>
              <a:t>=/</a:t>
            </a:r>
            <a:r>
              <a:rPr lang="en-US" sz="900" dirty="0" err="1">
                <a:latin typeface="Roboto" charset="0"/>
                <a:ea typeface="Roboto" charset="0"/>
                <a:cs typeface="Roboto" charset="0"/>
              </a:rPr>
              <a:t>my_files</a:t>
            </a:r>
            <a:r>
              <a:rPr lang="en-US" sz="900" dirty="0">
                <a:latin typeface="Roboto" charset="0"/>
                <a:ea typeface="Roboto" charset="0"/>
                <a:cs typeface="Roboto" charset="0"/>
              </a:rPr>
              <a:t>/data</a:t>
            </a:r>
          </a:p>
          <a:p>
            <a:endParaRPr lang="en-US" sz="900" dirty="0">
              <a:latin typeface="Roboto" charset="0"/>
              <a:ea typeface="Roboto" charset="0"/>
              <a:cs typeface="Roboto" charset="0"/>
            </a:endParaRPr>
          </a:p>
          <a:p>
            <a:r>
              <a:rPr lang="en-US" sz="900" dirty="0">
                <a:latin typeface="Roboto" charset="0"/>
                <a:ea typeface="Roboto" charset="0"/>
                <a:cs typeface="Roboto" charset="0"/>
              </a:rPr>
              <a:t>   </a:t>
            </a:r>
          </a:p>
        </p:txBody>
      </p:sp>
    </p:spTree>
    <p:extLst>
      <p:ext uri="{BB962C8B-B14F-4D97-AF65-F5344CB8AC3E}">
        <p14:creationId xmlns:p14="http://schemas.microsoft.com/office/powerpoint/2010/main" val="2321553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a:xfrm>
            <a:off x="319060" y="187082"/>
            <a:ext cx="11195177" cy="562427"/>
          </a:xfrm>
        </p:spPr>
        <p:txBody>
          <a:bodyPr/>
          <a:lstStyle/>
          <a:p>
            <a:r>
              <a:rPr lang="en-US" dirty="0"/>
              <a:t>Usage </a:t>
            </a:r>
            <a:r>
              <a:rPr lang="en-US" sz="2400" dirty="0"/>
              <a:t>(optional parameters)</a:t>
            </a:r>
            <a:endParaRPr lang="en-IN" sz="2400"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595566" y="761084"/>
            <a:ext cx="11195176" cy="3872462"/>
          </a:xfrm>
          <a:prstGeom prst="rect">
            <a:avLst/>
          </a:prstGeom>
          <a:noFill/>
        </p:spPr>
        <p:txBody>
          <a:bodyPr wrap="square" lIns="0" tIns="0" rIns="0" bIns="0" rtlCol="0">
            <a:noAutofit/>
          </a:bodyPr>
          <a:lstStyle/>
          <a:p>
            <a:endParaRPr lang="en-US" sz="900" dirty="0">
              <a:latin typeface="Roboto" charset="0"/>
              <a:ea typeface="Roboto" charset="0"/>
              <a:cs typeface="Roboto" charset="0"/>
            </a:endParaRPr>
          </a:p>
          <a:p>
            <a:r>
              <a:rPr lang="en-US" sz="900" dirty="0">
                <a:latin typeface="Roboto" charset="0"/>
                <a:ea typeface="Roboto" charset="0"/>
                <a:cs typeface="Roboto" charset="0"/>
              </a:rPr>
              <a:t>Optionally, you can set parameters:</a:t>
            </a:r>
          </a:p>
          <a:p>
            <a:endParaRPr lang="en-US" sz="900" dirty="0">
              <a:latin typeface="Roboto" charset="0"/>
              <a:ea typeface="Roboto" charset="0"/>
              <a:cs typeface="Roboto" charset="0"/>
            </a:endParaRPr>
          </a:p>
          <a:p>
            <a:endParaRPr lang="en-US" sz="900" dirty="0">
              <a:latin typeface="Roboto" charset="0"/>
              <a:ea typeface="Roboto" charset="0"/>
              <a:cs typeface="Roboto" charset="0"/>
            </a:endParaRPr>
          </a:p>
          <a:p>
            <a:r>
              <a:rPr lang="en-US" sz="900" dirty="0">
                <a:latin typeface="Roboto" charset="0"/>
                <a:ea typeface="Roboto" charset="0"/>
                <a:cs typeface="Roboto" charset="0"/>
              </a:rPr>
              <a:t>   --</a:t>
            </a:r>
            <a:r>
              <a:rPr lang="en-US" sz="900" dirty="0" err="1">
                <a:latin typeface="Roboto" charset="0"/>
                <a:ea typeface="Roboto" charset="0"/>
                <a:cs typeface="Roboto" charset="0"/>
              </a:rPr>
              <a:t>models_to_download</a:t>
            </a:r>
            <a:endParaRPr lang="en-US" sz="900" dirty="0">
              <a:latin typeface="Roboto" charset="0"/>
              <a:ea typeface="Roboto" charset="0"/>
              <a:cs typeface="Roboto" charset="0"/>
            </a:endParaRPr>
          </a:p>
          <a:p>
            <a:r>
              <a:rPr lang="en-US" sz="900" dirty="0">
                <a:latin typeface="Roboto" charset="0"/>
                <a:ea typeface="Roboto" charset="0"/>
                <a:cs typeface="Roboto" charset="0"/>
              </a:rPr>
              <a:t>        You can specify any additional models to download for your ETL. By default</a:t>
            </a:r>
          </a:p>
          <a:p>
            <a:r>
              <a:rPr lang="en-US" sz="900" dirty="0">
                <a:latin typeface="Roboto" charset="0"/>
                <a:ea typeface="Roboto" charset="0"/>
                <a:cs typeface="Roboto" charset="0"/>
              </a:rPr>
              <a:t>        it will download "com.infa.odin.models.IICS.V2","com.infa.odin.models.Script", and "core"</a:t>
            </a:r>
          </a:p>
          <a:p>
            <a:r>
              <a:rPr lang="en-US" sz="900" dirty="0">
                <a:latin typeface="Roboto" charset="0"/>
                <a:ea typeface="Roboto" charset="0"/>
                <a:cs typeface="Roboto" charset="0"/>
              </a:rPr>
              <a:t>        so no need to specify those. But if you are using an additional model, you can update the script</a:t>
            </a:r>
          </a:p>
          <a:p>
            <a:r>
              <a:rPr lang="en-US" sz="900" dirty="0">
                <a:latin typeface="Roboto" charset="0"/>
                <a:ea typeface="Roboto" charset="0"/>
                <a:cs typeface="Roboto" charset="0"/>
              </a:rPr>
              <a:t>        or you can specify the model in an array format. Note that typically, any templates you're going</a:t>
            </a:r>
          </a:p>
          <a:p>
            <a:r>
              <a:rPr lang="en-US" sz="900" dirty="0">
                <a:latin typeface="Roboto" charset="0"/>
                <a:ea typeface="Roboto" charset="0"/>
                <a:cs typeface="Roboto" charset="0"/>
              </a:rPr>
              <a:t>        to download, you'll want to get that model as well.</a:t>
            </a:r>
          </a:p>
          <a:p>
            <a:r>
              <a:rPr lang="en-US" sz="900" dirty="0">
                <a:latin typeface="Roboto" charset="0"/>
                <a:ea typeface="Roboto" charset="0"/>
                <a:cs typeface="Roboto" charset="0"/>
              </a:rPr>
              <a:t>        Example:</a:t>
            </a:r>
          </a:p>
          <a:p>
            <a:r>
              <a:rPr lang="en-US" sz="900" dirty="0">
                <a:latin typeface="Roboto" charset="0"/>
                <a:ea typeface="Roboto" charset="0"/>
                <a:cs typeface="Roboto" charset="0"/>
              </a:rPr>
              <a:t>            --</a:t>
            </a:r>
            <a:r>
              <a:rPr lang="en-US" sz="900" dirty="0" err="1">
                <a:latin typeface="Roboto" charset="0"/>
                <a:ea typeface="Roboto" charset="0"/>
                <a:cs typeface="Roboto" charset="0"/>
              </a:rPr>
              <a:t>models_to_download</a:t>
            </a:r>
            <a:r>
              <a:rPr lang="en-US" sz="900" dirty="0">
                <a:latin typeface="Roboto" charset="0"/>
                <a:ea typeface="Roboto" charset="0"/>
                <a:cs typeface="Roboto" charset="0"/>
              </a:rPr>
              <a:t>="['</a:t>
            </a:r>
            <a:r>
              <a:rPr lang="en-US" sz="900" dirty="0" err="1">
                <a:latin typeface="Roboto" charset="0"/>
                <a:ea typeface="Roboto" charset="0"/>
                <a:cs typeface="Roboto" charset="0"/>
              </a:rPr>
              <a:t>custom.etl</a:t>
            </a:r>
            <a:r>
              <a:rPr lang="en-US" sz="900" dirty="0">
                <a:latin typeface="Roboto" charset="0"/>
                <a:ea typeface="Roboto" charset="0"/>
                <a:cs typeface="Roboto" charset="0"/>
              </a:rPr>
              <a:t>', '</a:t>
            </a:r>
            <a:r>
              <a:rPr lang="en-US" sz="900" dirty="0" err="1">
                <a:latin typeface="Roboto" charset="0"/>
                <a:ea typeface="Roboto" charset="0"/>
                <a:cs typeface="Roboto" charset="0"/>
              </a:rPr>
              <a:t>custom.myScript</a:t>
            </a:r>
            <a:r>
              <a:rPr lang="en-US" sz="900" dirty="0">
                <a:latin typeface="Roboto" charset="0"/>
                <a:ea typeface="Roboto" charset="0"/>
                <a:cs typeface="Roboto" charset="0"/>
              </a:rPr>
              <a:t>']"</a:t>
            </a:r>
          </a:p>
          <a:p>
            <a:endParaRPr lang="en-US" sz="900" dirty="0">
              <a:latin typeface="Roboto" charset="0"/>
              <a:ea typeface="Roboto" charset="0"/>
              <a:cs typeface="Roboto" charset="0"/>
            </a:endParaRPr>
          </a:p>
          <a:p>
            <a:r>
              <a:rPr lang="en-US" sz="900" dirty="0">
                <a:latin typeface="Roboto" charset="0"/>
                <a:ea typeface="Roboto" charset="0"/>
                <a:cs typeface="Roboto" charset="0"/>
              </a:rPr>
              <a:t>   --</a:t>
            </a:r>
            <a:r>
              <a:rPr lang="en-US" sz="900" dirty="0" err="1">
                <a:latin typeface="Roboto" charset="0"/>
                <a:ea typeface="Roboto" charset="0"/>
                <a:cs typeface="Roboto" charset="0"/>
              </a:rPr>
              <a:t>templates_to_download</a:t>
            </a:r>
            <a:endParaRPr lang="en-US" sz="900" dirty="0">
              <a:latin typeface="Roboto" charset="0"/>
              <a:ea typeface="Roboto" charset="0"/>
              <a:cs typeface="Roboto" charset="0"/>
            </a:endParaRPr>
          </a:p>
          <a:p>
            <a:r>
              <a:rPr lang="en-US" sz="900" dirty="0">
                <a:latin typeface="Roboto" charset="0"/>
                <a:ea typeface="Roboto" charset="0"/>
                <a:cs typeface="Roboto" charset="0"/>
              </a:rPr>
              <a:t>        You can specify any additional models to download for your ETL. By default</a:t>
            </a:r>
          </a:p>
          <a:p>
            <a:r>
              <a:rPr lang="en-US" sz="900" dirty="0">
                <a:latin typeface="Roboto" charset="0"/>
                <a:ea typeface="Roboto" charset="0"/>
                <a:cs typeface="Roboto" charset="0"/>
              </a:rPr>
              <a:t>        it will download "com.infa.odin.models.IICS.V2" and "</a:t>
            </a:r>
            <a:r>
              <a:rPr lang="en-US" sz="900" dirty="0" err="1">
                <a:latin typeface="Roboto" charset="0"/>
                <a:ea typeface="Roboto" charset="0"/>
                <a:cs typeface="Roboto" charset="0"/>
              </a:rPr>
              <a:t>com.infa.odin.models.Script</a:t>
            </a:r>
            <a:r>
              <a:rPr lang="en-US" sz="900" dirty="0">
                <a:latin typeface="Roboto" charset="0"/>
                <a:ea typeface="Roboto" charset="0"/>
                <a:cs typeface="Roboto" charset="0"/>
              </a:rPr>
              <a:t>"</a:t>
            </a:r>
          </a:p>
          <a:p>
            <a:r>
              <a:rPr lang="en-US" sz="900" dirty="0">
                <a:latin typeface="Roboto" charset="0"/>
                <a:ea typeface="Roboto" charset="0"/>
                <a:cs typeface="Roboto" charset="0"/>
              </a:rPr>
              <a:t>        so no need to specify those. But if you are using an additional model, you can update the script</a:t>
            </a:r>
          </a:p>
          <a:p>
            <a:r>
              <a:rPr lang="en-US" sz="900" dirty="0">
                <a:latin typeface="Roboto" charset="0"/>
                <a:ea typeface="Roboto" charset="0"/>
                <a:cs typeface="Roboto" charset="0"/>
              </a:rPr>
              <a:t>        or you can specify the model in an array format. Note that typically, any templates you're going</a:t>
            </a:r>
          </a:p>
          <a:p>
            <a:r>
              <a:rPr lang="en-US" sz="900" dirty="0">
                <a:latin typeface="Roboto" charset="0"/>
                <a:ea typeface="Roboto" charset="0"/>
                <a:cs typeface="Roboto" charset="0"/>
              </a:rPr>
              <a:t>        to download, you'll want to get that model as well.</a:t>
            </a:r>
          </a:p>
          <a:p>
            <a:r>
              <a:rPr lang="en-US" sz="900" dirty="0">
                <a:latin typeface="Roboto" charset="0"/>
                <a:ea typeface="Roboto" charset="0"/>
                <a:cs typeface="Roboto" charset="0"/>
              </a:rPr>
              <a:t>        Example:</a:t>
            </a:r>
          </a:p>
          <a:p>
            <a:r>
              <a:rPr lang="en-US" sz="900" dirty="0">
                <a:latin typeface="Roboto" charset="0"/>
                <a:ea typeface="Roboto" charset="0"/>
                <a:cs typeface="Roboto" charset="0"/>
              </a:rPr>
              <a:t>            --</a:t>
            </a:r>
            <a:r>
              <a:rPr lang="en-US" sz="900" dirty="0" err="1">
                <a:latin typeface="Roboto" charset="0"/>
                <a:ea typeface="Roboto" charset="0"/>
                <a:cs typeface="Roboto" charset="0"/>
              </a:rPr>
              <a:t>templates_to_download</a:t>
            </a:r>
            <a:r>
              <a:rPr lang="en-US" sz="900" dirty="0">
                <a:latin typeface="Roboto" charset="0"/>
                <a:ea typeface="Roboto" charset="0"/>
                <a:cs typeface="Roboto" charset="0"/>
              </a:rPr>
              <a:t>="['</a:t>
            </a:r>
            <a:r>
              <a:rPr lang="en-US" sz="900" dirty="0" err="1">
                <a:latin typeface="Roboto" charset="0"/>
                <a:ea typeface="Roboto" charset="0"/>
                <a:cs typeface="Roboto" charset="0"/>
              </a:rPr>
              <a:t>custom.etl</a:t>
            </a:r>
            <a:r>
              <a:rPr lang="en-US" sz="900" dirty="0">
                <a:latin typeface="Roboto" charset="0"/>
                <a:ea typeface="Roboto" charset="0"/>
                <a:cs typeface="Roboto" charset="0"/>
              </a:rPr>
              <a:t>', '</a:t>
            </a:r>
            <a:r>
              <a:rPr lang="en-US" sz="900" dirty="0" err="1">
                <a:latin typeface="Roboto" charset="0"/>
                <a:ea typeface="Roboto" charset="0"/>
                <a:cs typeface="Roboto" charset="0"/>
              </a:rPr>
              <a:t>custom.myScript</a:t>
            </a:r>
            <a:r>
              <a:rPr lang="en-US" sz="900" dirty="0">
                <a:latin typeface="Roboto" charset="0"/>
                <a:ea typeface="Roboto" charset="0"/>
                <a:cs typeface="Roboto" charset="0"/>
              </a:rPr>
              <a:t>’]”</a:t>
            </a:r>
          </a:p>
          <a:p>
            <a:endParaRPr lang="en-US" sz="900" dirty="0">
              <a:latin typeface="Roboto" charset="0"/>
              <a:ea typeface="Roboto" charset="0"/>
              <a:cs typeface="Roboto" charset="0"/>
            </a:endParaRPr>
          </a:p>
          <a:p>
            <a:endParaRPr lang="en-US" sz="900" dirty="0">
              <a:latin typeface="Roboto" charset="0"/>
              <a:ea typeface="Roboto" charset="0"/>
              <a:cs typeface="Roboto" charset="0"/>
            </a:endParaRPr>
          </a:p>
          <a:p>
            <a:r>
              <a:rPr lang="en-US" sz="900" dirty="0">
                <a:latin typeface="Roboto" charset="0"/>
                <a:ea typeface="Roboto" charset="0"/>
                <a:cs typeface="Roboto" charset="0"/>
              </a:rPr>
              <a:t>Examples running with command line options</a:t>
            </a:r>
          </a:p>
          <a:p>
            <a:endParaRPr lang="en-US" sz="900" dirty="0">
              <a:latin typeface="Roboto" charset="0"/>
              <a:ea typeface="Roboto" charset="0"/>
              <a:cs typeface="Roboto" charset="0"/>
            </a:endParaRPr>
          </a:p>
        </p:txBody>
      </p:sp>
      <p:graphicFrame>
        <p:nvGraphicFramePr>
          <p:cNvPr id="2" name="Table 1">
            <a:extLst>
              <a:ext uri="{FF2B5EF4-FFF2-40B4-BE49-F238E27FC236}">
                <a16:creationId xmlns:a16="http://schemas.microsoft.com/office/drawing/2014/main" id="{8E6B50F2-0C9C-0F66-0D28-518245E118E2}"/>
              </a:ext>
            </a:extLst>
          </p:cNvPr>
          <p:cNvGraphicFramePr>
            <a:graphicFrameLocks noGrp="1"/>
          </p:cNvGraphicFramePr>
          <p:nvPr>
            <p:extLst>
              <p:ext uri="{D42A27DB-BD31-4B8C-83A1-F6EECF244321}">
                <p14:modId xmlns:p14="http://schemas.microsoft.com/office/powerpoint/2010/main" val="943447114"/>
              </p:ext>
            </p:extLst>
          </p:nvPr>
        </p:nvGraphicFramePr>
        <p:xfrm>
          <a:off x="729762" y="4132305"/>
          <a:ext cx="11060980" cy="1890426"/>
        </p:xfrm>
        <a:graphic>
          <a:graphicData uri="http://schemas.openxmlformats.org/drawingml/2006/table">
            <a:tbl>
              <a:tblPr firstRow="1" bandRow="1">
                <a:tableStyleId>{5C22544A-7EE6-4342-B048-85BDC9FD1C3A}</a:tableStyleId>
              </a:tblPr>
              <a:tblGrid>
                <a:gridCol w="11060980">
                  <a:extLst>
                    <a:ext uri="{9D8B030D-6E8A-4147-A177-3AD203B41FA5}">
                      <a16:colId xmlns:a16="http://schemas.microsoft.com/office/drawing/2014/main" val="1261491639"/>
                    </a:ext>
                  </a:extLst>
                </a:gridCol>
              </a:tblGrid>
              <a:tr h="1890426">
                <a:tc>
                  <a:txBody>
                    <a:bodyPr/>
                    <a:lstStyle/>
                    <a:p>
                      <a:r>
                        <a:rPr lang="en-US" sz="900" b="0" dirty="0">
                          <a:solidFill>
                            <a:schemeClr val="bg2"/>
                          </a:solidFill>
                          <a:latin typeface="Courier New" panose="02070309020205020404" pitchFamily="49" charset="0"/>
                          <a:cs typeface="Courier New" panose="02070309020205020404" pitchFamily="49" charset="0"/>
                        </a:rPr>
                        <a:t>python custom_lineage_creator.py --</a:t>
                      </a:r>
                      <a:r>
                        <a:rPr lang="en-US" sz="900" b="0" dirty="0" err="1">
                          <a:solidFill>
                            <a:schemeClr val="bg2"/>
                          </a:solidFill>
                          <a:latin typeface="Courier New" panose="02070309020205020404" pitchFamily="49" charset="0"/>
                          <a:cs typeface="Courier New" panose="02070309020205020404" pitchFamily="49" charset="0"/>
                        </a:rPr>
                        <a:t>default_user</a:t>
                      </a:r>
                      <a:r>
                        <a:rPr lang="en-US" sz="900" b="0" dirty="0">
                          <a:solidFill>
                            <a:schemeClr val="bg2"/>
                          </a:solidFill>
                          <a:latin typeface="Courier New" panose="02070309020205020404" pitchFamily="49" charset="0"/>
                          <a:cs typeface="Courier New" panose="02070309020205020404" pitchFamily="49" charset="0"/>
                        </a:rPr>
                        <a:t>=</a:t>
                      </a:r>
                      <a:r>
                        <a:rPr lang="en-US" sz="900" b="0" dirty="0" err="1">
                          <a:solidFill>
                            <a:schemeClr val="bg2"/>
                          </a:solidFill>
                          <a:latin typeface="Courier New" panose="02070309020205020404" pitchFamily="49" charset="0"/>
                          <a:cs typeface="Courier New" panose="02070309020205020404" pitchFamily="49" charset="0"/>
                        </a:rPr>
                        <a:t>shayes_compass</a:t>
                      </a:r>
                      <a:r>
                        <a:rPr lang="en-US" sz="900" b="0" dirty="0">
                          <a:solidFill>
                            <a:schemeClr val="bg2"/>
                          </a:solidFill>
                          <a:latin typeface="Courier New" panose="02070309020205020404" pitchFamily="49" charset="0"/>
                          <a:cs typeface="Courier New" panose="02070309020205020404" pitchFamily="49" charset="0"/>
                        </a:rPr>
                        <a:t> --</a:t>
                      </a:r>
                      <a:r>
                        <a:rPr lang="en-US" sz="900" b="0" dirty="0" err="1">
                          <a:solidFill>
                            <a:schemeClr val="bg2"/>
                          </a:solidFill>
                          <a:latin typeface="Courier New" panose="02070309020205020404" pitchFamily="49" charset="0"/>
                          <a:cs typeface="Courier New" panose="02070309020205020404" pitchFamily="49" charset="0"/>
                        </a:rPr>
                        <a:t>default_pwd</a:t>
                      </a:r>
                      <a:r>
                        <a:rPr lang="en-US" sz="900" b="0" dirty="0">
                          <a:solidFill>
                            <a:schemeClr val="bg2"/>
                          </a:solidFill>
                          <a:latin typeface="Courier New" panose="02070309020205020404" pitchFamily="49" charset="0"/>
                          <a:cs typeface="Courier New" panose="02070309020205020404" pitchFamily="49" charset="0"/>
                        </a:rPr>
                        <a:t>="</a:t>
                      </a:r>
                      <a:r>
                        <a:rPr lang="en-US" sz="900" b="0" dirty="0" err="1">
                          <a:solidFill>
                            <a:schemeClr val="bg2"/>
                          </a:solidFill>
                          <a:latin typeface="Courier New" panose="02070309020205020404" pitchFamily="49" charset="0"/>
                          <a:cs typeface="Courier New" panose="02070309020205020404" pitchFamily="49" charset="0"/>
                        </a:rPr>
                        <a:t>my_password</a:t>
                      </a:r>
                      <a:r>
                        <a:rPr lang="en-US" sz="900" b="0" dirty="0">
                          <a:solidFill>
                            <a:schemeClr val="bg2"/>
                          </a:solidFill>
                          <a:latin typeface="Courier New" panose="02070309020205020404" pitchFamily="49" charset="0"/>
                          <a:cs typeface="Courier New" panose="02070309020205020404" pitchFamily="49" charset="0"/>
                        </a:rPr>
                        <a:t>" --</a:t>
                      </a:r>
                      <a:r>
                        <a:rPr lang="en-US" sz="900" b="0" dirty="0" err="1">
                          <a:solidFill>
                            <a:schemeClr val="bg2"/>
                          </a:solidFill>
                          <a:latin typeface="Courier New" panose="02070309020205020404" pitchFamily="49" charset="0"/>
                          <a:cs typeface="Courier New" panose="02070309020205020404" pitchFamily="49" charset="0"/>
                        </a:rPr>
                        <a:t>default_pod</a:t>
                      </a:r>
                      <a:r>
                        <a:rPr lang="en-US" sz="900" b="0" dirty="0">
                          <a:solidFill>
                            <a:schemeClr val="bg2"/>
                          </a:solidFill>
                          <a:latin typeface="Courier New" panose="02070309020205020404" pitchFamily="49" charset="0"/>
                          <a:cs typeface="Courier New" panose="02070309020205020404" pitchFamily="49" charset="0"/>
                        </a:rPr>
                        <a:t>=</a:t>
                      </a:r>
                      <a:r>
                        <a:rPr lang="en-US" sz="900" b="0" dirty="0" err="1">
                          <a:solidFill>
                            <a:schemeClr val="bg2"/>
                          </a:solidFill>
                          <a:latin typeface="Courier New" panose="02070309020205020404" pitchFamily="49" charset="0"/>
                          <a:cs typeface="Courier New" panose="02070309020205020404" pitchFamily="49" charset="0"/>
                        </a:rPr>
                        <a:t>dmp</a:t>
                      </a:r>
                      <a:r>
                        <a:rPr lang="en-US" sz="900" b="0" dirty="0">
                          <a:solidFill>
                            <a:schemeClr val="bg2"/>
                          </a:solidFill>
                          <a:latin typeface="Courier New" panose="02070309020205020404" pitchFamily="49" charset="0"/>
                          <a:cs typeface="Courier New" panose="02070309020205020404" pitchFamily="49" charset="0"/>
                        </a:rPr>
                        <a:t>-us --</a:t>
                      </a:r>
                      <a:r>
                        <a:rPr lang="en-US" sz="900" b="0" dirty="0" err="1">
                          <a:solidFill>
                            <a:schemeClr val="bg2"/>
                          </a:solidFill>
                          <a:latin typeface="Courier New" panose="02070309020205020404" pitchFamily="49" charset="0"/>
                          <a:cs typeface="Courier New" panose="02070309020205020404" pitchFamily="49" charset="0"/>
                        </a:rPr>
                        <a:t>prompt_for_login_info</a:t>
                      </a:r>
                      <a:r>
                        <a:rPr lang="en-US" sz="900" b="0" dirty="0">
                          <a:solidFill>
                            <a:schemeClr val="bg2"/>
                          </a:solidFill>
                          <a:latin typeface="Courier New" panose="02070309020205020404" pitchFamily="49" charset="0"/>
                          <a:cs typeface="Courier New" panose="02070309020205020404" pitchFamily="49" charset="0"/>
                        </a:rPr>
                        <a:t>=False </a:t>
                      </a:r>
                    </a:p>
                    <a:p>
                      <a:r>
                        <a:rPr lang="en-US" sz="900" b="0" dirty="0">
                          <a:solidFill>
                            <a:schemeClr val="bg2"/>
                          </a:solidFill>
                          <a:latin typeface="Courier New" panose="02070309020205020404" pitchFamily="49" charset="0"/>
                          <a:cs typeface="Courier New" panose="02070309020205020404" pitchFamily="49" charset="0"/>
                        </a:rPr>
                        <a:t>--</a:t>
                      </a:r>
                      <a:r>
                        <a:rPr lang="en-US" sz="900" b="0" dirty="0" err="1">
                          <a:solidFill>
                            <a:schemeClr val="bg2"/>
                          </a:solidFill>
                          <a:latin typeface="Courier New" panose="02070309020205020404" pitchFamily="49" charset="0"/>
                          <a:cs typeface="Courier New" panose="02070309020205020404" pitchFamily="49" charset="0"/>
                        </a:rPr>
                        <a:t>config_file</a:t>
                      </a:r>
                      <a:r>
                        <a:rPr lang="en-US" sz="900" b="0" dirty="0">
                          <a:solidFill>
                            <a:schemeClr val="bg2"/>
                          </a:solidFill>
                          <a:latin typeface="Courier New" panose="02070309020205020404" pitchFamily="49" charset="0"/>
                          <a:cs typeface="Courier New" panose="02070309020205020404" pitchFamily="49" charset="0"/>
                        </a:rPr>
                        <a:t>="config - Lineage (Oracle to SQL).csv" --</a:t>
                      </a:r>
                      <a:r>
                        <a:rPr lang="en-US" sz="900" b="0" dirty="0" err="1">
                          <a:solidFill>
                            <a:schemeClr val="bg2"/>
                          </a:solidFill>
                          <a:latin typeface="Courier New" panose="02070309020205020404" pitchFamily="49" charset="0"/>
                          <a:cs typeface="Courier New" panose="02070309020205020404" pitchFamily="49" charset="0"/>
                        </a:rPr>
                        <a:t>pause_before_loading</a:t>
                      </a:r>
                      <a:r>
                        <a:rPr lang="en-US" sz="900" b="0" dirty="0">
                          <a:solidFill>
                            <a:schemeClr val="bg2"/>
                          </a:solidFill>
                          <a:latin typeface="Courier New" panose="02070309020205020404" pitchFamily="49" charset="0"/>
                          <a:cs typeface="Courier New" panose="02070309020205020404" pitchFamily="49" charset="0"/>
                        </a:rPr>
                        <a:t>=False</a:t>
                      </a:r>
                    </a:p>
                    <a:p>
                      <a:endParaRPr lang="en-US" sz="900" b="0" dirty="0">
                        <a:solidFill>
                          <a:schemeClr val="bg2"/>
                        </a:solidFill>
                        <a:latin typeface="Courier New" panose="02070309020205020404" pitchFamily="49" charset="0"/>
                        <a:cs typeface="Courier New" panose="02070309020205020404" pitchFamily="49" charset="0"/>
                      </a:endParaRPr>
                    </a:p>
                    <a:p>
                      <a:r>
                        <a:rPr lang="en-US" sz="900" b="0" dirty="0">
                          <a:solidFill>
                            <a:schemeClr val="bg2"/>
                          </a:solidFill>
                          <a:latin typeface="Courier New" panose="02070309020205020404" pitchFamily="49" charset="0"/>
                          <a:cs typeface="Courier New" panose="02070309020205020404" pitchFamily="49" charset="0"/>
                        </a:rPr>
                        <a:t>custom_lineage_creator.exe --</a:t>
                      </a:r>
                      <a:r>
                        <a:rPr lang="en-US" sz="900" b="0" dirty="0" err="1">
                          <a:solidFill>
                            <a:schemeClr val="bg2"/>
                          </a:solidFill>
                          <a:latin typeface="Courier New" panose="02070309020205020404" pitchFamily="49" charset="0"/>
                          <a:cs typeface="Courier New" panose="02070309020205020404" pitchFamily="49" charset="0"/>
                        </a:rPr>
                        <a:t>default_user</a:t>
                      </a:r>
                      <a:r>
                        <a:rPr lang="en-US" sz="900" b="0" dirty="0">
                          <a:solidFill>
                            <a:schemeClr val="bg2"/>
                          </a:solidFill>
                          <a:latin typeface="Courier New" panose="02070309020205020404" pitchFamily="49" charset="0"/>
                          <a:cs typeface="Courier New" panose="02070309020205020404" pitchFamily="49" charset="0"/>
                        </a:rPr>
                        <a:t>=</a:t>
                      </a:r>
                      <a:r>
                        <a:rPr lang="en-US" sz="900" b="0" dirty="0" err="1">
                          <a:solidFill>
                            <a:schemeClr val="bg2"/>
                          </a:solidFill>
                          <a:latin typeface="Courier New" panose="02070309020205020404" pitchFamily="49" charset="0"/>
                          <a:cs typeface="Courier New" panose="02070309020205020404" pitchFamily="49" charset="0"/>
                        </a:rPr>
                        <a:t>shayes_test</a:t>
                      </a:r>
                      <a:r>
                        <a:rPr lang="en-US" sz="900" b="0" dirty="0">
                          <a:solidFill>
                            <a:schemeClr val="bg2"/>
                          </a:solidFill>
                          <a:latin typeface="Courier New" panose="02070309020205020404" pitchFamily="49" charset="0"/>
                          <a:cs typeface="Courier New" panose="02070309020205020404" pitchFamily="49" charset="0"/>
                        </a:rPr>
                        <a:t> --</a:t>
                      </a:r>
                      <a:r>
                        <a:rPr lang="en-US" sz="900" b="0" dirty="0" err="1">
                          <a:solidFill>
                            <a:schemeClr val="bg2"/>
                          </a:solidFill>
                          <a:latin typeface="Courier New" panose="02070309020205020404" pitchFamily="49" charset="0"/>
                          <a:cs typeface="Courier New" panose="02070309020205020404" pitchFamily="49" charset="0"/>
                        </a:rPr>
                        <a:t>default_pwd</a:t>
                      </a:r>
                      <a:r>
                        <a:rPr lang="en-US" sz="900" b="0" dirty="0">
                          <a:solidFill>
                            <a:schemeClr val="bg2"/>
                          </a:solidFill>
                          <a:latin typeface="Courier New" panose="02070309020205020404" pitchFamily="49" charset="0"/>
                          <a:cs typeface="Courier New" panose="02070309020205020404" pitchFamily="49" charset="0"/>
                        </a:rPr>
                        <a:t>="</a:t>
                      </a:r>
                      <a:r>
                        <a:rPr lang="en-US" sz="900" b="0" dirty="0" err="1">
                          <a:solidFill>
                            <a:schemeClr val="bg2"/>
                          </a:solidFill>
                          <a:latin typeface="Courier New" panose="02070309020205020404" pitchFamily="49" charset="0"/>
                          <a:cs typeface="Courier New" panose="02070309020205020404" pitchFamily="49" charset="0"/>
                        </a:rPr>
                        <a:t>my_password</a:t>
                      </a:r>
                      <a:r>
                        <a:rPr lang="en-US" sz="900" b="0" dirty="0">
                          <a:solidFill>
                            <a:schemeClr val="bg2"/>
                          </a:solidFill>
                          <a:latin typeface="Courier New" panose="02070309020205020404" pitchFamily="49" charset="0"/>
                          <a:cs typeface="Courier New" panose="02070309020205020404" pitchFamily="49" charset="0"/>
                        </a:rPr>
                        <a:t>" --</a:t>
                      </a:r>
                      <a:r>
                        <a:rPr lang="en-US" sz="900" b="0" dirty="0" err="1">
                          <a:solidFill>
                            <a:schemeClr val="bg2"/>
                          </a:solidFill>
                          <a:latin typeface="Courier New" panose="02070309020205020404" pitchFamily="49" charset="0"/>
                          <a:cs typeface="Courier New" panose="02070309020205020404" pitchFamily="49" charset="0"/>
                        </a:rPr>
                        <a:t>default_pod</a:t>
                      </a:r>
                      <a:r>
                        <a:rPr lang="en-US" sz="900" b="0" dirty="0">
                          <a:solidFill>
                            <a:schemeClr val="bg2"/>
                          </a:solidFill>
                          <a:latin typeface="Courier New" panose="02070309020205020404" pitchFamily="49" charset="0"/>
                          <a:cs typeface="Courier New" panose="02070309020205020404" pitchFamily="49" charset="0"/>
                        </a:rPr>
                        <a:t>=dm-us --</a:t>
                      </a:r>
                      <a:r>
                        <a:rPr lang="en-US" sz="900" b="0" dirty="0" err="1">
                          <a:solidFill>
                            <a:schemeClr val="bg2"/>
                          </a:solidFill>
                          <a:latin typeface="Courier New" panose="02070309020205020404" pitchFamily="49" charset="0"/>
                          <a:cs typeface="Courier New" panose="02070309020205020404" pitchFamily="49" charset="0"/>
                        </a:rPr>
                        <a:t>prompt_for_login_info</a:t>
                      </a:r>
                      <a:r>
                        <a:rPr lang="en-US" sz="900" b="0" dirty="0">
                          <a:solidFill>
                            <a:schemeClr val="bg2"/>
                          </a:solidFill>
                          <a:latin typeface="Courier New" panose="02070309020205020404" pitchFamily="49" charset="0"/>
                          <a:cs typeface="Courier New" panose="02070309020205020404" pitchFamily="49" charset="0"/>
                        </a:rPr>
                        <a:t>=False </a:t>
                      </a:r>
                    </a:p>
                    <a:p>
                      <a:r>
                        <a:rPr lang="en-US" sz="900" b="0" dirty="0">
                          <a:solidFill>
                            <a:schemeClr val="bg2"/>
                          </a:solidFill>
                          <a:latin typeface="Courier New" panose="02070309020205020404" pitchFamily="49" charset="0"/>
                          <a:cs typeface="Courier New" panose="02070309020205020404" pitchFamily="49" charset="0"/>
                        </a:rPr>
                        <a:t>--</a:t>
                      </a:r>
                      <a:r>
                        <a:rPr lang="en-US" sz="900" b="0" dirty="0" err="1">
                          <a:solidFill>
                            <a:schemeClr val="bg2"/>
                          </a:solidFill>
                          <a:latin typeface="Courier New" panose="02070309020205020404" pitchFamily="49" charset="0"/>
                          <a:cs typeface="Courier New" panose="02070309020205020404" pitchFamily="49" charset="0"/>
                        </a:rPr>
                        <a:t>config_file</a:t>
                      </a:r>
                      <a:r>
                        <a:rPr lang="en-US" sz="900" b="0" dirty="0">
                          <a:solidFill>
                            <a:schemeClr val="bg2"/>
                          </a:solidFill>
                          <a:latin typeface="Courier New" panose="02070309020205020404" pitchFamily="49" charset="0"/>
                          <a:cs typeface="Courier New" panose="02070309020205020404" pitchFamily="49" charset="0"/>
                        </a:rPr>
                        <a:t>="config - Lineage (Oracle to SQL).csv" --</a:t>
                      </a:r>
                      <a:r>
                        <a:rPr lang="en-US" sz="900" b="0" dirty="0" err="1">
                          <a:solidFill>
                            <a:schemeClr val="bg2"/>
                          </a:solidFill>
                          <a:latin typeface="Courier New" panose="02070309020205020404" pitchFamily="49" charset="0"/>
                          <a:cs typeface="Courier New" panose="02070309020205020404" pitchFamily="49" charset="0"/>
                        </a:rPr>
                        <a:t>pause_before_loading</a:t>
                      </a:r>
                      <a:r>
                        <a:rPr lang="en-US" sz="900" b="0" dirty="0">
                          <a:solidFill>
                            <a:schemeClr val="bg2"/>
                          </a:solidFill>
                          <a:latin typeface="Courier New" panose="02070309020205020404" pitchFamily="49" charset="0"/>
                          <a:cs typeface="Courier New" panose="02070309020205020404" pitchFamily="49" charset="0"/>
                        </a:rPr>
                        <a:t>=False</a:t>
                      </a:r>
                    </a:p>
                    <a:p>
                      <a:endParaRPr lang="en-US" sz="900" b="0" dirty="0">
                        <a:solidFill>
                          <a:schemeClr val="bg2"/>
                        </a:solidFill>
                        <a:latin typeface="Courier New" panose="02070309020205020404" pitchFamily="49" charset="0"/>
                        <a:cs typeface="Courier New" panose="02070309020205020404" pitchFamily="49" charset="0"/>
                      </a:endParaRPr>
                    </a:p>
                  </a:txBody>
                  <a:tcPr>
                    <a:solidFill>
                      <a:schemeClr val="tx1"/>
                    </a:solidFill>
                  </a:tcPr>
                </a:tc>
                <a:extLst>
                  <a:ext uri="{0D108BD9-81ED-4DB2-BD59-A6C34878D82A}">
                    <a16:rowId xmlns:a16="http://schemas.microsoft.com/office/drawing/2014/main" val="3598110298"/>
                  </a:ext>
                </a:extLst>
              </a:tr>
            </a:tbl>
          </a:graphicData>
        </a:graphic>
      </p:graphicFrame>
    </p:spTree>
    <p:extLst>
      <p:ext uri="{BB962C8B-B14F-4D97-AF65-F5344CB8AC3E}">
        <p14:creationId xmlns:p14="http://schemas.microsoft.com/office/powerpoint/2010/main" val="154004259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8FFC18-4FD7-5E97-CCB3-5E13CE612AEB}"/>
              </a:ext>
            </a:extLst>
          </p:cNvPr>
          <p:cNvSpPr txBox="1"/>
          <p:nvPr/>
        </p:nvSpPr>
        <p:spPr>
          <a:xfrm>
            <a:off x="1212322" y="909045"/>
            <a:ext cx="9568567" cy="2697892"/>
          </a:xfrm>
          <a:prstGeom prst="rect">
            <a:avLst/>
          </a:prstGeom>
          <a:noFill/>
        </p:spPr>
        <p:txBody>
          <a:bodyPr wrap="square" lIns="0" tIns="0" rIns="0" bIns="0" rtlCol="0">
            <a:noAutofit/>
          </a:bodyPr>
          <a:lstStyle/>
          <a:p>
            <a:pPr marL="342900" indent="-342900">
              <a:lnSpc>
                <a:spcPct val="90000"/>
              </a:lnSpc>
              <a:spcAft>
                <a:spcPts val="1000"/>
              </a:spcAft>
              <a:buFont typeface="Arial" panose="020B0604020202020204" pitchFamily="34" charset="0"/>
              <a:buChar char="•"/>
            </a:pPr>
            <a:r>
              <a:rPr lang="en-US" sz="1400" dirty="0">
                <a:latin typeface="Roboto" charset="0"/>
                <a:ea typeface="Roboto" charset="0"/>
                <a:cs typeface="Roboto" charset="0"/>
              </a:rPr>
              <a:t>Python will prompt for which config file to use (if config file not specified)</a:t>
            </a:r>
          </a:p>
          <a:p>
            <a:pPr marL="342900" indent="-342900">
              <a:lnSpc>
                <a:spcPct val="90000"/>
              </a:lnSpc>
              <a:spcAft>
                <a:spcPts val="1000"/>
              </a:spcAft>
              <a:buFont typeface="Arial" panose="020B0604020202020204" pitchFamily="34" charset="0"/>
              <a:buChar char="•"/>
            </a:pPr>
            <a:r>
              <a:rPr lang="en-US" sz="1400" dirty="0">
                <a:latin typeface="Roboto" charset="0"/>
                <a:ea typeface="Roboto" charset="0"/>
                <a:cs typeface="Roboto" charset="0"/>
              </a:rPr>
              <a:t>Python will look for the config.csv in the same directory (if config file not specified)</a:t>
            </a:r>
          </a:p>
          <a:p>
            <a:pPr marL="342900" indent="-342900">
              <a:lnSpc>
                <a:spcPct val="90000"/>
              </a:lnSpc>
              <a:spcAft>
                <a:spcPts val="1000"/>
              </a:spcAft>
              <a:buFont typeface="Arial" panose="020B0604020202020204" pitchFamily="34" charset="0"/>
              <a:buChar char="•"/>
            </a:pPr>
            <a:r>
              <a:rPr lang="en-US" sz="1400" dirty="0">
                <a:latin typeface="Roboto" charset="0"/>
                <a:ea typeface="Roboto" charset="0"/>
                <a:cs typeface="Roboto" charset="0"/>
              </a:rPr>
              <a:t>Will display the lineage that it’s creating along with any fuzzy matching score </a:t>
            </a:r>
          </a:p>
          <a:p>
            <a:pPr marL="342900" indent="-342900">
              <a:lnSpc>
                <a:spcPct val="90000"/>
              </a:lnSpc>
              <a:spcAft>
                <a:spcPts val="1000"/>
              </a:spcAft>
              <a:buFont typeface="Arial" panose="020B0604020202020204" pitchFamily="34" charset="0"/>
              <a:buChar char="•"/>
            </a:pPr>
            <a:r>
              <a:rPr lang="en-US" sz="1400" dirty="0">
                <a:latin typeface="Roboto" charset="0"/>
                <a:ea typeface="Roboto" charset="0"/>
                <a:cs typeface="Roboto" charset="0"/>
              </a:rPr>
              <a:t>Will write the lineage files in the “links” directory</a:t>
            </a:r>
          </a:p>
          <a:p>
            <a:pPr marL="342900" indent="-342900">
              <a:lnSpc>
                <a:spcPct val="90000"/>
              </a:lnSpc>
              <a:spcAft>
                <a:spcPts val="1000"/>
              </a:spcAft>
              <a:buFont typeface="Arial" panose="020B0604020202020204" pitchFamily="34" charset="0"/>
              <a:buChar char="•"/>
            </a:pPr>
            <a:r>
              <a:rPr lang="en-US" sz="1400" dirty="0">
                <a:latin typeface="Roboto" charset="0"/>
                <a:ea typeface="Roboto" charset="0"/>
                <a:cs typeface="Roboto" charset="0"/>
              </a:rPr>
              <a:t>Will write the resources files in the “resources” directory</a:t>
            </a:r>
          </a:p>
          <a:p>
            <a:pPr marL="342900" indent="-342900">
              <a:lnSpc>
                <a:spcPct val="90000"/>
              </a:lnSpc>
              <a:spcAft>
                <a:spcPts val="1000"/>
              </a:spcAft>
              <a:buFont typeface="Arial" panose="020B0604020202020204" pitchFamily="34" charset="0"/>
              <a:buChar char="•"/>
            </a:pPr>
            <a:r>
              <a:rPr lang="en-US" sz="1400" dirty="0">
                <a:latin typeface="Roboto" charset="0"/>
                <a:ea typeface="Roboto" charset="0"/>
                <a:cs typeface="Roboto" charset="0"/>
              </a:rPr>
              <a:t>Will write some raw temporary data in the “data” directory.</a:t>
            </a:r>
          </a:p>
          <a:p>
            <a:pPr marL="342900" indent="-342900">
              <a:lnSpc>
                <a:spcPct val="90000"/>
              </a:lnSpc>
              <a:spcAft>
                <a:spcPts val="1000"/>
              </a:spcAft>
              <a:buFont typeface="Arial" panose="020B0604020202020204" pitchFamily="34" charset="0"/>
              <a:buChar char="•"/>
            </a:pPr>
            <a:endParaRPr lang="en-US" sz="14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4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4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4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4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4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4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400" dirty="0">
              <a:latin typeface="Roboto" charset="0"/>
              <a:ea typeface="Roboto" charset="0"/>
              <a:cs typeface="Roboto" charset="0"/>
            </a:endParaRPr>
          </a:p>
        </p:txBody>
      </p:sp>
      <p:sp>
        <p:nvSpPr>
          <p:cNvPr id="2" name="Title 4">
            <a:extLst>
              <a:ext uri="{FF2B5EF4-FFF2-40B4-BE49-F238E27FC236}">
                <a16:creationId xmlns:a16="http://schemas.microsoft.com/office/drawing/2014/main" id="{491E361F-9E4F-ECEB-D6D5-DB8E848EC4E0}"/>
              </a:ext>
            </a:extLst>
          </p:cNvPr>
          <p:cNvSpPr txBox="1">
            <a:spLocks/>
          </p:cNvSpPr>
          <p:nvPr/>
        </p:nvSpPr>
        <p:spPr>
          <a:xfrm>
            <a:off x="284546" y="159431"/>
            <a:ext cx="11195177" cy="562427"/>
          </a:xfrm>
          <a:prstGeom prst="rect">
            <a:avLst/>
          </a:prstGeom>
        </p:spPr>
        <p:txBody>
          <a:bodyPr vert="horz" lIns="0" tIns="0" rIns="0" bIns="0" rtlCol="0" anchor="t" anchorCtr="0">
            <a:noAutofit/>
          </a:bodyPr>
          <a:lst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a:lstStyle>
          <a:p>
            <a:r>
              <a:rPr lang="en-US" dirty="0"/>
              <a:t>Output</a:t>
            </a:r>
            <a:endParaRPr lang="en-IN" dirty="0"/>
          </a:p>
        </p:txBody>
      </p:sp>
      <p:graphicFrame>
        <p:nvGraphicFramePr>
          <p:cNvPr id="3" name="Table 2">
            <a:extLst>
              <a:ext uri="{FF2B5EF4-FFF2-40B4-BE49-F238E27FC236}">
                <a16:creationId xmlns:a16="http://schemas.microsoft.com/office/drawing/2014/main" id="{C8DDB3D4-BCC2-E980-09B9-D17A27C99E23}"/>
              </a:ext>
            </a:extLst>
          </p:cNvPr>
          <p:cNvGraphicFramePr>
            <a:graphicFrameLocks noGrp="1"/>
          </p:cNvGraphicFramePr>
          <p:nvPr>
            <p:extLst>
              <p:ext uri="{D42A27DB-BD31-4B8C-83A1-F6EECF244321}">
                <p14:modId xmlns:p14="http://schemas.microsoft.com/office/powerpoint/2010/main" val="2483617383"/>
              </p:ext>
            </p:extLst>
          </p:nvPr>
        </p:nvGraphicFramePr>
        <p:xfrm>
          <a:off x="1809750" y="2886075"/>
          <a:ext cx="7762875" cy="3343275"/>
        </p:xfrm>
        <a:graphic>
          <a:graphicData uri="http://schemas.openxmlformats.org/drawingml/2006/table">
            <a:tbl>
              <a:tblPr firstRow="1" bandRow="1">
                <a:tableStyleId>{5C22544A-7EE6-4342-B048-85BDC9FD1C3A}</a:tableStyleId>
              </a:tblPr>
              <a:tblGrid>
                <a:gridCol w="7762875">
                  <a:extLst>
                    <a:ext uri="{9D8B030D-6E8A-4147-A177-3AD203B41FA5}">
                      <a16:colId xmlns:a16="http://schemas.microsoft.com/office/drawing/2014/main" val="1261491639"/>
                    </a:ext>
                  </a:extLst>
                </a:gridCol>
              </a:tblGrid>
              <a:tr h="3343275">
                <a:tc>
                  <a:txBody>
                    <a:bodyPr/>
                    <a:lstStyle/>
                    <a:p>
                      <a:r>
                        <a:rPr lang="en-US" sz="600" b="0" dirty="0">
                          <a:solidFill>
                            <a:schemeClr val="bg2"/>
                          </a:solidFill>
                          <a:latin typeface="Courier New" panose="02070309020205020404" pitchFamily="49" charset="0"/>
                          <a:cs typeface="Courier New" panose="02070309020205020404" pitchFamily="49" charset="0"/>
                        </a:rPr>
                        <a:t>Select a CSV file:</a:t>
                      </a:r>
                    </a:p>
                    <a:p>
                      <a:r>
                        <a:rPr lang="en-US" sz="600" b="0" dirty="0">
                          <a:solidFill>
                            <a:schemeClr val="bg2"/>
                          </a:solidFill>
                          <a:latin typeface="Courier New" panose="02070309020205020404" pitchFamily="49" charset="0"/>
                          <a:cs typeface="Courier New" panose="02070309020205020404" pitchFamily="49" charset="0"/>
                        </a:rPr>
                        <a:t>    1. config - Lineage (with ETL).csv - Lineage (with ETL)</a:t>
                      </a:r>
                    </a:p>
                    <a:p>
                      <a:r>
                        <a:rPr lang="en-US" sz="600" b="0" dirty="0">
                          <a:solidFill>
                            <a:schemeClr val="bg2"/>
                          </a:solidFill>
                          <a:latin typeface="Courier New" panose="02070309020205020404" pitchFamily="49" charset="0"/>
                          <a:cs typeface="Courier New" panose="02070309020205020404" pitchFamily="49" charset="0"/>
                        </a:rPr>
                        <a:t>    2. config - Lineage with Mass Ingestion.csv - Lineage with Mass Ingestion</a:t>
                      </a:r>
                    </a:p>
                    <a:p>
                      <a:r>
                        <a:rPr lang="en-US" sz="600" b="0" dirty="0">
                          <a:solidFill>
                            <a:schemeClr val="bg2"/>
                          </a:solidFill>
                          <a:latin typeface="Courier New" panose="02070309020205020404" pitchFamily="49" charset="0"/>
                          <a:cs typeface="Courier New" panose="02070309020205020404" pitchFamily="49" charset="0"/>
                        </a:rPr>
                        <a:t>Enter the number of the file to select (1-2): 1</a:t>
                      </a:r>
                    </a:p>
                    <a:p>
                      <a:r>
                        <a:rPr lang="en-US" sz="600" b="0" dirty="0">
                          <a:solidFill>
                            <a:schemeClr val="bg2"/>
                          </a:solidFill>
                          <a:latin typeface="Courier New" panose="02070309020205020404" pitchFamily="49" charset="0"/>
                          <a:cs typeface="Courier New" panose="02070309020205020404" pitchFamily="49" charset="0"/>
                        </a:rPr>
                        <a:t>INFO: Downloading initial data</a:t>
                      </a:r>
                    </a:p>
                    <a:p>
                      <a:r>
                        <a:rPr lang="en-US" sz="600" b="0" dirty="0">
                          <a:solidFill>
                            <a:schemeClr val="bg2"/>
                          </a:solidFill>
                          <a:latin typeface="Courier New" panose="02070309020205020404" pitchFamily="49" charset="0"/>
                          <a:cs typeface="Courier New" panose="02070309020205020404" pitchFamily="49" charset="0"/>
                        </a:rPr>
                        <a:t>INFO: No 'default' profile found. Please select a profile:</a:t>
                      </a:r>
                    </a:p>
                    <a:p>
                      <a:r>
                        <a:rPr lang="en-US" sz="600" b="0" dirty="0">
                          <a:solidFill>
                            <a:schemeClr val="bg2"/>
                          </a:solidFill>
                          <a:latin typeface="Courier New" panose="02070309020205020404" pitchFamily="49" charset="0"/>
                          <a:cs typeface="Courier New" panose="02070309020205020404" pitchFamily="49" charset="0"/>
                        </a:rPr>
                        <a:t>    1. Test</a:t>
                      </a:r>
                    </a:p>
                    <a:p>
                      <a:r>
                        <a:rPr lang="en-US" sz="600" b="0" dirty="0">
                          <a:solidFill>
                            <a:schemeClr val="bg2"/>
                          </a:solidFill>
                          <a:latin typeface="Courier New" panose="02070309020205020404" pitchFamily="49" charset="0"/>
                          <a:cs typeface="Courier New" panose="02070309020205020404" pitchFamily="49" charset="0"/>
                        </a:rPr>
                        <a:t>    2. </a:t>
                      </a:r>
                      <a:r>
                        <a:rPr lang="en-US" sz="600" b="0" dirty="0" err="1">
                          <a:solidFill>
                            <a:schemeClr val="bg2"/>
                          </a:solidFill>
                          <a:latin typeface="Courier New" panose="02070309020205020404" pitchFamily="49" charset="0"/>
                          <a:cs typeface="Courier New" panose="02070309020205020404" pitchFamily="49" charset="0"/>
                        </a:rPr>
                        <a:t>shayes_compass</a:t>
                      </a:r>
                      <a:endParaRPr lang="en-US" sz="600" b="0" dirty="0">
                        <a:solidFill>
                          <a:schemeClr val="bg2"/>
                        </a:solidFill>
                        <a:latin typeface="Courier New" panose="02070309020205020404" pitchFamily="49" charset="0"/>
                        <a:cs typeface="Courier New" panose="02070309020205020404" pitchFamily="49" charset="0"/>
                      </a:endParaRPr>
                    </a:p>
                    <a:p>
                      <a:r>
                        <a:rPr lang="en-US" sz="600" b="0" dirty="0">
                          <a:solidFill>
                            <a:schemeClr val="bg2"/>
                          </a:solidFill>
                          <a:latin typeface="Courier New" panose="02070309020205020404" pitchFamily="49" charset="0"/>
                          <a:cs typeface="Courier New" panose="02070309020205020404" pitchFamily="49" charset="0"/>
                        </a:rPr>
                        <a:t>    3. reinvent</a:t>
                      </a:r>
                    </a:p>
                    <a:p>
                      <a:r>
                        <a:rPr lang="en-US" sz="600" b="0" dirty="0">
                          <a:solidFill>
                            <a:schemeClr val="bg2"/>
                          </a:solidFill>
                          <a:latin typeface="Courier New" panose="02070309020205020404" pitchFamily="49" charset="0"/>
                          <a:cs typeface="Courier New" panose="02070309020205020404" pitchFamily="49" charset="0"/>
                        </a:rPr>
                        <a:t>Enter the number of the profile to use: 1</a:t>
                      </a:r>
                    </a:p>
                    <a:p>
                      <a:r>
                        <a:rPr lang="en-US" sz="600" b="0" dirty="0">
                          <a:solidFill>
                            <a:schemeClr val="bg2"/>
                          </a:solidFill>
                          <a:latin typeface="Courier New" panose="02070309020205020404" pitchFamily="49" charset="0"/>
                          <a:cs typeface="Courier New" panose="02070309020205020404" pitchFamily="49" charset="0"/>
                        </a:rPr>
                        <a:t>Using credentials from the 'Test' profile.</a:t>
                      </a:r>
                    </a:p>
                    <a:p>
                      <a:r>
                        <a:rPr lang="en-US" sz="600" b="0" dirty="0">
                          <a:solidFill>
                            <a:schemeClr val="bg2"/>
                          </a:solidFill>
                          <a:latin typeface="Courier New" panose="02070309020205020404" pitchFamily="49" charset="0"/>
                          <a:cs typeface="Courier New" panose="02070309020205020404" pitchFamily="49" charset="0"/>
                        </a:rPr>
                        <a:t>Enter pod (default: </a:t>
                      </a:r>
                      <a:r>
                        <a:rPr lang="en-US" sz="600" b="0" dirty="0" err="1">
                          <a:solidFill>
                            <a:schemeClr val="bg2"/>
                          </a:solidFill>
                          <a:latin typeface="Courier New" panose="02070309020205020404" pitchFamily="49" charset="0"/>
                          <a:cs typeface="Courier New" panose="02070309020205020404" pitchFamily="49" charset="0"/>
                        </a:rPr>
                        <a:t>dmp</a:t>
                      </a:r>
                      <a:r>
                        <a:rPr lang="en-US" sz="600" b="0" dirty="0">
                          <a:solidFill>
                            <a:schemeClr val="bg2"/>
                          </a:solidFill>
                          <a:latin typeface="Courier New" panose="02070309020205020404" pitchFamily="49" charset="0"/>
                          <a:cs typeface="Courier New" panose="02070309020205020404" pitchFamily="49" charset="0"/>
                        </a:rPr>
                        <a:t>-us):</a:t>
                      </a:r>
                    </a:p>
                    <a:p>
                      <a:r>
                        <a:rPr lang="en-US" sz="600" b="0" dirty="0">
                          <a:solidFill>
                            <a:schemeClr val="bg2"/>
                          </a:solidFill>
                          <a:latin typeface="Courier New" panose="02070309020205020404" pitchFamily="49" charset="0"/>
                          <a:cs typeface="Courier New" panose="02070309020205020404" pitchFamily="49" charset="0"/>
                        </a:rPr>
                        <a:t>Enter username (default : </a:t>
                      </a:r>
                      <a:r>
                        <a:rPr lang="en-US" sz="600" b="0" dirty="0" err="1">
                          <a:solidFill>
                            <a:schemeClr val="bg2"/>
                          </a:solidFill>
                          <a:latin typeface="Courier New" panose="02070309020205020404" pitchFamily="49" charset="0"/>
                          <a:cs typeface="Courier New" panose="02070309020205020404" pitchFamily="49" charset="0"/>
                        </a:rPr>
                        <a:t>shayes_test</a:t>
                      </a:r>
                      <a:r>
                        <a:rPr lang="en-US" sz="600" b="0" dirty="0">
                          <a:solidFill>
                            <a:schemeClr val="bg2"/>
                          </a:solidFill>
                          <a:latin typeface="Courier New" panose="02070309020205020404" pitchFamily="49" charset="0"/>
                          <a:cs typeface="Courier New" panose="02070309020205020404" pitchFamily="49" charset="0"/>
                        </a:rPr>
                        <a:t>):</a:t>
                      </a:r>
                    </a:p>
                    <a:p>
                      <a:r>
                        <a:rPr lang="en-US" sz="600" b="0" dirty="0">
                          <a:solidFill>
                            <a:schemeClr val="bg2"/>
                          </a:solidFill>
                          <a:latin typeface="Courier New" panose="02070309020205020404" pitchFamily="49" charset="0"/>
                          <a:cs typeface="Courier New" panose="02070309020205020404" pitchFamily="49" charset="0"/>
                        </a:rPr>
                        <a:t>Enter password:</a:t>
                      </a:r>
                    </a:p>
                    <a:p>
                      <a:r>
                        <a:rPr lang="en-US" sz="600" b="0" dirty="0">
                          <a:solidFill>
                            <a:schemeClr val="bg2"/>
                          </a:solidFill>
                          <a:latin typeface="Courier New" panose="02070309020205020404" pitchFamily="49" charset="0"/>
                          <a:cs typeface="Courier New" panose="02070309020205020404" pitchFamily="49" charset="0"/>
                        </a:rPr>
                        <a:t>Successfully written Mass Ingestion to C:\Toolbox\Python\Projects\Custom_Lineage_Creator\Test2/resources/Mass Ingestion_20241122171323.zip</a:t>
                      </a:r>
                    </a:p>
                    <a:p>
                      <a:r>
                        <a:rPr lang="en-US" sz="600" b="0" dirty="0">
                          <a:solidFill>
                            <a:schemeClr val="bg2"/>
                          </a:solidFill>
                          <a:latin typeface="Courier New" panose="02070309020205020404" pitchFamily="49" charset="0"/>
                          <a:cs typeface="Courier New" panose="02070309020205020404" pitchFamily="49" charset="0"/>
                        </a:rPr>
                        <a:t>Test v1/</a:t>
                      </a:r>
                      <a:r>
                        <a:rPr lang="en-US" sz="600" b="0" dirty="0" err="1">
                          <a:solidFill>
                            <a:schemeClr val="bg2"/>
                          </a:solidFill>
                          <a:latin typeface="Courier New" panose="02070309020205020404" pitchFamily="49" charset="0"/>
                          <a:cs typeface="Courier New" panose="02070309020205020404" pitchFamily="49" charset="0"/>
                        </a:rPr>
                        <a:t>orcl</a:t>
                      </a:r>
                      <a:r>
                        <a:rPr lang="en-US" sz="600" b="0" dirty="0">
                          <a:solidFill>
                            <a:schemeClr val="bg2"/>
                          </a:solidFill>
                          <a:latin typeface="Courier New" panose="02070309020205020404" pitchFamily="49" charset="0"/>
                          <a:cs typeface="Courier New" panose="02070309020205020404" pitchFamily="49" charset="0"/>
                        </a:rPr>
                        <a:t>/TEST/INFORMATICA_TEST_DEIDENTIFICAT -&gt; Mass Ingestion/Pro...AT/</a:t>
                      </a:r>
                      <a:r>
                        <a:rPr lang="en-US" sz="600" b="0" dirty="0" err="1">
                          <a:solidFill>
                            <a:schemeClr val="bg2"/>
                          </a:solidFill>
                          <a:latin typeface="Courier New" panose="02070309020205020404" pitchFamily="49" charset="0"/>
                          <a:cs typeface="Courier New" panose="02070309020205020404" pitchFamily="49" charset="0"/>
                        </a:rPr>
                        <a:t>oracle_to_sqlserver_INFORMATICA_TEST_DEIDENTIFICAT</a:t>
                      </a:r>
                      <a:r>
                        <a:rPr lang="en-US" sz="600" b="0" dirty="0">
                          <a:solidFill>
                            <a:schemeClr val="bg2"/>
                          </a:solidFill>
                          <a:latin typeface="Courier New" panose="02070309020205020404" pitchFamily="49" charset="0"/>
                          <a:cs typeface="Courier New" panose="02070309020205020404" pitchFamily="49" charset="0"/>
                        </a:rPr>
                        <a:t> (1) (1.0)</a:t>
                      </a:r>
                    </a:p>
                    <a:p>
                      <a:r>
                        <a:rPr lang="en-US" sz="600" b="0" dirty="0">
                          <a:solidFill>
                            <a:schemeClr val="bg2"/>
                          </a:solidFill>
                          <a:latin typeface="Courier New" panose="02070309020205020404" pitchFamily="49" charset="0"/>
                          <a:cs typeface="Courier New" panose="02070309020205020404" pitchFamily="49" charset="0"/>
                        </a:rPr>
                        <a:t>Mass Ingestion/Pro...AT/</a:t>
                      </a:r>
                      <a:r>
                        <a:rPr lang="en-US" sz="600" b="0" dirty="0" err="1">
                          <a:solidFill>
                            <a:schemeClr val="bg2"/>
                          </a:solidFill>
                          <a:latin typeface="Courier New" panose="02070309020205020404" pitchFamily="49" charset="0"/>
                          <a:cs typeface="Courier New" panose="02070309020205020404" pitchFamily="49" charset="0"/>
                        </a:rPr>
                        <a:t>oracle_to_sqlserver_INFORMATICA_TEST_DEIDENTIFICAT</a:t>
                      </a:r>
                      <a:r>
                        <a:rPr lang="en-US" sz="600" b="0" dirty="0">
                          <a:solidFill>
                            <a:schemeClr val="bg2"/>
                          </a:solidFill>
                          <a:latin typeface="Courier New" panose="02070309020205020404" pitchFamily="49" charset="0"/>
                          <a:cs typeface="Courier New" panose="02070309020205020404" pitchFamily="49" charset="0"/>
                        </a:rPr>
                        <a:t> (1) -&gt; Test v2/</a:t>
                      </a:r>
                      <a:r>
                        <a:rPr lang="en-US" sz="600" b="0" dirty="0" err="1">
                          <a:solidFill>
                            <a:schemeClr val="bg2"/>
                          </a:solidFill>
                          <a:latin typeface="Courier New" panose="02070309020205020404" pitchFamily="49" charset="0"/>
                          <a:cs typeface="Courier New" panose="02070309020205020404" pitchFamily="49" charset="0"/>
                        </a:rPr>
                        <a:t>orcl</a:t>
                      </a:r>
                      <a:r>
                        <a:rPr lang="en-US" sz="600" b="0" dirty="0">
                          <a:solidFill>
                            <a:schemeClr val="bg2"/>
                          </a:solidFill>
                          <a:latin typeface="Courier New" panose="02070309020205020404" pitchFamily="49" charset="0"/>
                          <a:cs typeface="Courier New" panose="02070309020205020404" pitchFamily="49" charset="0"/>
                        </a:rPr>
                        <a:t>/TEST/INFORMATICA_TEST_DEIDENTIFICAT (1.0)</a:t>
                      </a:r>
                    </a:p>
                    <a:p>
                      <a:r>
                        <a:rPr lang="en-US" sz="600" b="0" dirty="0">
                          <a:solidFill>
                            <a:schemeClr val="bg2"/>
                          </a:solidFill>
                          <a:latin typeface="Courier New" panose="02070309020205020404" pitchFamily="49" charset="0"/>
                          <a:cs typeface="Courier New" panose="02070309020205020404" pitchFamily="49" charset="0"/>
                        </a:rPr>
                        <a:t>Test v1/</a:t>
                      </a:r>
                      <a:r>
                        <a:rPr lang="en-US" sz="600" b="0" dirty="0" err="1">
                          <a:solidFill>
                            <a:schemeClr val="bg2"/>
                          </a:solidFill>
                          <a:latin typeface="Courier New" panose="02070309020205020404" pitchFamily="49" charset="0"/>
                          <a:cs typeface="Courier New" panose="02070309020205020404" pitchFamily="49" charset="0"/>
                        </a:rPr>
                        <a:t>orcl</a:t>
                      </a:r>
                      <a:r>
                        <a:rPr lang="en-US" sz="600" b="0" dirty="0">
                          <a:solidFill>
                            <a:schemeClr val="bg2"/>
                          </a:solidFill>
                          <a:latin typeface="Courier New" panose="02070309020205020404" pitchFamily="49" charset="0"/>
                          <a:cs typeface="Courier New" panose="02070309020205020404" pitchFamily="49" charset="0"/>
                        </a:rPr>
                        <a:t>/TEST/INFORMATICA_TEST_DEIDENTIFICAT/NAME1 -&gt; Mass Ingestion/Pro...AT/</a:t>
                      </a:r>
                      <a:r>
                        <a:rPr lang="en-US" sz="600" b="0" dirty="0" err="1">
                          <a:solidFill>
                            <a:schemeClr val="bg2"/>
                          </a:solidFill>
                          <a:latin typeface="Courier New" panose="02070309020205020404" pitchFamily="49" charset="0"/>
                          <a:cs typeface="Courier New" panose="02070309020205020404" pitchFamily="49" charset="0"/>
                        </a:rPr>
                        <a:t>oracle_to_sqlserver_INFORMATICA_TEST_DEIDENTIFICAT</a:t>
                      </a:r>
                      <a:r>
                        <a:rPr lang="en-US" sz="600" b="0" dirty="0">
                          <a:solidFill>
                            <a:schemeClr val="bg2"/>
                          </a:solidFill>
                          <a:latin typeface="Courier New" panose="02070309020205020404" pitchFamily="49" charset="0"/>
                          <a:cs typeface="Courier New" panose="02070309020205020404" pitchFamily="49" charset="0"/>
                        </a:rPr>
                        <a:t> (1)/sync_NAME1 (1.0)</a:t>
                      </a:r>
                    </a:p>
                    <a:p>
                      <a:r>
                        <a:rPr lang="en-US" sz="600" b="0" dirty="0">
                          <a:solidFill>
                            <a:schemeClr val="bg2"/>
                          </a:solidFill>
                          <a:latin typeface="Courier New" panose="02070309020205020404" pitchFamily="49" charset="0"/>
                          <a:cs typeface="Courier New" panose="02070309020205020404" pitchFamily="49" charset="0"/>
                        </a:rPr>
                        <a:t>Mass Ingestion/Pro...AT/</a:t>
                      </a:r>
                      <a:r>
                        <a:rPr lang="en-US" sz="600" b="0" dirty="0" err="1">
                          <a:solidFill>
                            <a:schemeClr val="bg2"/>
                          </a:solidFill>
                          <a:latin typeface="Courier New" panose="02070309020205020404" pitchFamily="49" charset="0"/>
                          <a:cs typeface="Courier New" panose="02070309020205020404" pitchFamily="49" charset="0"/>
                        </a:rPr>
                        <a:t>oracle_to_sqlserver_INFORMATICA_TEST_DEIDENTIFICAT</a:t>
                      </a:r>
                      <a:r>
                        <a:rPr lang="en-US" sz="600" b="0" dirty="0">
                          <a:solidFill>
                            <a:schemeClr val="bg2"/>
                          </a:solidFill>
                          <a:latin typeface="Courier New" panose="02070309020205020404" pitchFamily="49" charset="0"/>
                          <a:cs typeface="Courier New" panose="02070309020205020404" pitchFamily="49" charset="0"/>
                        </a:rPr>
                        <a:t> (1)/sync_NAME1 -&gt; Test v2/</a:t>
                      </a:r>
                      <a:r>
                        <a:rPr lang="en-US" sz="600" b="0" dirty="0" err="1">
                          <a:solidFill>
                            <a:schemeClr val="bg2"/>
                          </a:solidFill>
                          <a:latin typeface="Courier New" panose="02070309020205020404" pitchFamily="49" charset="0"/>
                          <a:cs typeface="Courier New" panose="02070309020205020404" pitchFamily="49" charset="0"/>
                        </a:rPr>
                        <a:t>orcl</a:t>
                      </a:r>
                      <a:r>
                        <a:rPr lang="en-US" sz="600" b="0" dirty="0">
                          <a:solidFill>
                            <a:schemeClr val="bg2"/>
                          </a:solidFill>
                          <a:latin typeface="Courier New" panose="02070309020205020404" pitchFamily="49" charset="0"/>
                          <a:cs typeface="Courier New" panose="02070309020205020404" pitchFamily="49" charset="0"/>
                        </a:rPr>
                        <a:t>/TEST/INFORMATICA_TEST_DEIDENTIFICAT/NAME1 (1.0)</a:t>
                      </a:r>
                    </a:p>
                    <a:p>
                      <a:r>
                        <a:rPr lang="en-US" sz="600" b="0" dirty="0">
                          <a:solidFill>
                            <a:schemeClr val="bg2"/>
                          </a:solidFill>
                          <a:latin typeface="Courier New" panose="02070309020205020404" pitchFamily="49" charset="0"/>
                          <a:cs typeface="Courier New" panose="02070309020205020404" pitchFamily="49" charset="0"/>
                        </a:rPr>
                        <a:t>Test v1/</a:t>
                      </a:r>
                      <a:r>
                        <a:rPr lang="en-US" sz="600" b="0" dirty="0" err="1">
                          <a:solidFill>
                            <a:schemeClr val="bg2"/>
                          </a:solidFill>
                          <a:latin typeface="Courier New" panose="02070309020205020404" pitchFamily="49" charset="0"/>
                          <a:cs typeface="Courier New" panose="02070309020205020404" pitchFamily="49" charset="0"/>
                        </a:rPr>
                        <a:t>orcl</a:t>
                      </a:r>
                      <a:r>
                        <a:rPr lang="en-US" sz="600" b="0" dirty="0">
                          <a:solidFill>
                            <a:schemeClr val="bg2"/>
                          </a:solidFill>
                          <a:latin typeface="Courier New" panose="02070309020205020404" pitchFamily="49" charset="0"/>
                          <a:cs typeface="Courier New" panose="02070309020205020404" pitchFamily="49" charset="0"/>
                        </a:rPr>
                        <a:t>/TEST/INFORMATICA_TEST_DEIDENTIFICAT/NAME2 -&gt; Mass Ingestion/Pro...AT/</a:t>
                      </a:r>
                      <a:r>
                        <a:rPr lang="en-US" sz="600" b="0" dirty="0" err="1">
                          <a:solidFill>
                            <a:schemeClr val="bg2"/>
                          </a:solidFill>
                          <a:latin typeface="Courier New" panose="02070309020205020404" pitchFamily="49" charset="0"/>
                          <a:cs typeface="Courier New" panose="02070309020205020404" pitchFamily="49" charset="0"/>
                        </a:rPr>
                        <a:t>oracle_to_sqlserver_INFORMATICA_TEST_DEIDENTIFICAT</a:t>
                      </a:r>
                      <a:r>
                        <a:rPr lang="en-US" sz="600" b="0" dirty="0">
                          <a:solidFill>
                            <a:schemeClr val="bg2"/>
                          </a:solidFill>
                          <a:latin typeface="Courier New" panose="02070309020205020404" pitchFamily="49" charset="0"/>
                          <a:cs typeface="Courier New" panose="02070309020205020404" pitchFamily="49" charset="0"/>
                        </a:rPr>
                        <a:t> (1)/sync_NAME2 (1.0)</a:t>
                      </a:r>
                    </a:p>
                    <a:p>
                      <a:r>
                        <a:rPr lang="en-US" sz="600" b="0" dirty="0">
                          <a:solidFill>
                            <a:schemeClr val="bg2"/>
                          </a:solidFill>
                          <a:latin typeface="Courier New" panose="02070309020205020404" pitchFamily="49" charset="0"/>
                          <a:cs typeface="Courier New" panose="02070309020205020404" pitchFamily="49" charset="0"/>
                        </a:rPr>
                        <a:t>Mass Ingestion/Pro...AT/</a:t>
                      </a:r>
                      <a:r>
                        <a:rPr lang="en-US" sz="600" b="0" dirty="0" err="1">
                          <a:solidFill>
                            <a:schemeClr val="bg2"/>
                          </a:solidFill>
                          <a:latin typeface="Courier New" panose="02070309020205020404" pitchFamily="49" charset="0"/>
                          <a:cs typeface="Courier New" panose="02070309020205020404" pitchFamily="49" charset="0"/>
                        </a:rPr>
                        <a:t>oracle_to_sqlserver_INFORMATICA_TEST_DEIDENTIFICAT</a:t>
                      </a:r>
                      <a:r>
                        <a:rPr lang="en-US" sz="600" b="0" dirty="0">
                          <a:solidFill>
                            <a:schemeClr val="bg2"/>
                          </a:solidFill>
                          <a:latin typeface="Courier New" panose="02070309020205020404" pitchFamily="49" charset="0"/>
                          <a:cs typeface="Courier New" panose="02070309020205020404" pitchFamily="49" charset="0"/>
                        </a:rPr>
                        <a:t> (1)/sync_NAME2 -&gt; Test v2/</a:t>
                      </a:r>
                      <a:r>
                        <a:rPr lang="en-US" sz="600" b="0" dirty="0" err="1">
                          <a:solidFill>
                            <a:schemeClr val="bg2"/>
                          </a:solidFill>
                          <a:latin typeface="Courier New" panose="02070309020205020404" pitchFamily="49" charset="0"/>
                          <a:cs typeface="Courier New" panose="02070309020205020404" pitchFamily="49" charset="0"/>
                        </a:rPr>
                        <a:t>orcl</a:t>
                      </a:r>
                      <a:r>
                        <a:rPr lang="en-US" sz="600" b="0" dirty="0">
                          <a:solidFill>
                            <a:schemeClr val="bg2"/>
                          </a:solidFill>
                          <a:latin typeface="Courier New" panose="02070309020205020404" pitchFamily="49" charset="0"/>
                          <a:cs typeface="Courier New" panose="02070309020205020404" pitchFamily="49" charset="0"/>
                        </a:rPr>
                        <a:t>/TEST/INFORMATICA_TEST_DEIDENTIFICAT/NAME2 (1.0)</a:t>
                      </a:r>
                    </a:p>
                    <a:p>
                      <a:r>
                        <a:rPr lang="en-US" sz="600" b="0" dirty="0">
                          <a:solidFill>
                            <a:schemeClr val="bg2"/>
                          </a:solidFill>
                          <a:latin typeface="Courier New" panose="02070309020205020404" pitchFamily="49" charset="0"/>
                          <a:cs typeface="Courier New" panose="02070309020205020404" pitchFamily="49" charset="0"/>
                        </a:rPr>
                        <a:t>Writing to C:\Toolbox\Python\Projects\Custom_Lineage_Creator\Test2/links\Lineage (with ETL)_20241122171323.zip containing links.csv</a:t>
                      </a:r>
                    </a:p>
                    <a:p>
                      <a:r>
                        <a:rPr lang="en-US" sz="600" b="0" dirty="0">
                          <a:solidFill>
                            <a:schemeClr val="bg2"/>
                          </a:solidFill>
                          <a:latin typeface="Courier New" panose="02070309020205020404" pitchFamily="49" charset="0"/>
                          <a:cs typeface="Courier New" panose="02070309020205020404" pitchFamily="49" charset="0"/>
                        </a:rPr>
                        <a:t>INFO: Preparing to create/update "Mass Ingestion" using "C:\Toolbox\Python\Projects\Custom_Lineage_Creator\Test2/resources/Mass Ingestion_20241122171323.zip"</a:t>
                      </a:r>
                    </a:p>
                    <a:p>
                      <a:r>
                        <a:rPr lang="en-US" sz="600" b="0" dirty="0">
                          <a:solidFill>
                            <a:schemeClr val="bg2"/>
                          </a:solidFill>
                          <a:latin typeface="Courier New" panose="02070309020205020404" pitchFamily="49" charset="0"/>
                          <a:cs typeface="Courier New" panose="02070309020205020404" pitchFamily="49" charset="0"/>
                        </a:rPr>
                        <a:t>INFO: Preparing to create/update "Lineage (with ETL)" using "C:\Toolbox\Python\Projects\Custom_Lineage_Creator\Test2/links\Lineage (with ETL)_20241122171323.zip"</a:t>
                      </a:r>
                    </a:p>
                    <a:p>
                      <a:r>
                        <a:rPr lang="en-US" sz="600" b="0" dirty="0">
                          <a:solidFill>
                            <a:schemeClr val="bg2"/>
                          </a:solidFill>
                          <a:latin typeface="Courier New" panose="02070309020205020404" pitchFamily="49" charset="0"/>
                          <a:cs typeface="Courier New" panose="02070309020205020404" pitchFamily="49" charset="0"/>
                        </a:rPr>
                        <a:t>Press the &lt;ENTER&gt; key create resources...</a:t>
                      </a:r>
                    </a:p>
                    <a:p>
                      <a:r>
                        <a:rPr lang="en-US" sz="600" b="0" dirty="0">
                          <a:solidFill>
                            <a:schemeClr val="bg2"/>
                          </a:solidFill>
                          <a:latin typeface="Courier New" panose="02070309020205020404" pitchFamily="49" charset="0"/>
                          <a:cs typeface="Courier New" panose="02070309020205020404" pitchFamily="49" charset="0"/>
                        </a:rPr>
                        <a:t>INFO: Successfully updated resource "Mass Ingestion"</a:t>
                      </a:r>
                    </a:p>
                    <a:p>
                      <a:r>
                        <a:rPr lang="en-US" sz="600" b="0" dirty="0">
                          <a:solidFill>
                            <a:schemeClr val="bg2"/>
                          </a:solidFill>
                          <a:latin typeface="Courier New" panose="02070309020205020404" pitchFamily="49" charset="0"/>
                          <a:cs typeface="Courier New" panose="02070309020205020404" pitchFamily="49" charset="0"/>
                        </a:rPr>
                        <a:t>INFO: Successfully created resource "Lineage (with ETL)"</a:t>
                      </a:r>
                    </a:p>
                    <a:p>
                      <a:r>
                        <a:rPr lang="en-US" sz="600" b="0" dirty="0">
                          <a:solidFill>
                            <a:schemeClr val="bg2"/>
                          </a:solidFill>
                          <a:latin typeface="Courier New" panose="02070309020205020404" pitchFamily="49" charset="0"/>
                          <a:cs typeface="Courier New" panose="02070309020205020404" pitchFamily="49" charset="0"/>
                        </a:rPr>
                        <a:t>INFO: Successfully started scan job for "Mass Ingestion"</a:t>
                      </a:r>
                    </a:p>
                    <a:p>
                      <a:r>
                        <a:rPr lang="en-US" sz="600" b="0" dirty="0">
                          <a:solidFill>
                            <a:schemeClr val="bg2"/>
                          </a:solidFill>
                          <a:latin typeface="Courier New" panose="02070309020205020404" pitchFamily="49" charset="0"/>
                          <a:cs typeface="Courier New" panose="02070309020205020404" pitchFamily="49" charset="0"/>
                        </a:rPr>
                        <a:t>    STARTING...............</a:t>
                      </a:r>
                    </a:p>
                    <a:p>
                      <a:r>
                        <a:rPr lang="en-US" sz="600" b="0" dirty="0">
                          <a:solidFill>
                            <a:schemeClr val="bg2"/>
                          </a:solidFill>
                          <a:latin typeface="Courier New" panose="02070309020205020404" pitchFamily="49" charset="0"/>
                          <a:cs typeface="Courier New" panose="02070309020205020404" pitchFamily="49" charset="0"/>
                        </a:rPr>
                        <a:t>    RUNNING........................</a:t>
                      </a:r>
                    </a:p>
                    <a:p>
                      <a:r>
                        <a:rPr lang="en-US" sz="600" b="0" dirty="0">
                          <a:solidFill>
                            <a:schemeClr val="bg2"/>
                          </a:solidFill>
                          <a:latin typeface="Courier New" panose="02070309020205020404" pitchFamily="49" charset="0"/>
                          <a:cs typeface="Courier New" panose="02070309020205020404" pitchFamily="49" charset="0"/>
                        </a:rPr>
                        <a:t>    COMPLETED</a:t>
                      </a:r>
                    </a:p>
                    <a:p>
                      <a:r>
                        <a:rPr lang="en-US" sz="600" b="0" dirty="0">
                          <a:solidFill>
                            <a:schemeClr val="bg2"/>
                          </a:solidFill>
                          <a:latin typeface="Courier New" panose="02070309020205020404" pitchFamily="49" charset="0"/>
                          <a:cs typeface="Courier New" panose="02070309020205020404" pitchFamily="49" charset="0"/>
                        </a:rPr>
                        <a:t>INFO: Successfully started scan job for "Lineage (with ETL)"</a:t>
                      </a:r>
                    </a:p>
                    <a:p>
                      <a:r>
                        <a:rPr lang="en-US" sz="600" b="0" dirty="0">
                          <a:solidFill>
                            <a:schemeClr val="bg2"/>
                          </a:solidFill>
                          <a:latin typeface="Courier New" panose="02070309020205020404" pitchFamily="49" charset="0"/>
                          <a:cs typeface="Courier New" panose="02070309020205020404" pitchFamily="49" charset="0"/>
                        </a:rPr>
                        <a:t>    STARTING...............</a:t>
                      </a:r>
                    </a:p>
                    <a:p>
                      <a:r>
                        <a:rPr lang="en-US" sz="600" b="0" dirty="0">
                          <a:solidFill>
                            <a:schemeClr val="bg2"/>
                          </a:solidFill>
                          <a:latin typeface="Courier New" panose="02070309020205020404" pitchFamily="49" charset="0"/>
                          <a:cs typeface="Courier New" panose="02070309020205020404" pitchFamily="49" charset="0"/>
                        </a:rPr>
                        <a:t>    RUNNING........................</a:t>
                      </a:r>
                    </a:p>
                    <a:p>
                      <a:r>
                        <a:rPr lang="en-US" sz="600" b="0" dirty="0">
                          <a:solidFill>
                            <a:schemeClr val="bg2"/>
                          </a:solidFill>
                          <a:latin typeface="Courier New" panose="02070309020205020404" pitchFamily="49" charset="0"/>
                          <a:cs typeface="Courier New" panose="02070309020205020404" pitchFamily="49" charset="0"/>
                        </a:rPr>
                        <a:t>    COMPLETED</a:t>
                      </a:r>
                    </a:p>
                  </a:txBody>
                  <a:tcPr>
                    <a:solidFill>
                      <a:schemeClr val="tx1"/>
                    </a:solidFill>
                  </a:tcPr>
                </a:tc>
                <a:extLst>
                  <a:ext uri="{0D108BD9-81ED-4DB2-BD59-A6C34878D82A}">
                    <a16:rowId xmlns:a16="http://schemas.microsoft.com/office/drawing/2014/main" val="3598110298"/>
                  </a:ext>
                </a:extLst>
              </a:tr>
            </a:tbl>
          </a:graphicData>
        </a:graphic>
      </p:graphicFrame>
    </p:spTree>
    <p:extLst>
      <p:ext uri="{BB962C8B-B14F-4D97-AF65-F5344CB8AC3E}">
        <p14:creationId xmlns:p14="http://schemas.microsoft.com/office/powerpoint/2010/main" val="168217903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69107" y="1465399"/>
            <a:ext cx="7339764" cy="953605"/>
          </a:xfrm>
        </p:spPr>
        <p:txBody>
          <a:bodyPr/>
          <a:lstStyle/>
          <a:p>
            <a:r>
              <a:rPr lang="en-US"/>
              <a:t>Thank You</a:t>
            </a:r>
          </a:p>
        </p:txBody>
      </p:sp>
      <p:sp>
        <p:nvSpPr>
          <p:cNvPr id="4" name="Text Placeholder 2">
            <a:extLst>
              <a:ext uri="{FF2B5EF4-FFF2-40B4-BE49-F238E27FC236}">
                <a16:creationId xmlns:a16="http://schemas.microsoft.com/office/drawing/2014/main" id="{08C726FA-899D-4D62-B2B9-31D3C881C6EC}"/>
              </a:ext>
            </a:extLst>
          </p:cNvPr>
          <p:cNvSpPr txBox="1">
            <a:spLocks/>
          </p:cNvSpPr>
          <p:nvPr/>
        </p:nvSpPr>
        <p:spPr>
          <a:xfrm>
            <a:off x="1069107" y="2715079"/>
            <a:ext cx="7339764" cy="1416346"/>
          </a:xfrm>
          <a:prstGeom prst="rect">
            <a:avLst/>
          </a:prstGeom>
        </p:spPr>
        <p:txBody>
          <a:bodyPr vert="horz" lIns="0" tIns="0" rIns="0" bIns="0" rtlCol="0">
            <a:noAutofit/>
          </a:bodyPr>
          <a:lstStyle>
            <a:lvl1pPr marL="0" indent="0" algn="l" defTabSz="914217" rtl="0" eaLnBrk="1" latinLnBrk="0" hangingPunct="1">
              <a:lnSpc>
                <a:spcPct val="90000"/>
              </a:lnSpc>
              <a:spcBef>
                <a:spcPts val="400"/>
              </a:spcBef>
              <a:spcAft>
                <a:spcPts val="1200"/>
              </a:spcAft>
              <a:buClr>
                <a:schemeClr val="accent2"/>
              </a:buClr>
              <a:buFont typeface="Arial" panose="020B0604020202020204" pitchFamily="34" charset="0"/>
              <a:buNone/>
              <a:defRPr sz="5399" b="0" i="0" kern="1200">
                <a:solidFill>
                  <a:schemeClr val="bg1"/>
                </a:solidFill>
                <a:latin typeface="Roboto Light" charset="0"/>
                <a:ea typeface="Roboto Light" charset="0"/>
                <a:cs typeface="Roboto Light" charset="0"/>
              </a:defRPr>
            </a:lvl1pPr>
            <a:lvl2pPr marL="457108"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800" b="0" i="0" kern="1200">
                <a:solidFill>
                  <a:schemeClr val="tx1"/>
                </a:solidFill>
                <a:latin typeface="Roboto" charset="0"/>
                <a:ea typeface="Roboto" charset="0"/>
                <a:cs typeface="Roboto" charset="0"/>
              </a:defRPr>
            </a:lvl2pPr>
            <a:lvl3pPr marL="914217"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600" b="0" i="0" kern="1200">
                <a:solidFill>
                  <a:schemeClr val="tx1"/>
                </a:solidFill>
                <a:latin typeface="Roboto" charset="0"/>
                <a:ea typeface="Roboto" charset="0"/>
                <a:cs typeface="Roboto" charset="0"/>
              </a:defRPr>
            </a:lvl3pPr>
            <a:lvl4pPr marL="1371326"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4pPr>
            <a:lvl5pPr marL="1828435"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r>
              <a:rPr lang="en-US" sz="1600"/>
              <a:t>Questions / Issues / Suggestions:</a:t>
            </a:r>
          </a:p>
          <a:p>
            <a:r>
              <a:rPr lang="en-US" sz="1600"/>
              <a:t>Scott Hayes</a:t>
            </a:r>
          </a:p>
          <a:p>
            <a:r>
              <a:rPr lang="en-US" sz="1600"/>
              <a:t>shayes@informatica.com</a:t>
            </a:r>
          </a:p>
        </p:txBody>
      </p:sp>
    </p:spTree>
    <p:extLst>
      <p:ext uri="{BB962C8B-B14F-4D97-AF65-F5344CB8AC3E}">
        <p14:creationId xmlns:p14="http://schemas.microsoft.com/office/powerpoint/2010/main" val="123380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What are we trying to do?</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834618" y="1157381"/>
            <a:ext cx="10490887" cy="2257605"/>
          </a:xfrm>
          <a:prstGeom prst="rect">
            <a:avLst/>
          </a:prstGeom>
          <a:noFill/>
        </p:spPr>
        <p:txBody>
          <a:bodyPr wrap="square" lIns="0" tIns="0" rIns="0" bIns="0" rtlCol="0">
            <a:noAutofit/>
          </a:bodyPr>
          <a:lstStyle/>
          <a:p>
            <a:pPr>
              <a:lnSpc>
                <a:spcPct val="90000"/>
              </a:lnSpc>
              <a:spcAft>
                <a:spcPts val="1000"/>
              </a:spcAft>
            </a:pPr>
            <a:r>
              <a:rPr lang="en-US" dirty="0">
                <a:latin typeface="Roboto" charset="0"/>
                <a:ea typeface="Roboto" charset="0"/>
                <a:cs typeface="Roboto" charset="0"/>
              </a:rPr>
              <a:t>If moving data from one source to another, want to be able to quickly create that custom lineage. CDGC now has some of this built in, but as of this writing, it only support relational sources, and does not allow fuzzy matching</a:t>
            </a:r>
          </a:p>
          <a:p>
            <a:pPr marL="342900" indent="-342900">
              <a:lnSpc>
                <a:spcPct val="90000"/>
              </a:lnSpc>
              <a:spcAft>
                <a:spcPts val="1000"/>
              </a:spcAft>
              <a:buFont typeface="Arial" panose="020B0604020202020204" pitchFamily="34" charset="0"/>
              <a:buChar char="•"/>
            </a:pPr>
            <a:r>
              <a:rPr lang="en-US" dirty="0">
                <a:latin typeface="Roboto" charset="0"/>
                <a:ea typeface="Roboto" charset="0"/>
                <a:cs typeface="Roboto" charset="0"/>
              </a:rPr>
              <a:t>Allow a config to sit out size the product (divorced from Ref ID’s) to communicate the sources and targets</a:t>
            </a:r>
          </a:p>
          <a:p>
            <a:pPr marL="342900" indent="-342900">
              <a:lnSpc>
                <a:spcPct val="90000"/>
              </a:lnSpc>
              <a:spcAft>
                <a:spcPts val="1000"/>
              </a:spcAft>
              <a:buFont typeface="Arial" panose="020B0604020202020204" pitchFamily="34" charset="0"/>
              <a:buChar char="•"/>
            </a:pPr>
            <a:r>
              <a:rPr lang="en-US" dirty="0">
                <a:latin typeface="Roboto" charset="0"/>
                <a:ea typeface="Roboto" charset="0"/>
                <a:cs typeface="Roboto" charset="0"/>
              </a:rPr>
              <a:t>Allow for Regex / wildcards if needed</a:t>
            </a:r>
          </a:p>
          <a:p>
            <a:pPr marL="342900" indent="-342900">
              <a:lnSpc>
                <a:spcPct val="90000"/>
              </a:lnSpc>
              <a:spcAft>
                <a:spcPts val="1000"/>
              </a:spcAft>
              <a:buFont typeface="Arial" panose="020B0604020202020204" pitchFamily="34" charset="0"/>
              <a:buChar char="•"/>
            </a:pPr>
            <a:r>
              <a:rPr lang="en-US" dirty="0">
                <a:latin typeface="Roboto" charset="0"/>
                <a:ea typeface="Roboto" charset="0"/>
                <a:cs typeface="Roboto" charset="0"/>
              </a:rPr>
              <a:t>Allow for fuzzy matching, and provide a threshold for when to match</a:t>
            </a:r>
          </a:p>
        </p:txBody>
      </p:sp>
      <p:pic>
        <p:nvPicPr>
          <p:cNvPr id="3" name="Picture 2">
            <a:extLst>
              <a:ext uri="{FF2B5EF4-FFF2-40B4-BE49-F238E27FC236}">
                <a16:creationId xmlns:a16="http://schemas.microsoft.com/office/drawing/2014/main" id="{6CA0F699-5FCE-5EA2-506B-954C450164B1}"/>
              </a:ext>
            </a:extLst>
          </p:cNvPr>
          <p:cNvPicPr>
            <a:picLocks noChangeAspect="1"/>
          </p:cNvPicPr>
          <p:nvPr/>
        </p:nvPicPr>
        <p:blipFill>
          <a:blip r:embed="rId2"/>
          <a:stretch>
            <a:fillRect/>
          </a:stretch>
        </p:blipFill>
        <p:spPr>
          <a:xfrm>
            <a:off x="3972169" y="3527338"/>
            <a:ext cx="7519377" cy="240173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332059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EDE4AF3-28A5-7917-E40A-D2FF58E652FD}"/>
              </a:ext>
            </a:extLst>
          </p:cNvPr>
          <p:cNvSpPr txBox="1"/>
          <p:nvPr/>
        </p:nvSpPr>
        <p:spPr>
          <a:xfrm>
            <a:off x="284547" y="2854223"/>
            <a:ext cx="1761066" cy="1051734"/>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Specify just the Resource name, or the Resource name and additional information, up to the “schema”</a:t>
            </a:r>
          </a:p>
        </p:txBody>
      </p:sp>
      <p:pic>
        <p:nvPicPr>
          <p:cNvPr id="4" name="Picture 3">
            <a:extLst>
              <a:ext uri="{FF2B5EF4-FFF2-40B4-BE49-F238E27FC236}">
                <a16:creationId xmlns:a16="http://schemas.microsoft.com/office/drawing/2014/main" id="{4592FA7F-BCAC-80EA-2B04-AB1BB8A3122F}"/>
              </a:ext>
            </a:extLst>
          </p:cNvPr>
          <p:cNvPicPr>
            <a:picLocks noChangeAspect="1"/>
          </p:cNvPicPr>
          <p:nvPr/>
        </p:nvPicPr>
        <p:blipFill>
          <a:blip r:embed="rId2"/>
          <a:stretch>
            <a:fillRect/>
          </a:stretch>
        </p:blipFill>
        <p:spPr>
          <a:xfrm>
            <a:off x="284546" y="721858"/>
            <a:ext cx="11904279" cy="1829431"/>
          </a:xfrm>
          <a:prstGeom prst="rect">
            <a:avLst/>
          </a:prstGeom>
        </p:spPr>
      </p:pic>
      <p:cxnSp>
        <p:nvCxnSpPr>
          <p:cNvPr id="13" name="Straight Arrow Connector 12">
            <a:extLst>
              <a:ext uri="{FF2B5EF4-FFF2-40B4-BE49-F238E27FC236}">
                <a16:creationId xmlns:a16="http://schemas.microsoft.com/office/drawing/2014/main" id="{39252C03-C691-51F7-FA1E-AE06F4057DA7}"/>
              </a:ext>
            </a:extLst>
          </p:cNvPr>
          <p:cNvCxnSpPr>
            <a:cxnSpLocks/>
          </p:cNvCxnSpPr>
          <p:nvPr/>
        </p:nvCxnSpPr>
        <p:spPr>
          <a:xfrm flipH="1" flipV="1">
            <a:off x="690945" y="1512711"/>
            <a:ext cx="304800" cy="11740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5FC033A-0280-BB77-49A2-830C03FFC047}"/>
              </a:ext>
            </a:extLst>
          </p:cNvPr>
          <p:cNvSpPr txBox="1"/>
          <p:nvPr/>
        </p:nvSpPr>
        <p:spPr>
          <a:xfrm>
            <a:off x="1633570" y="4073424"/>
            <a:ext cx="1761066" cy="1128891"/>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Source Dataset name, or a regex wildcard.</a:t>
            </a:r>
          </a:p>
          <a:p>
            <a:pPr>
              <a:lnSpc>
                <a:spcPct val="90000"/>
              </a:lnSpc>
              <a:spcAft>
                <a:spcPts val="1000"/>
              </a:spcAft>
            </a:pPr>
            <a:r>
              <a:rPr lang="en-US" sz="1200" dirty="0">
                <a:latin typeface="Roboto" charset="0"/>
                <a:ea typeface="Roboto" charset="0"/>
                <a:cs typeface="Roboto" charset="0"/>
              </a:rPr>
              <a:t>Same goes for the Elements</a:t>
            </a:r>
          </a:p>
          <a:p>
            <a:pPr>
              <a:lnSpc>
                <a:spcPct val="90000"/>
              </a:lnSpc>
              <a:spcAft>
                <a:spcPts val="1000"/>
              </a:spcAft>
            </a:pPr>
            <a:endParaRPr lang="en-US" sz="1200" dirty="0">
              <a:latin typeface="Roboto" charset="0"/>
              <a:ea typeface="Roboto" charset="0"/>
              <a:cs typeface="Roboto" charset="0"/>
            </a:endParaRPr>
          </a:p>
        </p:txBody>
      </p:sp>
      <p:sp>
        <p:nvSpPr>
          <p:cNvPr id="14" name="TextBox 13">
            <a:extLst>
              <a:ext uri="{FF2B5EF4-FFF2-40B4-BE49-F238E27FC236}">
                <a16:creationId xmlns:a16="http://schemas.microsoft.com/office/drawing/2014/main" id="{1F4E374C-AB07-7B39-CC0E-FFCE64FEF469}"/>
              </a:ext>
            </a:extLst>
          </p:cNvPr>
          <p:cNvSpPr txBox="1"/>
          <p:nvPr/>
        </p:nvSpPr>
        <p:spPr>
          <a:xfrm>
            <a:off x="3197750" y="2854223"/>
            <a:ext cx="1761066" cy="1051734"/>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Specify just the Resource name, or the Resource name and additional information, up to the “schema”</a:t>
            </a:r>
          </a:p>
        </p:txBody>
      </p:sp>
      <p:cxnSp>
        <p:nvCxnSpPr>
          <p:cNvPr id="15" name="Straight Arrow Connector 14">
            <a:extLst>
              <a:ext uri="{FF2B5EF4-FFF2-40B4-BE49-F238E27FC236}">
                <a16:creationId xmlns:a16="http://schemas.microsoft.com/office/drawing/2014/main" id="{34BE38CC-5673-D889-3279-7BF24C1DBF1A}"/>
              </a:ext>
            </a:extLst>
          </p:cNvPr>
          <p:cNvCxnSpPr>
            <a:cxnSpLocks/>
          </p:cNvCxnSpPr>
          <p:nvPr/>
        </p:nvCxnSpPr>
        <p:spPr>
          <a:xfrm flipV="1">
            <a:off x="2621681" y="1636573"/>
            <a:ext cx="0" cy="24368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1CAC9AE-FF9D-346E-BE7E-A0C2ED0A334F}"/>
              </a:ext>
            </a:extLst>
          </p:cNvPr>
          <p:cNvSpPr txBox="1"/>
          <p:nvPr/>
        </p:nvSpPr>
        <p:spPr>
          <a:xfrm>
            <a:off x="4534980" y="4052710"/>
            <a:ext cx="1761066" cy="2201335"/>
          </a:xfrm>
          <a:prstGeom prst="rect">
            <a:avLst/>
          </a:prstGeom>
          <a:noFill/>
          <a:ln>
            <a:solidFill>
              <a:schemeClr val="tx2"/>
            </a:solidFill>
          </a:ln>
        </p:spPr>
        <p:txBody>
          <a:bodyPr wrap="square" lIns="91440" tIns="91440" rIns="91440" bIns="91440" rtlCol="0">
            <a:noAutofit/>
          </a:bodyPr>
          <a:lstStyle/>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Specify the specific dataset / element name</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OR name the name based on the source dataset / element</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Use {name} or {</a:t>
            </a:r>
            <a:r>
              <a:rPr lang="en-US" sz="1200" dirty="0" err="1">
                <a:latin typeface="Roboto" charset="0"/>
                <a:ea typeface="Roboto" charset="0"/>
                <a:cs typeface="Roboto" charset="0"/>
              </a:rPr>
              <a:t>s_dataset</a:t>
            </a:r>
            <a:r>
              <a:rPr lang="en-US" sz="1200" dirty="0">
                <a:latin typeface="Roboto" charset="0"/>
                <a:ea typeface="Roboto" charset="0"/>
                <a:cs typeface="Roboto" charset="0"/>
              </a:rPr>
              <a:t>} or {</a:t>
            </a:r>
            <a:r>
              <a:rPr lang="en-US" sz="1200" dirty="0" err="1">
                <a:latin typeface="Roboto" charset="0"/>
                <a:ea typeface="Roboto" charset="0"/>
                <a:cs typeface="Roboto" charset="0"/>
              </a:rPr>
              <a:t>s_element</a:t>
            </a:r>
            <a:r>
              <a:rPr lang="en-US" sz="1200" dirty="0">
                <a:latin typeface="Roboto" charset="0"/>
                <a:ea typeface="Roboto" charset="0"/>
                <a:cs typeface="Roboto" charset="0"/>
              </a:rPr>
              <a:t>} as a token for the source name </a:t>
            </a:r>
          </a:p>
        </p:txBody>
      </p:sp>
      <p:sp>
        <p:nvSpPr>
          <p:cNvPr id="21" name="TextBox 20">
            <a:extLst>
              <a:ext uri="{FF2B5EF4-FFF2-40B4-BE49-F238E27FC236}">
                <a16:creationId xmlns:a16="http://schemas.microsoft.com/office/drawing/2014/main" id="{BFD091DC-8D1B-2DB8-1021-56BFA5523D01}"/>
              </a:ext>
            </a:extLst>
          </p:cNvPr>
          <p:cNvSpPr txBox="1"/>
          <p:nvPr/>
        </p:nvSpPr>
        <p:spPr>
          <a:xfrm>
            <a:off x="7445008" y="2865512"/>
            <a:ext cx="3697124" cy="2914399"/>
          </a:xfrm>
          <a:prstGeom prst="rect">
            <a:avLst/>
          </a:prstGeom>
          <a:noFill/>
          <a:ln>
            <a:solidFill>
              <a:schemeClr val="tx2"/>
            </a:solidFill>
          </a:ln>
        </p:spPr>
        <p:txBody>
          <a:bodyPr wrap="square" lIns="91440" tIns="91440" rIns="91440" bIns="91440" rtlCol="0">
            <a:noAutofit/>
          </a:bodyPr>
          <a:lstStyle/>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Specify Fuzzy Matching minimum score for the Dataset / Element (for matching the sources to targets)</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1.0 is a perfect match. 0.0 is no match at all</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Setting to a negative number, means that it will ignore fuzzy matching altogether, and simply rely on the name matching</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Setting to a number greater than 1 will disable the match completely</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cxnSp>
        <p:nvCxnSpPr>
          <p:cNvPr id="20" name="Straight Arrow Connector 19">
            <a:extLst>
              <a:ext uri="{FF2B5EF4-FFF2-40B4-BE49-F238E27FC236}">
                <a16:creationId xmlns:a16="http://schemas.microsoft.com/office/drawing/2014/main" id="{DAEC8C8D-B2DC-A24F-CAC9-2E9FF644EAB4}"/>
              </a:ext>
            </a:extLst>
          </p:cNvPr>
          <p:cNvCxnSpPr>
            <a:cxnSpLocks/>
          </p:cNvCxnSpPr>
          <p:nvPr/>
        </p:nvCxnSpPr>
        <p:spPr>
          <a:xfrm flipH="1" flipV="1">
            <a:off x="7227212" y="1512711"/>
            <a:ext cx="1679721" cy="12530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8CBFE8-8322-25AB-6E40-C87DA799B749}"/>
              </a:ext>
            </a:extLst>
          </p:cNvPr>
          <p:cNvCxnSpPr>
            <a:cxnSpLocks/>
          </p:cNvCxnSpPr>
          <p:nvPr/>
        </p:nvCxnSpPr>
        <p:spPr>
          <a:xfrm flipV="1">
            <a:off x="5409701" y="1512711"/>
            <a:ext cx="237066" cy="23932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Configure with </a:t>
            </a:r>
            <a:r>
              <a:rPr lang="en-US" i="1" dirty="0"/>
              <a:t>config.csv</a:t>
            </a:r>
            <a:endParaRPr lang="en-IN" i="1" dirty="0"/>
          </a:p>
        </p:txBody>
      </p:sp>
    </p:spTree>
    <p:extLst>
      <p:ext uri="{BB962C8B-B14F-4D97-AF65-F5344CB8AC3E}">
        <p14:creationId xmlns:p14="http://schemas.microsoft.com/office/powerpoint/2010/main" val="13023492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ETL Configuration </a:t>
            </a:r>
            <a:r>
              <a:rPr lang="en-US" i="1" dirty="0"/>
              <a:t>(optional)</a:t>
            </a:r>
            <a:endParaRPr lang="en-IN"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Optionally, you can configure the script to create custom sources to act an ETL to be between the source and target. The script will create a custom ETL source for you and build the lineage. For example:</a:t>
            </a:r>
          </a:p>
        </p:txBody>
      </p:sp>
      <p:pic>
        <p:nvPicPr>
          <p:cNvPr id="5" name="Picture 4" descr="A screenshot of a computer&#10;&#10;Description automatically generated">
            <a:extLst>
              <a:ext uri="{FF2B5EF4-FFF2-40B4-BE49-F238E27FC236}">
                <a16:creationId xmlns:a16="http://schemas.microsoft.com/office/drawing/2014/main" id="{29338AB4-BBCB-8572-0E3B-CEE5107F2436}"/>
              </a:ext>
            </a:extLst>
          </p:cNvPr>
          <p:cNvPicPr>
            <a:picLocks noChangeAspect="1"/>
          </p:cNvPicPr>
          <p:nvPr/>
        </p:nvPicPr>
        <p:blipFill>
          <a:blip r:embed="rId2"/>
          <a:stretch>
            <a:fillRect/>
          </a:stretch>
        </p:blipFill>
        <p:spPr>
          <a:xfrm>
            <a:off x="904345" y="2159000"/>
            <a:ext cx="3622499" cy="1762297"/>
          </a:xfrm>
          <a:prstGeom prst="rect">
            <a:avLst/>
          </a:prstGeom>
        </p:spPr>
      </p:pic>
      <p:sp>
        <p:nvSpPr>
          <p:cNvPr id="6" name="TextBox 5">
            <a:extLst>
              <a:ext uri="{FF2B5EF4-FFF2-40B4-BE49-F238E27FC236}">
                <a16:creationId xmlns:a16="http://schemas.microsoft.com/office/drawing/2014/main" id="{02EDE361-9A34-2794-3BD6-A6744914B785}"/>
              </a:ext>
            </a:extLst>
          </p:cNvPr>
          <p:cNvSpPr txBox="1"/>
          <p:nvPr/>
        </p:nvSpPr>
        <p:spPr>
          <a:xfrm>
            <a:off x="904345" y="2057400"/>
            <a:ext cx="1930921" cy="203200"/>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 of simple lineage:</a:t>
            </a:r>
          </a:p>
        </p:txBody>
      </p:sp>
      <p:pic>
        <p:nvPicPr>
          <p:cNvPr id="9" name="Picture 8" descr="A screenshot of a computer&#10;&#10;Description automatically generated">
            <a:extLst>
              <a:ext uri="{FF2B5EF4-FFF2-40B4-BE49-F238E27FC236}">
                <a16:creationId xmlns:a16="http://schemas.microsoft.com/office/drawing/2014/main" id="{10B4AC70-650D-120F-F4D3-C3B3C4FEEBC5}"/>
              </a:ext>
            </a:extLst>
          </p:cNvPr>
          <p:cNvPicPr>
            <a:picLocks noChangeAspect="1"/>
          </p:cNvPicPr>
          <p:nvPr/>
        </p:nvPicPr>
        <p:blipFill>
          <a:blip r:embed="rId3"/>
          <a:stretch>
            <a:fillRect/>
          </a:stretch>
        </p:blipFill>
        <p:spPr>
          <a:xfrm>
            <a:off x="1640680" y="4135967"/>
            <a:ext cx="5772327" cy="2031463"/>
          </a:xfrm>
          <a:prstGeom prst="rect">
            <a:avLst/>
          </a:prstGeom>
        </p:spPr>
      </p:pic>
      <p:sp>
        <p:nvSpPr>
          <p:cNvPr id="10" name="TextBox 9">
            <a:extLst>
              <a:ext uri="{FF2B5EF4-FFF2-40B4-BE49-F238E27FC236}">
                <a16:creationId xmlns:a16="http://schemas.microsoft.com/office/drawing/2014/main" id="{11772137-C473-7D46-B57C-3DFF3C558E39}"/>
              </a:ext>
            </a:extLst>
          </p:cNvPr>
          <p:cNvSpPr txBox="1"/>
          <p:nvPr/>
        </p:nvSpPr>
        <p:spPr>
          <a:xfrm>
            <a:off x="1750133" y="4034366"/>
            <a:ext cx="2776711" cy="210255"/>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 of lineage with a custom ETL:</a:t>
            </a:r>
          </a:p>
        </p:txBody>
      </p:sp>
    </p:spTree>
    <p:extLst>
      <p:ext uri="{BB962C8B-B14F-4D97-AF65-F5344CB8AC3E}">
        <p14:creationId xmlns:p14="http://schemas.microsoft.com/office/powerpoint/2010/main" val="412503320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ETL Configuration </a:t>
            </a:r>
            <a:r>
              <a:rPr lang="en-US" i="1" dirty="0"/>
              <a:t>(optional)</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313343" y="1060211"/>
            <a:ext cx="8898389" cy="3450081"/>
          </a:xfrm>
          <a:prstGeom prst="rect">
            <a:avLst/>
          </a:prstGeom>
          <a:noFill/>
        </p:spPr>
        <p:txBody>
          <a:bodyPr wrap="square" lIns="0" tIns="0" rIns="0" bIns="0" rtlCol="0">
            <a:noAutofit/>
          </a:bodyPr>
          <a:lstStyle/>
          <a:p>
            <a:pPr>
              <a:lnSpc>
                <a:spcPct val="90000"/>
              </a:lnSpc>
              <a:spcAft>
                <a:spcPts val="1000"/>
              </a:spcAft>
            </a:pPr>
            <a:r>
              <a:rPr lang="en-US" sz="1400" dirty="0">
                <a:latin typeface="Roboto" charset="0"/>
                <a:ea typeface="Roboto" charset="0"/>
                <a:cs typeface="Roboto" charset="0"/>
              </a:rPr>
              <a:t>If including a custom ETL, add additional information in the config file:</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Resource Name.</a:t>
            </a:r>
            <a:r>
              <a:rPr lang="en-US" sz="1400" dirty="0">
                <a:latin typeface="Roboto" charset="0"/>
                <a:ea typeface="Roboto" charset="0"/>
                <a:cs typeface="Roboto" charset="0"/>
              </a:rPr>
              <a:t> The Resource Name for the ETL.</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Path. </a:t>
            </a:r>
            <a:r>
              <a:rPr lang="en-US" sz="1400" dirty="0">
                <a:latin typeface="Roboto" charset="0"/>
                <a:ea typeface="Roboto" charset="0"/>
                <a:cs typeface="Roboto" charset="0"/>
              </a:rPr>
              <a:t>Path that leads to the actual ETL logic separated by “/”. This might include projects, folders, etc. </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Path Types. </a:t>
            </a:r>
            <a:r>
              <a:rPr lang="en-US" sz="1400" dirty="0">
                <a:latin typeface="Roboto" charset="0"/>
                <a:ea typeface="Roboto" charset="0"/>
                <a:cs typeface="Roboto" charset="0"/>
              </a:rPr>
              <a:t>The full class types for the above path separated by “/”.</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Dataset Type. </a:t>
            </a:r>
            <a:r>
              <a:rPr lang="en-US" sz="1400" dirty="0">
                <a:latin typeface="Roboto" charset="0"/>
                <a:ea typeface="Roboto" charset="0"/>
                <a:cs typeface="Roboto" charset="0"/>
              </a:rPr>
              <a:t>The full class type for the “dataset” portion of the ETL. This will be the object included in lineage</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Dataset Name. </a:t>
            </a:r>
            <a:r>
              <a:rPr lang="en-US" sz="1400" dirty="0">
                <a:latin typeface="Roboto" charset="0"/>
                <a:ea typeface="Roboto" charset="0"/>
                <a:cs typeface="Roboto" charset="0"/>
              </a:rPr>
              <a:t>The name for the “dataset” portion of the ETL. This will be the object included in lineage</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Element Type. </a:t>
            </a:r>
            <a:r>
              <a:rPr lang="en-US" sz="1400" dirty="0">
                <a:latin typeface="Roboto" charset="0"/>
                <a:ea typeface="Roboto" charset="0"/>
                <a:cs typeface="Roboto" charset="0"/>
              </a:rPr>
              <a:t>The full class type for the “element” portion of the ETL. This will be the object included in lineage</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Element Name. </a:t>
            </a:r>
            <a:r>
              <a:rPr lang="en-US" sz="1400" dirty="0">
                <a:latin typeface="Roboto" charset="0"/>
                <a:ea typeface="Roboto" charset="0"/>
                <a:cs typeface="Roboto" charset="0"/>
              </a:rPr>
              <a:t>The name for the “element” portion of the ETL. </a:t>
            </a:r>
          </a:p>
          <a:p>
            <a:pPr marL="342900" indent="-342900">
              <a:lnSpc>
                <a:spcPct val="90000"/>
              </a:lnSpc>
              <a:spcAft>
                <a:spcPts val="1000"/>
              </a:spcAft>
              <a:buFont typeface="Arial" panose="020B0604020202020204" pitchFamily="34" charset="0"/>
              <a:buChar char="•"/>
            </a:pPr>
            <a:endParaRPr lang="en-US" sz="1400" dirty="0">
              <a:latin typeface="Roboto" charset="0"/>
              <a:ea typeface="Roboto" charset="0"/>
              <a:cs typeface="Roboto" charset="0"/>
            </a:endParaRPr>
          </a:p>
        </p:txBody>
      </p:sp>
      <p:pic>
        <p:nvPicPr>
          <p:cNvPr id="3" name="Picture 2">
            <a:extLst>
              <a:ext uri="{FF2B5EF4-FFF2-40B4-BE49-F238E27FC236}">
                <a16:creationId xmlns:a16="http://schemas.microsoft.com/office/drawing/2014/main" id="{F17A353E-E23B-2CE7-2786-4D5EDDDA3124}"/>
              </a:ext>
            </a:extLst>
          </p:cNvPr>
          <p:cNvPicPr>
            <a:picLocks noChangeAspect="1"/>
          </p:cNvPicPr>
          <p:nvPr/>
        </p:nvPicPr>
        <p:blipFill>
          <a:blip r:embed="rId2"/>
          <a:stretch>
            <a:fillRect/>
          </a:stretch>
        </p:blipFill>
        <p:spPr>
          <a:xfrm>
            <a:off x="198551" y="4907832"/>
            <a:ext cx="11763022" cy="936953"/>
          </a:xfrm>
          <a:prstGeom prst="rect">
            <a:avLst/>
          </a:prstGeom>
        </p:spPr>
      </p:pic>
      <p:sp>
        <p:nvSpPr>
          <p:cNvPr id="4" name="TextBox 3">
            <a:extLst>
              <a:ext uri="{FF2B5EF4-FFF2-40B4-BE49-F238E27FC236}">
                <a16:creationId xmlns:a16="http://schemas.microsoft.com/office/drawing/2014/main" id="{BA27B495-4EB1-275D-5BC2-1248E563FA0C}"/>
              </a:ext>
            </a:extLst>
          </p:cNvPr>
          <p:cNvSpPr txBox="1"/>
          <p:nvPr/>
        </p:nvSpPr>
        <p:spPr>
          <a:xfrm>
            <a:off x="482474" y="4607462"/>
            <a:ext cx="1930921" cy="203200"/>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Examples:</a:t>
            </a:r>
          </a:p>
        </p:txBody>
      </p:sp>
      <p:sp>
        <p:nvSpPr>
          <p:cNvPr id="2" name="TextBox 1">
            <a:extLst>
              <a:ext uri="{FF2B5EF4-FFF2-40B4-BE49-F238E27FC236}">
                <a16:creationId xmlns:a16="http://schemas.microsoft.com/office/drawing/2014/main" id="{9F5CBFB1-DB84-2883-BD04-F81CFEBAB1F8}"/>
              </a:ext>
            </a:extLst>
          </p:cNvPr>
          <p:cNvSpPr txBox="1"/>
          <p:nvPr/>
        </p:nvSpPr>
        <p:spPr>
          <a:xfrm>
            <a:off x="9347200" y="1950168"/>
            <a:ext cx="3025422" cy="2038589"/>
          </a:xfrm>
          <a:prstGeom prst="rect">
            <a:avLst/>
          </a:prstGeom>
          <a:noFill/>
        </p:spPr>
        <p:txBody>
          <a:bodyPr wrap="square" lIns="0" tIns="0" rIns="0" bIns="0" rtlCol="0">
            <a:noAutofit/>
          </a:bodyPr>
          <a:lstStyle/>
          <a:p>
            <a:pPr>
              <a:lnSpc>
                <a:spcPct val="90000"/>
              </a:lnSpc>
              <a:spcAft>
                <a:spcPts val="1000"/>
              </a:spcAft>
            </a:pPr>
            <a:r>
              <a:rPr lang="en-US" sz="1000" dirty="0">
                <a:latin typeface="Roboto" charset="0"/>
                <a:ea typeface="Roboto" charset="0"/>
                <a:cs typeface="Roboto" charset="0"/>
              </a:rPr>
              <a:t>Tokens:</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a:t>
            </a:r>
            <a:r>
              <a:rPr lang="en-US" sz="1000" i="1" dirty="0" err="1">
                <a:latin typeface="Roboto" charset="0"/>
                <a:ea typeface="Roboto" charset="0"/>
                <a:cs typeface="Roboto" charset="0"/>
              </a:rPr>
              <a:t>s_dataset</a:t>
            </a:r>
            <a:r>
              <a:rPr lang="en-US" sz="1000" i="1" dirty="0">
                <a:latin typeface="Roboto" charset="0"/>
                <a:ea typeface="Roboto" charset="0"/>
                <a:cs typeface="Roboto" charset="0"/>
              </a:rPr>
              <a:t>}: </a:t>
            </a:r>
            <a:r>
              <a:rPr lang="en-US" sz="1000" dirty="0">
                <a:latin typeface="Roboto" charset="0"/>
                <a:ea typeface="Roboto" charset="0"/>
                <a:cs typeface="Roboto" charset="0"/>
              </a:rPr>
              <a:t>Source Dataset</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a:t>
            </a:r>
            <a:r>
              <a:rPr lang="en-US" sz="1000" i="1" dirty="0" err="1">
                <a:latin typeface="Roboto" charset="0"/>
                <a:ea typeface="Roboto" charset="0"/>
                <a:cs typeface="Roboto" charset="0"/>
              </a:rPr>
              <a:t>t_dataset</a:t>
            </a:r>
            <a:r>
              <a:rPr lang="en-US" sz="1000" i="1" dirty="0">
                <a:latin typeface="Roboto" charset="0"/>
                <a:ea typeface="Roboto" charset="0"/>
                <a:cs typeface="Roboto" charset="0"/>
              </a:rPr>
              <a:t>}: </a:t>
            </a:r>
            <a:r>
              <a:rPr lang="en-US" sz="1000" dirty="0">
                <a:latin typeface="Roboto" charset="0"/>
                <a:ea typeface="Roboto" charset="0"/>
                <a:cs typeface="Roboto" charset="0"/>
              </a:rPr>
              <a:t>Target Dataset</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a:t>
            </a:r>
            <a:r>
              <a:rPr lang="en-US" sz="1000" i="1" dirty="0" err="1">
                <a:latin typeface="Roboto" charset="0"/>
                <a:ea typeface="Roboto" charset="0"/>
                <a:cs typeface="Roboto" charset="0"/>
              </a:rPr>
              <a:t>s_element</a:t>
            </a:r>
            <a:r>
              <a:rPr lang="en-US" sz="1000" i="1" dirty="0">
                <a:latin typeface="Roboto" charset="0"/>
                <a:ea typeface="Roboto" charset="0"/>
                <a:cs typeface="Roboto" charset="0"/>
              </a:rPr>
              <a:t>}: </a:t>
            </a:r>
            <a:r>
              <a:rPr lang="en-US" sz="1000" dirty="0">
                <a:latin typeface="Roboto" charset="0"/>
                <a:ea typeface="Roboto" charset="0"/>
                <a:cs typeface="Roboto" charset="0"/>
              </a:rPr>
              <a:t>Source Element</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a:t>
            </a:r>
            <a:r>
              <a:rPr lang="en-US" sz="1000" i="1" dirty="0" err="1">
                <a:latin typeface="Roboto" charset="0"/>
                <a:ea typeface="Roboto" charset="0"/>
                <a:cs typeface="Roboto" charset="0"/>
              </a:rPr>
              <a:t>t_element</a:t>
            </a:r>
            <a:r>
              <a:rPr lang="en-US" sz="1000" i="1" dirty="0">
                <a:latin typeface="Roboto" charset="0"/>
                <a:ea typeface="Roboto" charset="0"/>
                <a:cs typeface="Roboto" charset="0"/>
              </a:rPr>
              <a:t>}: </a:t>
            </a:r>
            <a:r>
              <a:rPr lang="en-US" sz="1000" dirty="0">
                <a:latin typeface="Roboto" charset="0"/>
                <a:ea typeface="Roboto" charset="0"/>
                <a:cs typeface="Roboto" charset="0"/>
              </a:rPr>
              <a:t>Target Element</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{name}: </a:t>
            </a:r>
            <a:r>
              <a:rPr lang="en-US" sz="1000" dirty="0">
                <a:latin typeface="Roboto" charset="0"/>
                <a:ea typeface="Roboto" charset="0"/>
                <a:cs typeface="Roboto" charset="0"/>
              </a:rPr>
              <a:t>Source dataset/element (context based)</a:t>
            </a:r>
          </a:p>
        </p:txBody>
      </p:sp>
    </p:spTree>
    <p:extLst>
      <p:ext uri="{BB962C8B-B14F-4D97-AF65-F5344CB8AC3E}">
        <p14:creationId xmlns:p14="http://schemas.microsoft.com/office/powerpoint/2010/main" val="173000793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56A42A-D2AB-4881-A923-B4FA7FC00E1C}"/>
              </a:ext>
            </a:extLst>
          </p:cNvPr>
          <p:cNvPicPr>
            <a:picLocks noChangeAspect="1"/>
          </p:cNvPicPr>
          <p:nvPr/>
        </p:nvPicPr>
        <p:blipFill>
          <a:blip r:embed="rId2"/>
          <a:stretch>
            <a:fillRect/>
          </a:stretch>
        </p:blipFill>
        <p:spPr>
          <a:xfrm>
            <a:off x="657414" y="1705658"/>
            <a:ext cx="5622749" cy="1672590"/>
          </a:xfrm>
          <a:prstGeom prst="rect">
            <a:avLst/>
          </a:prstGeom>
        </p:spPr>
      </p:pic>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ETL Configuration </a:t>
            </a:r>
            <a:r>
              <a:rPr lang="en-US" i="1" dirty="0"/>
              <a:t>(optional)</a:t>
            </a:r>
            <a:endParaRPr lang="en-IN"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Optionally, you can configure the script to add additional attributes to the ETL custom sources. With that you can add descriptions, source code, calculations and more:</a:t>
            </a:r>
          </a:p>
        </p:txBody>
      </p:sp>
      <p:sp>
        <p:nvSpPr>
          <p:cNvPr id="10" name="TextBox 9">
            <a:extLst>
              <a:ext uri="{FF2B5EF4-FFF2-40B4-BE49-F238E27FC236}">
                <a16:creationId xmlns:a16="http://schemas.microsoft.com/office/drawing/2014/main" id="{11772137-C473-7D46-B57C-3DFF3C558E39}"/>
              </a:ext>
            </a:extLst>
          </p:cNvPr>
          <p:cNvSpPr txBox="1"/>
          <p:nvPr/>
        </p:nvSpPr>
        <p:spPr>
          <a:xfrm>
            <a:off x="609955" y="1600532"/>
            <a:ext cx="4379734" cy="194402"/>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 of lineage with a custom ETL (using the script model):</a:t>
            </a:r>
          </a:p>
        </p:txBody>
      </p:sp>
      <p:sp>
        <p:nvSpPr>
          <p:cNvPr id="4" name="TextBox 3">
            <a:extLst>
              <a:ext uri="{FF2B5EF4-FFF2-40B4-BE49-F238E27FC236}">
                <a16:creationId xmlns:a16="http://schemas.microsoft.com/office/drawing/2014/main" id="{4B8DAC36-747F-A777-0E02-688FC03A1C06}"/>
              </a:ext>
            </a:extLst>
          </p:cNvPr>
          <p:cNvSpPr txBox="1"/>
          <p:nvPr/>
        </p:nvSpPr>
        <p:spPr>
          <a:xfrm>
            <a:off x="719407" y="3429000"/>
            <a:ext cx="3423616" cy="291767"/>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 of lineage with a custom ETL with attribute for expression (using the script model):</a:t>
            </a:r>
          </a:p>
        </p:txBody>
      </p:sp>
      <p:pic>
        <p:nvPicPr>
          <p:cNvPr id="12" name="Picture 11">
            <a:extLst>
              <a:ext uri="{FF2B5EF4-FFF2-40B4-BE49-F238E27FC236}">
                <a16:creationId xmlns:a16="http://schemas.microsoft.com/office/drawing/2014/main" id="{2F1D3CCA-AC60-0AE4-2B8B-CCD01997267C}"/>
              </a:ext>
            </a:extLst>
          </p:cNvPr>
          <p:cNvPicPr>
            <a:picLocks noChangeAspect="1"/>
          </p:cNvPicPr>
          <p:nvPr/>
        </p:nvPicPr>
        <p:blipFill>
          <a:blip r:embed="rId3"/>
          <a:stretch>
            <a:fillRect/>
          </a:stretch>
        </p:blipFill>
        <p:spPr>
          <a:xfrm>
            <a:off x="657413" y="3720767"/>
            <a:ext cx="5622749" cy="1531838"/>
          </a:xfrm>
          <a:prstGeom prst="rect">
            <a:avLst/>
          </a:prstGeom>
        </p:spPr>
      </p:pic>
      <p:pic>
        <p:nvPicPr>
          <p:cNvPr id="14" name="Picture 13">
            <a:extLst>
              <a:ext uri="{FF2B5EF4-FFF2-40B4-BE49-F238E27FC236}">
                <a16:creationId xmlns:a16="http://schemas.microsoft.com/office/drawing/2014/main" id="{5387D7B7-8C93-67A9-DECF-EBBCB3FEB9FE}"/>
              </a:ext>
            </a:extLst>
          </p:cNvPr>
          <p:cNvPicPr>
            <a:picLocks noChangeAspect="1"/>
          </p:cNvPicPr>
          <p:nvPr/>
        </p:nvPicPr>
        <p:blipFill>
          <a:blip r:embed="rId4"/>
          <a:stretch>
            <a:fillRect/>
          </a:stretch>
        </p:blipFill>
        <p:spPr>
          <a:xfrm>
            <a:off x="7354181" y="2832548"/>
            <a:ext cx="3423616" cy="2774826"/>
          </a:xfrm>
          <a:prstGeom prst="rect">
            <a:avLst/>
          </a:prstGeom>
        </p:spPr>
      </p:pic>
      <p:sp>
        <p:nvSpPr>
          <p:cNvPr id="15" name="TextBox 14">
            <a:extLst>
              <a:ext uri="{FF2B5EF4-FFF2-40B4-BE49-F238E27FC236}">
                <a16:creationId xmlns:a16="http://schemas.microsoft.com/office/drawing/2014/main" id="{045E0B93-EFDA-AF21-7A68-3824788BF4F9}"/>
              </a:ext>
            </a:extLst>
          </p:cNvPr>
          <p:cNvSpPr txBox="1"/>
          <p:nvPr/>
        </p:nvSpPr>
        <p:spPr>
          <a:xfrm>
            <a:off x="7272607" y="2686665"/>
            <a:ext cx="3423616" cy="291767"/>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 of custom script with source code:</a:t>
            </a:r>
          </a:p>
        </p:txBody>
      </p:sp>
    </p:spTree>
    <p:extLst>
      <p:ext uri="{BB962C8B-B14F-4D97-AF65-F5344CB8AC3E}">
        <p14:creationId xmlns:p14="http://schemas.microsoft.com/office/powerpoint/2010/main" val="229378383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ETL Configuration </a:t>
            </a:r>
            <a:r>
              <a:rPr lang="en-US" i="1" dirty="0"/>
              <a:t>(optional)</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674588" y="1157381"/>
            <a:ext cx="11088434" cy="3200130"/>
          </a:xfrm>
          <a:prstGeom prst="rect">
            <a:avLst/>
          </a:prstGeom>
          <a:noFill/>
        </p:spPr>
        <p:txBody>
          <a:bodyPr wrap="square" lIns="0" tIns="0" rIns="0" bIns="0" rtlCol="0">
            <a:noAutofit/>
          </a:bodyPr>
          <a:lstStyle/>
          <a:p>
            <a:pPr>
              <a:lnSpc>
                <a:spcPct val="90000"/>
              </a:lnSpc>
              <a:spcAft>
                <a:spcPts val="1000"/>
              </a:spcAft>
            </a:pPr>
            <a:r>
              <a:rPr lang="en-US" sz="1600" dirty="0">
                <a:latin typeface="Roboto" charset="0"/>
                <a:ea typeface="Roboto" charset="0"/>
                <a:cs typeface="Roboto" charset="0"/>
              </a:rPr>
              <a:t>Extra Fields can be included, in case there are specific attributes you want to provide.</a:t>
            </a:r>
          </a:p>
          <a:p>
            <a:pPr>
              <a:lnSpc>
                <a:spcPct val="90000"/>
              </a:lnSpc>
              <a:spcAft>
                <a:spcPts val="1000"/>
              </a:spcAft>
            </a:pPr>
            <a:r>
              <a:rPr lang="en-US" sz="1600" dirty="0">
                <a:latin typeface="Roboto" charset="0"/>
                <a:ea typeface="Roboto" charset="0"/>
                <a:cs typeface="Roboto" charset="0"/>
              </a:rPr>
              <a:t>These object names, and values can contain tokens.</a:t>
            </a:r>
          </a:p>
          <a:p>
            <a:pPr marL="342900" indent="-342900">
              <a:lnSpc>
                <a:spcPct val="90000"/>
              </a:lnSpc>
              <a:spcAft>
                <a:spcPts val="1000"/>
              </a:spcAft>
              <a:buFont typeface="Arial" panose="020B0604020202020204" pitchFamily="34" charset="0"/>
              <a:buChar char="•"/>
            </a:pPr>
            <a:r>
              <a:rPr lang="en-US" sz="1600" i="1" dirty="0">
                <a:latin typeface="Roboto" charset="0"/>
                <a:ea typeface="Roboto" charset="0"/>
                <a:cs typeface="Roboto" charset="0"/>
              </a:rPr>
              <a:t>&lt;object name&gt;:&lt;object attribute&gt;.</a:t>
            </a:r>
            <a:r>
              <a:rPr lang="en-US" sz="1600" dirty="0">
                <a:latin typeface="Roboto" charset="0"/>
                <a:ea typeface="Roboto" charset="0"/>
                <a:cs typeface="Roboto" charset="0"/>
              </a:rPr>
              <a:t> Value for the specified attribute</a:t>
            </a: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p:txBody>
      </p:sp>
      <p:sp>
        <p:nvSpPr>
          <p:cNvPr id="4" name="TextBox 3">
            <a:extLst>
              <a:ext uri="{FF2B5EF4-FFF2-40B4-BE49-F238E27FC236}">
                <a16:creationId xmlns:a16="http://schemas.microsoft.com/office/drawing/2014/main" id="{BA27B495-4EB1-275D-5BC2-1248E563FA0C}"/>
              </a:ext>
            </a:extLst>
          </p:cNvPr>
          <p:cNvSpPr txBox="1"/>
          <p:nvPr/>
        </p:nvSpPr>
        <p:spPr>
          <a:xfrm>
            <a:off x="214786" y="3072173"/>
            <a:ext cx="1930921" cy="203200"/>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Examples:</a:t>
            </a:r>
          </a:p>
        </p:txBody>
      </p:sp>
      <p:pic>
        <p:nvPicPr>
          <p:cNvPr id="3" name="Picture 2">
            <a:extLst>
              <a:ext uri="{FF2B5EF4-FFF2-40B4-BE49-F238E27FC236}">
                <a16:creationId xmlns:a16="http://schemas.microsoft.com/office/drawing/2014/main" id="{DA758657-0519-EE4A-78D9-63908D59CFCE}"/>
              </a:ext>
            </a:extLst>
          </p:cNvPr>
          <p:cNvPicPr>
            <a:picLocks noChangeAspect="1"/>
          </p:cNvPicPr>
          <p:nvPr/>
        </p:nvPicPr>
        <p:blipFill>
          <a:blip r:embed="rId3"/>
          <a:stretch>
            <a:fillRect/>
          </a:stretch>
        </p:blipFill>
        <p:spPr>
          <a:xfrm>
            <a:off x="66699" y="3247439"/>
            <a:ext cx="12055425" cy="1378701"/>
          </a:xfrm>
          <a:prstGeom prst="rect">
            <a:avLst/>
          </a:prstGeom>
        </p:spPr>
      </p:pic>
    </p:spTree>
    <p:extLst>
      <p:ext uri="{BB962C8B-B14F-4D97-AF65-F5344CB8AC3E}">
        <p14:creationId xmlns:p14="http://schemas.microsoft.com/office/powerpoint/2010/main" val="196742804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Execution </a:t>
            </a:r>
            <a:r>
              <a:rPr lang="en-US" i="1" dirty="0"/>
              <a:t>considerations</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674588" y="1157380"/>
            <a:ext cx="11088434" cy="4190123"/>
          </a:xfrm>
          <a:prstGeom prst="rect">
            <a:avLst/>
          </a:prstGeom>
          <a:noFill/>
        </p:spPr>
        <p:txBody>
          <a:bodyPr wrap="square" lIns="0" tIns="0" rIns="0" bIns="0" rtlCol="0">
            <a:noAutofit/>
          </a:bodyPr>
          <a:lstStyle/>
          <a:p>
            <a:pPr>
              <a:lnSpc>
                <a:spcPct val="90000"/>
              </a:lnSpc>
              <a:spcAft>
                <a:spcPts val="1000"/>
              </a:spcAft>
            </a:pPr>
            <a:r>
              <a:rPr lang="en-US" sz="1600" dirty="0">
                <a:latin typeface="Roboto" charset="0"/>
                <a:ea typeface="Roboto" charset="0"/>
                <a:cs typeface="Roboto" charset="0"/>
              </a:rPr>
              <a:t>Things to note about the ETL :</a:t>
            </a:r>
          </a:p>
          <a:p>
            <a:pPr marL="342900" indent="-342900">
              <a:lnSpc>
                <a:spcPct val="90000"/>
              </a:lnSpc>
              <a:spcAft>
                <a:spcPts val="1000"/>
              </a:spcAft>
              <a:buFont typeface="Arial" panose="020B0604020202020204" pitchFamily="34" charset="0"/>
              <a:buChar char="•"/>
            </a:pPr>
            <a:r>
              <a:rPr lang="en-US" sz="2000" dirty="0">
                <a:latin typeface="Roboto" charset="0"/>
                <a:ea typeface="Roboto" charset="0"/>
                <a:cs typeface="Roboto" charset="0"/>
              </a:rPr>
              <a:t>If not provided, you will be prompted to choose a config file.</a:t>
            </a:r>
          </a:p>
          <a:p>
            <a:pPr marL="342900" indent="-342900">
              <a:lnSpc>
                <a:spcPct val="90000"/>
              </a:lnSpc>
              <a:spcAft>
                <a:spcPts val="1000"/>
              </a:spcAft>
              <a:buFont typeface="Arial" panose="020B0604020202020204" pitchFamily="34" charset="0"/>
              <a:buChar char="•"/>
            </a:pPr>
            <a:endParaRPr lang="en-US" sz="20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r>
              <a:rPr lang="en-US" sz="2000" dirty="0">
                <a:latin typeface="Roboto" charset="0"/>
                <a:ea typeface="Roboto" charset="0"/>
                <a:cs typeface="Roboto" charset="0"/>
              </a:rPr>
              <a:t>When the Lineage resource is created, it will use the config file name. for example</a:t>
            </a:r>
          </a:p>
          <a:p>
            <a:pPr marL="800100" lvl="1" indent="-342900">
              <a:lnSpc>
                <a:spcPct val="90000"/>
              </a:lnSpc>
              <a:spcAft>
                <a:spcPts val="1000"/>
              </a:spcAft>
              <a:buFont typeface="Arial" panose="020B0604020202020204" pitchFamily="34" charset="0"/>
              <a:buChar char="•"/>
            </a:pPr>
            <a:r>
              <a:rPr lang="en-US" sz="2000" dirty="0">
                <a:latin typeface="Roboto" charset="0"/>
                <a:ea typeface="Roboto" charset="0"/>
                <a:cs typeface="Roboto" charset="0"/>
              </a:rPr>
              <a:t>File “config - My Lineage.csv” will create “My Lineage” lineage resource</a:t>
            </a:r>
          </a:p>
          <a:p>
            <a:pPr marL="800100" lvl="1" indent="-342900">
              <a:lnSpc>
                <a:spcPct val="90000"/>
              </a:lnSpc>
              <a:spcAft>
                <a:spcPts val="1000"/>
              </a:spcAft>
              <a:buFont typeface="Arial" panose="020B0604020202020204" pitchFamily="34" charset="0"/>
              <a:buChar char="•"/>
            </a:pPr>
            <a:r>
              <a:rPr lang="en-US" sz="2000" dirty="0">
                <a:latin typeface="Roboto" charset="0"/>
                <a:ea typeface="Roboto" charset="0"/>
                <a:cs typeface="Roboto" charset="0"/>
              </a:rPr>
              <a:t>File “config_MyLineage.csv” will create “</a:t>
            </a:r>
            <a:r>
              <a:rPr lang="en-US" sz="2000" dirty="0" err="1">
                <a:latin typeface="Roboto" charset="0"/>
                <a:ea typeface="Roboto" charset="0"/>
                <a:cs typeface="Roboto" charset="0"/>
              </a:rPr>
              <a:t>MyLineage</a:t>
            </a:r>
            <a:r>
              <a:rPr lang="en-US" sz="2000" dirty="0">
                <a:latin typeface="Roboto" charset="0"/>
                <a:ea typeface="Roboto" charset="0"/>
                <a:cs typeface="Roboto" charset="0"/>
              </a:rPr>
              <a:t>” lineage resource</a:t>
            </a:r>
          </a:p>
          <a:p>
            <a:pPr marL="800100" lvl="1" indent="-342900">
              <a:lnSpc>
                <a:spcPct val="90000"/>
              </a:lnSpc>
              <a:spcAft>
                <a:spcPts val="1000"/>
              </a:spcAft>
              <a:buFont typeface="Arial" panose="020B0604020202020204" pitchFamily="34" charset="0"/>
              <a:buChar char="•"/>
            </a:pPr>
            <a:endParaRPr lang="en-US" sz="20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r>
              <a:rPr lang="en-US" sz="2000" dirty="0">
                <a:latin typeface="Roboto" charset="0"/>
                <a:ea typeface="Roboto" charset="0"/>
                <a:cs typeface="Roboto" charset="0"/>
              </a:rPr>
              <a:t>The script will execute the scans sequentially once it creates them</a:t>
            </a:r>
          </a:p>
          <a:p>
            <a:pPr marL="342900" indent="-342900">
              <a:lnSpc>
                <a:spcPct val="90000"/>
              </a:lnSpc>
              <a:spcAft>
                <a:spcPts val="1000"/>
              </a:spcAft>
              <a:buFont typeface="Arial" panose="020B0604020202020204" pitchFamily="34" charset="0"/>
              <a:buChar char="•"/>
            </a:pPr>
            <a:endParaRPr lang="en-US" sz="20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20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p:txBody>
      </p:sp>
    </p:spTree>
    <p:extLst>
      <p:ext uri="{BB962C8B-B14F-4D97-AF65-F5344CB8AC3E}">
        <p14:creationId xmlns:p14="http://schemas.microsoft.com/office/powerpoint/2010/main" val="45607694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a:xfrm>
            <a:off x="319060" y="187082"/>
            <a:ext cx="11195177" cy="562427"/>
          </a:xfrm>
        </p:spPr>
        <p:txBody>
          <a:bodyPr/>
          <a:lstStyle/>
          <a:p>
            <a:r>
              <a:rPr lang="en-US" dirty="0"/>
              <a:t>Usage</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595566" y="761084"/>
            <a:ext cx="11195176" cy="5414224"/>
          </a:xfrm>
          <a:prstGeom prst="rect">
            <a:avLst/>
          </a:prstGeom>
          <a:noFill/>
        </p:spPr>
        <p:txBody>
          <a:bodyPr wrap="square" lIns="0" tIns="0" rIns="0" bIns="0" rtlCol="0">
            <a:noAutofit/>
          </a:bodyPr>
          <a:lstStyle/>
          <a:p>
            <a:pPr>
              <a:lnSpc>
                <a:spcPct val="90000"/>
              </a:lnSpc>
              <a:spcAft>
                <a:spcPts val="1000"/>
              </a:spcAft>
            </a:pPr>
            <a:r>
              <a:rPr lang="en-US" sz="1600" dirty="0">
                <a:latin typeface="Roboto" charset="0"/>
                <a:ea typeface="Roboto" charset="0"/>
                <a:cs typeface="Roboto" charset="0"/>
              </a:rPr>
              <a:t>Things to note about the ETL :</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(if first time running) Run pip to get the required libraries: </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Execute the script (with or without optional parameters):</a:t>
            </a: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Windows exe file is also available, for environments where python is not available.</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Optionally, you can create a credentials file in ~/.</a:t>
            </a:r>
            <a:r>
              <a:rPr lang="en-US" sz="1600" dirty="0" err="1">
                <a:latin typeface="Roboto" charset="0"/>
                <a:ea typeface="Roboto" charset="0"/>
                <a:cs typeface="Roboto" charset="0"/>
              </a:rPr>
              <a:t>informatica_cdgc</a:t>
            </a:r>
            <a:r>
              <a:rPr lang="en-US" sz="1600" dirty="0">
                <a:latin typeface="Roboto" charset="0"/>
                <a:ea typeface="Roboto" charset="0"/>
                <a:cs typeface="Roboto" charset="0"/>
              </a:rPr>
              <a:t> (c:\Users\&lt;username\.</a:t>
            </a:r>
            <a:r>
              <a:rPr lang="en-US" sz="1600" dirty="0" err="1">
                <a:latin typeface="Roboto" charset="0"/>
                <a:ea typeface="Roboto" charset="0"/>
                <a:cs typeface="Roboto" charset="0"/>
              </a:rPr>
              <a:t>informatica_cdgc</a:t>
            </a:r>
            <a:r>
              <a:rPr lang="en-US" sz="1600" dirty="0">
                <a:latin typeface="Roboto" charset="0"/>
                <a:ea typeface="Roboto" charset="0"/>
                <a:cs typeface="Roboto" charset="0"/>
              </a:rPr>
              <a:t> for Windows). If it finds a default profile, it'll use it, otherwise it'll prompt for which profile to use. If you credential file exists, you will be prompted. Example credentials file:</a:t>
            </a: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20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p:txBody>
      </p:sp>
      <p:graphicFrame>
        <p:nvGraphicFramePr>
          <p:cNvPr id="2" name="Table 1">
            <a:extLst>
              <a:ext uri="{FF2B5EF4-FFF2-40B4-BE49-F238E27FC236}">
                <a16:creationId xmlns:a16="http://schemas.microsoft.com/office/drawing/2014/main" id="{CBB87940-D3D1-FDC2-E236-808263BFFA99}"/>
              </a:ext>
            </a:extLst>
          </p:cNvPr>
          <p:cNvGraphicFramePr>
            <a:graphicFrameLocks noGrp="1"/>
          </p:cNvGraphicFramePr>
          <p:nvPr>
            <p:extLst>
              <p:ext uri="{D42A27DB-BD31-4B8C-83A1-F6EECF244321}">
                <p14:modId xmlns:p14="http://schemas.microsoft.com/office/powerpoint/2010/main" val="310494764"/>
              </p:ext>
            </p:extLst>
          </p:nvPr>
        </p:nvGraphicFramePr>
        <p:xfrm>
          <a:off x="1180247" y="1724555"/>
          <a:ext cx="8546218" cy="731520"/>
        </p:xfrm>
        <a:graphic>
          <a:graphicData uri="http://schemas.openxmlformats.org/drawingml/2006/table">
            <a:tbl>
              <a:tblPr firstRow="1" bandRow="1">
                <a:tableStyleId>{5C22544A-7EE6-4342-B048-85BDC9FD1C3A}</a:tableStyleId>
              </a:tblPr>
              <a:tblGrid>
                <a:gridCol w="8546218">
                  <a:extLst>
                    <a:ext uri="{9D8B030D-6E8A-4147-A177-3AD203B41FA5}">
                      <a16:colId xmlns:a16="http://schemas.microsoft.com/office/drawing/2014/main" val="1261491639"/>
                    </a:ext>
                  </a:extLst>
                </a:gridCol>
              </a:tblGrid>
              <a:tr h="338838">
                <a:tc>
                  <a:txBody>
                    <a:bodyPr/>
                    <a:lstStyle/>
                    <a:p>
                      <a:r>
                        <a:rPr lang="en-US" sz="1400" b="0" dirty="0">
                          <a:solidFill>
                            <a:schemeClr val="bg2"/>
                          </a:solidFill>
                          <a:latin typeface="Courier New" panose="02070309020205020404" pitchFamily="49" charset="0"/>
                          <a:cs typeface="Courier New" panose="02070309020205020404" pitchFamily="49" charset="0"/>
                        </a:rPr>
                        <a:t>python custom_lineage_creator.py</a:t>
                      </a:r>
                    </a:p>
                    <a:p>
                      <a:r>
                        <a:rPr lang="en-US" sz="1400" b="0" dirty="0">
                          <a:solidFill>
                            <a:schemeClr val="bg2"/>
                          </a:solidFill>
                          <a:latin typeface="Courier New" panose="02070309020205020404" pitchFamily="49" charset="0"/>
                          <a:cs typeface="Courier New" panose="02070309020205020404" pitchFamily="49" charset="0"/>
                        </a:rPr>
                        <a:t>python3 custom_lineage_creator.py</a:t>
                      </a:r>
                    </a:p>
                    <a:p>
                      <a:r>
                        <a:rPr lang="en-US" sz="1400" b="0" dirty="0">
                          <a:solidFill>
                            <a:schemeClr val="bg2"/>
                          </a:solidFill>
                          <a:latin typeface="Courier New" panose="02070309020205020404" pitchFamily="49" charset="0"/>
                          <a:cs typeface="Courier New" panose="02070309020205020404" pitchFamily="49" charset="0"/>
                        </a:rPr>
                        <a:t>custom_lineage_creator.exe</a:t>
                      </a:r>
                    </a:p>
                  </a:txBody>
                  <a:tcPr>
                    <a:solidFill>
                      <a:schemeClr val="tx1"/>
                    </a:solidFill>
                  </a:tcPr>
                </a:tc>
                <a:extLst>
                  <a:ext uri="{0D108BD9-81ED-4DB2-BD59-A6C34878D82A}">
                    <a16:rowId xmlns:a16="http://schemas.microsoft.com/office/drawing/2014/main" val="3598110298"/>
                  </a:ext>
                </a:extLst>
              </a:tr>
            </a:tbl>
          </a:graphicData>
        </a:graphic>
      </p:graphicFrame>
      <p:graphicFrame>
        <p:nvGraphicFramePr>
          <p:cNvPr id="3" name="Table 2">
            <a:extLst>
              <a:ext uri="{FF2B5EF4-FFF2-40B4-BE49-F238E27FC236}">
                <a16:creationId xmlns:a16="http://schemas.microsoft.com/office/drawing/2014/main" id="{F825C568-28C1-C2BF-6DEA-C1EAF9BA1114}"/>
              </a:ext>
            </a:extLst>
          </p:cNvPr>
          <p:cNvGraphicFramePr>
            <a:graphicFrameLocks noGrp="1"/>
          </p:cNvGraphicFramePr>
          <p:nvPr>
            <p:extLst>
              <p:ext uri="{D42A27DB-BD31-4B8C-83A1-F6EECF244321}">
                <p14:modId xmlns:p14="http://schemas.microsoft.com/office/powerpoint/2010/main" val="2000632223"/>
              </p:ext>
            </p:extLst>
          </p:nvPr>
        </p:nvGraphicFramePr>
        <p:xfrm>
          <a:off x="6094411" y="1071750"/>
          <a:ext cx="5827957" cy="273473"/>
        </p:xfrm>
        <a:graphic>
          <a:graphicData uri="http://schemas.openxmlformats.org/drawingml/2006/table">
            <a:tbl>
              <a:tblPr firstRow="1" bandRow="1">
                <a:tableStyleId>{5C22544A-7EE6-4342-B048-85BDC9FD1C3A}</a:tableStyleId>
              </a:tblPr>
              <a:tblGrid>
                <a:gridCol w="5827957">
                  <a:extLst>
                    <a:ext uri="{9D8B030D-6E8A-4147-A177-3AD203B41FA5}">
                      <a16:colId xmlns:a16="http://schemas.microsoft.com/office/drawing/2014/main" val="1261491639"/>
                    </a:ext>
                  </a:extLst>
                </a:gridCol>
              </a:tblGrid>
              <a:tr h="273473">
                <a:tc>
                  <a:txBody>
                    <a:bodyPr/>
                    <a:lstStyle/>
                    <a:p>
                      <a:r>
                        <a:rPr lang="en-US" sz="900" b="0" dirty="0">
                          <a:solidFill>
                            <a:schemeClr val="bg2"/>
                          </a:solidFill>
                          <a:latin typeface="Courier New" panose="02070309020205020404" pitchFamily="49" charset="0"/>
                          <a:cs typeface="Courier New" panose="02070309020205020404" pitchFamily="49" charset="0"/>
                        </a:rPr>
                        <a:t>pip install pandas datetime </a:t>
                      </a:r>
                      <a:r>
                        <a:rPr lang="en-US" sz="900" b="0" dirty="0" err="1">
                          <a:solidFill>
                            <a:schemeClr val="bg2"/>
                          </a:solidFill>
                          <a:latin typeface="Courier New" panose="02070309020205020404" pitchFamily="49" charset="0"/>
                          <a:cs typeface="Courier New" panose="02070309020205020404" pitchFamily="49" charset="0"/>
                        </a:rPr>
                        <a:t>openpyxl</a:t>
                      </a:r>
                      <a:r>
                        <a:rPr lang="en-US" sz="900" b="0" dirty="0">
                          <a:solidFill>
                            <a:schemeClr val="bg2"/>
                          </a:solidFill>
                          <a:latin typeface="Courier New" panose="02070309020205020404" pitchFamily="49" charset="0"/>
                          <a:cs typeface="Courier New" panose="02070309020205020404" pitchFamily="49" charset="0"/>
                        </a:rPr>
                        <a:t> Requests </a:t>
                      </a:r>
                      <a:r>
                        <a:rPr lang="en-US" sz="900" b="0" dirty="0" err="1">
                          <a:solidFill>
                            <a:schemeClr val="bg2"/>
                          </a:solidFill>
                          <a:latin typeface="Courier New" panose="02070309020205020404" pitchFamily="49" charset="0"/>
                          <a:cs typeface="Courier New" panose="02070309020205020404" pitchFamily="49" charset="0"/>
                        </a:rPr>
                        <a:t>configparser</a:t>
                      </a:r>
                      <a:r>
                        <a:rPr lang="en-US" sz="900" b="0" dirty="0">
                          <a:solidFill>
                            <a:schemeClr val="bg2"/>
                          </a:solidFill>
                          <a:latin typeface="Courier New" panose="02070309020205020404" pitchFamily="49" charset="0"/>
                          <a:cs typeface="Courier New" panose="02070309020205020404" pitchFamily="49" charset="0"/>
                        </a:rPr>
                        <a:t> </a:t>
                      </a:r>
                      <a:r>
                        <a:rPr lang="en-US" sz="900" b="0" dirty="0" err="1">
                          <a:solidFill>
                            <a:schemeClr val="bg2"/>
                          </a:solidFill>
                          <a:latin typeface="Courier New" panose="02070309020205020404" pitchFamily="49" charset="0"/>
                          <a:cs typeface="Courier New" panose="02070309020205020404" pitchFamily="49" charset="0"/>
                        </a:rPr>
                        <a:t>requests_toolbelt</a:t>
                      </a:r>
                      <a:r>
                        <a:rPr lang="en-US" sz="900" b="0" dirty="0">
                          <a:solidFill>
                            <a:schemeClr val="bg2"/>
                          </a:solidFill>
                          <a:latin typeface="Courier New" panose="02070309020205020404" pitchFamily="49" charset="0"/>
                          <a:cs typeface="Courier New" panose="02070309020205020404" pitchFamily="49" charset="0"/>
                        </a:rPr>
                        <a:t> </a:t>
                      </a:r>
                    </a:p>
                  </a:txBody>
                  <a:tcPr>
                    <a:solidFill>
                      <a:schemeClr val="tx1"/>
                    </a:solidFill>
                  </a:tcPr>
                </a:tc>
                <a:extLst>
                  <a:ext uri="{0D108BD9-81ED-4DB2-BD59-A6C34878D82A}">
                    <a16:rowId xmlns:a16="http://schemas.microsoft.com/office/drawing/2014/main" val="3598110298"/>
                  </a:ext>
                </a:extLst>
              </a:tr>
            </a:tbl>
          </a:graphicData>
        </a:graphic>
      </p:graphicFrame>
      <p:graphicFrame>
        <p:nvGraphicFramePr>
          <p:cNvPr id="4" name="Table 3">
            <a:extLst>
              <a:ext uri="{FF2B5EF4-FFF2-40B4-BE49-F238E27FC236}">
                <a16:creationId xmlns:a16="http://schemas.microsoft.com/office/drawing/2014/main" id="{967591A0-BF80-D735-4E85-C75772A6995D}"/>
              </a:ext>
            </a:extLst>
          </p:cNvPr>
          <p:cNvGraphicFramePr>
            <a:graphicFrameLocks noGrp="1"/>
          </p:cNvGraphicFramePr>
          <p:nvPr>
            <p:extLst>
              <p:ext uri="{D42A27DB-BD31-4B8C-83A1-F6EECF244321}">
                <p14:modId xmlns:p14="http://schemas.microsoft.com/office/powerpoint/2010/main" val="1527813053"/>
              </p:ext>
            </p:extLst>
          </p:nvPr>
        </p:nvGraphicFramePr>
        <p:xfrm>
          <a:off x="5554233" y="3698611"/>
          <a:ext cx="4547430" cy="2225040"/>
        </p:xfrm>
        <a:graphic>
          <a:graphicData uri="http://schemas.openxmlformats.org/drawingml/2006/table">
            <a:tbl>
              <a:tblPr firstRow="1" bandRow="1">
                <a:tableStyleId>{5C22544A-7EE6-4342-B048-85BDC9FD1C3A}</a:tableStyleId>
              </a:tblPr>
              <a:tblGrid>
                <a:gridCol w="4547430">
                  <a:extLst>
                    <a:ext uri="{9D8B030D-6E8A-4147-A177-3AD203B41FA5}">
                      <a16:colId xmlns:a16="http://schemas.microsoft.com/office/drawing/2014/main" val="1261491639"/>
                    </a:ext>
                  </a:extLst>
                </a:gridCol>
              </a:tblGrid>
              <a:tr h="1857904">
                <a:tc>
                  <a:txBody>
                    <a:bodyPr/>
                    <a:lstStyle/>
                    <a:p>
                      <a:r>
                        <a:rPr lang="en-US" sz="1000" b="0" dirty="0">
                          <a:solidFill>
                            <a:schemeClr val="bg2"/>
                          </a:solidFill>
                          <a:latin typeface="Courier New" panose="02070309020205020404" pitchFamily="49" charset="0"/>
                          <a:cs typeface="Courier New" panose="02070309020205020404" pitchFamily="49" charset="0"/>
                        </a:rPr>
                        <a:t>[default1]</a:t>
                      </a:r>
                    </a:p>
                    <a:p>
                      <a:r>
                        <a:rPr lang="en-US" sz="1000" b="0" dirty="0">
                          <a:solidFill>
                            <a:schemeClr val="bg2"/>
                          </a:solidFill>
                          <a:latin typeface="Courier New" panose="02070309020205020404" pitchFamily="49" charset="0"/>
                          <a:cs typeface="Courier New" panose="02070309020205020404" pitchFamily="49" charset="0"/>
                        </a:rPr>
                        <a:t>pod = </a:t>
                      </a:r>
                      <a:r>
                        <a:rPr lang="en-US" sz="1000" b="0" dirty="0" err="1">
                          <a:solidFill>
                            <a:schemeClr val="bg2"/>
                          </a:solidFill>
                          <a:latin typeface="Courier New" panose="02070309020205020404" pitchFamily="49" charset="0"/>
                          <a:cs typeface="Courier New" panose="02070309020205020404" pitchFamily="49" charset="0"/>
                        </a:rPr>
                        <a:t>dmp</a:t>
                      </a:r>
                      <a:r>
                        <a:rPr lang="en-US" sz="1000" b="0" dirty="0">
                          <a:solidFill>
                            <a:schemeClr val="bg2"/>
                          </a:solidFill>
                          <a:latin typeface="Courier New" panose="02070309020205020404" pitchFamily="49" charset="0"/>
                          <a:cs typeface="Courier New" panose="02070309020205020404" pitchFamily="49" charset="0"/>
                        </a:rPr>
                        <a:t>-us</a:t>
                      </a:r>
                    </a:p>
                    <a:p>
                      <a:r>
                        <a:rPr lang="en-US" sz="1000" b="0" dirty="0">
                          <a:solidFill>
                            <a:schemeClr val="bg2"/>
                          </a:solidFill>
                          <a:latin typeface="Courier New" panose="02070309020205020404" pitchFamily="49" charset="0"/>
                          <a:cs typeface="Courier New" panose="02070309020205020404" pitchFamily="49" charset="0"/>
                        </a:rPr>
                        <a:t>user = </a:t>
                      </a:r>
                      <a:r>
                        <a:rPr lang="en-US" sz="1000" b="0" dirty="0" err="1">
                          <a:solidFill>
                            <a:schemeClr val="bg2"/>
                          </a:solidFill>
                          <a:latin typeface="Courier New" panose="02070309020205020404" pitchFamily="49" charset="0"/>
                          <a:cs typeface="Courier New" panose="02070309020205020404" pitchFamily="49" charset="0"/>
                        </a:rPr>
                        <a:t>shayes_example</a:t>
                      </a:r>
                      <a:endParaRPr lang="en-US" sz="1000" b="0" dirty="0">
                        <a:solidFill>
                          <a:schemeClr val="bg2"/>
                        </a:solidFill>
                        <a:latin typeface="Courier New" panose="02070309020205020404" pitchFamily="49" charset="0"/>
                        <a:cs typeface="Courier New" panose="02070309020205020404" pitchFamily="49" charset="0"/>
                      </a:endParaRPr>
                    </a:p>
                    <a:p>
                      <a:r>
                        <a:rPr lang="en-US" sz="1000" b="0" dirty="0" err="1">
                          <a:solidFill>
                            <a:schemeClr val="bg2"/>
                          </a:solidFill>
                          <a:latin typeface="Courier New" panose="02070309020205020404" pitchFamily="49" charset="0"/>
                          <a:cs typeface="Courier New" panose="02070309020205020404" pitchFamily="49" charset="0"/>
                        </a:rPr>
                        <a:t>pwd</a:t>
                      </a:r>
                      <a:r>
                        <a:rPr lang="en-US" sz="1000" b="0" dirty="0">
                          <a:solidFill>
                            <a:schemeClr val="bg2"/>
                          </a:solidFill>
                          <a:latin typeface="Courier New" panose="02070309020205020404" pitchFamily="49" charset="0"/>
                          <a:cs typeface="Courier New" panose="02070309020205020404" pitchFamily="49" charset="0"/>
                        </a:rPr>
                        <a:t> = </a:t>
                      </a:r>
                      <a:r>
                        <a:rPr lang="en-US" sz="1000" b="0" dirty="0" err="1">
                          <a:solidFill>
                            <a:schemeClr val="bg2"/>
                          </a:solidFill>
                          <a:latin typeface="Courier New" panose="02070309020205020404" pitchFamily="49" charset="0"/>
                          <a:cs typeface="Courier New" panose="02070309020205020404" pitchFamily="49" charset="0"/>
                        </a:rPr>
                        <a:t>xyz</a:t>
                      </a:r>
                      <a:endParaRPr lang="en-US" sz="1000" b="0" dirty="0">
                        <a:solidFill>
                          <a:schemeClr val="bg2"/>
                        </a:solidFill>
                        <a:latin typeface="Courier New" panose="02070309020205020404" pitchFamily="49" charset="0"/>
                        <a:cs typeface="Courier New" panose="02070309020205020404" pitchFamily="49" charset="0"/>
                      </a:endParaRPr>
                    </a:p>
                    <a:p>
                      <a:endParaRPr lang="en-US" sz="1000" b="0" dirty="0">
                        <a:solidFill>
                          <a:schemeClr val="bg2"/>
                        </a:solidFill>
                        <a:latin typeface="Courier New" panose="02070309020205020404" pitchFamily="49" charset="0"/>
                        <a:cs typeface="Courier New" panose="02070309020205020404" pitchFamily="49" charset="0"/>
                      </a:endParaRPr>
                    </a:p>
                    <a:p>
                      <a:r>
                        <a:rPr lang="en-US" sz="1000" b="0" dirty="0">
                          <a:solidFill>
                            <a:schemeClr val="bg2"/>
                          </a:solidFill>
                          <a:latin typeface="Courier New" panose="02070309020205020404" pitchFamily="49" charset="0"/>
                          <a:cs typeface="Courier New" panose="02070309020205020404" pitchFamily="49" charset="0"/>
                        </a:rPr>
                        <a:t>[</a:t>
                      </a:r>
                      <a:r>
                        <a:rPr lang="en-US" sz="1000" b="0" dirty="0" err="1">
                          <a:solidFill>
                            <a:schemeClr val="bg2"/>
                          </a:solidFill>
                          <a:latin typeface="Courier New" panose="02070309020205020404" pitchFamily="49" charset="0"/>
                          <a:cs typeface="Courier New" panose="02070309020205020404" pitchFamily="49" charset="0"/>
                        </a:rPr>
                        <a:t>shayes_compass</a:t>
                      </a:r>
                      <a:r>
                        <a:rPr lang="en-US" sz="1000" b="0" dirty="0">
                          <a:solidFill>
                            <a:schemeClr val="bg2"/>
                          </a:solidFill>
                          <a:latin typeface="Courier New" panose="02070309020205020404" pitchFamily="49" charset="0"/>
                          <a:cs typeface="Courier New" panose="02070309020205020404" pitchFamily="49" charset="0"/>
                        </a:rPr>
                        <a:t>]</a:t>
                      </a:r>
                    </a:p>
                    <a:p>
                      <a:r>
                        <a:rPr lang="en-US" sz="1000" b="0" dirty="0">
                          <a:solidFill>
                            <a:schemeClr val="bg2"/>
                          </a:solidFill>
                          <a:latin typeface="Courier New" panose="02070309020205020404" pitchFamily="49" charset="0"/>
                          <a:cs typeface="Courier New" panose="02070309020205020404" pitchFamily="49" charset="0"/>
                        </a:rPr>
                        <a:t>pod = </a:t>
                      </a:r>
                      <a:r>
                        <a:rPr lang="en-US" sz="1000" b="0" dirty="0" err="1">
                          <a:solidFill>
                            <a:schemeClr val="bg2"/>
                          </a:solidFill>
                          <a:latin typeface="Courier New" panose="02070309020205020404" pitchFamily="49" charset="0"/>
                          <a:cs typeface="Courier New" panose="02070309020205020404" pitchFamily="49" charset="0"/>
                        </a:rPr>
                        <a:t>dmp</a:t>
                      </a:r>
                      <a:r>
                        <a:rPr lang="en-US" sz="1000" b="0" dirty="0">
                          <a:solidFill>
                            <a:schemeClr val="bg2"/>
                          </a:solidFill>
                          <a:latin typeface="Courier New" panose="02070309020205020404" pitchFamily="49" charset="0"/>
                          <a:cs typeface="Courier New" panose="02070309020205020404" pitchFamily="49" charset="0"/>
                        </a:rPr>
                        <a:t>-us</a:t>
                      </a:r>
                    </a:p>
                    <a:p>
                      <a:r>
                        <a:rPr lang="en-US" sz="1000" b="0" dirty="0">
                          <a:solidFill>
                            <a:schemeClr val="bg2"/>
                          </a:solidFill>
                          <a:latin typeface="Courier New" panose="02070309020205020404" pitchFamily="49" charset="0"/>
                          <a:cs typeface="Courier New" panose="02070309020205020404" pitchFamily="49" charset="0"/>
                        </a:rPr>
                        <a:t>user = </a:t>
                      </a:r>
                      <a:r>
                        <a:rPr lang="en-US" sz="1000" b="0" dirty="0" err="1">
                          <a:solidFill>
                            <a:schemeClr val="bg2"/>
                          </a:solidFill>
                          <a:latin typeface="Courier New" panose="02070309020205020404" pitchFamily="49" charset="0"/>
                          <a:cs typeface="Courier New" panose="02070309020205020404" pitchFamily="49" charset="0"/>
                        </a:rPr>
                        <a:t>shayes_compass</a:t>
                      </a:r>
                      <a:endParaRPr lang="en-US" sz="1000" b="0" dirty="0">
                        <a:solidFill>
                          <a:schemeClr val="bg2"/>
                        </a:solidFill>
                        <a:latin typeface="Courier New" panose="02070309020205020404" pitchFamily="49" charset="0"/>
                        <a:cs typeface="Courier New" panose="02070309020205020404" pitchFamily="49" charset="0"/>
                      </a:endParaRPr>
                    </a:p>
                    <a:p>
                      <a:r>
                        <a:rPr lang="en-US" sz="1000" b="0" dirty="0" err="1">
                          <a:solidFill>
                            <a:schemeClr val="bg2"/>
                          </a:solidFill>
                          <a:latin typeface="Courier New" panose="02070309020205020404" pitchFamily="49" charset="0"/>
                          <a:cs typeface="Courier New" panose="02070309020205020404" pitchFamily="49" charset="0"/>
                        </a:rPr>
                        <a:t>pwd</a:t>
                      </a:r>
                      <a:r>
                        <a:rPr lang="en-US" sz="1000" b="0" dirty="0">
                          <a:solidFill>
                            <a:schemeClr val="bg2"/>
                          </a:solidFill>
                          <a:latin typeface="Courier New" panose="02070309020205020404" pitchFamily="49" charset="0"/>
                          <a:cs typeface="Courier New" panose="02070309020205020404" pitchFamily="49" charset="0"/>
                        </a:rPr>
                        <a:t> = </a:t>
                      </a:r>
                      <a:r>
                        <a:rPr lang="en-US" sz="1000" b="0" dirty="0" err="1">
                          <a:solidFill>
                            <a:schemeClr val="bg2"/>
                          </a:solidFill>
                          <a:latin typeface="Courier New" panose="02070309020205020404" pitchFamily="49" charset="0"/>
                          <a:cs typeface="Courier New" panose="02070309020205020404" pitchFamily="49" charset="0"/>
                        </a:rPr>
                        <a:t>abc</a:t>
                      </a:r>
                      <a:endParaRPr lang="en-US" sz="1000" b="0" dirty="0">
                        <a:solidFill>
                          <a:schemeClr val="bg2"/>
                        </a:solidFill>
                        <a:latin typeface="Courier New" panose="02070309020205020404" pitchFamily="49" charset="0"/>
                        <a:cs typeface="Courier New" panose="02070309020205020404" pitchFamily="49" charset="0"/>
                      </a:endParaRPr>
                    </a:p>
                    <a:p>
                      <a:endParaRPr lang="en-US" sz="1000" b="0" dirty="0">
                        <a:solidFill>
                          <a:schemeClr val="bg2"/>
                        </a:solidFill>
                        <a:latin typeface="Courier New" panose="02070309020205020404" pitchFamily="49" charset="0"/>
                        <a:cs typeface="Courier New" panose="02070309020205020404" pitchFamily="49" charset="0"/>
                      </a:endParaRPr>
                    </a:p>
                    <a:p>
                      <a:r>
                        <a:rPr lang="en-US" sz="1000" b="0" dirty="0">
                          <a:solidFill>
                            <a:schemeClr val="bg2"/>
                          </a:solidFill>
                          <a:latin typeface="Courier New" panose="02070309020205020404" pitchFamily="49" charset="0"/>
                          <a:cs typeface="Courier New" panose="02070309020205020404" pitchFamily="49" charset="0"/>
                        </a:rPr>
                        <a:t>[reinvent]</a:t>
                      </a:r>
                    </a:p>
                    <a:p>
                      <a:r>
                        <a:rPr lang="en-US" sz="1000" b="0" dirty="0">
                          <a:solidFill>
                            <a:schemeClr val="bg2"/>
                          </a:solidFill>
                          <a:latin typeface="Courier New" panose="02070309020205020404" pitchFamily="49" charset="0"/>
                          <a:cs typeface="Courier New" panose="02070309020205020404" pitchFamily="49" charset="0"/>
                        </a:rPr>
                        <a:t>pod = dm-us</a:t>
                      </a:r>
                    </a:p>
                    <a:p>
                      <a:r>
                        <a:rPr lang="en-US" sz="1000" b="0" dirty="0">
                          <a:solidFill>
                            <a:schemeClr val="bg2"/>
                          </a:solidFill>
                          <a:latin typeface="Courier New" panose="02070309020205020404" pitchFamily="49" charset="0"/>
                          <a:cs typeface="Courier New" panose="02070309020205020404" pitchFamily="49" charset="0"/>
                        </a:rPr>
                        <a:t>user = reinvent01</a:t>
                      </a:r>
                    </a:p>
                    <a:p>
                      <a:r>
                        <a:rPr lang="en-US" sz="1000" b="0" dirty="0" err="1">
                          <a:solidFill>
                            <a:schemeClr val="bg2"/>
                          </a:solidFill>
                          <a:latin typeface="Courier New" panose="02070309020205020404" pitchFamily="49" charset="0"/>
                          <a:cs typeface="Courier New" panose="02070309020205020404" pitchFamily="49" charset="0"/>
                        </a:rPr>
                        <a:t>pwd</a:t>
                      </a:r>
                      <a:r>
                        <a:rPr lang="en-US" sz="1000" b="0" dirty="0">
                          <a:solidFill>
                            <a:schemeClr val="bg2"/>
                          </a:solidFill>
                          <a:latin typeface="Courier New" panose="02070309020205020404" pitchFamily="49" charset="0"/>
                          <a:cs typeface="Courier New" panose="02070309020205020404" pitchFamily="49" charset="0"/>
                        </a:rPr>
                        <a:t> = </a:t>
                      </a:r>
                      <a:r>
                        <a:rPr lang="en-US" sz="1000" b="0" dirty="0" err="1">
                          <a:solidFill>
                            <a:schemeClr val="bg2"/>
                          </a:solidFill>
                          <a:latin typeface="Courier New" panose="02070309020205020404" pitchFamily="49" charset="0"/>
                          <a:cs typeface="Courier New" panose="02070309020205020404" pitchFamily="49" charset="0"/>
                        </a:rPr>
                        <a:t>zyx</a:t>
                      </a:r>
                      <a:endParaRPr lang="en-US" sz="1000" b="0" dirty="0">
                        <a:solidFill>
                          <a:schemeClr val="bg2"/>
                        </a:solidFill>
                        <a:latin typeface="Courier New" panose="02070309020205020404" pitchFamily="49" charset="0"/>
                        <a:cs typeface="Courier New" panose="02070309020205020404" pitchFamily="49" charset="0"/>
                      </a:endParaRPr>
                    </a:p>
                  </a:txBody>
                  <a:tcPr>
                    <a:solidFill>
                      <a:schemeClr val="tx1"/>
                    </a:solidFill>
                  </a:tcPr>
                </a:tc>
                <a:extLst>
                  <a:ext uri="{0D108BD9-81ED-4DB2-BD59-A6C34878D82A}">
                    <a16:rowId xmlns:a16="http://schemas.microsoft.com/office/drawing/2014/main" val="3598110298"/>
                  </a:ext>
                </a:extLst>
              </a:tr>
            </a:tbl>
          </a:graphicData>
        </a:graphic>
      </p:graphicFrame>
    </p:spTree>
    <p:extLst>
      <p:ext uri="{BB962C8B-B14F-4D97-AF65-F5344CB8AC3E}">
        <p14:creationId xmlns:p14="http://schemas.microsoft.com/office/powerpoint/2010/main" val="38663715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theme/theme1.xml><?xml version="1.0" encoding="utf-8"?>
<a:theme xmlns:a="http://schemas.openxmlformats.org/drawingml/2006/main" name="2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2.xml><?xml version="1.0" encoding="utf-8"?>
<a:theme xmlns:a="http://schemas.openxmlformats.org/drawingml/2006/main" name="3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3.xml><?xml version="1.0" encoding="utf-8"?>
<a:theme xmlns:a="http://schemas.openxmlformats.org/drawingml/2006/main" name="1_IW17">
  <a:themeElements>
    <a:clrScheme name="Custom 4">
      <a:dk1>
        <a:srgbClr val="373737"/>
      </a:dk1>
      <a:lt1>
        <a:srgbClr val="FFFFFF"/>
      </a:lt1>
      <a:dk2>
        <a:srgbClr val="595959"/>
      </a:dk2>
      <a:lt2>
        <a:srgbClr val="EAEAEA"/>
      </a:lt2>
      <a:accent1>
        <a:srgbClr val="FF4D00"/>
      </a:accent1>
      <a:accent2>
        <a:srgbClr val="FF7D00"/>
      </a:accent2>
      <a:accent3>
        <a:srgbClr val="9220A1"/>
      </a:accent3>
      <a:accent4>
        <a:srgbClr val="C10074"/>
      </a:accent4>
      <a:accent5>
        <a:srgbClr val="00A9BB"/>
      </a:accent5>
      <a:accent6>
        <a:srgbClr val="0019FF"/>
      </a:accent6>
      <a:hlink>
        <a:srgbClr val="0019FF"/>
      </a:hlink>
      <a:folHlink>
        <a:srgbClr val="9220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800" dirty="0" smtClean="0">
            <a:solidFill>
              <a:schemeClr val="bg1"/>
            </a:solidFill>
          </a:defRPr>
        </a:defPPr>
      </a:lstStyle>
    </a:txDef>
  </a:objectDefaults>
  <a:extraClrSchemeLst/>
  <a:extLst>
    <a:ext uri="{05A4C25C-085E-4340-85A3-A5531E510DB2}">
      <thm15:themeFamily xmlns:thm15="http://schemas.microsoft.com/office/thememl/2012/main" name="Presentation6" id="{0E49C123-240F-5A40-A789-EAC3B4E3F5A1}" vid="{8F7913D4-1422-F944-9E1E-34944C1B6A4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469B9DDCB7884E95DD88D1FAB455BB" ma:contentTypeVersion="4" ma:contentTypeDescription="Create a new document." ma:contentTypeScope="" ma:versionID="2af74787b6fa7b67583c56dc5776735d">
  <xsd:schema xmlns:xsd="http://www.w3.org/2001/XMLSchema" xmlns:xs="http://www.w3.org/2001/XMLSchema" xmlns:p="http://schemas.microsoft.com/office/2006/metadata/properties" xmlns:ns2="d7abb67f-8ba3-4629-af4a-9ad47f056db5" targetNamespace="http://schemas.microsoft.com/office/2006/metadata/properties" ma:root="true" ma:fieldsID="03e5ccd49f08cdc976c4df5b8baab980" ns2:_="">
    <xsd:import namespace="d7abb67f-8ba3-4629-af4a-9ad47f056db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abb67f-8ba3-4629-af4a-9ad47f056d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A5433E-CDB9-440C-BB77-1799205ED86D}">
  <ds:schemaRefs>
    <ds:schemaRef ds:uri="d7abb67f-8ba3-4629-af4a-9ad47f056d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FFC13DC-9E91-480E-AA50-E69DFCF153D3}">
  <ds:schemaRefs>
    <ds:schemaRef ds:uri="http://schemas.microsoft.com/sharepoint/v3/contenttype/forms"/>
  </ds:schemaRefs>
</ds:datastoreItem>
</file>

<file path=docMetadata/LabelInfo.xml><?xml version="1.0" encoding="utf-8"?>
<clbl:labelList xmlns:clbl="http://schemas.microsoft.com/office/2020/mipLabelMetadata">
  <clbl:label id="{14c8150c-bc7e-4d77-82d5-2d0905f0cd74}" enabled="1" method="Standard" siteId="{2638f43e-f77d-4fc7-ab92-7b753b7876fd}" contentBits="0" removed="0"/>
</clbl:labelList>
</file>

<file path=docProps/app.xml><?xml version="1.0" encoding="utf-8"?>
<Properties xmlns="http://schemas.openxmlformats.org/officeDocument/2006/extended-properties" xmlns:vt="http://schemas.openxmlformats.org/officeDocument/2006/docPropsVTypes">
  <Template>Informatica Powerpoint Master_Roboto_r1</Template>
  <TotalTime>3155</TotalTime>
  <Words>2987</Words>
  <Application>Microsoft Office PowerPoint</Application>
  <PresentationFormat>Custom</PresentationFormat>
  <Paragraphs>262</Paragraphs>
  <Slides>14</Slides>
  <Notes>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14</vt:i4>
      </vt:variant>
    </vt:vector>
  </HeadingPairs>
  <TitlesOfParts>
    <vt:vector size="22" baseType="lpstr">
      <vt:lpstr>Arial</vt:lpstr>
      <vt:lpstr>Calibri</vt:lpstr>
      <vt:lpstr>Courier New</vt:lpstr>
      <vt:lpstr>Roboto</vt:lpstr>
      <vt:lpstr>Roboto Light</vt:lpstr>
      <vt:lpstr>2_Office Theme</vt:lpstr>
      <vt:lpstr>3_Office Theme</vt:lpstr>
      <vt:lpstr>1_IW17</vt:lpstr>
      <vt:lpstr>PowerPoint Presentation</vt:lpstr>
      <vt:lpstr>What are we trying to do?</vt:lpstr>
      <vt:lpstr>Configure with config.csv</vt:lpstr>
      <vt:lpstr>ETL Configuration (optional)</vt:lpstr>
      <vt:lpstr>ETL Configuration (optional)</vt:lpstr>
      <vt:lpstr>ETL Configuration (optional)</vt:lpstr>
      <vt:lpstr>ETL Configuration (optional)</vt:lpstr>
      <vt:lpstr>Execution considerations</vt:lpstr>
      <vt:lpstr>Usage</vt:lpstr>
      <vt:lpstr>Usage (optional parameters)</vt:lpstr>
      <vt:lpstr>Usage (optional parameters)</vt:lpstr>
      <vt:lpstr>Usage (optional parameters)</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Kara, Amit</dc:creator>
  <cp:keywords/>
  <dc:description/>
  <cp:lastModifiedBy>Hayes, Scott</cp:lastModifiedBy>
  <cp:revision>62</cp:revision>
  <cp:lastPrinted>2018-10-18T20:42:58Z</cp:lastPrinted>
  <dcterms:created xsi:type="dcterms:W3CDTF">2017-08-24T15:57:22Z</dcterms:created>
  <dcterms:modified xsi:type="dcterms:W3CDTF">2024-12-10T22:10:01Z</dcterms:modified>
  <cp:category/>
</cp:coreProperties>
</file>