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3"/>
    <p:sldMasterId id="2147483721" r:id="rId4"/>
    <p:sldMasterId id="2147483794" r:id="rId5"/>
  </p:sldMasterIdLst>
  <p:notesMasterIdLst>
    <p:notesMasterId r:id="rId44"/>
  </p:notesMasterIdLst>
  <p:handoutMasterIdLst>
    <p:handoutMasterId r:id="rId45"/>
  </p:handoutMasterIdLst>
  <p:sldIdLst>
    <p:sldId id="288" r:id="rId6"/>
    <p:sldId id="2134807745" r:id="rId7"/>
    <p:sldId id="2134807766" r:id="rId8"/>
    <p:sldId id="2134807767" r:id="rId9"/>
    <p:sldId id="2134807769" r:id="rId10"/>
    <p:sldId id="2134807768" r:id="rId11"/>
    <p:sldId id="2134807770" r:id="rId12"/>
    <p:sldId id="2134807771" r:id="rId13"/>
    <p:sldId id="2134807797" r:id="rId14"/>
    <p:sldId id="2134807781" r:id="rId15"/>
    <p:sldId id="2134807772" r:id="rId16"/>
    <p:sldId id="2134807773" r:id="rId17"/>
    <p:sldId id="2134807774" r:id="rId18"/>
    <p:sldId id="2134807775" r:id="rId19"/>
    <p:sldId id="2134807816" r:id="rId20"/>
    <p:sldId id="2134807817" r:id="rId21"/>
    <p:sldId id="2134807806" r:id="rId22"/>
    <p:sldId id="2134807779" r:id="rId23"/>
    <p:sldId id="2134807807" r:id="rId24"/>
    <p:sldId id="2134807811" r:id="rId25"/>
    <p:sldId id="2134807788" r:id="rId26"/>
    <p:sldId id="2134807818" r:id="rId27"/>
    <p:sldId id="2134807810" r:id="rId28"/>
    <p:sldId id="2134807801" r:id="rId29"/>
    <p:sldId id="2134807780" r:id="rId30"/>
    <p:sldId id="2134807809" r:id="rId31"/>
    <p:sldId id="2134807782" r:id="rId32"/>
    <p:sldId id="2134807783" r:id="rId33"/>
    <p:sldId id="2134807789" r:id="rId34"/>
    <p:sldId id="2134807784" r:id="rId35"/>
    <p:sldId id="2134807786" r:id="rId36"/>
    <p:sldId id="2134807798" r:id="rId37"/>
    <p:sldId id="2134807802" r:id="rId38"/>
    <p:sldId id="2134807803" r:id="rId39"/>
    <p:sldId id="2134807815" r:id="rId40"/>
    <p:sldId id="2134807808" r:id="rId41"/>
    <p:sldId id="2134807814" r:id="rId42"/>
    <p:sldId id="267" r:id="rId43"/>
  </p:sldIdLst>
  <p:sldSz cx="12188825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1BE8E3-79A6-A544-8E6D-DADC11542776}">
          <p14:sldIdLst>
            <p14:sldId id="288"/>
            <p14:sldId id="2134807745"/>
            <p14:sldId id="2134807766"/>
            <p14:sldId id="2134807767"/>
            <p14:sldId id="2134807769"/>
            <p14:sldId id="2134807768"/>
            <p14:sldId id="2134807770"/>
            <p14:sldId id="2134807771"/>
          </p14:sldIdLst>
        </p14:section>
        <p14:section name="Internal Location" id="{E9478689-D856-49CA-99DE-FCA00203E5B4}">
          <p14:sldIdLst>
            <p14:sldId id="2134807797"/>
          </p14:sldIdLst>
        </p14:section>
        <p14:section name="Setup" id="{BAA05414-4D33-48F4-9E56-56EDACBFDDA3}">
          <p14:sldIdLst>
            <p14:sldId id="2134807781"/>
            <p14:sldId id="2134807772"/>
            <p14:sldId id="2134807773"/>
            <p14:sldId id="2134807774"/>
            <p14:sldId id="2134807775"/>
            <p14:sldId id="2134807816"/>
            <p14:sldId id="2134807817"/>
            <p14:sldId id="2134807806"/>
            <p14:sldId id="2134807779"/>
            <p14:sldId id="2134807807"/>
            <p14:sldId id="2134807811"/>
            <p14:sldId id="2134807788"/>
            <p14:sldId id="2134807818"/>
            <p14:sldId id="2134807810"/>
            <p14:sldId id="2134807801"/>
            <p14:sldId id="2134807780"/>
            <p14:sldId id="2134807809"/>
          </p14:sldIdLst>
        </p14:section>
        <p14:section name="Errors &amp; Troubleshooting" id="{E2F23440-FE54-46B5-9A8F-A481730473B2}">
          <p14:sldIdLst>
            <p14:sldId id="2134807782"/>
            <p14:sldId id="2134807783"/>
            <p14:sldId id="2134807789"/>
            <p14:sldId id="2134807784"/>
            <p14:sldId id="2134807786"/>
            <p14:sldId id="2134807798"/>
            <p14:sldId id="2134807802"/>
            <p14:sldId id="2134807803"/>
            <p14:sldId id="2134807815"/>
            <p14:sldId id="2134807808"/>
            <p14:sldId id="2134807814"/>
          </p14:sldIdLst>
        </p14:section>
        <p14:section name="Closing" id="{E61FE419-5492-7A45-96CE-D25AD06F44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0"/>
    <a:srgbClr val="0432FF"/>
    <a:srgbClr val="FF4D00"/>
    <a:srgbClr val="95D13C"/>
    <a:srgbClr val="E23400"/>
    <a:srgbClr val="FF9801"/>
    <a:srgbClr val="FCA304"/>
    <a:srgbClr val="FF6621"/>
    <a:srgbClr val="F99439"/>
    <a:srgbClr val="FF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8" autoAdjust="0"/>
    <p:restoredTop sz="76320" autoAdjust="0"/>
  </p:normalViewPr>
  <p:slideViewPr>
    <p:cSldViewPr snapToGrid="0">
      <p:cViewPr varScale="1">
        <p:scale>
          <a:sx n="85" d="100"/>
          <a:sy n="85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AF0ABA-1503-4581-BC5A-AF3D56D7DD4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3F1010-2D67-4645-821C-D43BAA1B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8186FDC-CD1E-4E7E-B1CD-1CBCCD519E8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B9A8B04-59C6-4476-9B83-8806D24C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24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448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171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8895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619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343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067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779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83306">
              <a:defRPr/>
            </a:pPr>
            <a:fld id="{4B9A8B04-59C6-4476-9B83-8806D24CC38B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6734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7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83306">
              <a:defRPr/>
            </a:pPr>
            <a:fld id="{4B9A8B04-59C6-4476-9B83-8806D24CC38B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27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3401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83306">
              <a:defRPr/>
            </a:pPr>
            <a:fld id="{4B9A8B04-59C6-4476-9B83-8806D24CC38B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697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  <p:extLst>
      <p:ext uri="{BB962C8B-B14F-4D97-AF65-F5344CB8AC3E}">
        <p14:creationId xmlns:p14="http://schemas.microsoft.com/office/powerpoint/2010/main" val="2247119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  <p:extLst>
      <p:ext uri="{BB962C8B-B14F-4D97-AF65-F5344CB8AC3E}">
        <p14:creationId xmlns:p14="http://schemas.microsoft.com/office/powerpoint/2010/main" val="65171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  <p:extLst>
      <p:ext uri="{BB962C8B-B14F-4D97-AF65-F5344CB8AC3E}">
        <p14:creationId xmlns:p14="http://schemas.microsoft.com/office/powerpoint/2010/main" val="356398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697563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35053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1408662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8949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416919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  <p:extLst>
      <p:ext uri="{BB962C8B-B14F-4D97-AF65-F5344CB8AC3E}">
        <p14:creationId xmlns:p14="http://schemas.microsoft.com/office/powerpoint/2010/main" val="2693807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  <p:extLst>
      <p:ext uri="{BB962C8B-B14F-4D97-AF65-F5344CB8AC3E}">
        <p14:creationId xmlns:p14="http://schemas.microsoft.com/office/powerpoint/2010/main" val="2698721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/Subtitle/Headlines &amp;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5624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Roboto Light, 36 points, 1 Line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5BDB60F-DCDA-4FA8-AFD2-4EF745C792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56D1FDC-5FA5-4B2D-A5AA-86637FA3B9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27113" y="2290762"/>
            <a:ext cx="5068887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5D64D1-7AD8-4D53-A0ED-118D84E22A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7151" y="1854199"/>
            <a:ext cx="5067262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Headline, Roboto 20 point bold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2F76E5E-F799-4651-BEAE-F9087B98CD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1019" y="2290762"/>
            <a:ext cx="5466632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CEF1-A7FF-4442-88D8-7F20DA48ADC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211019" y="1854199"/>
            <a:ext cx="5484094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Roboto 20 point bold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DBF31F-B2A6-46A8-A8DF-757C9B83724C}"/>
              </a:ext>
            </a:extLst>
          </p:cNvPr>
          <p:cNvGrpSpPr/>
          <p:nvPr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665E3932-8847-406B-8673-1AB6E7E0C689}"/>
                </a:ext>
              </a:extLst>
            </p:cNvPr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8BCEA0AA-827B-4741-B47D-AC893583D56C}"/>
                </a:ext>
              </a:extLst>
            </p:cNvPr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528CA7-31B3-4290-8E8B-1E3E3562E906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83AF2C-00A5-4EEE-9565-3DF3EA952EEC}"/>
              </a:ext>
            </a:extLst>
          </p:cNvPr>
          <p:cNvSpPr txBox="1"/>
          <p:nvPr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87D99-2D97-4A3F-AB8F-AEF776CAAF3C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FA2D62-F8B0-D646-956F-5CEE165645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616" y="6007608"/>
            <a:ext cx="2478024" cy="8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4" cy="6856215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744" y="-1787"/>
            <a:ext cx="12193513" cy="6859787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6194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4" cy="6858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6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60928" tIns="30464" rIns="60928" bIns="30464" numCol="1" anchor="t" anchorCtr="0" compatLnSpc="1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373737"/>
                </a:solidFill>
              </a:rPr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5" y="1610"/>
            <a:ext cx="9595159" cy="6865103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4"/>
            <a:ext cx="6487721" cy="4409963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9" y="5935980"/>
            <a:ext cx="342765" cy="92202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1891575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88822" cy="6857999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82239" y="2113109"/>
            <a:ext cx="2282231" cy="4268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399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04.01.17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3103006"/>
            <a:ext cx="7339764" cy="1574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98514" y="4920181"/>
            <a:ext cx="3497769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86163" y="5289437"/>
            <a:ext cx="351012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Title or Email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52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rgbClr val="34343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752352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9" y="1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596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1" y="1658242"/>
            <a:ext cx="11195051" cy="4361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308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178019"/>
            <a:ext cx="11183937" cy="3662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734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3713" y="1713926"/>
            <a:ext cx="11183936" cy="5768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6995" indent="0">
              <a:buNone/>
              <a:defRPr sz="2000" b="1"/>
            </a:lvl2pPr>
            <a:lvl3pPr marL="913989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1" indent="0">
              <a:buNone/>
              <a:defRPr sz="1600" b="1"/>
            </a:lvl6pPr>
            <a:lvl7pPr marL="2741965" indent="0">
              <a:buNone/>
              <a:defRPr sz="1600" b="1"/>
            </a:lvl7pPr>
            <a:lvl8pPr marL="3198960" indent="0">
              <a:buNone/>
              <a:defRPr sz="1600" b="1"/>
            </a:lvl8pPr>
            <a:lvl9pPr marL="365595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522640"/>
            <a:ext cx="11183937" cy="33175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1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066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210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3967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93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3" r:id="rId3"/>
    <p:sldLayoutId id="2147483712" r:id="rId4"/>
    <p:sldLayoutId id="2147483698" r:id="rId5"/>
    <p:sldLayoutId id="2147483710" r:id="rId6"/>
    <p:sldLayoutId id="2147483708" r:id="rId7"/>
    <p:sldLayoutId id="2147483709" r:id="rId8"/>
    <p:sldLayoutId id="2147483716" r:id="rId9"/>
    <p:sldLayoutId id="2147483720" r:id="rId10"/>
    <p:sldLayoutId id="2147483714" r:id="rId11"/>
    <p:sldLayoutId id="2147483715" r:id="rId1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pos="7356" userDrawn="1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 userDrawn="1">
          <p15:clr>
            <a:srgbClr val="F26B43"/>
          </p15:clr>
        </p15:guide>
        <p15:guide id="12" pos="2554" userDrawn="1">
          <p15:clr>
            <a:srgbClr val="F26B43"/>
          </p15:clr>
        </p15:guide>
        <p15:guide id="13" pos="5123" userDrawn="1">
          <p15:clr>
            <a:srgbClr val="F26B43"/>
          </p15:clr>
        </p15:guide>
        <p15:guide id="14" orient="horz" pos="1443" userDrawn="1">
          <p15:clr>
            <a:srgbClr val="F26B43"/>
          </p15:clr>
        </p15:guide>
        <p15:guide id="15" orient="horz" pos="2886" userDrawn="1">
          <p15:clr>
            <a:srgbClr val="F26B43"/>
          </p15:clr>
        </p15:guide>
        <p15:guide id="16" orient="horz" pos="856" userDrawn="1">
          <p15:clr>
            <a:srgbClr val="F26B43"/>
          </p15:clr>
        </p15:guide>
        <p15:guide id="17" orient="horz" pos="1168" userDrawn="1">
          <p15:clr>
            <a:srgbClr val="F26B43"/>
          </p15:clr>
        </p15:guide>
        <p15:guide id="18" pos="632" userDrawn="1">
          <p15:clr>
            <a:srgbClr val="F26B43"/>
          </p15:clr>
        </p15:guide>
        <p15:guide id="19" orient="horz" pos="3792" userDrawn="1">
          <p15:clr>
            <a:srgbClr val="F26B43"/>
          </p15:clr>
        </p15:guide>
        <p15:guide id="20" pos="71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771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833" r:id="rId1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  <p15:guide id="16" orient="horz" pos="856">
          <p15:clr>
            <a:srgbClr val="F26B43"/>
          </p15:clr>
        </p15:guide>
        <p15:guide id="17" orient="horz" pos="1168">
          <p15:clr>
            <a:srgbClr val="F26B43"/>
          </p15:clr>
        </p15:guide>
        <p15:guide id="18" pos="632">
          <p15:clr>
            <a:srgbClr val="F26B43"/>
          </p15:clr>
        </p15:guide>
        <p15:guide id="19" orient="horz" pos="3792">
          <p15:clr>
            <a:srgbClr val="F26B43"/>
          </p15:clr>
        </p15:guide>
        <p15:guide id="20" pos="71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2141" y="-1"/>
            <a:ext cx="12190967" cy="6858000"/>
          </a:xfrm>
          <a:prstGeom prst="rect">
            <a:avLst/>
          </a:prstGeom>
          <a:blipFill dpi="0" rotWithShape="1">
            <a:blip r:embed="rId10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4" name="Right Triangle 33"/>
          <p:cNvSpPr/>
          <p:nvPr/>
        </p:nvSpPr>
        <p:spPr>
          <a:xfrm rot="16200000" flipV="1">
            <a:off x="2196031" y="3357866"/>
            <a:ext cx="1314232" cy="56983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3" name="Right Triangle 32"/>
          <p:cNvSpPr/>
          <p:nvPr/>
        </p:nvSpPr>
        <p:spPr>
          <a:xfrm>
            <a:off x="-2140" y="3581400"/>
            <a:ext cx="833414" cy="3276600"/>
          </a:xfrm>
          <a:prstGeom prst="rtTriangl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  <p:sp>
        <p:nvSpPr>
          <p:cNvPr id="8" name="Right Triangle 7"/>
          <p:cNvSpPr/>
          <p:nvPr/>
        </p:nvSpPr>
        <p:spPr>
          <a:xfrm flipH="1" flipV="1">
            <a:off x="11603699" y="0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174" y="6359525"/>
            <a:ext cx="3117657" cy="17907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r>
              <a:rPr lang="en-US" sz="110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82474" y="457203"/>
            <a:ext cx="11195177" cy="6540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ph type="body" idx="1"/>
          </p:nvPr>
        </p:nvSpPr>
        <p:spPr>
          <a:xfrm>
            <a:off x="493713" y="1849302"/>
            <a:ext cx="11183937" cy="42204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7019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</p:sldLayoutIdLst>
  <p:txStyles>
    <p:titleStyle>
      <a:lvl1pPr algn="l" defTabSz="913989" rtl="0" eaLnBrk="1" latinLnBrk="0" hangingPunct="1">
        <a:lnSpc>
          <a:spcPct val="90000"/>
        </a:lnSpc>
        <a:spcBef>
          <a:spcPct val="0"/>
        </a:spcBef>
        <a:buNone/>
        <a:defRPr sz="3599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2995" indent="-172995" algn="l" defTabSz="913989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099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02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22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081" indent="-171408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799900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171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399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573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393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9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1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nfawiki.informatica.com/pages/viewpage.action?pageId=630698589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237" y="2088270"/>
            <a:ext cx="9733457" cy="1574502"/>
          </a:xfrm>
        </p:spPr>
        <p:txBody>
          <a:bodyPr/>
          <a:lstStyle/>
          <a:p>
            <a:r>
              <a:rPr lang="en-US" sz="4800" dirty="0"/>
              <a:t>Cloud Data Marketplace</a:t>
            </a:r>
          </a:p>
          <a:p>
            <a:r>
              <a:rPr lang="en-US" sz="4800" dirty="0"/>
              <a:t>Order Management</a:t>
            </a:r>
          </a:p>
          <a:p>
            <a:r>
              <a:rPr lang="en-US" sz="4800" dirty="0"/>
              <a:t>Prototype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75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7"/>
    </mc:Choice>
    <mc:Fallback xmlns="">
      <p:transition spd="slow" advTm="14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237" y="2088270"/>
            <a:ext cx="9733457" cy="1574502"/>
          </a:xfrm>
        </p:spPr>
        <p:txBody>
          <a:bodyPr/>
          <a:lstStyle/>
          <a:p>
            <a:r>
              <a:rPr lang="en-US" sz="4800" dirty="0"/>
              <a:t>Cloud Data Marketplace</a:t>
            </a:r>
          </a:p>
          <a:p>
            <a:r>
              <a:rPr lang="en-US" sz="4800" dirty="0"/>
              <a:t>Order Management</a:t>
            </a:r>
          </a:p>
          <a:p>
            <a:endParaRPr lang="en-US" sz="4800" dirty="0"/>
          </a:p>
          <a:p>
            <a:r>
              <a:rPr lang="en-US" sz="4800" dirty="0"/>
              <a:t>Setup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1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7"/>
    </mc:Choice>
    <mc:Fallback xmlns="">
      <p:transition spd="slow" advTm="141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1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00897" y="4435387"/>
            <a:ext cx="10490887" cy="1940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In Informatica - Administrator: Create a group named "Simple CDMP API Users". </a:t>
            </a:r>
          </a:p>
          <a:p>
            <a:pPr marL="800100" lvl="1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Add Role "Application Integration Data Viewer" to that group. </a:t>
            </a:r>
          </a:p>
          <a:p>
            <a:pPr marL="800100" lvl="1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Add one or more users that will execute the APIs. This will be the user hat will be shown to have fulfilled orders.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D2A38-883B-92BA-F73E-517369CB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4" y="1148573"/>
            <a:ext cx="31908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A38A0-C9D4-3F32-6359-72951D86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12" y="941699"/>
            <a:ext cx="5968872" cy="29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5498757" y="1045029"/>
            <a:ext cx="6499654" cy="5115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In Informatica - Application Integration - Explore: Import the "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SimpleCDMP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APIs Informatica Export.zip" file.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Be sure to select "Publish Application Integration assets after import"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Accept all other defaults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This will create a Project called "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SimpleCDMP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APIs" and the following processes, and they should all be published.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Open one of these processes that were created -&gt; Click the 3 dots -&gt; Click Properties Detail...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Note the beginning of the Service URL for later use.</a:t>
            </a:r>
          </a:p>
          <a:p>
            <a:pPr marL="800100" lvl="1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Example: https://usw5-cai.dm-us.informaticacloud.com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804DB-9B36-BE75-D681-3A71C0B5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1" y="1045029"/>
            <a:ext cx="3190875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C9C3E-18A3-44A8-F6CF-E0CF6E25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9" y="2713783"/>
            <a:ext cx="1133475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0A4B0-3D25-D3CD-268B-9DA4B2251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3" y="4309513"/>
            <a:ext cx="4257783" cy="10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3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548669" y="1608500"/>
            <a:ext cx="9733049" cy="13409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Unzip the python files (CDMP_Order_Management_Python.zip) anywhere that you have access to the Org and Snowflake (windows is fine, as long as python is installed)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935BD-1127-96B2-BF19-1D88D287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976" y="2671338"/>
            <a:ext cx="2889024" cy="23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4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482474" y="1592885"/>
            <a:ext cx="11628297" cy="16713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Using "pip" ensure the required libraries are installed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	pip install pandas requests cryptography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jaydebeapi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boto3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awscli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botocore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getpass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configparser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               or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        pip3 install pandas requests cryptography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jaydebeapi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boto3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awscli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botocore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getpass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configparser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895CA-3A53-CF39-B925-748C3B09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63" y="3593798"/>
            <a:ext cx="78676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5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575732" y="974825"/>
            <a:ext cx="5762979" cy="9564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latin typeface="Roboto" charset="0"/>
                <a:ea typeface="Roboto" charset="0"/>
                <a:cs typeface="Roboto" charset="0"/>
              </a:rPr>
              <a:t>Run Config script to generate config.ini file. You will be prompted for these parameters (or choose to keep the existing parameter):  </a:t>
            </a:r>
            <a:r>
              <a:rPr lang="en-US" sz="1000" i="1" dirty="0">
                <a:latin typeface="Roboto" charset="0"/>
                <a:ea typeface="Roboto" charset="0"/>
                <a:cs typeface="Roboto" charset="0"/>
              </a:rPr>
              <a:t>python3 config.py or python config.py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latin typeface="Roboto" charset="0"/>
                <a:ea typeface="Roboto" charset="0"/>
                <a:cs typeface="Roboto" charset="0"/>
              </a:rPr>
              <a:t>Each section has an “enable” option. So if you’re not using a particular feature, you will not need to provide those parameters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000" dirty="0">
              <a:latin typeface="Roboto" charset="0"/>
              <a:ea typeface="Roboto" charset="0"/>
              <a:cs typeface="Roboto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9A9C25-21C7-308E-4F99-E6CCA969C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56934"/>
              </p:ext>
            </p:extLst>
          </p:nvPr>
        </p:nvGraphicFramePr>
        <p:xfrm>
          <a:off x="704081" y="1931257"/>
          <a:ext cx="5375981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15">
                  <a:extLst>
                    <a:ext uri="{9D8B030D-6E8A-4147-A177-3AD203B41FA5}">
                      <a16:colId xmlns:a16="http://schemas.microsoft.com/office/drawing/2014/main" val="693527380"/>
                    </a:ext>
                  </a:extLst>
                </a:gridCol>
                <a:gridCol w="1269442">
                  <a:extLst>
                    <a:ext uri="{9D8B030D-6E8A-4147-A177-3AD203B41FA5}">
                      <a16:colId xmlns:a16="http://schemas.microsoft.com/office/drawing/2014/main" val="393279781"/>
                    </a:ext>
                  </a:extLst>
                </a:gridCol>
                <a:gridCol w="3298824">
                  <a:extLst>
                    <a:ext uri="{9D8B030D-6E8A-4147-A177-3AD203B41FA5}">
                      <a16:colId xmlns:a16="http://schemas.microsoft.com/office/drawing/2014/main" val="152247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9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IDMC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 Debug messages in log?</a:t>
                      </a:r>
                    </a:p>
                    <a:p>
                      <a:r>
                        <a:rPr lang="en-US" sz="900" dirty="0"/>
                        <a:t>Example: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1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IDMC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IDMC Username for connecting to Data Marketplace and Cloud Data Integration</a:t>
                      </a:r>
                    </a:p>
                    <a:p>
                      <a:r>
                        <a:rPr lang="en-US" sz="900" dirty="0"/>
                        <a:t>Example: </a:t>
                      </a:r>
                      <a:r>
                        <a:rPr lang="en-US" sz="900" dirty="0" err="1"/>
                        <a:t>shayes_infa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3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IDMC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encrypted_password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Password for above user (will be encrypted)</a:t>
                      </a:r>
                    </a:p>
                    <a:p>
                      <a:r>
                        <a:rPr lang="en-US" sz="900" dirty="0"/>
                        <a:t>Example: odyrea$1234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0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IDMC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cai_api_url_base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URL Base used for CAI calls</a:t>
                      </a:r>
                    </a:p>
                    <a:p>
                      <a:r>
                        <a:rPr lang="en-US" sz="900" dirty="0"/>
                        <a:t>Example: https://usw5-cai.dm-us.informaticacloud.com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4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IDMC_CDI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 Mapping Task logic</a:t>
                      </a:r>
                    </a:p>
                    <a:p>
                      <a:r>
                        <a:rPr lang="en-US" sz="900" dirty="0"/>
                        <a:t>Example: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9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IDMC_CDI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url_base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Main Base of the env</a:t>
                      </a:r>
                    </a:p>
                    <a:p>
                      <a:r>
                        <a:rPr lang="en-US" sz="900" dirty="0"/>
                        <a:t>Example: https://dm-us.informaticacloud.com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9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IDMC_CDI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pod_url_base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Pod (Region) URL Base</a:t>
                      </a:r>
                    </a:p>
                    <a:p>
                      <a:r>
                        <a:rPr lang="en-US" sz="900" dirty="0"/>
                        <a:t>Example: https://usw5.dm-us.informaticacloud.com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6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IDMC_CDI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hawk_url_base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CDGC API URL Base</a:t>
                      </a:r>
                    </a:p>
                    <a:p>
                      <a:r>
                        <a:rPr lang="en-US" sz="900" dirty="0"/>
                        <a:t>Example: https://cdgc-api.dm-us.informaticacloud.com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Snowflake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 Snowflake logic</a:t>
                      </a:r>
                    </a:p>
                    <a:p>
                      <a:r>
                        <a:rPr lang="en-US" sz="900" dirty="0"/>
                        <a:t>Example: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6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Snowflake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jdbc_url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JDBC URL for Snowflake Connection</a:t>
                      </a:r>
                    </a:p>
                    <a:p>
                      <a:r>
                        <a:rPr lang="en-US" sz="900" dirty="0"/>
                        <a:t>Example: </a:t>
                      </a:r>
                      <a:r>
                        <a:rPr lang="en-US" sz="900" dirty="0" err="1"/>
                        <a:t>jdbc:snowflake</a:t>
                      </a:r>
                      <a:r>
                        <a:rPr lang="en-US" sz="900" dirty="0"/>
                        <a:t>://eeb76041.snowflakecomputing.com:443/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1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458240-425E-176D-ABEE-1961A880F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64948"/>
              </p:ext>
            </p:extLst>
          </p:nvPr>
        </p:nvGraphicFramePr>
        <p:xfrm>
          <a:off x="6338711" y="955574"/>
          <a:ext cx="5105526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693527380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393279781"/>
                    </a:ext>
                  </a:extLst>
                </a:gridCol>
                <a:gridCol w="3069716">
                  <a:extLst>
                    <a:ext uri="{9D8B030D-6E8A-4147-A177-3AD203B41FA5}">
                      <a16:colId xmlns:a16="http://schemas.microsoft.com/office/drawing/2014/main" val="152247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9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Snowflake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Username for Snowflake Connection</a:t>
                      </a:r>
                    </a:p>
                    <a:p>
                      <a:r>
                        <a:rPr lang="en-US" sz="900" dirty="0"/>
                        <a:t>Example: SHAYES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3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Snowflake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encrypted_password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Password for above user (will be encrypted)</a:t>
                      </a:r>
                    </a:p>
                    <a:p>
                      <a:r>
                        <a:rPr lang="en-US" sz="900" dirty="0"/>
                        <a:t>Example: odyrea$1234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0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Databricks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 Databricks Logic</a:t>
                      </a:r>
                    </a:p>
                    <a:p>
                      <a:r>
                        <a:rPr lang="en-US" sz="900" dirty="0"/>
                        <a:t>Example: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4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Databricks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jdbc_url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JDBC URL for Databricks Connection</a:t>
                      </a:r>
                    </a:p>
                    <a:p>
                      <a:r>
                        <a:rPr lang="en-US" sz="900" dirty="0"/>
                        <a:t>Example: </a:t>
                      </a:r>
                      <a:r>
                        <a:rPr lang="en-US" sz="900" dirty="0" err="1"/>
                        <a:t>jdbc:databricks</a:t>
                      </a:r>
                      <a:r>
                        <a:rPr lang="en-US" sz="900" dirty="0"/>
                        <a:t>://adb-3507816793016728.8.azuredatabricks.net:443/</a:t>
                      </a:r>
                      <a:r>
                        <a:rPr lang="en-US" sz="900" dirty="0" err="1"/>
                        <a:t>default;transportMode</a:t>
                      </a:r>
                      <a:r>
                        <a:rPr lang="en-US" sz="900" dirty="0"/>
                        <a:t>=</a:t>
                      </a:r>
                      <a:r>
                        <a:rPr lang="en-US" sz="900" dirty="0" err="1"/>
                        <a:t>http;ssl</a:t>
                      </a:r>
                      <a:r>
                        <a:rPr lang="en-US" sz="900" dirty="0"/>
                        <a:t>=1;AuthMech=3;httpPath=/</a:t>
                      </a:r>
                      <a:r>
                        <a:rPr lang="en-US" sz="900" dirty="0" err="1"/>
                        <a:t>sql</a:t>
                      </a:r>
                      <a:r>
                        <a:rPr lang="en-US" sz="900" dirty="0"/>
                        <a:t>/1.0/endpoints/556b3ac6518656a2;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9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Databricks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Username for Databricks Connection</a:t>
                      </a:r>
                    </a:p>
                    <a:p>
                      <a:r>
                        <a:rPr lang="en-US" sz="900" dirty="0"/>
                        <a:t>Example: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9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Databricks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encrypted_password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Password for above user (will be encrypted)</a:t>
                      </a:r>
                    </a:p>
                    <a:p>
                      <a:r>
                        <a:rPr lang="en-US" sz="900" dirty="0"/>
                        <a:t>Example: odyrea$1234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6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 Oracle Logic</a:t>
                      </a:r>
                    </a:p>
                    <a:p>
                      <a:r>
                        <a:rPr lang="en-US" sz="900" dirty="0"/>
                        <a:t>Example: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jdbc_url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JDBC URL for Oracle Connection </a:t>
                      </a:r>
                    </a:p>
                    <a:p>
                      <a:r>
                        <a:rPr lang="en-US" sz="900" dirty="0" err="1"/>
                        <a:t>jdbc:oracle:thin</a:t>
                      </a:r>
                      <a:r>
                        <a:rPr lang="en-US" sz="900" dirty="0"/>
                        <a:t>:@(description= (</a:t>
                      </a:r>
                      <a:r>
                        <a:rPr lang="en-US" sz="900" dirty="0" err="1"/>
                        <a:t>retry_count</a:t>
                      </a:r>
                      <a:r>
                        <a:rPr lang="en-US" sz="900" dirty="0"/>
                        <a:t>=20)(</a:t>
                      </a:r>
                      <a:r>
                        <a:rPr lang="en-US" sz="900" dirty="0" err="1"/>
                        <a:t>retry_delay</a:t>
                      </a:r>
                      <a:r>
                        <a:rPr lang="en-US" sz="900" dirty="0"/>
                        <a:t>=3)(address=(protocol=</a:t>
                      </a:r>
                      <a:r>
                        <a:rPr lang="en-US" sz="900" dirty="0" err="1"/>
                        <a:t>tcps</a:t>
                      </a:r>
                      <a:r>
                        <a:rPr lang="en-US" sz="900" dirty="0"/>
                        <a:t>)(port=1522)(host=adb.us-ashburn-1.oraclecloud.com))(</a:t>
                      </a:r>
                      <a:r>
                        <a:rPr lang="en-US" sz="900" dirty="0" err="1"/>
                        <a:t>connect_data</a:t>
                      </a:r>
                      <a:r>
                        <a:rPr lang="en-US" sz="900" dirty="0"/>
                        <a:t>=(</a:t>
                      </a:r>
                      <a:r>
                        <a:rPr lang="en-US" sz="900" dirty="0" err="1"/>
                        <a:t>service_name</a:t>
                      </a:r>
                      <a:r>
                        <a:rPr lang="en-US" sz="900" dirty="0"/>
                        <a:t>=gddcdc5b5db156e_cdgc_medium.adb.oraclecloud.com))(security=(</a:t>
                      </a:r>
                      <a:r>
                        <a:rPr lang="en-US" sz="900" dirty="0" err="1"/>
                        <a:t>ssl_server_dn_match</a:t>
                      </a:r>
                      <a:r>
                        <a:rPr lang="en-US" sz="900" dirty="0"/>
                        <a:t>=yes)))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6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Username for Oracle Connection</a:t>
                      </a:r>
                    </a:p>
                    <a:p>
                      <a:r>
                        <a:rPr lang="en-US" sz="900" dirty="0"/>
                        <a:t>Example: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7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encrypted_password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Password for above user (will be encrypted)</a:t>
                      </a:r>
                    </a:p>
                    <a:p>
                      <a:r>
                        <a:rPr lang="en-US" sz="900" dirty="0"/>
                        <a:t>Example: odyrea$1234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1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5 (continued)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575733" y="1237796"/>
            <a:ext cx="9880614" cy="331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458240-425E-176D-ABEE-1961A880F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80117"/>
              </p:ext>
            </p:extLst>
          </p:nvPr>
        </p:nvGraphicFramePr>
        <p:xfrm>
          <a:off x="575733" y="1388205"/>
          <a:ext cx="510552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693527380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393279781"/>
                    </a:ext>
                  </a:extLst>
                </a:gridCol>
                <a:gridCol w="3069716">
                  <a:extLst>
                    <a:ext uri="{9D8B030D-6E8A-4147-A177-3AD203B41FA5}">
                      <a16:colId xmlns:a16="http://schemas.microsoft.com/office/drawing/2014/main" val="152247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9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Sqlserver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 </a:t>
                      </a:r>
                      <a:r>
                        <a:rPr lang="en-US" sz="900" dirty="0" err="1"/>
                        <a:t>Sqlserver</a:t>
                      </a:r>
                      <a:r>
                        <a:rPr lang="en-US" sz="900" dirty="0"/>
                        <a:t> Logic</a:t>
                      </a:r>
                    </a:p>
                    <a:p>
                      <a:r>
                        <a:rPr lang="en-US" sz="900" dirty="0"/>
                        <a:t>Example: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0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Sqlserver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jdbc_url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JDBC URL for Databricks Connection</a:t>
                      </a:r>
                    </a:p>
                    <a:p>
                      <a:r>
                        <a:rPr lang="en-US" sz="900" dirty="0"/>
                        <a:t>Example: </a:t>
                      </a:r>
                      <a:r>
                        <a:rPr lang="en-US" sz="900" dirty="0" err="1"/>
                        <a:t>jdbc:sqlserver</a:t>
                      </a:r>
                      <a:r>
                        <a:rPr lang="en-US" sz="900" dirty="0"/>
                        <a:t>://az-sqldb-server.database.windows.net:1433;databaseName=</a:t>
                      </a:r>
                      <a:r>
                        <a:rPr lang="en-US" sz="900" dirty="0" err="1"/>
                        <a:t>NSEN;encrypt</a:t>
                      </a:r>
                      <a:r>
                        <a:rPr lang="en-US" sz="900" dirty="0"/>
                        <a:t>=true;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4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Sqlserver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Username for </a:t>
                      </a:r>
                      <a:r>
                        <a:rPr lang="en-US" sz="900" dirty="0" err="1"/>
                        <a:t>Sqlserver</a:t>
                      </a:r>
                      <a:r>
                        <a:rPr lang="en-US" sz="900" dirty="0"/>
                        <a:t> Connection</a:t>
                      </a:r>
                    </a:p>
                    <a:p>
                      <a:r>
                        <a:rPr lang="en-US" sz="900" dirty="0"/>
                        <a:t>Example: </a:t>
                      </a:r>
                      <a:r>
                        <a:rPr lang="en-US" sz="900" dirty="0" err="1"/>
                        <a:t>sqladminuser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9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Sqlserver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encrypted_password</a:t>
                      </a:r>
                      <a:endParaRPr lang="en-US" sz="900" dirty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Password for above user (will be encrypted)</a:t>
                      </a:r>
                    </a:p>
                    <a:p>
                      <a:r>
                        <a:rPr lang="en-US" sz="900" dirty="0"/>
                        <a:t>Example: odyrea$1234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9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 AWS Lafe Formation Logic</a:t>
                      </a:r>
                    </a:p>
                    <a:p>
                      <a:r>
                        <a:rPr lang="en-US" sz="900" dirty="0"/>
                        <a:t>Example: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6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AWS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default_region</a:t>
                      </a:r>
                      <a:endParaRPr lang="en-US" sz="900" dirty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Default AWS Region to use for connection</a:t>
                      </a:r>
                    </a:p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Example: us-east-1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485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D6AEFE2-5A74-096E-38CC-27742A5E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85" y="712723"/>
            <a:ext cx="5207898" cy="543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5FFB0-3975-50CD-4F45-6C6A92AAA59A}"/>
              </a:ext>
            </a:extLst>
          </p:cNvPr>
          <p:cNvSpPr txBox="1"/>
          <p:nvPr/>
        </p:nvSpPr>
        <p:spPr>
          <a:xfrm>
            <a:off x="616942" y="4777518"/>
            <a:ext cx="5477470" cy="14652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This will modify the config.ini file, and optionally, allow you to display all the values, to verify.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Of course, you also have the option of modifying the config.ini manually, but this will not allow you to change encrypted passwords, easily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6 </a:t>
            </a:r>
            <a:r>
              <a:rPr lang="en-US" sz="1000" dirty="0"/>
              <a:t>(if using AWS Lake formation delivery)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334529" y="1045029"/>
            <a:ext cx="10022383" cy="8289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If using AWS, Create an AWS credentials file on the box where executing as noted below.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84F45-7610-699C-2BAD-D8C2A0C6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87" y="1873956"/>
            <a:ext cx="23812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7 </a:t>
            </a:r>
            <a:r>
              <a:rPr lang="en-US" sz="1000" dirty="0"/>
              <a:t>(if using Snowflake delivery)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334529" y="1045028"/>
            <a:ext cx="10022383" cy="3733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Modify the snowflake_collecions.csv, sqlserver_collections.csv, and oracle_collections.csv file as follows: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collection: This is the name of the collection. It should match the name in Cloud Marketplace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DeliveryTargetName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This is the name of the Delivery Template. It should match the name in Cloud Marketplace. (Set this to “ANY” to ignore the Delivery Template)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TermsOfUse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This will be the name of the Terms of use to be evaluated. (Set this to “ANY” to ignore the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TermsOfUse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Usage: This is the name of the Usage Context. (Set this to “ANY” to ignore the Usage)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Usergroup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Set this, if you want the collection fulfilled for a specific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Usergroup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(defined in the next step). (Set this to “ANY” to ignore the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Usergroup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role: This is the Snowflake role that will be granted or revoked.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comment: This is the comment that will be added to the order when fulfilled.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withdraw_comment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This is the comment that will be added to the order when withdrawn.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overrideUser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If not blank, it will always use this user. (used for demos). If blank, it will use the Requestor email to lookup the Snowflake user.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BE0EE-9250-54B8-2545-89ACDBCF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2" y="4860922"/>
            <a:ext cx="11214097" cy="9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8 </a:t>
            </a:r>
            <a:r>
              <a:rPr lang="en-US" sz="1000" dirty="0"/>
              <a:t>(if using AWS Lake Formation delivery)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334529" y="1045028"/>
            <a:ext cx="10022383" cy="38769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Modify the aws_lakeformation_collections.csv file as follows: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collection: This is the name of the collection. It should match the name in Cloud Marketplace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DeliveryTargetName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This is the name of the Delivery Template. It should match the name in Cloud Marketplace. (Set this to “ANY” to ignore the Delivery Template)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TermsOfUse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This will be the name of the Terms of use to be evaluated. (Set this to “ANY” to ignore the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TermsOfUse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Usage: This is the name of the Usage Context. (Set this to “ANY” to ignore the Usage)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Usergroup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Set this, if you want the collection fulfilled for a specific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Usergroup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(defined in the next step). (Set this to “ANY” to ignore the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Usergroup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database: This can be set to an AWS principal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json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, or you can just provide a database name, and it will grant/revoke access to the entire database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comment: This is the comment that will be added to the order when fulfilled.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withdraw_comment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This is the comment that will be added to the order when withdrawn.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overrideUser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If not blank, it will always use this user. (used for demos). If blank, it will use the Requestor email and username to lookup the AWS IAM Username.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8DFCE-FEFC-E4FF-10E3-FFD5FCD1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05" y="5044325"/>
            <a:ext cx="8959913" cy="101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13254" y="1754659"/>
            <a:ext cx="10490887" cy="4090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Cloud Data Marketplace is intended to easily publish collections and manage the approval process workflow for consumers and publishers.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With a little coding, and the API, we can automate the fulfillment of such collections, thus removing a manual step.</a:t>
            </a:r>
          </a:p>
        </p:txBody>
      </p:sp>
    </p:spTree>
    <p:extLst>
      <p:ext uri="{BB962C8B-B14F-4D97-AF65-F5344CB8AC3E}">
        <p14:creationId xmlns:p14="http://schemas.microsoft.com/office/powerpoint/2010/main" val="32332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9 </a:t>
            </a:r>
            <a:r>
              <a:rPr lang="en-US" sz="1000" dirty="0"/>
              <a:t>(if using mapping task delivery)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307240" y="1106213"/>
            <a:ext cx="5066271" cy="33528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Modify the mapping_task_collections.csv file as follows: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collection: This is the name of the collection. It should match the name in Cloud Marketplace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DeliveryTargetName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This is the name of the Delivery Template. It should match the name in Cloud Marketplace. (Set this to “ANY” to ignore the Delivery Template)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TermsOfUse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This will be the name of the Terms of use to be evaluated. (Set this to “ANY” to ignore the 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TermsOfUse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Usage: This is the name of the Usage Context. (Set this to “ANY” to ignore the Usage)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Usergroup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Set this, if you want the collection fulfilled for a specific 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Usergroup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 (defined in the next step). (Set this to “ANY” to ignore the 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Usergroup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list_of_acceptable_columns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Set this to “ALL”, or all, or if columns are not parameterized. A comma or semicolon list of columns to include in the parameter, or “Based on Comment”, to use the last comment on the order to determine columns.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original_mapping_task_id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the Id (from the CDI URL) of the mapping task to be used as a template.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1D092-B70D-4158-05D4-76CBB613A99B}"/>
              </a:ext>
            </a:extLst>
          </p:cNvPr>
          <p:cNvSpPr txBox="1"/>
          <p:nvPr/>
        </p:nvSpPr>
        <p:spPr>
          <a:xfrm>
            <a:off x="6094412" y="1050575"/>
            <a:ext cx="5066271" cy="4503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container_id_for_new_mappings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the Id (from the CDI URL) of the folder where new mapping tasks will be created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target_table_parameter_labels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Semicolon separated list of parameter labels for target tables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field_mapping_parameter_labels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Semicolon separated list of parameter labels for field mapping parameters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pre_post_jdbc_connection_name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JDBC Connection name (Section name from config.ini), to be used for the pre and post steps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pre_create_statements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Pre “create” statements. Semi-colon delimited, used for creating tables. Tokens to be replaced: {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tgt_table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}, {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new_table_name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}, {user}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post_statements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: Post statements. Semi-colon delimited, used for granting access. Tokens to be replaced: {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tgt_table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}, {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new_table_name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}, {user}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comment. This is the comment that will be added to the order when fulfilled. Tokens to be replaced: {user}, {tables}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withdraw_comment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. Withdraw not supported yet. Not used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overrideUser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. If not blank, it will always use this user. (used for demos). 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048BC-52D9-62E7-0462-D65FA2B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4" y="5026684"/>
            <a:ext cx="11160683" cy="6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10 </a:t>
            </a:r>
            <a:r>
              <a:rPr lang="en-US" sz="1200" dirty="0"/>
              <a:t>*optional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334529" y="1045028"/>
            <a:ext cx="10022383" cy="34507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If you want to use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Usergroups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as part of the matching process, you can define these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Usergroups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here.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When evaluating collections, if it matches the username, email, or full name against any of these columns, it will include them in the corresponding group name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Modify the user_groups.csv file as follows: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group: Name of the group that you will note in the snowflake_collections.csv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username (or the column can be called anything): the username to be included in this group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email (or the column can be called anything): the email to be included in this group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Etc. keep adding columns, if you want for other things to match against the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RequestorEmail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RequestorName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, or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RequestorUsername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D7901-1FB6-F016-9E2C-808BCD74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05" y="4495799"/>
            <a:ext cx="5676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11 </a:t>
            </a:r>
            <a:r>
              <a:rPr lang="en-US" sz="1200" dirty="0"/>
              <a:t>*optional (if using mapping task delivery) 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950707" y="1282095"/>
            <a:ext cx="10022383" cy="38882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If you are using Informatica’s Mapping Tasks for delivery of some collections, The “pre” and “post” statements can be used on a connection of your choosing. You can use any of the existing JDBC connections that have been shown in the config.ini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Optionally, you can create additional JDBC connections within the config.ini file to be used for this purpose.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If you are adding these, prefix these sections with “IDMC_CDI_”, and make sure they have the following parameters: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jdbc_driver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jdbc_url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jdbc_driver_file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username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password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encrypted_password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jdbc_type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3F8A8-F7F5-50C7-1FEE-268261228559}"/>
              </a:ext>
            </a:extLst>
          </p:cNvPr>
          <p:cNvSpPr txBox="1"/>
          <p:nvPr/>
        </p:nvSpPr>
        <p:spPr>
          <a:xfrm>
            <a:off x="5215206" y="2853264"/>
            <a:ext cx="1038838" cy="285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7072F-F808-6A3F-81DB-62755AC6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06" y="3138311"/>
            <a:ext cx="5655994" cy="14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12 </a:t>
            </a:r>
            <a:r>
              <a:rPr lang="en-US" sz="1200" dirty="0"/>
              <a:t>*optional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334529" y="1045028"/>
            <a:ext cx="10022383" cy="47235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User Map. You can define a User Map to map IDMC users to specific “Source” users. This allows you to map when a specific user requests a collection, which user in Oracle, Snowflake, AWS,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etc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should be granted. This allows you to manually override any sort of internal lookup. In case you can’t use email, etc. to find the user.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Modify the user_map.csv file as follows: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user_map_type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Enter a type based on the source. Oracle, Snowflake,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SqlServer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, AWS, or Databricks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IDMC User: IDMC User that might request a collection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Source User: The corresponding user within the source system.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B040B-4BC0-9C2E-BEC7-C82867BD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10" y="3429000"/>
            <a:ext cx="5475257" cy="21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13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68870" y="1045029"/>
            <a:ext cx="10022383" cy="22968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This script uses a JDBC connection, so ensure that you have a JAVA_HOME set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Example install Java on Linux: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yum install java-11-openjdk-devel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8C900-C15F-9A27-5208-AE9B5A35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5" y="3341914"/>
            <a:ext cx="3808294" cy="6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14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323240" y="1045028"/>
            <a:ext cx="10022383" cy="34592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Run the "order_management.py" script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	python order_management.py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	     or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	python3 order_management.py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	     or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nohup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python3 order_management.py &amp;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             or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nohup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./order_management.sh &amp;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                  * Using the shell script will run it forever, and if errors occur, it’ll automatically restart it, making it very resilient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DE3F5-7881-0B0A-FA77-59CD419A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40" y="4892322"/>
            <a:ext cx="8915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Output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776389" y="1175657"/>
            <a:ext cx="10490326" cy="48659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If you’re able to see the script, this is the output that’s expected.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When you first Start up the script: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When there’s a new Order that’s been approved and is to be fulfilled: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When there’s a new Withdraw Request and is to be withdrawn: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83433-5C14-691F-C378-90CCB86F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83" y="1766207"/>
            <a:ext cx="5596845" cy="298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421CE-80ED-E242-A9D7-AAE3D994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83" y="2681524"/>
            <a:ext cx="6509657" cy="511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5240F-BEFC-4C77-7B64-14179197B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583" y="3982549"/>
            <a:ext cx="7304315" cy="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237" y="2088270"/>
            <a:ext cx="9733457" cy="1574502"/>
          </a:xfrm>
        </p:spPr>
        <p:txBody>
          <a:bodyPr/>
          <a:lstStyle/>
          <a:p>
            <a:r>
              <a:rPr lang="en-US" sz="4800" dirty="0"/>
              <a:t>Cloud Data Marketplace</a:t>
            </a:r>
          </a:p>
          <a:p>
            <a:r>
              <a:rPr lang="en-US" sz="4800" dirty="0"/>
              <a:t>Order Management</a:t>
            </a:r>
          </a:p>
          <a:p>
            <a:endParaRPr lang="en-US" sz="4800" dirty="0"/>
          </a:p>
          <a:p>
            <a:r>
              <a:rPr lang="en-US" sz="4800" dirty="0"/>
              <a:t>Errors &amp; Additional Information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7"/>
    </mc:Choice>
    <mc:Fallback xmlns="">
      <p:transition spd="slow" advTm="141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83220" y="1045029"/>
            <a:ext cx="10022383" cy="4737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If there is an issue with the API and getting the initial fetching of orders, it’ll error quickly.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For example. If the password is wrong, or the permissions. It’s a prototype, so these errors may be ugly. </a:t>
            </a:r>
            <a:r>
              <a:rPr lang="en-US" dirty="0">
                <a:latin typeface="Roboto" charset="0"/>
                <a:ea typeface="Roboto" charset="0"/>
                <a:cs typeface="Roboto" charset="0"/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Roboto" charset="0"/>
              <a:ea typeface="Roboto" charset="0"/>
              <a:cs typeface="Roboto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  <a:sym typeface="Wingdings" panose="05000000000000000000" pitchFamily="2" charset="2"/>
              </a:rPr>
              <a:t>If it has trouble later, when trying to update the Order, it will update the orders.csv “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” field to error, and it will write the raw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response to a file named for the Order 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so you can troubleshoot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Errors with the Fulfillment (of snowflake, for example), will note the error directly in the orders.csv file.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9A58B-9A91-FD2E-153B-FAB0CEC1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4" y="3009514"/>
            <a:ext cx="11305832" cy="11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83220" y="964962"/>
            <a:ext cx="10022383" cy="5464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To turn on Debug, modify the config.ini and set debug = True Here’s some sample output: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C3098-03B1-3055-99F4-42B7A54F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38" y="1511443"/>
            <a:ext cx="9574213" cy="12481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6615AE57-99B2-FEFD-1CBB-CC778F678F83}"/>
              </a:ext>
            </a:extLst>
          </p:cNvPr>
          <p:cNvSpPr/>
          <p:nvPr/>
        </p:nvSpPr>
        <p:spPr>
          <a:xfrm>
            <a:off x="326571" y="1607456"/>
            <a:ext cx="1039684" cy="562427"/>
          </a:xfrm>
          <a:prstGeom prst="borderCallout1">
            <a:avLst>
              <a:gd name="adj1" fmla="val 47782"/>
              <a:gd name="adj2" fmla="val 98672"/>
              <a:gd name="adj3" fmla="val 67984"/>
              <a:gd name="adj4" fmla="val 1702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Showing the raw API call, and the raw output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872A7A-0B51-EB4E-AB15-797ABEA1BE5F}"/>
              </a:ext>
            </a:extLst>
          </p:cNvPr>
          <p:cNvGrpSpPr/>
          <p:nvPr/>
        </p:nvGrpSpPr>
        <p:grpSpPr>
          <a:xfrm>
            <a:off x="2934112" y="3903998"/>
            <a:ext cx="8457515" cy="2176156"/>
            <a:chOff x="2934112" y="3778330"/>
            <a:chExt cx="8457515" cy="21761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6EB023-6B17-EDB0-C7B1-43791C688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4112" y="3778330"/>
              <a:ext cx="8457515" cy="217615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41CD2C-AA3F-18D8-7037-4FA03B3BD69E}"/>
                </a:ext>
              </a:extLst>
            </p:cNvPr>
            <p:cNvSpPr/>
            <p:nvPr/>
          </p:nvSpPr>
          <p:spPr>
            <a:xfrm>
              <a:off x="5437157" y="5057774"/>
              <a:ext cx="292131" cy="119064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98A593-CEA3-4629-16C8-9D01CDB480C6}"/>
                </a:ext>
              </a:extLst>
            </p:cNvPr>
            <p:cNvSpPr/>
            <p:nvPr/>
          </p:nvSpPr>
          <p:spPr>
            <a:xfrm>
              <a:off x="5933996" y="5191012"/>
              <a:ext cx="292131" cy="119064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5D583E-5BB4-1CB5-D736-CDAEE9E23849}"/>
                </a:ext>
              </a:extLst>
            </p:cNvPr>
            <p:cNvSpPr/>
            <p:nvPr/>
          </p:nvSpPr>
          <p:spPr>
            <a:xfrm>
              <a:off x="5437156" y="5310076"/>
              <a:ext cx="292131" cy="119064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D9BAA9-6CDF-6171-70FC-535B52717719}"/>
                </a:ext>
              </a:extLst>
            </p:cNvPr>
            <p:cNvSpPr/>
            <p:nvPr/>
          </p:nvSpPr>
          <p:spPr>
            <a:xfrm>
              <a:off x="5499069" y="5443314"/>
              <a:ext cx="292131" cy="119064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AC3BCC-46CD-9064-DA2A-E5CAC0407C3D}"/>
                </a:ext>
              </a:extLst>
            </p:cNvPr>
            <p:cNvSpPr/>
            <p:nvPr/>
          </p:nvSpPr>
          <p:spPr>
            <a:xfrm>
              <a:off x="5353003" y="5572749"/>
              <a:ext cx="292131" cy="119064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F99630-FA69-3F7F-78B9-7848D3E4464E}"/>
                </a:ext>
              </a:extLst>
            </p:cNvPr>
            <p:cNvSpPr/>
            <p:nvPr/>
          </p:nvSpPr>
          <p:spPr>
            <a:xfrm>
              <a:off x="5414916" y="4165750"/>
              <a:ext cx="376284" cy="11906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FBA2FC-97AC-2A7C-1E7A-DFDAD66C4639}"/>
                </a:ext>
              </a:extLst>
            </p:cNvPr>
            <p:cNvSpPr/>
            <p:nvPr/>
          </p:nvSpPr>
          <p:spPr>
            <a:xfrm>
              <a:off x="5929233" y="4294082"/>
              <a:ext cx="292131" cy="119064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65B0EB-F5B7-771B-C5BD-7AB8D42FDA38}"/>
                </a:ext>
              </a:extLst>
            </p:cNvPr>
            <p:cNvSpPr/>
            <p:nvPr/>
          </p:nvSpPr>
          <p:spPr>
            <a:xfrm>
              <a:off x="5802280" y="4421275"/>
              <a:ext cx="292131" cy="119064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7141E9-29F5-A6F5-C748-AAF82016BFC5}"/>
                </a:ext>
              </a:extLst>
            </p:cNvPr>
            <p:cNvSpPr/>
            <p:nvPr/>
          </p:nvSpPr>
          <p:spPr>
            <a:xfrm>
              <a:off x="5499069" y="4548518"/>
              <a:ext cx="292131" cy="119064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CF8311-00D6-86B6-BCDC-B59480A8AD31}"/>
                </a:ext>
              </a:extLst>
            </p:cNvPr>
            <p:cNvSpPr/>
            <p:nvPr/>
          </p:nvSpPr>
          <p:spPr>
            <a:xfrm>
              <a:off x="5353003" y="4676891"/>
              <a:ext cx="292131" cy="119064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91440" rIns="137160" bIns="91440" rtlCol="0" anchor="ctr"/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3CE0F20B-0D92-15CF-B845-9CA040440DC5}"/>
              </a:ext>
            </a:extLst>
          </p:cNvPr>
          <p:cNvSpPr/>
          <p:nvPr/>
        </p:nvSpPr>
        <p:spPr>
          <a:xfrm>
            <a:off x="877243" y="5295741"/>
            <a:ext cx="1983879" cy="546481"/>
          </a:xfrm>
          <a:prstGeom prst="borderCallout1">
            <a:avLst>
              <a:gd name="adj1" fmla="val -2416"/>
              <a:gd name="adj2" fmla="val 78502"/>
              <a:gd name="adj3" fmla="val -160159"/>
              <a:gd name="adj4" fmla="val 2257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This Collection Matches everything (or it’s set to ANY) EXCEPT Name. So, it’s NOT a Match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F96551-8000-63C1-C991-D89C46E58B02}"/>
              </a:ext>
            </a:extLst>
          </p:cNvPr>
          <p:cNvSpPr txBox="1"/>
          <p:nvPr/>
        </p:nvSpPr>
        <p:spPr>
          <a:xfrm>
            <a:off x="1210172" y="2875521"/>
            <a:ext cx="10022383" cy="8578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Part of the solution, is the matching of Orders to the appropriate “collections”. Since you can have it match on lots of criteria, this section shows exactly what it matched , and what it didn’t match.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This is useful to answer the question: “Why didn’t it find my order?”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D8E0CD7A-912E-29D2-0817-B10D2F4690CE}"/>
              </a:ext>
            </a:extLst>
          </p:cNvPr>
          <p:cNvSpPr/>
          <p:nvPr/>
        </p:nvSpPr>
        <p:spPr>
          <a:xfrm>
            <a:off x="6350226" y="6180497"/>
            <a:ext cx="2729547" cy="595823"/>
          </a:xfrm>
          <a:prstGeom prst="borderCallout1">
            <a:avLst>
              <a:gd name="adj1" fmla="val 373"/>
              <a:gd name="adj2" fmla="val 49327"/>
              <a:gd name="adj3" fmla="val -117593"/>
              <a:gd name="adj4" fmla="val -92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This Collection Matches everything (or it’s set to ANY)! Name, </a:t>
            </a:r>
            <a:r>
              <a:rPr lang="en-US" sz="8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Delivery,Terms,Usage,Usergroup</a:t>
            </a:r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. So it’s a Match!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21401A0-8E2D-6B1C-D55E-92BB7E15360E}"/>
              </a:ext>
            </a:extLst>
          </p:cNvPr>
          <p:cNvSpPr/>
          <p:nvPr/>
        </p:nvSpPr>
        <p:spPr>
          <a:xfrm>
            <a:off x="659694" y="4333234"/>
            <a:ext cx="1983879" cy="546481"/>
          </a:xfrm>
          <a:prstGeom prst="borderCallout1">
            <a:avLst>
              <a:gd name="adj1" fmla="val 47782"/>
              <a:gd name="adj2" fmla="val 98672"/>
              <a:gd name="adj3" fmla="val 32663"/>
              <a:gd name="adj4" fmla="val 1615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Here are all the match criteria. Each line is an “or” so one of them needs to be true to match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DDFA788-10A9-D734-EFD2-BF9F8CFDAEB0}"/>
              </a:ext>
            </a:extLst>
          </p:cNvPr>
          <p:cNvSpPr/>
          <p:nvPr/>
        </p:nvSpPr>
        <p:spPr>
          <a:xfrm>
            <a:off x="563378" y="3844209"/>
            <a:ext cx="1039684" cy="339803"/>
          </a:xfrm>
          <a:prstGeom prst="borderCallout1">
            <a:avLst>
              <a:gd name="adj1" fmla="val 47782"/>
              <a:gd name="adj2" fmla="val 98672"/>
              <a:gd name="adj3" fmla="val 39152"/>
              <a:gd name="adj4" fmla="val 2707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Here’s the Order it’s looking at</a:t>
            </a:r>
          </a:p>
        </p:txBody>
      </p:sp>
    </p:spTree>
    <p:extLst>
      <p:ext uri="{BB962C8B-B14F-4D97-AF65-F5344CB8AC3E}">
        <p14:creationId xmlns:p14="http://schemas.microsoft.com/office/powerpoint/2010/main" val="41091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00897" y="1209048"/>
            <a:ext cx="10775091" cy="2745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The challenge, is that CDMP may be used to help deliver any possible collection. So, the approach is to separate the order management into two tasks.</a:t>
            </a:r>
          </a:p>
          <a:p>
            <a:pPr marL="457200" indent="-457200">
              <a:lnSpc>
                <a:spcPct val="90000"/>
              </a:lnSpc>
              <a:spcAft>
                <a:spcPts val="1000"/>
              </a:spcAft>
              <a:buAutoNum type="arabicParenR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Order Management: Find what orders have been approved and collect the necessary information</a:t>
            </a:r>
          </a:p>
          <a:p>
            <a:pPr marL="457200" indent="-457200">
              <a:lnSpc>
                <a:spcPct val="90000"/>
              </a:lnSpc>
              <a:spcAft>
                <a:spcPts val="1000"/>
              </a:spcAft>
              <a:buAutoNum type="arabicParenR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Source Fulfillment: Fulfill the actual request (Example: Snowflake)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Think of it as a message in a bottle. When you throw the message in the ocean, you don’t know who will answer. Using this approach allows anyone to extend it to add more sources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026" name="Picture 2" descr="Man On A Desert Island Asks For Help Hope For Salvation Stock Illustration  - Download Image Now - iStock">
            <a:extLst>
              <a:ext uri="{FF2B5EF4-FFF2-40B4-BE49-F238E27FC236}">
                <a16:creationId xmlns:a16="http://schemas.microsoft.com/office/drawing/2014/main" id="{C8481607-72CD-3C19-E6EF-6FC1E05D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0425" y="4220830"/>
            <a:ext cx="1282101" cy="131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an On A Desert Island Asks For Help Hope For Salvation Stock Illustration  - Download Image Now - iStock">
            <a:extLst>
              <a:ext uri="{FF2B5EF4-FFF2-40B4-BE49-F238E27FC236}">
                <a16:creationId xmlns:a16="http://schemas.microsoft.com/office/drawing/2014/main" id="{60AB0743-AB30-6CD8-3613-B421CC6B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714" y="4317052"/>
            <a:ext cx="1094686" cy="112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ssage In The Bottle Icon In Cartoon Style Isolated On White Background  Pirates Symbol Stock Vector Illustration Stock Illustration - Download  Image Now - iStock">
            <a:extLst>
              <a:ext uri="{FF2B5EF4-FFF2-40B4-BE49-F238E27FC236}">
                <a16:creationId xmlns:a16="http://schemas.microsoft.com/office/drawing/2014/main" id="{636D9509-C1AD-4935-E55A-1E4C828A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11" y="4458591"/>
            <a:ext cx="762642" cy="7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CA0337-8541-CA54-A505-4498C03E2AE3}"/>
              </a:ext>
            </a:extLst>
          </p:cNvPr>
          <p:cNvSpPr txBox="1"/>
          <p:nvPr/>
        </p:nvSpPr>
        <p:spPr>
          <a:xfrm>
            <a:off x="1680520" y="5581595"/>
            <a:ext cx="2545492" cy="4448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Order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49D66-C555-1326-5064-4B3FDF317F54}"/>
              </a:ext>
            </a:extLst>
          </p:cNvPr>
          <p:cNvSpPr txBox="1"/>
          <p:nvPr/>
        </p:nvSpPr>
        <p:spPr>
          <a:xfrm>
            <a:off x="8406715" y="5537349"/>
            <a:ext cx="2813220" cy="4448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Snowflake Fulfillment</a:t>
            </a:r>
          </a:p>
        </p:txBody>
      </p:sp>
    </p:spTree>
    <p:extLst>
      <p:ext uri="{BB962C8B-B14F-4D97-AF65-F5344CB8AC3E}">
        <p14:creationId xmlns:p14="http://schemas.microsoft.com/office/powerpoint/2010/main" val="16821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Troubleshooting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83220" y="1045029"/>
            <a:ext cx="10022383" cy="10607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I’ve also included a Postman Collection so you can troubleshoot, or run some of these APIs manually, at your leisure. </a:t>
            </a:r>
            <a:r>
              <a:rPr lang="en-US" dirty="0">
                <a:solidFill>
                  <a:srgbClr val="000000"/>
                </a:solidFill>
                <a:latin typeface="Roboto" charset="0"/>
                <a:ea typeface="Roboto" charset="0"/>
                <a:cs typeface="Roboto" charset="0"/>
              </a:rPr>
              <a:t>You can import them using the file “</a:t>
            </a:r>
            <a:r>
              <a:rPr lang="en-US" dirty="0" err="1">
                <a:solidFill>
                  <a:srgbClr val="000000"/>
                </a:solidFill>
                <a:latin typeface="Roboto" charset="0"/>
                <a:ea typeface="Roboto" charset="0"/>
                <a:cs typeface="Roboto" charset="0"/>
              </a:rPr>
              <a:t>SimpleCDMP</a:t>
            </a:r>
            <a:r>
              <a:rPr lang="en-US" dirty="0">
                <a:solidFill>
                  <a:srgbClr val="00000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charset="0"/>
                <a:ea typeface="Roboto" charset="0"/>
                <a:cs typeface="Roboto" charset="0"/>
              </a:rPr>
              <a:t>APIs.postman_collection.json</a:t>
            </a:r>
            <a:r>
              <a:rPr lang="en-US" dirty="0">
                <a:solidFill>
                  <a:srgbClr val="000000"/>
                </a:solidFill>
                <a:latin typeface="Roboto" charset="0"/>
                <a:ea typeface="Roboto" charset="0"/>
                <a:cs typeface="Roboto" charset="0"/>
              </a:rPr>
              <a:t>”. Within that postman collection You can modify the Basic authentication and the URL Collection Variable as you need.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31CFC-582E-E1F8-FBA4-351F098B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5" y="2303506"/>
            <a:ext cx="4542181" cy="3880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6AE93-F23B-9773-F1EE-2C25E69FE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826" y="2247772"/>
            <a:ext cx="6401101" cy="2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Snowflake Information (SQL Commands)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68870" y="1205665"/>
            <a:ext cx="10022383" cy="4107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Just for your knowledge, these are the SQL Commands that were used to accomplish this: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CREATE ROLE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USAGE ON WAREHOUSE DEMO_WH TO ROLE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USAGE ON DATABASE NSEN TO ROLE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USAGE ON SCHEMA NSEN.NSEN TO ROLE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NSEN.NSEN.LARGE_TRANSACTIONS_ANALYTICS TO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NSEN.NSEN.NS_MKTG_ADDR TO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NSEN.NSEN.NS_MKTG_PROD TO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NSEN.NSEN.NS_MKTG_TRANS TO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NSEN.NSEN.NS_MKTG_USER TO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future tables in schema NSEN.NSEN to role "NSEN Marketing Data";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ROLE "NSEN Marketing Data" TO USER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nsen_user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revoke ROLE "NSEN Marketing Data" from USER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nsen_user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SQLServer</a:t>
            </a:r>
            <a:r>
              <a:rPr lang="en-US" dirty="0"/>
              <a:t> Information (SQL Commands)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68870" y="1205665"/>
            <a:ext cx="10022383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/* in the master database*/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CREATE LOGIN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mjade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WITH PASSWORD = ‘xxx';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/* in the NSEN database*/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CREATE USER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mjade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FROM LOGIN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mjade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create role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nsen_data_masked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NSEN.masked.NSEN_TXN_SUMMARY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to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nsen_data_masked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NSEN.masked.NS_RWD_PMETH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to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nsen_data_masked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NSEN.masked.NS_RWD_PROD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to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nsen_data_masked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NSEN.masked.NS_RWD_TRANS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to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nsen_data_masked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NSEN.masked.NS_RWD_USER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to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nsen_data_masked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/* grant or revoke role to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mjade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user*/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EXEC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sp_addrolemember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'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nsen_data_masked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mjade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';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EXEC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sp_droprolemember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'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nsen_data_masked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mjade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';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8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Oracle Cloud Information (Commands) pt 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482474" y="1192602"/>
            <a:ext cx="5082303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/*create the role for raw read access*/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CREATE ROLE NSEN_READ_ACCESS;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NSEN.NS_RWD_PMETH TO NSEN_READ_ACCESS;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NSEN.NS_RWD_PROD TO NSEN_READ_ACCESS;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NSEN.NS_RWD_TRANS TO NSEN_READ_ACCESS;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NSEN.NS_RWD_USER TO NSEN_READ_ACCESS;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NSEN.USER_NOTES TO NSEN_READ_ACCESS;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/*grant or revoke access to raw data*/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NSEN_READ_ACCESS TO MARA;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REVOKE NSEN_READ_ACCESS FROM MARA;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0CBCA-0FC0-515F-D69F-BB00ADD335A3}"/>
              </a:ext>
            </a:extLst>
          </p:cNvPr>
          <p:cNvSpPr txBox="1"/>
          <p:nvPr/>
        </p:nvSpPr>
        <p:spPr>
          <a:xfrm>
            <a:off x="5708470" y="1166004"/>
            <a:ext cx="6335484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/*explicitly grant access to tables to the masked schema (with grant option)*/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NSEN.NS_RWD_PMETH TO NSEN_MASKED with grant option;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NSEN.NS_RWD_PROD TO NSEN_MASKED with grant option;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NSEN.NS_RWD_TRANS TO NSEN_MASKED with grant option;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NSEN.NS_RWD_USER TO NSEN_MASKED with grant option;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NSEN.USER_NOTES TO NSEN_MASKED with grant option;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/*After masked objects are created, create role granting access to them*/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CREATE ROLE NSEN_MASKED_READ_ACCESS;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NSEN_MASKED.NS_RWD_PMETH TO NSEN_MASKED_READ_ACCESS;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NSEN_MASKED.NS_RWD_PROD TO NSEN_MASKED_READ_ACCESS;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NSEN_MASKED.NS_RWD_TRANS TO NSEN_MASKED_READ_ACCESS;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NSEN_MASKED.NS_RWD_USER TO NSEN_MASKED_READ_ACCESS;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SELECT ON NSEN_MASKED.USER_NOTES TO NSEN_MASKED_READ_ACCESS;</a:t>
            </a:r>
          </a:p>
        </p:txBody>
      </p:sp>
    </p:spTree>
    <p:extLst>
      <p:ext uri="{BB962C8B-B14F-4D97-AF65-F5344CB8AC3E}">
        <p14:creationId xmlns:p14="http://schemas.microsoft.com/office/powerpoint/2010/main" val="14113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Oracle Cloud Information (Commands) pt 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482474" y="1192602"/>
            <a:ext cx="5082303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/*grant or revoke access to masked data*/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 NSEN_MASKED_READ_ACCESS TO MARA;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REVOKE NSEN_MASKED_READ_ACCESS FROM MARA;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C8BB309-8A0F-5440-7BF7-3DDC95CDD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80562"/>
              </p:ext>
            </p:extLst>
          </p:nvPr>
        </p:nvGraphicFramePr>
        <p:xfrm>
          <a:off x="0" y="2994638"/>
          <a:ext cx="4544980" cy="86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508840" imgH="478800" progId="Package">
                  <p:embed/>
                </p:oleObj>
              </mc:Choice>
              <mc:Fallback>
                <p:oleObj name="Packager Shell Object" showAsIcon="1" r:id="rId2" imgW="250884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994638"/>
                        <a:ext cx="4544980" cy="868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1F6018-B3B5-B179-EED5-DEFC2F4E6656}"/>
              </a:ext>
            </a:extLst>
          </p:cNvPr>
          <p:cNvSpPr txBox="1"/>
          <p:nvPr/>
        </p:nvSpPr>
        <p:spPr>
          <a:xfrm>
            <a:off x="5760721" y="1192602"/>
            <a:ext cx="6056812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Changed the Grant and Revoke variables in the python to include the procedure to build the synonyms: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grant_role_to_user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 = ["GRANT %(role)s to %(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requesting_user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)s", "call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build_nsen_synonymns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('%(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requesting_user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)s’)”]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revoke_role_from_user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 = ["REVOKE %(role)s from %(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requesting_user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s","call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build_nsen_synonymns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('%(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requesting_user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)s')"]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Databricks Information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68870" y="1205665"/>
            <a:ext cx="10022383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/* grant &amp; revoke access to use a specific schema*/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USE SCHEMA ON SCHEMA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presales_unitycatalog.copa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TO `haystraw@yahoo.com`;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REVOKE USE SCHEMA ON SCHEMA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presales_unitycatalog.copa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FROM `haystraw@yahoo.com`;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/* grant &amp; revoke read to a specific table*/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SELECT ON TABLE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presales_unitycatalog.copa.copa_details_test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TO `haystraw@yahoo.com`;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REVOKE SELECT ON TABLE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presales_unitycatalog.copa.copa_details_test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FROM `haystraw@yahoo.com`;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/* grant &amp; revoke read to all objects in a schema*/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GRANT EXECUTE, SELECT, READ VOLUME, USE SCHEMA ON SCHEMA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presales_unitycatalog.nsen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to `haystraw@yahoo.com`;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REVOKE EXECUTE, SELECT, READ VOLUME, USE SCHEMA ON SCHEMA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presales_unitycatalog.nsen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 from `haystraw@yahoo.com`;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AWS Lake Formation Commands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482474" y="1192602"/>
            <a:ext cx="5082303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/*Granting Access to S3 buckets to users*/</a:t>
            </a:r>
          </a:p>
          <a:p>
            <a:pPr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0CBCA-0FC0-515F-D69F-BB00ADD335A3}"/>
              </a:ext>
            </a:extLst>
          </p:cNvPr>
          <p:cNvSpPr txBox="1"/>
          <p:nvPr/>
        </p:nvSpPr>
        <p:spPr>
          <a:xfrm>
            <a:off x="5708470" y="1166004"/>
            <a:ext cx="6335484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258668-14F4-37CC-7978-F75422E73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11159"/>
              </p:ext>
            </p:extLst>
          </p:nvPr>
        </p:nvGraphicFramePr>
        <p:xfrm>
          <a:off x="338781" y="1554798"/>
          <a:ext cx="4832173" cy="374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173">
                  <a:extLst>
                    <a:ext uri="{9D8B030D-6E8A-4147-A177-3AD203B41FA5}">
                      <a16:colId xmlns:a16="http://schemas.microsoft.com/office/drawing/2014/main" val="1391455826"/>
                    </a:ext>
                  </a:extLst>
                </a:gridCol>
              </a:tblGrid>
              <a:tr h="3748404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"Version": "2012-10-17",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"Id": "shayes202301",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"Statement": [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"Sid": "ExampleStatement01",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"Effect": "Allow",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"Principal": {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"AWS": "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arn:aws:iam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::848938471079:user/demo_user-1"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},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"Action": [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"s3:GetObject",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"s3:GetBucketLocation",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"s3:ListBucket",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"s3:PutObject"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],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"Resource": [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"arn:aws:s3:::shayes2023/*",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"arn:aws:s3:::shayes2023"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]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</a:t>
                      </a:r>
                    </a:p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57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Mapping Task Information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482474" y="1192602"/>
            <a:ext cx="5082303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Creating a simple Mapping with parameters</a:t>
            </a:r>
          </a:p>
          <a:p>
            <a:pPr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0CBCA-0FC0-515F-D69F-BB00ADD335A3}"/>
              </a:ext>
            </a:extLst>
          </p:cNvPr>
          <p:cNvSpPr txBox="1"/>
          <p:nvPr/>
        </p:nvSpPr>
        <p:spPr>
          <a:xfrm>
            <a:off x="6080062" y="1211160"/>
            <a:ext cx="6335484" cy="4933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Creating a mapping task with parameters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Roboto" charset="0"/>
                <a:cs typeface="Roboto" charset="0"/>
              </a:rPr>
              <a:t>*These examples can be imported within Cloud Data Integration from the “Example_mapping_task_with_parameters.zip” file.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Roboto" charset="0"/>
              <a:cs typeface="Roboto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4235D-EE61-5105-EC7E-E20154ED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4" y="1521706"/>
            <a:ext cx="4495885" cy="2610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D242B1-8D81-6696-A88F-E3A224E6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3203379"/>
            <a:ext cx="6165687" cy="24434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4C258-4815-85F9-B0B4-5A4269E67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440" y="1521706"/>
            <a:ext cx="4415837" cy="2224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169B39-4B38-708F-B086-47175047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447" y="3117702"/>
            <a:ext cx="5288664" cy="25291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8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9107" y="1465399"/>
            <a:ext cx="7339764" cy="95360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8C726FA-899D-4D62-B2B9-31D3C881C6EC}"/>
              </a:ext>
            </a:extLst>
          </p:cNvPr>
          <p:cNvSpPr txBox="1">
            <a:spLocks/>
          </p:cNvSpPr>
          <p:nvPr/>
        </p:nvSpPr>
        <p:spPr>
          <a:xfrm>
            <a:off x="1069107" y="2715079"/>
            <a:ext cx="7339764" cy="14163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5399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914217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371326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1828435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r>
              <a:rPr lang="en-US" sz="1600"/>
              <a:t>Questions / Issues / Suggestions:</a:t>
            </a:r>
          </a:p>
          <a:p>
            <a:r>
              <a:rPr lang="en-US" sz="1600"/>
              <a:t>Scott Hayes</a:t>
            </a:r>
          </a:p>
          <a:p>
            <a:r>
              <a:rPr lang="en-US" sz="1600"/>
              <a:t>shayes@informatica.com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3847455" y="995501"/>
            <a:ext cx="7858896" cy="4932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Order_management.py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cdmp_api.py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my_encrypt.py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These are used for the “Order Management” island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Orders.csv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This is the message in a bottle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xxx_orders.py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my_encrypt.py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xxx_collections.csv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user_groups.csv </a:t>
            </a:r>
            <a:r>
              <a:rPr lang="en-US" sz="900" dirty="0">
                <a:latin typeface="Roboto" charset="0"/>
                <a:ea typeface="Roboto" charset="0"/>
                <a:cs typeface="Roboto" charset="0"/>
              </a:rPr>
              <a:t>*optional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These are used for the “Snowflake Fulfillment” island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028" name="Picture 4" descr="Message In The Bottle Icon In Cartoon Style Isolated On White Background  Pirates Symbol Stock Vector Illustration Stock Illustration - Download  Image Now - iStock">
            <a:extLst>
              <a:ext uri="{FF2B5EF4-FFF2-40B4-BE49-F238E27FC236}">
                <a16:creationId xmlns:a16="http://schemas.microsoft.com/office/drawing/2014/main" id="{636D9509-C1AD-4935-E55A-1E4C828A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18" y="3195707"/>
            <a:ext cx="762642" cy="7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E7AF77-4A84-4A14-C7CA-F094271BD682}"/>
              </a:ext>
            </a:extLst>
          </p:cNvPr>
          <p:cNvGrpSpPr/>
          <p:nvPr/>
        </p:nvGrpSpPr>
        <p:grpSpPr>
          <a:xfrm>
            <a:off x="892219" y="995501"/>
            <a:ext cx="2545492" cy="1805608"/>
            <a:chOff x="1680520" y="4220830"/>
            <a:chExt cx="2545492" cy="1805608"/>
          </a:xfrm>
        </p:grpSpPr>
        <p:pic>
          <p:nvPicPr>
            <p:cNvPr id="1026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C8481607-72CD-3C19-E6EF-6FC1E05D3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0425" y="4220830"/>
              <a:ext cx="1282101" cy="131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CA0337-8541-CA54-A505-4498C03E2AE3}"/>
                </a:ext>
              </a:extLst>
            </p:cNvPr>
            <p:cNvSpPr txBox="1"/>
            <p:nvPr/>
          </p:nvSpPr>
          <p:spPr>
            <a:xfrm>
              <a:off x="1680520" y="5581595"/>
              <a:ext cx="2545492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2100" dirty="0">
                  <a:latin typeface="Roboto" charset="0"/>
                  <a:ea typeface="Roboto" charset="0"/>
                  <a:cs typeface="Roboto" charset="0"/>
                </a:rPr>
                <a:t>Order Management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E27CCA-BCA9-F7C6-B89B-707D53AA7E1A}"/>
              </a:ext>
            </a:extLst>
          </p:cNvPr>
          <p:cNvGrpSpPr/>
          <p:nvPr/>
        </p:nvGrpSpPr>
        <p:grpSpPr>
          <a:xfrm>
            <a:off x="881450" y="4451107"/>
            <a:ext cx="2813220" cy="1665140"/>
            <a:chOff x="8406715" y="4317052"/>
            <a:chExt cx="2813220" cy="1665140"/>
          </a:xfrm>
        </p:grpSpPr>
        <p:pic>
          <p:nvPicPr>
            <p:cNvPr id="2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60AB0743-AB30-6CD8-3613-B421CC6B7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714" y="4317052"/>
              <a:ext cx="1094686" cy="1124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D49D66-C555-1326-5064-4B3FDF317F54}"/>
                </a:ext>
              </a:extLst>
            </p:cNvPr>
            <p:cNvSpPr txBox="1"/>
            <p:nvPr/>
          </p:nvSpPr>
          <p:spPr>
            <a:xfrm>
              <a:off x="8406715" y="5537349"/>
              <a:ext cx="2813220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2100" dirty="0">
                  <a:latin typeface="Roboto" charset="0"/>
                  <a:ea typeface="Roboto" charset="0"/>
                  <a:cs typeface="Roboto" charset="0"/>
                </a:rPr>
                <a:t>Snowflake Fulfillment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1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93797"/>
            <a:ext cx="11195177" cy="562427"/>
          </a:xfrm>
        </p:spPr>
        <p:txBody>
          <a:bodyPr/>
          <a:lstStyle/>
          <a:p>
            <a:r>
              <a:rPr lang="en-US" dirty="0"/>
              <a:t>Order Management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2439344" y="886574"/>
            <a:ext cx="9069858" cy="23804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Will use the API to find any orders that have been approved, and are awaiting fulfillment / withdraw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It will then insert / update the order in the orders.csv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E7AF77-4A84-4A14-C7CA-F094271BD682}"/>
              </a:ext>
            </a:extLst>
          </p:cNvPr>
          <p:cNvGrpSpPr/>
          <p:nvPr/>
        </p:nvGrpSpPr>
        <p:grpSpPr>
          <a:xfrm>
            <a:off x="252283" y="935946"/>
            <a:ext cx="2545492" cy="1805608"/>
            <a:chOff x="1680520" y="4220830"/>
            <a:chExt cx="2545492" cy="1805608"/>
          </a:xfrm>
        </p:grpSpPr>
        <p:pic>
          <p:nvPicPr>
            <p:cNvPr id="1026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C8481607-72CD-3C19-E6EF-6FC1E05D3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0425" y="4220830"/>
              <a:ext cx="1282101" cy="131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CA0337-8541-CA54-A505-4498C03E2AE3}"/>
                </a:ext>
              </a:extLst>
            </p:cNvPr>
            <p:cNvSpPr txBox="1"/>
            <p:nvPr/>
          </p:nvSpPr>
          <p:spPr>
            <a:xfrm>
              <a:off x="1680520" y="5581595"/>
              <a:ext cx="2545492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2100" dirty="0">
                  <a:latin typeface="Roboto" charset="0"/>
                  <a:ea typeface="Roboto" charset="0"/>
                  <a:cs typeface="Roboto" charset="0"/>
                </a:rPr>
                <a:t>Order Management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87ECDFD-0887-E311-D647-9B0F607ED77C}"/>
              </a:ext>
            </a:extLst>
          </p:cNvPr>
          <p:cNvSpPr txBox="1"/>
          <p:nvPr/>
        </p:nvSpPr>
        <p:spPr>
          <a:xfrm>
            <a:off x="1090955" y="3954056"/>
            <a:ext cx="3413640" cy="23804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OrderId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OrderDate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OrderJustification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CollectionNames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CollectionOwnerNames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CollectionOwnerEmails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111D0-C247-AD61-2929-40D0D14BD2A8}"/>
              </a:ext>
            </a:extLst>
          </p:cNvPr>
          <p:cNvSpPr txBox="1"/>
          <p:nvPr/>
        </p:nvSpPr>
        <p:spPr>
          <a:xfrm>
            <a:off x="575147" y="3330749"/>
            <a:ext cx="7858896" cy="4448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b="1" dirty="0">
                <a:latin typeface="Roboto" charset="0"/>
                <a:ea typeface="Roboto" charset="0"/>
                <a:cs typeface="Roboto" charset="0"/>
              </a:rPr>
              <a:t>Order_management.py will write to the following fields: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b="1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b="1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b="1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2C7AF-849F-95C0-56D7-811463D46B1B}"/>
              </a:ext>
            </a:extLst>
          </p:cNvPr>
          <p:cNvSpPr txBox="1"/>
          <p:nvPr/>
        </p:nvSpPr>
        <p:spPr>
          <a:xfrm>
            <a:off x="4504595" y="4021719"/>
            <a:ext cx="3413640" cy="2380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RequestorName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RequestorUsername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Email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TermsOfUse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Usage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DeliveryTargetID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594D1-DC33-6F09-7D4E-CBB4BA9D4255}"/>
              </a:ext>
            </a:extLst>
          </p:cNvPr>
          <p:cNvSpPr txBox="1"/>
          <p:nvPr/>
        </p:nvSpPr>
        <p:spPr>
          <a:xfrm>
            <a:off x="7579754" y="4021719"/>
            <a:ext cx="3752121" cy="25424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DeliveryTargetName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DeliveryTargetLocation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charset="0"/>
                <a:ea typeface="Roboto" charset="0"/>
                <a:cs typeface="Roboto" charset="0"/>
              </a:rPr>
              <a:t>DeliveryTargetMethod</a:t>
            </a:r>
            <a:r>
              <a:rPr lang="en-US" sz="1800" dirty="0"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charset="0"/>
                <a:ea typeface="Roboto" charset="0"/>
                <a:cs typeface="Roboto" charset="0"/>
              </a:rPr>
              <a:t>DeliveryTargetFormat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CostCenter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	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AccessId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810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93797"/>
            <a:ext cx="11195177" cy="562427"/>
          </a:xfrm>
        </p:spPr>
        <p:txBody>
          <a:bodyPr/>
          <a:lstStyle/>
          <a:p>
            <a:r>
              <a:rPr lang="en-US" dirty="0"/>
              <a:t>Snowflake/</a:t>
            </a:r>
            <a:r>
              <a:rPr lang="en-US" dirty="0" err="1"/>
              <a:t>Sqlserver</a:t>
            </a:r>
            <a:r>
              <a:rPr lang="en-US" dirty="0"/>
              <a:t>/Oracle/AWS Fulfilment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3052117" y="886574"/>
            <a:ext cx="8444727" cy="23804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Read the order.csv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Make whatever connections and fulfill the request</a:t>
            </a:r>
          </a:p>
          <a:p>
            <a:pPr marL="800100" lvl="1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Connect and grant or revoke a role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Update the orders.csv to message that the order was fulfilled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ECDFD-0887-E311-D647-9B0F607ED77C}"/>
              </a:ext>
            </a:extLst>
          </p:cNvPr>
          <p:cNvSpPr txBox="1"/>
          <p:nvPr/>
        </p:nvSpPr>
        <p:spPr>
          <a:xfrm>
            <a:off x="998282" y="3650846"/>
            <a:ext cx="3413640" cy="3059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FulfillmentStatus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FulfillmentComment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WithdrawStatus</a:t>
            </a:r>
            <a:r>
              <a:rPr lang="en-US" dirty="0"/>
              <a:t> 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WithdrawComment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111D0-C247-AD61-2929-40D0D14BD2A8}"/>
              </a:ext>
            </a:extLst>
          </p:cNvPr>
          <p:cNvSpPr txBox="1"/>
          <p:nvPr/>
        </p:nvSpPr>
        <p:spPr>
          <a:xfrm>
            <a:off x="482474" y="3072169"/>
            <a:ext cx="7858896" cy="4448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b="1" dirty="0">
                <a:latin typeface="Roboto" charset="0"/>
                <a:ea typeface="Roboto" charset="0"/>
                <a:cs typeface="Roboto" charset="0"/>
              </a:rPr>
              <a:t>xxx_orders.py will write to the following fields: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b="1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473829-89D6-32BC-BD54-A048EB672602}"/>
              </a:ext>
            </a:extLst>
          </p:cNvPr>
          <p:cNvGrpSpPr/>
          <p:nvPr/>
        </p:nvGrpSpPr>
        <p:grpSpPr>
          <a:xfrm>
            <a:off x="251255" y="923887"/>
            <a:ext cx="2813220" cy="1665140"/>
            <a:chOff x="8406715" y="4317052"/>
            <a:chExt cx="2813220" cy="1665140"/>
          </a:xfrm>
        </p:grpSpPr>
        <p:pic>
          <p:nvPicPr>
            <p:cNvPr id="14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4668C88E-45DF-728C-7F4F-C1B647ECA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714" y="4317052"/>
              <a:ext cx="1094686" cy="1124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167D9E-BC07-B8C1-8BCD-34DABF51974B}"/>
                </a:ext>
              </a:extLst>
            </p:cNvPr>
            <p:cNvSpPr txBox="1"/>
            <p:nvPr/>
          </p:nvSpPr>
          <p:spPr>
            <a:xfrm>
              <a:off x="8406715" y="5537349"/>
              <a:ext cx="2813220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2100" dirty="0">
                  <a:latin typeface="Roboto" charset="0"/>
                  <a:ea typeface="Roboto" charset="0"/>
                  <a:cs typeface="Roboto" charset="0"/>
                </a:rPr>
                <a:t>XXX Fulfillment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2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93797"/>
            <a:ext cx="11195177" cy="562427"/>
          </a:xfrm>
        </p:spPr>
        <p:txBody>
          <a:bodyPr/>
          <a:lstStyle/>
          <a:p>
            <a:r>
              <a:rPr lang="en-US" dirty="0"/>
              <a:t>Order Management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2439344" y="886574"/>
            <a:ext cx="9069858" cy="23804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Read the orders.csv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Using the API it will update the Order with the Fulfillment / Withdraw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Update the orders.csv that it’s complete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E7AF77-4A84-4A14-C7CA-F094271BD682}"/>
              </a:ext>
            </a:extLst>
          </p:cNvPr>
          <p:cNvGrpSpPr/>
          <p:nvPr/>
        </p:nvGrpSpPr>
        <p:grpSpPr>
          <a:xfrm>
            <a:off x="259491" y="983050"/>
            <a:ext cx="2545492" cy="1805608"/>
            <a:chOff x="1680520" y="4220830"/>
            <a:chExt cx="2545492" cy="1805608"/>
          </a:xfrm>
        </p:grpSpPr>
        <p:pic>
          <p:nvPicPr>
            <p:cNvPr id="1026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C8481607-72CD-3C19-E6EF-6FC1E05D3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0425" y="4220830"/>
              <a:ext cx="1282101" cy="131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CA0337-8541-CA54-A505-4498C03E2AE3}"/>
                </a:ext>
              </a:extLst>
            </p:cNvPr>
            <p:cNvSpPr txBox="1"/>
            <p:nvPr/>
          </p:nvSpPr>
          <p:spPr>
            <a:xfrm>
              <a:off x="1680520" y="5581595"/>
              <a:ext cx="2545492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2100" dirty="0">
                  <a:latin typeface="Roboto" charset="0"/>
                  <a:ea typeface="Roboto" charset="0"/>
                  <a:cs typeface="Roboto" charset="0"/>
                </a:rPr>
                <a:t>Order Management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8B111D0-C247-AD61-2929-40D0D14BD2A8}"/>
              </a:ext>
            </a:extLst>
          </p:cNvPr>
          <p:cNvSpPr txBox="1"/>
          <p:nvPr/>
        </p:nvSpPr>
        <p:spPr>
          <a:xfrm>
            <a:off x="568971" y="3393823"/>
            <a:ext cx="7858896" cy="4448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b="1" dirty="0">
                <a:latin typeface="Roboto" charset="0"/>
                <a:ea typeface="Roboto" charset="0"/>
                <a:cs typeface="Roboto" charset="0"/>
              </a:rPr>
              <a:t>Order_management.py will write to the following fields: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594D1-DC33-6F09-7D4E-CBB4BA9D4255}"/>
              </a:ext>
            </a:extLst>
          </p:cNvPr>
          <p:cNvSpPr txBox="1"/>
          <p:nvPr/>
        </p:nvSpPr>
        <p:spPr>
          <a:xfrm>
            <a:off x="1272746" y="4188594"/>
            <a:ext cx="2755557" cy="10506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OrderStatus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	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AccessStatus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476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00897" y="1209048"/>
            <a:ext cx="10985157" cy="953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Using this back-and-forth approach, allows us to extend the capability more easily. By just writing code for the fulfillment, without having to rewrite the Order management piece. </a:t>
            </a:r>
          </a:p>
        </p:txBody>
      </p:sp>
      <p:pic>
        <p:nvPicPr>
          <p:cNvPr id="1028" name="Picture 4" descr="Message In The Bottle Icon In Cartoon Style Isolated On White Background  Pirates Symbol Stock Vector Illustration Stock Illustration - Download  Image Now - iStock">
            <a:extLst>
              <a:ext uri="{FF2B5EF4-FFF2-40B4-BE49-F238E27FC236}">
                <a16:creationId xmlns:a16="http://schemas.microsoft.com/office/drawing/2014/main" id="{636D9509-C1AD-4935-E55A-1E4C828A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65" y="3231240"/>
            <a:ext cx="762642" cy="7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52F7B0-C687-A80B-7560-5F3C191038AC}"/>
              </a:ext>
            </a:extLst>
          </p:cNvPr>
          <p:cNvGrpSpPr/>
          <p:nvPr/>
        </p:nvGrpSpPr>
        <p:grpSpPr>
          <a:xfrm>
            <a:off x="482474" y="2162432"/>
            <a:ext cx="2545492" cy="1805608"/>
            <a:chOff x="1680520" y="4220830"/>
            <a:chExt cx="2545492" cy="1805608"/>
          </a:xfrm>
        </p:grpSpPr>
        <p:pic>
          <p:nvPicPr>
            <p:cNvPr id="8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AA48E52D-4AA0-3B20-8606-4B6D76AF1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0425" y="4220830"/>
              <a:ext cx="1282101" cy="131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8B41A-0DA9-45ED-1C1A-97CFAFDE9395}"/>
                </a:ext>
              </a:extLst>
            </p:cNvPr>
            <p:cNvSpPr txBox="1"/>
            <p:nvPr/>
          </p:nvSpPr>
          <p:spPr>
            <a:xfrm>
              <a:off x="1680520" y="5581595"/>
              <a:ext cx="2545492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2100" dirty="0">
                  <a:latin typeface="Roboto" charset="0"/>
                  <a:ea typeface="Roboto" charset="0"/>
                  <a:cs typeface="Roboto" charset="0"/>
                </a:rPr>
                <a:t>Order Management</a:t>
              </a:r>
            </a:p>
          </p:txBody>
        </p:sp>
      </p:grp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232A464-EDCA-0B7C-E82F-00C7E01E0912}"/>
              </a:ext>
            </a:extLst>
          </p:cNvPr>
          <p:cNvSpPr/>
          <p:nvPr/>
        </p:nvSpPr>
        <p:spPr>
          <a:xfrm>
            <a:off x="1756898" y="1833801"/>
            <a:ext cx="1628472" cy="83692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We have a new order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3FC02C-1733-F846-9231-8380D4573DAD}"/>
              </a:ext>
            </a:extLst>
          </p:cNvPr>
          <p:cNvGrpSpPr/>
          <p:nvPr/>
        </p:nvGrpSpPr>
        <p:grpSpPr>
          <a:xfrm>
            <a:off x="7739418" y="5074818"/>
            <a:ext cx="2228631" cy="1229525"/>
            <a:chOff x="8651790" y="4317052"/>
            <a:chExt cx="2813220" cy="1670420"/>
          </a:xfrm>
        </p:grpSpPr>
        <p:pic>
          <p:nvPicPr>
            <p:cNvPr id="17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C794685C-1F08-2B7B-536E-A9AA84AAE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714" y="4317052"/>
              <a:ext cx="1094686" cy="1124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FD2CA5-588D-FA47-EC03-80953D63E2F6}"/>
                </a:ext>
              </a:extLst>
            </p:cNvPr>
            <p:cNvSpPr txBox="1"/>
            <p:nvPr/>
          </p:nvSpPr>
          <p:spPr>
            <a:xfrm>
              <a:off x="8651790" y="5542629"/>
              <a:ext cx="2813220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1600" dirty="0">
                  <a:latin typeface="Roboto" charset="0"/>
                  <a:ea typeface="Roboto" charset="0"/>
                  <a:cs typeface="Roboto" charset="0"/>
                </a:rPr>
                <a:t>xxx Fulfillment</a:t>
              </a:r>
            </a:p>
          </p:txBody>
        </p:sp>
      </p:grp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7E27FB18-B940-143D-2985-469D022DB6BB}"/>
              </a:ext>
            </a:extLst>
          </p:cNvPr>
          <p:cNvSpPr/>
          <p:nvPr/>
        </p:nvSpPr>
        <p:spPr>
          <a:xfrm flipH="1">
            <a:off x="7412016" y="4695569"/>
            <a:ext cx="1008113" cy="47108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It’s xxx, I fulfilled 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DB0E92-87B9-B719-880D-98A718B823CD}"/>
              </a:ext>
            </a:extLst>
          </p:cNvPr>
          <p:cNvGrpSpPr/>
          <p:nvPr/>
        </p:nvGrpSpPr>
        <p:grpSpPr>
          <a:xfrm>
            <a:off x="7739418" y="2455127"/>
            <a:ext cx="2228631" cy="1229525"/>
            <a:chOff x="8651790" y="4317052"/>
            <a:chExt cx="2813220" cy="1670420"/>
          </a:xfrm>
        </p:grpSpPr>
        <p:pic>
          <p:nvPicPr>
            <p:cNvPr id="3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0AE70C54-00E8-F2C3-0644-6D3C99C0F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714" y="4317052"/>
              <a:ext cx="1094686" cy="1124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87A700-8FDC-FEB7-9425-F66326A07D5A}"/>
                </a:ext>
              </a:extLst>
            </p:cNvPr>
            <p:cNvSpPr txBox="1"/>
            <p:nvPr/>
          </p:nvSpPr>
          <p:spPr>
            <a:xfrm>
              <a:off x="8651790" y="5542629"/>
              <a:ext cx="2813220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1600" dirty="0">
                  <a:latin typeface="Roboto" charset="0"/>
                  <a:ea typeface="Roboto" charset="0"/>
                  <a:cs typeface="Roboto" charset="0"/>
                </a:rPr>
                <a:t>Snowflake Fulfillment</a:t>
              </a:r>
            </a:p>
          </p:txBody>
        </p:sp>
      </p:grp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98C8909F-D927-73AD-21E3-26BD0C4C2623}"/>
              </a:ext>
            </a:extLst>
          </p:cNvPr>
          <p:cNvSpPr/>
          <p:nvPr/>
        </p:nvSpPr>
        <p:spPr>
          <a:xfrm flipH="1">
            <a:off x="7412015" y="2075878"/>
            <a:ext cx="1100614" cy="47108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It’s Snowflake, I fulfilled it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DE88BF-1C6F-B46F-BDA4-1792CD4594C6}"/>
              </a:ext>
            </a:extLst>
          </p:cNvPr>
          <p:cNvGrpSpPr/>
          <p:nvPr/>
        </p:nvGrpSpPr>
        <p:grpSpPr>
          <a:xfrm>
            <a:off x="9456543" y="4138614"/>
            <a:ext cx="2228631" cy="1229525"/>
            <a:chOff x="8651790" y="4317052"/>
            <a:chExt cx="2813220" cy="1670420"/>
          </a:xfrm>
        </p:grpSpPr>
        <p:pic>
          <p:nvPicPr>
            <p:cNvPr id="21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9842A782-E8E2-FE62-CC2C-A10856D31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714" y="4317052"/>
              <a:ext cx="1094686" cy="1124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5FCF04-374D-5BA5-77C4-3B3CEDF90BCD}"/>
                </a:ext>
              </a:extLst>
            </p:cNvPr>
            <p:cNvSpPr txBox="1"/>
            <p:nvPr/>
          </p:nvSpPr>
          <p:spPr>
            <a:xfrm>
              <a:off x="8651790" y="5542629"/>
              <a:ext cx="2813220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1600" dirty="0" err="1">
                  <a:latin typeface="Roboto" charset="0"/>
                  <a:ea typeface="Roboto" charset="0"/>
                  <a:cs typeface="Roboto" charset="0"/>
                </a:rPr>
                <a:t>Sqlserver</a:t>
              </a:r>
              <a:r>
                <a:rPr lang="en-US" sz="1600" dirty="0">
                  <a:latin typeface="Roboto" charset="0"/>
                  <a:ea typeface="Roboto" charset="0"/>
                  <a:cs typeface="Roboto" charset="0"/>
                </a:rPr>
                <a:t> Fulfillment</a:t>
              </a:r>
            </a:p>
          </p:txBody>
        </p:sp>
      </p:grp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97F7709F-7DA5-D6B8-C5DA-E1E731FC76C8}"/>
              </a:ext>
            </a:extLst>
          </p:cNvPr>
          <p:cNvSpPr/>
          <p:nvPr/>
        </p:nvSpPr>
        <p:spPr>
          <a:xfrm flipH="1">
            <a:off x="9129140" y="3759365"/>
            <a:ext cx="1078296" cy="47108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It’s </a:t>
            </a:r>
            <a:r>
              <a:rPr lang="en-US" sz="8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Sqlserver</a:t>
            </a:r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I fulfilled 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D8A786-71C3-0F6C-1730-5D12C828C2EE}"/>
              </a:ext>
            </a:extLst>
          </p:cNvPr>
          <p:cNvGrpSpPr/>
          <p:nvPr/>
        </p:nvGrpSpPr>
        <p:grpSpPr>
          <a:xfrm>
            <a:off x="5261286" y="4789655"/>
            <a:ext cx="2228631" cy="1229525"/>
            <a:chOff x="8651790" y="4317052"/>
            <a:chExt cx="2813220" cy="1670420"/>
          </a:xfrm>
        </p:grpSpPr>
        <p:pic>
          <p:nvPicPr>
            <p:cNvPr id="24" name="Picture 2" descr="Man On A Desert Island Asks For Help Hope For Salvation Stock Illustration  - Download Image Now - iStock">
              <a:extLst>
                <a:ext uri="{FF2B5EF4-FFF2-40B4-BE49-F238E27FC236}">
                  <a16:creationId xmlns:a16="http://schemas.microsoft.com/office/drawing/2014/main" id="{DC5A0314-1866-CC56-598B-90E86B0D5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714" y="4317052"/>
              <a:ext cx="1094686" cy="1124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94E4D2-B091-240E-0099-1DCF9AFA2453}"/>
                </a:ext>
              </a:extLst>
            </p:cNvPr>
            <p:cNvSpPr txBox="1"/>
            <p:nvPr/>
          </p:nvSpPr>
          <p:spPr>
            <a:xfrm>
              <a:off x="8651790" y="5542629"/>
              <a:ext cx="2813220" cy="44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US" sz="1600" dirty="0">
                  <a:latin typeface="Roboto" charset="0"/>
                  <a:ea typeface="Roboto" charset="0"/>
                  <a:cs typeface="Roboto" charset="0"/>
                </a:rPr>
                <a:t>AWS Fulfillment</a:t>
              </a:r>
            </a:p>
          </p:txBody>
        </p:sp>
      </p:grp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4FA63EB6-6FAD-0D1B-6139-BDAE60F2ADAB}"/>
              </a:ext>
            </a:extLst>
          </p:cNvPr>
          <p:cNvSpPr/>
          <p:nvPr/>
        </p:nvSpPr>
        <p:spPr>
          <a:xfrm flipH="1">
            <a:off x="4933883" y="4410406"/>
            <a:ext cx="1078296" cy="47108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It’s AWS, I fulfilled it</a:t>
            </a:r>
          </a:p>
        </p:txBody>
      </p:sp>
    </p:spTree>
    <p:extLst>
      <p:ext uri="{BB962C8B-B14F-4D97-AF65-F5344CB8AC3E}">
        <p14:creationId xmlns:p14="http://schemas.microsoft.com/office/powerpoint/2010/main" val="18363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Assets for CDMP Order Management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00897" y="1306286"/>
            <a:ext cx="10490887" cy="5069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Wiki Page: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  <a:hlinkClick r:id="rId2"/>
              </a:rPr>
              <a:t>https://infawiki.informatica.com/pages/viewpage.action?pageId=630698589</a:t>
            </a: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NA Data Governance Solution Architects Content -&gt;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  Cloud Data Marketplace -&gt;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     CDMP Order Management &amp; Automatic Fulfillment -&gt;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        Download the latest version </a:t>
            </a:r>
            <a:r>
              <a:rPr lang="en-US" sz="1400" b="1" dirty="0">
                <a:latin typeface="Roboto" charset="0"/>
                <a:ea typeface="Roboto" charset="0"/>
                <a:cs typeface="Roboto" charset="0"/>
              </a:rPr>
              <a:t>here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. -&gt;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1400">
                <a:latin typeface="Roboto" charset="0"/>
                <a:ea typeface="Roboto" charset="0"/>
                <a:cs typeface="Roboto" charset="0"/>
              </a:rPr>
              <a:t>            Download 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the latest version: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15ED77-45EA-B673-5155-02B47C4B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16" y="3727676"/>
            <a:ext cx="30670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2.xml><?xml version="1.0" encoding="utf-8"?>
<a:theme xmlns:a="http://schemas.openxmlformats.org/drawingml/2006/main" name="3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3.xml><?xml version="1.0" encoding="utf-8"?>
<a:theme xmlns:a="http://schemas.openxmlformats.org/drawingml/2006/main" name="1_IW17">
  <a:themeElements>
    <a:clrScheme name="Custom 4">
      <a:dk1>
        <a:srgbClr val="373737"/>
      </a:dk1>
      <a:lt1>
        <a:srgbClr val="FFFFFF"/>
      </a:lt1>
      <a:dk2>
        <a:srgbClr val="595959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0019FF"/>
      </a:accent6>
      <a:hlink>
        <a:srgbClr val="0019FF"/>
      </a:hlink>
      <a:folHlink>
        <a:srgbClr val="9220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8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0E49C123-240F-5A40-A789-EAC3B4E3F5A1}" vid="{8F7913D4-1422-F944-9E1E-34944C1B6A4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69B9DDCB7884E95DD88D1FAB455BB" ma:contentTypeVersion="4" ma:contentTypeDescription="Create a new document." ma:contentTypeScope="" ma:versionID="2af74787b6fa7b67583c56dc5776735d">
  <xsd:schema xmlns:xsd="http://www.w3.org/2001/XMLSchema" xmlns:xs="http://www.w3.org/2001/XMLSchema" xmlns:p="http://schemas.microsoft.com/office/2006/metadata/properties" xmlns:ns2="d7abb67f-8ba3-4629-af4a-9ad47f056db5" targetNamespace="http://schemas.microsoft.com/office/2006/metadata/properties" ma:root="true" ma:fieldsID="03e5ccd49f08cdc976c4df5b8baab980" ns2:_="">
    <xsd:import namespace="d7abb67f-8ba3-4629-af4a-9ad47f056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abb67f-8ba3-4629-af4a-9ad47f056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A5433E-CDB9-440C-BB77-1799205ED86D}">
  <ds:schemaRefs>
    <ds:schemaRef ds:uri="d7abb67f-8ba3-4629-af4a-9ad47f056d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FC13DC-9E91-480E-AA50-E69DFCF153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Informatica Powerpoint Master_Roboto_r1</Template>
  <TotalTime>9467</TotalTime>
  <Words>4585</Words>
  <Application>Microsoft Office PowerPoint</Application>
  <PresentationFormat>Custom</PresentationFormat>
  <Paragraphs>521</Paragraphs>
  <Slides>38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Roboto</vt:lpstr>
      <vt:lpstr>Roboto Light</vt:lpstr>
      <vt:lpstr>2_Office Theme</vt:lpstr>
      <vt:lpstr>3_Office Theme</vt:lpstr>
      <vt:lpstr>1_IW17</vt:lpstr>
      <vt:lpstr>Packager Shell Object</vt:lpstr>
      <vt:lpstr>PowerPoint Presentation</vt:lpstr>
      <vt:lpstr>What are we trying to do?</vt:lpstr>
      <vt:lpstr>The approach</vt:lpstr>
      <vt:lpstr>The Files</vt:lpstr>
      <vt:lpstr>Order Management</vt:lpstr>
      <vt:lpstr>Snowflake/Sqlserver/Oracle/AWS Fulfilment</vt:lpstr>
      <vt:lpstr>Order Management</vt:lpstr>
      <vt:lpstr>Extendible</vt:lpstr>
      <vt:lpstr>Get the Assets for CDMP Order Management</vt:lpstr>
      <vt:lpstr>PowerPoint Presentation</vt:lpstr>
      <vt:lpstr>Setup Step 1</vt:lpstr>
      <vt:lpstr>Setup Step 2</vt:lpstr>
      <vt:lpstr>Setup Step 3</vt:lpstr>
      <vt:lpstr>Setup Step 4</vt:lpstr>
      <vt:lpstr>Setup Step 5</vt:lpstr>
      <vt:lpstr>Setup Step 5 (continued)</vt:lpstr>
      <vt:lpstr>Setup Step 6 (if using AWS Lake formation delivery)</vt:lpstr>
      <vt:lpstr>Setup Step 7 (if using Snowflake delivery)</vt:lpstr>
      <vt:lpstr>Setup Step 8 (if using AWS Lake Formation delivery)</vt:lpstr>
      <vt:lpstr>Setup Step 9 (if using mapping task delivery)</vt:lpstr>
      <vt:lpstr>Setup Step 10 *optional</vt:lpstr>
      <vt:lpstr>Setup Step 11 *optional (if using mapping task delivery) </vt:lpstr>
      <vt:lpstr>Setup Step 12 *optional</vt:lpstr>
      <vt:lpstr>Setup Step 13</vt:lpstr>
      <vt:lpstr>Setup Step 14</vt:lpstr>
      <vt:lpstr>Script Output</vt:lpstr>
      <vt:lpstr>PowerPoint Presentation</vt:lpstr>
      <vt:lpstr>Errors</vt:lpstr>
      <vt:lpstr>DEBUG</vt:lpstr>
      <vt:lpstr>Postman Troubleshooting</vt:lpstr>
      <vt:lpstr>Additional Snowflake Information (SQL Commands)</vt:lpstr>
      <vt:lpstr>Additional SQLServer Information (SQL Commands)</vt:lpstr>
      <vt:lpstr>Additional Oracle Cloud Information (Commands) pt 1</vt:lpstr>
      <vt:lpstr>Additional Oracle Cloud Information (Commands) pt 2</vt:lpstr>
      <vt:lpstr>Additional Databricks Information</vt:lpstr>
      <vt:lpstr>Additional AWS Lake Formation Commands</vt:lpstr>
      <vt:lpstr>Additional Mapping Task Information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Kara, Amit</dc:creator>
  <cp:keywords/>
  <dc:description/>
  <cp:lastModifiedBy>Hayes, Scott</cp:lastModifiedBy>
  <cp:revision>63</cp:revision>
  <cp:lastPrinted>2018-10-18T20:42:58Z</cp:lastPrinted>
  <dcterms:created xsi:type="dcterms:W3CDTF">2017-08-24T15:57:22Z</dcterms:created>
  <dcterms:modified xsi:type="dcterms:W3CDTF">2024-07-22T22:23:11Z</dcterms:modified>
  <cp:category/>
</cp:coreProperties>
</file>