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6"/>
  </p:notesMasterIdLst>
  <p:handoutMasterIdLst>
    <p:handoutMasterId r:id="rId17"/>
  </p:handoutMasterIdLst>
  <p:sldIdLst>
    <p:sldId id="288" r:id="rId6"/>
    <p:sldId id="2134807745" r:id="rId7"/>
    <p:sldId id="2134807781" r:id="rId8"/>
    <p:sldId id="2134807775" r:id="rId9"/>
    <p:sldId id="2134807777" r:id="rId10"/>
    <p:sldId id="2134807790" r:id="rId11"/>
    <p:sldId id="2134807780" r:id="rId12"/>
    <p:sldId id="2134807792" r:id="rId13"/>
    <p:sldId id="2134807793" r:id="rId14"/>
    <p:sldId id="267" r:id="rId15"/>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Lst>
        </p14:section>
        <p14:section name="Setup" id="{BAA05414-4D33-48F4-9E56-56EDACBFDDA3}">
          <p14:sldIdLst>
            <p14:sldId id="2134807781"/>
            <p14:sldId id="2134807775"/>
            <p14:sldId id="2134807777"/>
            <p14:sldId id="2134807790"/>
            <p14:sldId id="2134807780"/>
            <p14:sldId id="2134807792"/>
            <p14:sldId id="2134807793"/>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6"/>
    <p:restoredTop sz="76320" autoAdjust="0"/>
  </p:normalViewPr>
  <p:slideViewPr>
    <p:cSldViewPr snapToGrid="0">
      <p:cViewPr varScale="1">
        <p:scale>
          <a:sx n="82" d="100"/>
          <a:sy n="82" d="100"/>
        </p:scale>
        <p:origin x="1290" y="78"/>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6/13/2025</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6/13/2025</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161697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A8B04-59C6-4476-9B83-8806D24CC38B}" type="slidenum">
              <a:rPr lang="en-US" smtClean="0"/>
              <a:t>5</a:t>
            </a:fld>
            <a:endParaRPr lang="en-US"/>
          </a:p>
        </p:txBody>
      </p:sp>
    </p:spTree>
    <p:extLst>
      <p:ext uri="{BB962C8B-B14F-4D97-AF65-F5344CB8AC3E}">
        <p14:creationId xmlns:p14="http://schemas.microsoft.com/office/powerpoint/2010/main" val="1840949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10</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69"/>
            <a:ext cx="9733457" cy="2577515"/>
          </a:xfrm>
        </p:spPr>
        <p:txBody>
          <a:bodyPr/>
          <a:lstStyle/>
          <a:p>
            <a:r>
              <a:rPr lang="en-US" sz="4800" dirty="0"/>
              <a:t>CDGC</a:t>
            </a:r>
          </a:p>
          <a:p>
            <a:r>
              <a:rPr lang="en-US" sz="4800" dirty="0"/>
              <a:t>Load CDGC Metadata into SQL</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This will bulk load any/all metadata into a SQL Database (snowflake, </a:t>
            </a:r>
            <a:r>
              <a:rPr lang="en-US" sz="2100" dirty="0" err="1">
                <a:latin typeface="Roboto" charset="0"/>
                <a:ea typeface="Roboto" charset="0"/>
                <a:cs typeface="Roboto" charset="0"/>
              </a:rPr>
              <a:t>databricks</a:t>
            </a:r>
            <a:r>
              <a:rPr lang="en-US" sz="2100" dirty="0">
                <a:latin typeface="Roboto" charset="0"/>
                <a:ea typeface="Roboto" charset="0"/>
                <a:cs typeface="Roboto" charset="0"/>
              </a:rPr>
              <a:t>, </a:t>
            </a:r>
            <a:r>
              <a:rPr lang="en-US" sz="2100" dirty="0" err="1">
                <a:latin typeface="Roboto" charset="0"/>
                <a:ea typeface="Roboto" charset="0"/>
                <a:cs typeface="Roboto" charset="0"/>
              </a:rPr>
              <a:t>sqlserver</a:t>
            </a:r>
            <a:r>
              <a:rPr lang="en-US" sz="2100" dirty="0">
                <a:latin typeface="Roboto" charset="0"/>
                <a:ea typeface="Roboto" charset="0"/>
                <a:cs typeface="Roboto" charset="0"/>
              </a:rPr>
              <a:t>, oracle, </a:t>
            </a:r>
            <a:r>
              <a:rPr lang="en-US" sz="2100" dirty="0" err="1">
                <a:latin typeface="Roboto" charset="0"/>
                <a:ea typeface="Roboto" charset="0"/>
                <a:cs typeface="Roboto" charset="0"/>
              </a:rPr>
              <a:t>mysql</a:t>
            </a:r>
            <a:r>
              <a:rPr lang="en-US" sz="2100" dirty="0">
                <a:latin typeface="Roboto" charset="0"/>
                <a:ea typeface="Roboto" charset="0"/>
                <a:cs typeface="Roboto" charset="0"/>
              </a:rPr>
              <a:t>, </a:t>
            </a:r>
            <a:r>
              <a:rPr lang="en-US" sz="2100" dirty="0" err="1">
                <a:latin typeface="Roboto" charset="0"/>
                <a:ea typeface="Roboto" charset="0"/>
                <a:cs typeface="Roboto" charset="0"/>
              </a:rPr>
              <a:t>postgres</a:t>
            </a:r>
            <a:r>
              <a:rPr lang="en-US" sz="2100" dirty="0">
                <a:latin typeface="Roboto" charset="0"/>
                <a:ea typeface="Roboto" charset="0"/>
                <a:cs typeface="Roboto" charset="0"/>
              </a:rPr>
              <a:t>)</a:t>
            </a:r>
          </a:p>
          <a:p>
            <a:pPr>
              <a:lnSpc>
                <a:spcPct val="90000"/>
              </a:lnSpc>
              <a:spcAft>
                <a:spcPts val="1000"/>
              </a:spcAft>
            </a:pPr>
            <a:endParaRPr lang="en-US" sz="2100" dirty="0">
              <a:latin typeface="Roboto" charset="0"/>
              <a:ea typeface="Roboto" charset="0"/>
              <a:cs typeface="Roboto" charset="0"/>
            </a:endParaRPr>
          </a:p>
          <a:p>
            <a:pPr>
              <a:lnSpc>
                <a:spcPct val="90000"/>
              </a:lnSpc>
              <a:spcAft>
                <a:spcPts val="1000"/>
              </a:spcAft>
            </a:pPr>
            <a:r>
              <a:rPr lang="en-US" sz="2100" dirty="0">
                <a:latin typeface="Roboto" charset="0"/>
                <a:ea typeface="Roboto" charset="0"/>
                <a:cs typeface="Roboto" charset="0"/>
              </a:rPr>
              <a:t>This might be useful for BI reporting, where complex queries are required.</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CDGC</a:t>
            </a:r>
          </a:p>
          <a:p>
            <a:r>
              <a:rPr lang="en-US" sz="4800" dirty="0"/>
              <a:t>Load CDGC Metadata into SQL</a:t>
            </a:r>
          </a:p>
          <a:p>
            <a:r>
              <a:rPr lang="en-US" sz="4800" dirty="0"/>
              <a:t>Prototype</a:t>
            </a:r>
            <a:endParaRPr lang="en-US" sz="4400" dirty="0"/>
          </a:p>
          <a:p>
            <a:endParaRPr lang="en-US" sz="4800" dirty="0"/>
          </a:p>
          <a:p>
            <a:r>
              <a:rPr lang="en-US" sz="4800" dirty="0"/>
              <a:t>Setup &amp; Running</a:t>
            </a:r>
            <a:endParaRPr lang="en-US" sz="4400" dirty="0"/>
          </a:p>
        </p:txBody>
      </p:sp>
    </p:spTree>
    <p:extLst>
      <p:ext uri="{BB962C8B-B14F-4D97-AF65-F5344CB8AC3E}">
        <p14:creationId xmlns:p14="http://schemas.microsoft.com/office/powerpoint/2010/main" val="302146554"/>
      </p:ext>
    </p:extLst>
  </p:cSld>
  <p:clrMapOvr>
    <a:masterClrMapping/>
  </p:clrMapOvr>
  <mc:AlternateContent xmlns:mc="http://schemas.openxmlformats.org/markup-compatibility/2006" xmlns:p14="http://schemas.microsoft.com/office/powerpoint/2010/main">
    <mc:Choice Requires="p14">
      <p:transition spd="slow" p14:dur="2000" advTm="1417"/>
    </mc:Choice>
    <mc:Fallback xmlns="">
      <p:transition spd="slow" advTm="14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1</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717589" y="1707353"/>
            <a:ext cx="8723870" cy="1395094"/>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Using "pip" ensure the required libraries are installed</a:t>
            </a:r>
          </a:p>
          <a:p>
            <a:pPr>
              <a:lnSpc>
                <a:spcPct val="90000"/>
              </a:lnSpc>
              <a:spcAft>
                <a:spcPts val="1000"/>
              </a:spcAft>
            </a:pPr>
            <a:r>
              <a:rPr lang="en-US" dirty="0">
                <a:latin typeface="Roboto" charset="0"/>
                <a:ea typeface="Roboto" charset="0"/>
                <a:cs typeface="Roboto" charset="0"/>
              </a:rPr>
              <a:t>	pip install </a:t>
            </a:r>
            <a:r>
              <a:rPr lang="en-US" dirty="0" err="1">
                <a:latin typeface="Roboto" charset="0"/>
                <a:ea typeface="Roboto" charset="0"/>
                <a:cs typeface="Roboto" charset="0"/>
              </a:rPr>
              <a:t>jaydebeapi</a:t>
            </a:r>
            <a:r>
              <a:rPr lang="en-US" dirty="0">
                <a:latin typeface="Roboto" charset="0"/>
                <a:ea typeface="Roboto" charset="0"/>
                <a:cs typeface="Roboto" charset="0"/>
              </a:rPr>
              <a:t> pandas requests cryptography</a:t>
            </a:r>
          </a:p>
          <a:p>
            <a:pPr>
              <a:lnSpc>
                <a:spcPct val="90000"/>
              </a:lnSpc>
              <a:spcAft>
                <a:spcPts val="1000"/>
              </a:spcAft>
            </a:pPr>
            <a:r>
              <a:rPr lang="en-US" dirty="0">
                <a:latin typeface="Roboto" charset="0"/>
                <a:ea typeface="Roboto" charset="0"/>
                <a:cs typeface="Roboto" charset="0"/>
              </a:rPr>
              <a:t>              or </a:t>
            </a:r>
          </a:p>
          <a:p>
            <a:pPr>
              <a:lnSpc>
                <a:spcPct val="90000"/>
              </a:lnSpc>
              <a:spcAft>
                <a:spcPts val="1000"/>
              </a:spcAft>
            </a:pPr>
            <a:r>
              <a:rPr lang="en-US" dirty="0">
                <a:latin typeface="Roboto" charset="0"/>
                <a:ea typeface="Roboto" charset="0"/>
                <a:cs typeface="Roboto" charset="0"/>
              </a:rPr>
              <a:t>        pip3 install </a:t>
            </a:r>
            <a:r>
              <a:rPr lang="en-US" dirty="0" err="1">
                <a:latin typeface="Roboto" charset="0"/>
                <a:ea typeface="Roboto" charset="0"/>
                <a:cs typeface="Roboto" charset="0"/>
              </a:rPr>
              <a:t>jaydebeapi</a:t>
            </a:r>
            <a:r>
              <a:rPr lang="en-US" dirty="0">
                <a:latin typeface="Roboto" charset="0"/>
                <a:ea typeface="Roboto" charset="0"/>
                <a:cs typeface="Roboto" charset="0"/>
              </a:rPr>
              <a:t> pandas requests cryptography</a:t>
            </a:r>
          </a:p>
        </p:txBody>
      </p:sp>
      <p:pic>
        <p:nvPicPr>
          <p:cNvPr id="3" name="Picture 2">
            <a:extLst>
              <a:ext uri="{FF2B5EF4-FFF2-40B4-BE49-F238E27FC236}">
                <a16:creationId xmlns:a16="http://schemas.microsoft.com/office/drawing/2014/main" id="{FE7E5DD2-5C32-703F-7562-F0478B3A5FA4}"/>
              </a:ext>
            </a:extLst>
          </p:cNvPr>
          <p:cNvPicPr>
            <a:picLocks noChangeAspect="1"/>
          </p:cNvPicPr>
          <p:nvPr/>
        </p:nvPicPr>
        <p:blipFill>
          <a:blip r:embed="rId2"/>
          <a:stretch>
            <a:fillRect/>
          </a:stretch>
        </p:blipFill>
        <p:spPr>
          <a:xfrm>
            <a:off x="1480762" y="3755553"/>
            <a:ext cx="8252953" cy="1215457"/>
          </a:xfrm>
          <a:prstGeom prst="rect">
            <a:avLst/>
          </a:prstGeom>
        </p:spPr>
      </p:pic>
    </p:spTree>
    <p:extLst>
      <p:ext uri="{BB962C8B-B14F-4D97-AF65-F5344CB8AC3E}">
        <p14:creationId xmlns:p14="http://schemas.microsoft.com/office/powerpoint/2010/main" val="5967511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2</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334529" y="1045029"/>
            <a:ext cx="10022383" cy="947057"/>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Modify the config.ini as needed</a:t>
            </a:r>
          </a:p>
        </p:txBody>
      </p:sp>
      <p:sp>
        <p:nvSpPr>
          <p:cNvPr id="7" name="TextBox 6">
            <a:extLst>
              <a:ext uri="{FF2B5EF4-FFF2-40B4-BE49-F238E27FC236}">
                <a16:creationId xmlns:a16="http://schemas.microsoft.com/office/drawing/2014/main" id="{723D3AD5-340A-2C37-9E3E-E5AD2768162F}"/>
              </a:ext>
            </a:extLst>
          </p:cNvPr>
          <p:cNvSpPr txBox="1"/>
          <p:nvPr/>
        </p:nvSpPr>
        <p:spPr>
          <a:xfrm>
            <a:off x="299884" y="1421699"/>
            <a:ext cx="4295562" cy="5157107"/>
          </a:xfrm>
          <a:prstGeom prst="rect">
            <a:avLst/>
          </a:prstGeom>
          <a:noFill/>
        </p:spPr>
        <p:txBody>
          <a:bodyPr wrap="square" lIns="0" tIns="0" rIns="0" bIns="0" rtlCol="0">
            <a:noAutofit/>
          </a:bodyPr>
          <a:lstStyle/>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database type (snowflake, </a:t>
            </a:r>
            <a:r>
              <a:rPr lang="en-US" sz="1200" dirty="0" err="1">
                <a:latin typeface="Roboto" charset="0"/>
                <a:ea typeface="Roboto" charset="0"/>
                <a:cs typeface="Roboto" charset="0"/>
              </a:rPr>
              <a:t>databricks</a:t>
            </a:r>
            <a:r>
              <a:rPr lang="en-US" sz="1200" dirty="0">
                <a:latin typeface="Roboto" charset="0"/>
                <a:ea typeface="Roboto" charset="0"/>
                <a:cs typeface="Roboto" charset="0"/>
              </a:rPr>
              <a:t>, </a:t>
            </a:r>
            <a:r>
              <a:rPr lang="en-US" sz="1200" dirty="0" err="1">
                <a:latin typeface="Roboto" charset="0"/>
                <a:ea typeface="Roboto" charset="0"/>
                <a:cs typeface="Roboto" charset="0"/>
              </a:rPr>
              <a:t>sqlserver</a:t>
            </a:r>
            <a:r>
              <a:rPr lang="en-US" sz="1200" dirty="0">
                <a:latin typeface="Roboto" charset="0"/>
                <a:ea typeface="Roboto" charset="0"/>
                <a:cs typeface="Roboto" charset="0"/>
              </a:rPr>
              <a:t>, oracle, </a:t>
            </a:r>
            <a:r>
              <a:rPr lang="en-US" sz="1200" dirty="0" err="1">
                <a:latin typeface="Roboto" charset="0"/>
                <a:ea typeface="Roboto" charset="0"/>
                <a:cs typeface="Roboto" charset="0"/>
              </a:rPr>
              <a:t>mysql</a:t>
            </a:r>
            <a:r>
              <a:rPr lang="en-US" sz="1200" dirty="0">
                <a:latin typeface="Roboto" charset="0"/>
                <a:ea typeface="Roboto" charset="0"/>
                <a:cs typeface="Roboto" charset="0"/>
              </a:rPr>
              <a:t>, </a:t>
            </a:r>
            <a:r>
              <a:rPr lang="en-US" sz="1200" dirty="0" err="1">
                <a:latin typeface="Roboto" charset="0"/>
                <a:ea typeface="Roboto" charset="0"/>
                <a:cs typeface="Roboto" charset="0"/>
              </a:rPr>
              <a:t>postgres</a:t>
            </a:r>
            <a:r>
              <a:rPr lang="en-US" sz="1200" dirty="0">
                <a:latin typeface="Roboto" charset="0"/>
                <a:ea typeface="Roboto" charset="0"/>
                <a:cs typeface="Roboto" charset="0"/>
              </a:rPr>
              <a:t>)</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JDBC Connection String, JDBC Class Name, JDBC Jar path, JDBC User and Password</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Specify the Schema where tables will be created</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If tables already exist should the script truncate or drop the tables?</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Name of the file (minus extension). Depending on the size of the export, it will either export a zip file or an xlsx. “</a:t>
            </a:r>
            <a:r>
              <a:rPr lang="en-US" sz="1200" dirty="0" err="1">
                <a:latin typeface="Roboto" charset="0"/>
                <a:ea typeface="Roboto" charset="0"/>
                <a:cs typeface="Roboto" charset="0"/>
              </a:rPr>
              <a:t>input_path</a:t>
            </a:r>
            <a:r>
              <a:rPr lang="en-US" sz="1200" dirty="0">
                <a:latin typeface="Roboto" charset="0"/>
                <a:ea typeface="Roboto" charset="0"/>
                <a:cs typeface="Roboto" charset="0"/>
              </a:rPr>
              <a:t>” should match “</a:t>
            </a:r>
            <a:r>
              <a:rPr lang="en-US" sz="1200" dirty="0" err="1">
                <a:latin typeface="Roboto" charset="0"/>
                <a:ea typeface="Roboto" charset="0"/>
                <a:cs typeface="Roboto" charset="0"/>
              </a:rPr>
              <a:t>export_filename</a:t>
            </a:r>
            <a:r>
              <a:rPr lang="en-US" sz="1200" dirty="0">
                <a:latin typeface="Roboto" charset="0"/>
                <a:ea typeface="Roboto" charset="0"/>
                <a:cs typeface="Roboto" charset="0"/>
              </a:rPr>
              <a:t>”</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Debug. If set to true, it will log all statements before it executes</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IDMC Username (local user) and password</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IDMC POD</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Query to run for the export (“All” for all objects)</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Name of the file (minus extension). Depending on the size of the export, it will either export a zip file or an xlsx. “</a:t>
            </a:r>
            <a:r>
              <a:rPr lang="en-US" sz="1200" dirty="0" err="1">
                <a:latin typeface="Roboto" charset="0"/>
                <a:ea typeface="Roboto" charset="0"/>
                <a:cs typeface="Roboto" charset="0"/>
              </a:rPr>
              <a:t>input_path</a:t>
            </a:r>
            <a:r>
              <a:rPr lang="en-US" sz="1200" dirty="0">
                <a:latin typeface="Roboto" charset="0"/>
                <a:ea typeface="Roboto" charset="0"/>
                <a:cs typeface="Roboto" charset="0"/>
              </a:rPr>
              <a:t>” should match “</a:t>
            </a:r>
            <a:r>
              <a:rPr lang="en-US" sz="1200" dirty="0" err="1">
                <a:latin typeface="Roboto" charset="0"/>
                <a:ea typeface="Roboto" charset="0"/>
                <a:cs typeface="Roboto" charset="0"/>
              </a:rPr>
              <a:t>export_filename</a:t>
            </a:r>
            <a:r>
              <a:rPr lang="en-US" sz="1200" dirty="0">
                <a:latin typeface="Roboto" charset="0"/>
                <a:ea typeface="Roboto" charset="0"/>
                <a:cs typeface="Roboto" charset="0"/>
              </a:rPr>
              <a:t>”</a:t>
            </a:r>
          </a:p>
        </p:txBody>
      </p:sp>
      <p:cxnSp>
        <p:nvCxnSpPr>
          <p:cNvPr id="9" name="Straight Arrow Connector 8">
            <a:extLst>
              <a:ext uri="{FF2B5EF4-FFF2-40B4-BE49-F238E27FC236}">
                <a16:creationId xmlns:a16="http://schemas.microsoft.com/office/drawing/2014/main" id="{1679884E-CD16-AA7C-0229-4BAD56056CE2}"/>
              </a:ext>
            </a:extLst>
          </p:cNvPr>
          <p:cNvCxnSpPr>
            <a:cxnSpLocks/>
          </p:cNvCxnSpPr>
          <p:nvPr/>
        </p:nvCxnSpPr>
        <p:spPr>
          <a:xfrm>
            <a:off x="4595446" y="1872328"/>
            <a:ext cx="11250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B018A54-7FB8-504A-EF71-220DE54D1472}"/>
              </a:ext>
            </a:extLst>
          </p:cNvPr>
          <p:cNvCxnSpPr>
            <a:cxnSpLocks/>
          </p:cNvCxnSpPr>
          <p:nvPr/>
        </p:nvCxnSpPr>
        <p:spPr>
          <a:xfrm>
            <a:off x="4700954" y="2336899"/>
            <a:ext cx="820615" cy="695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9CA41D-59D2-7E89-0A55-407E75294E48}"/>
              </a:ext>
            </a:extLst>
          </p:cNvPr>
          <p:cNvCxnSpPr>
            <a:cxnSpLocks/>
          </p:cNvCxnSpPr>
          <p:nvPr/>
        </p:nvCxnSpPr>
        <p:spPr>
          <a:xfrm flipV="1">
            <a:off x="4431323" y="3093812"/>
            <a:ext cx="1289124" cy="17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8485D9-0F4F-9C46-E3B1-14488817E38E}"/>
              </a:ext>
            </a:extLst>
          </p:cNvPr>
          <p:cNvCxnSpPr>
            <a:cxnSpLocks/>
          </p:cNvCxnSpPr>
          <p:nvPr/>
        </p:nvCxnSpPr>
        <p:spPr>
          <a:xfrm>
            <a:off x="4006598" y="2696991"/>
            <a:ext cx="1713849" cy="1627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C346D7-8C74-F649-3860-D46FAC9EB840}"/>
              </a:ext>
            </a:extLst>
          </p:cNvPr>
          <p:cNvCxnSpPr>
            <a:cxnSpLocks/>
          </p:cNvCxnSpPr>
          <p:nvPr/>
        </p:nvCxnSpPr>
        <p:spPr>
          <a:xfrm>
            <a:off x="4232031" y="3602331"/>
            <a:ext cx="1533753" cy="490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descr="A screenshot of a computer&#10;&#10;AI-generated content may be incorrect.">
            <a:extLst>
              <a:ext uri="{FF2B5EF4-FFF2-40B4-BE49-F238E27FC236}">
                <a16:creationId xmlns:a16="http://schemas.microsoft.com/office/drawing/2014/main" id="{553277A1-9A88-FF08-73BF-D206A3CA5C91}"/>
              </a:ext>
            </a:extLst>
          </p:cNvPr>
          <p:cNvPicPr>
            <a:picLocks noChangeAspect="1"/>
          </p:cNvPicPr>
          <p:nvPr/>
        </p:nvPicPr>
        <p:blipFill>
          <a:blip r:embed="rId3"/>
          <a:stretch>
            <a:fillRect/>
          </a:stretch>
        </p:blipFill>
        <p:spPr>
          <a:xfrm>
            <a:off x="5720447" y="1630683"/>
            <a:ext cx="6468378" cy="3677163"/>
          </a:xfrm>
          <a:prstGeom prst="rect">
            <a:avLst/>
          </a:prstGeom>
        </p:spPr>
      </p:pic>
      <p:cxnSp>
        <p:nvCxnSpPr>
          <p:cNvPr id="27" name="Straight Arrow Connector 26">
            <a:extLst>
              <a:ext uri="{FF2B5EF4-FFF2-40B4-BE49-F238E27FC236}">
                <a16:creationId xmlns:a16="http://schemas.microsoft.com/office/drawing/2014/main" id="{948309C2-B3E5-886C-273E-98D1A1C30A38}"/>
              </a:ext>
            </a:extLst>
          </p:cNvPr>
          <p:cNvCxnSpPr>
            <a:cxnSpLocks/>
          </p:cNvCxnSpPr>
          <p:nvPr/>
        </p:nvCxnSpPr>
        <p:spPr>
          <a:xfrm flipV="1">
            <a:off x="4232031" y="3853951"/>
            <a:ext cx="1488416" cy="1740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650D11C-79DA-0EC5-266D-70B9B19C6DF5}"/>
              </a:ext>
            </a:extLst>
          </p:cNvPr>
          <p:cNvCxnSpPr>
            <a:cxnSpLocks/>
          </p:cNvCxnSpPr>
          <p:nvPr/>
        </p:nvCxnSpPr>
        <p:spPr>
          <a:xfrm flipV="1">
            <a:off x="3510491" y="4392563"/>
            <a:ext cx="2209956" cy="991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B34691-C487-4554-D96A-838A6054ECD2}"/>
              </a:ext>
            </a:extLst>
          </p:cNvPr>
          <p:cNvCxnSpPr>
            <a:cxnSpLocks/>
          </p:cNvCxnSpPr>
          <p:nvPr/>
        </p:nvCxnSpPr>
        <p:spPr>
          <a:xfrm flipV="1">
            <a:off x="2754923" y="4607855"/>
            <a:ext cx="2965524" cy="1613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BEBC87C-F9CD-01AC-72A3-40C0E21B748A}"/>
              </a:ext>
            </a:extLst>
          </p:cNvPr>
          <p:cNvCxnSpPr>
            <a:cxnSpLocks/>
          </p:cNvCxnSpPr>
          <p:nvPr/>
        </p:nvCxnSpPr>
        <p:spPr>
          <a:xfrm flipV="1">
            <a:off x="3786554" y="4798323"/>
            <a:ext cx="1933893" cy="2790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D33CA0-B919-0E36-45BA-969EFED0AF44}"/>
              </a:ext>
            </a:extLst>
          </p:cNvPr>
          <p:cNvCxnSpPr>
            <a:cxnSpLocks/>
          </p:cNvCxnSpPr>
          <p:nvPr/>
        </p:nvCxnSpPr>
        <p:spPr>
          <a:xfrm flipV="1">
            <a:off x="4595446" y="4937853"/>
            <a:ext cx="1125001" cy="5725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91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3</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68870" y="1045029"/>
            <a:ext cx="10022383" cy="2296885"/>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Right now, this script uses a JDBC connection, so ensure that you have a JAVA_HOME set</a:t>
            </a:r>
          </a:p>
        </p:txBody>
      </p:sp>
      <p:pic>
        <p:nvPicPr>
          <p:cNvPr id="3" name="Picture 2">
            <a:extLst>
              <a:ext uri="{FF2B5EF4-FFF2-40B4-BE49-F238E27FC236}">
                <a16:creationId xmlns:a16="http://schemas.microsoft.com/office/drawing/2014/main" id="{95B8C900-C15F-9A27-5208-AE9B5A355528}"/>
              </a:ext>
            </a:extLst>
          </p:cNvPr>
          <p:cNvPicPr>
            <a:picLocks noChangeAspect="1"/>
          </p:cNvPicPr>
          <p:nvPr/>
        </p:nvPicPr>
        <p:blipFill>
          <a:blip r:embed="rId2"/>
          <a:stretch>
            <a:fillRect/>
          </a:stretch>
        </p:blipFill>
        <p:spPr>
          <a:xfrm>
            <a:off x="3842775" y="3341914"/>
            <a:ext cx="3808294" cy="699179"/>
          </a:xfrm>
          <a:prstGeom prst="rect">
            <a:avLst/>
          </a:prstGeom>
        </p:spPr>
      </p:pic>
    </p:spTree>
    <p:extLst>
      <p:ext uri="{BB962C8B-B14F-4D97-AF65-F5344CB8AC3E}">
        <p14:creationId xmlns:p14="http://schemas.microsoft.com/office/powerpoint/2010/main" val="11446790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Running</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334529" y="1045027"/>
            <a:ext cx="10022383" cy="3058049"/>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The solution is divided into two separate scripts. This is done so that someone can use part of the functionality independently. Examples: If you want to quickly use the script to export. Use a script to import </a:t>
            </a:r>
            <a:r>
              <a:rPr lang="en-US" i="1" dirty="0">
                <a:latin typeface="Roboto" charset="0"/>
                <a:ea typeface="Roboto" charset="0"/>
                <a:cs typeface="Roboto" charset="0"/>
              </a:rPr>
              <a:t>any </a:t>
            </a:r>
            <a:r>
              <a:rPr lang="en-US" dirty="0">
                <a:latin typeface="Roboto" charset="0"/>
                <a:ea typeface="Roboto" charset="0"/>
                <a:cs typeface="Roboto" charset="0"/>
              </a:rPr>
              <a:t>excel file, etc.</a:t>
            </a:r>
          </a:p>
          <a:p>
            <a:pPr marL="342900" indent="-342900">
              <a:lnSpc>
                <a:spcPct val="90000"/>
              </a:lnSpc>
              <a:spcAft>
                <a:spcPts val="1000"/>
              </a:spcAft>
              <a:buAutoNum type="arabicParenR"/>
            </a:pPr>
            <a:r>
              <a:rPr lang="en-US" i="1" dirty="0">
                <a:latin typeface="Roboto" charset="0"/>
                <a:ea typeface="Roboto" charset="0"/>
                <a:cs typeface="Roboto" charset="0"/>
              </a:rPr>
              <a:t>extract_from_idmc.py </a:t>
            </a:r>
            <a:r>
              <a:rPr lang="en-US" dirty="0">
                <a:latin typeface="Roboto" charset="0"/>
                <a:ea typeface="Roboto" charset="0"/>
                <a:cs typeface="Roboto" charset="0"/>
              </a:rPr>
              <a:t>– This will read the config.ini, execute the query, wait for the job to finish, and download the resulting zip or xlsx file</a:t>
            </a:r>
          </a:p>
          <a:p>
            <a:pPr marL="342900" indent="-342900">
              <a:lnSpc>
                <a:spcPct val="90000"/>
              </a:lnSpc>
              <a:spcAft>
                <a:spcPts val="1000"/>
              </a:spcAft>
              <a:buAutoNum type="arabicParenR"/>
            </a:pPr>
            <a:r>
              <a:rPr lang="en-US" dirty="0">
                <a:latin typeface="Roboto" charset="0"/>
                <a:ea typeface="Roboto" charset="0"/>
                <a:cs typeface="Roboto" charset="0"/>
              </a:rPr>
              <a:t>load_excel.py – This will read the config.ini, connect to the database, and replicate all worksheets in the xlsx file (or xlsx file within the zip file) specified, using the logic of the database specified</a:t>
            </a:r>
          </a:p>
          <a:p>
            <a:pPr>
              <a:lnSpc>
                <a:spcPct val="90000"/>
              </a:lnSpc>
              <a:spcAft>
                <a:spcPts val="1000"/>
              </a:spcAft>
            </a:pPr>
            <a:r>
              <a:rPr lang="en-US" dirty="0">
                <a:latin typeface="Roboto" charset="0"/>
                <a:ea typeface="Roboto" charset="0"/>
                <a:cs typeface="Roboto" charset="0"/>
              </a:rPr>
              <a:t>For convenience, a shell script is also specified (load_metadata.sh) to automatically run these two scripts together. You’ll need to modify this script for path</a:t>
            </a:r>
          </a:p>
          <a:p>
            <a:pPr marL="342900" indent="-342900">
              <a:lnSpc>
                <a:spcPct val="90000"/>
              </a:lnSpc>
              <a:spcAft>
                <a:spcPts val="1000"/>
              </a:spcAft>
              <a:buAutoNum type="arabicParenR"/>
            </a:pPr>
            <a:endParaRPr lang="en-US" i="1" dirty="0">
              <a:latin typeface="Roboto" charset="0"/>
              <a:ea typeface="Roboto" charset="0"/>
              <a:cs typeface="Roboto" charset="0"/>
            </a:endParaRPr>
          </a:p>
        </p:txBody>
      </p:sp>
    </p:spTree>
    <p:extLst>
      <p:ext uri="{BB962C8B-B14F-4D97-AF65-F5344CB8AC3E}">
        <p14:creationId xmlns:p14="http://schemas.microsoft.com/office/powerpoint/2010/main" val="5778297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9FEA6-421F-7BDE-C82B-CE06BEFBB8D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D61F4D7-28F8-7D26-590D-826611CE90F3}"/>
              </a:ext>
            </a:extLst>
          </p:cNvPr>
          <p:cNvSpPr>
            <a:spLocks noGrp="1"/>
          </p:cNvSpPr>
          <p:nvPr>
            <p:ph type="title"/>
          </p:nvPr>
        </p:nvSpPr>
        <p:spPr/>
        <p:txBody>
          <a:bodyPr/>
          <a:lstStyle/>
          <a:p>
            <a:r>
              <a:rPr lang="en-US" dirty="0"/>
              <a:t>Running </a:t>
            </a:r>
            <a:r>
              <a:rPr lang="en-US" i="1" dirty="0"/>
              <a:t>extract_from_idmc.py</a:t>
            </a:r>
            <a:endParaRPr lang="en-IN" i="1" dirty="0"/>
          </a:p>
        </p:txBody>
      </p:sp>
      <p:sp>
        <p:nvSpPr>
          <p:cNvPr id="6" name="TextBox 5">
            <a:extLst>
              <a:ext uri="{FF2B5EF4-FFF2-40B4-BE49-F238E27FC236}">
                <a16:creationId xmlns:a16="http://schemas.microsoft.com/office/drawing/2014/main" id="{DBE831AD-1272-0D6C-51B2-126438E3B20A}"/>
              </a:ext>
            </a:extLst>
          </p:cNvPr>
          <p:cNvSpPr txBox="1"/>
          <p:nvPr/>
        </p:nvSpPr>
        <p:spPr>
          <a:xfrm>
            <a:off x="935944" y="1560842"/>
            <a:ext cx="10022383" cy="3949004"/>
          </a:xfrm>
          <a:prstGeom prst="rect">
            <a:avLst/>
          </a:prstGeom>
          <a:solidFill>
            <a:schemeClr val="tx1"/>
          </a:solidFill>
        </p:spPr>
        <p:txBody>
          <a:bodyPr wrap="square" lIns="0" tIns="0" rIns="0" bIns="0" rtlCol="0">
            <a:noAutofit/>
          </a:bodyPr>
          <a:lstStyle/>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Running extract_from_idmc.py Version 20250613</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Logged in. Session ID: kDXd8ErNVm8lVYxkwGVBwl, Org ID: c5Py7N4kfSAkhK7uo5sl6u</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Generated JWT token</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Started export job. Job ID: b2d40c9d-3cce-491c-8d57-26ea962509db</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STARTING</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STARTING</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RUNNING</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RUNNING</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RUNNING</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RUNNING</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RUNNING</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RUNNING</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RUNNING</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status: COMPLETED</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Job completed</a:t>
            </a:r>
          </a:p>
          <a:p>
            <a:pPr>
              <a:lnSpc>
                <a:spcPct val="90000"/>
              </a:lnSpc>
            </a:pPr>
            <a:r>
              <a:rPr lang="en-US" sz="1200" dirty="0">
                <a:solidFill>
                  <a:schemeClr val="bg1">
                    <a:lumMod val="85000"/>
                  </a:schemeClr>
                </a:solidFill>
                <a:latin typeface="Courier New" panose="02070309020205020404" pitchFamily="49" charset="0"/>
                <a:ea typeface="Roboto" charset="0"/>
                <a:cs typeface="Courier New" panose="02070309020205020404" pitchFamily="49" charset="0"/>
              </a:rPr>
              <a:t>Export_CDGC_All.xlsx</a:t>
            </a:r>
          </a:p>
        </p:txBody>
      </p:sp>
      <p:sp>
        <p:nvSpPr>
          <p:cNvPr id="2" name="TextBox 1">
            <a:extLst>
              <a:ext uri="{FF2B5EF4-FFF2-40B4-BE49-F238E27FC236}">
                <a16:creationId xmlns:a16="http://schemas.microsoft.com/office/drawing/2014/main" id="{662F482A-021A-3E98-ACF6-12E3CD500A41}"/>
              </a:ext>
            </a:extLst>
          </p:cNvPr>
          <p:cNvSpPr txBox="1"/>
          <p:nvPr/>
        </p:nvSpPr>
        <p:spPr>
          <a:xfrm>
            <a:off x="760098" y="1220873"/>
            <a:ext cx="10022383" cy="515815"/>
          </a:xfrm>
          <a:prstGeom prst="rect">
            <a:avLst/>
          </a:prstGeom>
          <a:noFill/>
        </p:spPr>
        <p:txBody>
          <a:bodyPr wrap="square" lIns="0" tIns="0" rIns="0" bIns="0" rtlCol="0">
            <a:noAutofit/>
          </a:bodyPr>
          <a:lstStyle/>
          <a:p>
            <a:pPr>
              <a:lnSpc>
                <a:spcPct val="90000"/>
              </a:lnSpc>
              <a:spcAft>
                <a:spcPts val="1000"/>
              </a:spcAft>
            </a:pPr>
            <a:r>
              <a:rPr lang="en-US" i="1" dirty="0">
                <a:latin typeface="Roboto" charset="0"/>
                <a:ea typeface="Roboto" charset="0"/>
                <a:cs typeface="Roboto" charset="0"/>
              </a:rPr>
              <a:t>Sample Output:</a:t>
            </a:r>
          </a:p>
        </p:txBody>
      </p:sp>
    </p:spTree>
    <p:extLst>
      <p:ext uri="{BB962C8B-B14F-4D97-AF65-F5344CB8AC3E}">
        <p14:creationId xmlns:p14="http://schemas.microsoft.com/office/powerpoint/2010/main" val="59315333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C0E3E-65E8-AA5C-BF5B-AA3A705DC5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BE8186B-0DF6-31CA-C842-A4188098EAF1}"/>
              </a:ext>
            </a:extLst>
          </p:cNvPr>
          <p:cNvSpPr>
            <a:spLocks noGrp="1"/>
          </p:cNvSpPr>
          <p:nvPr>
            <p:ph type="title"/>
          </p:nvPr>
        </p:nvSpPr>
        <p:spPr/>
        <p:txBody>
          <a:bodyPr/>
          <a:lstStyle/>
          <a:p>
            <a:r>
              <a:rPr lang="en-US" dirty="0"/>
              <a:t>Running </a:t>
            </a:r>
            <a:r>
              <a:rPr lang="en-US" i="1" dirty="0"/>
              <a:t>extract_from_idmc.py</a:t>
            </a:r>
            <a:endParaRPr lang="en-IN" i="1" dirty="0"/>
          </a:p>
        </p:txBody>
      </p:sp>
      <p:sp>
        <p:nvSpPr>
          <p:cNvPr id="6" name="TextBox 5">
            <a:extLst>
              <a:ext uri="{FF2B5EF4-FFF2-40B4-BE49-F238E27FC236}">
                <a16:creationId xmlns:a16="http://schemas.microsoft.com/office/drawing/2014/main" id="{35235C2B-D68F-AA5A-876C-A1240A118AFF}"/>
              </a:ext>
            </a:extLst>
          </p:cNvPr>
          <p:cNvSpPr txBox="1"/>
          <p:nvPr/>
        </p:nvSpPr>
        <p:spPr>
          <a:xfrm>
            <a:off x="935944" y="1560841"/>
            <a:ext cx="10022383" cy="4675835"/>
          </a:xfrm>
          <a:prstGeom prst="rect">
            <a:avLst/>
          </a:prstGeom>
          <a:solidFill>
            <a:schemeClr val="tx1"/>
          </a:solidFill>
        </p:spPr>
        <p:txBody>
          <a:bodyPr wrap="square" lIns="0" tIns="0" rIns="0" bIns="0" rtlCol="0">
            <a:noAutofit/>
          </a:bodyPr>
          <a:lstStyle/>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Running load_excel.py Version 20250613</a:t>
            </a: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[DEBUG] Executing SQL:</a:t>
            </a:r>
          </a:p>
          <a:p>
            <a:pPr>
              <a:lnSpc>
                <a:spcPct val="90000"/>
              </a:lnSpc>
            </a:pPr>
            <a:endParaRPr lang="en-US" sz="1050" dirty="0">
              <a:solidFill>
                <a:schemeClr val="bg1">
                  <a:lumMod val="85000"/>
                </a:schemeClr>
              </a:solidFill>
              <a:latin typeface="Courier New" panose="02070309020205020404" pitchFamily="49" charset="0"/>
              <a:ea typeface="Roboto" charset="0"/>
              <a:cs typeface="Courier New" panose="02070309020205020404" pitchFamily="49" charset="0"/>
            </a:endParaRP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SELECT * FROM INFORMATION_SCHEMA.TABLES</a:t>
            </a: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WHERE TABLE_SCHEMA = 'METADATA' AND TABLE_NAME = '</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Technical_Data_Set</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a:t>
            </a:r>
          </a:p>
          <a:p>
            <a:pPr>
              <a:lnSpc>
                <a:spcPct val="90000"/>
              </a:lnSpc>
            </a:pPr>
            <a:endParaRPr lang="en-US" sz="1050" dirty="0">
              <a:solidFill>
                <a:schemeClr val="bg1">
                  <a:lumMod val="85000"/>
                </a:schemeClr>
              </a:solidFill>
              <a:latin typeface="Courier New" panose="02070309020205020404" pitchFamily="49" charset="0"/>
              <a:ea typeface="Roboto" charset="0"/>
              <a:cs typeface="Courier New" panose="02070309020205020404" pitchFamily="49" charset="0"/>
            </a:endParaRPr>
          </a:p>
          <a:p>
            <a:pPr>
              <a:lnSpc>
                <a:spcPct val="90000"/>
              </a:lnSpc>
            </a:pPr>
            <a:endParaRPr lang="en-US" sz="1050" dirty="0">
              <a:solidFill>
                <a:schemeClr val="bg1">
                  <a:lumMod val="85000"/>
                </a:schemeClr>
              </a:solidFill>
              <a:latin typeface="Courier New" panose="02070309020205020404" pitchFamily="49" charset="0"/>
              <a:ea typeface="Roboto" charset="0"/>
              <a:cs typeface="Courier New" panose="02070309020205020404" pitchFamily="49" charset="0"/>
            </a:endParaRP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[DEBUG] Executing SQL:</a:t>
            </a: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DROP TABLE "METADATA"."</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Technical_Data_Set</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a:t>
            </a:r>
          </a:p>
          <a:p>
            <a:pPr>
              <a:lnSpc>
                <a:spcPct val="90000"/>
              </a:lnSpc>
            </a:pPr>
            <a:endParaRPr lang="en-US" sz="1050" dirty="0">
              <a:solidFill>
                <a:schemeClr val="bg1">
                  <a:lumMod val="85000"/>
                </a:schemeClr>
              </a:solidFill>
              <a:latin typeface="Courier New" panose="02070309020205020404" pitchFamily="49" charset="0"/>
              <a:ea typeface="Roboto" charset="0"/>
              <a:cs typeface="Courier New" panose="02070309020205020404" pitchFamily="49" charset="0"/>
            </a:endParaRP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Dropping table "METADATA"."</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Technical_Data_Set</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a:t>
            </a: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Creating table </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Technical_Data_Set</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in schema METADATA</a:t>
            </a: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[DEBUG] Executing SQL:</a:t>
            </a: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CREATE TABLE "METADATA"."</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Technical_Data_Set</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("Reference ID" VARCHAR, "Name" VARCHAR, "Catalog Source Name" VARCHAR, "Catalog Source Type" VARCHAR, "Parent: Technical Data source" VARCHAR, "Parent: Technical Data Set" VARCHAR, "Parent: Look" VARCHAR, "Asset Type" VARCHAR, "Description" VARCHAR, "Technical Description" VARCHAR, "Lifecycle" VARCHAR, "Business Name" VARCHAR, "Glossaries: Recommended" VARCHAR, "Glossaries: Accepted" VARCHAR, "Glossaries: Rejected" VARCHAR, "Data Classifications: Accepted" VARCHAR, "Data Classifications: Rejected" VARCHAR, "Reference" BOOLEAN, "Stakeholder: Governance Administrator" VARCHAR, "Stakeholder: Governance Owner" VARCHAR, "Stakeholders Type" VARCHAR, "</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HierarchicalPath</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VARCHAR, "Operation" VARCHAR, "Created On" VARCHAR, "Created By" VARCHAR, "Modified On" VARCHAR, "Modified By" VARCHAR, "Identity" VARCHAR, "</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core_Location</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VARCHAR, "</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core_Origin</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VARCHAR)</a:t>
            </a:r>
          </a:p>
          <a:p>
            <a:pPr>
              <a:lnSpc>
                <a:spcPct val="90000"/>
              </a:lnSpc>
            </a:pPr>
            <a:endParaRPr lang="en-US" sz="1050" dirty="0">
              <a:solidFill>
                <a:schemeClr val="bg1">
                  <a:lumMod val="85000"/>
                </a:schemeClr>
              </a:solidFill>
              <a:latin typeface="Courier New" panose="02070309020205020404" pitchFamily="49" charset="0"/>
              <a:ea typeface="Roboto" charset="0"/>
              <a:cs typeface="Courier New" panose="02070309020205020404" pitchFamily="49" charset="0"/>
            </a:endParaRP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Inserting data into </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Technical_Data_Set</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in schema METADATA</a:t>
            </a: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[DEBUG] Executing SQL:</a:t>
            </a:r>
          </a:p>
          <a:p>
            <a:pPr>
              <a:lnSpc>
                <a:spcPct val="90000"/>
              </a:lnSpc>
            </a:pP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INSERT INTO "METADATA"."</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Technical_Data_Set</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("Reference ID", "Name", "Catalog Source Name", "Catalog Source Type", "Parent: Technical Data source", "Parent: Technical Data Set", "Parent: Look", "Asset Type", "Description", "Technical Description", "Lifecycle", "Business Name", "Glossaries: Recommended", "Glossaries: Accepted", "Glossaries: Rejected", "Data Classifications: Accepted", "Data Classifications: Rejected", "Reference", "Stakeholder: Governance Administrator", "Stakeholder: Governance Owner", "Stakeholders Type", "</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HierarchicalPath</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"Operation", "Created On", "Created By", "Modified On", "Modified By", "Identity", "</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core_Location</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a:t>
            </a:r>
            <a:r>
              <a:rPr lang="en-US" sz="1050" dirty="0" err="1">
                <a:solidFill>
                  <a:schemeClr val="bg1">
                    <a:lumMod val="85000"/>
                  </a:schemeClr>
                </a:solidFill>
                <a:latin typeface="Courier New" panose="02070309020205020404" pitchFamily="49" charset="0"/>
                <a:ea typeface="Roboto" charset="0"/>
                <a:cs typeface="Courier New" panose="02070309020205020404" pitchFamily="49" charset="0"/>
              </a:rPr>
              <a:t>core_Origin</a:t>
            </a:r>
            <a:r>
              <a:rPr lang="en-US" sz="1050" dirty="0">
                <a:solidFill>
                  <a:schemeClr val="bg1">
                    <a:lumMod val="85000"/>
                  </a:schemeClr>
                </a:solidFill>
                <a:latin typeface="Courier New" panose="02070309020205020404" pitchFamily="49" charset="0"/>
                <a:ea typeface="Roboto" charset="0"/>
                <a:cs typeface="Courier New" panose="02070309020205020404" pitchFamily="49" charset="0"/>
              </a:rPr>
              <a:t>") VALUES (?, ?, ?, ?, ?, ?, ?, ?, ?, ?, ?, ?, ?, ?, ?, ?, ?, ?, ?, ?, ?, ?, ?, ?, ?, ?, ?, ?, ?, ?)</a:t>
            </a:r>
          </a:p>
        </p:txBody>
      </p:sp>
      <p:sp>
        <p:nvSpPr>
          <p:cNvPr id="2" name="TextBox 1">
            <a:extLst>
              <a:ext uri="{FF2B5EF4-FFF2-40B4-BE49-F238E27FC236}">
                <a16:creationId xmlns:a16="http://schemas.microsoft.com/office/drawing/2014/main" id="{DD6FBAE4-367F-9DC2-6205-8DDFB261B7D4}"/>
              </a:ext>
            </a:extLst>
          </p:cNvPr>
          <p:cNvSpPr txBox="1"/>
          <p:nvPr/>
        </p:nvSpPr>
        <p:spPr>
          <a:xfrm>
            <a:off x="760098" y="1209150"/>
            <a:ext cx="10022383" cy="515815"/>
          </a:xfrm>
          <a:prstGeom prst="rect">
            <a:avLst/>
          </a:prstGeom>
          <a:noFill/>
        </p:spPr>
        <p:txBody>
          <a:bodyPr wrap="square" lIns="0" tIns="0" rIns="0" bIns="0" rtlCol="0">
            <a:noAutofit/>
          </a:bodyPr>
          <a:lstStyle/>
          <a:p>
            <a:pPr>
              <a:lnSpc>
                <a:spcPct val="90000"/>
              </a:lnSpc>
              <a:spcAft>
                <a:spcPts val="1000"/>
              </a:spcAft>
            </a:pPr>
            <a:r>
              <a:rPr lang="en-US" i="1" dirty="0">
                <a:latin typeface="Roboto" charset="0"/>
                <a:ea typeface="Roboto" charset="0"/>
                <a:cs typeface="Roboto" charset="0"/>
              </a:rPr>
              <a:t>Sample Output:</a:t>
            </a:r>
          </a:p>
        </p:txBody>
      </p:sp>
    </p:spTree>
    <p:extLst>
      <p:ext uri="{BB962C8B-B14F-4D97-AF65-F5344CB8AC3E}">
        <p14:creationId xmlns:p14="http://schemas.microsoft.com/office/powerpoint/2010/main" val="15400675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FC13DC-9E91-480E-AA50-E69DFCF153D3}">
  <ds:schemaRefs>
    <ds:schemaRef ds:uri="http://schemas.microsoft.com/sharepoint/v3/contenttype/forms"/>
  </ds:schemaRefs>
</ds:datastoreItem>
</file>

<file path=docMetadata/LabelInfo.xml><?xml version="1.0" encoding="utf-8"?>
<clbl:labelList xmlns:clbl="http://schemas.microsoft.com/office/2020/mipLabelMetadata">
  <clbl:label id="{14c8150c-bc7e-4d77-82d5-2d0905f0cd74}" enabled="1" method="Standard" siteId="{2638f43e-f77d-4fc7-ab92-7b753b7876fd}" contentBits="0" removed="0"/>
</clbl:labelList>
</file>

<file path=docProps/app.xml><?xml version="1.0" encoding="utf-8"?>
<Properties xmlns="http://schemas.openxmlformats.org/officeDocument/2006/extended-properties" xmlns:vt="http://schemas.openxmlformats.org/officeDocument/2006/docPropsVTypes">
  <Template>Informatica Powerpoint Master_Roboto_r1</Template>
  <TotalTime>1148</TotalTime>
  <Words>1064</Words>
  <Application>Microsoft Office PowerPoint</Application>
  <PresentationFormat>Custom</PresentationFormat>
  <Paragraphs>83</Paragraphs>
  <Slides>10</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Courier New</vt:lpstr>
      <vt:lpstr>Roboto</vt:lpstr>
      <vt:lpstr>Roboto Light</vt:lpstr>
      <vt:lpstr>2_Office Theme</vt:lpstr>
      <vt:lpstr>3_Office Theme</vt:lpstr>
      <vt:lpstr>1_IW17</vt:lpstr>
      <vt:lpstr>PowerPoint Presentation</vt:lpstr>
      <vt:lpstr>What are we trying to do?</vt:lpstr>
      <vt:lpstr>PowerPoint Presentation</vt:lpstr>
      <vt:lpstr>Setup Step 1</vt:lpstr>
      <vt:lpstr>Setup Step 2</vt:lpstr>
      <vt:lpstr>Setup Step 3</vt:lpstr>
      <vt:lpstr>Running</vt:lpstr>
      <vt:lpstr>Running extract_from_idmc.py</vt:lpstr>
      <vt:lpstr>Running extract_from_idmc.py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48</cp:revision>
  <cp:lastPrinted>2018-10-18T20:42:58Z</cp:lastPrinted>
  <dcterms:created xsi:type="dcterms:W3CDTF">2017-08-24T15:57:22Z</dcterms:created>
  <dcterms:modified xsi:type="dcterms:W3CDTF">2025-06-13T21:08:04Z</dcterms:modified>
  <cp:category/>
</cp:coreProperties>
</file>