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3"/>
    <p:sldMasterId id="2147483721" r:id="rId4"/>
    <p:sldMasterId id="2147483794" r:id="rId5"/>
  </p:sldMasterIdLst>
  <p:notesMasterIdLst>
    <p:notesMasterId r:id="rId15"/>
  </p:notesMasterIdLst>
  <p:handoutMasterIdLst>
    <p:handoutMasterId r:id="rId16"/>
  </p:handoutMasterIdLst>
  <p:sldIdLst>
    <p:sldId id="288" r:id="rId6"/>
    <p:sldId id="2134807745" r:id="rId7"/>
    <p:sldId id="2134807791" r:id="rId8"/>
    <p:sldId id="2134807796" r:id="rId9"/>
    <p:sldId id="2134807793" r:id="rId10"/>
    <p:sldId id="2134807798" r:id="rId11"/>
    <p:sldId id="2134807802" r:id="rId12"/>
    <p:sldId id="2134807799" r:id="rId13"/>
    <p:sldId id="267" r:id="rId14"/>
  </p:sldIdLst>
  <p:sldSz cx="12188825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1BE8E3-79A6-A544-8E6D-DADC11542776}">
          <p14:sldIdLst>
            <p14:sldId id="288"/>
            <p14:sldId id="2134807745"/>
            <p14:sldId id="2134807791"/>
            <p14:sldId id="2134807796"/>
            <p14:sldId id="2134807793"/>
            <p14:sldId id="2134807798"/>
            <p14:sldId id="2134807802"/>
            <p14:sldId id="2134807799"/>
          </p14:sldIdLst>
        </p14:section>
        <p14:section name="Closing" id="{E61FE419-5492-7A45-96CE-D25AD06F44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0"/>
    <a:srgbClr val="0432FF"/>
    <a:srgbClr val="FF4D00"/>
    <a:srgbClr val="95D13C"/>
    <a:srgbClr val="E23400"/>
    <a:srgbClr val="FF9801"/>
    <a:srgbClr val="FCA304"/>
    <a:srgbClr val="FF6621"/>
    <a:srgbClr val="F99439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44CAF-F8ED-4690-BAAD-E249041FCA1D}" v="5" dt="2023-12-01T17:19:37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/>
    <p:restoredTop sz="76320" autoAdjust="0"/>
  </p:normalViewPr>
  <p:slideViewPr>
    <p:cSldViewPr snapToGrid="0">
      <p:cViewPr varScale="1">
        <p:scale>
          <a:sx n="83" d="100"/>
          <a:sy n="83" d="100"/>
        </p:scale>
        <p:origin x="20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es, Scott" userId="bf5043f3-693f-499f-9b13-f0431f1be482" providerId="ADAL" clId="{59944CAF-F8ED-4690-BAAD-E249041FCA1D}"/>
    <pc:docChg chg="custSel addSld modSld">
      <pc:chgData name="Hayes, Scott" userId="bf5043f3-693f-499f-9b13-f0431f1be482" providerId="ADAL" clId="{59944CAF-F8ED-4690-BAAD-E249041FCA1D}" dt="2023-12-01T17:20:13.419" v="296" actId="14100"/>
      <pc:docMkLst>
        <pc:docMk/>
      </pc:docMkLst>
      <pc:sldChg chg="addSp delSp modSp add mod">
        <pc:chgData name="Hayes, Scott" userId="bf5043f3-693f-499f-9b13-f0431f1be482" providerId="ADAL" clId="{59944CAF-F8ED-4690-BAAD-E249041FCA1D}" dt="2023-12-01T17:20:13.419" v="296" actId="14100"/>
        <pc:sldMkLst>
          <pc:docMk/>
          <pc:sldMk cId="1302349238" sldId="2134807791"/>
        </pc:sldMkLst>
        <pc:spChg chg="del mod">
          <ac:chgData name="Hayes, Scott" userId="bf5043f3-693f-499f-9b13-f0431f1be482" providerId="ADAL" clId="{59944CAF-F8ED-4690-BAAD-E249041FCA1D}" dt="2023-12-01T17:15:23.832" v="6" actId="478"/>
          <ac:spMkLst>
            <pc:docMk/>
            <pc:sldMk cId="1302349238" sldId="2134807791"/>
            <ac:spMk id="5" creationId="{C2B479B7-4E1E-475F-B459-5CE8B05302D3}"/>
          </ac:spMkLst>
        </pc:spChg>
        <pc:spChg chg="del">
          <ac:chgData name="Hayes, Scott" userId="bf5043f3-693f-499f-9b13-f0431f1be482" providerId="ADAL" clId="{59944CAF-F8ED-4690-BAAD-E249041FCA1D}" dt="2023-12-01T17:15:08.884" v="2" actId="478"/>
          <ac:spMkLst>
            <pc:docMk/>
            <pc:sldMk cId="1302349238" sldId="2134807791"/>
            <ac:spMk id="6" creationId="{9F8FFC18-4FD7-5E97-CCB3-5E13CE612AEB}"/>
          </ac:spMkLst>
        </pc:spChg>
        <pc:spChg chg="add del mod">
          <ac:chgData name="Hayes, Scott" userId="bf5043f3-693f-499f-9b13-f0431f1be482" providerId="ADAL" clId="{59944CAF-F8ED-4690-BAAD-E249041FCA1D}" dt="2023-12-01T17:15:27.221" v="7" actId="478"/>
          <ac:spMkLst>
            <pc:docMk/>
            <pc:sldMk cId="1302349238" sldId="2134807791"/>
            <ac:spMk id="7" creationId="{B1B9AB90-57FA-A980-9387-011939900DED}"/>
          </ac:spMkLst>
        </pc:spChg>
        <pc:spChg chg="add mod">
          <ac:chgData name="Hayes, Scott" userId="bf5043f3-693f-499f-9b13-f0431f1be482" providerId="ADAL" clId="{59944CAF-F8ED-4690-BAAD-E249041FCA1D}" dt="2023-12-01T17:19:10.641" v="288" actId="20577"/>
          <ac:spMkLst>
            <pc:docMk/>
            <pc:sldMk cId="1302349238" sldId="2134807791"/>
            <ac:spMk id="11" creationId="{CEDE4AF3-28A5-7917-E40A-D2FF58E652FD}"/>
          </ac:spMkLst>
        </pc:spChg>
        <pc:picChg chg="add mod">
          <ac:chgData name="Hayes, Scott" userId="bf5043f3-693f-499f-9b13-f0431f1be482" providerId="ADAL" clId="{59944CAF-F8ED-4690-BAAD-E249041FCA1D}" dt="2023-12-01T17:15:44.804" v="9" actId="14861"/>
          <ac:picMkLst>
            <pc:docMk/>
            <pc:sldMk cId="1302349238" sldId="2134807791"/>
            <ac:picMk id="3" creationId="{05721874-37D8-E247-970E-2193F21BF29D}"/>
          </ac:picMkLst>
        </pc:picChg>
        <pc:cxnChg chg="add mod">
          <ac:chgData name="Hayes, Scott" userId="bf5043f3-693f-499f-9b13-f0431f1be482" providerId="ADAL" clId="{59944CAF-F8ED-4690-BAAD-E249041FCA1D}" dt="2023-12-01T17:19:29.854" v="291" actId="14100"/>
          <ac:cxnSpMkLst>
            <pc:docMk/>
            <pc:sldMk cId="1302349238" sldId="2134807791"/>
            <ac:cxnSpMk id="8" creationId="{2A8CBFE8-8322-25AB-6E40-C87DA799B749}"/>
          </ac:cxnSpMkLst>
        </pc:cxnChg>
        <pc:cxnChg chg="add mod">
          <ac:chgData name="Hayes, Scott" userId="bf5043f3-693f-499f-9b13-f0431f1be482" providerId="ADAL" clId="{59944CAF-F8ED-4690-BAAD-E249041FCA1D}" dt="2023-12-01T17:20:13.419" v="296" actId="14100"/>
          <ac:cxnSpMkLst>
            <pc:docMk/>
            <pc:sldMk cId="1302349238" sldId="2134807791"/>
            <ac:cxnSpMk id="13" creationId="{39252C03-C691-51F7-FA1E-AE06F4057DA7}"/>
          </ac:cxnSpMkLst>
        </pc:cxnChg>
        <pc:cxnChg chg="add mod">
          <ac:chgData name="Hayes, Scott" userId="bf5043f3-693f-499f-9b13-f0431f1be482" providerId="ADAL" clId="{59944CAF-F8ED-4690-BAAD-E249041FCA1D}" dt="2023-12-01T17:19:43.949" v="295" actId="14100"/>
          <ac:cxnSpMkLst>
            <pc:docMk/>
            <pc:sldMk cId="1302349238" sldId="2134807791"/>
            <ac:cxnSpMk id="20" creationId="{DAEC8C8D-B2DC-A24F-CAC9-2E9FF644EA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AF0ABA-1503-4581-BC5A-AF3D56D7DD4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3F1010-2D67-4645-821C-D43BAA1B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186FDC-CD1E-4E7E-B1CD-1CBCCD519E8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9A8B04-59C6-4476-9B83-8806D24C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67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  <p:extLst>
      <p:ext uri="{BB962C8B-B14F-4D97-AF65-F5344CB8AC3E}">
        <p14:creationId xmlns:p14="http://schemas.microsoft.com/office/powerpoint/2010/main" val="224711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  <p:extLst>
      <p:ext uri="{BB962C8B-B14F-4D97-AF65-F5344CB8AC3E}">
        <p14:creationId xmlns:p14="http://schemas.microsoft.com/office/powerpoint/2010/main" val="65171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  <p:extLst>
      <p:ext uri="{BB962C8B-B14F-4D97-AF65-F5344CB8AC3E}">
        <p14:creationId xmlns:p14="http://schemas.microsoft.com/office/powerpoint/2010/main" val="356398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697563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3505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1408662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8949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41691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  <p:extLst>
      <p:ext uri="{BB962C8B-B14F-4D97-AF65-F5344CB8AC3E}">
        <p14:creationId xmlns:p14="http://schemas.microsoft.com/office/powerpoint/2010/main" val="269380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  <p:extLst>
      <p:ext uri="{BB962C8B-B14F-4D97-AF65-F5344CB8AC3E}">
        <p14:creationId xmlns:p14="http://schemas.microsoft.com/office/powerpoint/2010/main" val="2698721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/Subtitle/Headlines &amp;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5624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Roboto Light, 36 points, 1 Line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5BDB60F-DCDA-4FA8-AFD2-4EF745C792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56D1FDC-5FA5-4B2D-A5AA-86637FA3B9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7113" y="2290762"/>
            <a:ext cx="5068887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5D64D1-7AD8-4D53-A0ED-118D84E22A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7151" y="1854199"/>
            <a:ext cx="5067262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Headline, Roboto 20 point bold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2F76E5E-F799-4651-BEAE-F9087B98CD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1019" y="2290762"/>
            <a:ext cx="5466632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CEF1-A7FF-4442-88D8-7F20DA48ADC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211019" y="1854199"/>
            <a:ext cx="5484094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Roboto 20 point bold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DBF31F-B2A6-46A8-A8DF-757C9B83724C}"/>
              </a:ext>
            </a:extLst>
          </p:cNvPr>
          <p:cNvGrpSpPr/>
          <p:nvPr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665E3932-8847-406B-8673-1AB6E7E0C689}"/>
                </a:ext>
              </a:extLst>
            </p:cNvPr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BCEA0AA-827B-4741-B47D-AC893583D56C}"/>
                </a:ext>
              </a:extLst>
            </p:cNvPr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528CA7-31B3-4290-8E8B-1E3E3562E906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3AF2C-00A5-4EEE-9565-3DF3EA952EEC}"/>
              </a:ext>
            </a:extLst>
          </p:cNvPr>
          <p:cNvSpPr txBox="1"/>
          <p:nvPr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87D99-2D97-4A3F-AB8F-AEF776CAAF3C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A2D62-F8B0-D646-956F-5CEE165645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616" y="6007608"/>
            <a:ext cx="2478024" cy="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4" cy="6856215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744" y="-1787"/>
            <a:ext cx="12193513" cy="6859787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6194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6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28" tIns="30464" rIns="60928" bIns="30464" numCol="1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373737"/>
                </a:solidFill>
              </a:rPr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5" y="1610"/>
            <a:ext cx="9595159" cy="6865103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4"/>
            <a:ext cx="6487721" cy="4409963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9" y="5935980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891575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88822" cy="6857999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9" y="2113109"/>
            <a:ext cx="2282231" cy="4268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399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3103006"/>
            <a:ext cx="7339764" cy="1574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7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2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rgbClr val="34343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752352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9" y="1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96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2"/>
            <a:ext cx="11195051" cy="4361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308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178019"/>
            <a:ext cx="1118393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734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3713" y="1713926"/>
            <a:ext cx="11183936" cy="5768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6995" indent="0">
              <a:buNone/>
              <a:defRPr sz="2000" b="1"/>
            </a:lvl2pPr>
            <a:lvl3pPr marL="913989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1" indent="0">
              <a:buNone/>
              <a:defRPr sz="1600" b="1"/>
            </a:lvl6pPr>
            <a:lvl7pPr marL="2741965" indent="0">
              <a:buNone/>
              <a:defRPr sz="1600" b="1"/>
            </a:lvl7pPr>
            <a:lvl8pPr marL="3198960" indent="0">
              <a:buNone/>
              <a:defRPr sz="1600" b="1"/>
            </a:lvl8pPr>
            <a:lvl9pPr marL="36559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522640"/>
            <a:ext cx="11183937" cy="33175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1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066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210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3967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93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3" r:id="rId3"/>
    <p:sldLayoutId id="2147483712" r:id="rId4"/>
    <p:sldLayoutId id="2147483698" r:id="rId5"/>
    <p:sldLayoutId id="2147483710" r:id="rId6"/>
    <p:sldLayoutId id="2147483708" r:id="rId7"/>
    <p:sldLayoutId id="2147483709" r:id="rId8"/>
    <p:sldLayoutId id="2147483716" r:id="rId9"/>
    <p:sldLayoutId id="2147483720" r:id="rId10"/>
    <p:sldLayoutId id="2147483714" r:id="rId11"/>
    <p:sldLayoutId id="2147483715" r:id="rId1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pos="7356" userDrawn="1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 userDrawn="1">
          <p15:clr>
            <a:srgbClr val="F26B43"/>
          </p15:clr>
        </p15:guide>
        <p15:guide id="12" pos="2554" userDrawn="1">
          <p15:clr>
            <a:srgbClr val="F26B43"/>
          </p15:clr>
        </p15:guide>
        <p15:guide id="13" pos="5123" userDrawn="1">
          <p15:clr>
            <a:srgbClr val="F26B43"/>
          </p15:clr>
        </p15:guide>
        <p15:guide id="14" orient="horz" pos="1443" userDrawn="1">
          <p15:clr>
            <a:srgbClr val="F26B43"/>
          </p15:clr>
        </p15:guide>
        <p15:guide id="15" orient="horz" pos="2886" userDrawn="1">
          <p15:clr>
            <a:srgbClr val="F26B43"/>
          </p15:clr>
        </p15:guide>
        <p15:guide id="16" orient="horz" pos="856" userDrawn="1">
          <p15:clr>
            <a:srgbClr val="F26B43"/>
          </p15:clr>
        </p15:guide>
        <p15:guide id="17" orient="horz" pos="1168" userDrawn="1">
          <p15:clr>
            <a:srgbClr val="F26B43"/>
          </p15:clr>
        </p15:guide>
        <p15:guide id="18" pos="632" userDrawn="1">
          <p15:clr>
            <a:srgbClr val="F26B43"/>
          </p15:clr>
        </p15:guide>
        <p15:guide id="19" orient="horz" pos="3792" userDrawn="1">
          <p15:clr>
            <a:srgbClr val="F26B43"/>
          </p15:clr>
        </p15:guide>
        <p15:guide id="20" pos="71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77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833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  <p15:guide id="16" orient="horz" pos="856">
          <p15:clr>
            <a:srgbClr val="F26B43"/>
          </p15:clr>
        </p15:guide>
        <p15:guide id="17" orient="horz" pos="1168">
          <p15:clr>
            <a:srgbClr val="F26B43"/>
          </p15:clr>
        </p15:guide>
        <p15:guide id="18" pos="632">
          <p15:clr>
            <a:srgbClr val="F26B43"/>
          </p15:clr>
        </p15:guide>
        <p15:guide id="19" orient="horz" pos="3792">
          <p15:clr>
            <a:srgbClr val="F26B43"/>
          </p15:clr>
        </p15:guide>
        <p15:guide id="20" pos="7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2141" y="-1"/>
            <a:ext cx="12190967" cy="6858000"/>
          </a:xfrm>
          <a:prstGeom prst="rect">
            <a:avLst/>
          </a:prstGeom>
          <a:blipFill dpi="0" rotWithShape="1">
            <a:blip r:embed="rId10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 flipV="1">
            <a:off x="2196031" y="3357866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" name="Right Triangle 32"/>
          <p:cNvSpPr/>
          <p:nvPr/>
        </p:nvSpPr>
        <p:spPr>
          <a:xfrm>
            <a:off x="-2140" y="3581400"/>
            <a:ext cx="833414" cy="3276600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 flipH="1" flipV="1">
            <a:off x="11603699" y="0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174" y="6359525"/>
            <a:ext cx="3117657" cy="17907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1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82474" y="457203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493713" y="1849302"/>
            <a:ext cx="11183937" cy="4220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7019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txStyles>
    <p:titleStyle>
      <a:lvl1pPr algn="l" defTabSz="913989" rtl="0" eaLnBrk="1" latinLnBrk="0" hangingPunct="1">
        <a:lnSpc>
          <a:spcPct val="90000"/>
        </a:lnSpc>
        <a:spcBef>
          <a:spcPct val="0"/>
        </a:spcBef>
        <a:buNone/>
        <a:defRPr sz="3599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2995" indent="-172995" algn="l" defTabSz="913989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099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02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22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081" indent="-171408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799900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171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399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573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393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9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1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Informatica CDGC Publisher</a:t>
            </a:r>
          </a:p>
          <a:p>
            <a:endParaRPr lang="en-US" sz="4800" dirty="0"/>
          </a:p>
          <a:p>
            <a:r>
              <a:rPr lang="en-US" sz="4800" dirty="0"/>
              <a:t>Prototype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757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13254" y="1754659"/>
            <a:ext cx="10490887" cy="4090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An automated way to publish items into CDGC.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Uses templates for different use cases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Allows for otherwise unsupported automation</a:t>
            </a:r>
          </a:p>
        </p:txBody>
      </p:sp>
    </p:spTree>
    <p:extLst>
      <p:ext uri="{BB962C8B-B14F-4D97-AF65-F5344CB8AC3E}">
        <p14:creationId xmlns:p14="http://schemas.microsoft.com/office/powerpoint/2010/main" val="3233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B5F1F-0090-8088-7CF8-B3A34E50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0" y="789590"/>
            <a:ext cx="9515475" cy="1181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E4AF3-28A5-7917-E40A-D2FF58E652FD}"/>
              </a:ext>
            </a:extLst>
          </p:cNvPr>
          <p:cNvSpPr txBox="1"/>
          <p:nvPr/>
        </p:nvSpPr>
        <p:spPr>
          <a:xfrm>
            <a:off x="201891" y="2899533"/>
            <a:ext cx="2795951" cy="14178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Asset Search Template.  Optional. This will perform a search, and write the results to “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assets.json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”. Only needed if other templates need to lookup IDs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52C03-C691-51F7-FA1E-AE06F4057DA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59045" y="1738489"/>
            <a:ext cx="740822" cy="1161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FC033A-0280-BB77-49A2-830C03FFC047}"/>
              </a:ext>
            </a:extLst>
          </p:cNvPr>
          <p:cNvSpPr txBox="1"/>
          <p:nvPr/>
        </p:nvSpPr>
        <p:spPr>
          <a:xfrm>
            <a:off x="3099960" y="2479554"/>
            <a:ext cx="3328363" cy="1161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Template to use to publish. These templates may contain replacement tokens.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E38CC-5673-D889-3279-7BF24C1DBF1A}"/>
              </a:ext>
            </a:extLst>
          </p:cNvPr>
          <p:cNvCxnSpPr>
            <a:cxnSpLocks/>
          </p:cNvCxnSpPr>
          <p:nvPr/>
        </p:nvCxnSpPr>
        <p:spPr>
          <a:xfrm flipH="1" flipV="1">
            <a:off x="3919572" y="1332089"/>
            <a:ext cx="481781" cy="1147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D091DC-8D1B-2DB8-1021-56BFA5523D01}"/>
              </a:ext>
            </a:extLst>
          </p:cNvPr>
          <p:cNvSpPr txBox="1"/>
          <p:nvPr/>
        </p:nvSpPr>
        <p:spPr>
          <a:xfrm>
            <a:off x="6766990" y="2899533"/>
            <a:ext cx="4962166" cy="27141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All other fields are completely dependent on which Template you use. 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If the header starts with “id:”, that indicates that the system will look up the id, based on the name provided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Also, if the header starts with “id:”, then it will use the rest of the header name, to filter the type of asset. If the name is within the “core.name” of the asset. For example: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id:Classification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, if will look for the word “Classification” within the core.name. So “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core.DataElementClassification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” and “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core.DataEntityClassification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” would be included in consideration.</a:t>
            </a: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  <a:p>
            <a:pPr marL="171450" indent="-1714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Configure with </a:t>
            </a:r>
            <a:r>
              <a:rPr lang="en-US" i="1" dirty="0"/>
              <a:t>csv file</a:t>
            </a:r>
            <a:endParaRPr lang="en-IN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E32DF-990C-D71D-C628-BFC8B422B00D}"/>
              </a:ext>
            </a:extLst>
          </p:cNvPr>
          <p:cNvCxnSpPr>
            <a:cxnSpLocks/>
          </p:cNvCxnSpPr>
          <p:nvPr/>
        </p:nvCxnSpPr>
        <p:spPr>
          <a:xfrm flipH="1" flipV="1">
            <a:off x="6710855" y="1817096"/>
            <a:ext cx="1842836" cy="108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6D9D27-E517-F903-1C71-3C830F9E5AEC}"/>
              </a:ext>
            </a:extLst>
          </p:cNvPr>
          <p:cNvCxnSpPr>
            <a:cxnSpLocks/>
          </p:cNvCxnSpPr>
          <p:nvPr/>
        </p:nvCxnSpPr>
        <p:spPr>
          <a:xfrm flipH="1" flipV="1">
            <a:off x="8748028" y="1463501"/>
            <a:ext cx="662190" cy="1436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sz="2400" dirty="0"/>
              <a:t>Use Case: Automate Relationship between </a:t>
            </a:r>
            <a:r>
              <a:rPr lang="en-US" sz="2400" dirty="0" err="1"/>
              <a:t>BusinessTerm</a:t>
            </a:r>
            <a:r>
              <a:rPr lang="en-US" sz="2400" dirty="0"/>
              <a:t> and Classification</a:t>
            </a:r>
            <a:endParaRPr lang="en-IN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59"/>
            <a:ext cx="10490887" cy="3803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For This use Case: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Asset Search Template: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search_business_terms_and_classifications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Publish Template: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publish_business_term_to_classification_relationship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id:BusinessTerm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&lt;Provide the name of the Business Term&gt;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id:Classification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: &lt;Provide the name of the Classification&gt;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Example: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29169-3739-24BE-3168-C6B3B288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2" y="3220273"/>
            <a:ext cx="9515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Templates: Search Templates</a:t>
            </a:r>
            <a:endParaRPr lang="en-IN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7DCCE-B639-A33F-4B00-8B2252D83658}"/>
              </a:ext>
            </a:extLst>
          </p:cNvPr>
          <p:cNvSpPr txBox="1"/>
          <p:nvPr/>
        </p:nvSpPr>
        <p:spPr>
          <a:xfrm>
            <a:off x="527832" y="941859"/>
            <a:ext cx="10490887" cy="1002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Search templates are simply elastic searches, in JSON format. Whatever the result of the search is, it will </a:t>
            </a:r>
            <a:r>
              <a:rPr lang="en-US" sz="2100" dirty="0" err="1">
                <a:latin typeface="Roboto" charset="0"/>
                <a:ea typeface="Roboto" charset="0"/>
                <a:cs typeface="Roboto" charset="0"/>
              </a:rPr>
              <a:t>writeinto</a:t>
            </a: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 the “extracts/</a:t>
            </a:r>
            <a:r>
              <a:rPr lang="en-US" sz="2100" dirty="0" err="1">
                <a:latin typeface="Roboto" charset="0"/>
                <a:ea typeface="Roboto" charset="0"/>
                <a:cs typeface="Roboto" charset="0"/>
              </a:rPr>
              <a:t>assets.json</a:t>
            </a: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” file. This file is then used in case ID’s need to be looked up.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2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Here is an example of: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 err="1">
                <a:latin typeface="Roboto" charset="0"/>
                <a:ea typeface="Roboto" charset="0"/>
                <a:cs typeface="Roboto" charset="0"/>
              </a:rPr>
              <a:t>search_business_terms_and_classifications.json</a:t>
            </a:r>
            <a:endParaRPr lang="en-US" sz="21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4D8CB-8C78-9352-2659-8471411B192F}"/>
              </a:ext>
            </a:extLst>
          </p:cNvPr>
          <p:cNvSpPr/>
          <p:nvPr/>
        </p:nvSpPr>
        <p:spPr>
          <a:xfrm>
            <a:off x="3667300" y="3249592"/>
            <a:ext cx="4854223" cy="25030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37160" bIns="91440" rtlCol="0" anchor="t"/>
          <a:lstStyle/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"size": 10000,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"query":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"bool":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"filter":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"terms": {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core.classType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core.DataElementClassification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			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core.DataEntityClassification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  "</a:t>
            </a:r>
            <a:r>
              <a:rPr lang="en-US" sz="9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com.infa.ccgf.models.governance.BusinessTerm</a:t>
            </a:r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  ]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Courier New" panose="02070309020205020404" pitchFamily="49" charset="0"/>
                <a:ea typeface="Roboto" charset="0"/>
                <a:cs typeface="Courier New" panose="02070309020205020404" pitchFamily="49" charset="0"/>
              </a:rPr>
              <a:t>}</a:t>
            </a:r>
            <a:endParaRPr lang="en-US" sz="8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Courier New" panose="02070309020205020404" pitchFamily="49" charset="0"/>
              <a:ea typeface="Robot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708455" y="1051480"/>
            <a:ext cx="8470270" cy="5412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You will be prompted to choose a csv file to use for configuration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Template files are stored in the “./templates” folder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extracts are stored in the “./extracts” folder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Additional flags can be set on the script (or via command line using --&lt;parameter&gt;=&lt;value&gt; run with --help for all parameters):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Roboto" charset="0"/>
                <a:ea typeface="Roboto" charset="0"/>
                <a:cs typeface="Roboto" charset="0"/>
              </a:rPr>
              <a:t>default_pod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. Set this to the default Informatica POD to use. Example: dm-us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Roboto" charset="0"/>
                <a:ea typeface="Roboto" charset="0"/>
                <a:cs typeface="Roboto" charset="0"/>
              </a:rPr>
              <a:t>default_user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. Set this to the default user to use. Example: 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shayes_compass</a:t>
            </a:r>
            <a:endParaRPr lang="en-US" sz="11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r>
              <a:rPr lang="en-US" sz="11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Set this to the default password to use. Example: 1234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Roboto" charset="0"/>
                <a:ea typeface="Roboto" charset="0"/>
                <a:cs typeface="Roboto" charset="0"/>
              </a:rPr>
              <a:t>prompt_for_login_info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. True/False. Whether or not to prompt. If False, will not prompt, unless default is not set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Roboto" charset="0"/>
                <a:ea typeface="Roboto" charset="0"/>
                <a:cs typeface="Roboto" charset="0"/>
              </a:rPr>
              <a:t>pause_before_loading</a:t>
            </a:r>
            <a:r>
              <a:rPr lang="en-US" sz="11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True/False. Whether or not to pause after payload files are created, before loading the  classifications.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If desired, you can create a credentials to save your defaults in ~/.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 path (c:\users\&lt;username&gt;\.</a:t>
            </a:r>
            <a:r>
              <a:rPr lang="en-US" sz="11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1100" dirty="0">
                <a:latin typeface="Roboto" charset="0"/>
                <a:ea typeface="Roboto" charset="0"/>
                <a:cs typeface="Roboto" charset="0"/>
              </a:rPr>
              <a:t>). Example of that file is: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100" dirty="0"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6FE30-190B-AB3A-DF02-6A0CF1FB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93693"/>
              </p:ext>
            </p:extLst>
          </p:nvPr>
        </p:nvGraphicFramePr>
        <p:xfrm>
          <a:off x="7110319" y="4181761"/>
          <a:ext cx="20684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406">
                  <a:extLst>
                    <a:ext uri="{9D8B030D-6E8A-4147-A177-3AD203B41FA5}">
                      <a16:colId xmlns:a16="http://schemas.microsoft.com/office/drawing/2014/main" val="1261491639"/>
                    </a:ext>
                  </a:extLst>
                </a:gridCol>
              </a:tblGrid>
              <a:tr h="185790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[default1]</a:t>
                      </a: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</a:t>
                      </a: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shayes_example</a:t>
                      </a:r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xyz</a:t>
                      </a:r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</a:t>
                      </a: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[reinvent]</a:t>
                      </a: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 = dm-us</a:t>
                      </a:r>
                    </a:p>
                    <a:p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= reinvent01</a:t>
                      </a:r>
                    </a:p>
                    <a:p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US" sz="10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zyx</a:t>
                      </a:r>
                      <a:endParaRPr lang="en-US" sz="10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1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3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DC6AD-6232-45E1-EDE5-2860E364D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DC19E-47FC-EE8A-0F80-54047AE3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Options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15BC1B74-7313-4857-0619-8A292A6AFF5A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0C14C-351E-447C-E98F-3FF5B3C25B1B}"/>
              </a:ext>
            </a:extLst>
          </p:cNvPr>
          <p:cNvSpPr txBox="1"/>
          <p:nvPr/>
        </p:nvSpPr>
        <p:spPr>
          <a:xfrm>
            <a:off x="4832" y="1045029"/>
            <a:ext cx="4502927" cy="5412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Optionally, you can set parameters: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--help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This will display all command line options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default_user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the username to use. if you do now specify one, it will look in the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~/.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/credentials file (as shown below)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default_user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=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shayes_compass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the password to use. if you do now specify one, it will look in the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~/.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/credentials file (as shown below)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=12345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default_pod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the pod to use. if you do now specify one, it will look in the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~/.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/credentials file (as shown below)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Typically this "pod" can be shown in the url: for example: "dm-us"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=dm-us 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9F5A5-A0E1-EC6F-E718-9274ADF9116A}"/>
              </a:ext>
            </a:extLst>
          </p:cNvPr>
          <p:cNvSpPr txBox="1"/>
          <p:nvPr/>
        </p:nvSpPr>
        <p:spPr>
          <a:xfrm>
            <a:off x="4360878" y="1045030"/>
            <a:ext cx="4416050" cy="4290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csv_file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the config csv file to use directly, by setting it here.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It will default to the directory where the script/exe file resides.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--csv_file=my_classifications.csv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csv_file_path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the config csv file to use directly, by setting it here.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Setting it with this option, will allow you to specify the full path (use 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linux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forward slashes)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csv_file_path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=c:/junk/my_classifications.csv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extracts_folder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a different location to write the temporary files that the 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api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downloads.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These files are raw collection of resources, and assets (in the case of using the 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api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It will default to &lt;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script_location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&gt;/extracts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extracts_folder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=/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my_files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/data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A36CD-4649-7AD3-860E-8E93AACBE884}"/>
              </a:ext>
            </a:extLst>
          </p:cNvPr>
          <p:cNvSpPr txBox="1"/>
          <p:nvPr/>
        </p:nvSpPr>
        <p:spPr>
          <a:xfrm>
            <a:off x="8386163" y="952432"/>
            <a:ext cx="3873902" cy="1802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templates_folder</a:t>
            </a: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You can specify a different location where the template files exist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It will default to &lt;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script_location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&gt;/templates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Example: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         --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templates_folder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=/</a:t>
            </a:r>
            <a:r>
              <a:rPr lang="en-US" sz="800" dirty="0" err="1">
                <a:latin typeface="Roboto" charset="0"/>
                <a:ea typeface="Roboto" charset="0"/>
                <a:cs typeface="Roboto" charset="0"/>
              </a:rPr>
              <a:t>my_files</a:t>
            </a: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/templates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 lvl="1">
              <a:lnSpc>
                <a:spcPct val="90000"/>
              </a:lnSpc>
              <a:spcAft>
                <a:spcPts val="1000"/>
              </a:spcAft>
            </a:pPr>
            <a:r>
              <a:rPr lang="en-US" sz="800" dirty="0">
                <a:latin typeface="Roboto" charset="0"/>
                <a:ea typeface="Roboto" charset="0"/>
                <a:cs typeface="Roboto" charset="0"/>
              </a:rPr>
              <a:t>   </a:t>
            </a:r>
          </a:p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848968" y="1157381"/>
            <a:ext cx="10490887" cy="1084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Sample Output: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Note that if an error occurs, it will skip that publish and 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E0211-D18A-941C-5E2B-3F0EF908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47" y="2453048"/>
            <a:ext cx="7543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9107" y="1465399"/>
            <a:ext cx="7339764" cy="95360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C726FA-899D-4D62-B2B9-31D3C881C6EC}"/>
              </a:ext>
            </a:extLst>
          </p:cNvPr>
          <p:cNvSpPr txBox="1">
            <a:spLocks/>
          </p:cNvSpPr>
          <p:nvPr/>
        </p:nvSpPr>
        <p:spPr>
          <a:xfrm>
            <a:off x="1069107" y="2715079"/>
            <a:ext cx="7339764" cy="1416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5399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217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326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435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r>
              <a:rPr lang="en-US" sz="1600"/>
              <a:t>Questions / Issues / Suggestions:</a:t>
            </a:r>
          </a:p>
          <a:p>
            <a:r>
              <a:rPr lang="en-US" sz="1600"/>
              <a:t>Scott Hayes</a:t>
            </a:r>
          </a:p>
          <a:p>
            <a:r>
              <a:rPr lang="en-US" sz="1600"/>
              <a:t>shayes@informatica.com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2.xml><?xml version="1.0" encoding="utf-8"?>
<a:theme xmlns:a="http://schemas.openxmlformats.org/drawingml/2006/main" name="3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3.xml><?xml version="1.0" encoding="utf-8"?>
<a:theme xmlns:a="http://schemas.openxmlformats.org/drawingml/2006/main" name="1_IW17">
  <a:themeElements>
    <a:clrScheme name="Custom 4">
      <a:dk1>
        <a:srgbClr val="373737"/>
      </a:dk1>
      <a:lt1>
        <a:srgbClr val="FFFFFF"/>
      </a:lt1>
      <a:dk2>
        <a:srgbClr val="595959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0019FF"/>
      </a:accent6>
      <a:hlink>
        <a:srgbClr val="0019FF"/>
      </a:hlink>
      <a:folHlink>
        <a:srgbClr val="9220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0E49C123-240F-5A40-A789-EAC3B4E3F5A1}" vid="{8F7913D4-1422-F944-9E1E-34944C1B6A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9B9DDCB7884E95DD88D1FAB455BB" ma:contentTypeVersion="4" ma:contentTypeDescription="Create a new document." ma:contentTypeScope="" ma:versionID="2af74787b6fa7b67583c56dc5776735d">
  <xsd:schema xmlns:xsd="http://www.w3.org/2001/XMLSchema" xmlns:xs="http://www.w3.org/2001/XMLSchema" xmlns:p="http://schemas.microsoft.com/office/2006/metadata/properties" xmlns:ns2="d7abb67f-8ba3-4629-af4a-9ad47f056db5" targetNamespace="http://schemas.microsoft.com/office/2006/metadata/properties" ma:root="true" ma:fieldsID="03e5ccd49f08cdc976c4df5b8baab980" ns2:_="">
    <xsd:import namespace="d7abb67f-8ba3-4629-af4a-9ad47f056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bb67f-8ba3-4629-af4a-9ad47f056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5433E-CDB9-440C-BB77-1799205ED86D}">
  <ds:schemaRefs>
    <ds:schemaRef ds:uri="d7abb67f-8ba3-4629-af4a-9ad47f056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FC13DC-9E91-480E-AA50-E69DFCF153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4c8150c-bc7e-4d77-82d5-2d0905f0cd74}" enabled="1" method="Standard" siteId="{2638f43e-f77d-4fc7-ab92-7b753b7876f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Informatica Powerpoint Master_Roboto_r1</Template>
  <TotalTime>3154</TotalTime>
  <Words>1104</Words>
  <Application>Microsoft Office PowerPoint</Application>
  <PresentationFormat>Custom</PresentationFormat>
  <Paragraphs>129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Roboto Light</vt:lpstr>
      <vt:lpstr>2_Office Theme</vt:lpstr>
      <vt:lpstr>3_Office Theme</vt:lpstr>
      <vt:lpstr>1_IW17</vt:lpstr>
      <vt:lpstr>PowerPoint Presentation</vt:lpstr>
      <vt:lpstr>What are we trying to do?</vt:lpstr>
      <vt:lpstr>Configure with csv file</vt:lpstr>
      <vt:lpstr>Use Case: Automate Relationship between BusinessTerm and Classification</vt:lpstr>
      <vt:lpstr>Templates: Search Templates</vt:lpstr>
      <vt:lpstr>Additional Information</vt:lpstr>
      <vt:lpstr>Command Line Options</vt:lpstr>
      <vt:lpstr>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Kara, Amit</dc:creator>
  <cp:keywords/>
  <dc:description/>
  <cp:lastModifiedBy>Hayes, Scott</cp:lastModifiedBy>
  <cp:revision>73</cp:revision>
  <cp:lastPrinted>2018-10-18T20:42:58Z</cp:lastPrinted>
  <dcterms:created xsi:type="dcterms:W3CDTF">2017-08-24T15:57:22Z</dcterms:created>
  <dcterms:modified xsi:type="dcterms:W3CDTF">2025-01-30T22:39:05Z</dcterms:modified>
  <cp:category/>
</cp:coreProperties>
</file>