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21"/>
  </p:notesMasterIdLst>
  <p:handoutMasterIdLst>
    <p:handoutMasterId r:id="rId22"/>
  </p:handoutMasterIdLst>
  <p:sldIdLst>
    <p:sldId id="288" r:id="rId6"/>
    <p:sldId id="2134807745" r:id="rId7"/>
    <p:sldId id="2134807791" r:id="rId8"/>
    <p:sldId id="2134807796" r:id="rId9"/>
    <p:sldId id="2134807793" r:id="rId10"/>
    <p:sldId id="2134807792" r:id="rId11"/>
    <p:sldId id="2134807794" r:id="rId12"/>
    <p:sldId id="2134807795" r:id="rId13"/>
    <p:sldId id="2134807797" r:id="rId14"/>
    <p:sldId id="2134807801" r:id="rId15"/>
    <p:sldId id="2134807800" r:id="rId16"/>
    <p:sldId id="2134807798" r:id="rId17"/>
    <p:sldId id="2134807802" r:id="rId18"/>
    <p:sldId id="2134807799" r:id="rId19"/>
    <p:sldId id="267" r:id="rId20"/>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6"/>
            <p14:sldId id="2134807793"/>
            <p14:sldId id="2134807792"/>
            <p14:sldId id="2134807794"/>
            <p14:sldId id="2134807795"/>
            <p14:sldId id="2134807797"/>
            <p14:sldId id="2134807801"/>
            <p14:sldId id="2134807800"/>
            <p14:sldId id="2134807798"/>
            <p14:sldId id="2134807802"/>
            <p14:sldId id="2134807799"/>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3" d="100"/>
          <a:sy n="83" d="100"/>
        </p:scale>
        <p:origin x="2034" y="96"/>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1/27/2025</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1/27/2025</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10</a:t>
            </a:fld>
            <a:endParaRPr lang="en-US"/>
          </a:p>
        </p:txBody>
      </p:sp>
    </p:spTree>
    <p:extLst>
      <p:ext uri="{BB962C8B-B14F-4D97-AF65-F5344CB8AC3E}">
        <p14:creationId xmlns:p14="http://schemas.microsoft.com/office/powerpoint/2010/main" val="62024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13</a:t>
            </a:fld>
            <a:endParaRPr lang="en-US"/>
          </a:p>
        </p:txBody>
      </p:sp>
    </p:spTree>
    <p:extLst>
      <p:ext uri="{BB962C8B-B14F-4D97-AF65-F5344CB8AC3E}">
        <p14:creationId xmlns:p14="http://schemas.microsoft.com/office/powerpoint/2010/main" val="232202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15</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Simple Classification Creator</a:t>
            </a:r>
          </a:p>
          <a:p>
            <a:endParaRPr lang="en-US" sz="4800" dirty="0"/>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D584F4-3727-8C0B-5E61-62752D1487D5}"/>
              </a:ext>
            </a:extLst>
          </p:cNvPr>
          <p:cNvPicPr>
            <a:picLocks noChangeAspect="1"/>
          </p:cNvPicPr>
          <p:nvPr/>
        </p:nvPicPr>
        <p:blipFill>
          <a:blip r:embed="rId3"/>
          <a:stretch>
            <a:fillRect/>
          </a:stretch>
        </p:blipFill>
        <p:spPr>
          <a:xfrm>
            <a:off x="1278311" y="2311454"/>
            <a:ext cx="4572000" cy="600075"/>
          </a:xfrm>
          <a:prstGeom prst="rect">
            <a:avLst/>
          </a:prstGeom>
        </p:spPr>
      </p:pic>
      <p:sp>
        <p:nvSpPr>
          <p:cNvPr id="11" name="TextBox 10">
            <a:extLst>
              <a:ext uri="{FF2B5EF4-FFF2-40B4-BE49-F238E27FC236}">
                <a16:creationId xmlns:a16="http://schemas.microsoft.com/office/drawing/2014/main" id="{CEDE4AF3-28A5-7917-E40A-D2FF58E652FD}"/>
              </a:ext>
            </a:extLst>
          </p:cNvPr>
          <p:cNvSpPr txBox="1"/>
          <p:nvPr/>
        </p:nvSpPr>
        <p:spPr>
          <a:xfrm>
            <a:off x="1126791" y="3331209"/>
            <a:ext cx="1465231"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Lookup Table Name</a:t>
            </a:r>
          </a:p>
        </p:txBody>
      </p:sp>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V="1">
            <a:off x="1741794" y="2769224"/>
            <a:ext cx="0" cy="5520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2204640" y="4661783"/>
            <a:ext cx="1761066"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Lookup Table Description</a:t>
            </a:r>
          </a:p>
          <a:p>
            <a:pPr>
              <a:lnSpc>
                <a:spcPct val="90000"/>
              </a:lnSpc>
              <a:spcAft>
                <a:spcPts val="1000"/>
              </a:spcAft>
            </a:pPr>
            <a:endParaRPr lang="en-US" sz="1200" dirty="0">
              <a:latin typeface="Roboto" charset="0"/>
              <a:ea typeface="Roboto" charset="0"/>
              <a:cs typeface="Roboto" charset="0"/>
            </a:endParaRPr>
          </a:p>
        </p:txBody>
      </p:sp>
      <p:cxnSp>
        <p:nvCxnSpPr>
          <p:cNvPr id="15" name="Straight Arrow Connector 14">
            <a:extLst>
              <a:ext uri="{FF2B5EF4-FFF2-40B4-BE49-F238E27FC236}">
                <a16:creationId xmlns:a16="http://schemas.microsoft.com/office/drawing/2014/main" id="{34BE38CC-5673-D889-3279-7BF24C1DBF1A}"/>
              </a:ext>
            </a:extLst>
          </p:cNvPr>
          <p:cNvCxnSpPr>
            <a:cxnSpLocks/>
            <a:stCxn id="12" idx="0"/>
          </p:cNvCxnSpPr>
          <p:nvPr/>
        </p:nvCxnSpPr>
        <p:spPr>
          <a:xfrm flipV="1">
            <a:off x="3085173" y="2752503"/>
            <a:ext cx="151001" cy="1909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Lookup Tables with </a:t>
            </a:r>
            <a:r>
              <a:rPr lang="en-US" i="1" dirty="0"/>
              <a:t>csv file</a:t>
            </a:r>
            <a:endParaRPr lang="en-IN" i="1" dirty="0"/>
          </a:p>
        </p:txBody>
      </p:sp>
      <p:sp>
        <p:nvSpPr>
          <p:cNvPr id="4" name="TextBox 3">
            <a:extLst>
              <a:ext uri="{FF2B5EF4-FFF2-40B4-BE49-F238E27FC236}">
                <a16:creationId xmlns:a16="http://schemas.microsoft.com/office/drawing/2014/main" id="{901460BE-5261-EB46-E241-44E4CA4861EC}"/>
              </a:ext>
            </a:extLst>
          </p:cNvPr>
          <p:cNvSpPr txBox="1"/>
          <p:nvPr/>
        </p:nvSpPr>
        <p:spPr>
          <a:xfrm>
            <a:off x="399012" y="810187"/>
            <a:ext cx="5451299" cy="941630"/>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Create a csv file that contains your lookup table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Then use the configuration to create or update lookup tables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When lookup tables are created / updated, a job will start, and the script will monitor and wait for that job to complete (as jobs can only run one at a time)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Optionally, you can add the Action of “DELETE” to remove the lookup table</a:t>
            </a:r>
          </a:p>
        </p:txBody>
      </p:sp>
      <p:sp>
        <p:nvSpPr>
          <p:cNvPr id="14" name="TextBox 13">
            <a:extLst>
              <a:ext uri="{FF2B5EF4-FFF2-40B4-BE49-F238E27FC236}">
                <a16:creationId xmlns:a16="http://schemas.microsoft.com/office/drawing/2014/main" id="{C527E4CB-8124-AD7C-2E86-827377A58D7B}"/>
              </a:ext>
            </a:extLst>
          </p:cNvPr>
          <p:cNvSpPr txBox="1"/>
          <p:nvPr/>
        </p:nvSpPr>
        <p:spPr>
          <a:xfrm>
            <a:off x="3790566" y="3471166"/>
            <a:ext cx="1761066" cy="1128890"/>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name of the csv file that contains the lookup table data (in the same location as the script</a:t>
            </a:r>
          </a:p>
          <a:p>
            <a:pPr>
              <a:lnSpc>
                <a:spcPct val="90000"/>
              </a:lnSpc>
              <a:spcAft>
                <a:spcPts val="1000"/>
              </a:spcAft>
            </a:pPr>
            <a:endParaRPr lang="en-US" sz="1200" dirty="0">
              <a:latin typeface="Roboto" charset="0"/>
              <a:ea typeface="Roboto" charset="0"/>
              <a:cs typeface="Roboto" charset="0"/>
            </a:endParaRPr>
          </a:p>
        </p:txBody>
      </p:sp>
      <p:cxnSp>
        <p:nvCxnSpPr>
          <p:cNvPr id="16" name="Straight Arrow Connector 15">
            <a:extLst>
              <a:ext uri="{FF2B5EF4-FFF2-40B4-BE49-F238E27FC236}">
                <a16:creationId xmlns:a16="http://schemas.microsoft.com/office/drawing/2014/main" id="{E700035E-0C07-A6F6-FCB0-24242DCCA578}"/>
              </a:ext>
            </a:extLst>
          </p:cNvPr>
          <p:cNvCxnSpPr>
            <a:cxnSpLocks/>
            <a:stCxn id="14" idx="0"/>
          </p:cNvCxnSpPr>
          <p:nvPr/>
        </p:nvCxnSpPr>
        <p:spPr>
          <a:xfrm flipH="1" flipV="1">
            <a:off x="4556559" y="2769224"/>
            <a:ext cx="114540" cy="701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0327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Other Options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31032" y="1280525"/>
            <a:ext cx="11195177" cy="4657431"/>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Script can also be made to extract existing Classifications. By default, it’ll only do this when it’s needed (setting up Entity Classifications, for example). You can force the extract with a command line parameter</a:t>
            </a: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Deleting Classifications are done by executing a job. You can execute them in bulk by formatting a simple csv file with the Classification Name and/or Lookup Table Name, and Action (set to DELETE). You can run the script with the delete command line parameter, and optionally the csv file that contain the classifications to be deleted.</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a:lnSpc>
                <a:spcPct val="90000"/>
              </a:lnSpc>
              <a:spcAft>
                <a:spcPts val="1000"/>
              </a:spcAft>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F4EB0FB1-37E1-B368-E480-B21F948E2AD9}"/>
              </a:ext>
            </a:extLst>
          </p:cNvPr>
          <p:cNvGraphicFramePr>
            <a:graphicFrameLocks noGrp="1"/>
          </p:cNvGraphicFramePr>
          <p:nvPr>
            <p:extLst>
              <p:ext uri="{D42A27DB-BD31-4B8C-83A1-F6EECF244321}">
                <p14:modId xmlns:p14="http://schemas.microsoft.com/office/powerpoint/2010/main" val="527928439"/>
              </p:ext>
            </p:extLst>
          </p:nvPr>
        </p:nvGraphicFramePr>
        <p:xfrm>
          <a:off x="1546049" y="1742092"/>
          <a:ext cx="5633684" cy="301197"/>
        </p:xfrm>
        <a:graphic>
          <a:graphicData uri="http://schemas.openxmlformats.org/drawingml/2006/table">
            <a:tbl>
              <a:tblPr firstRow="1" bandRow="1">
                <a:tableStyleId>{5C22544A-7EE6-4342-B048-85BDC9FD1C3A}</a:tableStyleId>
              </a:tblPr>
              <a:tblGrid>
                <a:gridCol w="5633684">
                  <a:extLst>
                    <a:ext uri="{9D8B030D-6E8A-4147-A177-3AD203B41FA5}">
                      <a16:colId xmlns:a16="http://schemas.microsoft.com/office/drawing/2014/main" val="3006732689"/>
                    </a:ext>
                  </a:extLst>
                </a:gridCol>
              </a:tblGrid>
              <a:tr h="301197">
                <a:tc>
                  <a:txBody>
                    <a:bodyPr/>
                    <a:lstStyle/>
                    <a:p>
                      <a:r>
                        <a:rPr lang="en-US" sz="1200" dirty="0">
                          <a:latin typeface="Courier New" panose="02070309020205020404" pitchFamily="49" charset="0"/>
                          <a:cs typeface="Courier New" panose="02070309020205020404" pitchFamily="49" charset="0"/>
                        </a:rPr>
                        <a:t>python simple_classification_creator.py extract</a:t>
                      </a:r>
                    </a:p>
                  </a:txBody>
                  <a:tcPr>
                    <a:solidFill>
                      <a:schemeClr val="tx1"/>
                    </a:solidFill>
                  </a:tcPr>
                </a:tc>
                <a:extLst>
                  <a:ext uri="{0D108BD9-81ED-4DB2-BD59-A6C34878D82A}">
                    <a16:rowId xmlns:a16="http://schemas.microsoft.com/office/drawing/2014/main" val="2155989993"/>
                  </a:ext>
                </a:extLst>
              </a:tr>
            </a:tbl>
          </a:graphicData>
        </a:graphic>
      </p:graphicFrame>
      <p:pic>
        <p:nvPicPr>
          <p:cNvPr id="4" name="Picture 3">
            <a:extLst>
              <a:ext uri="{FF2B5EF4-FFF2-40B4-BE49-F238E27FC236}">
                <a16:creationId xmlns:a16="http://schemas.microsoft.com/office/drawing/2014/main" id="{6F07247B-728C-392F-C430-EED18C2D468B}"/>
              </a:ext>
            </a:extLst>
          </p:cNvPr>
          <p:cNvPicPr>
            <a:picLocks noChangeAspect="1"/>
          </p:cNvPicPr>
          <p:nvPr/>
        </p:nvPicPr>
        <p:blipFill>
          <a:blip r:embed="rId2"/>
          <a:stretch>
            <a:fillRect/>
          </a:stretch>
        </p:blipFill>
        <p:spPr>
          <a:xfrm>
            <a:off x="8133568" y="3738014"/>
            <a:ext cx="3324225" cy="1247775"/>
          </a:xfrm>
          <a:prstGeom prst="rect">
            <a:avLst/>
          </a:prstGeom>
        </p:spPr>
      </p:pic>
      <p:graphicFrame>
        <p:nvGraphicFramePr>
          <p:cNvPr id="7" name="Table 6">
            <a:extLst>
              <a:ext uri="{FF2B5EF4-FFF2-40B4-BE49-F238E27FC236}">
                <a16:creationId xmlns:a16="http://schemas.microsoft.com/office/drawing/2014/main" id="{8BD00691-CC8B-F23F-0A76-A5FCECB5FC8D}"/>
              </a:ext>
            </a:extLst>
          </p:cNvPr>
          <p:cNvGraphicFramePr>
            <a:graphicFrameLocks noGrp="1"/>
          </p:cNvGraphicFramePr>
          <p:nvPr>
            <p:extLst>
              <p:ext uri="{D42A27DB-BD31-4B8C-83A1-F6EECF244321}">
                <p14:modId xmlns:p14="http://schemas.microsoft.com/office/powerpoint/2010/main" val="1913922885"/>
              </p:ext>
            </p:extLst>
          </p:nvPr>
        </p:nvGraphicFramePr>
        <p:xfrm>
          <a:off x="1546049" y="3728998"/>
          <a:ext cx="6445588" cy="822960"/>
        </p:xfrm>
        <a:graphic>
          <a:graphicData uri="http://schemas.openxmlformats.org/drawingml/2006/table">
            <a:tbl>
              <a:tblPr firstRow="1" bandRow="1">
                <a:tableStyleId>{5C22544A-7EE6-4342-B048-85BDC9FD1C3A}</a:tableStyleId>
              </a:tblPr>
              <a:tblGrid>
                <a:gridCol w="6445588">
                  <a:extLst>
                    <a:ext uri="{9D8B030D-6E8A-4147-A177-3AD203B41FA5}">
                      <a16:colId xmlns:a16="http://schemas.microsoft.com/office/drawing/2014/main" val="3006732689"/>
                    </a:ext>
                  </a:extLst>
                </a:gridCol>
              </a:tblGrid>
              <a:tr h="593902">
                <a:tc>
                  <a:txBody>
                    <a:bodyPr/>
                    <a:lstStyle/>
                    <a:p>
                      <a:r>
                        <a:rPr lang="en-US" sz="1200" dirty="0">
                          <a:latin typeface="Courier New" panose="02070309020205020404" pitchFamily="49" charset="0"/>
                          <a:cs typeface="Courier New" panose="02070309020205020404" pitchFamily="49" charset="0"/>
                        </a:rPr>
                        <a:t>python simple_classification_creator.py delete</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python simple_classification_creator.py delete my_delete_file.csv</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simple_classification_creator.exe delete</a:t>
                      </a:r>
                    </a:p>
                    <a:p>
                      <a:endParaRPr lang="en-US" sz="1200" dirty="0">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2155989993"/>
                  </a:ext>
                </a:extLst>
              </a:tr>
            </a:tbl>
          </a:graphicData>
        </a:graphic>
      </p:graphicFrame>
    </p:spTree>
    <p:extLst>
      <p:ext uri="{BB962C8B-B14F-4D97-AF65-F5344CB8AC3E}">
        <p14:creationId xmlns:p14="http://schemas.microsoft.com/office/powerpoint/2010/main" val="21266449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Additional Information</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08455" y="1051480"/>
            <a:ext cx="8470270" cy="5412215"/>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You will be prompted to choose a csv file to use for configuration</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Template files are stored in the “./templates” folder</a:t>
            </a:r>
          </a:p>
          <a:p>
            <a:pPr marL="342900" indent="-342900">
              <a:lnSpc>
                <a:spcPct val="90000"/>
              </a:lnSpc>
              <a:spcAft>
                <a:spcPts val="1000"/>
              </a:spcAft>
              <a:buFont typeface="Arial" panose="020B0604020202020204" pitchFamily="34" charset="0"/>
              <a:buChar char="•"/>
            </a:pPr>
            <a:r>
              <a:rPr lang="en-US" sz="1100" dirty="0" err="1">
                <a:latin typeface="Roboto" charset="0"/>
                <a:ea typeface="Roboto" charset="0"/>
                <a:cs typeface="Roboto" charset="0"/>
              </a:rPr>
              <a:t>json</a:t>
            </a:r>
            <a:r>
              <a:rPr lang="en-US" sz="1100" dirty="0">
                <a:latin typeface="Roboto" charset="0"/>
                <a:ea typeface="Roboto" charset="0"/>
                <a:cs typeface="Roboto" charset="0"/>
              </a:rPr>
              <a:t> files of what will be loaded will be stored in ./payloads/payload_&lt;timestamp&gt;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extracts are stored in the “./extracts”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Additional flags can be set on the script (or via command line using --&lt;parameter&gt;=&lt;value&gt; run with --help for all parameters):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default_pod</a:t>
            </a:r>
            <a:r>
              <a:rPr lang="en-US" sz="1100" dirty="0">
                <a:latin typeface="Roboto" charset="0"/>
                <a:ea typeface="Roboto" charset="0"/>
                <a:cs typeface="Roboto" charset="0"/>
              </a:rPr>
              <a:t>. Set this to the default Informatica POD to use. Example: dm-us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default_user</a:t>
            </a:r>
            <a:r>
              <a:rPr lang="en-US" sz="1100" dirty="0">
                <a:latin typeface="Roboto" charset="0"/>
                <a:ea typeface="Roboto" charset="0"/>
                <a:cs typeface="Roboto" charset="0"/>
              </a:rPr>
              <a:t>. Set this to the default user to use. Example: </a:t>
            </a:r>
            <a:r>
              <a:rPr lang="en-US" sz="1100" dirty="0" err="1">
                <a:latin typeface="Roboto" charset="0"/>
                <a:ea typeface="Roboto" charset="0"/>
                <a:cs typeface="Roboto" charset="0"/>
              </a:rPr>
              <a:t>shayes_compass</a:t>
            </a: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default_pwd</a:t>
            </a:r>
            <a:r>
              <a:rPr lang="en-US" sz="1100" i="1" dirty="0">
                <a:latin typeface="Roboto" charset="0"/>
                <a:ea typeface="Roboto" charset="0"/>
                <a:cs typeface="Roboto" charset="0"/>
              </a:rPr>
              <a:t>. </a:t>
            </a:r>
            <a:r>
              <a:rPr lang="en-US" sz="1100" dirty="0">
                <a:latin typeface="Roboto" charset="0"/>
                <a:ea typeface="Roboto" charset="0"/>
                <a:cs typeface="Roboto" charset="0"/>
              </a:rPr>
              <a:t>Set this to the default password to use. Example: 1234</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prompt_for_login_info</a:t>
            </a:r>
            <a:r>
              <a:rPr lang="en-US" sz="1100" dirty="0">
                <a:latin typeface="Roboto" charset="0"/>
                <a:ea typeface="Roboto" charset="0"/>
                <a:cs typeface="Roboto" charset="0"/>
              </a:rPr>
              <a:t>. True/False. Whether or not to prompt. If False, will not prompt, unless default is not set</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pause_before_loading</a:t>
            </a:r>
            <a:r>
              <a:rPr lang="en-US" sz="1100" i="1" dirty="0">
                <a:latin typeface="Roboto" charset="0"/>
                <a:ea typeface="Roboto" charset="0"/>
                <a:cs typeface="Roboto" charset="0"/>
              </a:rPr>
              <a:t>. </a:t>
            </a:r>
            <a:r>
              <a:rPr lang="en-US" sz="1100" dirty="0">
                <a:latin typeface="Roboto" charset="0"/>
                <a:ea typeface="Roboto" charset="0"/>
                <a:cs typeface="Roboto" charset="0"/>
              </a:rPr>
              <a:t>True/False. Whether or not to pause after payload files are created, before loading the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create_payloads_only</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will only create the payload files, without loading anything. Good for testing</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when_extracting_fetch_details</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when extracting classifications, it will also fetch the details for any user created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show_raw_errors</a:t>
            </a:r>
            <a:r>
              <a:rPr lang="en-US" sz="1100" dirty="0">
                <a:latin typeface="Roboto" charset="0"/>
                <a:ea typeface="Roboto" charset="0"/>
                <a:cs typeface="Roboto" charset="0"/>
              </a:rPr>
              <a:t>. True/False. If set to True, it will always show raw errors if they occur. Otherwise, it will attempt to find the message from the error, and display that.</a:t>
            </a:r>
          </a:p>
          <a:p>
            <a:pPr marL="742950" lvl="1" indent="-285750">
              <a:lnSpc>
                <a:spcPct val="90000"/>
              </a:lnSpc>
              <a:spcAft>
                <a:spcPts val="1000"/>
              </a:spcAft>
              <a:buFont typeface="Arial" panose="020B0604020202020204" pitchFamily="34" charset="0"/>
              <a:buChar char="•"/>
            </a:pPr>
            <a:r>
              <a:rPr lang="en-US" sz="1100" dirty="0" err="1">
                <a:latin typeface="Roboto" charset="0"/>
                <a:ea typeface="Roboto" charset="0"/>
                <a:cs typeface="Roboto" charset="0"/>
              </a:rPr>
              <a:t>skip_existing_lookup_tables</a:t>
            </a:r>
            <a:r>
              <a:rPr lang="en-US" sz="1100" dirty="0">
                <a:latin typeface="Roboto" charset="0"/>
                <a:ea typeface="Roboto" charset="0"/>
                <a:cs typeface="Roboto" charset="0"/>
              </a:rPr>
              <a:t>. True/False. If set to True, and a lookup table is defined that already exist, it will skip it.</a:t>
            </a:r>
          </a:p>
          <a:p>
            <a:pPr marL="742950" lvl="1" indent="-28575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If desired, you can create a credentials to save your defaults in ~/.</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path (c:\users\&lt;username&gt;\.</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Example of that file is:</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a:lnSpc>
                <a:spcPct val="90000"/>
              </a:lnSpc>
              <a:spcAft>
                <a:spcPts val="1000"/>
              </a:spcAft>
            </a:pPr>
            <a:endParaRPr lang="en-US" sz="1100" dirty="0">
              <a:latin typeface="Roboto" charset="0"/>
              <a:ea typeface="Roboto" charset="0"/>
              <a:cs typeface="Roboto" charset="0"/>
            </a:endParaRPr>
          </a:p>
        </p:txBody>
      </p:sp>
      <p:graphicFrame>
        <p:nvGraphicFramePr>
          <p:cNvPr id="3" name="Table 2">
            <a:extLst>
              <a:ext uri="{FF2B5EF4-FFF2-40B4-BE49-F238E27FC236}">
                <a16:creationId xmlns:a16="http://schemas.microsoft.com/office/drawing/2014/main" id="{2DB6FE30-190B-AB3A-DF02-6A0CF1FB3469}"/>
              </a:ext>
            </a:extLst>
          </p:cNvPr>
          <p:cNvGraphicFramePr>
            <a:graphicFrameLocks noGrp="1"/>
          </p:cNvGraphicFramePr>
          <p:nvPr>
            <p:extLst>
              <p:ext uri="{D42A27DB-BD31-4B8C-83A1-F6EECF244321}">
                <p14:modId xmlns:p14="http://schemas.microsoft.com/office/powerpoint/2010/main" val="1858541359"/>
              </p:ext>
            </p:extLst>
          </p:nvPr>
        </p:nvGraphicFramePr>
        <p:xfrm>
          <a:off x="9377241" y="3928721"/>
          <a:ext cx="2068406" cy="2225040"/>
        </p:xfrm>
        <a:graphic>
          <a:graphicData uri="http://schemas.openxmlformats.org/drawingml/2006/table">
            <a:tbl>
              <a:tblPr firstRow="1" bandRow="1">
                <a:tableStyleId>{5C22544A-7EE6-4342-B048-85BDC9FD1C3A}</a:tableStyleId>
              </a:tblPr>
              <a:tblGrid>
                <a:gridCol w="2068406">
                  <a:extLst>
                    <a:ext uri="{9D8B030D-6E8A-4147-A177-3AD203B41FA5}">
                      <a16:colId xmlns:a16="http://schemas.microsoft.com/office/drawing/2014/main" val="1261491639"/>
                    </a:ext>
                  </a:extLst>
                </a:gridCol>
              </a:tblGrid>
              <a:tr h="1857904">
                <a:tc>
                  <a:txBody>
                    <a:bodyPr/>
                    <a:lstStyle/>
                    <a:p>
                      <a:r>
                        <a:rPr lang="en-US" sz="1000" b="0" dirty="0">
                          <a:solidFill>
                            <a:schemeClr val="bg2"/>
                          </a:solidFill>
                          <a:latin typeface="Courier New" panose="02070309020205020404" pitchFamily="49" charset="0"/>
                          <a:cs typeface="Courier New" panose="02070309020205020404" pitchFamily="49" charset="0"/>
                        </a:rPr>
                        <a:t>[default1]</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shayes_example</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xyz</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a:t>
                      </a:r>
                      <a:r>
                        <a:rPr lang="en-US" sz="1000" b="0" dirty="0" err="1">
                          <a:solidFill>
                            <a:schemeClr val="bg2"/>
                          </a:solidFill>
                          <a:latin typeface="Courier New" panose="02070309020205020404" pitchFamily="49" charset="0"/>
                          <a:cs typeface="Courier New" panose="02070309020205020404" pitchFamily="49" charset="0"/>
                        </a:rPr>
                        <a:t>shayes_compass</a:t>
                      </a:r>
                      <a:r>
                        <a:rPr lang="en-US" sz="1000" b="0" dirty="0">
                          <a:solidFill>
                            <a:schemeClr val="bg2"/>
                          </a:solidFill>
                          <a:latin typeface="Courier New" panose="02070309020205020404" pitchFamily="49" charset="0"/>
                          <a:cs typeface="Courier New" panose="02070309020205020404" pitchFamily="49" charset="0"/>
                        </a:rPr>
                        <a:t>]</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shayes_compass</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abc</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[reinvent]</a:t>
                      </a:r>
                    </a:p>
                    <a:p>
                      <a:r>
                        <a:rPr lang="en-US" sz="1000" b="0" dirty="0">
                          <a:solidFill>
                            <a:schemeClr val="bg2"/>
                          </a:solidFill>
                          <a:latin typeface="Courier New" panose="02070309020205020404" pitchFamily="49" charset="0"/>
                          <a:cs typeface="Courier New" panose="02070309020205020404" pitchFamily="49" charset="0"/>
                        </a:rPr>
                        <a:t>pod = dm-us</a:t>
                      </a:r>
                    </a:p>
                    <a:p>
                      <a:r>
                        <a:rPr lang="en-US" sz="1000" b="0" dirty="0">
                          <a:solidFill>
                            <a:schemeClr val="bg2"/>
                          </a:solidFill>
                          <a:latin typeface="Courier New" panose="02070309020205020404" pitchFamily="49" charset="0"/>
                          <a:cs typeface="Courier New" panose="02070309020205020404" pitchFamily="49" charset="0"/>
                        </a:rPr>
                        <a:t>user = reinvent01</a:t>
                      </a: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zyx</a:t>
                      </a:r>
                      <a:endParaRPr lang="en-US" sz="1000"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11853460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DC6AD-6232-45E1-EDE5-2860E364DA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AADC19E-47FC-EE8A-0F80-54047AE37874}"/>
              </a:ext>
            </a:extLst>
          </p:cNvPr>
          <p:cNvSpPr>
            <a:spLocks noGrp="1"/>
          </p:cNvSpPr>
          <p:nvPr>
            <p:ph type="title"/>
          </p:nvPr>
        </p:nvSpPr>
        <p:spPr/>
        <p:txBody>
          <a:bodyPr/>
          <a:lstStyle/>
          <a:p>
            <a:r>
              <a:rPr lang="en-US" dirty="0"/>
              <a:t>Command Line Options</a:t>
            </a:r>
            <a:endParaRPr lang="en-IN" dirty="0"/>
          </a:p>
        </p:txBody>
      </p:sp>
      <p:sp>
        <p:nvSpPr>
          <p:cNvPr id="16" name="Content Placeholder 13">
            <a:extLst>
              <a:ext uri="{FF2B5EF4-FFF2-40B4-BE49-F238E27FC236}">
                <a16:creationId xmlns:a16="http://schemas.microsoft.com/office/drawing/2014/main" id="{15BC1B74-7313-4857-0619-8A292A6AFF5A}"/>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F300C14C-351E-447C-E98F-3FF5B3C25B1B}"/>
              </a:ext>
            </a:extLst>
          </p:cNvPr>
          <p:cNvSpPr txBox="1"/>
          <p:nvPr/>
        </p:nvSpPr>
        <p:spPr>
          <a:xfrm>
            <a:off x="4832" y="1045029"/>
            <a:ext cx="4502927" cy="5412215"/>
          </a:xfrm>
          <a:prstGeom prst="rect">
            <a:avLst/>
          </a:prstGeom>
          <a:noFill/>
        </p:spPr>
        <p:txBody>
          <a:bodyPr wrap="square" lIns="0" tIns="0" rIns="0" bIns="0" rtlCol="0">
            <a:noAutofit/>
          </a:bodyPr>
          <a:lstStyle/>
          <a:p>
            <a:pPr lvl="1">
              <a:lnSpc>
                <a:spcPct val="90000"/>
              </a:lnSpc>
              <a:spcAft>
                <a:spcPts val="1000"/>
              </a:spcAft>
            </a:pPr>
            <a:r>
              <a:rPr lang="en-US" sz="800" dirty="0">
                <a:latin typeface="Roboto" charset="0"/>
                <a:ea typeface="Roboto" charset="0"/>
                <a:cs typeface="Roboto" charset="0"/>
              </a:rPr>
              <a:t>Optionally, you can set parameters:</a:t>
            </a:r>
          </a:p>
          <a:p>
            <a:pPr lvl="1">
              <a:lnSpc>
                <a:spcPct val="90000"/>
              </a:lnSpc>
              <a:spcAft>
                <a:spcPts val="1000"/>
              </a:spcAft>
            </a:pPr>
            <a:r>
              <a:rPr lang="en-US" sz="800" dirty="0">
                <a:latin typeface="Roboto" charset="0"/>
                <a:ea typeface="Roboto" charset="0"/>
                <a:cs typeface="Roboto" charset="0"/>
              </a:rPr>
              <a:t>  --help</a:t>
            </a:r>
          </a:p>
          <a:p>
            <a:pPr lvl="1">
              <a:lnSpc>
                <a:spcPct val="90000"/>
              </a:lnSpc>
              <a:spcAft>
                <a:spcPts val="1000"/>
              </a:spcAft>
            </a:pPr>
            <a:r>
              <a:rPr lang="en-US" sz="800" dirty="0">
                <a:latin typeface="Roboto" charset="0"/>
                <a:ea typeface="Roboto" charset="0"/>
                <a:cs typeface="Roboto" charset="0"/>
              </a:rPr>
              <a:t>     This will display all command line options</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default_user</a:t>
            </a: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You can specify the username to use. if you do now specify one, it will look in the</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informatica_cdgc</a:t>
            </a:r>
            <a:r>
              <a:rPr lang="en-US" sz="800" dirty="0">
                <a:latin typeface="Roboto" charset="0"/>
                <a:ea typeface="Roboto" charset="0"/>
                <a:cs typeface="Roboto" charset="0"/>
              </a:rPr>
              <a:t>/credentials file (as shown below)</a:t>
            </a:r>
          </a:p>
          <a:p>
            <a:pPr lvl="1">
              <a:lnSpc>
                <a:spcPct val="90000"/>
              </a:lnSpc>
              <a:spcAft>
                <a:spcPts val="1000"/>
              </a:spcAft>
            </a:pPr>
            <a:r>
              <a:rPr lang="en-US" sz="800" dirty="0">
                <a:latin typeface="Roboto" charset="0"/>
                <a:ea typeface="Roboto" charset="0"/>
                <a:cs typeface="Roboto" charset="0"/>
              </a:rPr>
              <a:t>        Example:</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default_user</a:t>
            </a:r>
            <a:r>
              <a:rPr lang="en-US" sz="800" dirty="0">
                <a:latin typeface="Roboto" charset="0"/>
                <a:ea typeface="Roboto" charset="0"/>
                <a:cs typeface="Roboto" charset="0"/>
              </a:rPr>
              <a:t>=</a:t>
            </a:r>
            <a:r>
              <a:rPr lang="en-US" sz="800" dirty="0" err="1">
                <a:latin typeface="Roboto" charset="0"/>
                <a:ea typeface="Roboto" charset="0"/>
                <a:cs typeface="Roboto" charset="0"/>
              </a:rPr>
              <a:t>shayes_compass</a:t>
            </a:r>
            <a:endParaRPr lang="en-US" sz="800" dirty="0">
              <a:latin typeface="Roboto" charset="0"/>
              <a:ea typeface="Roboto" charset="0"/>
              <a:cs typeface="Roboto" charset="0"/>
            </a:endParaRPr>
          </a:p>
          <a:p>
            <a:pPr lvl="1">
              <a:lnSpc>
                <a:spcPct val="90000"/>
              </a:lnSpc>
              <a:spcAft>
                <a:spcPts val="1000"/>
              </a:spcAft>
            </a:pP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default_pwd</a:t>
            </a: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You can specify the password to use. if you do now specify one, it will look in the</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informatica_cdgc</a:t>
            </a:r>
            <a:r>
              <a:rPr lang="en-US" sz="800" dirty="0">
                <a:latin typeface="Roboto" charset="0"/>
                <a:ea typeface="Roboto" charset="0"/>
                <a:cs typeface="Roboto" charset="0"/>
              </a:rPr>
              <a:t>/credentials file (as shown below)</a:t>
            </a:r>
          </a:p>
          <a:p>
            <a:pPr lvl="1">
              <a:lnSpc>
                <a:spcPct val="90000"/>
              </a:lnSpc>
              <a:spcAft>
                <a:spcPts val="1000"/>
              </a:spcAft>
            </a:pPr>
            <a:r>
              <a:rPr lang="en-US" sz="800" dirty="0">
                <a:latin typeface="Roboto" charset="0"/>
                <a:ea typeface="Roboto" charset="0"/>
                <a:cs typeface="Roboto" charset="0"/>
              </a:rPr>
              <a:t>        Example:</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default_pwd</a:t>
            </a:r>
            <a:r>
              <a:rPr lang="en-US" sz="800" dirty="0">
                <a:latin typeface="Roboto" charset="0"/>
                <a:ea typeface="Roboto" charset="0"/>
                <a:cs typeface="Roboto" charset="0"/>
              </a:rPr>
              <a:t>=12345</a:t>
            </a:r>
          </a:p>
          <a:p>
            <a:pPr lvl="1">
              <a:lnSpc>
                <a:spcPct val="90000"/>
              </a:lnSpc>
              <a:spcAft>
                <a:spcPts val="1000"/>
              </a:spcAft>
            </a:pP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default_pod</a:t>
            </a: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You can specify the pod to use. if you do now specify one, it will look in the</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informatica_cdgc</a:t>
            </a:r>
            <a:r>
              <a:rPr lang="en-US" sz="800" dirty="0">
                <a:latin typeface="Roboto" charset="0"/>
                <a:ea typeface="Roboto" charset="0"/>
                <a:cs typeface="Roboto" charset="0"/>
              </a:rPr>
              <a:t>/credentials file (as shown below)</a:t>
            </a:r>
          </a:p>
          <a:p>
            <a:pPr lvl="1">
              <a:lnSpc>
                <a:spcPct val="90000"/>
              </a:lnSpc>
              <a:spcAft>
                <a:spcPts val="1000"/>
              </a:spcAft>
            </a:pPr>
            <a:r>
              <a:rPr lang="en-US" sz="800" dirty="0">
                <a:latin typeface="Roboto" charset="0"/>
                <a:ea typeface="Roboto" charset="0"/>
                <a:cs typeface="Roboto" charset="0"/>
              </a:rPr>
              <a:t>        Typically this "pod" can be shown in the url: for example: "dm-us"</a:t>
            </a:r>
          </a:p>
          <a:p>
            <a:pPr lvl="1">
              <a:lnSpc>
                <a:spcPct val="90000"/>
              </a:lnSpc>
              <a:spcAft>
                <a:spcPts val="1000"/>
              </a:spcAft>
            </a:pPr>
            <a:r>
              <a:rPr lang="en-US" sz="800" dirty="0">
                <a:latin typeface="Roboto" charset="0"/>
                <a:ea typeface="Roboto" charset="0"/>
                <a:cs typeface="Roboto" charset="0"/>
              </a:rPr>
              <a:t>        Example:</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default_pwd</a:t>
            </a:r>
            <a:r>
              <a:rPr lang="en-US" sz="800" dirty="0">
                <a:latin typeface="Roboto" charset="0"/>
                <a:ea typeface="Roboto" charset="0"/>
                <a:cs typeface="Roboto" charset="0"/>
              </a:rPr>
              <a:t>=dm-us  </a:t>
            </a:r>
          </a:p>
          <a:p>
            <a:pPr lvl="1">
              <a:lnSpc>
                <a:spcPct val="90000"/>
              </a:lnSpc>
              <a:spcAft>
                <a:spcPts val="1000"/>
              </a:spcAft>
            </a:pPr>
            <a:endParaRPr lang="en-US" sz="8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endParaRPr lang="en-US" sz="800" dirty="0">
              <a:latin typeface="Roboto" charset="0"/>
              <a:ea typeface="Roboto" charset="0"/>
              <a:cs typeface="Roboto" charset="0"/>
            </a:endParaRPr>
          </a:p>
          <a:p>
            <a:pPr>
              <a:lnSpc>
                <a:spcPct val="90000"/>
              </a:lnSpc>
              <a:spcAft>
                <a:spcPts val="1000"/>
              </a:spcAft>
            </a:pPr>
            <a:endParaRPr lang="en-US" sz="800" dirty="0">
              <a:latin typeface="Roboto" charset="0"/>
              <a:ea typeface="Roboto" charset="0"/>
              <a:cs typeface="Roboto" charset="0"/>
            </a:endParaRPr>
          </a:p>
        </p:txBody>
      </p:sp>
      <p:sp>
        <p:nvSpPr>
          <p:cNvPr id="2" name="TextBox 1">
            <a:extLst>
              <a:ext uri="{FF2B5EF4-FFF2-40B4-BE49-F238E27FC236}">
                <a16:creationId xmlns:a16="http://schemas.microsoft.com/office/drawing/2014/main" id="{3D99F5A5-A0E1-EC6F-E718-9274ADF9116A}"/>
              </a:ext>
            </a:extLst>
          </p:cNvPr>
          <p:cNvSpPr txBox="1"/>
          <p:nvPr/>
        </p:nvSpPr>
        <p:spPr>
          <a:xfrm>
            <a:off x="4360878" y="1045029"/>
            <a:ext cx="4416050" cy="5412215"/>
          </a:xfrm>
          <a:prstGeom prst="rect">
            <a:avLst/>
          </a:prstGeom>
          <a:noFill/>
        </p:spPr>
        <p:txBody>
          <a:bodyPr wrap="square" lIns="0" tIns="0" rIns="0" bIns="0" rtlCol="0">
            <a:noAutofit/>
          </a:bodyPr>
          <a:lstStyle/>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csv_file</a:t>
            </a: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You can specify the config csv file to use directly, by setting it here. </a:t>
            </a:r>
          </a:p>
          <a:p>
            <a:pPr lvl="1">
              <a:lnSpc>
                <a:spcPct val="90000"/>
              </a:lnSpc>
              <a:spcAft>
                <a:spcPts val="1000"/>
              </a:spcAft>
            </a:pPr>
            <a:r>
              <a:rPr lang="en-US" sz="800" dirty="0">
                <a:latin typeface="Roboto" charset="0"/>
                <a:ea typeface="Roboto" charset="0"/>
                <a:cs typeface="Roboto" charset="0"/>
              </a:rPr>
              <a:t>        It will default to the directory where the script/exe file resides.</a:t>
            </a:r>
          </a:p>
          <a:p>
            <a:pPr lvl="1">
              <a:lnSpc>
                <a:spcPct val="90000"/>
              </a:lnSpc>
              <a:spcAft>
                <a:spcPts val="1000"/>
              </a:spcAft>
            </a:pPr>
            <a:r>
              <a:rPr lang="en-US" sz="800" dirty="0">
                <a:latin typeface="Roboto" charset="0"/>
                <a:ea typeface="Roboto" charset="0"/>
                <a:cs typeface="Roboto" charset="0"/>
              </a:rPr>
              <a:t>        Example:</a:t>
            </a:r>
          </a:p>
          <a:p>
            <a:pPr lvl="1">
              <a:lnSpc>
                <a:spcPct val="90000"/>
              </a:lnSpc>
              <a:spcAft>
                <a:spcPts val="1000"/>
              </a:spcAft>
            </a:pPr>
            <a:r>
              <a:rPr lang="en-US" sz="800" dirty="0">
                <a:latin typeface="Roboto" charset="0"/>
                <a:ea typeface="Roboto" charset="0"/>
                <a:cs typeface="Roboto" charset="0"/>
              </a:rPr>
              <a:t>            --csv_file=my_classifications.csv</a:t>
            </a:r>
          </a:p>
          <a:p>
            <a:pPr lvl="1">
              <a:lnSpc>
                <a:spcPct val="90000"/>
              </a:lnSpc>
              <a:spcAft>
                <a:spcPts val="1000"/>
              </a:spcAft>
            </a:pP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csv_file_path</a:t>
            </a: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You can specify the config csv file to use directly, by setting it here. </a:t>
            </a:r>
          </a:p>
          <a:p>
            <a:pPr lvl="1">
              <a:lnSpc>
                <a:spcPct val="90000"/>
              </a:lnSpc>
              <a:spcAft>
                <a:spcPts val="1000"/>
              </a:spcAft>
            </a:pPr>
            <a:r>
              <a:rPr lang="en-US" sz="800" dirty="0">
                <a:latin typeface="Roboto" charset="0"/>
                <a:ea typeface="Roboto" charset="0"/>
                <a:cs typeface="Roboto" charset="0"/>
              </a:rPr>
              <a:t>        Setting it with this option, will allow you to specify the full path (use </a:t>
            </a:r>
            <a:r>
              <a:rPr lang="en-US" sz="800" dirty="0" err="1">
                <a:latin typeface="Roboto" charset="0"/>
                <a:ea typeface="Roboto" charset="0"/>
                <a:cs typeface="Roboto" charset="0"/>
              </a:rPr>
              <a:t>linux</a:t>
            </a:r>
            <a:r>
              <a:rPr lang="en-US" sz="800" dirty="0">
                <a:latin typeface="Roboto" charset="0"/>
                <a:ea typeface="Roboto" charset="0"/>
                <a:cs typeface="Roboto" charset="0"/>
              </a:rPr>
              <a:t> forward slashes)</a:t>
            </a:r>
          </a:p>
          <a:p>
            <a:pPr lvl="1">
              <a:lnSpc>
                <a:spcPct val="90000"/>
              </a:lnSpc>
              <a:spcAft>
                <a:spcPts val="1000"/>
              </a:spcAft>
            </a:pPr>
            <a:r>
              <a:rPr lang="en-US" sz="800" dirty="0">
                <a:latin typeface="Roboto" charset="0"/>
                <a:ea typeface="Roboto" charset="0"/>
                <a:cs typeface="Roboto" charset="0"/>
              </a:rPr>
              <a:t>        Example:</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csv_file_path</a:t>
            </a:r>
            <a:r>
              <a:rPr lang="en-US" sz="800" dirty="0">
                <a:latin typeface="Roboto" charset="0"/>
                <a:ea typeface="Roboto" charset="0"/>
                <a:cs typeface="Roboto" charset="0"/>
              </a:rPr>
              <a:t>=c:/junk/my_classifications.csv </a:t>
            </a:r>
          </a:p>
          <a:p>
            <a:pPr lvl="1">
              <a:lnSpc>
                <a:spcPct val="90000"/>
              </a:lnSpc>
              <a:spcAft>
                <a:spcPts val="1000"/>
              </a:spcAft>
            </a:pPr>
            <a:r>
              <a:rPr lang="en-US" sz="800" dirty="0">
                <a:latin typeface="Roboto" charset="0"/>
                <a:ea typeface="Roboto" charset="0"/>
                <a:cs typeface="Roboto" charset="0"/>
              </a:rPr>
              <a:t>   </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skip_existing_lookup_tables</a:t>
            </a:r>
            <a:r>
              <a:rPr lang="en-US" sz="800" dirty="0">
                <a:latin typeface="Roboto" charset="0"/>
                <a:ea typeface="Roboto" charset="0"/>
                <a:cs typeface="Roboto" charset="0"/>
              </a:rPr>
              <a:t>      </a:t>
            </a:r>
          </a:p>
          <a:p>
            <a:pPr lvl="1">
              <a:lnSpc>
                <a:spcPct val="90000"/>
              </a:lnSpc>
              <a:spcAft>
                <a:spcPts val="1000"/>
              </a:spcAft>
            </a:pPr>
            <a:r>
              <a:rPr lang="en-US" sz="800" dirty="0">
                <a:latin typeface="Roboto" charset="0"/>
                <a:ea typeface="Roboto" charset="0"/>
                <a:cs typeface="Roboto" charset="0"/>
              </a:rPr>
              <a:t>        If a Lookup table is defined, and it already exists, you can specify whether to </a:t>
            </a:r>
            <a:r>
              <a:rPr lang="en-US" sz="800" dirty="0" err="1">
                <a:latin typeface="Roboto" charset="0"/>
                <a:ea typeface="Roboto" charset="0"/>
                <a:cs typeface="Roboto" charset="0"/>
              </a:rPr>
              <a:t>upddate</a:t>
            </a: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the lookup table, or skip it. If set to True, it will skip existing lookup tables. </a:t>
            </a:r>
          </a:p>
          <a:p>
            <a:pPr lvl="1">
              <a:lnSpc>
                <a:spcPct val="90000"/>
              </a:lnSpc>
              <a:spcAft>
                <a:spcPts val="1000"/>
              </a:spcAft>
            </a:pPr>
            <a:r>
              <a:rPr lang="en-US" sz="800" dirty="0">
                <a:latin typeface="Roboto" charset="0"/>
                <a:ea typeface="Roboto" charset="0"/>
                <a:cs typeface="Roboto" charset="0"/>
              </a:rPr>
              <a:t>        If set to False (default), it will update the lookup table.</a:t>
            </a:r>
          </a:p>
          <a:p>
            <a:pPr lvl="1">
              <a:lnSpc>
                <a:spcPct val="90000"/>
              </a:lnSpc>
              <a:spcAft>
                <a:spcPts val="1000"/>
              </a:spcAft>
            </a:pPr>
            <a:r>
              <a:rPr lang="en-US" sz="800" dirty="0">
                <a:latin typeface="Roboto" charset="0"/>
                <a:ea typeface="Roboto" charset="0"/>
                <a:cs typeface="Roboto" charset="0"/>
              </a:rPr>
              <a:t>        Example:</a:t>
            </a:r>
          </a:p>
          <a:p>
            <a:pPr lvl="1">
              <a:lnSpc>
                <a:spcPct val="90000"/>
              </a:lnSpc>
              <a:spcAft>
                <a:spcPts val="1000"/>
              </a:spcAft>
            </a:pPr>
            <a:r>
              <a:rPr lang="en-US" sz="800" dirty="0">
                <a:latin typeface="Roboto" charset="0"/>
                <a:ea typeface="Roboto" charset="0"/>
                <a:cs typeface="Roboto" charset="0"/>
              </a:rPr>
              <a:t>            --</a:t>
            </a:r>
            <a:r>
              <a:rPr lang="en-US" sz="800" dirty="0" err="1">
                <a:latin typeface="Roboto" charset="0"/>
                <a:ea typeface="Roboto" charset="0"/>
                <a:cs typeface="Roboto" charset="0"/>
              </a:rPr>
              <a:t>skip_existing_lookup_tables</a:t>
            </a:r>
            <a:r>
              <a:rPr lang="en-US" sz="800" dirty="0">
                <a:latin typeface="Roboto" charset="0"/>
                <a:ea typeface="Roboto" charset="0"/>
                <a:cs typeface="Roboto" charset="0"/>
              </a:rPr>
              <a:t>=True</a:t>
            </a:r>
          </a:p>
          <a:p>
            <a:pPr lvl="1">
              <a:lnSpc>
                <a:spcPct val="90000"/>
              </a:lnSpc>
              <a:spcAft>
                <a:spcPts val="1000"/>
              </a:spcAft>
            </a:pPr>
            <a:endParaRPr lang="en-US" sz="800" dirty="0">
              <a:latin typeface="Roboto" charset="0"/>
              <a:ea typeface="Roboto" charset="0"/>
              <a:cs typeface="Roboto" charset="0"/>
            </a:endParaRPr>
          </a:p>
          <a:p>
            <a:pPr>
              <a:lnSpc>
                <a:spcPct val="90000"/>
              </a:lnSpc>
              <a:spcAft>
                <a:spcPts val="1000"/>
              </a:spcAft>
            </a:pPr>
            <a:endParaRPr lang="en-US" sz="800" dirty="0">
              <a:latin typeface="Roboto" charset="0"/>
              <a:ea typeface="Roboto" charset="0"/>
              <a:cs typeface="Roboto" charset="0"/>
            </a:endParaRPr>
          </a:p>
        </p:txBody>
      </p:sp>
      <p:sp>
        <p:nvSpPr>
          <p:cNvPr id="4" name="TextBox 3">
            <a:extLst>
              <a:ext uri="{FF2B5EF4-FFF2-40B4-BE49-F238E27FC236}">
                <a16:creationId xmlns:a16="http://schemas.microsoft.com/office/drawing/2014/main" id="{DFF4C150-9603-28FE-527C-0B1C6C34BF7A}"/>
              </a:ext>
            </a:extLst>
          </p:cNvPr>
          <p:cNvSpPr txBox="1"/>
          <p:nvPr/>
        </p:nvSpPr>
        <p:spPr>
          <a:xfrm>
            <a:off x="8636955" y="1045028"/>
            <a:ext cx="3518338" cy="5412215"/>
          </a:xfrm>
          <a:prstGeom prst="rect">
            <a:avLst/>
          </a:prstGeom>
          <a:noFill/>
        </p:spPr>
        <p:txBody>
          <a:bodyPr wrap="square" lIns="0" tIns="0" rIns="0" bIns="0" rtlCol="0">
            <a:noAutofit/>
          </a:bodyPr>
          <a:lstStyle/>
          <a:p>
            <a:pPr lvl="1">
              <a:lnSpc>
                <a:spcPct val="90000"/>
              </a:lnSpc>
              <a:spcAft>
                <a:spcPts val="1000"/>
              </a:spcAft>
            </a:pPr>
            <a:r>
              <a:rPr lang="en-US" sz="800" dirty="0">
                <a:latin typeface="Roboto" charset="0"/>
                <a:ea typeface="Roboto" charset="0"/>
                <a:cs typeface="Roboto" charset="0"/>
              </a:rPr>
              <a:t>   </a:t>
            </a:r>
          </a:p>
          <a:p>
            <a:pPr lvl="1">
              <a:lnSpc>
                <a:spcPct val="90000"/>
              </a:lnSpc>
              <a:spcAft>
                <a:spcPts val="1000"/>
              </a:spcAft>
            </a:pPr>
            <a:r>
              <a:rPr lang="en-US" sz="800" dirty="0">
                <a:latin typeface="Roboto" charset="0"/>
                <a:ea typeface="Roboto" charset="0"/>
                <a:cs typeface="Roboto" charset="0"/>
              </a:rPr>
              <a:t>Direct Command line options:</a:t>
            </a:r>
          </a:p>
          <a:p>
            <a:pPr lvl="1">
              <a:lnSpc>
                <a:spcPct val="90000"/>
              </a:lnSpc>
              <a:spcAft>
                <a:spcPts val="1000"/>
              </a:spcAft>
            </a:pPr>
            <a:r>
              <a:rPr lang="en-US" sz="800" dirty="0">
                <a:latin typeface="Roboto" charset="0"/>
                <a:ea typeface="Roboto" charset="0"/>
                <a:cs typeface="Roboto" charset="0"/>
              </a:rPr>
              <a:t>   delete</a:t>
            </a:r>
          </a:p>
          <a:p>
            <a:pPr lvl="1">
              <a:lnSpc>
                <a:spcPct val="90000"/>
              </a:lnSpc>
              <a:spcAft>
                <a:spcPts val="1000"/>
              </a:spcAft>
            </a:pPr>
            <a:r>
              <a:rPr lang="en-US" sz="800" dirty="0">
                <a:latin typeface="Roboto" charset="0"/>
                <a:ea typeface="Roboto" charset="0"/>
                <a:cs typeface="Roboto" charset="0"/>
              </a:rPr>
              <a:t>        Use this command line argument to specify delete classifications action.</a:t>
            </a:r>
          </a:p>
          <a:p>
            <a:pPr lvl="1">
              <a:lnSpc>
                <a:spcPct val="90000"/>
              </a:lnSpc>
              <a:spcAft>
                <a:spcPts val="1000"/>
              </a:spcAft>
            </a:pPr>
            <a:endParaRPr lang="en-US" sz="800" dirty="0">
              <a:latin typeface="Roboto" charset="0"/>
              <a:ea typeface="Roboto" charset="0"/>
              <a:cs typeface="Roboto" charset="0"/>
            </a:endParaRPr>
          </a:p>
          <a:p>
            <a:pPr lvl="1">
              <a:lnSpc>
                <a:spcPct val="90000"/>
              </a:lnSpc>
              <a:spcAft>
                <a:spcPts val="1000"/>
              </a:spcAft>
            </a:pPr>
            <a:r>
              <a:rPr lang="en-US" sz="800" dirty="0">
                <a:latin typeface="Roboto" charset="0"/>
                <a:ea typeface="Roboto" charset="0"/>
                <a:cs typeface="Roboto" charset="0"/>
              </a:rPr>
              <a:t>   extract</a:t>
            </a:r>
          </a:p>
          <a:p>
            <a:pPr lvl="1">
              <a:lnSpc>
                <a:spcPct val="90000"/>
              </a:lnSpc>
              <a:spcAft>
                <a:spcPts val="1000"/>
              </a:spcAft>
            </a:pPr>
            <a:r>
              <a:rPr lang="en-US" sz="800" dirty="0">
                <a:latin typeface="Roboto" charset="0"/>
                <a:ea typeface="Roboto" charset="0"/>
                <a:cs typeface="Roboto" charset="0"/>
              </a:rPr>
              <a:t>        Use this command to simply extract user created classifications. Use this to create </a:t>
            </a:r>
          </a:p>
          <a:p>
            <a:pPr lvl="1">
              <a:lnSpc>
                <a:spcPct val="90000"/>
              </a:lnSpc>
              <a:spcAft>
                <a:spcPts val="1000"/>
              </a:spcAft>
            </a:pPr>
            <a:r>
              <a:rPr lang="en-US" sz="800" dirty="0">
                <a:latin typeface="Roboto" charset="0"/>
                <a:ea typeface="Roboto" charset="0"/>
                <a:cs typeface="Roboto" charset="0"/>
              </a:rPr>
              <a:t>        additional templates. The "details" that it downloads will provide the correct syntax for</a:t>
            </a:r>
          </a:p>
          <a:p>
            <a:pPr lvl="1">
              <a:lnSpc>
                <a:spcPct val="90000"/>
              </a:lnSpc>
              <a:spcAft>
                <a:spcPts val="1000"/>
              </a:spcAft>
            </a:pPr>
            <a:r>
              <a:rPr lang="en-US" sz="800" dirty="0">
                <a:latin typeface="Roboto" charset="0"/>
                <a:ea typeface="Roboto" charset="0"/>
                <a:cs typeface="Roboto" charset="0"/>
              </a:rPr>
              <a:t>        templates.</a:t>
            </a:r>
          </a:p>
          <a:p>
            <a:pPr marL="742950" lvl="1" indent="-285750">
              <a:lnSpc>
                <a:spcPct val="90000"/>
              </a:lnSpc>
              <a:spcAft>
                <a:spcPts val="1000"/>
              </a:spcAft>
              <a:buFont typeface="Arial" panose="020B0604020202020204" pitchFamily="34" charset="0"/>
              <a:buChar char="•"/>
            </a:pPr>
            <a:endParaRPr lang="en-US" sz="800" dirty="0">
              <a:latin typeface="Roboto" charset="0"/>
              <a:ea typeface="Roboto" charset="0"/>
              <a:cs typeface="Roboto" charset="0"/>
            </a:endParaRPr>
          </a:p>
          <a:p>
            <a:pPr>
              <a:lnSpc>
                <a:spcPct val="90000"/>
              </a:lnSpc>
              <a:spcAft>
                <a:spcPts val="1000"/>
              </a:spcAft>
            </a:pPr>
            <a:endParaRPr lang="en-US" sz="800" dirty="0">
              <a:latin typeface="Roboto" charset="0"/>
              <a:ea typeface="Roboto" charset="0"/>
              <a:cs typeface="Roboto" charset="0"/>
            </a:endParaRPr>
          </a:p>
        </p:txBody>
      </p:sp>
    </p:spTree>
    <p:extLst>
      <p:ext uri="{BB962C8B-B14F-4D97-AF65-F5344CB8AC3E}">
        <p14:creationId xmlns:p14="http://schemas.microsoft.com/office/powerpoint/2010/main" val="55317237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Output</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848968" y="1157381"/>
            <a:ext cx="10490887" cy="1084519"/>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Sample Output:</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Note that if an error occurs, it will skip that classification and continue</a:t>
            </a:r>
          </a:p>
        </p:txBody>
      </p:sp>
      <p:pic>
        <p:nvPicPr>
          <p:cNvPr id="4" name="Picture 3">
            <a:extLst>
              <a:ext uri="{FF2B5EF4-FFF2-40B4-BE49-F238E27FC236}">
                <a16:creationId xmlns:a16="http://schemas.microsoft.com/office/drawing/2014/main" id="{11174BFF-3698-BD9E-5E19-7E87FBA82035}"/>
              </a:ext>
            </a:extLst>
          </p:cNvPr>
          <p:cNvPicPr>
            <a:picLocks noChangeAspect="1"/>
          </p:cNvPicPr>
          <p:nvPr/>
        </p:nvPicPr>
        <p:blipFill>
          <a:blip r:embed="rId2"/>
          <a:stretch>
            <a:fillRect/>
          </a:stretch>
        </p:blipFill>
        <p:spPr>
          <a:xfrm>
            <a:off x="349196" y="1997771"/>
            <a:ext cx="5730866" cy="19810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A682AC08-AC93-4AC8-0F7D-2CB5B7115056}"/>
              </a:ext>
            </a:extLst>
          </p:cNvPr>
          <p:cNvPicPr>
            <a:picLocks noChangeAspect="1"/>
          </p:cNvPicPr>
          <p:nvPr/>
        </p:nvPicPr>
        <p:blipFill>
          <a:blip r:embed="rId3"/>
          <a:stretch>
            <a:fillRect/>
          </a:stretch>
        </p:blipFill>
        <p:spPr>
          <a:xfrm>
            <a:off x="5696357" y="2343074"/>
            <a:ext cx="6143272" cy="2156351"/>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B520F4C6-83EA-CC97-13EE-C6565125EFAF}"/>
              </a:ext>
            </a:extLst>
          </p:cNvPr>
          <p:cNvPicPr>
            <a:picLocks noChangeAspect="1"/>
          </p:cNvPicPr>
          <p:nvPr/>
        </p:nvPicPr>
        <p:blipFill>
          <a:blip r:embed="rId4"/>
          <a:stretch>
            <a:fillRect/>
          </a:stretch>
        </p:blipFill>
        <p:spPr>
          <a:xfrm>
            <a:off x="1805394" y="4533736"/>
            <a:ext cx="6962599" cy="16310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74831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An automated way to create one or more classifications in bulk, including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Basic or Advanced Rules (or no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Element or Entity Classifications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Uses Templates to allow for versatility</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Logic added for dealing with nested lists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B0A3C0-DAAB-8D9C-4B3B-8A937364BFF5}"/>
              </a:ext>
            </a:extLst>
          </p:cNvPr>
          <p:cNvPicPr>
            <a:picLocks noChangeAspect="1"/>
          </p:cNvPicPr>
          <p:nvPr/>
        </p:nvPicPr>
        <p:blipFill>
          <a:blip r:embed="rId2"/>
          <a:stretch>
            <a:fillRect/>
          </a:stretch>
        </p:blipFill>
        <p:spPr>
          <a:xfrm>
            <a:off x="201892" y="656593"/>
            <a:ext cx="11986932" cy="1641453"/>
          </a:xfrm>
          <a:prstGeom prst="rect">
            <a:avLst/>
          </a:prstGeom>
        </p:spPr>
      </p:pic>
      <p:sp>
        <p:nvSpPr>
          <p:cNvPr id="11" name="TextBox 10">
            <a:extLst>
              <a:ext uri="{FF2B5EF4-FFF2-40B4-BE49-F238E27FC236}">
                <a16:creationId xmlns:a16="http://schemas.microsoft.com/office/drawing/2014/main" id="{CEDE4AF3-28A5-7917-E40A-D2FF58E652FD}"/>
              </a:ext>
            </a:extLst>
          </p:cNvPr>
          <p:cNvSpPr txBox="1"/>
          <p:nvPr/>
        </p:nvSpPr>
        <p:spPr>
          <a:xfrm>
            <a:off x="201892" y="2899533"/>
            <a:ext cx="1465231"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Classification Name</a:t>
            </a:r>
          </a:p>
        </p:txBody>
      </p:sp>
      <p:cxnSp>
        <p:nvCxnSpPr>
          <p:cNvPr id="13" name="Straight Arrow Connector 12">
            <a:extLst>
              <a:ext uri="{FF2B5EF4-FFF2-40B4-BE49-F238E27FC236}">
                <a16:creationId xmlns:a16="http://schemas.microsoft.com/office/drawing/2014/main" id="{39252C03-C691-51F7-FA1E-AE06F4057DA7}"/>
              </a:ext>
            </a:extLst>
          </p:cNvPr>
          <p:cNvCxnSpPr>
            <a:cxnSpLocks/>
            <a:stCxn id="11" idx="0"/>
          </p:cNvCxnSpPr>
          <p:nvPr/>
        </p:nvCxnSpPr>
        <p:spPr>
          <a:xfrm flipH="1" flipV="1">
            <a:off x="859045" y="1738489"/>
            <a:ext cx="75463" cy="1161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2143653" y="2777066"/>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Template to use</a:t>
            </a:r>
          </a:p>
          <a:p>
            <a:pPr>
              <a:lnSpc>
                <a:spcPct val="90000"/>
              </a:lnSpc>
              <a:spcAft>
                <a:spcPts val="1000"/>
              </a:spcAft>
            </a:pPr>
            <a:endParaRPr lang="en-US" sz="1200" dirty="0">
              <a:latin typeface="Roboto" charset="0"/>
              <a:ea typeface="Roboto" charset="0"/>
              <a:cs typeface="Roboto" charset="0"/>
            </a:endParaRP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H="1" flipV="1">
            <a:off x="2439490" y="1738489"/>
            <a:ext cx="337577" cy="970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FD091DC-8D1B-2DB8-1021-56BFA5523D01}"/>
              </a:ext>
            </a:extLst>
          </p:cNvPr>
          <p:cNvSpPr txBox="1"/>
          <p:nvPr/>
        </p:nvSpPr>
        <p:spPr>
          <a:xfrm>
            <a:off x="6766990" y="2899533"/>
            <a:ext cx="4962166" cy="330187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All other fields are completely dependent on which Template you use. For example: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Basic Regex template takes Name Regex and Value Regex</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No Rules template just needs a Name, Description, and Sensitivity Level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Entity Classification template needs a Name, Description, comma separated list of classifications, and Inclusion Scope</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5508901" y="1877157"/>
            <a:ext cx="1761066"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H="1" flipV="1">
            <a:off x="4381249" y="1738489"/>
            <a:ext cx="2764618" cy="1128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csv file</a:t>
            </a:r>
            <a:endParaRPr lang="en-IN" i="1" dirty="0"/>
          </a:p>
        </p:txBody>
      </p:sp>
      <p:cxnSp>
        <p:nvCxnSpPr>
          <p:cNvPr id="24" name="Straight Arrow Connector 23">
            <a:extLst>
              <a:ext uri="{FF2B5EF4-FFF2-40B4-BE49-F238E27FC236}">
                <a16:creationId xmlns:a16="http://schemas.microsoft.com/office/drawing/2014/main" id="{269E32DF-990C-D71D-C628-BFC8B422B00D}"/>
              </a:ext>
            </a:extLst>
          </p:cNvPr>
          <p:cNvCxnSpPr>
            <a:cxnSpLocks/>
          </p:cNvCxnSpPr>
          <p:nvPr/>
        </p:nvCxnSpPr>
        <p:spPr>
          <a:xfrm flipH="1" flipV="1">
            <a:off x="6710855" y="1817096"/>
            <a:ext cx="773678"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6D9D27-E517-F903-1C71-3C830F9E5AEC}"/>
              </a:ext>
            </a:extLst>
          </p:cNvPr>
          <p:cNvCxnSpPr>
            <a:cxnSpLocks/>
          </p:cNvCxnSpPr>
          <p:nvPr/>
        </p:nvCxnSpPr>
        <p:spPr>
          <a:xfrm flipV="1">
            <a:off x="7947378" y="1780831"/>
            <a:ext cx="224541" cy="10143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95EF18-9A16-F8F0-C219-D256B942FE9F}"/>
              </a:ext>
            </a:extLst>
          </p:cNvPr>
          <p:cNvCxnSpPr>
            <a:cxnSpLocks/>
          </p:cNvCxnSpPr>
          <p:nvPr/>
        </p:nvCxnSpPr>
        <p:spPr>
          <a:xfrm flipV="1">
            <a:off x="8534400" y="1780831"/>
            <a:ext cx="1091865"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A65A44-0631-BA9A-7409-4F1F69EA3E4B}"/>
              </a:ext>
            </a:extLst>
          </p:cNvPr>
          <p:cNvCxnSpPr>
            <a:cxnSpLocks/>
          </p:cNvCxnSpPr>
          <p:nvPr/>
        </p:nvCxnSpPr>
        <p:spPr>
          <a:xfrm flipV="1">
            <a:off x="9279467" y="1753254"/>
            <a:ext cx="1884226" cy="10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Good common one to use with Regexes</a:t>
            </a:r>
          </a:p>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760428" y="721858"/>
            <a:ext cx="4854223" cy="545316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conformance":null</a:t>
            </a:r>
            <a:endPar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type":"AND</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attribute":"FREQUENT_VALUES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"conformance":"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weightedConformance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":true</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"updateTime":0,</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p:txBody>
      </p:sp>
    </p:spTree>
    <p:extLst>
      <p:ext uri="{BB962C8B-B14F-4D97-AF65-F5344CB8AC3E}">
        <p14:creationId xmlns:p14="http://schemas.microsoft.com/office/powerpoint/2010/main" val="10577924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not in Whitelist) and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whitelist lookup table, and column to evaluate against the column name. Column names in this whitelist will not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NOT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AND\r\n(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32540372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in Blacklist) or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562428"/>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blacklist lookup table, and column to evaluate against the column name. Column names in this blacklist will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  </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OR\r\n(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Element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Advanced Rule</a:t>
            </a:r>
            <a:r>
              <a:rPr lang="en-US" sz="1200" dirty="0">
                <a:latin typeface="Roboto" charset="0"/>
                <a:ea typeface="Roboto" charset="0"/>
                <a:cs typeface="Roboto" charset="0"/>
              </a:rPr>
              <a:t>. Raw Advanced Rule. Use with caution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{Advanced 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60963279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 No Rules</a:t>
            </a:r>
            <a:endParaRPr lang="en-IN" sz="1600" i="1" dirty="0"/>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sensitivity":"NONE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constants":null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":"NONE",</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TextBox 4">
            <a:extLst>
              <a:ext uri="{FF2B5EF4-FFF2-40B4-BE49-F238E27FC236}">
                <a16:creationId xmlns:a16="http://schemas.microsoft.com/office/drawing/2014/main" id="{155B1EF0-2564-71FC-43E3-A80B1F8E12D4}"/>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Great for using with Generated Data Classification</a:t>
            </a:r>
          </a:p>
          <a:p>
            <a:pPr>
              <a:lnSpc>
                <a:spcPct val="90000"/>
              </a:lnSpc>
              <a:spcAft>
                <a:spcPts val="1000"/>
              </a:spcAft>
            </a:pPr>
            <a:r>
              <a:rPr lang="en-US" sz="2100" dirty="0">
                <a:latin typeface="Roboto" charset="0"/>
                <a:ea typeface="Roboto" charset="0"/>
                <a:cs typeface="Roboto" charset="0"/>
              </a:rPr>
              <a:t>Parameters for Template:</a:t>
            </a:r>
          </a:p>
        </p:txBody>
      </p:sp>
    </p:spTree>
    <p:extLst>
      <p:ext uri="{BB962C8B-B14F-4D97-AF65-F5344CB8AC3E}">
        <p14:creationId xmlns:p14="http://schemas.microsoft.com/office/powerpoint/2010/main" val="39106564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Entity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376070"/>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Inclusion Scope</a:t>
            </a:r>
            <a:r>
              <a:rPr lang="en-US" sz="1200" dirty="0">
                <a:latin typeface="Roboto" charset="0"/>
                <a:ea typeface="Roboto" charset="0"/>
                <a:cs typeface="Roboto" charset="0"/>
              </a:rPr>
              <a:t>. Number of entities required to include dataset in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Entity Classification </a:t>
            </a:r>
            <a:r>
              <a:rPr lang="en-US" sz="1200" i="1" dirty="0" err="1">
                <a:latin typeface="Roboto" charset="0"/>
                <a:ea typeface="Roboto" charset="0"/>
                <a:cs typeface="Roboto" charset="0"/>
              </a:rPr>
              <a:t>Array:Classification</a:t>
            </a:r>
            <a:r>
              <a:rPr lang="en-US" sz="1200" i="1" dirty="0">
                <a:latin typeface="Roboto" charset="0"/>
                <a:ea typeface="Roboto" charset="0"/>
                <a:cs typeface="Roboto" charset="0"/>
              </a:rPr>
              <a:t> Members</a:t>
            </a:r>
            <a:r>
              <a:rPr lang="en-US" sz="1200" dirty="0">
                <a:latin typeface="Roboto" charset="0"/>
                <a:ea typeface="Roboto" charset="0"/>
                <a:cs typeface="Roboto" charset="0"/>
              </a:rPr>
              <a:t>. Loops through the value and for each, uses additional template “Entity Classification Array”, and replaces attribute “Classification Members”</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284628" y="1461327"/>
            <a:ext cx="4854223" cy="20743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":"DATA_ENTITY",</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function":"N_OF</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nValue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{Inclusion Scope}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"classifications":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{Entity Classification </a:t>
            </a:r>
            <a:r>
              <a:rPr lang="en-US" sz="900" dirty="0" err="1">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Array:Classification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 Members}</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Rectangle 4">
            <a:extLst>
              <a:ext uri="{FF2B5EF4-FFF2-40B4-BE49-F238E27FC236}">
                <a16:creationId xmlns:a16="http://schemas.microsoft.com/office/drawing/2014/main" id="{B6396049-FDC8-D7FF-3107-EDC35F2284B0}"/>
              </a:ext>
            </a:extLst>
          </p:cNvPr>
          <p:cNvSpPr/>
          <p:nvPr/>
        </p:nvSpPr>
        <p:spPr>
          <a:xfrm>
            <a:off x="6795936" y="3443893"/>
            <a:ext cx="4854223" cy="92743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"id":"</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Members}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7" name="TextBox 6">
            <a:extLst>
              <a:ext uri="{FF2B5EF4-FFF2-40B4-BE49-F238E27FC236}">
                <a16:creationId xmlns:a16="http://schemas.microsoft.com/office/drawing/2014/main" id="{12192CAA-708E-BE2B-81F3-DFE79E0F5C9A}"/>
              </a:ext>
            </a:extLst>
          </p:cNvPr>
          <p:cNvSpPr txBox="1"/>
          <p:nvPr/>
        </p:nvSpPr>
        <p:spPr>
          <a:xfrm>
            <a:off x="1392236" y="3918654"/>
            <a:ext cx="4744132" cy="927438"/>
          </a:xfrm>
          <a:prstGeom prst="rect">
            <a:avLst/>
          </a:prstGeom>
          <a:noFill/>
        </p:spPr>
        <p:txBody>
          <a:bodyPr wrap="square" lIns="0" tIns="0" rIns="0" bIns="0" rtlCol="0">
            <a:noAutofit/>
          </a:bodyPr>
          <a:lstStyle/>
          <a:p>
            <a:pPr>
              <a:lnSpc>
                <a:spcPct val="90000"/>
              </a:lnSpc>
              <a:spcAft>
                <a:spcPts val="1000"/>
              </a:spcAft>
            </a:pPr>
            <a:r>
              <a:rPr lang="en-US" sz="1200" i="1" dirty="0">
                <a:latin typeface="Roboto" charset="0"/>
                <a:ea typeface="Roboto" charset="0"/>
                <a:cs typeface="Roboto" charset="0"/>
              </a:rPr>
              <a:t>* Note that “Classification Members” is a special token. When the script finds this, it will trigger the extraction, and then use the extraction files to replace the Classification Names with the ids, making it convenient for Entity Classifications</a:t>
            </a:r>
          </a:p>
        </p:txBody>
      </p:sp>
    </p:spTree>
    <p:extLst>
      <p:ext uri="{BB962C8B-B14F-4D97-AF65-F5344CB8AC3E}">
        <p14:creationId xmlns:p14="http://schemas.microsoft.com/office/powerpoint/2010/main" val="33793014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C13DC-9E91-480E-AA50-E69DFCF153D3}">
  <ds:schemaRefs>
    <ds:schemaRef ds:uri="http://schemas.microsoft.com/sharepoint/v3/contenttype/forms"/>
  </ds:schemaRefs>
</ds:datastoreItem>
</file>

<file path=customXml/itemProps2.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14c8150c-bc7e-4d77-82d5-2d0905f0cd74}" enabled="1" method="Standard" siteId="{2638f43e-f77d-4fc7-ab92-7b753b7876fd}" contentBits="0" removed="0"/>
</clbl:labelList>
</file>

<file path=docProps/app.xml><?xml version="1.0" encoding="utf-8"?>
<Properties xmlns="http://schemas.openxmlformats.org/officeDocument/2006/extended-properties" xmlns:vt="http://schemas.openxmlformats.org/officeDocument/2006/docPropsVTypes">
  <Template>Informatica Powerpoint Master_Roboto_r1</Template>
  <TotalTime>3097</TotalTime>
  <Words>2626</Words>
  <Application>Microsoft Office PowerPoint</Application>
  <PresentationFormat>Custom</PresentationFormat>
  <Paragraphs>297</Paragraphs>
  <Slides>15</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csv file</vt:lpstr>
      <vt:lpstr>Included Templates: Basic (Name Regex) and (Value Regex)</vt:lpstr>
      <vt:lpstr>Included Templates: Advanced - (Name not in Whitelist) and (Name Regex) and (Value Regex)</vt:lpstr>
      <vt:lpstr>Included Templates: Advanced - (Name in Blacklist) or (Name Regex) and (Value Regex)</vt:lpstr>
      <vt:lpstr>Included Templates: Advanced Element Classification</vt:lpstr>
      <vt:lpstr>Included Templates: Basic - No Rules</vt:lpstr>
      <vt:lpstr>Included Templates: Entity Classification</vt:lpstr>
      <vt:lpstr>Configure Lookup Tables with csv file</vt:lpstr>
      <vt:lpstr>Other Options</vt:lpstr>
      <vt:lpstr>Additional Information</vt:lpstr>
      <vt:lpstr>Command Line Options</vt:lpstr>
      <vt:lpstr>Output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71</cp:revision>
  <cp:lastPrinted>2018-10-18T20:42:58Z</cp:lastPrinted>
  <dcterms:created xsi:type="dcterms:W3CDTF">2017-08-24T15:57:22Z</dcterms:created>
  <dcterms:modified xsi:type="dcterms:W3CDTF">2025-01-27T17:02:55Z</dcterms:modified>
  <cp:category/>
</cp:coreProperties>
</file>