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9"/>
  </p:notesMasterIdLst>
  <p:handoutMasterIdLst>
    <p:handoutMasterId r:id="rId20"/>
  </p:handoutMasterIdLst>
  <p:sldIdLst>
    <p:sldId id="288" r:id="rId6"/>
    <p:sldId id="2134807745" r:id="rId7"/>
    <p:sldId id="2134807791" r:id="rId8"/>
    <p:sldId id="2134807796" r:id="rId9"/>
    <p:sldId id="2134807793" r:id="rId10"/>
    <p:sldId id="2134807792" r:id="rId11"/>
    <p:sldId id="2134807794" r:id="rId12"/>
    <p:sldId id="2134807795" r:id="rId13"/>
    <p:sldId id="2134807797" r:id="rId14"/>
    <p:sldId id="2134807800" r:id="rId15"/>
    <p:sldId id="2134807798" r:id="rId16"/>
    <p:sldId id="2134807799" r:id="rId17"/>
    <p:sldId id="267" r:id="rId18"/>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96"/>
            <p14:sldId id="2134807793"/>
            <p14:sldId id="2134807792"/>
            <p14:sldId id="2134807794"/>
            <p14:sldId id="2134807795"/>
            <p14:sldId id="2134807797"/>
            <p14:sldId id="2134807800"/>
            <p14:sldId id="2134807798"/>
            <p14:sldId id="2134807799"/>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3" d="100"/>
          <a:sy n="83" d="100"/>
        </p:scale>
        <p:origin x="2034" y="96"/>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12/9/2024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12/9/2024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13</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Simple Classification Creator</a:t>
            </a:r>
          </a:p>
          <a:p>
            <a:endParaRPr lang="en-US" sz="4800" dirty="0"/>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Other Options</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31032" y="1280525"/>
            <a:ext cx="11195177" cy="4657431"/>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Script can also be made to extract existing Classifications. By default, it’ll only do this when it’s needed (setting up Entity Classifications, for example). You can force the extract with a command line parameter</a:t>
            </a: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800100" lvl="1"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r>
              <a:rPr lang="en-US" sz="1600" dirty="0">
                <a:latin typeface="Roboto" charset="0"/>
                <a:ea typeface="Roboto" charset="0"/>
                <a:cs typeface="Roboto" charset="0"/>
              </a:rPr>
              <a:t>Deleting Classifications are done by executing a job. You can execute them in bulk by formatting a simple csv file (classifications_delete.csv by default) with the Classification Name, and Action (set to DELETE). You can run the script with a delete command line parameter, and optionally the csv file that contain the classifications to be deleted.</a:t>
            </a: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marL="342900" indent="-342900">
              <a:lnSpc>
                <a:spcPct val="90000"/>
              </a:lnSpc>
              <a:spcAft>
                <a:spcPts val="1000"/>
              </a:spcAft>
              <a:buFont typeface="Arial" panose="020B0604020202020204" pitchFamily="34" charset="0"/>
              <a:buChar char="•"/>
            </a:pPr>
            <a:endParaRPr lang="en-US" sz="1600" dirty="0">
              <a:latin typeface="Roboto" charset="0"/>
              <a:ea typeface="Roboto" charset="0"/>
              <a:cs typeface="Roboto" charset="0"/>
            </a:endParaRPr>
          </a:p>
          <a:p>
            <a:pPr>
              <a:lnSpc>
                <a:spcPct val="90000"/>
              </a:lnSpc>
              <a:spcAft>
                <a:spcPts val="1000"/>
              </a:spcAft>
            </a:pPr>
            <a:endParaRPr lang="en-US" sz="1600" dirty="0">
              <a:latin typeface="Roboto" charset="0"/>
              <a:ea typeface="Roboto" charset="0"/>
              <a:cs typeface="Roboto" charset="0"/>
            </a:endParaRPr>
          </a:p>
        </p:txBody>
      </p:sp>
      <p:graphicFrame>
        <p:nvGraphicFramePr>
          <p:cNvPr id="2" name="Table 1">
            <a:extLst>
              <a:ext uri="{FF2B5EF4-FFF2-40B4-BE49-F238E27FC236}">
                <a16:creationId xmlns:a16="http://schemas.microsoft.com/office/drawing/2014/main" id="{F4EB0FB1-37E1-B368-E480-B21F948E2AD9}"/>
              </a:ext>
            </a:extLst>
          </p:cNvPr>
          <p:cNvGraphicFramePr>
            <a:graphicFrameLocks noGrp="1"/>
          </p:cNvGraphicFramePr>
          <p:nvPr>
            <p:extLst>
              <p:ext uri="{D42A27DB-BD31-4B8C-83A1-F6EECF244321}">
                <p14:modId xmlns:p14="http://schemas.microsoft.com/office/powerpoint/2010/main" val="527928439"/>
              </p:ext>
            </p:extLst>
          </p:nvPr>
        </p:nvGraphicFramePr>
        <p:xfrm>
          <a:off x="1546049" y="1742092"/>
          <a:ext cx="5633684" cy="301197"/>
        </p:xfrm>
        <a:graphic>
          <a:graphicData uri="http://schemas.openxmlformats.org/drawingml/2006/table">
            <a:tbl>
              <a:tblPr firstRow="1" bandRow="1">
                <a:tableStyleId>{5C22544A-7EE6-4342-B048-85BDC9FD1C3A}</a:tableStyleId>
              </a:tblPr>
              <a:tblGrid>
                <a:gridCol w="5633684">
                  <a:extLst>
                    <a:ext uri="{9D8B030D-6E8A-4147-A177-3AD203B41FA5}">
                      <a16:colId xmlns:a16="http://schemas.microsoft.com/office/drawing/2014/main" val="3006732689"/>
                    </a:ext>
                  </a:extLst>
                </a:gridCol>
              </a:tblGrid>
              <a:tr h="301197">
                <a:tc>
                  <a:txBody>
                    <a:bodyPr/>
                    <a:lstStyle/>
                    <a:p>
                      <a:r>
                        <a:rPr lang="en-US" sz="1200" dirty="0">
                          <a:latin typeface="Courier New" panose="02070309020205020404" pitchFamily="49" charset="0"/>
                          <a:cs typeface="Courier New" panose="02070309020205020404" pitchFamily="49" charset="0"/>
                        </a:rPr>
                        <a:t>python simple_classification_creator.py extract</a:t>
                      </a:r>
                    </a:p>
                  </a:txBody>
                  <a:tcPr>
                    <a:solidFill>
                      <a:schemeClr val="tx1"/>
                    </a:solidFill>
                  </a:tcPr>
                </a:tc>
                <a:extLst>
                  <a:ext uri="{0D108BD9-81ED-4DB2-BD59-A6C34878D82A}">
                    <a16:rowId xmlns:a16="http://schemas.microsoft.com/office/drawing/2014/main" val="2155989993"/>
                  </a:ext>
                </a:extLst>
              </a:tr>
            </a:tbl>
          </a:graphicData>
        </a:graphic>
      </p:graphicFrame>
      <p:pic>
        <p:nvPicPr>
          <p:cNvPr id="4" name="Picture 3">
            <a:extLst>
              <a:ext uri="{FF2B5EF4-FFF2-40B4-BE49-F238E27FC236}">
                <a16:creationId xmlns:a16="http://schemas.microsoft.com/office/drawing/2014/main" id="{6F07247B-728C-392F-C430-EED18C2D468B}"/>
              </a:ext>
            </a:extLst>
          </p:cNvPr>
          <p:cNvPicPr>
            <a:picLocks noChangeAspect="1"/>
          </p:cNvPicPr>
          <p:nvPr/>
        </p:nvPicPr>
        <p:blipFill>
          <a:blip r:embed="rId2"/>
          <a:stretch>
            <a:fillRect/>
          </a:stretch>
        </p:blipFill>
        <p:spPr>
          <a:xfrm>
            <a:off x="8133568" y="3738014"/>
            <a:ext cx="3324225" cy="1247775"/>
          </a:xfrm>
          <a:prstGeom prst="rect">
            <a:avLst/>
          </a:prstGeom>
        </p:spPr>
      </p:pic>
      <p:graphicFrame>
        <p:nvGraphicFramePr>
          <p:cNvPr id="7" name="Table 6">
            <a:extLst>
              <a:ext uri="{FF2B5EF4-FFF2-40B4-BE49-F238E27FC236}">
                <a16:creationId xmlns:a16="http://schemas.microsoft.com/office/drawing/2014/main" id="{8BD00691-CC8B-F23F-0A76-A5FCECB5FC8D}"/>
              </a:ext>
            </a:extLst>
          </p:cNvPr>
          <p:cNvGraphicFramePr>
            <a:graphicFrameLocks noGrp="1"/>
          </p:cNvGraphicFramePr>
          <p:nvPr>
            <p:extLst>
              <p:ext uri="{D42A27DB-BD31-4B8C-83A1-F6EECF244321}">
                <p14:modId xmlns:p14="http://schemas.microsoft.com/office/powerpoint/2010/main" val="1913922885"/>
              </p:ext>
            </p:extLst>
          </p:nvPr>
        </p:nvGraphicFramePr>
        <p:xfrm>
          <a:off x="1546049" y="3728998"/>
          <a:ext cx="6445588" cy="822960"/>
        </p:xfrm>
        <a:graphic>
          <a:graphicData uri="http://schemas.openxmlformats.org/drawingml/2006/table">
            <a:tbl>
              <a:tblPr firstRow="1" bandRow="1">
                <a:tableStyleId>{5C22544A-7EE6-4342-B048-85BDC9FD1C3A}</a:tableStyleId>
              </a:tblPr>
              <a:tblGrid>
                <a:gridCol w="6445588">
                  <a:extLst>
                    <a:ext uri="{9D8B030D-6E8A-4147-A177-3AD203B41FA5}">
                      <a16:colId xmlns:a16="http://schemas.microsoft.com/office/drawing/2014/main" val="3006732689"/>
                    </a:ext>
                  </a:extLst>
                </a:gridCol>
              </a:tblGrid>
              <a:tr h="593902">
                <a:tc>
                  <a:txBody>
                    <a:bodyPr/>
                    <a:lstStyle/>
                    <a:p>
                      <a:r>
                        <a:rPr lang="en-US" sz="1200" dirty="0">
                          <a:latin typeface="Courier New" panose="02070309020205020404" pitchFamily="49" charset="0"/>
                          <a:cs typeface="Courier New" panose="02070309020205020404" pitchFamily="49" charset="0"/>
                        </a:rPr>
                        <a:t>python simple_classification_creator.py delete</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python simple_classification_creator.py delete my_delete_file.csv</a:t>
                      </a:r>
                    </a:p>
                    <a:p>
                      <a:pPr marL="0" marR="0" lvl="0" indent="0" algn="l" defTabSz="914217"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simple_classification_creator.exe delete</a:t>
                      </a:r>
                    </a:p>
                    <a:p>
                      <a:endParaRPr lang="en-US" sz="1200" dirty="0">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2155989993"/>
                  </a:ext>
                </a:extLst>
              </a:tr>
            </a:tbl>
          </a:graphicData>
        </a:graphic>
      </p:graphicFrame>
    </p:spTree>
    <p:extLst>
      <p:ext uri="{BB962C8B-B14F-4D97-AF65-F5344CB8AC3E}">
        <p14:creationId xmlns:p14="http://schemas.microsoft.com/office/powerpoint/2010/main" val="21266449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Additional Information</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708455" y="1051480"/>
            <a:ext cx="8470270" cy="5412215"/>
          </a:xfrm>
          <a:prstGeom prst="rect">
            <a:avLst/>
          </a:prstGeom>
          <a:noFill/>
        </p:spPr>
        <p:txBody>
          <a:bodyPr wrap="square" lIns="0" tIns="0" rIns="0" bIns="0" rtlCol="0">
            <a:noAutofit/>
          </a:bodyPr>
          <a:lstStyle/>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You will be prompted to choose a csv file to use for configuration</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Template files are stored in the “./templates” folder</a:t>
            </a:r>
          </a:p>
          <a:p>
            <a:pPr marL="342900" indent="-342900">
              <a:lnSpc>
                <a:spcPct val="90000"/>
              </a:lnSpc>
              <a:spcAft>
                <a:spcPts val="1000"/>
              </a:spcAft>
              <a:buFont typeface="Arial" panose="020B0604020202020204" pitchFamily="34" charset="0"/>
              <a:buChar char="•"/>
            </a:pPr>
            <a:r>
              <a:rPr lang="en-US" sz="1100" dirty="0" err="1">
                <a:latin typeface="Roboto" charset="0"/>
                <a:ea typeface="Roboto" charset="0"/>
                <a:cs typeface="Roboto" charset="0"/>
              </a:rPr>
              <a:t>json</a:t>
            </a:r>
            <a:r>
              <a:rPr lang="en-US" sz="1100" dirty="0">
                <a:latin typeface="Roboto" charset="0"/>
                <a:ea typeface="Roboto" charset="0"/>
                <a:cs typeface="Roboto" charset="0"/>
              </a:rPr>
              <a:t> files of what will be loaded will be stored in ./payloads/payload_&lt;timestamp&gt;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extracts are stored in the “./extracts” folder</a:t>
            </a:r>
          </a:p>
          <a:p>
            <a:pPr marL="342900" indent="-34290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Additional flags can be set on the script (or via command line using --&lt;parameter&gt;=&lt;value&gt; run with --help for all parameters):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default_pod</a:t>
            </a:r>
            <a:r>
              <a:rPr lang="en-US" sz="1100" dirty="0">
                <a:latin typeface="Roboto" charset="0"/>
                <a:ea typeface="Roboto" charset="0"/>
                <a:cs typeface="Roboto" charset="0"/>
              </a:rPr>
              <a:t>. Set this to the default Informatica POD to use. Example: dm-us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default_user</a:t>
            </a:r>
            <a:r>
              <a:rPr lang="en-US" sz="1100" dirty="0">
                <a:latin typeface="Roboto" charset="0"/>
                <a:ea typeface="Roboto" charset="0"/>
                <a:cs typeface="Roboto" charset="0"/>
              </a:rPr>
              <a:t>. Set this to the default user to use. Example: </a:t>
            </a:r>
            <a:r>
              <a:rPr lang="en-US" sz="1100" dirty="0" err="1">
                <a:latin typeface="Roboto" charset="0"/>
                <a:ea typeface="Roboto" charset="0"/>
                <a:cs typeface="Roboto" charset="0"/>
              </a:rPr>
              <a:t>shayes_compass</a:t>
            </a: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default_pwd</a:t>
            </a:r>
            <a:r>
              <a:rPr lang="en-US" sz="1100" i="1" dirty="0">
                <a:latin typeface="Roboto" charset="0"/>
                <a:ea typeface="Roboto" charset="0"/>
                <a:cs typeface="Roboto" charset="0"/>
              </a:rPr>
              <a:t>. </a:t>
            </a:r>
            <a:r>
              <a:rPr lang="en-US" sz="1100" dirty="0">
                <a:latin typeface="Roboto" charset="0"/>
                <a:ea typeface="Roboto" charset="0"/>
                <a:cs typeface="Roboto" charset="0"/>
              </a:rPr>
              <a:t>Set this to the default password to use. Example: 1234</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prompt_for_login_info</a:t>
            </a:r>
            <a:r>
              <a:rPr lang="en-US" sz="1100" dirty="0">
                <a:latin typeface="Roboto" charset="0"/>
                <a:ea typeface="Roboto" charset="0"/>
                <a:cs typeface="Roboto" charset="0"/>
              </a:rPr>
              <a:t>. True/False. Whether or not to prompt. If False, will not prompt, unless default is not set</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pause_before_loading</a:t>
            </a:r>
            <a:r>
              <a:rPr lang="en-US" sz="1100" i="1" dirty="0">
                <a:latin typeface="Roboto" charset="0"/>
                <a:ea typeface="Roboto" charset="0"/>
                <a:cs typeface="Roboto" charset="0"/>
              </a:rPr>
              <a:t>. </a:t>
            </a:r>
            <a:r>
              <a:rPr lang="en-US" sz="1100" dirty="0">
                <a:latin typeface="Roboto" charset="0"/>
                <a:ea typeface="Roboto" charset="0"/>
                <a:cs typeface="Roboto" charset="0"/>
              </a:rPr>
              <a:t>True/False. Whether or not to pause after payload files are created, before loading the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create_payloads_only</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will only create the payload files, without loading anything. Good for testing</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when_extracting_fetch_details</a:t>
            </a:r>
            <a:r>
              <a:rPr lang="en-US" sz="1100" i="1" dirty="0">
                <a:latin typeface="Roboto" charset="0"/>
                <a:ea typeface="Roboto" charset="0"/>
                <a:cs typeface="Roboto" charset="0"/>
              </a:rPr>
              <a:t>. </a:t>
            </a:r>
            <a:r>
              <a:rPr lang="en-US" sz="1100" dirty="0">
                <a:latin typeface="Roboto" charset="0"/>
                <a:ea typeface="Roboto" charset="0"/>
                <a:cs typeface="Roboto" charset="0"/>
              </a:rPr>
              <a:t>True/False. If set to True, when extracting classifications, it will also fetch the details for any user created classifications</a:t>
            </a:r>
          </a:p>
          <a:p>
            <a:pPr marL="742950" lvl="1" indent="-285750">
              <a:lnSpc>
                <a:spcPct val="90000"/>
              </a:lnSpc>
              <a:spcAft>
                <a:spcPts val="1000"/>
              </a:spcAft>
              <a:buFont typeface="Arial" panose="020B0604020202020204" pitchFamily="34" charset="0"/>
              <a:buChar char="•"/>
            </a:pPr>
            <a:r>
              <a:rPr lang="en-US" sz="1100" i="1" dirty="0" err="1">
                <a:latin typeface="Roboto" charset="0"/>
                <a:ea typeface="Roboto" charset="0"/>
                <a:cs typeface="Roboto" charset="0"/>
              </a:rPr>
              <a:t>show_raw_errors</a:t>
            </a:r>
            <a:r>
              <a:rPr lang="en-US" sz="1100" dirty="0">
                <a:latin typeface="Roboto" charset="0"/>
                <a:ea typeface="Roboto" charset="0"/>
                <a:cs typeface="Roboto" charset="0"/>
              </a:rPr>
              <a:t>. True/False. If set to True, it will always show raw errors if they occur. Otherwise, it will attempt to find the message from the error, and display that.</a:t>
            </a:r>
          </a:p>
          <a:p>
            <a:pPr marL="742950" lvl="1" indent="-285750">
              <a:lnSpc>
                <a:spcPct val="90000"/>
              </a:lnSpc>
              <a:spcAft>
                <a:spcPts val="1000"/>
              </a:spcAft>
              <a:buFont typeface="Arial" panose="020B0604020202020204" pitchFamily="34" charset="0"/>
              <a:buChar char="•"/>
            </a:pPr>
            <a:r>
              <a:rPr lang="en-US" sz="1100" dirty="0">
                <a:latin typeface="Roboto" charset="0"/>
                <a:ea typeface="Roboto" charset="0"/>
                <a:cs typeface="Roboto" charset="0"/>
              </a:rPr>
              <a:t>If desired, you can create a credentials to save your defaults in ~/.</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path (c:\users\&lt;username&gt;\.</a:t>
            </a:r>
            <a:r>
              <a:rPr lang="en-US" sz="1100" dirty="0" err="1">
                <a:latin typeface="Roboto" charset="0"/>
                <a:ea typeface="Roboto" charset="0"/>
                <a:cs typeface="Roboto" charset="0"/>
              </a:rPr>
              <a:t>informatica_cdgc</a:t>
            </a:r>
            <a:r>
              <a:rPr lang="en-US" sz="1100" dirty="0">
                <a:latin typeface="Roboto" charset="0"/>
                <a:ea typeface="Roboto" charset="0"/>
                <a:cs typeface="Roboto" charset="0"/>
              </a:rPr>
              <a:t>). Example of that file is:</a:t>
            </a: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marL="742950" lvl="1" indent="-285750">
              <a:lnSpc>
                <a:spcPct val="90000"/>
              </a:lnSpc>
              <a:spcAft>
                <a:spcPts val="1000"/>
              </a:spcAft>
              <a:buFont typeface="Arial" panose="020B0604020202020204" pitchFamily="34" charset="0"/>
              <a:buChar char="•"/>
            </a:pPr>
            <a:endParaRPr lang="en-US" sz="1100" dirty="0">
              <a:latin typeface="Roboto" charset="0"/>
              <a:ea typeface="Roboto" charset="0"/>
              <a:cs typeface="Roboto" charset="0"/>
            </a:endParaRPr>
          </a:p>
          <a:p>
            <a:pPr>
              <a:lnSpc>
                <a:spcPct val="90000"/>
              </a:lnSpc>
              <a:spcAft>
                <a:spcPts val="1000"/>
              </a:spcAft>
            </a:pPr>
            <a:endParaRPr lang="en-US" sz="1100" dirty="0">
              <a:latin typeface="Roboto" charset="0"/>
              <a:ea typeface="Roboto" charset="0"/>
              <a:cs typeface="Roboto" charset="0"/>
            </a:endParaRPr>
          </a:p>
        </p:txBody>
      </p:sp>
      <p:graphicFrame>
        <p:nvGraphicFramePr>
          <p:cNvPr id="3" name="Table 2">
            <a:extLst>
              <a:ext uri="{FF2B5EF4-FFF2-40B4-BE49-F238E27FC236}">
                <a16:creationId xmlns:a16="http://schemas.microsoft.com/office/drawing/2014/main" id="{2DB6FE30-190B-AB3A-DF02-6A0CF1FB3469}"/>
              </a:ext>
            </a:extLst>
          </p:cNvPr>
          <p:cNvGraphicFramePr>
            <a:graphicFrameLocks noGrp="1"/>
          </p:cNvGraphicFramePr>
          <p:nvPr>
            <p:extLst>
              <p:ext uri="{D42A27DB-BD31-4B8C-83A1-F6EECF244321}">
                <p14:modId xmlns:p14="http://schemas.microsoft.com/office/powerpoint/2010/main" val="1858541359"/>
              </p:ext>
            </p:extLst>
          </p:nvPr>
        </p:nvGraphicFramePr>
        <p:xfrm>
          <a:off x="9377241" y="3928721"/>
          <a:ext cx="2068406" cy="2225040"/>
        </p:xfrm>
        <a:graphic>
          <a:graphicData uri="http://schemas.openxmlformats.org/drawingml/2006/table">
            <a:tbl>
              <a:tblPr firstRow="1" bandRow="1">
                <a:tableStyleId>{5C22544A-7EE6-4342-B048-85BDC9FD1C3A}</a:tableStyleId>
              </a:tblPr>
              <a:tblGrid>
                <a:gridCol w="2068406">
                  <a:extLst>
                    <a:ext uri="{9D8B030D-6E8A-4147-A177-3AD203B41FA5}">
                      <a16:colId xmlns:a16="http://schemas.microsoft.com/office/drawing/2014/main" val="1261491639"/>
                    </a:ext>
                  </a:extLst>
                </a:gridCol>
              </a:tblGrid>
              <a:tr h="1857904">
                <a:tc>
                  <a:txBody>
                    <a:bodyPr/>
                    <a:lstStyle/>
                    <a:p>
                      <a:r>
                        <a:rPr lang="en-US" sz="1000" b="0" dirty="0">
                          <a:solidFill>
                            <a:schemeClr val="bg2"/>
                          </a:solidFill>
                          <a:latin typeface="Courier New" panose="02070309020205020404" pitchFamily="49" charset="0"/>
                          <a:cs typeface="Courier New" panose="02070309020205020404" pitchFamily="49" charset="0"/>
                        </a:rPr>
                        <a:t>[default1]</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shayes_example</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xyz</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a:t>
                      </a:r>
                      <a:r>
                        <a:rPr lang="en-US" sz="1000" b="0" dirty="0" err="1">
                          <a:solidFill>
                            <a:schemeClr val="bg2"/>
                          </a:solidFill>
                          <a:latin typeface="Courier New" panose="02070309020205020404" pitchFamily="49" charset="0"/>
                          <a:cs typeface="Courier New" panose="02070309020205020404" pitchFamily="49" charset="0"/>
                        </a:rPr>
                        <a:t>shayes_compass</a:t>
                      </a:r>
                      <a:r>
                        <a:rPr lang="en-US" sz="1000" b="0" dirty="0">
                          <a:solidFill>
                            <a:schemeClr val="bg2"/>
                          </a:solidFill>
                          <a:latin typeface="Courier New" panose="02070309020205020404" pitchFamily="49" charset="0"/>
                          <a:cs typeface="Courier New" panose="02070309020205020404" pitchFamily="49" charset="0"/>
                        </a:rPr>
                        <a:t>]</a:t>
                      </a:r>
                    </a:p>
                    <a:p>
                      <a:r>
                        <a:rPr lang="en-US" sz="1000" b="0" dirty="0">
                          <a:solidFill>
                            <a:schemeClr val="bg2"/>
                          </a:solidFill>
                          <a:latin typeface="Courier New" panose="02070309020205020404" pitchFamily="49" charset="0"/>
                          <a:cs typeface="Courier New" panose="02070309020205020404" pitchFamily="49" charset="0"/>
                        </a:rPr>
                        <a:t>pod = </a:t>
                      </a:r>
                      <a:r>
                        <a:rPr lang="en-US" sz="1000" b="0" dirty="0" err="1">
                          <a:solidFill>
                            <a:schemeClr val="bg2"/>
                          </a:solidFill>
                          <a:latin typeface="Courier New" panose="02070309020205020404" pitchFamily="49" charset="0"/>
                          <a:cs typeface="Courier New" panose="02070309020205020404" pitchFamily="49" charset="0"/>
                        </a:rPr>
                        <a:t>dmp</a:t>
                      </a:r>
                      <a:r>
                        <a:rPr lang="en-US" sz="1000" b="0" dirty="0">
                          <a:solidFill>
                            <a:schemeClr val="bg2"/>
                          </a:solidFill>
                          <a:latin typeface="Courier New" panose="02070309020205020404" pitchFamily="49" charset="0"/>
                          <a:cs typeface="Courier New" panose="02070309020205020404" pitchFamily="49" charset="0"/>
                        </a:rPr>
                        <a:t>-us</a:t>
                      </a:r>
                    </a:p>
                    <a:p>
                      <a:r>
                        <a:rPr lang="en-US" sz="1000" b="0" dirty="0">
                          <a:solidFill>
                            <a:schemeClr val="bg2"/>
                          </a:solidFill>
                          <a:latin typeface="Courier New" panose="02070309020205020404" pitchFamily="49" charset="0"/>
                          <a:cs typeface="Courier New" panose="02070309020205020404" pitchFamily="49" charset="0"/>
                        </a:rPr>
                        <a:t>user = </a:t>
                      </a:r>
                      <a:r>
                        <a:rPr lang="en-US" sz="1000" b="0" dirty="0" err="1">
                          <a:solidFill>
                            <a:schemeClr val="bg2"/>
                          </a:solidFill>
                          <a:latin typeface="Courier New" panose="02070309020205020404" pitchFamily="49" charset="0"/>
                          <a:cs typeface="Courier New" panose="02070309020205020404" pitchFamily="49" charset="0"/>
                        </a:rPr>
                        <a:t>shayes_compass</a:t>
                      </a:r>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abc</a:t>
                      </a:r>
                      <a:endParaRPr lang="en-US" sz="1000" b="0" dirty="0">
                        <a:solidFill>
                          <a:schemeClr val="bg2"/>
                        </a:solidFill>
                        <a:latin typeface="Courier New" panose="02070309020205020404" pitchFamily="49" charset="0"/>
                        <a:cs typeface="Courier New" panose="02070309020205020404" pitchFamily="49" charset="0"/>
                      </a:endParaRPr>
                    </a:p>
                    <a:p>
                      <a:endParaRPr lang="en-US" sz="1000" b="0" dirty="0">
                        <a:solidFill>
                          <a:schemeClr val="bg2"/>
                        </a:solidFill>
                        <a:latin typeface="Courier New" panose="02070309020205020404" pitchFamily="49" charset="0"/>
                        <a:cs typeface="Courier New" panose="02070309020205020404" pitchFamily="49" charset="0"/>
                      </a:endParaRPr>
                    </a:p>
                    <a:p>
                      <a:r>
                        <a:rPr lang="en-US" sz="1000" b="0" dirty="0">
                          <a:solidFill>
                            <a:schemeClr val="bg2"/>
                          </a:solidFill>
                          <a:latin typeface="Courier New" panose="02070309020205020404" pitchFamily="49" charset="0"/>
                          <a:cs typeface="Courier New" panose="02070309020205020404" pitchFamily="49" charset="0"/>
                        </a:rPr>
                        <a:t>[reinvent]</a:t>
                      </a:r>
                    </a:p>
                    <a:p>
                      <a:r>
                        <a:rPr lang="en-US" sz="1000" b="0" dirty="0">
                          <a:solidFill>
                            <a:schemeClr val="bg2"/>
                          </a:solidFill>
                          <a:latin typeface="Courier New" panose="02070309020205020404" pitchFamily="49" charset="0"/>
                          <a:cs typeface="Courier New" panose="02070309020205020404" pitchFamily="49" charset="0"/>
                        </a:rPr>
                        <a:t>pod = dm-us</a:t>
                      </a:r>
                    </a:p>
                    <a:p>
                      <a:r>
                        <a:rPr lang="en-US" sz="1000" b="0" dirty="0">
                          <a:solidFill>
                            <a:schemeClr val="bg2"/>
                          </a:solidFill>
                          <a:latin typeface="Courier New" panose="02070309020205020404" pitchFamily="49" charset="0"/>
                          <a:cs typeface="Courier New" panose="02070309020205020404" pitchFamily="49" charset="0"/>
                        </a:rPr>
                        <a:t>user = reinvent01</a:t>
                      </a:r>
                    </a:p>
                    <a:p>
                      <a:r>
                        <a:rPr lang="en-US" sz="1000" b="0" dirty="0" err="1">
                          <a:solidFill>
                            <a:schemeClr val="bg2"/>
                          </a:solidFill>
                          <a:latin typeface="Courier New" panose="02070309020205020404" pitchFamily="49" charset="0"/>
                          <a:cs typeface="Courier New" panose="02070309020205020404" pitchFamily="49" charset="0"/>
                        </a:rPr>
                        <a:t>pwd</a:t>
                      </a:r>
                      <a:r>
                        <a:rPr lang="en-US" sz="1000" b="0" dirty="0">
                          <a:solidFill>
                            <a:schemeClr val="bg2"/>
                          </a:solidFill>
                          <a:latin typeface="Courier New" panose="02070309020205020404" pitchFamily="49" charset="0"/>
                          <a:cs typeface="Courier New" panose="02070309020205020404" pitchFamily="49" charset="0"/>
                        </a:rPr>
                        <a:t> = </a:t>
                      </a:r>
                      <a:r>
                        <a:rPr lang="en-US" sz="1000" b="0" dirty="0" err="1">
                          <a:solidFill>
                            <a:schemeClr val="bg2"/>
                          </a:solidFill>
                          <a:latin typeface="Courier New" panose="02070309020205020404" pitchFamily="49" charset="0"/>
                          <a:cs typeface="Courier New" panose="02070309020205020404" pitchFamily="49" charset="0"/>
                        </a:rPr>
                        <a:t>zyx</a:t>
                      </a:r>
                      <a:endParaRPr lang="en-US" sz="1000" b="0" dirty="0">
                        <a:solidFill>
                          <a:schemeClr val="bg2"/>
                        </a:solidFill>
                        <a:latin typeface="Courier New" panose="02070309020205020404" pitchFamily="49" charset="0"/>
                        <a:cs typeface="Courier New" panose="02070309020205020404" pitchFamily="49" charset="0"/>
                      </a:endParaRPr>
                    </a:p>
                  </a:txBody>
                  <a:tcPr>
                    <a:solidFill>
                      <a:schemeClr val="tx1"/>
                    </a:solidFill>
                  </a:tcPr>
                </a:tc>
                <a:extLst>
                  <a:ext uri="{0D108BD9-81ED-4DB2-BD59-A6C34878D82A}">
                    <a16:rowId xmlns:a16="http://schemas.microsoft.com/office/drawing/2014/main" val="3598110298"/>
                  </a:ext>
                </a:extLst>
              </a:tr>
            </a:tbl>
          </a:graphicData>
        </a:graphic>
      </p:graphicFrame>
    </p:spTree>
    <p:extLst>
      <p:ext uri="{BB962C8B-B14F-4D97-AF65-F5344CB8AC3E}">
        <p14:creationId xmlns:p14="http://schemas.microsoft.com/office/powerpoint/2010/main" val="118534606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Output</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848968" y="1157381"/>
            <a:ext cx="10490887" cy="108451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Sample Output:</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Note that if an error occurs, it will skip that classification and continue</a:t>
            </a:r>
          </a:p>
        </p:txBody>
      </p:sp>
      <p:pic>
        <p:nvPicPr>
          <p:cNvPr id="4" name="Picture 3">
            <a:extLst>
              <a:ext uri="{FF2B5EF4-FFF2-40B4-BE49-F238E27FC236}">
                <a16:creationId xmlns:a16="http://schemas.microsoft.com/office/drawing/2014/main" id="{11174BFF-3698-BD9E-5E19-7E87FBA82035}"/>
              </a:ext>
            </a:extLst>
          </p:cNvPr>
          <p:cNvPicPr>
            <a:picLocks noChangeAspect="1"/>
          </p:cNvPicPr>
          <p:nvPr/>
        </p:nvPicPr>
        <p:blipFill>
          <a:blip r:embed="rId2"/>
          <a:stretch>
            <a:fillRect/>
          </a:stretch>
        </p:blipFill>
        <p:spPr>
          <a:xfrm>
            <a:off x="349196" y="1997771"/>
            <a:ext cx="5730866" cy="19810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A682AC08-AC93-4AC8-0F7D-2CB5B7115056}"/>
              </a:ext>
            </a:extLst>
          </p:cNvPr>
          <p:cNvPicPr>
            <a:picLocks noChangeAspect="1"/>
          </p:cNvPicPr>
          <p:nvPr/>
        </p:nvPicPr>
        <p:blipFill>
          <a:blip r:embed="rId3"/>
          <a:stretch>
            <a:fillRect/>
          </a:stretch>
        </p:blipFill>
        <p:spPr>
          <a:xfrm>
            <a:off x="5696357" y="2343074"/>
            <a:ext cx="6143272" cy="2156351"/>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520F4C6-83EA-CC97-13EE-C6565125EFAF}"/>
              </a:ext>
            </a:extLst>
          </p:cNvPr>
          <p:cNvPicPr>
            <a:picLocks noChangeAspect="1"/>
          </p:cNvPicPr>
          <p:nvPr/>
        </p:nvPicPr>
        <p:blipFill>
          <a:blip r:embed="rId4"/>
          <a:stretch>
            <a:fillRect/>
          </a:stretch>
        </p:blipFill>
        <p:spPr>
          <a:xfrm>
            <a:off x="1805394" y="4533736"/>
            <a:ext cx="6962599" cy="16310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274831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An automated way to create one or more classifications in bulk, including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Basic or Advanced Rules (or no rules)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Allows for Element or Entity Classifications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Uses Templates to allow for versatility</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Logic added for dealing with nested lists</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B0A3C0-DAAB-8D9C-4B3B-8A937364BFF5}"/>
              </a:ext>
            </a:extLst>
          </p:cNvPr>
          <p:cNvPicPr>
            <a:picLocks noChangeAspect="1"/>
          </p:cNvPicPr>
          <p:nvPr/>
        </p:nvPicPr>
        <p:blipFill>
          <a:blip r:embed="rId2"/>
          <a:stretch>
            <a:fillRect/>
          </a:stretch>
        </p:blipFill>
        <p:spPr>
          <a:xfrm>
            <a:off x="201892" y="656593"/>
            <a:ext cx="11986932" cy="1641453"/>
          </a:xfrm>
          <a:prstGeom prst="rect">
            <a:avLst/>
          </a:prstGeom>
        </p:spPr>
      </p:pic>
      <p:sp>
        <p:nvSpPr>
          <p:cNvPr id="11" name="TextBox 10">
            <a:extLst>
              <a:ext uri="{FF2B5EF4-FFF2-40B4-BE49-F238E27FC236}">
                <a16:creationId xmlns:a16="http://schemas.microsoft.com/office/drawing/2014/main" id="{CEDE4AF3-28A5-7917-E40A-D2FF58E652FD}"/>
              </a:ext>
            </a:extLst>
          </p:cNvPr>
          <p:cNvSpPr txBox="1"/>
          <p:nvPr/>
        </p:nvSpPr>
        <p:spPr>
          <a:xfrm>
            <a:off x="201892" y="2899533"/>
            <a:ext cx="1465231" cy="668696"/>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Classification Name</a:t>
            </a:r>
          </a:p>
        </p:txBody>
      </p:sp>
      <p:cxnSp>
        <p:nvCxnSpPr>
          <p:cNvPr id="13" name="Straight Arrow Connector 12">
            <a:extLst>
              <a:ext uri="{FF2B5EF4-FFF2-40B4-BE49-F238E27FC236}">
                <a16:creationId xmlns:a16="http://schemas.microsoft.com/office/drawing/2014/main" id="{39252C03-C691-51F7-FA1E-AE06F4057DA7}"/>
              </a:ext>
            </a:extLst>
          </p:cNvPr>
          <p:cNvCxnSpPr>
            <a:cxnSpLocks/>
            <a:stCxn id="11" idx="0"/>
          </p:cNvCxnSpPr>
          <p:nvPr/>
        </p:nvCxnSpPr>
        <p:spPr>
          <a:xfrm flipH="1" flipV="1">
            <a:off x="859045" y="1738489"/>
            <a:ext cx="75463" cy="1161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FC033A-0280-BB77-49A2-830C03FFC047}"/>
              </a:ext>
            </a:extLst>
          </p:cNvPr>
          <p:cNvSpPr txBox="1"/>
          <p:nvPr/>
        </p:nvSpPr>
        <p:spPr>
          <a:xfrm>
            <a:off x="2143653" y="2777066"/>
            <a:ext cx="1761066" cy="1128891"/>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Provide the Template to use</a:t>
            </a:r>
          </a:p>
          <a:p>
            <a:pPr>
              <a:lnSpc>
                <a:spcPct val="90000"/>
              </a:lnSpc>
              <a:spcAft>
                <a:spcPts val="1000"/>
              </a:spcAft>
            </a:pPr>
            <a:endParaRPr lang="en-US" sz="1200" dirty="0">
              <a:latin typeface="Roboto" charset="0"/>
              <a:ea typeface="Roboto" charset="0"/>
              <a:cs typeface="Roboto" charset="0"/>
            </a:endParaRPr>
          </a:p>
        </p:txBody>
      </p:sp>
      <p:cxnSp>
        <p:nvCxnSpPr>
          <p:cNvPr id="15" name="Straight Arrow Connector 14">
            <a:extLst>
              <a:ext uri="{FF2B5EF4-FFF2-40B4-BE49-F238E27FC236}">
                <a16:creationId xmlns:a16="http://schemas.microsoft.com/office/drawing/2014/main" id="{34BE38CC-5673-D889-3279-7BF24C1DBF1A}"/>
              </a:ext>
            </a:extLst>
          </p:cNvPr>
          <p:cNvCxnSpPr>
            <a:cxnSpLocks/>
          </p:cNvCxnSpPr>
          <p:nvPr/>
        </p:nvCxnSpPr>
        <p:spPr>
          <a:xfrm flipH="1" flipV="1">
            <a:off x="2439490" y="1738489"/>
            <a:ext cx="337577" cy="9708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D091DC-8D1B-2DB8-1021-56BFA5523D01}"/>
              </a:ext>
            </a:extLst>
          </p:cNvPr>
          <p:cNvSpPr txBox="1"/>
          <p:nvPr/>
        </p:nvSpPr>
        <p:spPr>
          <a:xfrm>
            <a:off x="6766990" y="2899533"/>
            <a:ext cx="4962166" cy="3301874"/>
          </a:xfrm>
          <a:prstGeom prst="rect">
            <a:avLst/>
          </a:prstGeom>
          <a:noFill/>
          <a:ln>
            <a:solidFill>
              <a:schemeClr val="tx2"/>
            </a:solidFill>
          </a:ln>
        </p:spPr>
        <p:txBody>
          <a:bodyPr wrap="square" lIns="91440" tIns="91440" rIns="91440" bIns="91440" rtlCol="0">
            <a:noAutofit/>
          </a:bodyPr>
          <a:lstStyle/>
          <a:p>
            <a:pPr>
              <a:lnSpc>
                <a:spcPct val="90000"/>
              </a:lnSpc>
              <a:spcAft>
                <a:spcPts val="1000"/>
              </a:spcAft>
            </a:pPr>
            <a:r>
              <a:rPr lang="en-US" sz="1200" dirty="0">
                <a:latin typeface="Roboto" charset="0"/>
                <a:ea typeface="Roboto" charset="0"/>
                <a:cs typeface="Roboto" charset="0"/>
              </a:rPr>
              <a:t>All other fields are completely dependent on which Template you use. For example:</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Basic Regex template takes Name Regex and Value Regex</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No Rules template just needs a Name, Description, and Sensitivity Level</a:t>
            </a:r>
          </a:p>
          <a:p>
            <a:pPr marL="171450" indent="-1714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Entity Classification template needs a Name, Description, comma separated list of classifications, and Inclusion Scope</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flipV="1">
            <a:off x="5508901" y="1877157"/>
            <a:ext cx="1761066"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flipV="1">
            <a:off x="4381249" y="1738489"/>
            <a:ext cx="2764618" cy="1128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Configure with </a:t>
            </a:r>
            <a:r>
              <a:rPr lang="en-US" i="1" dirty="0"/>
              <a:t>classifications.csv</a:t>
            </a:r>
            <a:endParaRPr lang="en-IN" i="1" dirty="0"/>
          </a:p>
        </p:txBody>
      </p:sp>
      <p:cxnSp>
        <p:nvCxnSpPr>
          <p:cNvPr id="24" name="Straight Arrow Connector 23">
            <a:extLst>
              <a:ext uri="{FF2B5EF4-FFF2-40B4-BE49-F238E27FC236}">
                <a16:creationId xmlns:a16="http://schemas.microsoft.com/office/drawing/2014/main" id="{269E32DF-990C-D71D-C628-BFC8B422B00D}"/>
              </a:ext>
            </a:extLst>
          </p:cNvPr>
          <p:cNvCxnSpPr>
            <a:cxnSpLocks/>
          </p:cNvCxnSpPr>
          <p:nvPr/>
        </p:nvCxnSpPr>
        <p:spPr>
          <a:xfrm flipH="1" flipV="1">
            <a:off x="6710855" y="1817096"/>
            <a:ext cx="773678"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6D9D27-E517-F903-1C71-3C830F9E5AEC}"/>
              </a:ext>
            </a:extLst>
          </p:cNvPr>
          <p:cNvCxnSpPr>
            <a:cxnSpLocks/>
          </p:cNvCxnSpPr>
          <p:nvPr/>
        </p:nvCxnSpPr>
        <p:spPr>
          <a:xfrm flipV="1">
            <a:off x="7947378" y="1780831"/>
            <a:ext cx="224541" cy="10143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95EF18-9A16-F8F0-C219-D256B942FE9F}"/>
              </a:ext>
            </a:extLst>
          </p:cNvPr>
          <p:cNvCxnSpPr>
            <a:cxnSpLocks/>
          </p:cNvCxnSpPr>
          <p:nvPr/>
        </p:nvCxnSpPr>
        <p:spPr>
          <a:xfrm flipV="1">
            <a:off x="8534400" y="1780831"/>
            <a:ext cx="1091865" cy="9902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A65A44-0631-BA9A-7409-4F1F69EA3E4B}"/>
              </a:ext>
            </a:extLst>
          </p:cNvPr>
          <p:cNvCxnSpPr>
            <a:cxnSpLocks/>
          </p:cNvCxnSpPr>
          <p:nvPr/>
        </p:nvCxnSpPr>
        <p:spPr>
          <a:xfrm flipV="1">
            <a:off x="9279467" y="1753254"/>
            <a:ext cx="1884226" cy="1023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Good common one to use with Regexes</a:t>
            </a:r>
          </a:p>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760428" y="721858"/>
            <a:ext cx="4854223" cy="545316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conformance":null</a:t>
            </a:r>
            <a:endPar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type":"AND</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type":"SIMPLE_PREDICATE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predicateValue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attribute":"FREQUENT_VALUES</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operator":"RLIKE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valueType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":"JAVA_REGEX",</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"values":[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"conformance":"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weightedConformance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":true</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updatedByName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"updateTime":0,</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7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a:t>
            </a:r>
            <a:r>
              <a:rPr lang="en-US" sz="7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7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p:txBody>
      </p:sp>
    </p:spTree>
    <p:extLst>
      <p:ext uri="{BB962C8B-B14F-4D97-AF65-F5344CB8AC3E}">
        <p14:creationId xmlns:p14="http://schemas.microsoft.com/office/powerpoint/2010/main" val="10577924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not in Whitelist) and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whitelist lookup table, and column to evaluate against the column name. Column names in this whitelist will not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NOT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AND\r\n(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32540372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 (Name in Blacklist) or (Name Regex) and (Value Regex)</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562428"/>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Lookup Table and Column</a:t>
            </a:r>
            <a:r>
              <a:rPr lang="en-US" sz="1200" dirty="0">
                <a:latin typeface="Roboto" charset="0"/>
                <a:ea typeface="Roboto" charset="0"/>
                <a:cs typeface="Roboto" charset="0"/>
              </a:rPr>
              <a:t>. The blacklist lookup table, and column to evaluate against the column name. Column names in this blacklist will be classified as this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Name Regex</a:t>
            </a:r>
            <a:r>
              <a:rPr lang="en-US" sz="1200" dirty="0">
                <a:latin typeface="Roboto" charset="0"/>
                <a:ea typeface="Roboto" charset="0"/>
                <a:cs typeface="Roboto" charset="0"/>
              </a:rPr>
              <a:t>. Regex for matching on the field name</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Regex</a:t>
            </a:r>
            <a:r>
              <a:rPr lang="en-US" sz="1200" dirty="0">
                <a:latin typeface="Roboto" charset="0"/>
                <a:ea typeface="Roboto" charset="0"/>
                <a:cs typeface="Roboto" charset="0"/>
              </a:rPr>
              <a:t>. Regex for matching on the frequent values</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Value Conformance</a:t>
            </a:r>
            <a:r>
              <a:rPr lang="en-US" sz="1200" dirty="0">
                <a:latin typeface="Roboto" charset="0"/>
                <a:ea typeface="Roboto" charset="0"/>
                <a:cs typeface="Roboto" charset="0"/>
              </a:rPr>
              <a:t>. Percentage of value matches expressed between 0.1 -1.0  </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NAME IN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{Lookup Table and Column}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OR\r\n( NAME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'{Name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\r\n AND (aggregate(filter(VALUE_FREQUENCIES, v -&gt;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RLIKE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Regex}</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'),0D,(acc,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 aggregate(VALUE_FREQUENCIES, 0D, (acc, v) -&gt; acc +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v.FREQUENCY_PERCENTAGE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&gt;=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{Value Conformance}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41250332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Advanced Element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Sensitivity Level</a:t>
            </a:r>
            <a:r>
              <a:rPr lang="en-US" sz="1200" dirty="0">
                <a:latin typeface="Roboto" charset="0"/>
                <a:ea typeface="Roboto" charset="0"/>
                <a:cs typeface="Roboto" charset="0"/>
              </a:rPr>
              <a:t>. NONE, LOW, MEDIUM, HIGH (or can be customized in MCC)</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Advanced Rule</a:t>
            </a:r>
            <a:r>
              <a:rPr lang="en-US" sz="1200" dirty="0">
                <a:latin typeface="Roboto" charset="0"/>
                <a:ea typeface="Roboto" charset="0"/>
                <a:cs typeface="Roboto" charset="0"/>
              </a:rPr>
              <a:t>. Raw Advanced Rule. Use with caution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{Advanced 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"sensitivity":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{Sensitivity Level}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"origin": "USER_DEFINED",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"constants":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"ADVANCED"</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Tree>
    <p:extLst>
      <p:ext uri="{BB962C8B-B14F-4D97-AF65-F5344CB8AC3E}">
        <p14:creationId xmlns:p14="http://schemas.microsoft.com/office/powerpoint/2010/main" val="60963279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Basic - No Rules</a:t>
            </a:r>
            <a:endParaRPr lang="en-IN" sz="1600" i="1" dirty="0"/>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585831" y="2057399"/>
            <a:ext cx="4854223" cy="348267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sensitivity":"NONE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expressionContext</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constants":null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lookupTableReferences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expressionMode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":"NONE",</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basicExpressionElements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":null</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TextBox 4">
            <a:extLst>
              <a:ext uri="{FF2B5EF4-FFF2-40B4-BE49-F238E27FC236}">
                <a16:creationId xmlns:a16="http://schemas.microsoft.com/office/drawing/2014/main" id="{155B1EF0-2564-71FC-43E3-A80B1F8E12D4}"/>
              </a:ext>
            </a:extLst>
          </p:cNvPr>
          <p:cNvSpPr txBox="1"/>
          <p:nvPr/>
        </p:nvSpPr>
        <p:spPr>
          <a:xfrm>
            <a:off x="527832" y="941859"/>
            <a:ext cx="10490887" cy="1002471"/>
          </a:xfrm>
          <a:prstGeom prst="rect">
            <a:avLst/>
          </a:prstGeom>
          <a:noFill/>
        </p:spPr>
        <p:txBody>
          <a:bodyPr wrap="square" lIns="0" tIns="0" rIns="0" bIns="0" rtlCol="0">
            <a:noAutofit/>
          </a:bodyPr>
          <a:lstStyle/>
          <a:p>
            <a:pPr>
              <a:lnSpc>
                <a:spcPct val="90000"/>
              </a:lnSpc>
              <a:spcAft>
                <a:spcPts val="1000"/>
              </a:spcAft>
            </a:pPr>
            <a:r>
              <a:rPr lang="en-US" sz="1400" dirty="0">
                <a:latin typeface="Roboto" charset="0"/>
                <a:ea typeface="Roboto" charset="0"/>
                <a:cs typeface="Roboto" charset="0"/>
              </a:rPr>
              <a:t>Great for using with Generated Data Classification</a:t>
            </a:r>
          </a:p>
          <a:p>
            <a:pPr>
              <a:lnSpc>
                <a:spcPct val="90000"/>
              </a:lnSpc>
              <a:spcAft>
                <a:spcPts val="1000"/>
              </a:spcAft>
            </a:pPr>
            <a:r>
              <a:rPr lang="en-US" sz="2100" dirty="0">
                <a:latin typeface="Roboto" charset="0"/>
                <a:ea typeface="Roboto" charset="0"/>
                <a:cs typeface="Roboto" charset="0"/>
              </a:rPr>
              <a:t>Parameters for Template:</a:t>
            </a:r>
          </a:p>
        </p:txBody>
      </p:sp>
    </p:spTree>
    <p:extLst>
      <p:ext uri="{BB962C8B-B14F-4D97-AF65-F5344CB8AC3E}">
        <p14:creationId xmlns:p14="http://schemas.microsoft.com/office/powerpoint/2010/main" val="39106564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4">
            <a:extLst>
              <a:ext uri="{FF2B5EF4-FFF2-40B4-BE49-F238E27FC236}">
                <a16:creationId xmlns:a16="http://schemas.microsoft.com/office/drawing/2014/main" id="{CDAFCEB1-84B4-1FF8-6C77-B719D71B0E80}"/>
              </a:ext>
            </a:extLst>
          </p:cNvPr>
          <p:cNvSpPr>
            <a:spLocks noGrp="1"/>
          </p:cNvSpPr>
          <p:nvPr>
            <p:ph type="title"/>
          </p:nvPr>
        </p:nvSpPr>
        <p:spPr>
          <a:xfrm>
            <a:off x="284546" y="159431"/>
            <a:ext cx="11195177" cy="562427"/>
          </a:xfrm>
        </p:spPr>
        <p:txBody>
          <a:bodyPr/>
          <a:lstStyle/>
          <a:p>
            <a:r>
              <a:rPr lang="en-US" dirty="0"/>
              <a:t>Included Templates: </a:t>
            </a:r>
            <a:r>
              <a:rPr lang="en-US" sz="1600" dirty="0"/>
              <a:t>Entity Classification</a:t>
            </a:r>
            <a:endParaRPr lang="en-IN" sz="1600" i="1" dirty="0"/>
          </a:p>
        </p:txBody>
      </p:sp>
      <p:sp>
        <p:nvSpPr>
          <p:cNvPr id="2" name="TextBox 1">
            <a:extLst>
              <a:ext uri="{FF2B5EF4-FFF2-40B4-BE49-F238E27FC236}">
                <a16:creationId xmlns:a16="http://schemas.microsoft.com/office/drawing/2014/main" id="{D467DCCE-B639-A33F-4B00-8B2252D83658}"/>
              </a:ext>
            </a:extLst>
          </p:cNvPr>
          <p:cNvSpPr txBox="1"/>
          <p:nvPr/>
        </p:nvSpPr>
        <p:spPr>
          <a:xfrm>
            <a:off x="527832" y="941860"/>
            <a:ext cx="10490887" cy="376070"/>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Parameters for Template:</a:t>
            </a:r>
          </a:p>
        </p:txBody>
      </p:sp>
      <p:sp>
        <p:nvSpPr>
          <p:cNvPr id="6" name="TextBox 5">
            <a:extLst>
              <a:ext uri="{FF2B5EF4-FFF2-40B4-BE49-F238E27FC236}">
                <a16:creationId xmlns:a16="http://schemas.microsoft.com/office/drawing/2014/main" id="{02EDE361-9A34-2794-3BD6-A6744914B785}"/>
              </a:ext>
            </a:extLst>
          </p:cNvPr>
          <p:cNvSpPr txBox="1"/>
          <p:nvPr/>
        </p:nvSpPr>
        <p:spPr>
          <a:xfrm>
            <a:off x="904344" y="2057399"/>
            <a:ext cx="5451299" cy="3722511"/>
          </a:xfrm>
          <a:prstGeom prst="rect">
            <a:avLst/>
          </a:prstGeom>
          <a:noFill/>
        </p:spPr>
        <p:txBody>
          <a:bodyPr wrap="square" lIns="0" tIns="0" rIns="0" bIns="0" rtlCol="0">
            <a:noAutofit/>
          </a:bodyPr>
          <a:lstStyle/>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Name</a:t>
            </a:r>
            <a:r>
              <a:rPr lang="en-US" sz="1200" dirty="0">
                <a:latin typeface="Roboto" charset="0"/>
                <a:ea typeface="Roboto" charset="0"/>
                <a:cs typeface="Roboto" charset="0"/>
              </a:rPr>
              <a:t>. Name of the classification. Needs to be unique or the script will error and skip.</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Classification Description</a:t>
            </a:r>
            <a:r>
              <a:rPr lang="en-US" sz="1200" dirty="0">
                <a:latin typeface="Roboto" charset="0"/>
                <a:ea typeface="Roboto" charset="0"/>
                <a:cs typeface="Roboto" charset="0"/>
              </a:rPr>
              <a:t>. Description of the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Inclusion Scope</a:t>
            </a:r>
            <a:r>
              <a:rPr lang="en-US" sz="1200" dirty="0">
                <a:latin typeface="Roboto" charset="0"/>
                <a:ea typeface="Roboto" charset="0"/>
                <a:cs typeface="Roboto" charset="0"/>
              </a:rPr>
              <a:t>. Number of entities required to include dataset in classification</a:t>
            </a:r>
          </a:p>
          <a:p>
            <a:pPr marL="171450" indent="-171450">
              <a:lnSpc>
                <a:spcPct val="90000"/>
              </a:lnSpc>
              <a:spcAft>
                <a:spcPts val="1000"/>
              </a:spcAft>
              <a:buFont typeface="Arial" panose="020B0604020202020204" pitchFamily="34" charset="0"/>
              <a:buChar char="•"/>
            </a:pPr>
            <a:r>
              <a:rPr lang="en-US" sz="1200" i="1" dirty="0">
                <a:latin typeface="Roboto" charset="0"/>
                <a:ea typeface="Roboto" charset="0"/>
                <a:cs typeface="Roboto" charset="0"/>
              </a:rPr>
              <a:t>Entity Classification </a:t>
            </a:r>
            <a:r>
              <a:rPr lang="en-US" sz="1200" i="1" dirty="0" err="1">
                <a:latin typeface="Roboto" charset="0"/>
                <a:ea typeface="Roboto" charset="0"/>
                <a:cs typeface="Roboto" charset="0"/>
              </a:rPr>
              <a:t>Array:Classification</a:t>
            </a:r>
            <a:r>
              <a:rPr lang="en-US" sz="1200" i="1" dirty="0">
                <a:latin typeface="Roboto" charset="0"/>
                <a:ea typeface="Roboto" charset="0"/>
                <a:cs typeface="Roboto" charset="0"/>
              </a:rPr>
              <a:t> Members</a:t>
            </a:r>
            <a:r>
              <a:rPr lang="en-US" sz="1200" dirty="0">
                <a:latin typeface="Roboto" charset="0"/>
                <a:ea typeface="Roboto" charset="0"/>
                <a:cs typeface="Roboto" charset="0"/>
              </a:rPr>
              <a:t>. Loops through the value and for each, uses additional template “Entity Classification Array”, and replaces attribute “Classification Members”</a:t>
            </a:r>
          </a:p>
          <a:p>
            <a:pPr marL="171450" indent="-1714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sp>
        <p:nvSpPr>
          <p:cNvPr id="3" name="TextBox 2">
            <a:extLst>
              <a:ext uri="{FF2B5EF4-FFF2-40B4-BE49-F238E27FC236}">
                <a16:creationId xmlns:a16="http://schemas.microsoft.com/office/drawing/2014/main" id="{47551A3E-F432-8F2A-BB07-38A7BFCFB12E}"/>
              </a:ext>
            </a:extLst>
          </p:cNvPr>
          <p:cNvSpPr txBox="1"/>
          <p:nvPr/>
        </p:nvSpPr>
        <p:spPr>
          <a:xfrm>
            <a:off x="5943757" y="1650999"/>
            <a:ext cx="5535966" cy="3556002"/>
          </a:xfrm>
          <a:prstGeom prst="rect">
            <a:avLst/>
          </a:prstGeom>
          <a:noFill/>
        </p:spPr>
        <p:txBody>
          <a:bodyPr wrap="square" lIns="0" tIns="0" rIns="0" bIns="0" rtlCol="0">
            <a:noAutofit/>
          </a:bodyPr>
          <a:lstStyle/>
          <a:p>
            <a:pPr>
              <a:lnSpc>
                <a:spcPct val="0"/>
              </a:lnSpc>
              <a:spcAft>
                <a:spcPts val="1000"/>
              </a:spcAft>
            </a:pPr>
            <a:r>
              <a:rPr lang="en-US" sz="700" dirty="0">
                <a:latin typeface="Courier New" panose="02070309020205020404" pitchFamily="49" charset="0"/>
                <a:ea typeface="Roboto" charset="0"/>
                <a:cs typeface="Courier New" panose="02070309020205020404" pitchFamily="49" charset="0"/>
              </a:rPr>
              <a:t>}</a:t>
            </a:r>
          </a:p>
        </p:txBody>
      </p:sp>
      <p:sp>
        <p:nvSpPr>
          <p:cNvPr id="4" name="Rectangle 3">
            <a:extLst>
              <a:ext uri="{FF2B5EF4-FFF2-40B4-BE49-F238E27FC236}">
                <a16:creationId xmlns:a16="http://schemas.microsoft.com/office/drawing/2014/main" id="{D3A4D8CB-8C78-9352-2659-8471411B192F}"/>
              </a:ext>
            </a:extLst>
          </p:cNvPr>
          <p:cNvSpPr/>
          <p:nvPr/>
        </p:nvSpPr>
        <p:spPr>
          <a:xfrm>
            <a:off x="6284628" y="1461327"/>
            <a:ext cx="4854223" cy="20743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"name":"</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Name}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"description":"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Description}</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sensitivity":null</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":"DATA_ENTITY",</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origin":"USER_DEFINED</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inclusionRule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function":"N_OF</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nValue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{Inclusion Scope}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"classifications": </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{Entity Classification </a:t>
            </a:r>
            <a:r>
              <a:rPr lang="en-US" sz="900" dirty="0" err="1">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Array:Classification</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 Members}</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   }</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5" name="Rectangle 4">
            <a:extLst>
              <a:ext uri="{FF2B5EF4-FFF2-40B4-BE49-F238E27FC236}">
                <a16:creationId xmlns:a16="http://schemas.microsoft.com/office/drawing/2014/main" id="{B6396049-FDC8-D7FF-3107-EDC35F2284B0}"/>
              </a:ext>
            </a:extLst>
          </p:cNvPr>
          <p:cNvSpPr/>
          <p:nvPr/>
        </p:nvSpPr>
        <p:spPr>
          <a:xfrm>
            <a:off x="6795936" y="3443893"/>
            <a:ext cx="4854223" cy="92743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lstStyle/>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"id":"</a:t>
            </a:r>
            <a:r>
              <a:rPr lang="en-US" sz="900" dirty="0">
                <a:ln>
                  <a:solidFill>
                    <a:schemeClr val="tx1"/>
                  </a:solidFill>
                </a:ln>
                <a:solidFill>
                  <a:schemeClr val="bg2"/>
                </a:solidFill>
                <a:highlight>
                  <a:srgbClr val="FFFF00"/>
                </a:highlight>
                <a:latin typeface="Courier New" panose="02070309020205020404" pitchFamily="49" charset="0"/>
                <a:ea typeface="Roboto" charset="0"/>
                <a:cs typeface="Courier New" panose="02070309020205020404" pitchFamily="49" charset="0"/>
              </a:rPr>
              <a:t>{Classification Members}</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r>
              <a:rPr lang="en-US" sz="900" dirty="0" err="1">
                <a:ln>
                  <a:solidFill>
                    <a:schemeClr val="tx1"/>
                  </a:solidFill>
                </a:ln>
                <a:solidFill>
                  <a:schemeClr val="bg2"/>
                </a:solidFill>
                <a:latin typeface="Courier New" panose="02070309020205020404" pitchFamily="49" charset="0"/>
                <a:ea typeface="Roboto" charset="0"/>
                <a:cs typeface="Courier New" panose="02070309020205020404" pitchFamily="49" charset="0"/>
              </a:rPr>
              <a:t>classificationType</a:t>
            </a:r>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":"DATA_ELEMENT"</a:t>
            </a:r>
          </a:p>
          <a:p>
            <a:r>
              <a:rPr lang="en-US" sz="900" dirty="0">
                <a:ln>
                  <a:solidFill>
                    <a:schemeClr val="tx1"/>
                  </a:solidFill>
                </a:ln>
                <a:solidFill>
                  <a:schemeClr val="bg2"/>
                </a:solidFill>
                <a:latin typeface="Courier New" panose="02070309020205020404" pitchFamily="49" charset="0"/>
                <a:ea typeface="Roboto" charset="0"/>
                <a:cs typeface="Courier New" panose="02070309020205020404" pitchFamily="49" charset="0"/>
              </a:rPr>
              <a:t>}</a:t>
            </a:r>
            <a:endParaRPr lang="en-US" sz="800" dirty="0">
              <a:ln>
                <a:solidFill>
                  <a:schemeClr val="tx1"/>
                </a:solidFill>
              </a:ln>
              <a:solidFill>
                <a:schemeClr val="bg2"/>
              </a:solidFill>
              <a:latin typeface="Courier New" panose="02070309020205020404" pitchFamily="49" charset="0"/>
              <a:ea typeface="Roboto" charset="0"/>
              <a:cs typeface="Courier New" panose="02070309020205020404" pitchFamily="49" charset="0"/>
            </a:endParaRPr>
          </a:p>
        </p:txBody>
      </p:sp>
      <p:sp>
        <p:nvSpPr>
          <p:cNvPr id="7" name="TextBox 6">
            <a:extLst>
              <a:ext uri="{FF2B5EF4-FFF2-40B4-BE49-F238E27FC236}">
                <a16:creationId xmlns:a16="http://schemas.microsoft.com/office/drawing/2014/main" id="{12192CAA-708E-BE2B-81F3-DFE79E0F5C9A}"/>
              </a:ext>
            </a:extLst>
          </p:cNvPr>
          <p:cNvSpPr txBox="1"/>
          <p:nvPr/>
        </p:nvSpPr>
        <p:spPr>
          <a:xfrm>
            <a:off x="1392236" y="3918654"/>
            <a:ext cx="4744132" cy="927438"/>
          </a:xfrm>
          <a:prstGeom prst="rect">
            <a:avLst/>
          </a:prstGeom>
          <a:noFill/>
        </p:spPr>
        <p:txBody>
          <a:bodyPr wrap="square" lIns="0" tIns="0" rIns="0" bIns="0" rtlCol="0">
            <a:noAutofit/>
          </a:bodyPr>
          <a:lstStyle/>
          <a:p>
            <a:pPr>
              <a:lnSpc>
                <a:spcPct val="90000"/>
              </a:lnSpc>
              <a:spcAft>
                <a:spcPts val="1000"/>
              </a:spcAft>
            </a:pPr>
            <a:r>
              <a:rPr lang="en-US" sz="1200" i="1" dirty="0">
                <a:latin typeface="Roboto" charset="0"/>
                <a:ea typeface="Roboto" charset="0"/>
                <a:cs typeface="Roboto" charset="0"/>
              </a:rPr>
              <a:t>* Note that “Classification Members” is a special token. When the script finds this, it will trigger the extraction, and then use the extraction files to replace the Classification Names with the ids, making it convenient for Entity Classifications</a:t>
            </a:r>
          </a:p>
        </p:txBody>
      </p:sp>
    </p:spTree>
    <p:extLst>
      <p:ext uri="{BB962C8B-B14F-4D97-AF65-F5344CB8AC3E}">
        <p14:creationId xmlns:p14="http://schemas.microsoft.com/office/powerpoint/2010/main" val="33793014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3075</TotalTime>
  <Words>2047</Words>
  <Application>Microsoft Office PowerPoint</Application>
  <PresentationFormat>Custom</PresentationFormat>
  <Paragraphs>236</Paragraphs>
  <Slides>13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Configure with classifications.csv</vt:lpstr>
      <vt:lpstr>Included Templates: Basic (Name Regex) and (Value Regex)</vt:lpstr>
      <vt:lpstr>Included Templates: Advanced - (Name not in Whitelist) and (Name Regex) and (Value Regex)</vt:lpstr>
      <vt:lpstr>Included Templates: Advanced - (Name in Blacklist) or (Name Regex) and (Value Regex)</vt:lpstr>
      <vt:lpstr>Included Templates: Advanced Element Classification</vt:lpstr>
      <vt:lpstr>Included Templates: Basic - No Rules</vt:lpstr>
      <vt:lpstr>Included Templates: Entity Classification</vt:lpstr>
      <vt:lpstr>Other Options</vt:lpstr>
      <vt:lpstr>Additional Information</vt:lpstr>
      <vt:lpstr>Output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66</cp:revision>
  <cp:lastPrinted>2018-10-18T20:42:58Z</cp:lastPrinted>
  <dcterms:created xsi:type="dcterms:W3CDTF">2017-08-24T15:57:22Z</dcterms:created>
  <dcterms:modified xsi:type="dcterms:W3CDTF">2024-12-09T15:59:55Z</dcterms:modified>
  <cp:category/>
</cp:coreProperties>
</file>