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19"/>
  </p:notesMasterIdLst>
  <p:handoutMasterIdLst>
    <p:handoutMasterId r:id="rId20"/>
  </p:handoutMasterIdLst>
  <p:sldIdLst>
    <p:sldId id="288" r:id="rId6"/>
    <p:sldId id="2134807745" r:id="rId7"/>
    <p:sldId id="2134807791" r:id="rId8"/>
    <p:sldId id="2134807796" r:id="rId9"/>
    <p:sldId id="2134807793" r:id="rId10"/>
    <p:sldId id="2134807792" r:id="rId11"/>
    <p:sldId id="2134807794" r:id="rId12"/>
    <p:sldId id="2134807795" r:id="rId13"/>
    <p:sldId id="2134807797" r:id="rId14"/>
    <p:sldId id="2134807800" r:id="rId15"/>
    <p:sldId id="2134807798" r:id="rId16"/>
    <p:sldId id="2134807799" r:id="rId17"/>
    <p:sldId id="267" r:id="rId18"/>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96"/>
            <p14:sldId id="2134807793"/>
            <p14:sldId id="2134807792"/>
            <p14:sldId id="2134807794"/>
            <p14:sldId id="2134807795"/>
            <p14:sldId id="2134807797"/>
            <p14:sldId id="2134807800"/>
            <p14:sldId id="2134807798"/>
            <p14:sldId id="2134807799"/>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6"/>
    <p:restoredTop sz="76320" autoAdjust="0"/>
  </p:normalViewPr>
  <p:slideViewPr>
    <p:cSldViewPr snapToGrid="0">
      <p:cViewPr varScale="1">
        <p:scale>
          <a:sx n="83" d="100"/>
          <a:sy n="83" d="100"/>
        </p:scale>
        <p:origin x="2034" y="96"/>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11/19/2024</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11/19/2024</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13</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Simple Classification Creator</a:t>
            </a:r>
          </a:p>
          <a:p>
            <a:endParaRPr lang="en-US" sz="4800" dirty="0"/>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Other Options</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731032" y="1280525"/>
            <a:ext cx="11195177" cy="4657431"/>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Script can also be made to extract existing Classifications. By default, it’ll only do this when it’s needed (setting up Entity Classifications, for example). You can force the extract with a command line parameter</a:t>
            </a: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Deleting Classifications are done by executing a job. You can execute them in bulk by formatting a simple csv file (classifications_delete.csv by default) with the Classification Name, and Action (set to DELETE). You can run the script with a delete command line parameter, and optionally the csv file that contain the classifications to be deleted.</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a:lnSpc>
                <a:spcPct val="90000"/>
              </a:lnSpc>
              <a:spcAft>
                <a:spcPts val="1000"/>
              </a:spcAft>
            </a:pPr>
            <a:endParaRPr lang="en-US" sz="16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F4EB0FB1-37E1-B368-E480-B21F948E2AD9}"/>
              </a:ext>
            </a:extLst>
          </p:cNvPr>
          <p:cNvGraphicFramePr>
            <a:graphicFrameLocks noGrp="1"/>
          </p:cNvGraphicFramePr>
          <p:nvPr>
            <p:extLst>
              <p:ext uri="{D42A27DB-BD31-4B8C-83A1-F6EECF244321}">
                <p14:modId xmlns:p14="http://schemas.microsoft.com/office/powerpoint/2010/main" val="527928439"/>
              </p:ext>
            </p:extLst>
          </p:nvPr>
        </p:nvGraphicFramePr>
        <p:xfrm>
          <a:off x="1546049" y="1742092"/>
          <a:ext cx="5633684" cy="301197"/>
        </p:xfrm>
        <a:graphic>
          <a:graphicData uri="http://schemas.openxmlformats.org/drawingml/2006/table">
            <a:tbl>
              <a:tblPr firstRow="1" bandRow="1">
                <a:tableStyleId>{5C22544A-7EE6-4342-B048-85BDC9FD1C3A}</a:tableStyleId>
              </a:tblPr>
              <a:tblGrid>
                <a:gridCol w="5633684">
                  <a:extLst>
                    <a:ext uri="{9D8B030D-6E8A-4147-A177-3AD203B41FA5}">
                      <a16:colId xmlns:a16="http://schemas.microsoft.com/office/drawing/2014/main" val="3006732689"/>
                    </a:ext>
                  </a:extLst>
                </a:gridCol>
              </a:tblGrid>
              <a:tr h="301197">
                <a:tc>
                  <a:txBody>
                    <a:bodyPr/>
                    <a:lstStyle/>
                    <a:p>
                      <a:r>
                        <a:rPr lang="en-US" sz="1200" dirty="0">
                          <a:latin typeface="Courier New" panose="02070309020205020404" pitchFamily="49" charset="0"/>
                          <a:cs typeface="Courier New" panose="02070309020205020404" pitchFamily="49" charset="0"/>
                        </a:rPr>
                        <a:t>python simple_classification_creator.py extract</a:t>
                      </a:r>
                    </a:p>
                  </a:txBody>
                  <a:tcPr>
                    <a:solidFill>
                      <a:schemeClr val="tx1"/>
                    </a:solidFill>
                  </a:tcPr>
                </a:tc>
                <a:extLst>
                  <a:ext uri="{0D108BD9-81ED-4DB2-BD59-A6C34878D82A}">
                    <a16:rowId xmlns:a16="http://schemas.microsoft.com/office/drawing/2014/main" val="2155989993"/>
                  </a:ext>
                </a:extLst>
              </a:tr>
            </a:tbl>
          </a:graphicData>
        </a:graphic>
      </p:graphicFrame>
      <p:pic>
        <p:nvPicPr>
          <p:cNvPr id="4" name="Picture 3">
            <a:extLst>
              <a:ext uri="{FF2B5EF4-FFF2-40B4-BE49-F238E27FC236}">
                <a16:creationId xmlns:a16="http://schemas.microsoft.com/office/drawing/2014/main" id="{6F07247B-728C-392F-C430-EED18C2D468B}"/>
              </a:ext>
            </a:extLst>
          </p:cNvPr>
          <p:cNvPicPr>
            <a:picLocks noChangeAspect="1"/>
          </p:cNvPicPr>
          <p:nvPr/>
        </p:nvPicPr>
        <p:blipFill>
          <a:blip r:embed="rId2"/>
          <a:stretch>
            <a:fillRect/>
          </a:stretch>
        </p:blipFill>
        <p:spPr>
          <a:xfrm>
            <a:off x="8133568" y="3738014"/>
            <a:ext cx="3324225" cy="1247775"/>
          </a:xfrm>
          <a:prstGeom prst="rect">
            <a:avLst/>
          </a:prstGeom>
        </p:spPr>
      </p:pic>
      <p:graphicFrame>
        <p:nvGraphicFramePr>
          <p:cNvPr id="7" name="Table 6">
            <a:extLst>
              <a:ext uri="{FF2B5EF4-FFF2-40B4-BE49-F238E27FC236}">
                <a16:creationId xmlns:a16="http://schemas.microsoft.com/office/drawing/2014/main" id="{8BD00691-CC8B-F23F-0A76-A5FCECB5FC8D}"/>
              </a:ext>
            </a:extLst>
          </p:cNvPr>
          <p:cNvGraphicFramePr>
            <a:graphicFrameLocks noGrp="1"/>
          </p:cNvGraphicFramePr>
          <p:nvPr>
            <p:extLst>
              <p:ext uri="{D42A27DB-BD31-4B8C-83A1-F6EECF244321}">
                <p14:modId xmlns:p14="http://schemas.microsoft.com/office/powerpoint/2010/main" val="1641305193"/>
              </p:ext>
            </p:extLst>
          </p:nvPr>
        </p:nvGraphicFramePr>
        <p:xfrm>
          <a:off x="1546049" y="3728998"/>
          <a:ext cx="6445588" cy="640080"/>
        </p:xfrm>
        <a:graphic>
          <a:graphicData uri="http://schemas.openxmlformats.org/drawingml/2006/table">
            <a:tbl>
              <a:tblPr firstRow="1" bandRow="1">
                <a:tableStyleId>{5C22544A-7EE6-4342-B048-85BDC9FD1C3A}</a:tableStyleId>
              </a:tblPr>
              <a:tblGrid>
                <a:gridCol w="6445588">
                  <a:extLst>
                    <a:ext uri="{9D8B030D-6E8A-4147-A177-3AD203B41FA5}">
                      <a16:colId xmlns:a16="http://schemas.microsoft.com/office/drawing/2014/main" val="3006732689"/>
                    </a:ext>
                  </a:extLst>
                </a:gridCol>
              </a:tblGrid>
              <a:tr h="593902">
                <a:tc>
                  <a:txBody>
                    <a:bodyPr/>
                    <a:lstStyle/>
                    <a:p>
                      <a:r>
                        <a:rPr lang="en-US" sz="1200" dirty="0">
                          <a:latin typeface="Courier New" panose="02070309020205020404" pitchFamily="49" charset="0"/>
                          <a:cs typeface="Courier New" panose="02070309020205020404" pitchFamily="49" charset="0"/>
                        </a:rPr>
                        <a:t>python simple_classification_creator.py delete</a:t>
                      </a:r>
                    </a:p>
                    <a:p>
                      <a:pPr marL="0" marR="0" lvl="0" indent="0" algn="l" defTabSz="914217"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python simple_classification_creator.py delete my_delete_file.csv</a:t>
                      </a:r>
                    </a:p>
                    <a:p>
                      <a:endParaRPr lang="en-US" sz="1200" dirty="0">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2155989993"/>
                  </a:ext>
                </a:extLst>
              </a:tr>
            </a:tbl>
          </a:graphicData>
        </a:graphic>
      </p:graphicFrame>
    </p:spTree>
    <p:extLst>
      <p:ext uri="{BB962C8B-B14F-4D97-AF65-F5344CB8AC3E}">
        <p14:creationId xmlns:p14="http://schemas.microsoft.com/office/powerpoint/2010/main" val="21266449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Additional Information</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708454" y="1051480"/>
            <a:ext cx="11195177" cy="5412215"/>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Template files are stored in the “./templates” folder</a:t>
            </a:r>
          </a:p>
          <a:p>
            <a:pPr marL="342900" indent="-342900">
              <a:lnSpc>
                <a:spcPct val="90000"/>
              </a:lnSpc>
              <a:spcAft>
                <a:spcPts val="1000"/>
              </a:spcAft>
              <a:buFont typeface="Arial" panose="020B0604020202020204" pitchFamily="34" charset="0"/>
              <a:buChar char="•"/>
            </a:pPr>
            <a:r>
              <a:rPr lang="en-US" sz="1100" dirty="0" err="1">
                <a:latin typeface="Roboto" charset="0"/>
                <a:ea typeface="Roboto" charset="0"/>
                <a:cs typeface="Roboto" charset="0"/>
              </a:rPr>
              <a:t>json</a:t>
            </a:r>
            <a:r>
              <a:rPr lang="en-US" sz="1100" dirty="0">
                <a:latin typeface="Roboto" charset="0"/>
                <a:ea typeface="Roboto" charset="0"/>
                <a:cs typeface="Roboto" charset="0"/>
              </a:rPr>
              <a:t> files of what will be loaded will be stored in ./payloads/payload_&lt;timestamp&gt; folder</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extracts are stored in the “./extracts” folder</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Additional flags can be set on the script:</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default_pod</a:t>
            </a:r>
            <a:r>
              <a:rPr lang="en-US" sz="1100" dirty="0">
                <a:latin typeface="Roboto" charset="0"/>
                <a:ea typeface="Roboto" charset="0"/>
                <a:cs typeface="Roboto" charset="0"/>
              </a:rPr>
              <a:t>. Set this to the default Informatica POD to use. Example: dm-us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default_user</a:t>
            </a:r>
            <a:r>
              <a:rPr lang="en-US" sz="1100" dirty="0">
                <a:latin typeface="Roboto" charset="0"/>
                <a:ea typeface="Roboto" charset="0"/>
                <a:cs typeface="Roboto" charset="0"/>
              </a:rPr>
              <a:t>. Set this to the default user to use. Example: </a:t>
            </a:r>
            <a:r>
              <a:rPr lang="en-US" sz="1100" dirty="0" err="1">
                <a:latin typeface="Roboto" charset="0"/>
                <a:ea typeface="Roboto" charset="0"/>
                <a:cs typeface="Roboto" charset="0"/>
              </a:rPr>
              <a:t>shayes_compass</a:t>
            </a: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default_pwd</a:t>
            </a:r>
            <a:r>
              <a:rPr lang="en-US" sz="1100" i="1" dirty="0">
                <a:latin typeface="Roboto" charset="0"/>
                <a:ea typeface="Roboto" charset="0"/>
                <a:cs typeface="Roboto" charset="0"/>
              </a:rPr>
              <a:t>. </a:t>
            </a:r>
            <a:r>
              <a:rPr lang="en-US" sz="1100" dirty="0">
                <a:latin typeface="Roboto" charset="0"/>
                <a:ea typeface="Roboto" charset="0"/>
                <a:cs typeface="Roboto" charset="0"/>
              </a:rPr>
              <a:t>Set this to the default password to use. Example: 1234</a:t>
            </a: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prompt_for_login_info</a:t>
            </a:r>
            <a:r>
              <a:rPr lang="en-US" sz="1100" dirty="0">
                <a:latin typeface="Roboto" charset="0"/>
                <a:ea typeface="Roboto" charset="0"/>
                <a:cs typeface="Roboto" charset="0"/>
              </a:rPr>
              <a:t>. True/False. Whether or not to prompt. If False, will not prompt, unless default is not set</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pause_before_loading</a:t>
            </a:r>
            <a:r>
              <a:rPr lang="en-US" sz="1100" i="1" dirty="0">
                <a:latin typeface="Roboto" charset="0"/>
                <a:ea typeface="Roboto" charset="0"/>
                <a:cs typeface="Roboto" charset="0"/>
              </a:rPr>
              <a:t>. </a:t>
            </a:r>
            <a:r>
              <a:rPr lang="en-US" sz="1100" dirty="0">
                <a:latin typeface="Roboto" charset="0"/>
                <a:ea typeface="Roboto" charset="0"/>
                <a:cs typeface="Roboto" charset="0"/>
              </a:rPr>
              <a:t>True/False. Whether or not to pause after payload files are created, before loading the  classifications.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create_payloads_only</a:t>
            </a:r>
            <a:r>
              <a:rPr lang="en-US" sz="1100" i="1" dirty="0">
                <a:latin typeface="Roboto" charset="0"/>
                <a:ea typeface="Roboto" charset="0"/>
                <a:cs typeface="Roboto" charset="0"/>
              </a:rPr>
              <a:t>. </a:t>
            </a:r>
            <a:r>
              <a:rPr lang="en-US" sz="1100" dirty="0">
                <a:latin typeface="Roboto" charset="0"/>
                <a:ea typeface="Roboto" charset="0"/>
                <a:cs typeface="Roboto" charset="0"/>
              </a:rPr>
              <a:t>True/False. If set to True, will only create the payload files, without loading anything. Good for testing</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when_extracting_fetch_details</a:t>
            </a:r>
            <a:r>
              <a:rPr lang="en-US" sz="1100" i="1" dirty="0">
                <a:latin typeface="Roboto" charset="0"/>
                <a:ea typeface="Roboto" charset="0"/>
                <a:cs typeface="Roboto" charset="0"/>
              </a:rPr>
              <a:t>. </a:t>
            </a:r>
            <a:r>
              <a:rPr lang="en-US" sz="1100" dirty="0">
                <a:latin typeface="Roboto" charset="0"/>
                <a:ea typeface="Roboto" charset="0"/>
                <a:cs typeface="Roboto" charset="0"/>
              </a:rPr>
              <a:t>True/False. If set to True, when extracting classifications, it will also fetch the details for any user created classifications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show_raw_errors</a:t>
            </a:r>
            <a:r>
              <a:rPr lang="en-US" sz="1100" dirty="0">
                <a:latin typeface="Roboto" charset="0"/>
                <a:ea typeface="Roboto" charset="0"/>
                <a:cs typeface="Roboto" charset="0"/>
              </a:rPr>
              <a:t>. True/False. If set to True, it will always show raw errors if they occur. Otherwise, it will attempt to find the message from the error, and display that.</a:t>
            </a:r>
          </a:p>
          <a:p>
            <a:pPr marL="742950" lvl="1" indent="-28575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If desired, you can create a </a:t>
            </a:r>
            <a:r>
              <a:rPr lang="en-US" sz="1100" dirty="0" err="1">
                <a:latin typeface="Roboto" charset="0"/>
                <a:ea typeface="Roboto" charset="0"/>
                <a:cs typeface="Roboto" charset="0"/>
              </a:rPr>
              <a:t>credentials.json</a:t>
            </a:r>
            <a:r>
              <a:rPr lang="en-US" sz="1100" dirty="0">
                <a:latin typeface="Roboto" charset="0"/>
                <a:ea typeface="Roboto" charset="0"/>
                <a:cs typeface="Roboto" charset="0"/>
              </a:rPr>
              <a:t> to save your defaults in ~/.</a:t>
            </a:r>
            <a:r>
              <a:rPr lang="en-US" sz="1100" dirty="0" err="1">
                <a:latin typeface="Roboto" charset="0"/>
                <a:ea typeface="Roboto" charset="0"/>
                <a:cs typeface="Roboto" charset="0"/>
              </a:rPr>
              <a:t>informatica_cdgc</a:t>
            </a:r>
            <a:r>
              <a:rPr lang="en-US" sz="1100" dirty="0">
                <a:latin typeface="Roboto" charset="0"/>
                <a:ea typeface="Roboto" charset="0"/>
                <a:cs typeface="Roboto" charset="0"/>
              </a:rPr>
              <a:t> path (c:\users\&lt;username&gt;\.</a:t>
            </a:r>
            <a:r>
              <a:rPr lang="en-US" sz="1100" dirty="0" err="1">
                <a:latin typeface="Roboto" charset="0"/>
                <a:ea typeface="Roboto" charset="0"/>
                <a:cs typeface="Roboto" charset="0"/>
              </a:rPr>
              <a:t>informatica_cdgc</a:t>
            </a:r>
            <a:r>
              <a:rPr lang="en-US" sz="1100" dirty="0">
                <a:latin typeface="Roboto" charset="0"/>
                <a:ea typeface="Roboto" charset="0"/>
                <a:cs typeface="Roboto" charset="0"/>
              </a:rPr>
              <a:t>). Example of that file is:</a:t>
            </a: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a:lnSpc>
                <a:spcPct val="90000"/>
              </a:lnSpc>
              <a:spcAft>
                <a:spcPts val="1000"/>
              </a:spcAft>
            </a:pPr>
            <a:endParaRPr lang="en-US" sz="11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2C12D988-695F-F511-A501-77C760F566B9}"/>
              </a:ext>
            </a:extLst>
          </p:cNvPr>
          <p:cNvGraphicFramePr>
            <a:graphicFrameLocks noGrp="1"/>
          </p:cNvGraphicFramePr>
          <p:nvPr>
            <p:extLst>
              <p:ext uri="{D42A27DB-BD31-4B8C-83A1-F6EECF244321}">
                <p14:modId xmlns:p14="http://schemas.microsoft.com/office/powerpoint/2010/main" val="1348752398"/>
              </p:ext>
            </p:extLst>
          </p:nvPr>
        </p:nvGraphicFramePr>
        <p:xfrm>
          <a:off x="1525698" y="4891622"/>
          <a:ext cx="4340020" cy="853440"/>
        </p:xfrm>
        <a:graphic>
          <a:graphicData uri="http://schemas.openxmlformats.org/drawingml/2006/table">
            <a:tbl>
              <a:tblPr firstRow="1" bandRow="1">
                <a:tableStyleId>{5C22544A-7EE6-4342-B048-85BDC9FD1C3A}</a:tableStyleId>
              </a:tblPr>
              <a:tblGrid>
                <a:gridCol w="4340020">
                  <a:extLst>
                    <a:ext uri="{9D8B030D-6E8A-4147-A177-3AD203B41FA5}">
                      <a16:colId xmlns:a16="http://schemas.microsoft.com/office/drawing/2014/main" val="2725794101"/>
                    </a:ext>
                  </a:extLst>
                </a:gridCol>
              </a:tblGrid>
              <a:tr h="370840">
                <a:tc>
                  <a:txBody>
                    <a:bodyPr/>
                    <a:lstStyle/>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default_pod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dmp</a:t>
                      </a:r>
                      <a:r>
                        <a:rPr lang="en-US" sz="1000" dirty="0">
                          <a:latin typeface="Courier New" panose="02070309020205020404" pitchFamily="49" charset="0"/>
                          <a:cs typeface="Courier New" panose="02070309020205020404" pitchFamily="49" charset="0"/>
                        </a:rPr>
                        <a:t>-us",</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default_user</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shayes_compass</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default_pwd</a:t>
                      </a:r>
                      <a:r>
                        <a:rPr lang="en-US" sz="1000" dirty="0">
                          <a:latin typeface="Courier New" panose="02070309020205020404" pitchFamily="49" charset="0"/>
                          <a:cs typeface="Courier New" panose="02070309020205020404" pitchFamily="49" charset="0"/>
                        </a:rPr>
                        <a:t>": “xxx"        </a:t>
                      </a:r>
                    </a:p>
                    <a:p>
                      <a:r>
                        <a:rPr lang="en-US" sz="1000" dirty="0">
                          <a:latin typeface="Courier New" panose="02070309020205020404" pitchFamily="49" charset="0"/>
                          <a:cs typeface="Courier New" panose="02070309020205020404" pitchFamily="49" charset="0"/>
                        </a:rPr>
                        <a:t>}</a:t>
                      </a:r>
                    </a:p>
                  </a:txBody>
                  <a:tcPr>
                    <a:solidFill>
                      <a:schemeClr val="tx1"/>
                    </a:solidFill>
                  </a:tcPr>
                </a:tc>
                <a:extLst>
                  <a:ext uri="{0D108BD9-81ED-4DB2-BD59-A6C34878D82A}">
                    <a16:rowId xmlns:a16="http://schemas.microsoft.com/office/drawing/2014/main" val="3942343172"/>
                  </a:ext>
                </a:extLst>
              </a:tr>
            </a:tbl>
          </a:graphicData>
        </a:graphic>
      </p:graphicFrame>
    </p:spTree>
    <p:extLst>
      <p:ext uri="{BB962C8B-B14F-4D97-AF65-F5344CB8AC3E}">
        <p14:creationId xmlns:p14="http://schemas.microsoft.com/office/powerpoint/2010/main" val="11853460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Output</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848968" y="1157381"/>
            <a:ext cx="10490887" cy="1084519"/>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Sample Output:</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Note that if an error occurs, it will skip that classification and continue</a:t>
            </a:r>
          </a:p>
        </p:txBody>
      </p:sp>
      <p:pic>
        <p:nvPicPr>
          <p:cNvPr id="4" name="Picture 3">
            <a:extLst>
              <a:ext uri="{FF2B5EF4-FFF2-40B4-BE49-F238E27FC236}">
                <a16:creationId xmlns:a16="http://schemas.microsoft.com/office/drawing/2014/main" id="{11174BFF-3698-BD9E-5E19-7E87FBA82035}"/>
              </a:ext>
            </a:extLst>
          </p:cNvPr>
          <p:cNvPicPr>
            <a:picLocks noChangeAspect="1"/>
          </p:cNvPicPr>
          <p:nvPr/>
        </p:nvPicPr>
        <p:blipFill>
          <a:blip r:embed="rId2"/>
          <a:stretch>
            <a:fillRect/>
          </a:stretch>
        </p:blipFill>
        <p:spPr>
          <a:xfrm>
            <a:off x="349196" y="1997771"/>
            <a:ext cx="5730866" cy="198104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A682AC08-AC93-4AC8-0F7D-2CB5B7115056}"/>
              </a:ext>
            </a:extLst>
          </p:cNvPr>
          <p:cNvPicPr>
            <a:picLocks noChangeAspect="1"/>
          </p:cNvPicPr>
          <p:nvPr/>
        </p:nvPicPr>
        <p:blipFill>
          <a:blip r:embed="rId3"/>
          <a:stretch>
            <a:fillRect/>
          </a:stretch>
        </p:blipFill>
        <p:spPr>
          <a:xfrm>
            <a:off x="5696357" y="2343074"/>
            <a:ext cx="6143272" cy="2156351"/>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B520F4C6-83EA-CC97-13EE-C6565125EFAF}"/>
              </a:ext>
            </a:extLst>
          </p:cNvPr>
          <p:cNvPicPr>
            <a:picLocks noChangeAspect="1"/>
          </p:cNvPicPr>
          <p:nvPr/>
        </p:nvPicPr>
        <p:blipFill>
          <a:blip r:embed="rId4"/>
          <a:stretch>
            <a:fillRect/>
          </a:stretch>
        </p:blipFill>
        <p:spPr>
          <a:xfrm>
            <a:off x="1805394" y="4533736"/>
            <a:ext cx="6962599" cy="163109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274831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An automated way to create one or more classifications in bulk, including rules.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Allows for Basic or Advanced Rules (or no rules)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Allows for Element or Entity Classifications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Uses Templates to allow for versatility</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Logic added for dealing with nested lists</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B0A3C0-DAAB-8D9C-4B3B-8A937364BFF5}"/>
              </a:ext>
            </a:extLst>
          </p:cNvPr>
          <p:cNvPicPr>
            <a:picLocks noChangeAspect="1"/>
          </p:cNvPicPr>
          <p:nvPr/>
        </p:nvPicPr>
        <p:blipFill>
          <a:blip r:embed="rId2"/>
          <a:stretch>
            <a:fillRect/>
          </a:stretch>
        </p:blipFill>
        <p:spPr>
          <a:xfrm>
            <a:off x="201892" y="656593"/>
            <a:ext cx="11986932" cy="1641453"/>
          </a:xfrm>
          <a:prstGeom prst="rect">
            <a:avLst/>
          </a:prstGeom>
        </p:spPr>
      </p:pic>
      <p:sp>
        <p:nvSpPr>
          <p:cNvPr id="11" name="TextBox 10">
            <a:extLst>
              <a:ext uri="{FF2B5EF4-FFF2-40B4-BE49-F238E27FC236}">
                <a16:creationId xmlns:a16="http://schemas.microsoft.com/office/drawing/2014/main" id="{CEDE4AF3-28A5-7917-E40A-D2FF58E652FD}"/>
              </a:ext>
            </a:extLst>
          </p:cNvPr>
          <p:cNvSpPr txBox="1"/>
          <p:nvPr/>
        </p:nvSpPr>
        <p:spPr>
          <a:xfrm>
            <a:off x="201892" y="2899533"/>
            <a:ext cx="1465231" cy="668696"/>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Classification Name</a:t>
            </a:r>
          </a:p>
        </p:txBody>
      </p:sp>
      <p:cxnSp>
        <p:nvCxnSpPr>
          <p:cNvPr id="13" name="Straight Arrow Connector 12">
            <a:extLst>
              <a:ext uri="{FF2B5EF4-FFF2-40B4-BE49-F238E27FC236}">
                <a16:creationId xmlns:a16="http://schemas.microsoft.com/office/drawing/2014/main" id="{39252C03-C691-51F7-FA1E-AE06F4057DA7}"/>
              </a:ext>
            </a:extLst>
          </p:cNvPr>
          <p:cNvCxnSpPr>
            <a:cxnSpLocks/>
            <a:stCxn id="11" idx="0"/>
          </p:cNvCxnSpPr>
          <p:nvPr/>
        </p:nvCxnSpPr>
        <p:spPr>
          <a:xfrm flipH="1" flipV="1">
            <a:off x="859045" y="1738489"/>
            <a:ext cx="75463" cy="1161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2143653" y="2777066"/>
            <a:ext cx="1761066" cy="1128891"/>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Template to use</a:t>
            </a:r>
          </a:p>
          <a:p>
            <a:pPr>
              <a:lnSpc>
                <a:spcPct val="90000"/>
              </a:lnSpc>
              <a:spcAft>
                <a:spcPts val="1000"/>
              </a:spcAft>
            </a:pPr>
            <a:endParaRPr lang="en-US" sz="1200" dirty="0">
              <a:latin typeface="Roboto" charset="0"/>
              <a:ea typeface="Roboto" charset="0"/>
              <a:cs typeface="Roboto" charset="0"/>
            </a:endParaRPr>
          </a:p>
        </p:txBody>
      </p:sp>
      <p:cxnSp>
        <p:nvCxnSpPr>
          <p:cNvPr id="15" name="Straight Arrow Connector 14">
            <a:extLst>
              <a:ext uri="{FF2B5EF4-FFF2-40B4-BE49-F238E27FC236}">
                <a16:creationId xmlns:a16="http://schemas.microsoft.com/office/drawing/2014/main" id="{34BE38CC-5673-D889-3279-7BF24C1DBF1A}"/>
              </a:ext>
            </a:extLst>
          </p:cNvPr>
          <p:cNvCxnSpPr>
            <a:cxnSpLocks/>
          </p:cNvCxnSpPr>
          <p:nvPr/>
        </p:nvCxnSpPr>
        <p:spPr>
          <a:xfrm flipH="1" flipV="1">
            <a:off x="2439490" y="1738489"/>
            <a:ext cx="337577" cy="970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FD091DC-8D1B-2DB8-1021-56BFA5523D01}"/>
              </a:ext>
            </a:extLst>
          </p:cNvPr>
          <p:cNvSpPr txBox="1"/>
          <p:nvPr/>
        </p:nvSpPr>
        <p:spPr>
          <a:xfrm>
            <a:off x="6766990" y="2899533"/>
            <a:ext cx="4962166" cy="330187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All other fields are completely dependent on which Template you use. For example:</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Basic Regex template takes Name Regex and Value Regex</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No Rules template just needs a Name, Description, and Sensitivity Level</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Entity Classification template needs a Name, Description, comma separated list of classifications, and Inclusion Scope</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flipV="1">
            <a:off x="5508901" y="1877157"/>
            <a:ext cx="1761066"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H="1" flipV="1">
            <a:off x="4381249" y="1738489"/>
            <a:ext cx="2764618" cy="1128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with </a:t>
            </a:r>
            <a:r>
              <a:rPr lang="en-US" i="1" dirty="0"/>
              <a:t>classifications.csv</a:t>
            </a:r>
            <a:endParaRPr lang="en-IN" i="1" dirty="0"/>
          </a:p>
        </p:txBody>
      </p:sp>
      <p:cxnSp>
        <p:nvCxnSpPr>
          <p:cNvPr id="24" name="Straight Arrow Connector 23">
            <a:extLst>
              <a:ext uri="{FF2B5EF4-FFF2-40B4-BE49-F238E27FC236}">
                <a16:creationId xmlns:a16="http://schemas.microsoft.com/office/drawing/2014/main" id="{269E32DF-990C-D71D-C628-BFC8B422B00D}"/>
              </a:ext>
            </a:extLst>
          </p:cNvPr>
          <p:cNvCxnSpPr>
            <a:cxnSpLocks/>
          </p:cNvCxnSpPr>
          <p:nvPr/>
        </p:nvCxnSpPr>
        <p:spPr>
          <a:xfrm flipH="1" flipV="1">
            <a:off x="6710855" y="1817096"/>
            <a:ext cx="773678"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66D9D27-E517-F903-1C71-3C830F9E5AEC}"/>
              </a:ext>
            </a:extLst>
          </p:cNvPr>
          <p:cNvCxnSpPr>
            <a:cxnSpLocks/>
          </p:cNvCxnSpPr>
          <p:nvPr/>
        </p:nvCxnSpPr>
        <p:spPr>
          <a:xfrm flipV="1">
            <a:off x="7947378" y="1780831"/>
            <a:ext cx="224541" cy="10143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95EF18-9A16-F8F0-C219-D256B942FE9F}"/>
              </a:ext>
            </a:extLst>
          </p:cNvPr>
          <p:cNvCxnSpPr>
            <a:cxnSpLocks/>
          </p:cNvCxnSpPr>
          <p:nvPr/>
        </p:nvCxnSpPr>
        <p:spPr>
          <a:xfrm flipV="1">
            <a:off x="8534400" y="1780831"/>
            <a:ext cx="1091865"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A65A44-0631-BA9A-7409-4F1F69EA3E4B}"/>
              </a:ext>
            </a:extLst>
          </p:cNvPr>
          <p:cNvCxnSpPr>
            <a:cxnSpLocks/>
          </p:cNvCxnSpPr>
          <p:nvPr/>
        </p:nvCxnSpPr>
        <p:spPr>
          <a:xfrm flipV="1">
            <a:off x="9279467" y="1753254"/>
            <a:ext cx="1884226" cy="10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Basic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Good common one to use with Regexes</a:t>
            </a:r>
          </a:p>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760428" y="721858"/>
            <a:ext cx="4854223" cy="545316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basicExpressionElements</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type":"SIMPLE_PREDICATE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predicateValue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attribute":"NAME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operator":"RLIKE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valueType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":"JAVA_REGEX",</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"values":[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conformance":null</a:t>
            </a:r>
            <a:endPar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type":"AND</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type":"SIMPLE_PREDICATE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predicateValue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attribute":"FREQUENT_VALUES</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operator":"RLIKE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valueType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":"JAVA_REGEX",</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"values":[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"conformance":"</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weightedConformance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":true</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updatedBy</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updatedByName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"updateTime":0,</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p:txBody>
      </p:sp>
    </p:spTree>
    <p:extLst>
      <p:ext uri="{BB962C8B-B14F-4D97-AF65-F5344CB8AC3E}">
        <p14:creationId xmlns:p14="http://schemas.microsoft.com/office/powerpoint/2010/main" val="10577924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 (Name not in Whitelist) and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Lookup Table and Column</a:t>
            </a:r>
            <a:r>
              <a:rPr lang="en-US" sz="1200" dirty="0">
                <a:latin typeface="Roboto" charset="0"/>
                <a:ea typeface="Roboto" charset="0"/>
                <a:cs typeface="Roboto" charset="0"/>
              </a:rPr>
              <a:t>. The whitelist lookup table, and column to evaluate against the column name. Column names in this whitelist will not be classified as this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NAME NOT IN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{Lookup Table and Column}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AND\r\n( NAME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\r\n AND (aggregate(filter(VALUE_FREQUENCIES, v -&gt;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'),0D,(acc,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aggregate(VALUE_FREQUENCIES, 0D, (acc,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&gt;=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32540372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 (Name in Blacklist) or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60"/>
            <a:ext cx="10490887" cy="562428"/>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Lookup Table and Column</a:t>
            </a:r>
            <a:r>
              <a:rPr lang="en-US" sz="1200" dirty="0">
                <a:latin typeface="Roboto" charset="0"/>
                <a:ea typeface="Roboto" charset="0"/>
                <a:cs typeface="Roboto" charset="0"/>
              </a:rPr>
              <a:t>. The blacklist lookup table, and column to evaluate against the column name. Column names in this blacklist will be classified as this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  </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NAME IN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{Lookup Table and Column}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OR\r\n( NAME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\r\n AND (aggregate(filter(VALUE_FREQUENCIES, v -&gt;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'),0D,(acc,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aggregate(VALUE_FREQUENCIES, 0D, (acc,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&gt;=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41250332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Element Classification</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Advanced Rule</a:t>
            </a:r>
            <a:r>
              <a:rPr lang="en-US" sz="1200" dirty="0">
                <a:latin typeface="Roboto" charset="0"/>
                <a:ea typeface="Roboto" charset="0"/>
                <a:cs typeface="Roboto" charset="0"/>
              </a:rPr>
              <a:t>. Raw Advanced Rule. Use with caution</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{Advanced 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60963279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Basic - No Rules</a:t>
            </a:r>
            <a:endParaRPr lang="en-IN" sz="1600" i="1" dirty="0"/>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sensitivity":"NONE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origin":"USER_DEFINED</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constants":null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":"NONE",</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basicExpressionElements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5" name="TextBox 4">
            <a:extLst>
              <a:ext uri="{FF2B5EF4-FFF2-40B4-BE49-F238E27FC236}">
                <a16:creationId xmlns:a16="http://schemas.microsoft.com/office/drawing/2014/main" id="{155B1EF0-2564-71FC-43E3-A80B1F8E12D4}"/>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Great for using with Generated Data Classification</a:t>
            </a:r>
          </a:p>
          <a:p>
            <a:pPr>
              <a:lnSpc>
                <a:spcPct val="90000"/>
              </a:lnSpc>
              <a:spcAft>
                <a:spcPts val="1000"/>
              </a:spcAft>
            </a:pPr>
            <a:r>
              <a:rPr lang="en-US" sz="2100" dirty="0">
                <a:latin typeface="Roboto" charset="0"/>
                <a:ea typeface="Roboto" charset="0"/>
                <a:cs typeface="Roboto" charset="0"/>
              </a:rPr>
              <a:t>Parameters for Template:</a:t>
            </a:r>
          </a:p>
        </p:txBody>
      </p:sp>
    </p:spTree>
    <p:extLst>
      <p:ext uri="{BB962C8B-B14F-4D97-AF65-F5344CB8AC3E}">
        <p14:creationId xmlns:p14="http://schemas.microsoft.com/office/powerpoint/2010/main" val="39106564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Entity Classification</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60"/>
            <a:ext cx="10490887" cy="376070"/>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Inclusion Scope</a:t>
            </a:r>
            <a:r>
              <a:rPr lang="en-US" sz="1200" dirty="0">
                <a:latin typeface="Roboto" charset="0"/>
                <a:ea typeface="Roboto" charset="0"/>
                <a:cs typeface="Roboto" charset="0"/>
              </a:rPr>
              <a:t>. Number of entities required to include dataset in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Entity Classification </a:t>
            </a:r>
            <a:r>
              <a:rPr lang="en-US" sz="1200" i="1" dirty="0" err="1">
                <a:latin typeface="Roboto" charset="0"/>
                <a:ea typeface="Roboto" charset="0"/>
                <a:cs typeface="Roboto" charset="0"/>
              </a:rPr>
              <a:t>Array:Classification</a:t>
            </a:r>
            <a:r>
              <a:rPr lang="en-US" sz="1200" i="1" dirty="0">
                <a:latin typeface="Roboto" charset="0"/>
                <a:ea typeface="Roboto" charset="0"/>
                <a:cs typeface="Roboto" charset="0"/>
              </a:rPr>
              <a:t> Members</a:t>
            </a:r>
            <a:r>
              <a:rPr lang="en-US" sz="1200" dirty="0">
                <a:latin typeface="Roboto" charset="0"/>
                <a:ea typeface="Roboto" charset="0"/>
                <a:cs typeface="Roboto" charset="0"/>
              </a:rPr>
              <a:t>. Loops through the value and for each, uses additional template “Entity Classification Array”, and replaces attribute “Classification Members”</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284628" y="1461327"/>
            <a:ext cx="4854223" cy="20743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sensitivity":null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":"DATA_ENTITY",</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origin":"USER_DEFINED</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function":"N_OF</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nValue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{Inclusion Scope}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"classifications":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{Entity Classification </a:t>
            </a:r>
            <a:r>
              <a:rPr lang="en-US" sz="900" dirty="0" err="1">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Array:Classification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 Members}</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5" name="Rectangle 4">
            <a:extLst>
              <a:ext uri="{FF2B5EF4-FFF2-40B4-BE49-F238E27FC236}">
                <a16:creationId xmlns:a16="http://schemas.microsoft.com/office/drawing/2014/main" id="{B6396049-FDC8-D7FF-3107-EDC35F2284B0}"/>
              </a:ext>
            </a:extLst>
          </p:cNvPr>
          <p:cNvSpPr/>
          <p:nvPr/>
        </p:nvSpPr>
        <p:spPr>
          <a:xfrm>
            <a:off x="6795936" y="3443893"/>
            <a:ext cx="4854223" cy="92743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"id":"</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Members}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7" name="TextBox 6">
            <a:extLst>
              <a:ext uri="{FF2B5EF4-FFF2-40B4-BE49-F238E27FC236}">
                <a16:creationId xmlns:a16="http://schemas.microsoft.com/office/drawing/2014/main" id="{12192CAA-708E-BE2B-81F3-DFE79E0F5C9A}"/>
              </a:ext>
            </a:extLst>
          </p:cNvPr>
          <p:cNvSpPr txBox="1"/>
          <p:nvPr/>
        </p:nvSpPr>
        <p:spPr>
          <a:xfrm>
            <a:off x="1392236" y="3918654"/>
            <a:ext cx="4744132" cy="927438"/>
          </a:xfrm>
          <a:prstGeom prst="rect">
            <a:avLst/>
          </a:prstGeom>
          <a:noFill/>
        </p:spPr>
        <p:txBody>
          <a:bodyPr wrap="square" lIns="0" tIns="0" rIns="0" bIns="0" rtlCol="0">
            <a:noAutofit/>
          </a:bodyPr>
          <a:lstStyle/>
          <a:p>
            <a:pPr>
              <a:lnSpc>
                <a:spcPct val="90000"/>
              </a:lnSpc>
              <a:spcAft>
                <a:spcPts val="1000"/>
              </a:spcAft>
            </a:pPr>
            <a:r>
              <a:rPr lang="en-US" sz="1200" i="1" dirty="0">
                <a:latin typeface="Roboto" charset="0"/>
                <a:ea typeface="Roboto" charset="0"/>
                <a:cs typeface="Roboto" charset="0"/>
              </a:rPr>
              <a:t>* Note that “Classification Members” is a special token. When the script finds this, it will trigger the extraction, and then use the extraction files to replace the Classification Names with the ids, making it convenient for Entity Classifications</a:t>
            </a:r>
          </a:p>
        </p:txBody>
      </p:sp>
    </p:spTree>
    <p:extLst>
      <p:ext uri="{BB962C8B-B14F-4D97-AF65-F5344CB8AC3E}">
        <p14:creationId xmlns:p14="http://schemas.microsoft.com/office/powerpoint/2010/main" val="33793014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FC13DC-9E91-480E-AA50-E69DFCF153D3}">
  <ds:schemaRefs>
    <ds:schemaRef ds:uri="http://schemas.microsoft.com/sharepoint/v3/contenttype/forms"/>
  </ds:schemaRefs>
</ds:datastoreItem>
</file>

<file path=customXml/itemProps2.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14c8150c-bc7e-4d77-82d5-2d0905f0cd74}" enabled="1" method="Standard" siteId="{2638f43e-f77d-4fc7-ab92-7b753b7876fd}" contentBits="0" removed="0"/>
</clbl:labelList>
</file>

<file path=docProps/app.xml><?xml version="1.0" encoding="utf-8"?>
<Properties xmlns="http://schemas.openxmlformats.org/officeDocument/2006/extended-properties" xmlns:vt="http://schemas.openxmlformats.org/officeDocument/2006/docPropsVTypes">
  <Template>Informatica Powerpoint Master_Roboto_r1</Template>
  <TotalTime>3069</TotalTime>
  <Words>1999</Words>
  <Application>Microsoft Office PowerPoint</Application>
  <PresentationFormat>Custom</PresentationFormat>
  <Paragraphs>225</Paragraphs>
  <Slides>13</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Configure with classifications.csv</vt:lpstr>
      <vt:lpstr>Included Templates: Basic (Name Regex) and (Value Regex)</vt:lpstr>
      <vt:lpstr>Included Templates: Advanced - (Name not in Whitelist) and (Name Regex) and (Value Regex)</vt:lpstr>
      <vt:lpstr>Included Templates: Advanced - (Name in Blacklist) or (Name Regex) and (Value Regex)</vt:lpstr>
      <vt:lpstr>Included Templates: Advanced Element Classification</vt:lpstr>
      <vt:lpstr>Included Templates: Basic - No Rules</vt:lpstr>
      <vt:lpstr>Included Templates: Entity Classification</vt:lpstr>
      <vt:lpstr>Other Options</vt:lpstr>
      <vt:lpstr>Additional Information</vt:lpstr>
      <vt:lpstr>Output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63</cp:revision>
  <cp:lastPrinted>2018-10-18T20:42:58Z</cp:lastPrinted>
  <dcterms:created xsi:type="dcterms:W3CDTF">2017-08-24T15:57:22Z</dcterms:created>
  <dcterms:modified xsi:type="dcterms:W3CDTF">2024-11-20T06:06:01Z</dcterms:modified>
  <cp:category/>
</cp:coreProperties>
</file>