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ahuel Alejandro Garcia"/>
  <p:cmAuthor clrIdx="1" id="1" initials="" lastIdx="3" name="Dimitri Isakow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E81BDD-5647-42AB-BCE6-CD219E1ED3E3}">
  <a:tblStyle styleId="{73E81BDD-5647-42AB-BCE6-CD219E1ED3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ProximaNova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8-18T19:38:53.892">
    <p:pos x="6000" y="0"/>
    <p:text>Completar a medida que vayamos terminando la ppt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3-05-27T12:46:17.370">
    <p:pos x="196" y="1307"/>
    <p:text>Python v0.9.0 publicado en 1991
Python v1.0 publicado en 1994
https://aws.amazon.com/es/what-is/python/</p:text>
  </p:cm>
  <p:cm authorId="1" idx="2" dt="2023-05-27T12:45:13.306">
    <p:pos x="196" y="1407"/>
    <p:text>En su estancia en CWI (Centrum Wiskunde &amp; Informatica) estuvo trabajando con el lenguaje ABC
https://www.tokioschool.com/formaciones/cursos-programacion/python/historia/
https://es.wikipedia.org/wiki/Python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3-08-24T22:25:44.994">
    <p:pos x="127" y="1345"/>
    <p:text>Más vale que nadie pregunte, porque sino lo cagamos a pregunta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7548ddd2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7548ddd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7548ddd2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7548ddd2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7548ddd2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7548ddd2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7548ddd2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7548ddd2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b5d63ccf3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b5d63ccf3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640c3b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b640c3b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5d63ccf3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5d63ccf3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56aeceeb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56aeceeb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56aeceeb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56aeceeb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b5d63cc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b5d63cc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5d63ccf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5d63ccf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b5d63ccf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b5d63ccf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5d63ccf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5d63ccf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56aeceebd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56aeceebd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b640c3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b640c3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3.xml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Presentamos</a:t>
            </a:r>
            <a:br>
              <a:rPr lang="es-419">
                <a:solidFill>
                  <a:srgbClr val="741B47"/>
                </a:solidFill>
              </a:rPr>
            </a:br>
            <a:r>
              <a:rPr lang="es-419">
                <a:solidFill>
                  <a:srgbClr val="741B47"/>
                </a:solidFill>
              </a:rPr>
              <a:t>C# </a:t>
            </a:r>
            <a:r>
              <a:rPr lang="es-419">
                <a:solidFill>
                  <a:srgbClr val="000000"/>
                </a:solidFill>
              </a:rPr>
              <a:t>vs </a:t>
            </a:r>
            <a:r>
              <a:rPr lang="es-419">
                <a:solidFill>
                  <a:srgbClr val="E9E94A"/>
                </a:solidFill>
              </a:rPr>
              <a:t>Py</a:t>
            </a:r>
            <a:r>
              <a:rPr lang="es-419">
                <a:solidFill>
                  <a:srgbClr val="3C78D8"/>
                </a:solidFill>
              </a:rPr>
              <a:t>thon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100" y="2971025"/>
            <a:ext cx="6468000" cy="17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26525" y="494424"/>
            <a:ext cx="40452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¿Por qué una lista de clases?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25" y="2369249"/>
            <a:ext cx="1911199" cy="19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527975" y="0"/>
            <a:ext cx="4692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4698825" y="494425"/>
            <a:ext cx="4350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Para tratar de representar el trabajo de la forma más cercana a la vida real</a:t>
            </a:r>
            <a:r>
              <a:rPr lang="es-419" sz="2400">
                <a:solidFill>
                  <a:srgbClr val="000000"/>
                </a:solidFill>
              </a:rPr>
              <a:t>, hipotéticamente.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Benchmark</a:t>
            </a:r>
            <a:r>
              <a:rPr lang="es-419">
                <a:solidFill>
                  <a:srgbClr val="741B47"/>
                </a:solidFill>
              </a:rPr>
              <a:t> C#</a:t>
            </a:r>
            <a:r>
              <a:rPr lang="es-419"/>
              <a:t> </a:t>
            </a:r>
            <a:r>
              <a:rPr lang="es-419">
                <a:solidFill>
                  <a:srgbClr val="000000"/>
                </a:solidFill>
              </a:rPr>
              <a:t>y </a:t>
            </a:r>
            <a:r>
              <a:rPr lang="es-419">
                <a:solidFill>
                  <a:srgbClr val="E9E94A"/>
                </a:solidFill>
              </a:rPr>
              <a:t>Py</a:t>
            </a:r>
            <a:r>
              <a:rPr lang="es-419">
                <a:solidFill>
                  <a:schemeClr val="dk1"/>
                </a:solidFill>
              </a:rPr>
              <a:t>thon</a:t>
            </a:r>
            <a:br>
              <a:rPr lang="es-419">
                <a:solidFill>
                  <a:schemeClr val="dk1"/>
                </a:solidFill>
              </a:rPr>
            </a:br>
            <a:r>
              <a:rPr lang="es-419">
                <a:solidFill>
                  <a:srgbClr val="000000"/>
                </a:solidFill>
              </a:rPr>
              <a:t>Clases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499175"/>
            <a:ext cx="3999900" cy="2784600"/>
          </a:xfrm>
          <a:prstGeom prst="rect">
            <a:avLst/>
          </a:prstGeom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NombreNumero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NombreNumero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name,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 = SHA256HexHashString(name);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.Num = n;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4832400" y="1499175"/>
            <a:ext cx="3999900" cy="2784600"/>
          </a:xfrm>
          <a:prstGeom prst="rect">
            <a:avLst/>
          </a:prstGeom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NombreNumero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ToHex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(nomb:str):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m.update(nomb.encode())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hx = m.hexdigest()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hx 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(self, nomb: str, num: int):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result = hashlib.sha256(nomb.encode())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self.nombre = result.hexdigest()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self.numero = num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00EE"/>
                </a:solidFill>
              </a:rPr>
              <a:t>Librerías y</a:t>
            </a:r>
            <a:r>
              <a:rPr lang="es-419">
                <a:solidFill>
                  <a:srgbClr val="6600EE"/>
                </a:solidFill>
              </a:rPr>
              <a:t> </a:t>
            </a:r>
            <a:r>
              <a:rPr lang="es-419">
                <a:solidFill>
                  <a:srgbClr val="E9E94A"/>
                </a:solidFill>
              </a:rPr>
              <a:t>Funciones </a:t>
            </a:r>
            <a:r>
              <a:rPr lang="es-419">
                <a:solidFill>
                  <a:schemeClr val="dk1"/>
                </a:solidFill>
              </a:rPr>
              <a:t>Esenciales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5358000" cy="3416400"/>
          </a:xfrm>
          <a:prstGeom prst="rect">
            <a:avLst/>
          </a:prstGeom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SHA256 sha = SHA256.Create();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ToHex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bytes)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var result =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StringBuilder(bytes.Length*2);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bytes.Length; i++)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result.Append(bytes[i].ToString(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"x2"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result.ToString();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SHA256HexHashString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ToHex(sha.ComputeHash(Encoding.Default.GetBytes(str)));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5923550" y="1152475"/>
            <a:ext cx="2908500" cy="3109200"/>
          </a:xfrm>
          <a:prstGeom prst="rect">
            <a:avLst/>
          </a:prstGeom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hashlib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datetime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 = hashlib.sha256()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(lst):</a:t>
            </a:r>
            <a:b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sum(lst) / len(lst)</a:t>
            </a:r>
            <a:endParaRPr b="1"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00EE"/>
                </a:solidFill>
              </a:rPr>
              <a:t>Bloque </a:t>
            </a:r>
            <a:r>
              <a:rPr lang="es-419">
                <a:solidFill>
                  <a:srgbClr val="E9E94A"/>
                </a:solidFill>
              </a:rPr>
              <a:t>Ma</a:t>
            </a:r>
            <a:r>
              <a:rPr lang="es-419">
                <a:solidFill>
                  <a:schemeClr val="dk1"/>
                </a:solidFill>
              </a:rPr>
              <a:t>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140825" y="1152475"/>
            <a:ext cx="4928400" cy="3094200"/>
          </a:xfrm>
          <a:prstGeom prst="rect">
            <a:avLst/>
          </a:prstGeom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9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List&lt;NombreNumero&gt; lista =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List&lt;NombreNumero&gt;();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List&lt;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miliseconds =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List&lt;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5; i++)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 = Stopwatch.GetTimestamp();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j=0;j&lt;1000000;j++)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lista.Add(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NombreNumero(j.ToString(), i));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end = Stopwatch.GetTimestamp();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elapsed =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TimeSpan(end - start);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Console.WriteLine(</a:t>
            </a:r>
            <a:r>
              <a:rPr lang="es-419" sz="9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$"Elapsed: {elapsed.TotalMilliseconds}ms"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miliseconds.Add(elapsed.TotalMilliseconds);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lista.Clear();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Console.WriteLine(</a:t>
            </a:r>
            <a:r>
              <a:rPr lang="es-419" sz="9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$"Avg. Miliseconds: {miliseconds.Average()}ms"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Console.ReadKey();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5"/>
          <p:cNvSpPr txBox="1"/>
          <p:nvPr>
            <p:ph idx="2" type="body"/>
          </p:nvPr>
        </p:nvSpPr>
        <p:spPr>
          <a:xfrm>
            <a:off x="5247250" y="1152475"/>
            <a:ext cx="3585000" cy="3094200"/>
          </a:xfrm>
          <a:prstGeom prst="rect">
            <a:avLst/>
          </a:prstGeom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unaLista = []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listAvg =[]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range(5):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start = datetime.datetime.now()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s-419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range(1000000):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stra = str(j)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unaLista.append(NombreNumero(stra,i))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unaLista.clear()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end = datetime.datetime.now()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delta = end - start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milliseconds = int(delta.total_seconds()*1000)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listAvg.append(milliseconds)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s-419" sz="9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f"Elapsed: {milliseconds}"</a:t>
            </a: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9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print(Average(listAvg))</a:t>
            </a:r>
            <a:endParaRPr sz="1200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Resultado de</a:t>
            </a:r>
            <a:r>
              <a:rPr lang="es-419">
                <a:solidFill>
                  <a:srgbClr val="434343"/>
                </a:solidFill>
              </a:rPr>
              <a:t> </a:t>
            </a:r>
            <a:r>
              <a:rPr lang="es-419">
                <a:solidFill>
                  <a:srgbClr val="741B47"/>
                </a:solidFill>
              </a:rPr>
              <a:t>C# </a:t>
            </a:r>
            <a:r>
              <a:rPr lang="es-419">
                <a:solidFill>
                  <a:srgbClr val="000000"/>
                </a:solidFill>
              </a:rPr>
              <a:t>y </a:t>
            </a:r>
            <a:r>
              <a:rPr lang="es-419">
                <a:solidFill>
                  <a:srgbClr val="E9E94A"/>
                </a:solidFill>
              </a:rPr>
              <a:t>Py</a:t>
            </a:r>
            <a:r>
              <a:rPr lang="es-419">
                <a:solidFill>
                  <a:schemeClr val="dk1"/>
                </a:solidFill>
              </a:rPr>
              <a:t>thon</a:t>
            </a:r>
            <a:r>
              <a:rPr lang="es-419">
                <a:solidFill>
                  <a:srgbClr val="741B47"/>
                </a:solidFill>
              </a:rPr>
              <a:t> 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26900"/>
            <a:ext cx="8520600" cy="308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1019700" y="14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{73E81BDD-5647-42AB-BCE6-CD219E1ED3E3}</a:tableStyleId>
              </a:tblPr>
              <a:tblGrid>
                <a:gridCol w="1648100"/>
                <a:gridCol w="1904200"/>
                <a:gridCol w="1776150"/>
                <a:gridCol w="1776150"/>
              </a:tblGrid>
              <a:tr h="30267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Tiempo en pruebas</a:t>
                      </a:r>
                      <a:endParaRPr b="1" sz="13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en milisegundos</a:t>
                      </a:r>
                      <a:endParaRPr b="1"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C#</a:t>
                      </a:r>
                      <a:endParaRPr b="1" sz="1300"/>
                    </a:p>
                  </a:txBody>
                  <a:tcPr marT="0" marB="0" marR="63500" marL="63500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Python</a:t>
                      </a:r>
                      <a:endParaRPr b="1" sz="1300"/>
                    </a:p>
                  </a:txBody>
                  <a:tcPr marT="0" marB="0" marR="63500" marL="63500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Diferencias</a:t>
                      </a:r>
                      <a:endParaRPr b="1" sz="1300"/>
                    </a:p>
                  </a:txBody>
                  <a:tcPr marT="0" marB="0" marR="63500" marL="63500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02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 1577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1649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72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 1557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1622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65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 1559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1594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35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 1488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1652 ms 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164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6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 1571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1661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/>
                        <a:t>90 ms</a:t>
                      </a:r>
                      <a:endParaRPr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Promedio en milisegundos</a:t>
                      </a:r>
                      <a:endParaRPr b="1" sz="1300"/>
                    </a:p>
                  </a:txBody>
                  <a:tcPr marT="0" marB="0" marR="63500" marL="63500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 1550 ms</a:t>
                      </a:r>
                      <a:endParaRPr b="1"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/>
                        <a:t>1635 ms</a:t>
                      </a:r>
                      <a:endParaRPr b="1"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419" sz="1300"/>
                        <a:t>85.2 ms</a:t>
                      </a:r>
                      <a:endParaRPr b="1" i="1" sz="1300"/>
                    </a:p>
                  </a:txBody>
                  <a:tcPr marT="0" marB="0" marR="63500" marL="63500" anchor="ctr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44275"/>
            <a:ext cx="85911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7"/>
          <p:cNvCxnSpPr/>
          <p:nvPr/>
        </p:nvCxnSpPr>
        <p:spPr>
          <a:xfrm flipH="1" rot="10800000">
            <a:off x="488550" y="1296000"/>
            <a:ext cx="4899300" cy="408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7"/>
          <p:cNvCxnSpPr/>
          <p:nvPr/>
        </p:nvCxnSpPr>
        <p:spPr>
          <a:xfrm flipH="1" rot="10800000">
            <a:off x="488550" y="1512000"/>
            <a:ext cx="4570500" cy="303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7"/>
          <p:cNvCxnSpPr/>
          <p:nvPr/>
        </p:nvCxnSpPr>
        <p:spPr>
          <a:xfrm flipH="1" rot="10800000">
            <a:off x="488550" y="1728000"/>
            <a:ext cx="4255200" cy="198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7"/>
          <p:cNvSpPr txBox="1"/>
          <p:nvPr/>
        </p:nvSpPr>
        <p:spPr>
          <a:xfrm>
            <a:off x="413700" y="1854950"/>
            <a:ext cx="838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 conclusión, en esta prueba C# resultó ser más rápido que python con una diferencia de 5.20%. Debido a que C# compila y Python es interpretado.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2146950" y="76525"/>
            <a:ext cx="48501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Muchas gracias por su atención!!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64050"/>
            <a:ext cx="2127050" cy="212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920000" dist="19050">
              <a:srgbClr val="000000">
                <a:alpha val="54000"/>
              </a:srgbClr>
            </a:outerShdw>
          </a:effectLst>
        </p:spPr>
      </p:pic>
      <p:sp>
        <p:nvSpPr>
          <p:cNvPr id="188" name="Google Shape;188;p28"/>
          <p:cNvSpPr txBox="1"/>
          <p:nvPr>
            <p:ph type="title"/>
          </p:nvPr>
        </p:nvSpPr>
        <p:spPr>
          <a:xfrm>
            <a:off x="201925" y="2136450"/>
            <a:ext cx="2028000" cy="7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/>
              <a:t>Pregunta</a:t>
            </a:r>
            <a:r>
              <a:rPr lang="es-419" sz="2300"/>
              <a:t>s</a:t>
            </a:r>
            <a:r>
              <a:rPr lang="es-419" sz="2300"/>
              <a:t>?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2891050" y="2851500"/>
            <a:ext cx="6071700" cy="212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160775" y="2964425"/>
            <a:ext cx="5557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Autores:</a:t>
            </a:r>
            <a:endParaRPr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➔"/>
            </a:pPr>
            <a:r>
              <a:rPr lang="es-419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Dimitri Isakow</a:t>
            </a:r>
            <a:endParaRPr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➔"/>
            </a:pPr>
            <a:r>
              <a:rPr lang="es-419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Nahuel Alejandro Garcia</a:t>
            </a:r>
            <a:endParaRPr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➔"/>
            </a:pPr>
            <a:r>
              <a:rPr lang="es-419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Martín Gonzalo Larrart</a:t>
            </a:r>
            <a:endParaRPr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Char char="➔"/>
            </a:pPr>
            <a:r>
              <a:rPr lang="es-419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Pedro Jose Nicolas Alvarez</a:t>
            </a:r>
            <a:endParaRPr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3150" y="-2500"/>
            <a:ext cx="34875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96350" y="210750"/>
            <a:ext cx="188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u="sng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Índice</a:t>
            </a:r>
            <a:endParaRPr sz="3200" u="sng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-5339" r="5340" t="0"/>
          <a:stretch/>
        </p:blipFill>
        <p:spPr>
          <a:xfrm>
            <a:off x="377500" y="1275200"/>
            <a:ext cx="2350475" cy="23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191275" y="514200"/>
            <a:ext cx="45225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-Objetivo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-Introducción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-C# / </a:t>
            </a: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-Diferencias entre los lenguajes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-BNFs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-Benchmark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-Resultados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-Conclusión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6500" y="183825"/>
            <a:ext cx="4045200" cy="10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dk1"/>
                </a:solidFill>
              </a:rPr>
              <a:t>Objetivo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52950" y="16576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Comparar el rendimiento entre los lenguajes C</a:t>
            </a: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es-419">
                <a:solidFill>
                  <a:srgbClr val="000000"/>
                </a:solidFill>
              </a:rPr>
              <a:t> y Python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1099700"/>
            <a:ext cx="3837000" cy="32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Exploramos</a:t>
            </a:r>
            <a:r>
              <a:rPr lang="es-419"/>
              <a:t> las diferencias clave entre dos lenguajes de programación ampliamente utilizados: C# y Python. A medida que avanzamos, destacaremos los aspectos distintivos de cada lenguaje y cómo se comparan sus rendimientos ante una misma situación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835400" y="94100"/>
            <a:ext cx="4045200" cy="10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lt1"/>
                </a:solidFill>
              </a:rPr>
              <a:t>Introducción</a:t>
            </a:r>
            <a:endParaRPr sz="3300"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741B47"/>
                </a:solidFill>
              </a:rPr>
              <a:t>C# 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600">
                <a:solidFill>
                  <a:srgbClr val="000000"/>
                </a:solidFill>
              </a:rPr>
              <a:t>Es un lenguaje de programación multiparadigmas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82475" y="28293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550" y="1981975"/>
            <a:ext cx="85206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Creado por </a:t>
            </a:r>
            <a:r>
              <a:rPr b="1" i="1" lang="es-419" sz="1700">
                <a:latin typeface="Proxima Nova"/>
                <a:ea typeface="Proxima Nova"/>
                <a:cs typeface="Proxima Nova"/>
                <a:sym typeface="Proxima Nova"/>
              </a:rPr>
              <a:t>Anders Hejlsberg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➔"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Se desarrolló en el año 1999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➔"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Inicialmente se iba a llamar </a:t>
            </a:r>
            <a:r>
              <a:rPr b="1" i="1" lang="es-419" sz="1700">
                <a:latin typeface="Proxima Nova"/>
                <a:ea typeface="Proxima Nova"/>
                <a:cs typeface="Proxima Nova"/>
                <a:sym typeface="Proxima Nova"/>
              </a:rPr>
              <a:t>Cool (C Object Oriented Language)</a:t>
            </a:r>
            <a:endParaRPr b="1" i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➔"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En 2002 se publica la primera versión conocida como C# 1.0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925" y="3608500"/>
            <a:ext cx="2497208" cy="12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25700" y="5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741B47"/>
                </a:solidFill>
              </a:rPr>
              <a:t>Características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876450"/>
            <a:ext cx="85206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Sintaxis Sencilla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Sistema de tipo Unificado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Orientación a componentes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Espacio de Nombre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Bibliotecas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Integración con otros lenguajes (por ejemplo: C y C++)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Utilizado ampliamente en Desarrollo de Software, Web (Asp.Net), etc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Multihilo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25700" y="107605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Proxima Nova"/>
                <a:ea typeface="Proxima Nova"/>
                <a:cs typeface="Proxima Nova"/>
                <a:sym typeface="Proxima Nova"/>
              </a:rPr>
              <a:t>Muchas de sus características fueron evolucionando y mejorando hasta llegar a la versión actual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64612">
            <a:off x="6568677" y="1725911"/>
            <a:ext cx="1770596" cy="177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FFFF00"/>
                </a:solidFill>
              </a:rPr>
              <a:t>Py</a:t>
            </a:r>
            <a:r>
              <a:rPr lang="es-419" sz="2700">
                <a:solidFill>
                  <a:srgbClr val="3C78D8"/>
                </a:solidFill>
              </a:rPr>
              <a:t>thon</a:t>
            </a:r>
            <a:endParaRPr sz="27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00000"/>
                </a:solidFill>
              </a:rPr>
              <a:t>Es un lenguaje de programación de alto nivel interpretado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2075325"/>
            <a:ext cx="85206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Creado por </a:t>
            </a:r>
            <a:r>
              <a:rPr b="1" i="1" lang="es-419" sz="1700">
                <a:latin typeface="Proxima Nova"/>
                <a:ea typeface="Proxima Nova"/>
                <a:cs typeface="Proxima Nova"/>
                <a:sym typeface="Proxima Nova"/>
              </a:rPr>
              <a:t>Guido Van Rossum</a:t>
            </a:r>
            <a:endParaRPr b="1" i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➔"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Desarrollado el 1989 y publicado en </a:t>
            </a: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1994</a:t>
            </a: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 su primera versión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➔"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Dió continuidad a su lenguaje </a:t>
            </a:r>
            <a:r>
              <a:rPr b="1" i="1" lang="es-419" sz="1700">
                <a:latin typeface="Proxima Nova"/>
                <a:ea typeface="Proxima Nova"/>
                <a:cs typeface="Proxima Nova"/>
                <a:sym typeface="Proxima Nova"/>
              </a:rPr>
              <a:t>ABC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➔"/>
            </a:pPr>
            <a:r>
              <a:rPr lang="es-419" sz="1700">
                <a:latin typeface="Proxima Nova"/>
                <a:ea typeface="Proxima Nova"/>
                <a:cs typeface="Proxima Nova"/>
                <a:sym typeface="Proxima Nova"/>
              </a:rPr>
              <a:t>Utilizado ampliamente en aplicaciones web, el desarrollo de software, la ciencia de datos y el machine learning (ML), etc.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9E94A"/>
                </a:solidFill>
              </a:rPr>
              <a:t>Cara</a:t>
            </a:r>
            <a:r>
              <a:rPr lang="es-419">
                <a:solidFill>
                  <a:schemeClr val="dk1"/>
                </a:solidFill>
              </a:rPr>
              <a:t>cterísticas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017725"/>
            <a:ext cx="4260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Lenguaje Interpretado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Fácil de usar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Tipado dinámico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Alto nivel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s-419">
                <a:solidFill>
                  <a:srgbClr val="000000"/>
                </a:solidFill>
              </a:rPr>
              <a:t>Orientado a objetos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00" y="1017725"/>
            <a:ext cx="3551099" cy="355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                              </a:t>
            </a:r>
            <a:r>
              <a:rPr lang="es-419">
                <a:solidFill>
                  <a:srgbClr val="6600EE"/>
                </a:solidFill>
              </a:rPr>
              <a:t>BN</a:t>
            </a:r>
            <a:r>
              <a:rPr lang="es-419">
                <a:solidFill>
                  <a:srgbClr val="FFFF00"/>
                </a:solidFill>
              </a:rPr>
              <a:t>F</a:t>
            </a:r>
            <a:r>
              <a:rPr lang="es-419">
                <a:solidFill>
                  <a:schemeClr val="dk1"/>
                </a:solidFill>
              </a:rPr>
              <a:t>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0" y="1722325"/>
            <a:ext cx="9144000" cy="3421200"/>
          </a:xfrm>
          <a:prstGeom prst="rect">
            <a:avLst/>
          </a:prstGeom>
          <a:solidFill>
            <a:srgbClr val="6600EE"/>
          </a:solidFill>
          <a:ln cap="flat" cmpd="sng" w="9525">
            <a:solidFill>
              <a:srgbClr val="66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622275" y="1722300"/>
            <a:ext cx="4521600" cy="34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96350" y="1722325"/>
            <a:ext cx="44733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tokens: [</a:t>
            </a:r>
            <a:endParaRPr b="1" sz="11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INCREMENTAR = ‘++’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	RESTA= ‘-’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]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&lt;palabrasReservadas&gt; ::= for | new | return | this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&lt;operadores&gt; ::- INCREMENTAR | RESTA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&lt;letra&gt; ::- a | b | c | d | e | f | g | h | i | j | k | l | m | n | o | p | q | r | s | t | u | v | w | x | y | z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&lt;digito&gt; ::- 0 | 1 | 2 | 3 | 4 | 5 | 6 | 7 | 8 | 9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&lt;accesosModificadores&gt; ::- public | private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&lt;tiposModificadores&gt; ::- static | new | readonly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&lt;tiposPrimitivos&gt; ::- int | bool | byte | var | double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&lt;tiposGenericos&gt; ::- List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&lt;tipos&gt; ::- &lt;tiposModificadores&gt; | &lt;tiposPrimitivos&gt; | &lt;tiposGenericos&gt; 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963400"/>
            <a:ext cx="46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6600EE"/>
                </a:solidFill>
                <a:latin typeface="Alfa Slab One"/>
                <a:ea typeface="Alfa Slab One"/>
                <a:cs typeface="Alfa Slab One"/>
                <a:sym typeface="Alfa Slab One"/>
              </a:rPr>
              <a:t>C#</a:t>
            </a:r>
            <a:endParaRPr>
              <a:solidFill>
                <a:srgbClr val="6600EE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622275" y="963400"/>
            <a:ext cx="452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Py</a:t>
            </a:r>
            <a:r>
              <a:rPr lang="es-419"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thon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761475" y="1795500"/>
            <a:ext cx="42579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tokens: [</a:t>
            </a:r>
            <a:endParaRPr b="1" sz="11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INCREMENTAR = ‘++’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	RESTA= ‘-’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	DIVISION=’/’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	MULTIPLICACION=’*’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]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&lt;palabrasReservadas&gt; ::= for | in | return | import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&lt;operadores&gt; ::- DIVISION | RESTA | MULTIPLICACION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&lt;letra&gt; ::- a | b | c | d | e | f | g | h | i | j | k | l | m | n | o | p | q | r | s | t | u | v | w | x | y | z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&lt;digito&gt; ::- 0 | 1 | 2 | 3 | 4 | 5 | 6 | 7 | 8 | 9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&lt;accesosModificadores&gt; ::- def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&lt;tiposPrimitivos&gt; ::- int | str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&lt;tipos&gt; ::- &lt;tiposPrimitivos&gt;</a:t>
            </a: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65500" y="340624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Benchmark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Realizamos con las siguientes pruebas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Insertamos 1.000.000 de elemento de clase en la lista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Con la misma realizamos criptografía </a:t>
            </a:r>
            <a:r>
              <a:rPr lang="es-419"/>
              <a:t>SHA 256</a:t>
            </a:r>
            <a:r>
              <a:rPr lang="es-419"/>
              <a:t> al campo nombre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Con los anteriores realizamos 5 iteraciones para un resultado de rendimiento más preciso de esta forma se puede sacar una mejor conjetura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587" y="1999175"/>
            <a:ext cx="2673025" cy="26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000" y="4320000"/>
            <a:ext cx="217045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