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11EA20-F15C-4A0D-8151-4C7C5E2CF8A6}" v="43" dt="2021-04-28T08:47:43.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ist_of_postal_codes_of_Canada:_M%2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87B9-B26A-479A-9BED-A729F0B5515E}"/>
              </a:ext>
            </a:extLst>
          </p:cNvPr>
          <p:cNvSpPr>
            <a:spLocks noGrp="1"/>
          </p:cNvSpPr>
          <p:nvPr>
            <p:ph type="ctrTitle"/>
          </p:nvPr>
        </p:nvSpPr>
        <p:spPr>
          <a:xfrm>
            <a:off x="4057650" y="752475"/>
            <a:ext cx="7619999" cy="5391150"/>
          </a:xfrm>
        </p:spPr>
        <p:txBody>
          <a:bodyPr>
            <a:normAutofit/>
          </a:bodyPr>
          <a:lstStyle/>
          <a:p>
            <a:pPr fontAlgn="base"/>
            <a:r>
              <a:rPr lang="en-GB" b="1" dirty="0"/>
              <a:t>The Battle of Neighbourhoods in Toronto City</a:t>
            </a:r>
            <a:br>
              <a:rPr lang="en-GB" dirty="0"/>
            </a:br>
            <a:r>
              <a:rPr lang="en-GB" b="1" dirty="0"/>
              <a:t>(Restaurant Choice)</a:t>
            </a:r>
            <a:br>
              <a:rPr lang="en-GB" dirty="0"/>
            </a:br>
            <a:endParaRPr lang="en-GB" dirty="0"/>
          </a:p>
        </p:txBody>
      </p:sp>
    </p:spTree>
    <p:extLst>
      <p:ext uri="{BB962C8B-B14F-4D97-AF65-F5344CB8AC3E}">
        <p14:creationId xmlns:p14="http://schemas.microsoft.com/office/powerpoint/2010/main" val="388078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E586-AC32-49A4-AC64-C8553BEE5F57}"/>
              </a:ext>
            </a:extLst>
          </p:cNvPr>
          <p:cNvSpPr>
            <a:spLocks noGrp="1"/>
          </p:cNvSpPr>
          <p:nvPr>
            <p:ph type="title"/>
          </p:nvPr>
        </p:nvSpPr>
        <p:spPr>
          <a:xfrm>
            <a:off x="685801" y="400050"/>
            <a:ext cx="10131425" cy="561975"/>
          </a:xfrm>
        </p:spPr>
        <p:txBody>
          <a:bodyPr>
            <a:normAutofit fontScale="90000"/>
          </a:bodyPr>
          <a:lstStyle/>
          <a:p>
            <a:r>
              <a:rPr lang="en-GB" b="1" dirty="0"/>
              <a:t>Introduction/Business problem</a:t>
            </a:r>
            <a:br>
              <a:rPr lang="en-GB" b="1" dirty="0"/>
            </a:br>
            <a:endParaRPr lang="en-GB" dirty="0"/>
          </a:p>
        </p:txBody>
      </p:sp>
      <p:sp>
        <p:nvSpPr>
          <p:cNvPr id="3" name="Content Placeholder 2">
            <a:extLst>
              <a:ext uri="{FF2B5EF4-FFF2-40B4-BE49-F238E27FC236}">
                <a16:creationId xmlns:a16="http://schemas.microsoft.com/office/drawing/2014/main" id="{FBDB3BB0-2E45-48D8-938E-E2FF3A9558CD}"/>
              </a:ext>
            </a:extLst>
          </p:cNvPr>
          <p:cNvSpPr>
            <a:spLocks noGrp="1"/>
          </p:cNvSpPr>
          <p:nvPr>
            <p:ph idx="1"/>
          </p:nvPr>
        </p:nvSpPr>
        <p:spPr>
          <a:xfrm>
            <a:off x="685798" y="3581927"/>
            <a:ext cx="10131425" cy="3219450"/>
          </a:xfrm>
        </p:spPr>
        <p:txBody>
          <a:bodyPr vert="horz" lIns="91440" tIns="45720" rIns="91440" bIns="45720" rtlCol="0" anchor="ctr">
            <a:normAutofit fontScale="77500" lnSpcReduction="20000"/>
          </a:bodyPr>
          <a:lstStyle/>
          <a:p>
            <a:pPr fontAlgn="base"/>
            <a:r>
              <a:rPr lang="en-GB" sz="2600" dirty="0"/>
              <a:t>I will, as requested by the assignment task, use foursquare data about venues in Toronto and extract the restaurant information from it. Foursquare is a US tech company from New York focusing on location data. Their technology and data powers apps such as Apple's Maps, Uber, Twitter and many other household names. </a:t>
            </a:r>
          </a:p>
          <a:p>
            <a:pPr fontAlgn="base"/>
            <a:r>
              <a:rPr lang="en-GB" sz="2600" dirty="0"/>
              <a:t>I will use foursquare data such as the restaurant name, ID, location and category of food (Asian food, vegetarian, Italian etc.).</a:t>
            </a:r>
          </a:p>
          <a:p>
            <a:pPr fontAlgn="base"/>
            <a:r>
              <a:rPr lang="en-GB" sz="2600" dirty="0"/>
              <a:t>For the Toronto neighbourhood data, a Wikipedia page "</a:t>
            </a:r>
            <a:r>
              <a:rPr lang="en-GB" sz="2600" dirty="0">
                <a:hlinkClick r:id="rId2"/>
              </a:rPr>
              <a:t>https://en.wikipedia.org/wiki/</a:t>
            </a:r>
            <a:r>
              <a:rPr lang="en-GB" sz="2600" dirty="0" err="1">
                <a:hlinkClick r:id="rId2"/>
              </a:rPr>
              <a:t>List_of_postal_codes_of_Canada:_M</a:t>
            </a:r>
            <a:r>
              <a:rPr lang="en-GB" sz="2600" dirty="0">
                <a:hlinkClick r:id="rId2"/>
              </a:rPr>
              <a:t>"</a:t>
            </a:r>
            <a:r>
              <a:rPr lang="en-GB" sz="2600" dirty="0"/>
              <a:t> exists that has all the information we need to explore and cluster the neighbourhoods in Toronto. </a:t>
            </a:r>
            <a:r>
              <a:rPr lang="en-GB" sz="2600" dirty="0" err="1"/>
              <a:t>i</a:t>
            </a:r>
            <a:r>
              <a:rPr lang="en-GB" sz="2600" dirty="0"/>
              <a:t> will scrape the Wikipedia page and wrangle the data, clean it, and then read it into a pandas </a:t>
            </a:r>
            <a:r>
              <a:rPr lang="en-GB" sz="2600" dirty="0" err="1"/>
              <a:t>dataframe</a:t>
            </a:r>
            <a:r>
              <a:rPr lang="en-GB" sz="2600" dirty="0"/>
              <a:t> so that it is in a structured format.</a:t>
            </a:r>
          </a:p>
          <a:p>
            <a:pPr fontAlgn="base"/>
            <a:endParaRPr lang="en-GB" dirty="0"/>
          </a:p>
        </p:txBody>
      </p:sp>
      <p:sp>
        <p:nvSpPr>
          <p:cNvPr id="5" name="Content Placeholder 2">
            <a:extLst>
              <a:ext uri="{FF2B5EF4-FFF2-40B4-BE49-F238E27FC236}">
                <a16:creationId xmlns:a16="http://schemas.microsoft.com/office/drawing/2014/main" id="{FBFE36A0-FA33-458B-BCEF-B28B34630270}"/>
              </a:ext>
            </a:extLst>
          </p:cNvPr>
          <p:cNvSpPr txBox="1">
            <a:spLocks/>
          </p:cNvSpPr>
          <p:nvPr/>
        </p:nvSpPr>
        <p:spPr>
          <a:xfrm>
            <a:off x="838201" y="770468"/>
            <a:ext cx="10131425" cy="2153708"/>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fontAlgn="base"/>
            <a:r>
              <a:rPr lang="en-GB" dirty="0"/>
              <a:t>Toronto City attracts a large number of tourists as one of the biggest cities in Canada. For tourists, finding the right place to eat can be a challenge, though Asian food, Middle Eastern, Mexican and many others. This is just one motive for giving tourists a good overview about what to eat where.</a:t>
            </a:r>
          </a:p>
          <a:p>
            <a:pPr fontAlgn="base"/>
            <a:r>
              <a:rPr lang="en-GB" dirty="0"/>
              <a:t>Thus, the goal I want to reach with this exercise is to give a simple recommendation to tourists in Toronto: in which district of the city will you find a large number or even concentration of which types of restaurants? Where to eat Mediterranean food, where to find American food, where to get fast food? The target audience are foreign tourists.</a:t>
            </a:r>
          </a:p>
          <a:p>
            <a:endParaRPr lang="en-GB" dirty="0"/>
          </a:p>
        </p:txBody>
      </p:sp>
      <p:sp>
        <p:nvSpPr>
          <p:cNvPr id="6" name="Title 1">
            <a:extLst>
              <a:ext uri="{FF2B5EF4-FFF2-40B4-BE49-F238E27FC236}">
                <a16:creationId xmlns:a16="http://schemas.microsoft.com/office/drawing/2014/main" id="{E1FC0279-32B8-48DB-886E-1420F9357317}"/>
              </a:ext>
            </a:extLst>
          </p:cNvPr>
          <p:cNvSpPr txBox="1">
            <a:spLocks/>
          </p:cNvSpPr>
          <p:nvPr/>
        </p:nvSpPr>
        <p:spPr>
          <a:xfrm>
            <a:off x="685799" y="2972064"/>
            <a:ext cx="10131425" cy="561975"/>
          </a:xfrm>
          <a:prstGeom prst="rect">
            <a:avLst/>
          </a:prstGeom>
          <a:effectLst/>
        </p:spPr>
        <p:txBody>
          <a:bodyPr vert="horz" lIns="91440" tIns="45720" rIns="91440" bIns="45720" rtlCol="0" anchor="ctr">
            <a:normAutofit fontScale="2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2800" b="1" dirty="0"/>
              <a:t>Description of the data</a:t>
            </a:r>
          </a:p>
          <a:p>
            <a:br>
              <a:rPr lang="en-GB" b="1" dirty="0"/>
            </a:br>
            <a:endParaRPr lang="en-GB" dirty="0"/>
          </a:p>
        </p:txBody>
      </p:sp>
    </p:spTree>
    <p:extLst>
      <p:ext uri="{BB962C8B-B14F-4D97-AF65-F5344CB8AC3E}">
        <p14:creationId xmlns:p14="http://schemas.microsoft.com/office/powerpoint/2010/main" val="117403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6CF3-95FB-4D5F-B346-0331591E18B6}"/>
              </a:ext>
            </a:extLst>
          </p:cNvPr>
          <p:cNvSpPr>
            <a:spLocks noGrp="1"/>
          </p:cNvSpPr>
          <p:nvPr>
            <p:ph type="title"/>
          </p:nvPr>
        </p:nvSpPr>
        <p:spPr>
          <a:xfrm>
            <a:off x="489055" y="211138"/>
            <a:ext cx="4099947" cy="1035579"/>
          </a:xfrm>
        </p:spPr>
        <p:txBody>
          <a:bodyPr>
            <a:normAutofit/>
          </a:bodyPr>
          <a:lstStyle/>
          <a:p>
            <a:r>
              <a:rPr lang="en-GB" b="1" dirty="0"/>
              <a:t>Methodology</a:t>
            </a:r>
            <a:endParaRPr lang="en-GB" dirty="0"/>
          </a:p>
        </p:txBody>
      </p:sp>
      <p:sp>
        <p:nvSpPr>
          <p:cNvPr id="3" name="Content Placeholder 2">
            <a:extLst>
              <a:ext uri="{FF2B5EF4-FFF2-40B4-BE49-F238E27FC236}">
                <a16:creationId xmlns:a16="http://schemas.microsoft.com/office/drawing/2014/main" id="{C8B7A23C-7AB7-4231-B077-43B374959C87}"/>
              </a:ext>
            </a:extLst>
          </p:cNvPr>
          <p:cNvSpPr>
            <a:spLocks noGrp="1"/>
          </p:cNvSpPr>
          <p:nvPr>
            <p:ph idx="1"/>
          </p:nvPr>
        </p:nvSpPr>
        <p:spPr>
          <a:xfrm>
            <a:off x="342901" y="923925"/>
            <a:ext cx="5629274" cy="5457825"/>
          </a:xfrm>
        </p:spPr>
        <p:txBody>
          <a:bodyPr>
            <a:noAutofit/>
          </a:bodyPr>
          <a:lstStyle/>
          <a:p>
            <a:pPr fontAlgn="base">
              <a:lnSpc>
                <a:spcPct val="90000"/>
              </a:lnSpc>
            </a:pPr>
            <a:r>
              <a:rPr lang="en-GB" sz="1400" dirty="0"/>
              <a:t>In this section, I will describe the data analysis and how I used the data to yield the results.</a:t>
            </a:r>
          </a:p>
          <a:p>
            <a:pPr fontAlgn="base">
              <a:lnSpc>
                <a:spcPct val="90000"/>
              </a:lnSpc>
            </a:pPr>
            <a:r>
              <a:rPr lang="en-GB" sz="1400" dirty="0"/>
              <a:t>Starting out, I scraped data create a </a:t>
            </a:r>
            <a:r>
              <a:rPr lang="en-GB" sz="1400" dirty="0" err="1"/>
              <a:t>dataframe</a:t>
            </a:r>
            <a:r>
              <a:rPr lang="en-GB" sz="1400" dirty="0"/>
              <a:t> with the city neighbourhood of Toronto: “https://en.wikipedia.org/wiki/</a:t>
            </a:r>
            <a:r>
              <a:rPr lang="en-GB" sz="1400" dirty="0" err="1"/>
              <a:t>List_of_postal_codes_of_Canada:_M</a:t>
            </a:r>
            <a:r>
              <a:rPr lang="en-GB" sz="1400" dirty="0"/>
              <a:t> For this, I used the </a:t>
            </a:r>
            <a:r>
              <a:rPr lang="en-GB" sz="1400" dirty="0" err="1"/>
              <a:t>BeautifulSoup</a:t>
            </a:r>
            <a:r>
              <a:rPr lang="en-GB" sz="1400" dirty="0"/>
              <a:t> read function to read the table in the page. I had to clean the resulting data frame in terms of unnecessary information or data that could not be handled in a data frame. The result is a nice data frame.</a:t>
            </a:r>
          </a:p>
          <a:p>
            <a:pPr fontAlgn="base">
              <a:lnSpc>
                <a:spcPct val="90000"/>
              </a:lnSpc>
            </a:pPr>
            <a:r>
              <a:rPr lang="en-GB" sz="1400" dirty="0"/>
              <a:t> </a:t>
            </a:r>
          </a:p>
          <a:p>
            <a:pPr fontAlgn="base">
              <a:lnSpc>
                <a:spcPct val="90000"/>
              </a:lnSpc>
            </a:pPr>
            <a:r>
              <a:rPr lang="en-GB" sz="1400" dirty="0"/>
              <a:t>Then </a:t>
            </a:r>
            <a:r>
              <a:rPr lang="en-GB" sz="1400" dirty="0" err="1"/>
              <a:t>i</a:t>
            </a:r>
            <a:r>
              <a:rPr lang="en-GB" sz="1400" dirty="0"/>
              <a:t> had to read the exact locations (Latitude &amp; Longitude) of all Toronto Postal Code from the following link</a:t>
            </a:r>
          </a:p>
          <a:p>
            <a:pPr fontAlgn="base">
              <a:lnSpc>
                <a:spcPct val="90000"/>
              </a:lnSpc>
            </a:pPr>
            <a:r>
              <a:rPr lang="en-GB" sz="1400" dirty="0"/>
              <a:t> “https://cf-courses-data.s3.us.cloud-object-storage.appdomain.cloud/IBMDeveloperSkillsNetwork-DS0701EN-SkillsNetwork/labs_v1/Geospatial_Coordinates.csv</a:t>
            </a:r>
          </a:p>
          <a:p>
            <a:pPr fontAlgn="base">
              <a:lnSpc>
                <a:spcPct val="90000"/>
              </a:lnSpc>
            </a:pPr>
            <a:r>
              <a:rPr lang="en-GB" sz="1400" dirty="0"/>
              <a:t>I have used panada </a:t>
            </a:r>
            <a:r>
              <a:rPr lang="en-GB" sz="1400" dirty="0" err="1"/>
              <a:t>readcsv</a:t>
            </a:r>
            <a:r>
              <a:rPr lang="en-GB" sz="1400" dirty="0"/>
              <a:t> functions to convert data to a nice a data frame and then merge it with my original neighbour data frame.</a:t>
            </a:r>
          </a:p>
          <a:p>
            <a:pPr fontAlgn="base">
              <a:lnSpc>
                <a:spcPct val="90000"/>
              </a:lnSpc>
            </a:pPr>
            <a:r>
              <a:rPr lang="en-GB" sz="1400" dirty="0"/>
              <a:t>Here is the resulted </a:t>
            </a:r>
            <a:r>
              <a:rPr lang="en-GB" sz="1400" dirty="0" err="1"/>
              <a:t>dataframe</a:t>
            </a:r>
            <a:r>
              <a:rPr lang="en-GB" sz="1400" dirty="0"/>
              <a:t> results with all neighbourhoods exact locations, then </a:t>
            </a:r>
            <a:r>
              <a:rPr lang="en-GB" sz="1400" dirty="0" err="1"/>
              <a:t>i</a:t>
            </a:r>
            <a:r>
              <a:rPr lang="en-GB" sz="1400" dirty="0"/>
              <a:t> have plot Toronto map with the neighbourhoods represented over it:</a:t>
            </a:r>
          </a:p>
          <a:p>
            <a:pPr fontAlgn="base">
              <a:lnSpc>
                <a:spcPct val="90000"/>
              </a:lnSpc>
            </a:pPr>
            <a:r>
              <a:rPr lang="en-GB" sz="1400" dirty="0"/>
              <a:t>Next Step, I have retrieved the foursquare data for all venues on foursquare with a distance of less than 500 meters from each centre of each neighbourhood, as indicated as blue dots in the map above.</a:t>
            </a:r>
          </a:p>
          <a:p>
            <a:pPr fontAlgn="base">
              <a:lnSpc>
                <a:spcPct val="90000"/>
              </a:lnSpc>
            </a:pPr>
            <a:endParaRPr lang="en-GB" sz="1400" dirty="0"/>
          </a:p>
          <a:p>
            <a:pPr>
              <a:lnSpc>
                <a:spcPct val="90000"/>
              </a:lnSpc>
            </a:pPr>
            <a:endParaRPr lang="en-GB" sz="1400" dirty="0"/>
          </a:p>
        </p:txBody>
      </p:sp>
      <p:pic>
        <p:nvPicPr>
          <p:cNvPr id="5" name="Picture 4">
            <a:extLst>
              <a:ext uri="{FF2B5EF4-FFF2-40B4-BE49-F238E27FC236}">
                <a16:creationId xmlns:a16="http://schemas.microsoft.com/office/drawing/2014/main" id="{37DF45DD-1671-4953-A714-94C7B07477F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132120" y="639098"/>
            <a:ext cx="5305270" cy="2692424"/>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88AF56DE-EB76-4DB2-9CA1-1712CDF168C2}"/>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057694" y="3968393"/>
            <a:ext cx="5454122" cy="1799859"/>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2045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A0C54-1CD0-4E45-83CD-A832A30CDF29}"/>
              </a:ext>
            </a:extLst>
          </p:cNvPr>
          <p:cNvSpPr>
            <a:spLocks noGrp="1"/>
          </p:cNvSpPr>
          <p:nvPr>
            <p:ph idx="1"/>
          </p:nvPr>
        </p:nvSpPr>
        <p:spPr>
          <a:xfrm>
            <a:off x="542926" y="446618"/>
            <a:ext cx="10131425" cy="1258357"/>
          </a:xfrm>
        </p:spPr>
        <p:txBody>
          <a:bodyPr/>
          <a:lstStyle/>
          <a:p>
            <a:pPr marL="0" indent="0" fontAlgn="base">
              <a:buNone/>
            </a:pPr>
            <a:r>
              <a:rPr lang="en-GB" dirty="0"/>
              <a:t>The result was a list of 2106 venues all over the city. Out of these 2106 venues (272 Unique Venue Category), 479 where restaurants. These 479 restaurants come from 49 unique restaurant categories, such as Italian, Vietnamese or French. </a:t>
            </a:r>
          </a:p>
        </p:txBody>
      </p:sp>
      <p:pic>
        <p:nvPicPr>
          <p:cNvPr id="4" name="Picture 3">
            <a:extLst>
              <a:ext uri="{FF2B5EF4-FFF2-40B4-BE49-F238E27FC236}">
                <a16:creationId xmlns:a16="http://schemas.microsoft.com/office/drawing/2014/main" id="{EEAA2986-1283-443F-8E6C-AF828E88E07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27488" y="1413934"/>
            <a:ext cx="5727700" cy="952500"/>
          </a:xfrm>
          <a:prstGeom prst="rect">
            <a:avLst/>
          </a:prstGeom>
          <a:noFill/>
          <a:ln>
            <a:noFill/>
          </a:ln>
        </p:spPr>
      </p:pic>
      <p:pic>
        <p:nvPicPr>
          <p:cNvPr id="5" name="Picture 4">
            <a:extLst>
              <a:ext uri="{FF2B5EF4-FFF2-40B4-BE49-F238E27FC236}">
                <a16:creationId xmlns:a16="http://schemas.microsoft.com/office/drawing/2014/main" id="{8FD3B677-7262-46C7-AC1E-BDBC4121B64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54388" y="3806987"/>
            <a:ext cx="2254250" cy="2571750"/>
          </a:xfrm>
          <a:prstGeom prst="rect">
            <a:avLst/>
          </a:prstGeom>
          <a:noFill/>
          <a:ln>
            <a:noFill/>
          </a:ln>
        </p:spPr>
      </p:pic>
      <p:pic>
        <p:nvPicPr>
          <p:cNvPr id="6" name="Picture 5">
            <a:extLst>
              <a:ext uri="{FF2B5EF4-FFF2-40B4-BE49-F238E27FC236}">
                <a16:creationId xmlns:a16="http://schemas.microsoft.com/office/drawing/2014/main" id="{721927C6-ECF5-488C-B81A-6CFF50413B30}"/>
              </a:ext>
            </a:extLst>
          </p:cNvPr>
          <p:cNvPicPr>
            <a:picLocks noChangeAspect="1"/>
          </p:cNvPicPr>
          <p:nvPr/>
        </p:nvPicPr>
        <p:blipFill>
          <a:blip r:embed="rId4"/>
          <a:stretch>
            <a:fillRect/>
          </a:stretch>
        </p:blipFill>
        <p:spPr>
          <a:xfrm>
            <a:off x="6096000" y="3806987"/>
            <a:ext cx="4514850" cy="2604395"/>
          </a:xfrm>
          <a:prstGeom prst="rect">
            <a:avLst/>
          </a:prstGeom>
        </p:spPr>
      </p:pic>
      <p:sp>
        <p:nvSpPr>
          <p:cNvPr id="267" name="TextBox 266">
            <a:extLst>
              <a:ext uri="{FF2B5EF4-FFF2-40B4-BE49-F238E27FC236}">
                <a16:creationId xmlns:a16="http://schemas.microsoft.com/office/drawing/2014/main" id="{121CFA20-DCB9-4990-BEBA-56EFBAE9A471}"/>
              </a:ext>
            </a:extLst>
          </p:cNvPr>
          <p:cNvSpPr txBox="1"/>
          <p:nvPr/>
        </p:nvSpPr>
        <p:spPr>
          <a:xfrm>
            <a:off x="781845" y="2439509"/>
            <a:ext cx="4657725" cy="1477328"/>
          </a:xfrm>
          <a:prstGeom prst="rect">
            <a:avLst/>
          </a:prstGeom>
          <a:noFill/>
        </p:spPr>
        <p:txBody>
          <a:bodyPr wrap="square" rtlCol="0">
            <a:spAutoFit/>
          </a:bodyPr>
          <a:lstStyle/>
          <a:p>
            <a:r>
              <a:rPr lang="en-GB" dirty="0"/>
              <a:t>Then </a:t>
            </a:r>
            <a:r>
              <a:rPr lang="en-GB" dirty="0" err="1"/>
              <a:t>i</a:t>
            </a:r>
            <a:r>
              <a:rPr lang="en-GB" dirty="0"/>
              <a:t> grouped some similar restaurants type under one common category for better categorization, this results in 39 unique restaurant categories.</a:t>
            </a:r>
          </a:p>
          <a:p>
            <a:endParaRPr lang="en-GB" dirty="0"/>
          </a:p>
        </p:txBody>
      </p:sp>
    </p:spTree>
    <p:extLst>
      <p:ext uri="{BB962C8B-B14F-4D97-AF65-F5344CB8AC3E}">
        <p14:creationId xmlns:p14="http://schemas.microsoft.com/office/powerpoint/2010/main" val="422555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3FD177-B785-48E4-B90A-4F7B4BE1CAC0}"/>
              </a:ext>
            </a:extLst>
          </p:cNvPr>
          <p:cNvSpPr>
            <a:spLocks noGrp="1"/>
          </p:cNvSpPr>
          <p:nvPr>
            <p:ph idx="1"/>
          </p:nvPr>
        </p:nvSpPr>
        <p:spPr>
          <a:xfrm>
            <a:off x="533401" y="513292"/>
            <a:ext cx="10131425" cy="3649133"/>
          </a:xfrm>
        </p:spPr>
        <p:txBody>
          <a:bodyPr/>
          <a:lstStyle/>
          <a:p>
            <a:pPr fontAlgn="base"/>
            <a:r>
              <a:rPr lang="en-GB" dirty="0"/>
              <a:t>To find clusters of restaurant types in the different city districts, I first transformed the data frame with the restaurant venues, associated to city districts, by one-hot encoding (0/1)</a:t>
            </a:r>
          </a:p>
          <a:p>
            <a:pPr fontAlgn="base"/>
            <a:r>
              <a:rPr lang="en-GB" dirty="0"/>
              <a:t>Next, I used grouping to show the frequency of each category of restaurants in each city district.</a:t>
            </a:r>
          </a:p>
          <a:p>
            <a:pPr fontAlgn="base"/>
            <a:r>
              <a:rPr lang="en-GB" dirty="0"/>
              <a:t>Then, I used this information to create a data frame in which you can see the most common restaurant venue types for each city district.</a:t>
            </a:r>
          </a:p>
          <a:p>
            <a:pPr fontAlgn="base"/>
            <a:r>
              <a:rPr lang="en-GB" dirty="0"/>
              <a:t>Now, with all this data, I could finally run an unsupervised machine learning algorithm, more specifically, a k-means clustering algorithm from the scikit-learn package. One could use the </a:t>
            </a:r>
            <a:r>
              <a:rPr lang="en-GB" dirty="0" err="1"/>
              <a:t>ellbow</a:t>
            </a:r>
            <a:r>
              <a:rPr lang="en-GB" dirty="0"/>
              <a:t> method to systematically define the k value, but I simply chose k to be 5, having been inspired by one of the coursera courses to do so.</a:t>
            </a:r>
          </a:p>
          <a:p>
            <a:endParaRPr lang="en-GB" dirty="0"/>
          </a:p>
        </p:txBody>
      </p:sp>
      <p:pic>
        <p:nvPicPr>
          <p:cNvPr id="4" name="Picture 3">
            <a:extLst>
              <a:ext uri="{FF2B5EF4-FFF2-40B4-BE49-F238E27FC236}">
                <a16:creationId xmlns:a16="http://schemas.microsoft.com/office/drawing/2014/main" id="{2531D923-CC49-44DC-B05F-5F7395E8F1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0925" y="3879850"/>
            <a:ext cx="9455150" cy="2540000"/>
          </a:xfrm>
          <a:prstGeom prst="rect">
            <a:avLst/>
          </a:prstGeom>
          <a:noFill/>
          <a:ln>
            <a:noFill/>
          </a:ln>
        </p:spPr>
      </p:pic>
    </p:spTree>
    <p:extLst>
      <p:ext uri="{BB962C8B-B14F-4D97-AF65-F5344CB8AC3E}">
        <p14:creationId xmlns:p14="http://schemas.microsoft.com/office/powerpoint/2010/main" val="165839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B8E3-41AC-4092-80A6-3630971F900A}"/>
              </a:ext>
            </a:extLst>
          </p:cNvPr>
          <p:cNvSpPr>
            <a:spLocks noGrp="1"/>
          </p:cNvSpPr>
          <p:nvPr>
            <p:ph type="title"/>
          </p:nvPr>
        </p:nvSpPr>
        <p:spPr>
          <a:xfrm>
            <a:off x="6727438" y="243055"/>
            <a:ext cx="4099947" cy="1035579"/>
          </a:xfrm>
        </p:spPr>
        <p:txBody>
          <a:bodyPr>
            <a:normAutofit/>
          </a:bodyPr>
          <a:lstStyle/>
          <a:p>
            <a:r>
              <a:rPr lang="en-GB" b="1" dirty="0"/>
              <a:t>Results</a:t>
            </a:r>
            <a:endParaRPr lang="en-GB" dirty="0"/>
          </a:p>
        </p:txBody>
      </p:sp>
      <p:pic>
        <p:nvPicPr>
          <p:cNvPr id="5" name="Picture 4">
            <a:extLst>
              <a:ext uri="{FF2B5EF4-FFF2-40B4-BE49-F238E27FC236}">
                <a16:creationId xmlns:a16="http://schemas.microsoft.com/office/drawing/2014/main" id="{6D4F2184-32CF-499C-9968-1B582BBA162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71280" y="639098"/>
            <a:ext cx="5439239" cy="2692424"/>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2C0E5945-E132-4F1E-848E-A930A86C16CC}"/>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63839" y="3968393"/>
            <a:ext cx="5454122" cy="1799859"/>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B2AA0041-0A24-4B9B-9DF1-B2EAD0B0766E}"/>
              </a:ext>
            </a:extLst>
          </p:cNvPr>
          <p:cNvSpPr>
            <a:spLocks noGrp="1"/>
          </p:cNvSpPr>
          <p:nvPr>
            <p:ph idx="1"/>
          </p:nvPr>
        </p:nvSpPr>
        <p:spPr>
          <a:xfrm>
            <a:off x="6586663" y="1549456"/>
            <a:ext cx="5453026" cy="5156144"/>
          </a:xfrm>
        </p:spPr>
        <p:txBody>
          <a:bodyPr>
            <a:normAutofit fontScale="92500"/>
          </a:bodyPr>
          <a:lstStyle/>
          <a:p>
            <a:pPr fontAlgn="base"/>
            <a:r>
              <a:rPr lang="en-GB" dirty="0"/>
              <a:t>And here already comes the result:</a:t>
            </a:r>
          </a:p>
          <a:p>
            <a:pPr fontAlgn="base"/>
            <a:r>
              <a:rPr lang="en-GB" dirty="0"/>
              <a:t>What we see in the table are the city districts and their most common restaurant venues, and they now have been assigned five different cluster labels from 0 to 4.</a:t>
            </a:r>
          </a:p>
          <a:p>
            <a:pPr fontAlgn="base"/>
            <a:r>
              <a:rPr lang="en-GB" dirty="0"/>
              <a:t>We can now use the cluster labels to show the city districts marked with a cluster-specific colour on a map.</a:t>
            </a:r>
          </a:p>
          <a:p>
            <a:r>
              <a:rPr lang="en-GB" dirty="0"/>
              <a:t>Now, what is the final result of this exercise? We now can show five clusters of restaurant type concentrations for the city of Toronto, which I named according to the restaurant concentration the data shows.</a:t>
            </a:r>
          </a:p>
          <a:p>
            <a:r>
              <a:rPr lang="en-GB" dirty="0"/>
              <a:t>Cluster-1"Red" (Italian-European &amp; Seafood lovers)</a:t>
            </a:r>
          </a:p>
          <a:p>
            <a:r>
              <a:rPr lang="en-GB" dirty="0"/>
              <a:t>Cluster-2"Purple" (Fast food &amp; Vegetarian seekers)</a:t>
            </a:r>
          </a:p>
          <a:p>
            <a:r>
              <a:rPr lang="en-GB" dirty="0"/>
              <a:t>Cluster-3"Blue" (Asian flavour)</a:t>
            </a:r>
          </a:p>
          <a:p>
            <a:r>
              <a:rPr lang="en-GB" dirty="0"/>
              <a:t>Cluster-4"Green" (American and Latin American Time)</a:t>
            </a:r>
          </a:p>
          <a:p>
            <a:r>
              <a:rPr lang="en-GB" dirty="0"/>
              <a:t>Cluster-5"Yellow" (A taste from Middle East)</a:t>
            </a:r>
          </a:p>
          <a:p>
            <a:pPr fontAlgn="base"/>
            <a:endParaRPr lang="en-GB" dirty="0"/>
          </a:p>
          <a:p>
            <a:endParaRPr lang="en-GB" dirty="0"/>
          </a:p>
        </p:txBody>
      </p:sp>
      <p:sp>
        <p:nvSpPr>
          <p:cNvPr id="6" name="Content Placeholder 2">
            <a:extLst>
              <a:ext uri="{FF2B5EF4-FFF2-40B4-BE49-F238E27FC236}">
                <a16:creationId xmlns:a16="http://schemas.microsoft.com/office/drawing/2014/main" id="{85769F75-B97A-4706-A8B6-E332614D7D50}"/>
              </a:ext>
            </a:extLst>
          </p:cNvPr>
          <p:cNvSpPr txBox="1">
            <a:spLocks/>
          </p:cNvSpPr>
          <p:nvPr/>
        </p:nvSpPr>
        <p:spPr>
          <a:xfrm>
            <a:off x="6303647" y="3327289"/>
            <a:ext cx="5542914"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GB" dirty="0"/>
          </a:p>
        </p:txBody>
      </p:sp>
    </p:spTree>
    <p:extLst>
      <p:ext uri="{BB962C8B-B14F-4D97-AF65-F5344CB8AC3E}">
        <p14:creationId xmlns:p14="http://schemas.microsoft.com/office/powerpoint/2010/main" val="134562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EF1DC8-B87D-421F-9CC7-413E025B2A9A}"/>
              </a:ext>
            </a:extLst>
          </p:cNvPr>
          <p:cNvSpPr>
            <a:spLocks noGrp="1"/>
          </p:cNvSpPr>
          <p:nvPr>
            <p:ph idx="1"/>
          </p:nvPr>
        </p:nvSpPr>
        <p:spPr>
          <a:xfrm>
            <a:off x="767081" y="1329267"/>
            <a:ext cx="10131425" cy="3649133"/>
          </a:xfrm>
        </p:spPr>
        <p:txBody>
          <a:bodyPr/>
          <a:lstStyle/>
          <a:p>
            <a:pPr fontAlgn="base"/>
            <a:r>
              <a:rPr lang="en-GB" sz="2400" b="1" dirty="0"/>
              <a:t>Discussion</a:t>
            </a:r>
          </a:p>
          <a:p>
            <a:pPr fontAlgn="base"/>
            <a:r>
              <a:rPr lang="en-GB" dirty="0"/>
              <a:t>If I reflect the work necessary to create these results, what comes to my mind is that for typical ways of scraping, cleaning, handling, transforming and visualizing data, all the tools are simply there. We just have to get to know the available open source packages and learn how to use them. What I find fantastic is that nearly all of them are free of charge. Also, a simple notebook computer is enough.</a:t>
            </a:r>
          </a:p>
          <a:p>
            <a:pPr fontAlgn="base"/>
            <a:r>
              <a:rPr lang="en-GB" sz="2800" b="1" dirty="0"/>
              <a:t>Conclusion</a:t>
            </a:r>
          </a:p>
          <a:p>
            <a:pPr fontAlgn="base"/>
            <a:r>
              <a:rPr lang="en-GB" b="1" dirty="0"/>
              <a:t>We have achieved the goal presented at the outset of this project: tourists can see in the results Toronto city districts best match their food desires. This is just one example of fantastic data science uses cases one can realize applying technology which is available for free today!</a:t>
            </a:r>
          </a:p>
          <a:p>
            <a:endParaRPr lang="en-GB" dirty="0"/>
          </a:p>
        </p:txBody>
      </p:sp>
    </p:spTree>
    <p:extLst>
      <p:ext uri="{BB962C8B-B14F-4D97-AF65-F5344CB8AC3E}">
        <p14:creationId xmlns:p14="http://schemas.microsoft.com/office/powerpoint/2010/main" val="588519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29</TotalTime>
  <Words>1071</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The Battle of Neighbourhoods in Toronto City (Restaurant Choice) </vt:lpstr>
      <vt:lpstr>Introduction/Business problem </vt:lpstr>
      <vt:lpstr>Methodology</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 in Toronto City (Restaurant Choice) </dc:title>
  <dc:creator>zoe_phy10</dc:creator>
  <cp:lastModifiedBy>zoe_phy10</cp:lastModifiedBy>
  <cp:revision>1</cp:revision>
  <dcterms:created xsi:type="dcterms:W3CDTF">2021-04-28T08:18:59Z</dcterms:created>
  <dcterms:modified xsi:type="dcterms:W3CDTF">2021-04-28T08:48:08Z</dcterms:modified>
</cp:coreProperties>
</file>