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7" r:id="rId2"/>
    <p:sldId id="261" r:id="rId3"/>
    <p:sldId id="267" r:id="rId4"/>
    <p:sldId id="269" r:id="rId5"/>
    <p:sldId id="270" r:id="rId6"/>
    <p:sldId id="271" r:id="rId7"/>
    <p:sldId id="273" r:id="rId8"/>
    <p:sldId id="274" r:id="rId9"/>
    <p:sldId id="272" r:id="rId10"/>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4BC9"/>
    <a:srgbClr val="1E3ADA"/>
    <a:srgbClr val="030553"/>
    <a:srgbClr val="7BEBD8"/>
    <a:srgbClr val="002060"/>
    <a:srgbClr val="8335E5"/>
    <a:srgbClr val="6B8DE1"/>
    <a:srgbClr val="6C92E1"/>
    <a:srgbClr val="6313DC"/>
    <a:srgbClr val="162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6" autoAdjust="0"/>
    <p:restoredTop sz="94652" autoAdjust="0"/>
  </p:normalViewPr>
  <p:slideViewPr>
    <p:cSldViewPr snapToGrid="0" showGuides="1">
      <p:cViewPr varScale="1">
        <p:scale>
          <a:sx n="71" d="100"/>
          <a:sy n="71" d="100"/>
        </p:scale>
        <p:origin x="68" y="56"/>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8" d="100"/>
          <a:sy n="88" d="100"/>
        </p:scale>
        <p:origin x="382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A5E5A06-49CA-4CC1-87DE-FA77A677BB6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a:extLst>
              <a:ext uri="{FF2B5EF4-FFF2-40B4-BE49-F238E27FC236}">
                <a16:creationId xmlns:a16="http://schemas.microsoft.com/office/drawing/2014/main" id="{0AB57FBC-7FA3-4A4B-999A-96FD7DC0D4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6E3F634E-7AAD-4D1B-8944-3921EA0E5915}" type="datetime1">
              <a:rPr lang="fr-FR" smtClean="0"/>
              <a:t>28/09/2024</a:t>
            </a:fld>
            <a:endParaRPr lang="fr-FR" dirty="0"/>
          </a:p>
        </p:txBody>
      </p:sp>
      <p:sp>
        <p:nvSpPr>
          <p:cNvPr id="4" name="Espace réservé du pied de page 3">
            <a:extLst>
              <a:ext uri="{FF2B5EF4-FFF2-40B4-BE49-F238E27FC236}">
                <a16:creationId xmlns:a16="http://schemas.microsoft.com/office/drawing/2014/main" id="{6EE13074-6DA0-4561-A86B-2939D8B458A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a:extLst>
              <a:ext uri="{FF2B5EF4-FFF2-40B4-BE49-F238E27FC236}">
                <a16:creationId xmlns:a16="http://schemas.microsoft.com/office/drawing/2014/main" id="{F2B7A8E5-C1F9-40CC-A2A5-13CF7BD3F75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9DEC52A-C4AE-45FE-B7FF-C255388ED1F4}" type="slidenum">
              <a:rPr lang="fr-FR" smtClean="0"/>
              <a:t>‹#›</a:t>
            </a:fld>
            <a:endParaRPr lang="fr-FR" dirty="0"/>
          </a:p>
        </p:txBody>
      </p:sp>
    </p:spTree>
    <p:extLst>
      <p:ext uri="{BB962C8B-B14F-4D97-AF65-F5344CB8AC3E}">
        <p14:creationId xmlns:p14="http://schemas.microsoft.com/office/powerpoint/2010/main" val="27477634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3045F-D32A-43F9-990C-99C552A137F5}" type="datetime1">
              <a:rPr lang="fr-FR" smtClean="0"/>
              <a:pPr/>
              <a:t>28/09/2024</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DF8F48A-6110-47DA-8521-A1D1FFD22FEF}" type="slidenum">
              <a:rPr lang="fr-FR" noProof="0" smtClean="0"/>
              <a:t>‹#›</a:t>
            </a:fld>
            <a:endParaRPr lang="fr-FR" noProof="0"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1</a:t>
            </a:fld>
            <a:endParaRPr lang="fr-FR" dirty="0"/>
          </a:p>
        </p:txBody>
      </p:sp>
    </p:spTree>
    <p:extLst>
      <p:ext uri="{BB962C8B-B14F-4D97-AF65-F5344CB8AC3E}">
        <p14:creationId xmlns:p14="http://schemas.microsoft.com/office/powerpoint/2010/main" val="151137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2</a:t>
            </a:fld>
            <a:endParaRPr lang="fr-FR" dirty="0"/>
          </a:p>
        </p:txBody>
      </p:sp>
    </p:spTree>
    <p:extLst>
      <p:ext uri="{BB962C8B-B14F-4D97-AF65-F5344CB8AC3E}">
        <p14:creationId xmlns:p14="http://schemas.microsoft.com/office/powerpoint/2010/main" val="828671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3</a:t>
            </a:fld>
            <a:endParaRPr lang="fr-FR" dirty="0"/>
          </a:p>
        </p:txBody>
      </p:sp>
    </p:spTree>
    <p:extLst>
      <p:ext uri="{BB962C8B-B14F-4D97-AF65-F5344CB8AC3E}">
        <p14:creationId xmlns:p14="http://schemas.microsoft.com/office/powerpoint/2010/main" val="1053830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4</a:t>
            </a:fld>
            <a:endParaRPr lang="fr-FR" dirty="0"/>
          </a:p>
        </p:txBody>
      </p:sp>
    </p:spTree>
    <p:extLst>
      <p:ext uri="{BB962C8B-B14F-4D97-AF65-F5344CB8AC3E}">
        <p14:creationId xmlns:p14="http://schemas.microsoft.com/office/powerpoint/2010/main" val="867556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5</a:t>
            </a:fld>
            <a:endParaRPr lang="fr-FR" dirty="0"/>
          </a:p>
        </p:txBody>
      </p:sp>
    </p:spTree>
    <p:extLst>
      <p:ext uri="{BB962C8B-B14F-4D97-AF65-F5344CB8AC3E}">
        <p14:creationId xmlns:p14="http://schemas.microsoft.com/office/powerpoint/2010/main" val="4026579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6</a:t>
            </a:fld>
            <a:endParaRPr lang="fr-FR" dirty="0"/>
          </a:p>
        </p:txBody>
      </p:sp>
    </p:spTree>
    <p:extLst>
      <p:ext uri="{BB962C8B-B14F-4D97-AF65-F5344CB8AC3E}">
        <p14:creationId xmlns:p14="http://schemas.microsoft.com/office/powerpoint/2010/main" val="1070127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7</a:t>
            </a:fld>
            <a:endParaRPr lang="fr-FR" dirty="0"/>
          </a:p>
        </p:txBody>
      </p:sp>
    </p:spTree>
    <p:extLst>
      <p:ext uri="{BB962C8B-B14F-4D97-AF65-F5344CB8AC3E}">
        <p14:creationId xmlns:p14="http://schemas.microsoft.com/office/powerpoint/2010/main" val="1251646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8</a:t>
            </a:fld>
            <a:endParaRPr lang="fr-FR" dirty="0"/>
          </a:p>
        </p:txBody>
      </p:sp>
    </p:spTree>
    <p:extLst>
      <p:ext uri="{BB962C8B-B14F-4D97-AF65-F5344CB8AC3E}">
        <p14:creationId xmlns:p14="http://schemas.microsoft.com/office/powerpoint/2010/main" val="2283781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5"/>
          </p:nvPr>
        </p:nvSpPr>
        <p:spPr/>
        <p:txBody>
          <a:bodyPr rtlCol="0"/>
          <a:lstStyle/>
          <a:p>
            <a:pPr rtl="0"/>
            <a:fld id="{6DF8F48A-6110-47DA-8521-A1D1FFD22FEF}" type="slidenum">
              <a:rPr lang="fr-FR" smtClean="0"/>
              <a:t>9</a:t>
            </a:fld>
            <a:endParaRPr lang="fr-FR" dirty="0"/>
          </a:p>
        </p:txBody>
      </p:sp>
    </p:spTree>
    <p:extLst>
      <p:ext uri="{BB962C8B-B14F-4D97-AF65-F5344CB8AC3E}">
        <p14:creationId xmlns:p14="http://schemas.microsoft.com/office/powerpoint/2010/main" val="2579452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rtlCol="0" anchor="b"/>
          <a:lstStyle>
            <a:lvl1pPr algn="ctr">
              <a:defRPr sz="6000"/>
            </a:lvl1pPr>
          </a:lstStyle>
          <a:p>
            <a:pPr rtl="0"/>
            <a:r>
              <a:rPr lang="fr-FR" noProof="0"/>
              <a:t>Modifiez le style du titre</a:t>
            </a:r>
            <a:endParaRPr lang="fr-FR" noProof="0" dirty="0"/>
          </a:p>
        </p:txBody>
      </p:sp>
      <p:sp>
        <p:nvSpPr>
          <p:cNvPr id="3" name="Sous-titr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rtlCol="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4" name="Espace réservé de la date 3">
            <a:extLst>
              <a:ext uri="{FF2B5EF4-FFF2-40B4-BE49-F238E27FC236}">
                <a16:creationId xmlns:a16="http://schemas.microsoft.com/office/drawing/2014/main" id="{7245F25D-6082-47DE-9B2C-675944DD1812}"/>
              </a:ext>
            </a:extLst>
          </p:cNvPr>
          <p:cNvSpPr>
            <a:spLocks noGrp="1"/>
          </p:cNvSpPr>
          <p:nvPr>
            <p:ph type="dt" sz="half" idx="10"/>
          </p:nvPr>
        </p:nvSpPr>
        <p:spPr/>
        <p:txBody>
          <a:bodyPr rtlCol="0"/>
          <a:lstStyle/>
          <a:p>
            <a:pPr rtl="0"/>
            <a:fld id="{94783C35-8596-4843-9D3C-7B528D834CFC}" type="datetime1">
              <a:rPr lang="fr-FR" noProof="0" smtClean="0"/>
              <a:t>28/09/2024</a:t>
            </a:fld>
            <a:endParaRPr lang="fr-FR" noProof="0" dirty="0"/>
          </a:p>
        </p:txBody>
      </p:sp>
      <p:sp>
        <p:nvSpPr>
          <p:cNvPr id="5" name="Espace réservé du pied de page 4">
            <a:extLst>
              <a:ext uri="{FF2B5EF4-FFF2-40B4-BE49-F238E27FC236}">
                <a16:creationId xmlns:a16="http://schemas.microsoft.com/office/drawing/2014/main" id="{5E24B0FF-3B25-4E5C-A0A7-4E1636362153}"/>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rtlCol="0"/>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2081C24-32F4-4208-B651-CDCBFCD0312A}"/>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89B044BD-4FA0-432C-95D7-517D2DE8C4B6}"/>
              </a:ext>
            </a:extLst>
          </p:cNvPr>
          <p:cNvSpPr>
            <a:spLocks noGrp="1"/>
          </p:cNvSpPr>
          <p:nvPr>
            <p:ph type="dt" sz="half" idx="10"/>
          </p:nvPr>
        </p:nvSpPr>
        <p:spPr/>
        <p:txBody>
          <a:bodyPr rtlCol="0"/>
          <a:lstStyle/>
          <a:p>
            <a:pPr rtl="0"/>
            <a:fld id="{6B4382BA-0533-4C7D-AB6E-1EA1FDCFC04D}" type="datetime1">
              <a:rPr lang="fr-FR" noProof="0" smtClean="0"/>
              <a:t>28/09/2024</a:t>
            </a:fld>
            <a:endParaRPr lang="fr-FR" noProof="0" dirty="0"/>
          </a:p>
        </p:txBody>
      </p:sp>
      <p:sp>
        <p:nvSpPr>
          <p:cNvPr id="5" name="Espace réservé du pied de page 4">
            <a:extLst>
              <a:ext uri="{FF2B5EF4-FFF2-40B4-BE49-F238E27FC236}">
                <a16:creationId xmlns:a16="http://schemas.microsoft.com/office/drawing/2014/main" id="{AD17F283-FE61-4C9A-9E39-74D429C582C2}"/>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rtlCol="0"/>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rtlCol="0"/>
          <a:lstStyle/>
          <a:p>
            <a:pPr rtl="0"/>
            <a:r>
              <a:rPr lang="fr-FR" noProof="0"/>
              <a:t>Modifiez le style du titre</a:t>
            </a:r>
            <a:endParaRPr lang="fr-FR" noProof="0" dirty="0"/>
          </a:p>
        </p:txBody>
      </p:sp>
      <p:sp>
        <p:nvSpPr>
          <p:cNvPr id="3" name="Espace réservé du texte vertical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34C92C56-63F3-4246-AAEE-2FBC89E80248}"/>
              </a:ext>
            </a:extLst>
          </p:cNvPr>
          <p:cNvSpPr>
            <a:spLocks noGrp="1"/>
          </p:cNvSpPr>
          <p:nvPr>
            <p:ph type="dt" sz="half" idx="10"/>
          </p:nvPr>
        </p:nvSpPr>
        <p:spPr/>
        <p:txBody>
          <a:bodyPr rtlCol="0"/>
          <a:lstStyle/>
          <a:p>
            <a:pPr rtl="0"/>
            <a:fld id="{E725F5DB-C5B6-45B6-B0FF-1F88144964AE}" type="datetime1">
              <a:rPr lang="fr-FR" noProof="0" smtClean="0"/>
              <a:t>28/09/2024</a:t>
            </a:fld>
            <a:endParaRPr lang="fr-FR" noProof="0" dirty="0"/>
          </a:p>
        </p:txBody>
      </p:sp>
      <p:sp>
        <p:nvSpPr>
          <p:cNvPr id="5" name="Espace réservé du pied de page 4">
            <a:extLst>
              <a:ext uri="{FF2B5EF4-FFF2-40B4-BE49-F238E27FC236}">
                <a16:creationId xmlns:a16="http://schemas.microsoft.com/office/drawing/2014/main" id="{35C10319-C816-40EC-B1D0-FD9748E41D78}"/>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rtlCol="0"/>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DADCE2-978E-4923-B0E9-4C966B6798C3}"/>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6CEB0BD6-F012-4C6D-BDAD-9E90ED25A387}"/>
              </a:ext>
            </a:extLst>
          </p:cNvPr>
          <p:cNvSpPr>
            <a:spLocks noGrp="1"/>
          </p:cNvSpPr>
          <p:nvPr>
            <p:ph idx="1"/>
          </p:nvPr>
        </p:nvSpPr>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a:extLst>
              <a:ext uri="{FF2B5EF4-FFF2-40B4-BE49-F238E27FC236}">
                <a16:creationId xmlns:a16="http://schemas.microsoft.com/office/drawing/2014/main" id="{DEE2F9E5-192C-4E88-9147-D263893B1842}"/>
              </a:ext>
            </a:extLst>
          </p:cNvPr>
          <p:cNvSpPr>
            <a:spLocks noGrp="1"/>
          </p:cNvSpPr>
          <p:nvPr>
            <p:ph type="dt" sz="half" idx="10"/>
          </p:nvPr>
        </p:nvSpPr>
        <p:spPr/>
        <p:txBody>
          <a:bodyPr rtlCol="0"/>
          <a:lstStyle/>
          <a:p>
            <a:pPr rtl="0"/>
            <a:fld id="{7E7E6BF0-E032-45BA-8A88-5AF4AB6C9C64}" type="datetime1">
              <a:rPr lang="fr-FR" noProof="0" smtClean="0"/>
              <a:t>28/09/2024</a:t>
            </a:fld>
            <a:endParaRPr lang="fr-FR" noProof="0" dirty="0"/>
          </a:p>
        </p:txBody>
      </p:sp>
      <p:sp>
        <p:nvSpPr>
          <p:cNvPr id="5" name="Espace réservé du pied de page 4">
            <a:extLst>
              <a:ext uri="{FF2B5EF4-FFF2-40B4-BE49-F238E27FC236}">
                <a16:creationId xmlns:a16="http://schemas.microsoft.com/office/drawing/2014/main" id="{794A7138-3EAF-4C9D-903E-55D9BC040272}"/>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rtlCol="0"/>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rtlCol="0" anchor="b"/>
          <a:lstStyle>
            <a:lvl1pPr>
              <a:defRPr sz="6000"/>
            </a:lvl1pPr>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rtlCol="0"/>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a:t>Cliquez pour modifier les styles du texte du masque</a:t>
            </a:r>
          </a:p>
        </p:txBody>
      </p:sp>
      <p:sp>
        <p:nvSpPr>
          <p:cNvPr id="4" name="Espace réservé de la date 3">
            <a:extLst>
              <a:ext uri="{FF2B5EF4-FFF2-40B4-BE49-F238E27FC236}">
                <a16:creationId xmlns:a16="http://schemas.microsoft.com/office/drawing/2014/main" id="{A2F46640-E89E-47CE-984D-0C0ECF7CF529}"/>
              </a:ext>
            </a:extLst>
          </p:cNvPr>
          <p:cNvSpPr>
            <a:spLocks noGrp="1"/>
          </p:cNvSpPr>
          <p:nvPr>
            <p:ph type="dt" sz="half" idx="10"/>
          </p:nvPr>
        </p:nvSpPr>
        <p:spPr/>
        <p:txBody>
          <a:bodyPr rtlCol="0"/>
          <a:lstStyle/>
          <a:p>
            <a:pPr rtl="0"/>
            <a:fld id="{FBC8EAB8-8EC4-4264-928C-91F22A0F123A}" type="datetime1">
              <a:rPr lang="fr-FR" noProof="0" smtClean="0"/>
              <a:t>28/09/2024</a:t>
            </a:fld>
            <a:endParaRPr lang="fr-FR" noProof="0" dirty="0"/>
          </a:p>
        </p:txBody>
      </p:sp>
      <p:sp>
        <p:nvSpPr>
          <p:cNvPr id="5" name="Espace réservé du pied de page 4">
            <a:extLst>
              <a:ext uri="{FF2B5EF4-FFF2-40B4-BE49-F238E27FC236}">
                <a16:creationId xmlns:a16="http://schemas.microsoft.com/office/drawing/2014/main" id="{F4177A8F-F167-4C43-AEE7-45067080142F}"/>
              </a:ext>
            </a:extLst>
          </p:cNvPr>
          <p:cNvSpPr>
            <a:spLocks noGrp="1"/>
          </p:cNvSpPr>
          <p:nvPr>
            <p:ph type="ftr" sz="quarter" idx="11"/>
          </p:nvPr>
        </p:nvSpPr>
        <p:spPr/>
        <p:txBody>
          <a:bodyPr rtlCol="0"/>
          <a:lstStyle/>
          <a:p>
            <a:pPr rtl="0"/>
            <a:endParaRPr lang="fr-FR" noProof="0" dirty="0"/>
          </a:p>
        </p:txBody>
      </p:sp>
      <p:sp>
        <p:nvSpPr>
          <p:cNvPr id="6" name="Espace réservé du numéro de diapositive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rtlCol="0"/>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9AA026-BFE6-4D2A-9ABF-C593B5666574}"/>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a:extLst>
              <a:ext uri="{FF2B5EF4-FFF2-40B4-BE49-F238E27FC236}">
                <a16:creationId xmlns:a16="http://schemas.microsoft.com/office/drawing/2014/main" id="{85C49B47-0C41-4DCC-9902-126916D9C448}"/>
              </a:ext>
            </a:extLst>
          </p:cNvPr>
          <p:cNvSpPr>
            <a:spLocks noGrp="1"/>
          </p:cNvSpPr>
          <p:nvPr>
            <p:ph type="dt" sz="half" idx="10"/>
          </p:nvPr>
        </p:nvSpPr>
        <p:spPr/>
        <p:txBody>
          <a:bodyPr rtlCol="0"/>
          <a:lstStyle/>
          <a:p>
            <a:pPr rtl="0"/>
            <a:fld id="{5DCE2717-4AE0-41B8-853A-157E74C7835C}" type="datetime1">
              <a:rPr lang="fr-FR" noProof="0" smtClean="0"/>
              <a:t>28/09/2024</a:t>
            </a:fld>
            <a:endParaRPr lang="fr-FR" noProof="0" dirty="0"/>
          </a:p>
        </p:txBody>
      </p:sp>
      <p:sp>
        <p:nvSpPr>
          <p:cNvPr id="6" name="Espace réservé du pied de page 5">
            <a:extLst>
              <a:ext uri="{FF2B5EF4-FFF2-40B4-BE49-F238E27FC236}">
                <a16:creationId xmlns:a16="http://schemas.microsoft.com/office/drawing/2014/main" id="{B7CD28B7-2F2D-4E80-A107-C1F266C63064}"/>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rtlCol="0"/>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rtlCol="0"/>
          <a:lstStyle/>
          <a:p>
            <a:pPr rtl="0"/>
            <a:r>
              <a:rPr lang="fr-FR" noProof="0"/>
              <a:t>Modifiez le style du titre</a:t>
            </a:r>
            <a:endParaRPr lang="fr-FR" noProof="0" dirty="0"/>
          </a:p>
        </p:txBody>
      </p:sp>
      <p:sp>
        <p:nvSpPr>
          <p:cNvPr id="3" name="Espace réservé du texte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a:extLst>
              <a:ext uri="{FF2B5EF4-FFF2-40B4-BE49-F238E27FC236}">
                <a16:creationId xmlns:a16="http://schemas.microsoft.com/office/drawing/2014/main" id="{46E8C038-E6A1-499D-9E24-FA5980421C81}"/>
              </a:ext>
            </a:extLst>
          </p:cNvPr>
          <p:cNvSpPr>
            <a:spLocks noGrp="1"/>
          </p:cNvSpPr>
          <p:nvPr>
            <p:ph type="dt" sz="half" idx="10"/>
          </p:nvPr>
        </p:nvSpPr>
        <p:spPr/>
        <p:txBody>
          <a:bodyPr rtlCol="0"/>
          <a:lstStyle/>
          <a:p>
            <a:pPr rtl="0"/>
            <a:fld id="{BEE7118C-0042-46B9-B6D4-26AB9DF2F067}" type="datetime1">
              <a:rPr lang="fr-FR" noProof="0" smtClean="0"/>
              <a:t>28/09/2024</a:t>
            </a:fld>
            <a:endParaRPr lang="fr-FR" noProof="0" dirty="0"/>
          </a:p>
        </p:txBody>
      </p:sp>
      <p:sp>
        <p:nvSpPr>
          <p:cNvPr id="8" name="Espace réservé du pied de page 7">
            <a:extLst>
              <a:ext uri="{FF2B5EF4-FFF2-40B4-BE49-F238E27FC236}">
                <a16:creationId xmlns:a16="http://schemas.microsoft.com/office/drawing/2014/main" id="{F9F911B6-A759-487E-8CB6-CF9EF737F076}"/>
              </a:ext>
            </a:extLst>
          </p:cNvPr>
          <p:cNvSpPr>
            <a:spLocks noGrp="1"/>
          </p:cNvSpPr>
          <p:nvPr>
            <p:ph type="ftr" sz="quarter" idx="11"/>
          </p:nvPr>
        </p:nvSpPr>
        <p:spPr/>
        <p:txBody>
          <a:bodyPr rtlCol="0"/>
          <a:lstStyle/>
          <a:p>
            <a:pPr rtl="0"/>
            <a:endParaRPr lang="fr-FR" noProof="0" dirty="0"/>
          </a:p>
        </p:txBody>
      </p:sp>
      <p:sp>
        <p:nvSpPr>
          <p:cNvPr id="9" name="Espace réservé du numéro de diapositive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rtlCol="0"/>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E02F8A-97AC-456C-B9E3-45A7D520C5DA}"/>
              </a:ext>
            </a:extLst>
          </p:cNvPr>
          <p:cNvSpPr>
            <a:spLocks noGrp="1"/>
          </p:cNvSpPr>
          <p:nvPr>
            <p:ph type="title"/>
          </p:nvPr>
        </p:nvSpPr>
        <p:spPr/>
        <p:txBody>
          <a:bodyPr rtlCol="0"/>
          <a:lstStyle/>
          <a:p>
            <a:pPr rtl="0"/>
            <a:r>
              <a:rPr lang="fr-FR" noProof="0"/>
              <a:t>Modifiez le style du titre</a:t>
            </a:r>
            <a:endParaRPr lang="fr-FR" noProof="0" dirty="0"/>
          </a:p>
        </p:txBody>
      </p:sp>
      <p:sp>
        <p:nvSpPr>
          <p:cNvPr id="3" name="Espace réservé de la date 2">
            <a:extLst>
              <a:ext uri="{FF2B5EF4-FFF2-40B4-BE49-F238E27FC236}">
                <a16:creationId xmlns:a16="http://schemas.microsoft.com/office/drawing/2014/main" id="{8340F483-F2B9-47A3-9B5C-8C264B7016BD}"/>
              </a:ext>
            </a:extLst>
          </p:cNvPr>
          <p:cNvSpPr>
            <a:spLocks noGrp="1"/>
          </p:cNvSpPr>
          <p:nvPr>
            <p:ph type="dt" sz="half" idx="10"/>
          </p:nvPr>
        </p:nvSpPr>
        <p:spPr/>
        <p:txBody>
          <a:bodyPr rtlCol="0"/>
          <a:lstStyle/>
          <a:p>
            <a:pPr rtl="0"/>
            <a:fld id="{0B490D74-EF91-430C-8635-911973C75DDF}" type="datetime1">
              <a:rPr lang="fr-FR" noProof="0" smtClean="0"/>
              <a:t>28/09/2024</a:t>
            </a:fld>
            <a:endParaRPr lang="fr-FR" noProof="0" dirty="0"/>
          </a:p>
        </p:txBody>
      </p:sp>
      <p:sp>
        <p:nvSpPr>
          <p:cNvPr id="4" name="Espace réservé du pied de page 3">
            <a:extLst>
              <a:ext uri="{FF2B5EF4-FFF2-40B4-BE49-F238E27FC236}">
                <a16:creationId xmlns:a16="http://schemas.microsoft.com/office/drawing/2014/main" id="{25849874-9D9B-4597-B20D-33D6F58BCA32}"/>
              </a:ext>
            </a:extLst>
          </p:cNvPr>
          <p:cNvSpPr>
            <a:spLocks noGrp="1"/>
          </p:cNvSpPr>
          <p:nvPr>
            <p:ph type="ftr" sz="quarter" idx="11"/>
          </p:nvPr>
        </p:nvSpPr>
        <p:spPr/>
        <p:txBody>
          <a:bodyPr rtlCol="0"/>
          <a:lstStyle/>
          <a:p>
            <a:pPr rtl="0"/>
            <a:endParaRPr lang="fr-FR" noProof="0" dirty="0"/>
          </a:p>
        </p:txBody>
      </p:sp>
      <p:sp>
        <p:nvSpPr>
          <p:cNvPr id="5" name="Espace réservé du numéro de diapositive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rtlCol="0"/>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6A3F6AD-4D61-4238-AB7D-613625BFF81F}"/>
              </a:ext>
            </a:extLst>
          </p:cNvPr>
          <p:cNvSpPr>
            <a:spLocks noGrp="1"/>
          </p:cNvSpPr>
          <p:nvPr>
            <p:ph type="dt" sz="half" idx="10"/>
          </p:nvPr>
        </p:nvSpPr>
        <p:spPr/>
        <p:txBody>
          <a:bodyPr rtlCol="0"/>
          <a:lstStyle/>
          <a:p>
            <a:pPr rtl="0"/>
            <a:fld id="{37B6CDFD-A075-435E-ABCB-9EA9153DA35E}" type="datetime1">
              <a:rPr lang="fr-FR" noProof="0" smtClean="0"/>
              <a:t>28/09/2024</a:t>
            </a:fld>
            <a:endParaRPr lang="fr-FR" noProof="0" dirty="0"/>
          </a:p>
        </p:txBody>
      </p:sp>
      <p:sp>
        <p:nvSpPr>
          <p:cNvPr id="3" name="Espace réservé du pied de page 2">
            <a:extLst>
              <a:ext uri="{FF2B5EF4-FFF2-40B4-BE49-F238E27FC236}">
                <a16:creationId xmlns:a16="http://schemas.microsoft.com/office/drawing/2014/main" id="{D8AACDC9-944D-47C6-B286-82C86AD94318}"/>
              </a:ext>
            </a:extLst>
          </p:cNvPr>
          <p:cNvSpPr>
            <a:spLocks noGrp="1"/>
          </p:cNvSpPr>
          <p:nvPr>
            <p:ph type="ftr" sz="quarter" idx="11"/>
          </p:nvPr>
        </p:nvSpPr>
        <p:spPr/>
        <p:txBody>
          <a:bodyPr rtlCol="0"/>
          <a:lstStyle/>
          <a:p>
            <a:pPr rtl="0"/>
            <a:endParaRPr lang="fr-FR" noProof="0" dirty="0"/>
          </a:p>
        </p:txBody>
      </p:sp>
      <p:sp>
        <p:nvSpPr>
          <p:cNvPr id="4" name="Espace réservé du numéro de diapositive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rtlCol="0"/>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u contenu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46909769-F5A5-4635-BD0C-D6049DEB9632}"/>
              </a:ext>
            </a:extLst>
          </p:cNvPr>
          <p:cNvSpPr>
            <a:spLocks noGrp="1"/>
          </p:cNvSpPr>
          <p:nvPr>
            <p:ph type="dt" sz="half" idx="10"/>
          </p:nvPr>
        </p:nvSpPr>
        <p:spPr/>
        <p:txBody>
          <a:bodyPr rtlCol="0"/>
          <a:lstStyle/>
          <a:p>
            <a:pPr rtl="0"/>
            <a:fld id="{1FAEE4EB-3CC0-47DF-8FBF-9ECC46124670}" type="datetime1">
              <a:rPr lang="fr-FR" noProof="0" smtClean="0"/>
              <a:t>28/09/2024</a:t>
            </a:fld>
            <a:endParaRPr lang="fr-FR" noProof="0" dirty="0"/>
          </a:p>
        </p:txBody>
      </p:sp>
      <p:sp>
        <p:nvSpPr>
          <p:cNvPr id="6" name="Espace réservé du pied de page 5">
            <a:extLst>
              <a:ext uri="{FF2B5EF4-FFF2-40B4-BE49-F238E27FC236}">
                <a16:creationId xmlns:a16="http://schemas.microsoft.com/office/drawing/2014/main" id="{F9252DC3-D3D7-446F-A866-D7820B7BF876}"/>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rtlCol="0"/>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rtlCol="0" anchor="b"/>
          <a:lstStyle>
            <a:lvl1pPr>
              <a:defRPr sz="3200"/>
            </a:lvl1pPr>
          </a:lstStyle>
          <a:p>
            <a:pPr rtl="0"/>
            <a:r>
              <a:rPr lang="fr-FR" noProof="0"/>
              <a:t>Modifiez le style du titre</a:t>
            </a:r>
            <a:endParaRPr lang="fr-FR" noProof="0" dirty="0"/>
          </a:p>
        </p:txBody>
      </p:sp>
      <p:sp>
        <p:nvSpPr>
          <p:cNvPr id="3" name="Espace réservé d’image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4" name="Espace réservé du texte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a:extLst>
              <a:ext uri="{FF2B5EF4-FFF2-40B4-BE49-F238E27FC236}">
                <a16:creationId xmlns:a16="http://schemas.microsoft.com/office/drawing/2014/main" id="{E7DA2C9E-A9AD-4BB9-A691-90BB84F58CE9}"/>
              </a:ext>
            </a:extLst>
          </p:cNvPr>
          <p:cNvSpPr>
            <a:spLocks noGrp="1"/>
          </p:cNvSpPr>
          <p:nvPr>
            <p:ph type="dt" sz="half" idx="10"/>
          </p:nvPr>
        </p:nvSpPr>
        <p:spPr/>
        <p:txBody>
          <a:bodyPr rtlCol="0"/>
          <a:lstStyle/>
          <a:p>
            <a:pPr rtl="0"/>
            <a:fld id="{B30BFA78-DECC-4AE2-BCFC-E0244C2CD3F0}" type="datetime1">
              <a:rPr lang="fr-FR" noProof="0" smtClean="0"/>
              <a:t>28/09/2024</a:t>
            </a:fld>
            <a:endParaRPr lang="fr-FR" noProof="0" dirty="0"/>
          </a:p>
        </p:txBody>
      </p:sp>
      <p:sp>
        <p:nvSpPr>
          <p:cNvPr id="6" name="Espace réservé du pied de page 5">
            <a:extLst>
              <a:ext uri="{FF2B5EF4-FFF2-40B4-BE49-F238E27FC236}">
                <a16:creationId xmlns:a16="http://schemas.microsoft.com/office/drawing/2014/main" id="{F4B3D45D-C826-4846-BBFC-A0D98B7E7A2C}"/>
              </a:ext>
            </a:extLst>
          </p:cNvPr>
          <p:cNvSpPr>
            <a:spLocks noGrp="1"/>
          </p:cNvSpPr>
          <p:nvPr>
            <p:ph type="ftr" sz="quarter" idx="11"/>
          </p:nvPr>
        </p:nvSpPr>
        <p:spPr/>
        <p:txBody>
          <a:bodyPr rtlCol="0"/>
          <a:lstStyle/>
          <a:p>
            <a:pPr rtl="0"/>
            <a:endParaRPr lang="fr-FR" noProof="0" dirty="0"/>
          </a:p>
        </p:txBody>
      </p:sp>
      <p:sp>
        <p:nvSpPr>
          <p:cNvPr id="7" name="Espace réservé du numéro de diapositive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rtlCol="0"/>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pPr rtl="0"/>
            <a:r>
              <a:rPr lang="fr-FR" noProof="0" dirty="0"/>
              <a:t>Modifiez le style du titre</a:t>
            </a:r>
          </a:p>
        </p:txBody>
      </p:sp>
      <p:sp>
        <p:nvSpPr>
          <p:cNvPr id="3" name="Espace réservé du texte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4" name="Espace réservé de la date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53FED5E6-2CA7-4A65-8E4B-ECDEC3A08145}" type="datetime1">
              <a:rPr lang="fr-FR" noProof="0" smtClean="0"/>
              <a:t>28/09/2024</a:t>
            </a:fld>
            <a:endParaRPr lang="fr-FR" noProof="0" dirty="0"/>
          </a:p>
        </p:txBody>
      </p:sp>
      <p:sp>
        <p:nvSpPr>
          <p:cNvPr id="5" name="Espace réservé du pied de page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fr-FR" noProof="0" dirty="0"/>
          </a:p>
        </p:txBody>
      </p:sp>
      <p:sp>
        <p:nvSpPr>
          <p:cNvPr id="6" name="Espace réservé du numéro de diapositive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ED6580AB-5C3C-4B4F-8E2A-8B7A0A8CE695}" type="slidenum">
              <a:rPr lang="fr-FR" noProof="0" smtClean="0"/>
              <a:t>‹#›</a:t>
            </a:fld>
            <a:endParaRPr lang="fr-FR" noProof="0"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e 1" descr="Cette image est une forme décoratif abstraite. ">
            <a:extLst>
              <a:ext uri="{FF2B5EF4-FFF2-40B4-BE49-F238E27FC236}">
                <a16:creationId xmlns:a16="http://schemas.microsoft.com/office/drawing/2014/main" id="{8E504344-8563-476C-9EF9-4200B272FDC1}"/>
              </a:ext>
            </a:extLst>
          </p:cNvPr>
          <p:cNvGrpSpPr/>
          <p:nvPr/>
        </p:nvGrpSpPr>
        <p:grpSpPr>
          <a:xfrm>
            <a:off x="4855953" y="-2833465"/>
            <a:ext cx="8948964" cy="12105059"/>
            <a:chOff x="4855953" y="-2833465"/>
            <a:chExt cx="8948964" cy="12105059"/>
          </a:xfrm>
        </p:grpSpPr>
        <p:sp>
          <p:nvSpPr>
            <p:cNvPr id="18" name="Forme libre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19" name="Forme libre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sp>
          <p:nvSpPr>
            <p:cNvPr id="20" name="Forme libre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fr-FR" dirty="0"/>
            </a:p>
          </p:txBody>
        </p:sp>
      </p:grpSp>
      <p:sp>
        <p:nvSpPr>
          <p:cNvPr id="24" name="Zone de texte 23">
            <a:extLst>
              <a:ext uri="{FF2B5EF4-FFF2-40B4-BE49-F238E27FC236}">
                <a16:creationId xmlns:a16="http://schemas.microsoft.com/office/drawing/2014/main" id="{C1165547-DF3A-4694-9097-2BDAF2003713}"/>
              </a:ext>
            </a:extLst>
          </p:cNvPr>
          <p:cNvSpPr txBox="1"/>
          <p:nvPr/>
        </p:nvSpPr>
        <p:spPr>
          <a:xfrm>
            <a:off x="629854" y="3132510"/>
            <a:ext cx="4985964" cy="1846659"/>
          </a:xfrm>
          <a:prstGeom prst="rect">
            <a:avLst/>
          </a:prstGeom>
          <a:noFill/>
        </p:spPr>
        <p:txBody>
          <a:bodyPr wrap="square" lIns="0" tIns="0" rIns="0" bIns="0" rtlCol="0">
            <a:spAutoFit/>
          </a:bodyPr>
          <a:lstStyle/>
          <a:p>
            <a:pPr rtl="0"/>
            <a:r>
              <a:rPr lang="fr-FR" sz="4000" b="1" dirty="0">
                <a:solidFill>
                  <a:srgbClr val="002060"/>
                </a:solidFill>
                <a:latin typeface="Segoe UI" panose="020B0502040204020203" pitchFamily="34" charset="0"/>
                <a:cs typeface="Segoe UI" panose="020B0502040204020203" pitchFamily="34" charset="0"/>
              </a:rPr>
              <a:t>Deep Reinforcement Learning &amp; Dynamic Scheduling</a:t>
            </a:r>
          </a:p>
        </p:txBody>
      </p:sp>
      <p:sp>
        <p:nvSpPr>
          <p:cNvPr id="3" name="Titre 2" hidden="1">
            <a:extLst>
              <a:ext uri="{FF2B5EF4-FFF2-40B4-BE49-F238E27FC236}">
                <a16:creationId xmlns:a16="http://schemas.microsoft.com/office/drawing/2014/main" id="{016C325E-5B69-4D07-BBFB-7DB217A69D48}"/>
              </a:ext>
            </a:extLst>
          </p:cNvPr>
          <p:cNvSpPr>
            <a:spLocks noGrp="1"/>
          </p:cNvSpPr>
          <p:nvPr>
            <p:ph type="ctrTitle"/>
          </p:nvPr>
        </p:nvSpPr>
        <p:spPr/>
        <p:txBody>
          <a:bodyPr rtlCol="0"/>
          <a:lstStyle/>
          <a:p>
            <a:r>
              <a:rPr lang="fr-FR" dirty="0"/>
              <a:t>Ressources humaines : diapositive 1</a:t>
            </a:r>
            <a:endParaRPr lang="fr" dirty="0"/>
          </a:p>
        </p:txBody>
      </p:sp>
      <p:pic>
        <p:nvPicPr>
          <p:cNvPr id="5" name="Image 4">
            <a:extLst>
              <a:ext uri="{FF2B5EF4-FFF2-40B4-BE49-F238E27FC236}">
                <a16:creationId xmlns:a16="http://schemas.microsoft.com/office/drawing/2014/main" id="{48025328-799E-4169-9B30-88A811318750}"/>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600" b="95800" l="10000" r="90000">
                        <a14:foregroundMark x1="71585" y1="31400" x2="64634" y2="33800"/>
                        <a14:foregroundMark x1="56463" y1="42000" x2="56463" y2="42000"/>
                        <a14:foregroundMark x1="57927" y1="49200" x2="57927" y2="49200"/>
                        <a14:foregroundMark x1="63293" y1="49200" x2="63902" y2="49200"/>
                        <a14:foregroundMark x1="55854" y1="57000" x2="55854" y2="57000"/>
                        <a14:foregroundMark x1="57439" y1="69000" x2="57439" y2="69000"/>
                        <a14:foregroundMark x1="65366" y1="66000" x2="65366" y2="66000"/>
                        <a14:foregroundMark x1="50854" y1="95800" x2="50854" y2="95800"/>
                        <a14:foregroundMark x1="50244" y1="4600" x2="50244" y2="4600"/>
                      </a14:backgroundRemoval>
                    </a14:imgEffect>
                  </a14:imgLayer>
                </a14:imgProps>
              </a:ext>
              <a:ext uri="{28A0092B-C50C-407E-A947-70E740481C1C}">
                <a14:useLocalDpi xmlns:a14="http://schemas.microsoft.com/office/drawing/2010/main" val="0"/>
              </a:ext>
            </a:extLst>
          </a:blip>
          <a:stretch>
            <a:fillRect/>
          </a:stretch>
        </p:blipFill>
        <p:spPr>
          <a:xfrm>
            <a:off x="-80501" y="294219"/>
            <a:ext cx="1782526" cy="1086906"/>
          </a:xfrm>
          <a:prstGeom prst="rect">
            <a:avLst/>
          </a:prstGeom>
        </p:spPr>
      </p:pic>
    </p:spTree>
    <p:extLst>
      <p:ext uri="{BB962C8B-B14F-4D97-AF65-F5344CB8AC3E}">
        <p14:creationId xmlns:p14="http://schemas.microsoft.com/office/powerpoint/2010/main" val="325435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Zone de texte 106">
            <a:extLst>
              <a:ext uri="{FF2B5EF4-FFF2-40B4-BE49-F238E27FC236}">
                <a16:creationId xmlns:a16="http://schemas.microsoft.com/office/drawing/2014/main" id="{54EA7ED5-6E34-4D47-91B6-F78F5F8B4C6E}"/>
              </a:ext>
            </a:extLst>
          </p:cNvPr>
          <p:cNvSpPr txBox="1"/>
          <p:nvPr/>
        </p:nvSpPr>
        <p:spPr>
          <a:xfrm>
            <a:off x="7123268" y="535821"/>
            <a:ext cx="4687729" cy="1538883"/>
          </a:xfrm>
          <a:prstGeom prst="rect">
            <a:avLst/>
          </a:prstGeom>
          <a:noFill/>
        </p:spPr>
        <p:txBody>
          <a:bodyPr wrap="square" lIns="0" tIns="0" rIns="0" bIns="0" rtlCol="0">
            <a:spAutoFit/>
          </a:bodyPr>
          <a:lstStyle/>
          <a:p>
            <a:pPr rtl="0">
              <a:lnSpc>
                <a:spcPts val="4000"/>
              </a:lnSpc>
            </a:pPr>
            <a:r>
              <a:rPr lang="fr-FR" sz="4000" b="1" dirty="0">
                <a:solidFill>
                  <a:srgbClr val="002060"/>
                </a:solidFill>
                <a:latin typeface="Segoe UI" panose="020B0502040204020203" pitchFamily="34" charset="0"/>
                <a:cs typeface="Segoe UI" panose="020B0502040204020203" pitchFamily="34" charset="0"/>
              </a:rPr>
              <a:t>DEEP REINFORCEMENT LEARNING (DRL)</a:t>
            </a:r>
          </a:p>
        </p:txBody>
      </p:sp>
      <p:cxnSp>
        <p:nvCxnSpPr>
          <p:cNvPr id="110" name="Connecteur droit 109">
            <a:extLst>
              <a:ext uri="{FF2B5EF4-FFF2-40B4-BE49-F238E27FC236}">
                <a16:creationId xmlns:a16="http://schemas.microsoft.com/office/drawing/2014/main" id="{6D08E99A-0644-4757-9F3A-BBA1A4F39081}"/>
              </a:ext>
              <a:ext uri="{C183D7F6-B498-43B3-948B-1728B52AA6E4}">
                <adec:decorative xmlns:adec="http://schemas.microsoft.com/office/drawing/2017/decorative" val="1"/>
              </a:ext>
            </a:extLst>
          </p:cNvPr>
          <p:cNvCxnSpPr/>
          <p:nvPr/>
        </p:nvCxnSpPr>
        <p:spPr>
          <a:xfrm>
            <a:off x="6608139" y="257175"/>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ectangle 118">
            <a:extLst>
              <a:ext uri="{FF2B5EF4-FFF2-40B4-BE49-F238E27FC236}">
                <a16:creationId xmlns:a16="http://schemas.microsoft.com/office/drawing/2014/main" id="{EE9F5B85-E2F5-4C15-9A02-657F53EEE3BD}"/>
              </a:ext>
            </a:extLst>
          </p:cNvPr>
          <p:cNvSpPr/>
          <p:nvPr/>
        </p:nvSpPr>
        <p:spPr>
          <a:xfrm>
            <a:off x="7166338" y="2410910"/>
            <a:ext cx="4654184" cy="3696525"/>
          </a:xfrm>
          <a:prstGeom prst="rect">
            <a:avLst/>
          </a:prstGeom>
        </p:spPr>
        <p:txBody>
          <a:bodyPr wrap="square" lIns="0" tIns="0" rIns="0" bIns="0" rtlCol="0">
            <a:spAutoFit/>
          </a:bodyPr>
          <a:lstStyle/>
          <a:p>
            <a:pPr algn="just">
              <a:lnSpc>
                <a:spcPct val="150000"/>
              </a:lnSpc>
            </a:pPr>
            <a:r>
              <a:rPr lang="en-US" b="1" i="1" dirty="0">
                <a:latin typeface="+mj-lt"/>
                <a:cs typeface="Segoe UI" panose="020B0502040204020203" pitchFamily="34" charset="0"/>
              </a:rPr>
              <a:t>DRL is a subfield of machine learning. It is about to learn from a sequence of actions. Each RL agent creates a representation of states based on the data which it gathers from the environment. More specifically, RL is about learning how to map states to actions in order to maximize the reward value</a:t>
            </a:r>
            <a:r>
              <a:rPr lang="fr-FR" b="1" i="1" dirty="0">
                <a:latin typeface="+mj-lt"/>
                <a:cs typeface="Segoe UI" panose="020B0502040204020203" pitchFamily="34" charset="0"/>
              </a:rPr>
              <a:t>. </a:t>
            </a:r>
          </a:p>
          <a:p>
            <a:pPr algn="just">
              <a:lnSpc>
                <a:spcPct val="150000"/>
              </a:lnSpc>
            </a:pPr>
            <a:r>
              <a:rPr lang="en-US" b="1" i="1" dirty="0">
                <a:latin typeface="+mj-lt"/>
                <a:cs typeface="Segoe UI" panose="020B0502040204020203" pitchFamily="34" charset="0"/>
              </a:rPr>
              <a:t>Through a series of trial and error, a machine keeps learning, </a:t>
            </a:r>
            <a:r>
              <a:rPr lang="en-US" b="1" i="1" dirty="0">
                <a:solidFill>
                  <a:srgbClr val="1E3ADA"/>
                </a:solidFill>
                <a:latin typeface="+mj-lt"/>
                <a:cs typeface="Segoe UI" panose="020B0502040204020203" pitchFamily="34" charset="0"/>
              </a:rPr>
              <a:t>making this technology ideal for dynamic environments </a:t>
            </a:r>
            <a:r>
              <a:rPr lang="en-US" b="1" i="1" dirty="0">
                <a:latin typeface="+mj-lt"/>
                <a:cs typeface="Segoe UI" panose="020B0502040204020203" pitchFamily="34" charset="0"/>
              </a:rPr>
              <a:t>that keep changing.</a:t>
            </a:r>
            <a:endParaRPr lang="fr-FR" b="1" i="1" dirty="0">
              <a:latin typeface="+mj-lt"/>
              <a:cs typeface="Segoe UI" panose="020B0502040204020203" pitchFamily="34" charset="0"/>
            </a:endParaRPr>
          </a:p>
        </p:txBody>
      </p:sp>
      <p:sp>
        <p:nvSpPr>
          <p:cNvPr id="124" name="Ovale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3" hidden="1">
            <a:extLst>
              <a:ext uri="{FF2B5EF4-FFF2-40B4-BE49-F238E27FC236}">
                <a16:creationId xmlns:a16="http://schemas.microsoft.com/office/drawing/2014/main" id="{2784E464-B64A-4614-9350-2C88DBD46AB5}"/>
              </a:ext>
            </a:extLst>
          </p:cNvPr>
          <p:cNvSpPr>
            <a:spLocks noGrp="1"/>
          </p:cNvSpPr>
          <p:nvPr>
            <p:ph type="title"/>
          </p:nvPr>
        </p:nvSpPr>
        <p:spPr/>
        <p:txBody>
          <a:bodyPr rtlCol="0"/>
          <a:lstStyle/>
          <a:p>
            <a:r>
              <a:rPr lang="fr-FR" dirty="0"/>
              <a:t>Ressources humaines : diapositive </a:t>
            </a:r>
            <a:r>
              <a:rPr lang="fr" dirty="0"/>
              <a:t>5</a:t>
            </a:r>
          </a:p>
        </p:txBody>
      </p:sp>
      <p:pic>
        <p:nvPicPr>
          <p:cNvPr id="2050" name="Picture 2" descr="Schematic structure of deep reinforcement learning agent. | Download  Scientific Diagram">
            <a:extLst>
              <a:ext uri="{FF2B5EF4-FFF2-40B4-BE49-F238E27FC236}">
                <a16:creationId xmlns:a16="http://schemas.microsoft.com/office/drawing/2014/main" id="{0D65BF68-35DD-4A05-9D43-E44138D9FE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1129" y="3993853"/>
            <a:ext cx="4457696" cy="267461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ringing AI from research labs to real-life scenarios with Deep  Reinforcement Learning - Neal Analytics">
            <a:extLst>
              <a:ext uri="{FF2B5EF4-FFF2-40B4-BE49-F238E27FC236}">
                <a16:creationId xmlns:a16="http://schemas.microsoft.com/office/drawing/2014/main" id="{3A78F14A-682B-4B3C-998F-F122C956B6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971" t="13345" r="12980" b="4774"/>
          <a:stretch/>
        </p:blipFill>
        <p:spPr bwMode="auto">
          <a:xfrm>
            <a:off x="536033" y="1840404"/>
            <a:ext cx="5993185" cy="3405792"/>
          </a:xfrm>
          <a:prstGeom prst="rect">
            <a:avLst/>
          </a:prstGeom>
          <a:noFill/>
          <a:extLst>
            <a:ext uri="{909E8E84-426E-40DD-AFC4-6F175D3DCCD1}">
              <a14:hiddenFill xmlns:a14="http://schemas.microsoft.com/office/drawing/2010/main">
                <a:solidFill>
                  <a:srgbClr val="FFFFFF"/>
                </a:solidFill>
              </a14:hiddenFill>
            </a:ext>
          </a:extLst>
        </p:spPr>
      </p:pic>
      <p:sp>
        <p:nvSpPr>
          <p:cNvPr id="118" name="Rectangle : Coins arrondis 117">
            <a:extLst>
              <a:ext uri="{FF2B5EF4-FFF2-40B4-BE49-F238E27FC236}">
                <a16:creationId xmlns:a16="http://schemas.microsoft.com/office/drawing/2014/main" id="{A21B85DB-181D-46E7-A9DF-F92B1DF032FD}"/>
              </a:ext>
              <a:ext uri="{C183D7F6-B498-43B3-948B-1728B52AA6E4}">
                <adec:decorative xmlns:adec="http://schemas.microsoft.com/office/drawing/2017/decorative" val="1"/>
              </a:ext>
            </a:extLst>
          </p:cNvPr>
          <p:cNvSpPr/>
          <p:nvPr/>
        </p:nvSpPr>
        <p:spPr>
          <a:xfrm>
            <a:off x="6386343" y="2798158"/>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Rectangle 1">
            <a:extLst>
              <a:ext uri="{FF2B5EF4-FFF2-40B4-BE49-F238E27FC236}">
                <a16:creationId xmlns:a16="http://schemas.microsoft.com/office/drawing/2014/main" id="{32A9C30F-206B-45B1-A4FB-7730E0B7E2FB}"/>
              </a:ext>
            </a:extLst>
          </p:cNvPr>
          <p:cNvSpPr/>
          <p:nvPr/>
        </p:nvSpPr>
        <p:spPr>
          <a:xfrm>
            <a:off x="0" y="0"/>
            <a:ext cx="720000" cy="720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badi" panose="020B0604020104020204" pitchFamily="34" charset="0"/>
              </a:rPr>
              <a:t>2</a:t>
            </a:r>
          </a:p>
        </p:txBody>
      </p:sp>
    </p:spTree>
    <p:extLst>
      <p:ext uri="{BB962C8B-B14F-4D97-AF65-F5344CB8AC3E}">
        <p14:creationId xmlns:p14="http://schemas.microsoft.com/office/powerpoint/2010/main" val="374002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4" presetClass="path" presetSubtype="0" accel="50000" decel="50000" fill="hold" nodeType="clickEffect">
                                  <p:stCondLst>
                                    <p:cond delay="0"/>
                                  </p:stCondLst>
                                  <p:childTnLst>
                                    <p:animMotion origin="layout" path="M 0 0 L 0 -0.25 E" pathEditMode="relative" ptsTypes="">
                                      <p:cBhvr>
                                        <p:cTn id="6" dur="700" fill="hold"/>
                                        <p:tgtEl>
                                          <p:spTgt spid="2054"/>
                                        </p:tgtEl>
                                        <p:attrNameLst>
                                          <p:attrName>ppt_x</p:attrName>
                                          <p:attrName>ppt_y</p:attrName>
                                        </p:attrNameLst>
                                      </p:cBhvr>
                                    </p:animMotion>
                                  </p:childTnLst>
                                </p:cTn>
                              </p:par>
                              <p:par>
                                <p:cTn id="7" presetID="2" presetClass="entr" presetSubtype="4"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anim calcmode="lin" valueType="num">
                                      <p:cBhvr additive="base">
                                        <p:cTn id="9" dur="500" fill="hold"/>
                                        <p:tgtEl>
                                          <p:spTgt spid="2050"/>
                                        </p:tgtEl>
                                        <p:attrNameLst>
                                          <p:attrName>ppt_x</p:attrName>
                                        </p:attrNameLst>
                                      </p:cBhvr>
                                      <p:tavLst>
                                        <p:tav tm="0">
                                          <p:val>
                                            <p:strVal val="#ppt_x"/>
                                          </p:val>
                                        </p:tav>
                                        <p:tav tm="100000">
                                          <p:val>
                                            <p:strVal val="#ppt_x"/>
                                          </p:val>
                                        </p:tav>
                                      </p:tavLst>
                                    </p:anim>
                                    <p:anim calcmode="lin" valueType="num">
                                      <p:cBhvr additive="base">
                                        <p:cTn id="10"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Zone de texte 106">
            <a:extLst>
              <a:ext uri="{FF2B5EF4-FFF2-40B4-BE49-F238E27FC236}">
                <a16:creationId xmlns:a16="http://schemas.microsoft.com/office/drawing/2014/main" id="{54EA7ED5-6E34-4D47-91B6-F78F5F8B4C6E}"/>
              </a:ext>
            </a:extLst>
          </p:cNvPr>
          <p:cNvSpPr txBox="1"/>
          <p:nvPr/>
        </p:nvSpPr>
        <p:spPr>
          <a:xfrm>
            <a:off x="1152525" y="386863"/>
            <a:ext cx="10258426" cy="615553"/>
          </a:xfrm>
          <a:prstGeom prst="rect">
            <a:avLst/>
          </a:prstGeom>
          <a:noFill/>
        </p:spPr>
        <p:txBody>
          <a:bodyPr wrap="square" lIns="0" tIns="0" rIns="0" bIns="0" rtlCol="0">
            <a:spAutoFit/>
          </a:bodyPr>
          <a:lstStyle/>
          <a:p>
            <a:pPr algn="r" rtl="0"/>
            <a:r>
              <a:rPr lang="en-US" sz="2000" b="1" dirty="0">
                <a:solidFill>
                  <a:srgbClr val="002060"/>
                </a:solidFill>
                <a:latin typeface="Segoe UI" panose="020B0502040204020203" pitchFamily="34" charset="0"/>
                <a:cs typeface="Segoe UI" panose="020B0502040204020203" pitchFamily="34" charset="0"/>
              </a:rPr>
              <a:t>DYNAMIC SCHEDULING FOR FLEXIBLE JOB SHOP BY DEEP REINFORCEMENT LEARNING </a:t>
            </a:r>
            <a:endParaRPr lang="fr-FR" sz="2000" b="1" dirty="0">
              <a:solidFill>
                <a:srgbClr val="002060"/>
              </a:solidFill>
              <a:latin typeface="Segoe UI" panose="020B0502040204020203" pitchFamily="34" charset="0"/>
              <a:cs typeface="Segoe UI" panose="020B0502040204020203" pitchFamily="34" charset="0"/>
            </a:endParaRPr>
          </a:p>
        </p:txBody>
      </p:sp>
      <p:sp>
        <p:nvSpPr>
          <p:cNvPr id="124" name="Ovale 123">
            <a:extLst>
              <a:ext uri="{FF2B5EF4-FFF2-40B4-BE49-F238E27FC236}">
                <a16:creationId xmlns:a16="http://schemas.microsoft.com/office/drawing/2014/main" id="{0B8C9A86-3574-4A2E-BC62-481A2BE7FBED}"/>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4" name="Titre 3" hidden="1">
            <a:extLst>
              <a:ext uri="{FF2B5EF4-FFF2-40B4-BE49-F238E27FC236}">
                <a16:creationId xmlns:a16="http://schemas.microsoft.com/office/drawing/2014/main" id="{2784E464-B64A-4614-9350-2C88DBD46AB5}"/>
              </a:ext>
            </a:extLst>
          </p:cNvPr>
          <p:cNvSpPr>
            <a:spLocks noGrp="1"/>
          </p:cNvSpPr>
          <p:nvPr>
            <p:ph type="title"/>
          </p:nvPr>
        </p:nvSpPr>
        <p:spPr/>
        <p:txBody>
          <a:bodyPr rtlCol="0"/>
          <a:lstStyle/>
          <a:p>
            <a:r>
              <a:rPr lang="fr-FR" dirty="0"/>
              <a:t>Ressources humaines : diapositive </a:t>
            </a:r>
            <a:r>
              <a:rPr lang="fr" dirty="0"/>
              <a:t>5</a:t>
            </a:r>
          </a:p>
        </p:txBody>
      </p:sp>
      <p:sp>
        <p:nvSpPr>
          <p:cNvPr id="11" name="Rectangle 10">
            <a:extLst>
              <a:ext uri="{FF2B5EF4-FFF2-40B4-BE49-F238E27FC236}">
                <a16:creationId xmlns:a16="http://schemas.microsoft.com/office/drawing/2014/main" id="{5C8A6CDF-E31E-4908-9FAE-C97142BE004F}"/>
              </a:ext>
            </a:extLst>
          </p:cNvPr>
          <p:cNvSpPr/>
          <p:nvPr/>
        </p:nvSpPr>
        <p:spPr>
          <a:xfrm>
            <a:off x="11521636" y="340828"/>
            <a:ext cx="99646" cy="684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 name="Rectangle 7">
            <a:extLst>
              <a:ext uri="{FF2B5EF4-FFF2-40B4-BE49-F238E27FC236}">
                <a16:creationId xmlns:a16="http://schemas.microsoft.com/office/drawing/2014/main" id="{87A1C04D-789C-4AB0-8847-D740E1DAD220}"/>
              </a:ext>
            </a:extLst>
          </p:cNvPr>
          <p:cNvSpPr/>
          <p:nvPr/>
        </p:nvSpPr>
        <p:spPr>
          <a:xfrm>
            <a:off x="0" y="0"/>
            <a:ext cx="720000" cy="720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badi" panose="020B0604020104020204" pitchFamily="34" charset="0"/>
              </a:rPr>
              <a:t>6</a:t>
            </a:r>
          </a:p>
        </p:txBody>
      </p:sp>
      <p:sp>
        <p:nvSpPr>
          <p:cNvPr id="9" name="Rectangle 8">
            <a:extLst>
              <a:ext uri="{FF2B5EF4-FFF2-40B4-BE49-F238E27FC236}">
                <a16:creationId xmlns:a16="http://schemas.microsoft.com/office/drawing/2014/main" id="{DAD5C39B-95C4-DF6D-E4B8-AC8ECFC16C61}"/>
              </a:ext>
            </a:extLst>
          </p:cNvPr>
          <p:cNvSpPr/>
          <p:nvPr/>
        </p:nvSpPr>
        <p:spPr>
          <a:xfrm>
            <a:off x="723900" y="1359838"/>
            <a:ext cx="10687051" cy="1889235"/>
          </a:xfrm>
          <a:prstGeom prst="rect">
            <a:avLst/>
          </a:prstGeom>
        </p:spPr>
        <p:txBody>
          <a:bodyPr wrap="square" lIns="0" tIns="0" rIns="0" bIns="0"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In Q-learning, the </a:t>
            </a:r>
            <a:r>
              <a:rPr lang="en-US" i="1" dirty="0">
                <a:solidFill>
                  <a:srgbClr val="0070C0"/>
                </a:solidFill>
                <a:latin typeface="Times New Roman" panose="02020603050405020304" pitchFamily="18" charset="0"/>
                <a:cs typeface="Times New Roman" panose="02020603050405020304" pitchFamily="18" charset="0"/>
              </a:rPr>
              <a:t>Bellman equation</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used to express the Q-value for a given state-action pair as the sum of two parts:</a:t>
            </a:r>
          </a:p>
          <a:p>
            <a:pPr marL="342900" indent="-342900" algn="just">
              <a:buAutoNum type="arabicPeriod"/>
            </a:pPr>
            <a:r>
              <a:rPr lang="en-US" dirty="0">
                <a:latin typeface="Times New Roman" panose="02020603050405020304" pitchFamily="18" charset="0"/>
                <a:cs typeface="Times New Roman" panose="02020603050405020304" pitchFamily="18" charset="0"/>
              </a:rPr>
              <a:t>The immediate reward from taking the action.</a:t>
            </a:r>
          </a:p>
          <a:p>
            <a:pPr marL="342900" indent="-342900" algn="just">
              <a:lnSpc>
                <a:spcPct val="150000"/>
              </a:lnSpc>
              <a:buAutoNum type="arabicPeriod"/>
            </a:pPr>
            <a:r>
              <a:rPr lang="en-US" dirty="0">
                <a:latin typeface="Times New Roman" panose="02020603050405020304" pitchFamily="18" charset="0"/>
                <a:cs typeface="Times New Roman" panose="02020603050405020304" pitchFamily="18" charset="0"/>
              </a:rPr>
              <a:t>The discounted future reward, which is the maximum expected Q-value of the next state. </a:t>
            </a:r>
          </a:p>
          <a:p>
            <a:pPr algn="just">
              <a:lnSpc>
                <a:spcPct val="150000"/>
              </a:lnSpc>
            </a:pPr>
            <a:r>
              <a:rPr lang="en-US" dirty="0">
                <a:latin typeface="Times New Roman" panose="02020603050405020304" pitchFamily="18" charset="0"/>
                <a:cs typeface="Times New Roman" panose="02020603050405020304" pitchFamily="18" charset="0"/>
              </a:rPr>
              <a:t>The Bellman equation for Q-values is:</a:t>
            </a:r>
            <a:endParaRPr lang="fr-FR"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08914D-A376-14D6-C8E6-76E566A0B0D3}"/>
                  </a:ext>
                </a:extLst>
              </p:cNvPr>
              <p:cNvSpPr txBox="1"/>
              <p:nvPr/>
            </p:nvSpPr>
            <p:spPr>
              <a:xfrm>
                <a:off x="2233349" y="3653718"/>
                <a:ext cx="6655980" cy="4703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de-DE" i="1" smtClean="0">
                          <a:latin typeface="Cambria Math" panose="02040503050406030204" pitchFamily="18" charset="0"/>
                          <a:cs typeface="Times New Roman" panose="02020603050405020304" pitchFamily="18" charset="0"/>
                        </a:rPr>
                        <m:t>𝑄</m:t>
                      </m:r>
                      <m:r>
                        <a:rPr lang="en-US" i="1">
                          <a:latin typeface="Cambria Math" panose="02040503050406030204" pitchFamily="18" charset="0"/>
                          <a:ea typeface="Calibri" panose="020F0502020204030204" pitchFamily="34"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libri" panose="020F0502020204030204" pitchFamily="34" charset="0"/>
                              <a:cs typeface="Times New Roman" panose="02020603050405020304" pitchFamily="18" charset="0"/>
                            </a:rPr>
                            <m:t>𝑠</m:t>
                          </m:r>
                        </m:e>
                        <m:sub>
                          <m:r>
                            <a:rPr lang="en-US" i="1">
                              <a:latin typeface="Cambria Math" panose="02040503050406030204" pitchFamily="18" charset="0"/>
                              <a:ea typeface="Calibri" panose="020F0502020204030204" pitchFamily="34" charset="0"/>
                              <a:cs typeface="Times New Roman" panose="02020603050405020304" pitchFamily="18" charset="0"/>
                            </a:rPr>
                            <m:t>𝑡</m:t>
                          </m:r>
                        </m:sub>
                      </m:sSub>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𝑎</m:t>
                      </m:r>
                      <m:r>
                        <a:rPr lang="en-US" i="1">
                          <a:latin typeface="Cambria Math" panose="02040503050406030204" pitchFamily="18" charset="0"/>
                          <a:ea typeface="Calibri" panose="020F0502020204030204" pitchFamily="34" charset="0"/>
                          <a:cs typeface="Times New Roman" panose="02020603050405020304" pitchFamily="18" charset="0"/>
                        </a:rPr>
                        <m:t>;</m:t>
                      </m:r>
                      <m:r>
                        <a:rPr lang="en-US" i="1">
                          <a:latin typeface="Cambria Math" panose="02040503050406030204" pitchFamily="18" charset="0"/>
                          <a:ea typeface="Calibri" panose="020F0502020204030204" pitchFamily="34" charset="0"/>
                          <a:cs typeface="Times New Roman" panose="02020603050405020304" pitchFamily="18" charset="0"/>
                        </a:rPr>
                        <m:t>𝜃</m:t>
                      </m:r>
                      <m:r>
                        <a:rPr lang="de-DE" b="0" i="1" smtClean="0">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unc>
                        <m:funcPr>
                          <m:ctrlPr>
                            <a:rPr lang="en-US" sz="1800" i="1">
                              <a:effectLst/>
                              <a:latin typeface="Cambria Math" panose="02040503050406030204" pitchFamily="18" charset="0"/>
                              <a:cs typeface="Times New Roman" panose="02020603050405020304" pitchFamily="18" charset="0"/>
                            </a:rPr>
                          </m:ctrlPr>
                        </m:funcPr>
                        <m:fName>
                          <m:limLow>
                            <m:limLowPr>
                              <m:ctrlPr>
                                <a:rPr lang="en-US" sz="1800" i="1">
                                  <a:effectLst/>
                                  <a:latin typeface="Cambria Math" panose="02040503050406030204" pitchFamily="18" charset="0"/>
                                  <a:cs typeface="Times New Roman" panose="02020603050405020304" pitchFamily="18" charset="0"/>
                                </a:rPr>
                              </m:ctrlPr>
                            </m:limLowPr>
                            <m:e>
                              <m:r>
                                <m:rPr>
                                  <m:sty m:val="p"/>
                                </m:rPr>
                                <a:rPr lang="en-US" sz="1800">
                                  <a:effectLst/>
                                  <a:latin typeface="Cambria Math" panose="02040503050406030204" pitchFamily="18" charset="0"/>
                                  <a:ea typeface="Calibri" panose="020F0502020204030204" pitchFamily="34" charset="0"/>
                                  <a:cs typeface="Times New Roman" panose="02020603050405020304" pitchFamily="18" charset="0"/>
                                </a:rPr>
                                <m:t>max</m:t>
                              </m:r>
                            </m:e>
                            <m:lim>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lim>
                          </m:limLow>
                        </m:fName>
                        <m:e>
                          <m:r>
                            <a:rPr lang="de-DE" sz="1800" b="0" i="1" smtClean="0">
                              <a:effectLst/>
                              <a:latin typeface="Cambria Math" panose="02040503050406030204" pitchFamily="18" charset="0"/>
                              <a:cs typeface="Times New Roman" panose="02020603050405020304" pitchFamily="18" charset="0"/>
                            </a:rPr>
                            <m:t>𝑄</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𝑠</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𝑎</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𝜃</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e>
                      </m:func>
                    </m:oMath>
                  </m:oMathPara>
                </a14:m>
                <a:endParaRPr lang="en-US" dirty="0"/>
              </a:p>
            </p:txBody>
          </p:sp>
        </mc:Choice>
        <mc:Fallback xmlns="">
          <p:sp>
            <p:nvSpPr>
              <p:cNvPr id="10" name="TextBox 9">
                <a:extLst>
                  <a:ext uri="{FF2B5EF4-FFF2-40B4-BE49-F238E27FC236}">
                    <a16:creationId xmlns:a16="http://schemas.microsoft.com/office/drawing/2014/main" id="{3808914D-A376-14D6-C8E6-76E566A0B0D3}"/>
                  </a:ext>
                </a:extLst>
              </p:cNvPr>
              <p:cNvSpPr txBox="1">
                <a:spLocks noRot="1" noChangeAspect="1" noMove="1" noResize="1" noEditPoints="1" noAdjustHandles="1" noChangeArrowheads="1" noChangeShapeType="1" noTextEdit="1"/>
              </p:cNvSpPr>
              <p:nvPr/>
            </p:nvSpPr>
            <p:spPr>
              <a:xfrm>
                <a:off x="2233349" y="3653718"/>
                <a:ext cx="6655980" cy="47038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B75D291-5A4F-F3E4-556A-7E5D40C42DCE}"/>
                  </a:ext>
                </a:extLst>
              </p:cNvPr>
              <p:cNvSpPr txBox="1"/>
              <p:nvPr/>
            </p:nvSpPr>
            <p:spPr>
              <a:xfrm>
                <a:off x="723900" y="4345877"/>
                <a:ext cx="10797736" cy="2205604"/>
              </a:xfrm>
              <a:prstGeom prst="rect">
                <a:avLst/>
              </a:prstGeom>
            </p:spPr>
            <p:txBody>
              <a:bodyPr wrap="square" lIns="0" tIns="0" rIns="0" bIns="0" rtlCol="0">
                <a:spAutoFit/>
              </a:bodyPr>
              <a:lstStyle>
                <a:defPPr rtl="0">
                  <a:defRPr lang="fr-fr"/>
                </a:defPPr>
                <a:lvl1pPr algn="just">
                  <a:lnSpc>
                    <a:spcPct val="150000"/>
                  </a:lnSpc>
                  <a:defRPr>
                    <a:latin typeface="Times New Roman" panose="02020603050405020304" pitchFamily="18" charset="0"/>
                    <a:cs typeface="Times New Roman" panose="02020603050405020304" pitchFamily="18" charset="0"/>
                  </a:defRPr>
                </a:lvl1pPr>
              </a:lstStyle>
              <a:p>
                <a14:m>
                  <m:oMath xmlns:m="http://schemas.openxmlformats.org/officeDocument/2006/math">
                    <m:r>
                      <a:rPr lang="de-DE" i="1" smtClean="0">
                        <a:latin typeface="Cambria Math" panose="02040503050406030204" pitchFamily="18" charset="0"/>
                      </a:rPr>
                      <m:t>𝑄</m:t>
                    </m:r>
                    <m:r>
                      <a:rPr lang="en-US" i="1">
                        <a:latin typeface="Cambria Math" panose="02040503050406030204" pitchFamily="18" charset="0"/>
                        <a:ea typeface="Calibri" panose="020F0502020204030204" pitchFamily="34" charset="0"/>
                      </a:rPr>
                      <m:t>(</m:t>
                    </m:r>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rPr>
                          <m:t>𝑠</m:t>
                        </m:r>
                      </m:e>
                      <m:sub>
                        <m:r>
                          <a:rPr lang="en-US" i="1">
                            <a:latin typeface="Cambria Math" panose="02040503050406030204" pitchFamily="18" charset="0"/>
                            <a:ea typeface="Calibri" panose="020F0502020204030204" pitchFamily="34" charset="0"/>
                          </a:rPr>
                          <m:t>𝑡</m:t>
                        </m:r>
                      </m:sub>
                    </m:sSub>
                    <m:r>
                      <a:rPr lang="en-US" i="1">
                        <a:latin typeface="Cambria Math" panose="02040503050406030204" pitchFamily="18" charset="0"/>
                        <a:ea typeface="Calibri" panose="020F0502020204030204" pitchFamily="34" charset="0"/>
                      </a:rPr>
                      <m:t>,</m:t>
                    </m:r>
                    <m:r>
                      <a:rPr lang="en-US" i="1">
                        <a:latin typeface="Cambria Math" panose="02040503050406030204" pitchFamily="18" charset="0"/>
                        <a:ea typeface="Calibri" panose="020F0502020204030204" pitchFamily="34" charset="0"/>
                      </a:rPr>
                      <m:t>𝑎</m:t>
                    </m:r>
                    <m:r>
                      <a:rPr lang="en-US" i="1">
                        <a:latin typeface="Cambria Math" panose="02040503050406030204" pitchFamily="18" charset="0"/>
                        <a:ea typeface="Calibri" panose="020F0502020204030204" pitchFamily="34" charset="0"/>
                      </a:rPr>
                      <m:t>;</m:t>
                    </m:r>
                    <m:r>
                      <a:rPr lang="en-US" i="1">
                        <a:latin typeface="Cambria Math" panose="02040503050406030204" pitchFamily="18" charset="0"/>
                        <a:ea typeface="Calibri" panose="020F0502020204030204" pitchFamily="34" charset="0"/>
                      </a:rPr>
                      <m:t>𝜃</m:t>
                    </m:r>
                    <m:r>
                      <a:rPr lang="de-DE" b="0" i="1" smtClean="0">
                        <a:latin typeface="Cambria Math" panose="02040503050406030204" pitchFamily="18" charset="0"/>
                        <a:ea typeface="Calibri" panose="020F0502020204030204" pitchFamily="34" charset="0"/>
                      </a:rPr>
                      <m:t>) </m:t>
                    </m:r>
                  </m:oMath>
                </a14:m>
                <a:r>
                  <a:rPr lang="en-US" dirty="0"/>
                  <a:t>is the Q-value for taking action </a:t>
                </a:r>
                <a14:m>
                  <m:oMath xmlns:m="http://schemas.openxmlformats.org/officeDocument/2006/math">
                    <m:r>
                      <a:rPr lang="de-DE" b="0" i="1" smtClean="0">
                        <a:latin typeface="Cambria Math" panose="02040503050406030204" pitchFamily="18" charset="0"/>
                      </a:rPr>
                      <m:t>𝑎</m:t>
                    </m:r>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rPr>
                          <m:t>𝑠</m:t>
                        </m:r>
                      </m:e>
                      <m:sub>
                        <m:r>
                          <a:rPr lang="en-US" i="1">
                            <a:latin typeface="Cambria Math" panose="02040503050406030204" pitchFamily="18" charset="0"/>
                            <a:ea typeface="Calibri" panose="020F0502020204030204" pitchFamily="34" charset="0"/>
                          </a:rPr>
                          <m:t>𝑡</m:t>
                        </m:r>
                      </m:sub>
                    </m:sSub>
                  </m:oMath>
                </a14:m>
                <a:r>
                  <a:rPr lang="en-US" dirty="0"/>
                  <a:t>.</a:t>
                </a:r>
              </a:p>
              <a:p>
                <a14:m>
                  <m:oMath xmlns:m="http://schemas.openxmlformats.org/officeDocument/2006/math">
                    <m:sSub>
                      <m:sSubPr>
                        <m:ctrlPr>
                          <a:rPr lang="en-US" sz="1800" i="1" smtClean="0">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rPr>
                          <m:t>𝑟</m:t>
                        </m:r>
                      </m:e>
                      <m:sub>
                        <m:r>
                          <a:rPr lang="en-US" sz="1800" i="1">
                            <a:effectLst/>
                            <a:latin typeface="Cambria Math" panose="02040503050406030204" pitchFamily="18" charset="0"/>
                            <a:ea typeface="Calibri" panose="020F0502020204030204" pitchFamily="34" charset="0"/>
                          </a:rPr>
                          <m:t>𝑡</m:t>
                        </m:r>
                      </m:sub>
                    </m:sSub>
                  </m:oMath>
                </a14:m>
                <a:r>
                  <a:rPr lang="en-US" dirty="0"/>
                  <a:t> is the immediate reward received after taking action </a:t>
                </a:r>
                <a14:m>
                  <m:oMath xmlns:m="http://schemas.openxmlformats.org/officeDocument/2006/math">
                    <m:r>
                      <a:rPr lang="de-DE" i="1">
                        <a:latin typeface="Cambria Math" panose="02040503050406030204" pitchFamily="18" charset="0"/>
                      </a:rPr>
                      <m:t>𝑎</m:t>
                    </m:r>
                  </m:oMath>
                </a14:m>
                <a:r>
                  <a:rPr lang="en-US" dirty="0"/>
                  <a:t>.</a:t>
                </a:r>
              </a:p>
              <a:p>
                <a14:m>
                  <m:oMath xmlns:m="http://schemas.openxmlformats.org/officeDocument/2006/math">
                    <m:r>
                      <a:rPr lang="en-US" sz="1800" i="1" smtClean="0">
                        <a:effectLst/>
                        <a:latin typeface="Cambria Math" panose="02040503050406030204" pitchFamily="18" charset="0"/>
                        <a:ea typeface="Calibri" panose="020F0502020204030204" pitchFamily="34" charset="0"/>
                      </a:rPr>
                      <m:t>𝛾</m:t>
                    </m:r>
                    <m:r>
                      <a:rPr lang="en-US" sz="1800" i="1" smtClean="0">
                        <a:effectLst/>
                        <a:latin typeface="Cambria Math" panose="02040503050406030204" pitchFamily="18" charset="0"/>
                        <a:ea typeface="Calibri" panose="020F0502020204030204" pitchFamily="34" charset="0"/>
                      </a:rPr>
                      <m:t> </m:t>
                    </m:r>
                  </m:oMath>
                </a14:m>
                <a:r>
                  <a:rPr lang="en-US" dirty="0"/>
                  <a:t>is the discount factor (between 0 and 1), which determines how much future rewards are valued relative to immediate rewards.</a:t>
                </a:r>
              </a:p>
              <a:p>
                <a14:m>
                  <m:oMath xmlns:m="http://schemas.openxmlformats.org/officeDocument/2006/math">
                    <m:func>
                      <m:funcPr>
                        <m:ctrlPr>
                          <a:rPr lang="en-US" sz="1800" i="1" smtClean="0">
                            <a:effectLst/>
                            <a:latin typeface="Cambria Math" panose="02040503050406030204" pitchFamily="18" charset="0"/>
                          </a:rPr>
                        </m:ctrlPr>
                      </m:funcPr>
                      <m:fName>
                        <m:limLow>
                          <m:limLowPr>
                            <m:ctrlPr>
                              <a:rPr lang="en-US" sz="1800" i="1">
                                <a:effectLst/>
                                <a:latin typeface="Cambria Math" panose="02040503050406030204" pitchFamily="18" charset="0"/>
                              </a:rPr>
                            </m:ctrlPr>
                          </m:limLowPr>
                          <m:e>
                            <m:r>
                              <m:rPr>
                                <m:sty m:val="p"/>
                              </m:rPr>
                              <a:rPr lang="en-US" sz="1800">
                                <a:effectLst/>
                                <a:latin typeface="Cambria Math" panose="02040503050406030204" pitchFamily="18" charset="0"/>
                                <a:ea typeface="Calibri" panose="020F0502020204030204" pitchFamily="34" charset="0"/>
                              </a:rPr>
                              <m:t>max</m:t>
                            </m:r>
                          </m:e>
                          <m:lim>
                            <m:r>
                              <a:rPr lang="en-US" sz="1800" i="1">
                                <a:effectLst/>
                                <a:latin typeface="Cambria Math" panose="02040503050406030204" pitchFamily="18" charset="0"/>
                                <a:ea typeface="Calibri" panose="020F0502020204030204" pitchFamily="34" charset="0"/>
                              </a:rPr>
                              <m:t>𝑎</m:t>
                            </m:r>
                          </m:lim>
                        </m:limLow>
                      </m:fName>
                      <m:e>
                        <m:r>
                          <a:rPr lang="de-DE" sz="1800" b="0" i="1" smtClean="0">
                            <a:effectLst/>
                            <a:latin typeface="Cambria Math" panose="02040503050406030204" pitchFamily="18" charset="0"/>
                          </a:rPr>
                          <m:t>𝑄</m:t>
                        </m:r>
                        <m:r>
                          <a:rPr lang="en-US" sz="1800" i="1">
                            <a:effectLst/>
                            <a:latin typeface="Cambria Math" panose="02040503050406030204" pitchFamily="18" charset="0"/>
                            <a:ea typeface="Calibri" panose="020F0502020204030204" pitchFamily="34" charset="0"/>
                          </a:rPr>
                          <m:t>(</m:t>
                        </m:r>
                        <m:sSub>
                          <m:sSubPr>
                            <m:ctrlPr>
                              <a:rPr lang="en-US" sz="1800" i="1">
                                <a:effectLst/>
                                <a:latin typeface="Cambria Math" panose="02040503050406030204" pitchFamily="18" charset="0"/>
                              </a:rPr>
                            </m:ctrlPr>
                          </m:sSubPr>
                          <m:e>
                            <m:r>
                              <a:rPr lang="en-US" sz="1800" i="1">
                                <a:effectLst/>
                                <a:latin typeface="Cambria Math" panose="02040503050406030204" pitchFamily="18" charset="0"/>
                                <a:ea typeface="Calibri" panose="020F0502020204030204" pitchFamily="34" charset="0"/>
                              </a:rPr>
                              <m:t>𝑠</m:t>
                            </m:r>
                          </m:e>
                          <m:sub>
                            <m:r>
                              <a:rPr lang="en-US" sz="1800" i="1">
                                <a:effectLst/>
                                <a:latin typeface="Cambria Math" panose="02040503050406030204" pitchFamily="18" charset="0"/>
                                <a:ea typeface="Calibri" panose="020F0502020204030204" pitchFamily="34" charset="0"/>
                              </a:rPr>
                              <m:t>𝑡</m:t>
                            </m:r>
                            <m:r>
                              <a:rPr lang="en-US" sz="1800" i="1">
                                <a:effectLst/>
                                <a:latin typeface="Cambria Math" panose="02040503050406030204" pitchFamily="18" charset="0"/>
                                <a:ea typeface="Calibri" panose="020F0502020204030204" pitchFamily="34" charset="0"/>
                              </a:rPr>
                              <m:t>+1</m:t>
                            </m:r>
                          </m:sub>
                        </m:sSub>
                        <m:r>
                          <a:rPr lang="en-US" sz="1800" i="1">
                            <a:effectLst/>
                            <a:latin typeface="Cambria Math" panose="02040503050406030204" pitchFamily="18" charset="0"/>
                            <a:ea typeface="Calibri" panose="020F0502020204030204" pitchFamily="34" charset="0"/>
                          </a:rPr>
                          <m:t>,</m:t>
                        </m:r>
                        <m:r>
                          <a:rPr lang="en-US" sz="1800" i="1">
                            <a:effectLst/>
                            <a:latin typeface="Cambria Math" panose="02040503050406030204" pitchFamily="18" charset="0"/>
                            <a:ea typeface="Calibri" panose="020F0502020204030204" pitchFamily="34" charset="0"/>
                          </a:rPr>
                          <m:t>𝑎</m:t>
                        </m:r>
                        <m:r>
                          <a:rPr lang="en-US" sz="1800" i="1">
                            <a:effectLst/>
                            <a:latin typeface="Cambria Math" panose="02040503050406030204" pitchFamily="18" charset="0"/>
                            <a:ea typeface="Calibri" panose="020F0502020204030204" pitchFamily="34" charset="0"/>
                          </a:rPr>
                          <m:t>;</m:t>
                        </m:r>
                        <m:sSup>
                          <m:sSupPr>
                            <m:ctrlPr>
                              <a:rPr lang="en-US" sz="1800" i="1">
                                <a:effectLst/>
                                <a:latin typeface="Cambria Math" panose="02040503050406030204" pitchFamily="18" charset="0"/>
                              </a:rPr>
                            </m:ctrlPr>
                          </m:sSupPr>
                          <m:e>
                            <m:r>
                              <a:rPr lang="en-US" sz="1800" i="1">
                                <a:effectLst/>
                                <a:latin typeface="Cambria Math" panose="02040503050406030204" pitchFamily="18" charset="0"/>
                                <a:ea typeface="Calibri" panose="020F0502020204030204" pitchFamily="34" charset="0"/>
                              </a:rPr>
                              <m:t>𝜃</m:t>
                            </m:r>
                          </m:e>
                          <m:sup>
                            <m:r>
                              <a:rPr lang="en-US" sz="1800" i="1">
                                <a:effectLst/>
                                <a:latin typeface="Cambria Math" panose="02040503050406030204" pitchFamily="18" charset="0"/>
                                <a:ea typeface="Calibri" panose="020F0502020204030204" pitchFamily="34" charset="0"/>
                              </a:rPr>
                              <m:t>−</m:t>
                            </m:r>
                          </m:sup>
                        </m:sSup>
                        <m:r>
                          <a:rPr lang="en-US" sz="1800" i="1">
                            <a:effectLst/>
                            <a:latin typeface="Cambria Math" panose="02040503050406030204" pitchFamily="18" charset="0"/>
                            <a:ea typeface="Calibri" panose="020F0502020204030204" pitchFamily="34" charset="0"/>
                          </a:rPr>
                          <m:t>)</m:t>
                        </m:r>
                      </m:e>
                    </m:func>
                    <m:r>
                      <a:rPr lang="en-US" sz="1800" i="1">
                        <a:effectLst/>
                        <a:latin typeface="Cambria Math" panose="02040503050406030204" pitchFamily="18" charset="0"/>
                        <a:ea typeface="Calibri" panose="020F0502020204030204" pitchFamily="34" charset="0"/>
                      </a:rPr>
                      <m:t> </m:t>
                    </m:r>
                  </m:oMath>
                </a14:m>
                <a:r>
                  <a:rPr lang="en-US" dirty="0"/>
                  <a:t>is the maximum Q-value of the next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libri" panose="020F0502020204030204" pitchFamily="34" charset="0"/>
                          </a:rPr>
                          <m:t>𝑠</m:t>
                        </m:r>
                      </m:e>
                      <m:sub>
                        <m:r>
                          <a:rPr lang="en-US" i="1">
                            <a:latin typeface="Cambria Math" panose="02040503050406030204" pitchFamily="18" charset="0"/>
                            <a:ea typeface="Calibri" panose="020F0502020204030204" pitchFamily="34" charset="0"/>
                          </a:rPr>
                          <m:t>𝑡</m:t>
                        </m:r>
                        <m:r>
                          <a:rPr lang="en-US" i="1">
                            <a:latin typeface="Cambria Math" panose="02040503050406030204" pitchFamily="18" charset="0"/>
                            <a:ea typeface="Calibri" panose="020F0502020204030204" pitchFamily="34" charset="0"/>
                          </a:rPr>
                          <m:t>+1</m:t>
                        </m:r>
                      </m:sub>
                    </m:sSub>
                  </m:oMath>
                </a14:m>
                <a:r>
                  <a:rPr lang="en-US" dirty="0"/>
                  <a:t>, which represents the expected future reward.</a:t>
                </a:r>
              </a:p>
            </p:txBody>
          </p:sp>
        </mc:Choice>
        <mc:Fallback xmlns="">
          <p:sp>
            <p:nvSpPr>
              <p:cNvPr id="14" name="TextBox 13">
                <a:extLst>
                  <a:ext uri="{FF2B5EF4-FFF2-40B4-BE49-F238E27FC236}">
                    <a16:creationId xmlns:a16="http://schemas.microsoft.com/office/drawing/2014/main" id="{3B75D291-5A4F-F3E4-556A-7E5D40C42DCE}"/>
                  </a:ext>
                </a:extLst>
              </p:cNvPr>
              <p:cNvSpPr txBox="1">
                <a:spLocks noRot="1" noChangeAspect="1" noMove="1" noResize="1" noEditPoints="1" noAdjustHandles="1" noChangeArrowheads="1" noChangeShapeType="1" noTextEdit="1"/>
              </p:cNvSpPr>
              <p:nvPr/>
            </p:nvSpPr>
            <p:spPr>
              <a:xfrm>
                <a:off x="723900" y="4345877"/>
                <a:ext cx="10797736" cy="2205604"/>
              </a:xfrm>
              <a:prstGeom prst="rect">
                <a:avLst/>
              </a:prstGeom>
              <a:blipFill>
                <a:blip r:embed="rId4"/>
                <a:stretch>
                  <a:fillRect l="-1355" r="-1299" b="-1381"/>
                </a:stretch>
              </a:blipFill>
            </p:spPr>
            <p:txBody>
              <a:bodyPr/>
              <a:lstStyle/>
              <a:p>
                <a:r>
                  <a:rPr lang="en-US">
                    <a:noFill/>
                  </a:rPr>
                  <a:t> </a:t>
                </a:r>
              </a:p>
            </p:txBody>
          </p:sp>
        </mc:Fallback>
      </mc:AlternateContent>
    </p:spTree>
    <p:extLst>
      <p:ext uri="{BB962C8B-B14F-4D97-AF65-F5344CB8AC3E}">
        <p14:creationId xmlns:p14="http://schemas.microsoft.com/office/powerpoint/2010/main" val="249905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2784E464-B64A-4614-9350-2C88DBD46AB5}"/>
              </a:ext>
            </a:extLst>
          </p:cNvPr>
          <p:cNvSpPr>
            <a:spLocks noGrp="1"/>
          </p:cNvSpPr>
          <p:nvPr>
            <p:ph type="title"/>
          </p:nvPr>
        </p:nvSpPr>
        <p:spPr/>
        <p:txBody>
          <a:bodyPr rtlCol="0"/>
          <a:lstStyle/>
          <a:p>
            <a:r>
              <a:rPr lang="fr-FR" dirty="0"/>
              <a:t>Ressources humaines : diapositive </a:t>
            </a:r>
            <a:r>
              <a:rPr lang="fr" dirty="0"/>
              <a:t>5</a:t>
            </a:r>
          </a:p>
        </p:txBody>
      </p:sp>
      <p:sp>
        <p:nvSpPr>
          <p:cNvPr id="2" name="Zone de texte 106">
            <a:extLst>
              <a:ext uri="{FF2B5EF4-FFF2-40B4-BE49-F238E27FC236}">
                <a16:creationId xmlns:a16="http://schemas.microsoft.com/office/drawing/2014/main" id="{BF096637-7644-BD8F-164F-58718D946016}"/>
              </a:ext>
            </a:extLst>
          </p:cNvPr>
          <p:cNvSpPr txBox="1"/>
          <p:nvPr/>
        </p:nvSpPr>
        <p:spPr>
          <a:xfrm>
            <a:off x="829458" y="444013"/>
            <a:ext cx="10057617" cy="477631"/>
          </a:xfrm>
          <a:prstGeom prst="rect">
            <a:avLst/>
          </a:prstGeom>
          <a:noFill/>
        </p:spPr>
        <p:txBody>
          <a:bodyPr wrap="square" lIns="0" tIns="0" rIns="0" bIns="0" rtlCol="0">
            <a:spAutoFit/>
          </a:bodyPr>
          <a:lstStyle/>
          <a:p>
            <a:pPr rtl="0">
              <a:lnSpc>
                <a:spcPts val="4000"/>
              </a:lnSpc>
            </a:pPr>
            <a:r>
              <a:rPr lang="fr-FR" sz="3200" b="1" dirty="0">
                <a:solidFill>
                  <a:srgbClr val="002060"/>
                </a:solidFill>
                <a:latin typeface="Segoe UI" panose="020B0502040204020203" pitchFamily="34" charset="0"/>
                <a:cs typeface="Segoe UI" panose="020B0502040204020203" pitchFamily="34" charset="0"/>
              </a:rPr>
              <a:t>STATE FEATURES – Reducing </a:t>
            </a:r>
            <a:r>
              <a:rPr lang="en-US" sz="3200" b="1" dirty="0">
                <a:solidFill>
                  <a:srgbClr val="002060"/>
                </a:solidFill>
                <a:latin typeface="Segoe UI" panose="020B0502040204020203" pitchFamily="34" charset="0"/>
                <a:cs typeface="Segoe UI" panose="020B0502040204020203" pitchFamily="34" charset="0"/>
              </a:rPr>
              <a:t>Tardiness</a:t>
            </a:r>
            <a:r>
              <a:rPr lang="fr-FR" sz="3200" b="1" dirty="0">
                <a:solidFill>
                  <a:srgbClr val="002060"/>
                </a:solidFill>
                <a:latin typeface="Segoe UI" panose="020B0502040204020203" pitchFamily="34" charset="0"/>
                <a:cs typeface="Segoe UI" panose="020B0502040204020203" pitchFamily="34" charset="0"/>
              </a:rPr>
              <a:t> Rate</a:t>
            </a:r>
          </a:p>
        </p:txBody>
      </p:sp>
      <p:sp>
        <p:nvSpPr>
          <p:cNvPr id="3" name="Ovale 123">
            <a:extLst>
              <a:ext uri="{FF2B5EF4-FFF2-40B4-BE49-F238E27FC236}">
                <a16:creationId xmlns:a16="http://schemas.microsoft.com/office/drawing/2014/main" id="{6A602186-3B8C-7984-F2C1-792B9E98E954}"/>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1FA87AF5-A13C-2BB3-0082-7C35F9F4E01D}"/>
              </a:ext>
            </a:extLst>
          </p:cNvPr>
          <p:cNvSpPr/>
          <p:nvPr/>
        </p:nvSpPr>
        <p:spPr>
          <a:xfrm>
            <a:off x="11472000" y="-4908"/>
            <a:ext cx="720000" cy="720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badi" panose="020B0604020104020204" pitchFamily="34" charset="0"/>
              </a:rPr>
              <a:t>7</a:t>
            </a:r>
          </a:p>
        </p:txBody>
      </p:sp>
      <p:sp>
        <p:nvSpPr>
          <p:cNvPr id="9" name="Rectangle 8">
            <a:extLst>
              <a:ext uri="{FF2B5EF4-FFF2-40B4-BE49-F238E27FC236}">
                <a16:creationId xmlns:a16="http://schemas.microsoft.com/office/drawing/2014/main" id="{64D98D8C-7971-867B-18F7-AA6E5D97E0D5}"/>
              </a:ext>
            </a:extLst>
          </p:cNvPr>
          <p:cNvSpPr/>
          <p:nvPr/>
        </p:nvSpPr>
        <p:spPr>
          <a:xfrm>
            <a:off x="615511" y="340828"/>
            <a:ext cx="99646" cy="684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D27976C-69F6-8AB3-DAD4-16752F9BF7D1}"/>
                  </a:ext>
                </a:extLst>
              </p:cNvPr>
              <p:cNvSpPr txBox="1"/>
              <p:nvPr/>
            </p:nvSpPr>
            <p:spPr>
              <a:xfrm>
                <a:off x="747395" y="1250042"/>
                <a:ext cx="10724604" cy="1220847"/>
              </a:xfrm>
              <a:prstGeom prst="rect">
                <a:avLst/>
              </a:prstGeom>
              <a:noFill/>
            </p:spPr>
            <p:txBody>
              <a:bodyPr wrap="square">
                <a:spAutoFit/>
              </a:bodyPr>
              <a:lstStyle/>
              <a:p>
                <a:pPr marL="342900" marR="0" indent="-342900" algn="just">
                  <a:lnSpc>
                    <a:spcPct val="150000"/>
                  </a:lnSpc>
                  <a:spcBef>
                    <a:spcPts val="0"/>
                  </a:spcBef>
                  <a:spcAft>
                    <a:spcPts val="0"/>
                  </a:spcAft>
                  <a:buAutoNum type="arabicParenR"/>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Completion rate of all the operations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𝐶𝑅𝑂</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defined as:</a:t>
                </a:r>
                <a:r>
                  <a:rPr lang="en-US" sz="2400" dirty="0">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eqArr>
                      <m:eqArr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𝐶𝑅𝑂</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ary>
                          <m:naryPr>
                            <m:chr m:val="∑"/>
                            <m:limLoc m:val="undOvr"/>
                            <m:supHide m:val="on"/>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sub>
                          <m:sup/>
                          <m:e>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sup>
                                </m:sSubSup>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e>
                                </m:d>
                              </m:num>
                              <m:den>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den>
                            </m:f>
                          </m:e>
                        </m:nary>
                        <m:r>
                          <a:rPr lang="en-US" sz="1800" i="1">
                            <a:effectLst/>
                            <a:latin typeface="Cambria Math" panose="02040503050406030204" pitchFamily="18" charset="0"/>
                            <a:ea typeface="Calibri" panose="020F0502020204030204" pitchFamily="34" charset="0"/>
                            <a:cs typeface="Times New Roman" panose="02020603050405020304" pitchFamily="18" charset="0"/>
                          </a:rPr>
                          <m:t>#</m:t>
                        </m:r>
                      </m:e>
                    </m:eqArr>
                  </m:oMath>
                </a14:m>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50000"/>
                  </a:lnSpc>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𝑛</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𝑃</m:t>
                        </m:r>
                      </m:sup>
                    </m:sSubSup>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(t) denotes the number of processed operations of job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𝐽</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until the current decision time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2" name="TextBox 11">
                <a:extLst>
                  <a:ext uri="{FF2B5EF4-FFF2-40B4-BE49-F238E27FC236}">
                    <a16:creationId xmlns:a16="http://schemas.microsoft.com/office/drawing/2014/main" id="{9D27976C-69F6-8AB3-DAD4-16752F9BF7D1}"/>
                  </a:ext>
                </a:extLst>
              </p:cNvPr>
              <p:cNvSpPr txBox="1">
                <a:spLocks noRot="1" noChangeAspect="1" noMove="1" noResize="1" noEditPoints="1" noAdjustHandles="1" noChangeArrowheads="1" noChangeShapeType="1" noTextEdit="1"/>
              </p:cNvSpPr>
              <p:nvPr/>
            </p:nvSpPr>
            <p:spPr>
              <a:xfrm>
                <a:off x="747395" y="1250042"/>
                <a:ext cx="10724604" cy="1220847"/>
              </a:xfrm>
              <a:prstGeom prst="rect">
                <a:avLst/>
              </a:prstGeom>
              <a:blipFill>
                <a:blip r:embed="rId3"/>
                <a:stretch>
                  <a:fillRect l="-512" b="-7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C5FEE41-C854-1406-6FCA-777FFD63046D}"/>
                  </a:ext>
                </a:extLst>
              </p:cNvPr>
              <p:cNvSpPr txBox="1"/>
              <p:nvPr/>
            </p:nvSpPr>
            <p:spPr>
              <a:xfrm>
                <a:off x="615511" y="2664977"/>
                <a:ext cx="10729448" cy="2013949"/>
              </a:xfrm>
              <a:prstGeom prst="rect">
                <a:avLst/>
              </a:prstGeom>
              <a:noFill/>
            </p:spPr>
            <p:txBody>
              <a:bodyPr wrap="square">
                <a:spAutoFit/>
              </a:bodyPr>
              <a:lstStyle/>
              <a:p>
                <a:pPr marL="0" marR="0" indent="180340" algn="just">
                  <a:lnSpc>
                    <a:spcPct val="150000"/>
                  </a:lnSpc>
                  <a:spcBef>
                    <a:spcPts val="0"/>
                  </a:spcBef>
                  <a:spcAft>
                    <a:spcPts val="0"/>
                  </a:spcAft>
                </a:pPr>
                <a:r>
                  <a:rPr lang="en-US" sz="1800" dirty="0">
                    <a:effectLst/>
                    <a:latin typeface="Times New Roman" panose="02020603050405020304" pitchFamily="18" charset="0"/>
                    <a:ea typeface="Times New Roman" panose="02020603050405020304" pitchFamily="18" charset="0"/>
                    <a:cs typeface="Arial" panose="020B0604020202020204" pitchFamily="34" charset="0"/>
                  </a:rPr>
                  <a:t>2) Mean </a:t>
                </a:r>
                <a:r>
                  <a:rPr lang="en-US" dirty="0">
                    <a:effectLst/>
                    <a:latin typeface="Times New Roman" panose="02020603050405020304" pitchFamily="18" charset="0"/>
                    <a:ea typeface="Times New Roman" panose="02020603050405020304" pitchFamily="18" charset="0"/>
                    <a:cs typeface="Arial" panose="020B0604020202020204" pitchFamily="34" charset="0"/>
                  </a:rPr>
                  <a:t>completion rate of jobs from the perspective of the number of completed operations </a:t>
                </a:r>
                <a14:m>
                  <m:oMath xmlns:m="http://schemas.openxmlformats.org/officeDocument/2006/math">
                    <m:sSubSup>
                      <m:sSub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i="1">
                            <a:effectLst/>
                            <a:latin typeface="Cambria Math" panose="02040503050406030204" pitchFamily="18" charset="0"/>
                            <a:ea typeface="Calibri" panose="020F0502020204030204" pitchFamily="34" charset="0"/>
                            <a:cs typeface="Times New Roman" panose="02020603050405020304" pitchFamily="18" charset="0"/>
                          </a:rPr>
                          <m:t>𝐶𝑅𝐽</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𝑚𝑒𝑎𝑛</m:t>
                        </m:r>
                      </m:sub>
                      <m:sup>
                        <m:r>
                          <a:rPr lang="en-US" i="1">
                            <a:effectLst/>
                            <a:latin typeface="Cambria Math" panose="02040503050406030204" pitchFamily="18" charset="0"/>
                            <a:ea typeface="Calibri" panose="020F0502020204030204" pitchFamily="34" charset="0"/>
                            <a:cs typeface="Times New Roman" panose="02020603050405020304" pitchFamily="18" charset="0"/>
                          </a:rPr>
                          <m:t>𝑂𝑃</m:t>
                        </m:r>
                      </m:sup>
                    </m:sSubSup>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dirty="0">
                    <a:effectLst/>
                    <a:latin typeface="Times New Roman" panose="02020603050405020304" pitchFamily="18" charset="0"/>
                    <a:ea typeface="Times New Roman" panose="02020603050405020304" pitchFamily="18" charset="0"/>
                    <a:cs typeface="Arial" panose="020B0604020202020204" pitchFamily="34" charset="0"/>
                  </a:rPr>
                  <a:t>, defined as:</a:t>
                </a:r>
                <a:r>
                  <a:rPr lang="en-US" dirty="0">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eqArr>
                      <m:eqArr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eqArrPr>
                      <m:e>
                        <m:sSubSup>
                          <m:sSub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i="1">
                                <a:effectLst/>
                                <a:latin typeface="Cambria Math" panose="02040503050406030204" pitchFamily="18" charset="0"/>
                                <a:ea typeface="Calibri" panose="020F0502020204030204" pitchFamily="34" charset="0"/>
                                <a:cs typeface="Times New Roman" panose="02020603050405020304" pitchFamily="18" charset="0"/>
                              </a:rPr>
                              <m:t>𝐶𝑅𝐽</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𝑚𝑒𝑎𝑛</m:t>
                            </m:r>
                          </m:sub>
                          <m:sup>
                            <m:r>
                              <a:rPr lang="en-US" i="1">
                                <a:effectLst/>
                                <a:latin typeface="Cambria Math" panose="02040503050406030204" pitchFamily="18" charset="0"/>
                                <a:ea typeface="Calibri" panose="020F0502020204030204" pitchFamily="34" charset="0"/>
                                <a:cs typeface="Times New Roman" panose="02020603050405020304" pitchFamily="18" charset="0"/>
                              </a:rPr>
                              <m:t>𝑂𝑃</m:t>
                            </m:r>
                          </m:sup>
                        </m:sSubSup>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𝑡</m:t>
                            </m:r>
                          </m:e>
                        </m:d>
                        <m:r>
                          <a:rPr lang="en-US"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i="1">
                                <a:effectLst/>
                                <a:latin typeface="Cambria Math" panose="02040503050406030204" pitchFamily="18" charset="0"/>
                                <a:ea typeface="Calibri" panose="020F0502020204030204" pitchFamily="34" charset="0"/>
                                <a:cs typeface="Times New Roman" panose="02020603050405020304" pitchFamily="18" charset="0"/>
                              </a:rPr>
                            </m:ctrlPr>
                          </m:fPr>
                          <m:num>
                            <m:nary>
                              <m:naryPr>
                                <m:chr m:val="∑"/>
                                <m:limLoc m:val="undOvr"/>
                                <m:supHide m:val="on"/>
                                <m:ctrlPr>
                                  <a:rPr lang="en-US" i="1">
                                    <a:effectLst/>
                                    <a:latin typeface="Cambria Math" panose="02040503050406030204" pitchFamily="18" charset="0"/>
                                    <a:ea typeface="Calibri" panose="020F0502020204030204" pitchFamily="34" charset="0"/>
                                    <a:cs typeface="Times New Roman" panose="02020603050405020304" pitchFamily="18" charset="0"/>
                                  </a:rPr>
                                </m:ctrlPr>
                              </m:naryPr>
                              <m:sub>
                                <m:r>
                                  <a:rPr lang="en-US" i="1">
                                    <a:effectLst/>
                                    <a:latin typeface="Cambria Math" panose="02040503050406030204" pitchFamily="18" charset="0"/>
                                    <a:ea typeface="Calibri" panose="020F0502020204030204" pitchFamily="34" charset="0"/>
                                    <a:cs typeface="Times New Roman" panose="02020603050405020304" pitchFamily="18" charset="0"/>
                                  </a:rPr>
                                  <m:t>1≤</m:t>
                                </m:r>
                                <m:r>
                                  <a:rPr lang="en-US" i="1">
                                    <a:effectLst/>
                                    <a:latin typeface="Cambria Math" panose="02040503050406030204" pitchFamily="18" charset="0"/>
                                    <a:ea typeface="Calibri" panose="020F0502020204030204" pitchFamily="34" charset="0"/>
                                    <a:cs typeface="Times New Roman" panose="02020603050405020304" pitchFamily="18" charset="0"/>
                                  </a:rPr>
                                  <m:t>𝑖</m:t>
                                </m:r>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𝑛</m:t>
                                </m:r>
                              </m:sub>
                              <m:sup/>
                              <m:e>
                                <m:sSubSup>
                                  <m:sSub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i="1">
                                        <a:effectLst/>
                                        <a:latin typeface="Cambria Math" panose="02040503050406030204" pitchFamily="18" charset="0"/>
                                        <a:ea typeface="Calibri" panose="020F0502020204030204" pitchFamily="34" charset="0"/>
                                        <a:cs typeface="Times New Roman" panose="02020603050405020304" pitchFamily="18" charset="0"/>
                                      </a:rPr>
                                      <m:t>𝐶𝑅𝐽</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i="1">
                                        <a:effectLst/>
                                        <a:latin typeface="Cambria Math" panose="02040503050406030204" pitchFamily="18" charset="0"/>
                                        <a:ea typeface="Calibri" panose="020F0502020204030204" pitchFamily="34" charset="0"/>
                                        <a:cs typeface="Times New Roman" panose="02020603050405020304" pitchFamily="18" charset="0"/>
                                      </a:rPr>
                                      <m:t>𝑂𝑃</m:t>
                                    </m:r>
                                  </m:sup>
                                </m:sSubSup>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𝑡</m:t>
                                    </m:r>
                                  </m:e>
                                </m:d>
                              </m:e>
                            </m:nary>
                          </m:num>
                          <m:den>
                            <m:r>
                              <a:rPr lang="en-US" i="1">
                                <a:effectLst/>
                                <a:latin typeface="Cambria Math" panose="02040503050406030204" pitchFamily="18" charset="0"/>
                                <a:ea typeface="Calibri" panose="020F0502020204030204" pitchFamily="34" charset="0"/>
                                <a:cs typeface="Times New Roman" panose="02020603050405020304" pitchFamily="18" charset="0"/>
                              </a:rPr>
                              <m:t>𝑛</m:t>
                            </m:r>
                          </m:den>
                        </m:f>
                        <m:r>
                          <a:rPr lang="en-US" i="1">
                            <a:effectLst/>
                            <a:latin typeface="Cambria Math" panose="02040503050406030204" pitchFamily="18" charset="0"/>
                            <a:ea typeface="Calibri" panose="020F0502020204030204" pitchFamily="34" charset="0"/>
                            <a:cs typeface="Times New Roman" panose="02020603050405020304" pitchFamily="18" charset="0"/>
                          </a:rPr>
                          <m:t>#</m:t>
                        </m:r>
                      </m:e>
                    </m:eqArr>
                  </m:oMath>
                </a14:m>
                <a:endParaRPr lang="de-DE"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180340" algn="just">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Arial" panose="020B0604020202020204" pitchFamily="34" charset="0"/>
                  </a:rPr>
                  <a:t>Where </a:t>
                </a:r>
                <a14:m>
                  <m:oMath xmlns:m="http://schemas.openxmlformats.org/officeDocument/2006/math">
                    <m:sSubSup>
                      <m:sSub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i="1">
                            <a:effectLst/>
                            <a:latin typeface="Cambria Math" panose="02040503050406030204" pitchFamily="18" charset="0"/>
                            <a:ea typeface="Calibri" panose="020F0502020204030204" pitchFamily="34" charset="0"/>
                            <a:cs typeface="Times New Roman" panose="02020603050405020304" pitchFamily="18" charset="0"/>
                          </a:rPr>
                          <m:t>𝐶𝑅𝐽</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i="1">
                            <a:effectLst/>
                            <a:latin typeface="Cambria Math" panose="02040503050406030204" pitchFamily="18" charset="0"/>
                            <a:ea typeface="Calibri" panose="020F0502020204030204" pitchFamily="34" charset="0"/>
                            <a:cs typeface="Times New Roman" panose="02020603050405020304" pitchFamily="18" charset="0"/>
                          </a:rPr>
                          <m:t>𝑂𝑃</m:t>
                        </m:r>
                      </m:sup>
                    </m:sSubSup>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dirty="0">
                    <a:effectLst/>
                    <a:latin typeface="Times New Roman" panose="02020603050405020304" pitchFamily="18" charset="0"/>
                    <a:ea typeface="Times New Roman" panose="02020603050405020304" pitchFamily="18" charset="0"/>
                    <a:cs typeface="Arial" panose="020B0604020202020204" pitchFamily="34" charset="0"/>
                  </a:rPr>
                  <a:t> represents the ratio of the number of processed operations of job </a:t>
                </a:r>
                <a14:m>
                  <m:oMath xmlns:m="http://schemas.openxmlformats.org/officeDocument/2006/math">
                    <m:sSub>
                      <m:sSub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𝐽</m:t>
                        </m:r>
                      </m:e>
                      <m:sub>
                        <m:r>
                          <a:rPr lang="en-US" i="1">
                            <a:effectLst/>
                            <a:latin typeface="Cambria Math" panose="02040503050406030204" pitchFamily="18" charset="0"/>
                            <a:ea typeface="Times New Roman" panose="02020603050405020304" pitchFamily="18" charset="0"/>
                            <a:cs typeface="Times New Roman" panose="02020603050405020304" pitchFamily="18" charset="0"/>
                          </a:rPr>
                          <m:t>𝑖</m:t>
                        </m:r>
                      </m:sub>
                    </m:sSub>
                  </m:oMath>
                </a14:m>
                <a:r>
                  <a:rPr lang="en-US" dirty="0">
                    <a:effectLst/>
                    <a:latin typeface="Times New Roman" panose="02020603050405020304" pitchFamily="18" charset="0"/>
                    <a:ea typeface="Times New Roman" panose="02020603050405020304" pitchFamily="18" charset="0"/>
                    <a:cs typeface="Arial" panose="020B0604020202020204" pitchFamily="34" charset="0"/>
                  </a:rPr>
                  <a:t> until the current decision time </a:t>
                </a:r>
                <a14:m>
                  <m:oMath xmlns:m="http://schemas.openxmlformats.org/officeDocument/2006/math">
                    <m:r>
                      <a:rPr lang="en-US" i="1">
                        <a:effectLst/>
                        <a:latin typeface="Cambria Math" panose="02040503050406030204" pitchFamily="18" charset="0"/>
                        <a:ea typeface="Calibri" panose="020F0502020204030204" pitchFamily="34" charset="0"/>
                        <a:cs typeface="Times New Roman" panose="02020603050405020304" pitchFamily="18" charset="0"/>
                      </a:rPr>
                      <m:t>𝑡</m:t>
                    </m:r>
                  </m:oMath>
                </a14:m>
                <a:r>
                  <a:rPr lang="en-US" dirty="0">
                    <a:effectLst/>
                    <a:latin typeface="Times New Roman" panose="02020603050405020304" pitchFamily="18" charset="0"/>
                    <a:ea typeface="Times New Roman" panose="02020603050405020304" pitchFamily="18" charset="0"/>
                    <a:cs typeface="Arial" panose="020B0604020202020204" pitchFamily="34" charset="0"/>
                  </a:rPr>
                  <a:t> to the total number of jobs.</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4" name="TextBox 13">
                <a:extLst>
                  <a:ext uri="{FF2B5EF4-FFF2-40B4-BE49-F238E27FC236}">
                    <a16:creationId xmlns:a16="http://schemas.microsoft.com/office/drawing/2014/main" id="{EC5FEE41-C854-1406-6FCA-777FFD63046D}"/>
                  </a:ext>
                </a:extLst>
              </p:cNvPr>
              <p:cNvSpPr txBox="1">
                <a:spLocks noRot="1" noChangeAspect="1" noMove="1" noResize="1" noEditPoints="1" noAdjustHandles="1" noChangeArrowheads="1" noChangeShapeType="1" noTextEdit="1"/>
              </p:cNvSpPr>
              <p:nvPr/>
            </p:nvSpPr>
            <p:spPr>
              <a:xfrm>
                <a:off x="615511" y="2664977"/>
                <a:ext cx="10729448" cy="2013949"/>
              </a:xfrm>
              <a:prstGeom prst="rect">
                <a:avLst/>
              </a:prstGeom>
              <a:blipFill>
                <a:blip r:embed="rId4"/>
                <a:stretch>
                  <a:fillRect l="-511" r="-455" b="-36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8A7F993-E34A-381C-5C75-2016CC5D4B7A}"/>
                  </a:ext>
                </a:extLst>
              </p:cNvPr>
              <p:cNvSpPr txBox="1"/>
              <p:nvPr/>
            </p:nvSpPr>
            <p:spPr>
              <a:xfrm>
                <a:off x="615511" y="4710825"/>
                <a:ext cx="10856488" cy="1735411"/>
              </a:xfrm>
              <a:prstGeom prst="rect">
                <a:avLst/>
              </a:prstGeom>
              <a:noFill/>
            </p:spPr>
            <p:txBody>
              <a:bodyPr wrap="square">
                <a:spAutoFit/>
              </a:bodyPr>
              <a:lstStyle/>
              <a:p>
                <a:pPr marL="0" marR="0" indent="180340" algn="just">
                  <a:lnSpc>
                    <a:spcPct val="150000"/>
                  </a:lnSpc>
                  <a:spcBef>
                    <a:spcPts val="0"/>
                  </a:spcBef>
                  <a:spcAft>
                    <a:spcPts val="0"/>
                  </a:spcAft>
                </a:pPr>
                <a:r>
                  <a:rPr lang="en-US" dirty="0">
                    <a:effectLst/>
                    <a:latin typeface="Times New Roman" panose="02020603050405020304" pitchFamily="18" charset="0"/>
                    <a:ea typeface="Times New Roman" panose="02020603050405020304" pitchFamily="18" charset="0"/>
                    <a:cs typeface="Arial" panose="020B0604020202020204" pitchFamily="34" charset="0"/>
                  </a:rPr>
                  <a:t>3) Standard deviation of completion rate of jobs from the perspective of the number of completed operations </a:t>
                </a:r>
                <a14:m>
                  <m:oMath xmlns:m="http://schemas.openxmlformats.org/officeDocument/2006/math">
                    <m:sSubSup>
                      <m:sSub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i="1">
                            <a:effectLst/>
                            <a:latin typeface="Cambria Math" panose="02040503050406030204" pitchFamily="18" charset="0"/>
                            <a:ea typeface="Calibri" panose="020F0502020204030204" pitchFamily="34" charset="0"/>
                            <a:cs typeface="Times New Roman" panose="02020603050405020304" pitchFamily="18" charset="0"/>
                          </a:rPr>
                          <m:t>𝐶𝑅𝐽</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𝑠𝑡𝑑</m:t>
                        </m:r>
                      </m:sub>
                      <m:sup>
                        <m:r>
                          <a:rPr lang="en-US" i="1">
                            <a:effectLst/>
                            <a:latin typeface="Cambria Math" panose="02040503050406030204" pitchFamily="18" charset="0"/>
                            <a:ea typeface="Calibri" panose="020F0502020204030204" pitchFamily="34" charset="0"/>
                            <a:cs typeface="Times New Roman" panose="02020603050405020304" pitchFamily="18" charset="0"/>
                          </a:rPr>
                          <m:t>𝑂𝑃</m:t>
                        </m:r>
                      </m:sup>
                    </m:sSubSup>
                    <m:r>
                      <a:rPr lang="en-US" i="1">
                        <a:effectLst/>
                        <a:latin typeface="Cambria Math" panose="02040503050406030204" pitchFamily="18" charset="0"/>
                        <a:ea typeface="Calibri" panose="020F0502020204030204" pitchFamily="34" charset="0"/>
                        <a:cs typeface="Times New Roman" panose="02020603050405020304" pitchFamily="18" charset="0"/>
                      </a:rPr>
                      <m:t>(</m:t>
                    </m:r>
                    <m:r>
                      <a:rPr lang="en-US" i="1">
                        <a:effectLst/>
                        <a:latin typeface="Cambria Math" panose="02040503050406030204" pitchFamily="18" charset="0"/>
                        <a:ea typeface="Calibri" panose="020F0502020204030204" pitchFamily="34" charset="0"/>
                        <a:cs typeface="Times New Roman" panose="02020603050405020304" pitchFamily="18" charset="0"/>
                      </a:rPr>
                      <m:t>𝑡</m:t>
                    </m:r>
                    <m:r>
                      <a:rPr lang="en-US" i="1">
                        <a:effectLst/>
                        <a:latin typeface="Cambria Math" panose="02040503050406030204" pitchFamily="18" charset="0"/>
                        <a:ea typeface="Calibri" panose="020F0502020204030204" pitchFamily="34" charset="0"/>
                        <a:cs typeface="Times New Roman" panose="02020603050405020304" pitchFamily="18" charset="0"/>
                      </a:rPr>
                      <m:t>)</m:t>
                    </m:r>
                  </m:oMath>
                </a14:m>
                <a:r>
                  <a:rPr lang="en-US" dirty="0">
                    <a:effectLst/>
                    <a:latin typeface="Times New Roman" panose="02020603050405020304" pitchFamily="18" charset="0"/>
                    <a:ea typeface="Times New Roman" panose="02020603050405020304" pitchFamily="18" charset="0"/>
                    <a:cs typeface="Arial" panose="020B0604020202020204" pitchFamily="34" charset="0"/>
                  </a:rPr>
                  <a:t>, defined as:</a:t>
                </a:r>
                <a:r>
                  <a:rPr lang="en-US" dirty="0">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eqArr>
                      <m:eqArr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eqArrPr>
                      <m:e>
                        <m:sSubSup>
                          <m:sSub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i="1">
                                <a:effectLst/>
                                <a:latin typeface="Cambria Math" panose="02040503050406030204" pitchFamily="18" charset="0"/>
                                <a:ea typeface="Calibri" panose="020F0502020204030204" pitchFamily="34" charset="0"/>
                                <a:cs typeface="Times New Roman" panose="02020603050405020304" pitchFamily="18" charset="0"/>
                              </a:rPr>
                              <m:t>𝐶𝑅𝐽</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𝑠𝑡𝑑</m:t>
                            </m:r>
                          </m:sub>
                          <m:sup>
                            <m:r>
                              <a:rPr lang="en-US" i="1">
                                <a:effectLst/>
                                <a:latin typeface="Cambria Math" panose="02040503050406030204" pitchFamily="18" charset="0"/>
                                <a:ea typeface="Calibri" panose="020F0502020204030204" pitchFamily="34" charset="0"/>
                                <a:cs typeface="Times New Roman" panose="02020603050405020304" pitchFamily="18" charset="0"/>
                              </a:rPr>
                              <m:t>𝑂𝑃</m:t>
                            </m:r>
                          </m:sup>
                        </m:sSubSup>
                        <m:d>
                          <m:dPr>
                            <m:ctrlPr>
                              <a:rPr lang="en-US" i="1">
                                <a:effectLst/>
                                <a:latin typeface="Cambria Math" panose="02040503050406030204" pitchFamily="18" charset="0"/>
                                <a:ea typeface="Calibri" panose="020F0502020204030204" pitchFamily="34" charset="0"/>
                                <a:cs typeface="Times New Roman" panose="02020603050405020304" pitchFamily="18" charset="0"/>
                              </a:rPr>
                            </m:ctrlPr>
                          </m:dPr>
                          <m:e>
                            <m:r>
                              <a:rPr lang="en-US" i="1">
                                <a:effectLst/>
                                <a:latin typeface="Cambria Math" panose="02040503050406030204" pitchFamily="18" charset="0"/>
                                <a:ea typeface="Calibri" panose="020F0502020204030204" pitchFamily="34" charset="0"/>
                                <a:cs typeface="Times New Roman" panose="02020603050405020304" pitchFamily="18" charset="0"/>
                              </a:rPr>
                              <m:t>𝑡</m:t>
                            </m:r>
                          </m:e>
                        </m:d>
                        <m:r>
                          <a:rPr lang="en-US" i="1">
                            <a:effectLst/>
                            <a:latin typeface="Cambria Math" panose="02040503050406030204" pitchFamily="18" charset="0"/>
                            <a:ea typeface="Calibri" panose="020F0502020204030204" pitchFamily="34" charset="0"/>
                            <a:cs typeface="Times New Roman" panose="02020603050405020304" pitchFamily="18" charset="0"/>
                          </a:rPr>
                          <m:t>=</m:t>
                        </m:r>
                        <m:rad>
                          <m:radPr>
                            <m:degHide m:val="on"/>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radPr>
                          <m:deg/>
                          <m:e>
                            <m:f>
                              <m:f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fPr>
                              <m:num>
                                <m:nary>
                                  <m:naryPr>
                                    <m:chr m:val="∑"/>
                                    <m:limLoc m:val="undOvr"/>
                                    <m:supHide m:val="on"/>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US" i="1">
                                        <a:effectLst/>
                                        <a:latin typeface="Cambria Math" panose="02040503050406030204" pitchFamily="18" charset="0"/>
                                        <a:ea typeface="Times New Roman" panose="02020603050405020304" pitchFamily="18" charset="0"/>
                                        <a:cs typeface="Times New Roman" panose="02020603050405020304" pitchFamily="18" charset="0"/>
                                      </a:rPr>
                                      <m:t>1≤</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sub>
                                  <m:sup/>
                                  <m:e>
                                    <m:sSup>
                                      <m:sSup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i="1">
                                                    <a:effectLst/>
                                                    <a:latin typeface="Cambria Math" panose="02040503050406030204" pitchFamily="18" charset="0"/>
                                                    <a:ea typeface="Calibri" panose="020F0502020204030204" pitchFamily="34" charset="0"/>
                                                    <a:cs typeface="Times New Roman" panose="02020603050405020304" pitchFamily="18" charset="0"/>
                                                  </a:rPr>
                                                  <m:t>𝐶𝑅𝐽</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i="1">
                                                    <a:effectLst/>
                                                    <a:latin typeface="Cambria Math" panose="02040503050406030204" pitchFamily="18" charset="0"/>
                                                    <a:ea typeface="Calibri" panose="020F0502020204030204" pitchFamily="34" charset="0"/>
                                                    <a:cs typeface="Times New Roman" panose="02020603050405020304" pitchFamily="18" charset="0"/>
                                                  </a:rPr>
                                                  <m:t>𝑂𝑃</m:t>
                                                </m:r>
                                              </m:sup>
                                            </m:sSubSup>
                                            <m:d>
                                              <m:d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e>
                                            </m:d>
                                            <m:r>
                                              <a:rPr lang="en-US"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i="1">
                                                    <a:effectLst/>
                                                    <a:latin typeface="Cambria Math" panose="02040503050406030204" pitchFamily="18" charset="0"/>
                                                    <a:ea typeface="Calibri" panose="020F0502020204030204" pitchFamily="34" charset="0"/>
                                                    <a:cs typeface="Times New Roman" panose="02020603050405020304" pitchFamily="18" charset="0"/>
                                                  </a:rPr>
                                                  <m:t>𝐶𝑅𝐽</m:t>
                                                </m:r>
                                              </m:e>
                                              <m:sub>
                                                <m:r>
                                                  <a:rPr lang="en-US" i="1">
                                                    <a:effectLst/>
                                                    <a:latin typeface="Cambria Math" panose="02040503050406030204" pitchFamily="18" charset="0"/>
                                                    <a:ea typeface="Calibri" panose="020F0502020204030204" pitchFamily="34" charset="0"/>
                                                    <a:cs typeface="Times New Roman" panose="02020603050405020304" pitchFamily="18" charset="0"/>
                                                  </a:rPr>
                                                  <m:t>𝑚𝑒𝑎𝑛</m:t>
                                                </m:r>
                                              </m:sub>
                                              <m:sup>
                                                <m:r>
                                                  <a:rPr lang="en-US" i="1">
                                                    <a:effectLst/>
                                                    <a:latin typeface="Cambria Math" panose="02040503050406030204" pitchFamily="18" charset="0"/>
                                                    <a:ea typeface="Calibri" panose="020F0502020204030204" pitchFamily="34" charset="0"/>
                                                    <a:cs typeface="Times New Roman" panose="02020603050405020304" pitchFamily="18" charset="0"/>
                                                  </a:rPr>
                                                  <m:t>𝑂𝑃</m:t>
                                                </m:r>
                                              </m:sup>
                                            </m:sSubSup>
                                            <m:d>
                                              <m:dPr>
                                                <m:ctrlPr>
                                                  <a:rPr lang="en-US"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i="1">
                                                    <a:effectLst/>
                                                    <a:latin typeface="Cambria Math" panose="02040503050406030204" pitchFamily="18" charset="0"/>
                                                    <a:ea typeface="Times New Roman" panose="02020603050405020304" pitchFamily="18" charset="0"/>
                                                    <a:cs typeface="Times New Roman" panose="02020603050405020304" pitchFamily="18" charset="0"/>
                                                  </a:rPr>
                                                  <m:t>𝑡</m:t>
                                                </m:r>
                                              </m:e>
                                            </m:d>
                                          </m:e>
                                        </m:d>
                                      </m:e>
                                      <m:sup>
                                        <m:r>
                                          <a:rPr lang="en-US" i="1">
                                            <a:effectLst/>
                                            <a:latin typeface="Cambria Math" panose="02040503050406030204" pitchFamily="18" charset="0"/>
                                            <a:ea typeface="Times New Roman" panose="02020603050405020304" pitchFamily="18" charset="0"/>
                                            <a:cs typeface="Times New Roman" panose="02020603050405020304" pitchFamily="18" charset="0"/>
                                          </a:rPr>
                                          <m:t>2</m:t>
                                        </m:r>
                                      </m:sup>
                                    </m:sSup>
                                  </m:e>
                                </m:nary>
                              </m:num>
                              <m:den>
                                <m:r>
                                  <a:rPr lang="en-US" i="1">
                                    <a:effectLst/>
                                    <a:latin typeface="Cambria Math" panose="02040503050406030204" pitchFamily="18" charset="0"/>
                                    <a:ea typeface="Times New Roman" panose="02020603050405020304" pitchFamily="18" charset="0"/>
                                    <a:cs typeface="Times New Roman" panose="02020603050405020304" pitchFamily="18" charset="0"/>
                                  </a:rPr>
                                  <m:t>𝑛</m:t>
                                </m:r>
                              </m:den>
                            </m:f>
                          </m:e>
                        </m:rad>
                        <m:r>
                          <a:rPr lang="en-US" i="1">
                            <a:effectLst/>
                            <a:latin typeface="Cambria Math" panose="02040503050406030204" pitchFamily="18" charset="0"/>
                            <a:ea typeface="Calibri" panose="020F0502020204030204" pitchFamily="34" charset="0"/>
                            <a:cs typeface="Times New Roman" panose="02020603050405020304" pitchFamily="18" charset="0"/>
                          </a:rPr>
                          <m:t>#</m:t>
                        </m:r>
                      </m:e>
                    </m:eqArr>
                  </m:oMath>
                </a14:m>
                <a:endParaRPr lang="en-US" dirty="0">
                  <a:effectLst/>
                  <a:latin typeface="Calibri" panose="020F0502020204030204" pitchFamily="34" charset="0"/>
                  <a:ea typeface="Calibri" panose="020F0502020204030204" pitchFamily="34" charset="0"/>
                  <a:cs typeface="Arial" panose="020B0604020202020204" pitchFamily="34" charset="0"/>
                </a:endParaRPr>
              </a:p>
            </p:txBody>
          </p:sp>
        </mc:Choice>
        <mc:Fallback xmlns="">
          <p:sp>
            <p:nvSpPr>
              <p:cNvPr id="16" name="TextBox 15">
                <a:extLst>
                  <a:ext uri="{FF2B5EF4-FFF2-40B4-BE49-F238E27FC236}">
                    <a16:creationId xmlns:a16="http://schemas.microsoft.com/office/drawing/2014/main" id="{D8A7F993-E34A-381C-5C75-2016CC5D4B7A}"/>
                  </a:ext>
                </a:extLst>
              </p:cNvPr>
              <p:cNvSpPr txBox="1">
                <a:spLocks noRot="1" noChangeAspect="1" noMove="1" noResize="1" noEditPoints="1" noAdjustHandles="1" noChangeArrowheads="1" noChangeShapeType="1" noTextEdit="1"/>
              </p:cNvSpPr>
              <p:nvPr/>
            </p:nvSpPr>
            <p:spPr>
              <a:xfrm>
                <a:off x="615511" y="4710825"/>
                <a:ext cx="10856488" cy="1735411"/>
              </a:xfrm>
              <a:prstGeom prst="rect">
                <a:avLst/>
              </a:prstGeom>
              <a:blipFill>
                <a:blip r:embed="rId5"/>
                <a:stretch>
                  <a:fillRect r="-449"/>
                </a:stretch>
              </a:blipFill>
            </p:spPr>
            <p:txBody>
              <a:bodyPr/>
              <a:lstStyle/>
              <a:p>
                <a:r>
                  <a:rPr lang="en-US">
                    <a:noFill/>
                  </a:rPr>
                  <a:t> </a:t>
                </a:r>
              </a:p>
            </p:txBody>
          </p:sp>
        </mc:Fallback>
      </mc:AlternateContent>
    </p:spTree>
    <p:extLst>
      <p:ext uri="{BB962C8B-B14F-4D97-AF65-F5344CB8AC3E}">
        <p14:creationId xmlns:p14="http://schemas.microsoft.com/office/powerpoint/2010/main" val="1920894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2784E464-B64A-4614-9350-2C88DBD46AB5}"/>
              </a:ext>
            </a:extLst>
          </p:cNvPr>
          <p:cNvSpPr>
            <a:spLocks noGrp="1"/>
          </p:cNvSpPr>
          <p:nvPr>
            <p:ph type="title"/>
          </p:nvPr>
        </p:nvSpPr>
        <p:spPr/>
        <p:txBody>
          <a:bodyPr rtlCol="0"/>
          <a:lstStyle/>
          <a:p>
            <a:r>
              <a:rPr lang="fr-FR" dirty="0"/>
              <a:t>Ressources humaines : diapositive </a:t>
            </a:r>
            <a:r>
              <a:rPr lang="fr" dirty="0"/>
              <a:t>5</a:t>
            </a:r>
          </a:p>
        </p:txBody>
      </p:sp>
      <p:sp>
        <p:nvSpPr>
          <p:cNvPr id="2" name="Zone de texte 106">
            <a:extLst>
              <a:ext uri="{FF2B5EF4-FFF2-40B4-BE49-F238E27FC236}">
                <a16:creationId xmlns:a16="http://schemas.microsoft.com/office/drawing/2014/main" id="{BF096637-7644-BD8F-164F-58718D946016}"/>
              </a:ext>
            </a:extLst>
          </p:cNvPr>
          <p:cNvSpPr txBox="1"/>
          <p:nvPr/>
        </p:nvSpPr>
        <p:spPr>
          <a:xfrm>
            <a:off x="829458" y="444013"/>
            <a:ext cx="10057617" cy="477631"/>
          </a:xfrm>
          <a:prstGeom prst="rect">
            <a:avLst/>
          </a:prstGeom>
          <a:noFill/>
        </p:spPr>
        <p:txBody>
          <a:bodyPr wrap="square" lIns="0" tIns="0" rIns="0" bIns="0" rtlCol="0">
            <a:spAutoFit/>
          </a:bodyPr>
          <a:lstStyle/>
          <a:p>
            <a:pPr rtl="0">
              <a:lnSpc>
                <a:spcPts val="4000"/>
              </a:lnSpc>
            </a:pPr>
            <a:r>
              <a:rPr lang="fr-FR" sz="3200" b="1" dirty="0">
                <a:solidFill>
                  <a:srgbClr val="002060"/>
                </a:solidFill>
                <a:latin typeface="Segoe UI" panose="020B0502040204020203" pitchFamily="34" charset="0"/>
                <a:cs typeface="Segoe UI" panose="020B0502040204020203" pitchFamily="34" charset="0"/>
              </a:rPr>
              <a:t>STATE FEATURES – Reducing </a:t>
            </a:r>
            <a:r>
              <a:rPr lang="en-US" sz="3200" b="1" dirty="0">
                <a:solidFill>
                  <a:srgbClr val="002060"/>
                </a:solidFill>
                <a:latin typeface="Segoe UI" panose="020B0502040204020203" pitchFamily="34" charset="0"/>
                <a:cs typeface="Segoe UI" panose="020B0502040204020203" pitchFamily="34" charset="0"/>
              </a:rPr>
              <a:t>Tardiness</a:t>
            </a:r>
            <a:r>
              <a:rPr lang="fr-FR" sz="3200" b="1" dirty="0">
                <a:solidFill>
                  <a:srgbClr val="002060"/>
                </a:solidFill>
                <a:latin typeface="Segoe UI" panose="020B0502040204020203" pitchFamily="34" charset="0"/>
                <a:cs typeface="Segoe UI" panose="020B0502040204020203" pitchFamily="34" charset="0"/>
              </a:rPr>
              <a:t> Rate</a:t>
            </a:r>
          </a:p>
        </p:txBody>
      </p:sp>
      <p:sp>
        <p:nvSpPr>
          <p:cNvPr id="3" name="Ovale 123">
            <a:extLst>
              <a:ext uri="{FF2B5EF4-FFF2-40B4-BE49-F238E27FC236}">
                <a16:creationId xmlns:a16="http://schemas.microsoft.com/office/drawing/2014/main" id="{6A602186-3B8C-7984-F2C1-792B9E98E954}"/>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1FA87AF5-A13C-2BB3-0082-7C35F9F4E01D}"/>
              </a:ext>
            </a:extLst>
          </p:cNvPr>
          <p:cNvSpPr/>
          <p:nvPr/>
        </p:nvSpPr>
        <p:spPr>
          <a:xfrm>
            <a:off x="11472000" y="-4908"/>
            <a:ext cx="720000" cy="720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badi" panose="020B0604020104020204" pitchFamily="34" charset="0"/>
              </a:rPr>
              <a:t>7</a:t>
            </a:r>
          </a:p>
        </p:txBody>
      </p:sp>
      <p:sp>
        <p:nvSpPr>
          <p:cNvPr id="9" name="Rectangle 8">
            <a:extLst>
              <a:ext uri="{FF2B5EF4-FFF2-40B4-BE49-F238E27FC236}">
                <a16:creationId xmlns:a16="http://schemas.microsoft.com/office/drawing/2014/main" id="{64D98D8C-7971-867B-18F7-AA6E5D97E0D5}"/>
              </a:ext>
            </a:extLst>
          </p:cNvPr>
          <p:cNvSpPr/>
          <p:nvPr/>
        </p:nvSpPr>
        <p:spPr>
          <a:xfrm>
            <a:off x="615511" y="340828"/>
            <a:ext cx="99646" cy="684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D27976C-69F6-8AB3-DAD4-16752F9BF7D1}"/>
              </a:ext>
            </a:extLst>
          </p:cNvPr>
          <p:cNvSpPr txBox="1"/>
          <p:nvPr/>
        </p:nvSpPr>
        <p:spPr>
          <a:xfrm>
            <a:off x="747395" y="1250042"/>
            <a:ext cx="10682605" cy="2120068"/>
          </a:xfrm>
          <a:prstGeom prst="rect">
            <a:avLst/>
          </a:prstGeom>
          <a:noFill/>
        </p:spPr>
        <p:txBody>
          <a:bodyPr wrap="square">
            <a:spAutoFit/>
          </a:bodyPr>
          <a:lstStyle>
            <a:defPPr rtl="0">
              <a:defRPr lang="fr-fr"/>
            </a:defPPr>
            <a:lvl1pPr marR="0" indent="180340" algn="just">
              <a:lnSpc>
                <a:spcPct val="200000"/>
              </a:lnSpc>
              <a:spcBef>
                <a:spcPts val="0"/>
              </a:spcBef>
              <a:spcAft>
                <a:spcPts val="0"/>
              </a:spcAft>
              <a:defRPr>
                <a:effectLst/>
                <a:latin typeface="Times New Roman" panose="02020603050405020304" pitchFamily="18" charset="0"/>
                <a:ea typeface="Times New Roman" panose="02020603050405020304" pitchFamily="18" charset="0"/>
                <a:cs typeface="Arial" panose="020B0604020202020204" pitchFamily="34" charset="0"/>
              </a:defRPr>
            </a:lvl1pPr>
          </a:lstStyle>
          <a:p>
            <a:pPr>
              <a:lnSpc>
                <a:spcPct val="150000"/>
              </a:lnSpc>
            </a:pPr>
            <a:r>
              <a:rPr lang="en-US" dirty="0"/>
              <a:t>4) Expected value (λ) of the interarrival time (subject to exponential distribution exp(1/λ)) between two successive new job arrivals.</a:t>
            </a:r>
          </a:p>
          <a:p>
            <a:pPr>
              <a:lnSpc>
                <a:spcPct val="150000"/>
              </a:lnSpc>
            </a:pPr>
            <a:r>
              <a:rPr lang="en-US" dirty="0"/>
              <a:t>5) due date tightness (DDT).</a:t>
            </a:r>
          </a:p>
          <a:p>
            <a:pPr>
              <a:lnSpc>
                <a:spcPct val="150000"/>
              </a:lnSpc>
            </a:pPr>
            <a:r>
              <a:rPr lang="en-US" dirty="0"/>
              <a:t>6) Total number of jobs.</a:t>
            </a:r>
          </a:p>
          <a:p>
            <a:pPr>
              <a:lnSpc>
                <a:spcPct val="150000"/>
              </a:lnSpc>
            </a:pPr>
            <a:r>
              <a:rPr lang="en-US" dirty="0"/>
              <a:t>7) Proportion of idle machines to the total number of machines.</a:t>
            </a:r>
          </a:p>
        </p:txBody>
      </p:sp>
      <p:pic>
        <p:nvPicPr>
          <p:cNvPr id="5" name="Picture 4" descr="A white sheet with black text&#10;&#10;Description automatically generated">
            <a:extLst>
              <a:ext uri="{FF2B5EF4-FFF2-40B4-BE49-F238E27FC236}">
                <a16:creationId xmlns:a16="http://schemas.microsoft.com/office/drawing/2014/main" id="{D2CCD965-16C5-83A3-E1D7-A38664C845C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 t="-3" r="419" b="-2041"/>
          <a:stretch/>
        </p:blipFill>
        <p:spPr bwMode="auto">
          <a:xfrm>
            <a:off x="6083358" y="3430955"/>
            <a:ext cx="5748642" cy="3081988"/>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49C4FCC-1167-69C8-2CE1-6057503B46EF}"/>
                  </a:ext>
                </a:extLst>
              </p:cNvPr>
              <p:cNvSpPr txBox="1"/>
              <p:nvPr/>
            </p:nvSpPr>
            <p:spPr>
              <a:xfrm>
                <a:off x="741152" y="3299827"/>
                <a:ext cx="5262832" cy="2535566"/>
              </a:xfrm>
              <a:prstGeom prst="rect">
                <a:avLst/>
              </a:prstGeom>
              <a:noFill/>
            </p:spPr>
            <p:txBody>
              <a:bodyPr wrap="square">
                <a:spAutoFit/>
              </a:bodyPr>
              <a:lstStyle>
                <a:defPPr rtl="0">
                  <a:defRPr lang="fr-fr"/>
                </a:defPPr>
                <a:lvl1pPr marR="0" indent="180340" algn="just">
                  <a:lnSpc>
                    <a:spcPct val="150000"/>
                  </a:lnSpc>
                  <a:spcBef>
                    <a:spcPts val="0"/>
                  </a:spcBef>
                  <a:spcAft>
                    <a:spcPts val="0"/>
                  </a:spcAft>
                  <a:defRPr>
                    <a:effectLst/>
                    <a:latin typeface="Times New Roman" panose="02020603050405020304" pitchFamily="18" charset="0"/>
                    <a:ea typeface="Times New Roman" panose="02020603050405020304" pitchFamily="18" charset="0"/>
                    <a:cs typeface="Arial" panose="020B0604020202020204" pitchFamily="34" charset="0"/>
                  </a:defRPr>
                </a:lvl1pPr>
              </a:lstStyle>
              <a:p>
                <a:r>
                  <a:rPr lang="en-US" dirty="0"/>
                  <a:t>8) Actual tardiness rate, denoted as </a:t>
                </a:r>
                <a14:m>
                  <m:oMath xmlns:m="http://schemas.openxmlformats.org/officeDocument/2006/math">
                    <m:sSub>
                      <m:sSubPr>
                        <m:ctrlPr>
                          <a:rPr lang="en-US" i="1">
                            <a:latin typeface="Cambria Math" panose="02040503050406030204" pitchFamily="18" charset="0"/>
                          </a:rPr>
                        </m:ctrlPr>
                      </m:sSubPr>
                      <m:e>
                        <m:r>
                          <a:rPr lang="en-US">
                            <a:latin typeface="Cambria Math" panose="02040503050406030204" pitchFamily="18" charset="0"/>
                          </a:rPr>
                          <m:t>𝑇𝑎𝑟𝑑</m:t>
                        </m:r>
                      </m:e>
                      <m:sub>
                        <m:r>
                          <a:rPr lang="en-US">
                            <a:latin typeface="Cambria Math" panose="02040503050406030204" pitchFamily="18" charset="0"/>
                          </a:rPr>
                          <m:t>𝑎</m:t>
                        </m:r>
                      </m:sub>
                    </m:sSub>
                    <m:r>
                      <a:rPr lang="en-US">
                        <a:latin typeface="Cambria Math" panose="02040503050406030204" pitchFamily="18" charset="0"/>
                      </a:rPr>
                      <m:t>(</m:t>
                    </m:r>
                    <m:r>
                      <a:rPr lang="en-US">
                        <a:latin typeface="Cambria Math" panose="02040503050406030204" pitchFamily="18" charset="0"/>
                      </a:rPr>
                      <m:t>𝑡</m:t>
                    </m:r>
                    <m:r>
                      <a:rPr lang="en-US">
                        <a:latin typeface="Cambria Math" panose="02040503050406030204" pitchFamily="18" charset="0"/>
                      </a:rPr>
                      <m:t>)</m:t>
                    </m:r>
                  </m:oMath>
                </a14:m>
                <a:r>
                  <a:rPr lang="en-US" dirty="0"/>
                  <a:t>, represents the ratio of the number of tardy operations at decision time </a:t>
                </a:r>
                <a14:m>
                  <m:oMath xmlns:m="http://schemas.openxmlformats.org/officeDocument/2006/math">
                    <m:r>
                      <a:rPr lang="en-US">
                        <a:latin typeface="Cambria Math" panose="02040503050406030204" pitchFamily="18" charset="0"/>
                      </a:rPr>
                      <m:t>𝑡</m:t>
                    </m:r>
                  </m:oMath>
                </a14:m>
                <a:r>
                  <a:rPr lang="en-US" dirty="0"/>
                  <a:t> to the total number of operations, and is calculated as given in Algorithm 1. Where </a:t>
                </a:r>
                <a14:m>
                  <m:oMath xmlns:m="http://schemas.openxmlformats.org/officeDocument/2006/math">
                    <m:r>
                      <a:rPr lang="en-US">
                        <a:latin typeface="Cambria Math" panose="02040503050406030204" pitchFamily="18" charset="0"/>
                      </a:rPr>
                      <m:t>𝑛</m:t>
                    </m:r>
                    <m:d>
                      <m:dPr>
                        <m:ctrlPr>
                          <a:rPr lang="en-US" i="1">
                            <a:latin typeface="Cambria Math" panose="02040503050406030204" pitchFamily="18" charset="0"/>
                          </a:rPr>
                        </m:ctrlPr>
                      </m:dPr>
                      <m:e>
                        <m:r>
                          <a:rPr lang="en-US">
                            <a:latin typeface="Cambria Math" panose="02040503050406030204" pitchFamily="18" charset="0"/>
                          </a:rPr>
                          <m:t>𝑡</m:t>
                        </m:r>
                      </m:e>
                    </m:d>
                  </m:oMath>
                </a14:m>
                <a:r>
                  <a:rPr lang="en-US" dirty="0"/>
                  <a:t> denotes the number of jobs that have arrived prior to the current decision time </a:t>
                </a:r>
                <a14:m>
                  <m:oMath xmlns:m="http://schemas.openxmlformats.org/officeDocument/2006/math">
                    <m:r>
                      <a:rPr lang="en-US">
                        <a:latin typeface="Cambria Math" panose="02040503050406030204" pitchFamily="18" charset="0"/>
                      </a:rPr>
                      <m:t>𝑡</m:t>
                    </m:r>
                  </m:oMath>
                </a14:m>
                <a:r>
                  <a:rPr lang="en-US" dirty="0"/>
                  <a:t>.</a:t>
                </a:r>
              </a:p>
            </p:txBody>
          </p:sp>
        </mc:Choice>
        <mc:Fallback xmlns="">
          <p:sp>
            <p:nvSpPr>
              <p:cNvPr id="8" name="TextBox 7">
                <a:extLst>
                  <a:ext uri="{FF2B5EF4-FFF2-40B4-BE49-F238E27FC236}">
                    <a16:creationId xmlns:a16="http://schemas.microsoft.com/office/drawing/2014/main" id="{B49C4FCC-1167-69C8-2CE1-6057503B46EF}"/>
                  </a:ext>
                </a:extLst>
              </p:cNvPr>
              <p:cNvSpPr txBox="1">
                <a:spLocks noRot="1" noChangeAspect="1" noMove="1" noResize="1" noEditPoints="1" noAdjustHandles="1" noChangeArrowheads="1" noChangeShapeType="1" noTextEdit="1"/>
              </p:cNvSpPr>
              <p:nvPr/>
            </p:nvSpPr>
            <p:spPr>
              <a:xfrm>
                <a:off x="741152" y="3299827"/>
                <a:ext cx="5262832" cy="2535566"/>
              </a:xfrm>
              <a:prstGeom prst="rect">
                <a:avLst/>
              </a:prstGeom>
              <a:blipFill>
                <a:blip r:embed="rId4"/>
                <a:stretch>
                  <a:fillRect l="-1043" r="-927" b="-2885"/>
                </a:stretch>
              </a:blipFill>
            </p:spPr>
            <p:txBody>
              <a:bodyPr/>
              <a:lstStyle/>
              <a:p>
                <a:r>
                  <a:rPr lang="en-US">
                    <a:noFill/>
                  </a:rPr>
                  <a:t> </a:t>
                </a:r>
              </a:p>
            </p:txBody>
          </p:sp>
        </mc:Fallback>
      </mc:AlternateContent>
    </p:spTree>
    <p:extLst>
      <p:ext uri="{BB962C8B-B14F-4D97-AF65-F5344CB8AC3E}">
        <p14:creationId xmlns:p14="http://schemas.microsoft.com/office/powerpoint/2010/main" val="3862319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2784E464-B64A-4614-9350-2C88DBD46AB5}"/>
              </a:ext>
            </a:extLst>
          </p:cNvPr>
          <p:cNvSpPr>
            <a:spLocks noGrp="1"/>
          </p:cNvSpPr>
          <p:nvPr>
            <p:ph type="title"/>
          </p:nvPr>
        </p:nvSpPr>
        <p:spPr/>
        <p:txBody>
          <a:bodyPr rtlCol="0"/>
          <a:lstStyle/>
          <a:p>
            <a:r>
              <a:rPr lang="fr-FR" dirty="0"/>
              <a:t>Ressources humaines : diapositive </a:t>
            </a:r>
            <a:r>
              <a:rPr lang="fr" dirty="0"/>
              <a:t>5</a:t>
            </a:r>
          </a:p>
        </p:txBody>
      </p:sp>
      <p:sp>
        <p:nvSpPr>
          <p:cNvPr id="2" name="Zone de texte 106">
            <a:extLst>
              <a:ext uri="{FF2B5EF4-FFF2-40B4-BE49-F238E27FC236}">
                <a16:creationId xmlns:a16="http://schemas.microsoft.com/office/drawing/2014/main" id="{BF096637-7644-BD8F-164F-58718D946016}"/>
              </a:ext>
            </a:extLst>
          </p:cNvPr>
          <p:cNvSpPr txBox="1"/>
          <p:nvPr/>
        </p:nvSpPr>
        <p:spPr>
          <a:xfrm>
            <a:off x="829458" y="444013"/>
            <a:ext cx="10057617" cy="477631"/>
          </a:xfrm>
          <a:prstGeom prst="rect">
            <a:avLst/>
          </a:prstGeom>
          <a:noFill/>
        </p:spPr>
        <p:txBody>
          <a:bodyPr wrap="square" lIns="0" tIns="0" rIns="0" bIns="0" rtlCol="0">
            <a:spAutoFit/>
          </a:bodyPr>
          <a:lstStyle/>
          <a:p>
            <a:pPr rtl="0">
              <a:lnSpc>
                <a:spcPts val="4000"/>
              </a:lnSpc>
            </a:pPr>
            <a:r>
              <a:rPr lang="fr-FR" sz="3200" b="1" dirty="0">
                <a:solidFill>
                  <a:srgbClr val="002060"/>
                </a:solidFill>
                <a:latin typeface="Segoe UI" panose="020B0502040204020203" pitchFamily="34" charset="0"/>
                <a:cs typeface="Segoe UI" panose="020B0502040204020203" pitchFamily="34" charset="0"/>
              </a:rPr>
              <a:t>STATE FEATURES – Reducing </a:t>
            </a:r>
            <a:r>
              <a:rPr lang="en-US" sz="3200" b="1" dirty="0">
                <a:solidFill>
                  <a:srgbClr val="002060"/>
                </a:solidFill>
                <a:latin typeface="Segoe UI" panose="020B0502040204020203" pitchFamily="34" charset="0"/>
                <a:cs typeface="Segoe UI" panose="020B0502040204020203" pitchFamily="34" charset="0"/>
              </a:rPr>
              <a:t>Tardiness</a:t>
            </a:r>
            <a:r>
              <a:rPr lang="fr-FR" sz="3200" b="1" dirty="0">
                <a:solidFill>
                  <a:srgbClr val="002060"/>
                </a:solidFill>
                <a:latin typeface="Segoe UI" panose="020B0502040204020203" pitchFamily="34" charset="0"/>
                <a:cs typeface="Segoe UI" panose="020B0502040204020203" pitchFamily="34" charset="0"/>
              </a:rPr>
              <a:t> Rate</a:t>
            </a:r>
          </a:p>
        </p:txBody>
      </p:sp>
      <p:sp>
        <p:nvSpPr>
          <p:cNvPr id="3" name="Ovale 123">
            <a:extLst>
              <a:ext uri="{FF2B5EF4-FFF2-40B4-BE49-F238E27FC236}">
                <a16:creationId xmlns:a16="http://schemas.microsoft.com/office/drawing/2014/main" id="{6A602186-3B8C-7984-F2C1-792B9E98E954}"/>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1FA87AF5-A13C-2BB3-0082-7C35F9F4E01D}"/>
              </a:ext>
            </a:extLst>
          </p:cNvPr>
          <p:cNvSpPr/>
          <p:nvPr/>
        </p:nvSpPr>
        <p:spPr>
          <a:xfrm>
            <a:off x="11472000" y="-4908"/>
            <a:ext cx="720000" cy="720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badi" panose="020B0604020104020204" pitchFamily="34" charset="0"/>
              </a:rPr>
              <a:t>7</a:t>
            </a:r>
          </a:p>
        </p:txBody>
      </p:sp>
      <p:sp>
        <p:nvSpPr>
          <p:cNvPr id="9" name="Rectangle 8">
            <a:extLst>
              <a:ext uri="{FF2B5EF4-FFF2-40B4-BE49-F238E27FC236}">
                <a16:creationId xmlns:a16="http://schemas.microsoft.com/office/drawing/2014/main" id="{64D98D8C-7971-867B-18F7-AA6E5D97E0D5}"/>
              </a:ext>
            </a:extLst>
          </p:cNvPr>
          <p:cNvSpPr/>
          <p:nvPr/>
        </p:nvSpPr>
        <p:spPr>
          <a:xfrm>
            <a:off x="615511" y="340828"/>
            <a:ext cx="99646" cy="684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D27976C-69F6-8AB3-DAD4-16752F9BF7D1}"/>
                  </a:ext>
                </a:extLst>
              </p:cNvPr>
              <p:cNvSpPr txBox="1"/>
              <p:nvPr/>
            </p:nvSpPr>
            <p:spPr>
              <a:xfrm>
                <a:off x="747395" y="1250042"/>
                <a:ext cx="10682605" cy="2777940"/>
              </a:xfrm>
              <a:prstGeom prst="rect">
                <a:avLst/>
              </a:prstGeom>
              <a:noFill/>
            </p:spPr>
            <p:txBody>
              <a:bodyPr wrap="square">
                <a:spAutoFit/>
              </a:bodyPr>
              <a:lstStyle/>
              <a:p>
                <a:pPr marL="0" marR="0" indent="180340" algn="just">
                  <a:lnSpc>
                    <a:spcPct val="200000"/>
                  </a:lnSpc>
                  <a:spcBef>
                    <a:spcPts val="0"/>
                  </a:spcBef>
                  <a:spcAft>
                    <a:spcPts val="0"/>
                  </a:spcAft>
                </a:pPr>
                <a:r>
                  <a:rPr lang="en-US" dirty="0">
                    <a:latin typeface="Times New Roman" panose="02020603050405020304" pitchFamily="18" charset="0"/>
                    <a:ea typeface="Times New Roman" panose="02020603050405020304" pitchFamily="18" charset="0"/>
                    <a:cs typeface="Arial" panose="020B0604020202020204" pitchFamily="34" charset="0"/>
                  </a:rPr>
                  <a:t>9</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 Expected tardiness rate, denoted as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𝑇𝑎𝑟𝑑</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represents the number of expected tardy operations at decision time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to the total number of operations, and is calculated as given in Algorithm 2, where </a:t>
                </a:r>
                <a14:m>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𝑅𝑇</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denotes the remaining time of the in-process operation in each machine.</a:t>
                </a:r>
              </a:p>
              <a:p>
                <a:pPr marL="0" marR="0" indent="180340" algn="just">
                  <a:lnSpc>
                    <a:spcPct val="200000"/>
                  </a:lnSpc>
                  <a:spcBef>
                    <a:spcPts val="0"/>
                  </a:spcBef>
                  <a:spcAft>
                    <a:spcPts val="0"/>
                  </a:spcAft>
                </a:pPr>
                <a:r>
                  <a:rPr lang="en-US" dirty="0">
                    <a:latin typeface="Times New Roman" panose="02020603050405020304" pitchFamily="18" charset="0"/>
                    <a:ea typeface="Calibri" panose="020F0502020204030204" pitchFamily="34" charset="0"/>
                    <a:cs typeface="Arial" panose="020B0604020202020204" pitchFamily="34" charset="0"/>
                  </a:rPr>
                  <a:t>10) Actual job tardiness rate, </a:t>
                </a:r>
                <a:r>
                  <a:rPr lang="en-US" sz="1800" dirty="0">
                    <a:effectLst/>
                    <a:latin typeface="Times New Roman" panose="02020603050405020304" pitchFamily="18" charset="0"/>
                    <a:ea typeface="Times New Roman" panose="02020603050405020304" pitchFamily="18" charset="0"/>
                    <a:cs typeface="Arial" panose="020B0604020202020204" pitchFamily="34" charset="0"/>
                  </a:rPr>
                  <a:t>represents the number of actual tardy jobs at decision time </a:t>
                </a:r>
                <a14:m>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oMath>
                </a14:m>
                <a:r>
                  <a:rPr lang="en-US" sz="1800" dirty="0">
                    <a:effectLst/>
                    <a:latin typeface="Times New Roman" panose="02020603050405020304" pitchFamily="18" charset="0"/>
                    <a:ea typeface="Times New Roman" panose="02020603050405020304" pitchFamily="18" charset="0"/>
                    <a:cs typeface="Arial" panose="020B0604020202020204" pitchFamily="34" charset="0"/>
                  </a:rPr>
                  <a:t> to the total number of jobs.</a:t>
                </a:r>
              </a:p>
            </p:txBody>
          </p:sp>
        </mc:Choice>
        <mc:Fallback xmlns="">
          <p:sp>
            <p:nvSpPr>
              <p:cNvPr id="12" name="TextBox 11">
                <a:extLst>
                  <a:ext uri="{FF2B5EF4-FFF2-40B4-BE49-F238E27FC236}">
                    <a16:creationId xmlns:a16="http://schemas.microsoft.com/office/drawing/2014/main" id="{9D27976C-69F6-8AB3-DAD4-16752F9BF7D1}"/>
                  </a:ext>
                </a:extLst>
              </p:cNvPr>
              <p:cNvSpPr txBox="1">
                <a:spLocks noRot="1" noChangeAspect="1" noMove="1" noResize="1" noEditPoints="1" noAdjustHandles="1" noChangeArrowheads="1" noChangeShapeType="1" noTextEdit="1"/>
              </p:cNvSpPr>
              <p:nvPr/>
            </p:nvSpPr>
            <p:spPr>
              <a:xfrm>
                <a:off x="747395" y="1250042"/>
                <a:ext cx="10682605" cy="2777940"/>
              </a:xfrm>
              <a:prstGeom prst="rect">
                <a:avLst/>
              </a:prstGeom>
              <a:blipFill>
                <a:blip r:embed="rId3"/>
                <a:stretch>
                  <a:fillRect l="-514" r="-457" b="-263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32B1320-AAE1-FEC3-CA8E-AF44C1EF06B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 r="3896" b="-3544"/>
          <a:stretch/>
        </p:blipFill>
        <p:spPr bwMode="auto">
          <a:xfrm>
            <a:off x="6885010" y="3468975"/>
            <a:ext cx="4559595" cy="3389025"/>
          </a:xfrm>
          <a:prstGeom prst="rect">
            <a:avLst/>
          </a:prstGeom>
          <a:ln>
            <a:noFill/>
          </a:ln>
          <a:extLst>
            <a:ext uri="{53640926-AAD7-44D8-BBD7-CCE9431645EC}">
              <a14:shadowObscured xmlns:a14="http://schemas.microsoft.com/office/drawing/2010/main"/>
            </a:ext>
          </a:extLst>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7468DA9-88C0-4A08-14C5-E8C078462369}"/>
                  </a:ext>
                </a:extLst>
              </p:cNvPr>
              <p:cNvSpPr txBox="1"/>
              <p:nvPr/>
            </p:nvSpPr>
            <p:spPr>
              <a:xfrm>
                <a:off x="762000" y="3993115"/>
                <a:ext cx="6103088" cy="1115947"/>
              </a:xfrm>
              <a:prstGeom prst="rect">
                <a:avLst/>
              </a:prstGeom>
              <a:noFill/>
            </p:spPr>
            <p:txBody>
              <a:bodyPr wrap="square">
                <a:spAutoFit/>
              </a:bodyPr>
              <a:lstStyle>
                <a:defPPr rtl="0">
                  <a:defRPr lang="fr-fr"/>
                </a:defPPr>
                <a:lvl1pPr marR="0" indent="180340" algn="just">
                  <a:lnSpc>
                    <a:spcPct val="200000"/>
                  </a:lnSpc>
                  <a:spcBef>
                    <a:spcPts val="0"/>
                  </a:spcBef>
                  <a:spcAft>
                    <a:spcPts val="0"/>
                  </a:spcAft>
                  <a:defRPr>
                    <a:effectLst/>
                    <a:latin typeface="Times New Roman" panose="02020603050405020304" pitchFamily="18" charset="0"/>
                    <a:ea typeface="Times New Roman" panose="02020603050405020304" pitchFamily="18" charset="0"/>
                    <a:cs typeface="Arial" panose="020B0604020202020204" pitchFamily="34" charset="0"/>
                  </a:defRPr>
                </a:lvl1pPr>
              </a:lstStyle>
              <a:p>
                <a:r>
                  <a:rPr lang="en-US" dirty="0"/>
                  <a:t>11) Actual job tardiness rate, represents the number of actual tardy jobs at decision time </a:t>
                </a:r>
                <a14:m>
                  <m:oMath xmlns:m="http://schemas.openxmlformats.org/officeDocument/2006/math">
                    <m:r>
                      <a:rPr lang="en-US">
                        <a:latin typeface="Cambria Math" panose="02040503050406030204" pitchFamily="18" charset="0"/>
                      </a:rPr>
                      <m:t>𝑡</m:t>
                    </m:r>
                  </m:oMath>
                </a14:m>
                <a:r>
                  <a:rPr lang="en-US" dirty="0"/>
                  <a:t> to the total number of jobs.</a:t>
                </a:r>
              </a:p>
            </p:txBody>
          </p:sp>
        </mc:Choice>
        <mc:Fallback xmlns="">
          <p:sp>
            <p:nvSpPr>
              <p:cNvPr id="10" name="TextBox 9">
                <a:extLst>
                  <a:ext uri="{FF2B5EF4-FFF2-40B4-BE49-F238E27FC236}">
                    <a16:creationId xmlns:a16="http://schemas.microsoft.com/office/drawing/2014/main" id="{E7468DA9-88C0-4A08-14C5-E8C078462369}"/>
                  </a:ext>
                </a:extLst>
              </p:cNvPr>
              <p:cNvSpPr txBox="1">
                <a:spLocks noRot="1" noChangeAspect="1" noMove="1" noResize="1" noEditPoints="1" noAdjustHandles="1" noChangeArrowheads="1" noChangeShapeType="1" noTextEdit="1"/>
              </p:cNvSpPr>
              <p:nvPr/>
            </p:nvSpPr>
            <p:spPr>
              <a:xfrm>
                <a:off x="762000" y="3993115"/>
                <a:ext cx="6103088" cy="1115947"/>
              </a:xfrm>
              <a:prstGeom prst="rect">
                <a:avLst/>
              </a:prstGeom>
              <a:blipFill>
                <a:blip r:embed="rId5"/>
                <a:stretch>
                  <a:fillRect l="-799" r="-799" b="-8197"/>
                </a:stretch>
              </a:blipFill>
            </p:spPr>
            <p:txBody>
              <a:bodyPr/>
              <a:lstStyle/>
              <a:p>
                <a:r>
                  <a:rPr lang="en-US">
                    <a:noFill/>
                  </a:rPr>
                  <a:t> </a:t>
                </a:r>
              </a:p>
            </p:txBody>
          </p:sp>
        </mc:Fallback>
      </mc:AlternateContent>
    </p:spTree>
    <p:extLst>
      <p:ext uri="{BB962C8B-B14F-4D97-AF65-F5344CB8AC3E}">
        <p14:creationId xmlns:p14="http://schemas.microsoft.com/office/powerpoint/2010/main" val="485882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2784E464-B64A-4614-9350-2C88DBD46AB5}"/>
              </a:ext>
            </a:extLst>
          </p:cNvPr>
          <p:cNvSpPr>
            <a:spLocks noGrp="1"/>
          </p:cNvSpPr>
          <p:nvPr>
            <p:ph type="title"/>
          </p:nvPr>
        </p:nvSpPr>
        <p:spPr/>
        <p:txBody>
          <a:bodyPr rtlCol="0"/>
          <a:lstStyle/>
          <a:p>
            <a:r>
              <a:rPr lang="fr-FR" dirty="0"/>
              <a:t>Ressources humaines : diapositive </a:t>
            </a:r>
            <a:r>
              <a:rPr lang="fr" dirty="0"/>
              <a:t>5</a:t>
            </a:r>
          </a:p>
        </p:txBody>
      </p:sp>
      <p:sp>
        <p:nvSpPr>
          <p:cNvPr id="2" name="Zone de texte 106">
            <a:extLst>
              <a:ext uri="{FF2B5EF4-FFF2-40B4-BE49-F238E27FC236}">
                <a16:creationId xmlns:a16="http://schemas.microsoft.com/office/drawing/2014/main" id="{BF096637-7644-BD8F-164F-58718D946016}"/>
              </a:ext>
            </a:extLst>
          </p:cNvPr>
          <p:cNvSpPr txBox="1"/>
          <p:nvPr/>
        </p:nvSpPr>
        <p:spPr>
          <a:xfrm>
            <a:off x="829458" y="444013"/>
            <a:ext cx="10057617" cy="477631"/>
          </a:xfrm>
          <a:prstGeom prst="rect">
            <a:avLst/>
          </a:prstGeom>
          <a:noFill/>
        </p:spPr>
        <p:txBody>
          <a:bodyPr wrap="square" lIns="0" tIns="0" rIns="0" bIns="0" rtlCol="0">
            <a:spAutoFit/>
          </a:bodyPr>
          <a:lstStyle/>
          <a:p>
            <a:pPr rtl="0">
              <a:lnSpc>
                <a:spcPts val="4000"/>
              </a:lnSpc>
            </a:pPr>
            <a:r>
              <a:rPr lang="de-DE" sz="3200" b="1" dirty="0">
                <a:solidFill>
                  <a:srgbClr val="002060"/>
                </a:solidFill>
                <a:latin typeface="Segoe UI" panose="020B0502040204020203" pitchFamily="34" charset="0"/>
                <a:cs typeface="Segoe UI" panose="020B0502040204020203" pitchFamily="34" charset="0"/>
              </a:rPr>
              <a:t>ACTIONS</a:t>
            </a:r>
            <a:endParaRPr lang="fr-FR" sz="3200" b="1" dirty="0">
              <a:solidFill>
                <a:srgbClr val="002060"/>
              </a:solidFill>
              <a:latin typeface="Segoe UI" panose="020B0502040204020203" pitchFamily="34" charset="0"/>
              <a:cs typeface="Segoe UI" panose="020B0502040204020203" pitchFamily="34" charset="0"/>
            </a:endParaRPr>
          </a:p>
        </p:txBody>
      </p:sp>
      <p:sp>
        <p:nvSpPr>
          <p:cNvPr id="3" name="Ovale 123">
            <a:extLst>
              <a:ext uri="{FF2B5EF4-FFF2-40B4-BE49-F238E27FC236}">
                <a16:creationId xmlns:a16="http://schemas.microsoft.com/office/drawing/2014/main" id="{6A602186-3B8C-7984-F2C1-792B9E98E954}"/>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1FA87AF5-A13C-2BB3-0082-7C35F9F4E01D}"/>
              </a:ext>
            </a:extLst>
          </p:cNvPr>
          <p:cNvSpPr/>
          <p:nvPr/>
        </p:nvSpPr>
        <p:spPr>
          <a:xfrm>
            <a:off x="11472000" y="-4908"/>
            <a:ext cx="720000" cy="720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badi" panose="020B0604020104020204" pitchFamily="34" charset="0"/>
              </a:rPr>
              <a:t>7</a:t>
            </a:r>
          </a:p>
        </p:txBody>
      </p:sp>
      <p:sp>
        <p:nvSpPr>
          <p:cNvPr id="9" name="Rectangle 8">
            <a:extLst>
              <a:ext uri="{FF2B5EF4-FFF2-40B4-BE49-F238E27FC236}">
                <a16:creationId xmlns:a16="http://schemas.microsoft.com/office/drawing/2014/main" id="{64D98D8C-7971-867B-18F7-AA6E5D97E0D5}"/>
              </a:ext>
            </a:extLst>
          </p:cNvPr>
          <p:cNvSpPr/>
          <p:nvPr/>
        </p:nvSpPr>
        <p:spPr>
          <a:xfrm>
            <a:off x="615511" y="340828"/>
            <a:ext cx="99646" cy="684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97ADAF9-D24A-E695-9928-41CFE669B24F}"/>
              </a:ext>
            </a:extLst>
          </p:cNvPr>
          <p:cNvSpPr txBox="1"/>
          <p:nvPr/>
        </p:nvSpPr>
        <p:spPr>
          <a:xfrm>
            <a:off x="697233" y="1825833"/>
            <a:ext cx="10714843" cy="3782061"/>
          </a:xfrm>
          <a:prstGeom prst="rect">
            <a:avLst/>
          </a:prstGeom>
          <a:noFill/>
        </p:spPr>
        <p:txBody>
          <a:bodyPr wrap="square">
            <a:spAutoFit/>
          </a:bodyPr>
          <a:lstStyle/>
          <a:p>
            <a:pPr algn="just">
              <a:lnSpc>
                <a:spcPct val="150000"/>
              </a:lnSpc>
            </a:pPr>
            <a:r>
              <a:rPr lang="en-US" b="1" dirty="0">
                <a:solidFill>
                  <a:srgbClr val="7D4BC9"/>
                </a:solidFill>
                <a:latin typeface="Times New Roman" panose="02020603050405020304" pitchFamily="18" charset="0"/>
                <a:ea typeface="Tahoma" panose="020B0604030504040204" pitchFamily="34" charset="0"/>
                <a:cs typeface="Times New Roman" panose="02020603050405020304" pitchFamily="18" charset="0"/>
              </a:rPr>
              <a:t>1) Most Remaining Processing Time (MRT) Heuristic</a:t>
            </a:r>
          </a:p>
          <a:p>
            <a:pPr marL="285750" indent="-285750" algn="just">
              <a:lnSpc>
                <a:spcPct val="15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Action: </a:t>
            </a:r>
            <a:r>
              <a:rPr lang="en-US" dirty="0">
                <a:latin typeface="Times New Roman" panose="02020603050405020304" pitchFamily="18" charset="0"/>
                <a:ea typeface="Tahoma" panose="020B0604030504040204" pitchFamily="34" charset="0"/>
                <a:cs typeface="Times New Roman" panose="02020603050405020304" pitchFamily="18" charset="0"/>
              </a:rPr>
              <a:t>Select the operation of the job with the </a:t>
            </a:r>
            <a:r>
              <a:rPr lang="en-US" b="1" dirty="0">
                <a:latin typeface="Times New Roman" panose="02020603050405020304" pitchFamily="18" charset="0"/>
                <a:ea typeface="Tahoma" panose="020B0604030504040204" pitchFamily="34" charset="0"/>
                <a:cs typeface="Times New Roman" panose="02020603050405020304" pitchFamily="18" charset="0"/>
              </a:rPr>
              <a:t>most remaining processing time</a:t>
            </a:r>
            <a:r>
              <a:rPr lang="en-US" dirty="0">
                <a:latin typeface="Times New Roman" panose="02020603050405020304" pitchFamily="18" charset="0"/>
                <a:ea typeface="Tahoma" panose="020B0604030504040204" pitchFamily="34" charset="0"/>
                <a:cs typeface="Times New Roman" panose="02020603050405020304" pitchFamily="18" charset="0"/>
              </a:rPr>
              <a:t> on the current machine.</a:t>
            </a:r>
          </a:p>
          <a:p>
            <a:pPr marL="285750" indent="-285750" algn="just">
              <a:lnSpc>
                <a:spcPct val="15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Use Case: </a:t>
            </a:r>
            <a:r>
              <a:rPr lang="en-US" dirty="0">
                <a:latin typeface="Times New Roman" panose="02020603050405020304" pitchFamily="18" charset="0"/>
                <a:cs typeface="Times New Roman" panose="02020603050405020304" pitchFamily="18" charset="0"/>
              </a:rPr>
              <a:t>Prioritizes longer tasks to reduce the likelihood of bottlenecks in the schedule.</a:t>
            </a:r>
          </a:p>
          <a:p>
            <a:pPr algn="just">
              <a:lnSpc>
                <a:spcPct val="150000"/>
              </a:lnSpc>
            </a:pPr>
            <a:r>
              <a:rPr lang="en-US" b="1" dirty="0">
                <a:solidFill>
                  <a:srgbClr val="7D4BC9"/>
                </a:solidFill>
                <a:latin typeface="Times New Roman" panose="02020603050405020304" pitchFamily="18" charset="0"/>
                <a:ea typeface="Tahoma" panose="020B0604030504040204" pitchFamily="34" charset="0"/>
                <a:cs typeface="Times New Roman" panose="02020603050405020304" pitchFamily="18" charset="0"/>
              </a:rPr>
              <a:t>2) Least Remaining Processing Time (LRT) Heuristic</a:t>
            </a:r>
          </a:p>
          <a:p>
            <a:pPr marL="285750" indent="-285750" algn="just">
              <a:lnSpc>
                <a:spcPct val="15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Action: </a:t>
            </a:r>
            <a:r>
              <a:rPr lang="en-US" dirty="0">
                <a:latin typeface="Times New Roman" panose="02020603050405020304" pitchFamily="18" charset="0"/>
                <a:cs typeface="Times New Roman" panose="02020603050405020304" pitchFamily="18" charset="0"/>
              </a:rPr>
              <a:t>Select the operation of the job with the </a:t>
            </a:r>
            <a:r>
              <a:rPr lang="en-US" b="1" dirty="0">
                <a:latin typeface="Times New Roman" panose="02020603050405020304" pitchFamily="18" charset="0"/>
                <a:cs typeface="Times New Roman" panose="02020603050405020304" pitchFamily="18" charset="0"/>
              </a:rPr>
              <a:t>least remaining processing time</a:t>
            </a:r>
            <a:r>
              <a:rPr lang="en-US" dirty="0">
                <a:latin typeface="Times New Roman" panose="02020603050405020304" pitchFamily="18" charset="0"/>
                <a:cs typeface="Times New Roman" panose="02020603050405020304" pitchFamily="18" charset="0"/>
              </a:rPr>
              <a:t> on the current machine.</a:t>
            </a:r>
          </a:p>
          <a:p>
            <a:pPr marL="285750" indent="-285750" algn="just">
              <a:lnSpc>
                <a:spcPct val="15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Use Case: </a:t>
            </a:r>
            <a:r>
              <a:rPr lang="en-US" dirty="0">
                <a:latin typeface="Times New Roman" panose="02020603050405020304" pitchFamily="18" charset="0"/>
                <a:cs typeface="Times New Roman" panose="02020603050405020304" pitchFamily="18" charset="0"/>
              </a:rPr>
              <a:t>Focuses on quickly finishing shorter tasks, which can free up resources faster.</a:t>
            </a:r>
          </a:p>
          <a:p>
            <a:pPr algn="just">
              <a:lnSpc>
                <a:spcPct val="150000"/>
              </a:lnSpc>
            </a:pPr>
            <a:r>
              <a:rPr lang="en-US" b="1" dirty="0">
                <a:solidFill>
                  <a:srgbClr val="7D4BC9"/>
                </a:solidFill>
                <a:latin typeface="Times New Roman" panose="02020603050405020304" pitchFamily="18" charset="0"/>
                <a:ea typeface="Tahoma" panose="020B0604030504040204" pitchFamily="34" charset="0"/>
                <a:cs typeface="Times New Roman" panose="02020603050405020304" pitchFamily="18" charset="0"/>
              </a:rPr>
              <a:t>3) Shortest Processing Time (SPT) Heuristic</a:t>
            </a:r>
          </a:p>
          <a:p>
            <a:pPr marL="285750" indent="-285750" algn="just">
              <a:lnSpc>
                <a:spcPct val="15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Action: </a:t>
            </a:r>
            <a:r>
              <a:rPr lang="en-US" dirty="0">
                <a:latin typeface="Times New Roman" panose="02020603050405020304" pitchFamily="18" charset="0"/>
                <a:ea typeface="Tahoma" panose="020B0604030504040204" pitchFamily="34" charset="0"/>
                <a:cs typeface="Times New Roman" panose="02020603050405020304" pitchFamily="18" charset="0"/>
              </a:rPr>
              <a:t>Select the operation with the </a:t>
            </a:r>
            <a:r>
              <a:rPr lang="en-US" b="1" dirty="0">
                <a:latin typeface="Times New Roman" panose="02020603050405020304" pitchFamily="18" charset="0"/>
                <a:ea typeface="Tahoma" panose="020B0604030504040204" pitchFamily="34" charset="0"/>
                <a:cs typeface="Times New Roman" panose="02020603050405020304" pitchFamily="18" charset="0"/>
              </a:rPr>
              <a:t>shortest processing time </a:t>
            </a:r>
            <a:r>
              <a:rPr lang="en-US" dirty="0">
                <a:latin typeface="Times New Roman" panose="02020603050405020304" pitchFamily="18" charset="0"/>
                <a:ea typeface="Tahoma" panose="020B0604030504040204" pitchFamily="34" charset="0"/>
                <a:cs typeface="Times New Roman" panose="02020603050405020304" pitchFamily="18" charset="0"/>
              </a:rPr>
              <a:t>on the current machine. </a:t>
            </a:r>
          </a:p>
          <a:p>
            <a:pPr marL="285750" indent="-285750" algn="just">
              <a:lnSpc>
                <a:spcPct val="15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Use Case: </a:t>
            </a:r>
            <a:r>
              <a:rPr lang="en-US" dirty="0">
                <a:latin typeface="Times New Roman" panose="02020603050405020304" pitchFamily="18" charset="0"/>
                <a:ea typeface="Tahoma" panose="020B0604030504040204" pitchFamily="34" charset="0"/>
                <a:cs typeface="Times New Roman" panose="02020603050405020304" pitchFamily="18" charset="0"/>
              </a:rPr>
              <a:t>Focuses on short tasks, reducing job queue lengths.</a:t>
            </a:r>
          </a:p>
        </p:txBody>
      </p:sp>
    </p:spTree>
    <p:extLst>
      <p:ext uri="{BB962C8B-B14F-4D97-AF65-F5344CB8AC3E}">
        <p14:creationId xmlns:p14="http://schemas.microsoft.com/office/powerpoint/2010/main" val="568408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2784E464-B64A-4614-9350-2C88DBD46AB5}"/>
              </a:ext>
            </a:extLst>
          </p:cNvPr>
          <p:cNvSpPr>
            <a:spLocks noGrp="1"/>
          </p:cNvSpPr>
          <p:nvPr>
            <p:ph type="title"/>
          </p:nvPr>
        </p:nvSpPr>
        <p:spPr/>
        <p:txBody>
          <a:bodyPr rtlCol="0"/>
          <a:lstStyle/>
          <a:p>
            <a:r>
              <a:rPr lang="fr-FR" dirty="0"/>
              <a:t>Ressources humaines : diapositive </a:t>
            </a:r>
            <a:r>
              <a:rPr lang="fr" dirty="0"/>
              <a:t>5</a:t>
            </a:r>
          </a:p>
        </p:txBody>
      </p:sp>
      <p:sp>
        <p:nvSpPr>
          <p:cNvPr id="2" name="Zone de texte 106">
            <a:extLst>
              <a:ext uri="{FF2B5EF4-FFF2-40B4-BE49-F238E27FC236}">
                <a16:creationId xmlns:a16="http://schemas.microsoft.com/office/drawing/2014/main" id="{BF096637-7644-BD8F-164F-58718D946016}"/>
              </a:ext>
            </a:extLst>
          </p:cNvPr>
          <p:cNvSpPr txBox="1"/>
          <p:nvPr/>
        </p:nvSpPr>
        <p:spPr>
          <a:xfrm>
            <a:off x="829458" y="444013"/>
            <a:ext cx="10057617" cy="477631"/>
          </a:xfrm>
          <a:prstGeom prst="rect">
            <a:avLst/>
          </a:prstGeom>
          <a:noFill/>
        </p:spPr>
        <p:txBody>
          <a:bodyPr wrap="square" lIns="0" tIns="0" rIns="0" bIns="0" rtlCol="0">
            <a:spAutoFit/>
          </a:bodyPr>
          <a:lstStyle/>
          <a:p>
            <a:pPr rtl="0">
              <a:lnSpc>
                <a:spcPts val="4000"/>
              </a:lnSpc>
            </a:pPr>
            <a:r>
              <a:rPr lang="de-DE" sz="3200" b="1" dirty="0">
                <a:solidFill>
                  <a:srgbClr val="002060"/>
                </a:solidFill>
                <a:latin typeface="Segoe UI" panose="020B0502040204020203" pitchFamily="34" charset="0"/>
                <a:cs typeface="Segoe UI" panose="020B0502040204020203" pitchFamily="34" charset="0"/>
              </a:rPr>
              <a:t>ACTIONS</a:t>
            </a:r>
            <a:endParaRPr lang="fr-FR" sz="3200" b="1" dirty="0">
              <a:solidFill>
                <a:srgbClr val="002060"/>
              </a:solidFill>
              <a:latin typeface="Segoe UI" panose="020B0502040204020203" pitchFamily="34" charset="0"/>
              <a:cs typeface="Segoe UI" panose="020B0502040204020203" pitchFamily="34" charset="0"/>
            </a:endParaRPr>
          </a:p>
        </p:txBody>
      </p:sp>
      <p:sp>
        <p:nvSpPr>
          <p:cNvPr id="3" name="Ovale 123">
            <a:extLst>
              <a:ext uri="{FF2B5EF4-FFF2-40B4-BE49-F238E27FC236}">
                <a16:creationId xmlns:a16="http://schemas.microsoft.com/office/drawing/2014/main" id="{6A602186-3B8C-7984-F2C1-792B9E98E954}"/>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1FA87AF5-A13C-2BB3-0082-7C35F9F4E01D}"/>
              </a:ext>
            </a:extLst>
          </p:cNvPr>
          <p:cNvSpPr/>
          <p:nvPr/>
        </p:nvSpPr>
        <p:spPr>
          <a:xfrm>
            <a:off x="11472000" y="-4908"/>
            <a:ext cx="720000" cy="720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badi" panose="020B0604020104020204" pitchFamily="34" charset="0"/>
              </a:rPr>
              <a:t>7</a:t>
            </a:r>
          </a:p>
        </p:txBody>
      </p:sp>
      <p:sp>
        <p:nvSpPr>
          <p:cNvPr id="9" name="Rectangle 8">
            <a:extLst>
              <a:ext uri="{FF2B5EF4-FFF2-40B4-BE49-F238E27FC236}">
                <a16:creationId xmlns:a16="http://schemas.microsoft.com/office/drawing/2014/main" id="{64D98D8C-7971-867B-18F7-AA6E5D97E0D5}"/>
              </a:ext>
            </a:extLst>
          </p:cNvPr>
          <p:cNvSpPr/>
          <p:nvPr/>
        </p:nvSpPr>
        <p:spPr>
          <a:xfrm>
            <a:off x="615511" y="340828"/>
            <a:ext cx="99646" cy="684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97ADAF9-D24A-E695-9928-41CFE669B24F}"/>
              </a:ext>
            </a:extLst>
          </p:cNvPr>
          <p:cNvSpPr txBox="1"/>
          <p:nvPr/>
        </p:nvSpPr>
        <p:spPr>
          <a:xfrm>
            <a:off x="697233" y="1836466"/>
            <a:ext cx="10714843" cy="4751557"/>
          </a:xfrm>
          <a:prstGeom prst="rect">
            <a:avLst/>
          </a:prstGeom>
          <a:noFill/>
        </p:spPr>
        <p:txBody>
          <a:bodyPr wrap="square">
            <a:spAutoFit/>
          </a:bodyPr>
          <a:lstStyle/>
          <a:p>
            <a:pPr algn="just">
              <a:lnSpc>
                <a:spcPct val="150000"/>
              </a:lnSpc>
            </a:pPr>
            <a:r>
              <a:rPr lang="en-US" b="1" dirty="0">
                <a:solidFill>
                  <a:srgbClr val="7D4BC9"/>
                </a:solidFill>
                <a:latin typeface="Times New Roman" panose="02020603050405020304" pitchFamily="18" charset="0"/>
                <a:ea typeface="Tahoma" panose="020B0604030504040204" pitchFamily="34" charset="0"/>
                <a:cs typeface="Times New Roman" panose="02020603050405020304" pitchFamily="18" charset="0"/>
              </a:rPr>
              <a:t>4) Earliest Due Date (EDD) Heuristic</a:t>
            </a:r>
          </a:p>
          <a:p>
            <a:pPr marL="285750" indent="-285750" algn="just">
              <a:lnSpc>
                <a:spcPct val="15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Action: </a:t>
            </a:r>
            <a:r>
              <a:rPr lang="en-US" dirty="0">
                <a:latin typeface="Times New Roman" panose="02020603050405020304" pitchFamily="18" charset="0"/>
                <a:ea typeface="Tahoma" panose="020B0604030504040204" pitchFamily="34" charset="0"/>
                <a:cs typeface="Times New Roman" panose="02020603050405020304" pitchFamily="18" charset="0"/>
              </a:rPr>
              <a:t>Select the operation of the job with the earliest due date on the current machine.</a:t>
            </a:r>
          </a:p>
          <a:p>
            <a:pPr marL="285750" indent="-285750" algn="just">
              <a:lnSpc>
                <a:spcPct val="15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Use Case: </a:t>
            </a:r>
            <a:r>
              <a:rPr lang="en-US" dirty="0">
                <a:latin typeface="Times New Roman" panose="02020603050405020304" pitchFamily="18" charset="0"/>
                <a:ea typeface="Tahoma" panose="020B0604030504040204" pitchFamily="34" charset="0"/>
                <a:cs typeface="Times New Roman" panose="02020603050405020304" pitchFamily="18" charset="0"/>
              </a:rPr>
              <a:t>Minimizes lateness by prioritizing tasks with the nearest deadlines.</a:t>
            </a:r>
            <a:endParaRPr lang="en-US" b="1" dirty="0">
              <a:solidFill>
                <a:srgbClr val="7D4BC9"/>
              </a:solidFill>
              <a:latin typeface="Times New Roman" panose="02020603050405020304" pitchFamily="18" charset="0"/>
              <a:ea typeface="Tahoma" panose="020B0604030504040204" pitchFamily="34" charset="0"/>
              <a:cs typeface="Times New Roman" panose="02020603050405020304" pitchFamily="18" charset="0"/>
            </a:endParaRPr>
          </a:p>
          <a:p>
            <a:pPr algn="just">
              <a:lnSpc>
                <a:spcPct val="150000"/>
              </a:lnSpc>
            </a:pPr>
            <a:r>
              <a:rPr lang="en-US" b="1" dirty="0">
                <a:solidFill>
                  <a:srgbClr val="7D4BC9"/>
                </a:solidFill>
                <a:latin typeface="Times New Roman" panose="02020603050405020304" pitchFamily="18" charset="0"/>
                <a:ea typeface="Tahoma" panose="020B0604030504040204" pitchFamily="34" charset="0"/>
                <a:cs typeface="Times New Roman" panose="02020603050405020304" pitchFamily="18" charset="0"/>
              </a:rPr>
              <a:t>5) Minimal Critical Ratio (MCR) Heuristic</a:t>
            </a:r>
          </a:p>
          <a:p>
            <a:pPr marL="285750" indent="-285750" algn="just">
              <a:lnSpc>
                <a:spcPct val="15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Action: </a:t>
            </a:r>
            <a:r>
              <a:rPr lang="en-US" dirty="0">
                <a:latin typeface="Times New Roman" panose="02020603050405020304" pitchFamily="18" charset="0"/>
                <a:ea typeface="Tahoma" panose="020B0604030504040204" pitchFamily="34" charset="0"/>
                <a:cs typeface="Times New Roman" panose="02020603050405020304" pitchFamily="18" charset="0"/>
              </a:rPr>
              <a:t>Select the operation with the </a:t>
            </a:r>
            <a:r>
              <a:rPr lang="en-US" b="1" dirty="0">
                <a:latin typeface="Times New Roman" panose="02020603050405020304" pitchFamily="18" charset="0"/>
                <a:ea typeface="Tahoma" panose="020B0604030504040204" pitchFamily="34" charset="0"/>
                <a:cs typeface="Times New Roman" panose="02020603050405020304" pitchFamily="18" charset="0"/>
              </a:rPr>
              <a:t>minimal critical ratio </a:t>
            </a:r>
            <a:r>
              <a:rPr lang="en-US" dirty="0">
                <a:latin typeface="Times New Roman" panose="02020603050405020304" pitchFamily="18" charset="0"/>
                <a:ea typeface="Tahoma" panose="020B0604030504040204" pitchFamily="34" charset="0"/>
                <a:cs typeface="Times New Roman" panose="02020603050405020304" pitchFamily="18" charset="0"/>
              </a:rPr>
              <a:t>(MCR) for the entire job. </a:t>
            </a:r>
          </a:p>
          <a:p>
            <a:pPr marL="285750" indent="-285750" algn="just">
              <a:lnSpc>
                <a:spcPct val="15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Use Case: </a:t>
            </a:r>
            <a:r>
              <a:rPr lang="en-US" dirty="0">
                <a:latin typeface="Times New Roman" panose="02020603050405020304" pitchFamily="18" charset="0"/>
                <a:ea typeface="Tahoma" panose="020B0604030504040204" pitchFamily="34" charset="0"/>
                <a:cs typeface="Times New Roman" panose="02020603050405020304" pitchFamily="18" charset="0"/>
              </a:rPr>
              <a:t>Balances processing time and due dates, focusing on tasks at risk of becoming critical.</a:t>
            </a:r>
          </a:p>
          <a:p>
            <a:pPr algn="just">
              <a:lnSpc>
                <a:spcPct val="200000"/>
              </a:lnSpc>
            </a:pPr>
            <a:r>
              <a:rPr lang="en-US" b="1" dirty="0">
                <a:solidFill>
                  <a:srgbClr val="7D4BC9"/>
                </a:solidFill>
                <a:latin typeface="Times New Roman" panose="02020603050405020304" pitchFamily="18" charset="0"/>
                <a:ea typeface="Tahoma" panose="020B0604030504040204" pitchFamily="34" charset="0"/>
                <a:cs typeface="Times New Roman" panose="02020603050405020304" pitchFamily="18" charset="0"/>
              </a:rPr>
              <a:t>6) Slack Time (SLK) Heuristic</a:t>
            </a:r>
          </a:p>
          <a:p>
            <a:pPr marL="285750" indent="-285750" algn="just">
              <a:lnSpc>
                <a:spcPct val="20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Action: </a:t>
            </a:r>
            <a:r>
              <a:rPr lang="en-US" dirty="0">
                <a:latin typeface="Times New Roman" panose="02020603050405020304" pitchFamily="18" charset="0"/>
                <a:ea typeface="Tahoma" panose="020B0604030504040204" pitchFamily="34" charset="0"/>
                <a:cs typeface="Times New Roman" panose="02020603050405020304" pitchFamily="18" charset="0"/>
              </a:rPr>
              <a:t>Select the operation with the smallest slack time for the current machine.</a:t>
            </a:r>
          </a:p>
          <a:p>
            <a:pPr marL="285750" indent="-285750" algn="just">
              <a:lnSpc>
                <a:spcPct val="200000"/>
              </a:lnSpc>
              <a:buFont typeface="Wingdings" panose="05000000000000000000" pitchFamily="2" charset="2"/>
              <a:buChar char="Ø"/>
            </a:pPr>
            <a:r>
              <a:rPr lang="en-US" b="1" i="1" dirty="0">
                <a:latin typeface="Times New Roman" panose="02020603050405020304" pitchFamily="18" charset="0"/>
                <a:ea typeface="Tahoma" panose="020B0604030504040204" pitchFamily="34" charset="0"/>
                <a:cs typeface="Times New Roman" panose="02020603050405020304" pitchFamily="18" charset="0"/>
              </a:rPr>
              <a:t>Use Case: </a:t>
            </a:r>
            <a:r>
              <a:rPr lang="en-US" dirty="0">
                <a:latin typeface="Times New Roman" panose="02020603050405020304" pitchFamily="18" charset="0"/>
                <a:ea typeface="Tahoma" panose="020B0604030504040204" pitchFamily="34" charset="0"/>
                <a:cs typeface="Times New Roman" panose="02020603050405020304" pitchFamily="18" charset="0"/>
              </a:rPr>
              <a:t>Prevents tasks from becoming overdue by focusing on those with tight deadlines.</a:t>
            </a:r>
          </a:p>
          <a:p>
            <a:pPr algn="just">
              <a:lnSpc>
                <a:spcPct val="150000"/>
              </a:lnSpc>
            </a:pPr>
            <a:endParaRPr lang="en-US"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702286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hidden="1">
            <a:extLst>
              <a:ext uri="{FF2B5EF4-FFF2-40B4-BE49-F238E27FC236}">
                <a16:creationId xmlns:a16="http://schemas.microsoft.com/office/drawing/2014/main" id="{2784E464-B64A-4614-9350-2C88DBD46AB5}"/>
              </a:ext>
            </a:extLst>
          </p:cNvPr>
          <p:cNvSpPr>
            <a:spLocks noGrp="1"/>
          </p:cNvSpPr>
          <p:nvPr>
            <p:ph type="title"/>
          </p:nvPr>
        </p:nvSpPr>
        <p:spPr/>
        <p:txBody>
          <a:bodyPr rtlCol="0"/>
          <a:lstStyle/>
          <a:p>
            <a:r>
              <a:rPr lang="fr-FR" dirty="0"/>
              <a:t>Ressources humaines : diapositive </a:t>
            </a:r>
            <a:r>
              <a:rPr lang="fr" dirty="0"/>
              <a:t>5</a:t>
            </a:r>
          </a:p>
        </p:txBody>
      </p:sp>
      <p:sp>
        <p:nvSpPr>
          <p:cNvPr id="2" name="Zone de texte 106">
            <a:extLst>
              <a:ext uri="{FF2B5EF4-FFF2-40B4-BE49-F238E27FC236}">
                <a16:creationId xmlns:a16="http://schemas.microsoft.com/office/drawing/2014/main" id="{BF096637-7644-BD8F-164F-58718D946016}"/>
              </a:ext>
            </a:extLst>
          </p:cNvPr>
          <p:cNvSpPr txBox="1"/>
          <p:nvPr/>
        </p:nvSpPr>
        <p:spPr>
          <a:xfrm>
            <a:off x="829458" y="444013"/>
            <a:ext cx="10057617" cy="477631"/>
          </a:xfrm>
          <a:prstGeom prst="rect">
            <a:avLst/>
          </a:prstGeom>
          <a:noFill/>
        </p:spPr>
        <p:txBody>
          <a:bodyPr wrap="square" lIns="0" tIns="0" rIns="0" bIns="0" rtlCol="0">
            <a:spAutoFit/>
          </a:bodyPr>
          <a:lstStyle/>
          <a:p>
            <a:pPr rtl="0">
              <a:lnSpc>
                <a:spcPts val="4000"/>
              </a:lnSpc>
            </a:pPr>
            <a:r>
              <a:rPr lang="de-DE" sz="3200" b="1" dirty="0">
                <a:solidFill>
                  <a:srgbClr val="002060"/>
                </a:solidFill>
                <a:latin typeface="Segoe UI" panose="020B0502040204020203" pitchFamily="34" charset="0"/>
                <a:cs typeface="Segoe UI" panose="020B0502040204020203" pitchFamily="34" charset="0"/>
              </a:rPr>
              <a:t>THE OBTAINED REWARD CURVE</a:t>
            </a:r>
            <a:endParaRPr lang="fr-FR" sz="3200" b="1" dirty="0">
              <a:solidFill>
                <a:srgbClr val="002060"/>
              </a:solidFill>
              <a:latin typeface="Segoe UI" panose="020B0502040204020203" pitchFamily="34" charset="0"/>
              <a:cs typeface="Segoe UI" panose="020B0502040204020203" pitchFamily="34" charset="0"/>
            </a:endParaRPr>
          </a:p>
        </p:txBody>
      </p:sp>
      <p:sp>
        <p:nvSpPr>
          <p:cNvPr id="3" name="Ovale 123">
            <a:extLst>
              <a:ext uri="{FF2B5EF4-FFF2-40B4-BE49-F238E27FC236}">
                <a16:creationId xmlns:a16="http://schemas.microsoft.com/office/drawing/2014/main" id="{6A602186-3B8C-7984-F2C1-792B9E98E954}"/>
              </a:ext>
              <a:ext uri="{C183D7F6-B498-43B3-948B-1728B52AA6E4}">
                <adec:decorative xmlns:adec="http://schemas.microsoft.com/office/drawing/2017/decorative" val="1"/>
              </a:ext>
            </a:extLst>
          </p:cNvPr>
          <p:cNvSpPr/>
          <p:nvPr/>
        </p:nvSpPr>
        <p:spPr>
          <a:xfrm>
            <a:off x="6724637"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6" name="Rectangle 5">
            <a:extLst>
              <a:ext uri="{FF2B5EF4-FFF2-40B4-BE49-F238E27FC236}">
                <a16:creationId xmlns:a16="http://schemas.microsoft.com/office/drawing/2014/main" id="{1FA87AF5-A13C-2BB3-0082-7C35F9F4E01D}"/>
              </a:ext>
            </a:extLst>
          </p:cNvPr>
          <p:cNvSpPr/>
          <p:nvPr/>
        </p:nvSpPr>
        <p:spPr>
          <a:xfrm>
            <a:off x="11472000" y="-4908"/>
            <a:ext cx="720000" cy="720000"/>
          </a:xfrm>
          <a:prstGeom prst="rect">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Abadi" panose="020B0604020104020204" pitchFamily="34" charset="0"/>
              </a:rPr>
              <a:t>7</a:t>
            </a:r>
          </a:p>
        </p:txBody>
      </p:sp>
      <p:sp>
        <p:nvSpPr>
          <p:cNvPr id="9" name="Rectangle 8">
            <a:extLst>
              <a:ext uri="{FF2B5EF4-FFF2-40B4-BE49-F238E27FC236}">
                <a16:creationId xmlns:a16="http://schemas.microsoft.com/office/drawing/2014/main" id="{64D98D8C-7971-867B-18F7-AA6E5D97E0D5}"/>
              </a:ext>
            </a:extLst>
          </p:cNvPr>
          <p:cNvSpPr/>
          <p:nvPr/>
        </p:nvSpPr>
        <p:spPr>
          <a:xfrm>
            <a:off x="615511" y="340828"/>
            <a:ext cx="99646" cy="684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604BE41B-3D3A-4503-F771-DEFB1340C5C9}"/>
              </a:ext>
            </a:extLst>
          </p:cNvPr>
          <p:cNvPicPr>
            <a:picLocks noChangeAspect="1"/>
          </p:cNvPicPr>
          <p:nvPr/>
        </p:nvPicPr>
        <p:blipFill>
          <a:blip r:embed="rId3"/>
          <a:srcRect l="303" r="632" b="1213"/>
          <a:stretch/>
        </p:blipFill>
        <p:spPr>
          <a:xfrm>
            <a:off x="142120" y="1684265"/>
            <a:ext cx="11907760" cy="4311094"/>
          </a:xfrm>
          <a:prstGeom prst="rect">
            <a:avLst/>
          </a:prstGeom>
        </p:spPr>
      </p:pic>
    </p:spTree>
    <p:extLst>
      <p:ext uri="{BB962C8B-B14F-4D97-AF65-F5344CB8AC3E}">
        <p14:creationId xmlns:p14="http://schemas.microsoft.com/office/powerpoint/2010/main" val="4271082439"/>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740368_TF33668227.potx" id="{F0D5A7CF-CB2C-478D-8806-7025D89260FA}" vid="{9DBAA9DB-DA82-43BC-A5ED-9DE8B0A8B61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Ressources humaines, à partir de 24Slides</Template>
  <TotalTime>511</TotalTime>
  <Words>924</Words>
  <Application>Microsoft Office PowerPoint</Application>
  <PresentationFormat>Widescreen</PresentationFormat>
  <Paragraphs>78</Paragraphs>
  <Slides>9</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Abadi</vt:lpstr>
      <vt:lpstr>Arial</vt:lpstr>
      <vt:lpstr>Calibri</vt:lpstr>
      <vt:lpstr>Calibri Light</vt:lpstr>
      <vt:lpstr>Cambria Math</vt:lpstr>
      <vt:lpstr>Segoe UI</vt:lpstr>
      <vt:lpstr>Times New Roman</vt:lpstr>
      <vt:lpstr>Wingdings</vt:lpstr>
      <vt:lpstr>Thème Office</vt:lpstr>
      <vt:lpstr>Ressources humaines : diapositive 1</vt:lpstr>
      <vt:lpstr>Ressources humaines : diapositive 5</vt:lpstr>
      <vt:lpstr>Ressources humaines : diapositive 5</vt:lpstr>
      <vt:lpstr>Ressources humaines : diapositive 5</vt:lpstr>
      <vt:lpstr>Ressources humaines : diapositive 5</vt:lpstr>
      <vt:lpstr>Ressources humaines : diapositive 5</vt:lpstr>
      <vt:lpstr>Ressources humaines : diapositive 5</vt:lpstr>
      <vt:lpstr>Ressources humaines : diapositive 5</vt:lpstr>
      <vt:lpstr>Ressources humaines : diapositive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Ressources humaines : diapositive 1</dc:title>
  <dc:creator>rehouma</dc:creator>
  <cp:revision>39</cp:revision>
  <dcterms:created xsi:type="dcterms:W3CDTF">2021-10-04T16:33:59Z</dcterms:created>
  <dcterms:modified xsi:type="dcterms:W3CDTF">2024-09-28T18:42:40Z</dcterms:modified>
</cp:coreProperties>
</file>