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4"/>
  </p:notesMasterIdLst>
  <p:handoutMasterIdLst>
    <p:handoutMasterId r:id="rId35"/>
  </p:handoutMasterIdLst>
  <p:sldIdLst>
    <p:sldId id="256" r:id="rId5"/>
    <p:sldId id="317" r:id="rId6"/>
    <p:sldId id="318" r:id="rId7"/>
    <p:sldId id="299" r:id="rId8"/>
    <p:sldId id="271" r:id="rId9"/>
    <p:sldId id="305" r:id="rId10"/>
    <p:sldId id="314" r:id="rId11"/>
    <p:sldId id="315" r:id="rId12"/>
    <p:sldId id="306" r:id="rId13"/>
    <p:sldId id="302" r:id="rId14"/>
    <p:sldId id="301" r:id="rId15"/>
    <p:sldId id="307" r:id="rId16"/>
    <p:sldId id="308" r:id="rId17"/>
    <p:sldId id="310" r:id="rId18"/>
    <p:sldId id="309" r:id="rId19"/>
    <p:sldId id="320" r:id="rId20"/>
    <p:sldId id="313" r:id="rId21"/>
    <p:sldId id="312" r:id="rId22"/>
    <p:sldId id="319" r:id="rId23"/>
    <p:sldId id="274" r:id="rId24"/>
    <p:sldId id="300" r:id="rId25"/>
    <p:sldId id="284" r:id="rId26"/>
    <p:sldId id="303" r:id="rId27"/>
    <p:sldId id="304" r:id="rId28"/>
    <p:sldId id="321" r:id="rId29"/>
    <p:sldId id="316" r:id="rId30"/>
    <p:sldId id="322" r:id="rId31"/>
    <p:sldId id="288" r:id="rId32"/>
    <p:sldId id="295" r:id="rId33"/>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our Feki" initials="NF" lastIdx="2" clrIdx="0">
    <p:extLst>
      <p:ext uri="{19B8F6BF-5375-455C-9EA6-DF929625EA0E}">
        <p15:presenceInfo xmlns:p15="http://schemas.microsoft.com/office/powerpoint/2012/main" userId="ba331bd79b091a7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58" autoAdjust="0"/>
    <p:restoredTop sz="94598" autoAdjust="0"/>
  </p:normalViewPr>
  <p:slideViewPr>
    <p:cSldViewPr snapToGrid="0">
      <p:cViewPr varScale="1">
        <p:scale>
          <a:sx n="81" d="100"/>
          <a:sy n="81" d="100"/>
        </p:scale>
        <p:origin x="468" y="84"/>
      </p:cViewPr>
      <p:guideLst/>
    </p:cSldViewPr>
  </p:slideViewPr>
  <p:outlineViewPr>
    <p:cViewPr>
      <p:scale>
        <a:sx n="33" d="100"/>
        <a:sy n="33" d="100"/>
      </p:scale>
      <p:origin x="0" y="-57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14" d="100"/>
          <a:sy n="114" d="100"/>
        </p:scale>
        <p:origin x="222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D67ED0-6EEA-48F6-A9C1-BE754AABC76A}" type="doc">
      <dgm:prSet loTypeId="urn:microsoft.com/office/officeart/2017/3/layout/HorizontalPathTimeline#2" loCatId="other" qsTypeId="urn:microsoft.com/office/officeart/2005/8/quickstyle/simple1" qsCatId="simple" csTypeId="urn:microsoft.com/office/officeart/2005/8/colors/accent1_2" csCatId="accent1" phldr="1"/>
      <dgm:spPr/>
      <dgm:t>
        <a:bodyPr rtlCol="0"/>
        <a:lstStyle/>
        <a:p>
          <a:pPr rtl="0"/>
          <a:endParaRPr lang="fr-FR"/>
        </a:p>
      </dgm:t>
    </dgm:pt>
    <dgm:pt modelId="{AE62509E-8FD5-4BC0-8484-49407DA07B2D}">
      <dgm:prSet phldrT="[Text]" custT="1"/>
      <dgm:spPr/>
      <dgm:t>
        <a:bodyPr/>
        <a:lstStyle/>
        <a:p>
          <a:pPr>
            <a:lnSpc>
              <a:spcPct val="100000"/>
            </a:lnSpc>
            <a:spcAft>
              <a:spcPts val="0"/>
            </a:spcAft>
          </a:pPr>
          <a:endParaRPr lang="fr-FR" sz="1800" b="1" spc="100" dirty="0">
            <a:solidFill>
              <a:schemeClr val="tx1"/>
            </a:solidFill>
          </a:endParaRPr>
        </a:p>
      </dgm:t>
    </dgm:pt>
    <dgm:pt modelId="{8F2C679D-77AF-46F9-9ACE-1E1D440B1883}" type="parTrans" cxnId="{B681E0E7-0B3A-4DB8-BF19-F9AE0E1C787B}">
      <dgm:prSet/>
      <dgm:spPr/>
      <dgm:t>
        <a:bodyPr rtlCol="0"/>
        <a:lstStyle/>
        <a:p>
          <a:pPr rtl="0"/>
          <a:endParaRPr lang="fr-FR">
            <a:solidFill>
              <a:schemeClr val="tx1"/>
            </a:solidFill>
          </a:endParaRPr>
        </a:p>
      </dgm:t>
    </dgm:pt>
    <dgm:pt modelId="{5C2CB4AF-F88D-4FBE-A40E-0CC048A23B9E}" type="sibTrans" cxnId="{B681E0E7-0B3A-4DB8-BF19-F9AE0E1C787B}">
      <dgm:prSet/>
      <dgm:spPr/>
      <dgm:t>
        <a:bodyPr rtlCol="0"/>
        <a:lstStyle/>
        <a:p>
          <a:pPr rtl="0"/>
          <a:endParaRPr lang="fr-FR">
            <a:solidFill>
              <a:schemeClr val="tx1"/>
            </a:solidFill>
          </a:endParaRPr>
        </a:p>
      </dgm:t>
    </dgm:pt>
    <dgm:pt modelId="{54A260F9-80FA-4E2A-BE87-2C0670B83857}">
      <dgm:prSet phldrT="[Text]" custT="1"/>
      <dgm:spPr/>
      <dgm:t>
        <a:bodyPr rtlCol="0"/>
        <a:lstStyle/>
        <a:p>
          <a:pPr rtl="0">
            <a:lnSpc>
              <a:spcPct val="90000"/>
            </a:lnSpc>
            <a:spcAft>
              <a:spcPts val="0"/>
            </a:spcAft>
            <a:buFont typeface="Arial" panose="020B0604020202020204" pitchFamily="34" charset="0"/>
            <a:buChar char="•"/>
          </a:pPr>
          <a:r>
            <a:rPr lang="fr-FR" sz="1800" b="0" i="0" dirty="0">
              <a:solidFill>
                <a:schemeClr val="accent5">
                  <a:lumMod val="50000"/>
                </a:schemeClr>
              </a:solidFill>
              <a:effectLst/>
              <a:latin typeface="Arial Black" panose="020B0A04020102020204" pitchFamily="34" charset="0"/>
            </a:rPr>
            <a:t>Recherche d’une idée de startup </a:t>
          </a:r>
          <a:endParaRPr lang="fr-FR" sz="1800" b="0" i="0" spc="100" baseline="0" dirty="0">
            <a:solidFill>
              <a:schemeClr val="tx1"/>
            </a:solidFill>
            <a:effectLst/>
            <a:latin typeface="Arial Black" panose="020B0A04020102020204" pitchFamily="34" charset="0"/>
          </a:endParaRPr>
        </a:p>
      </dgm:t>
    </dgm:pt>
    <dgm:pt modelId="{3E4E3177-8F1B-40ED-B20A-6A6F0041E180}" type="parTrans" cxnId="{0D49E980-DE7B-46C8-A240-0AF3E38E1055}">
      <dgm:prSet/>
      <dgm:spPr/>
      <dgm:t>
        <a:bodyPr rtlCol="0"/>
        <a:lstStyle/>
        <a:p>
          <a:pPr rtl="0"/>
          <a:endParaRPr lang="fr-FR">
            <a:solidFill>
              <a:schemeClr val="tx1"/>
            </a:solidFill>
          </a:endParaRPr>
        </a:p>
      </dgm:t>
    </dgm:pt>
    <dgm:pt modelId="{BA9E60E0-CF2E-4096-A9F4-556713DB9AE4}" type="sibTrans" cxnId="{0D49E980-DE7B-46C8-A240-0AF3E38E1055}">
      <dgm:prSet/>
      <dgm:spPr/>
      <dgm:t>
        <a:bodyPr rtlCol="0"/>
        <a:lstStyle/>
        <a:p>
          <a:pPr rtl="0"/>
          <a:endParaRPr lang="fr-FR">
            <a:solidFill>
              <a:schemeClr val="tx1"/>
            </a:solidFill>
          </a:endParaRPr>
        </a:p>
      </dgm:t>
    </dgm:pt>
    <dgm:pt modelId="{962BFD33-E216-4331-BBD8-38EEDAB2E2C0}">
      <dgm:prSet phldrT="[Text]"/>
      <dgm:spPr/>
      <dgm:t>
        <a:bodyPr rtlCol="0"/>
        <a:lstStyle/>
        <a:p>
          <a:pPr rtl="0">
            <a:lnSpc>
              <a:spcPct val="90000"/>
            </a:lnSpc>
            <a:spcAft>
              <a:spcPts val="0"/>
            </a:spcAft>
            <a:buFont typeface="Arial" panose="020B0604020202020204" pitchFamily="34" charset="0"/>
            <a:buChar char="•"/>
          </a:pPr>
          <a:endParaRPr lang="fr-FR" spc="100" dirty="0">
            <a:solidFill>
              <a:schemeClr val="tx1"/>
            </a:solidFill>
          </a:endParaRPr>
        </a:p>
      </dgm:t>
    </dgm:pt>
    <dgm:pt modelId="{AB5F98BE-C987-462F-85E3-90E8BE69A319}" type="parTrans" cxnId="{D77C3B5C-C13D-41B7-AA50-BE60CD5D3FAD}">
      <dgm:prSet/>
      <dgm:spPr/>
      <dgm:t>
        <a:bodyPr rtlCol="0"/>
        <a:lstStyle/>
        <a:p>
          <a:pPr rtl="0"/>
          <a:endParaRPr lang="fr-FR">
            <a:solidFill>
              <a:schemeClr val="tx1"/>
            </a:solidFill>
          </a:endParaRPr>
        </a:p>
      </dgm:t>
    </dgm:pt>
    <dgm:pt modelId="{FF557E39-8331-4155-901F-701688C4CCAD}" type="sibTrans" cxnId="{D77C3B5C-C13D-41B7-AA50-BE60CD5D3FAD}">
      <dgm:prSet/>
      <dgm:spPr/>
      <dgm:t>
        <a:bodyPr rtlCol="0"/>
        <a:lstStyle/>
        <a:p>
          <a:pPr rtl="0"/>
          <a:endParaRPr lang="fr-FR">
            <a:solidFill>
              <a:schemeClr val="tx1"/>
            </a:solidFill>
          </a:endParaRPr>
        </a:p>
      </dgm:t>
    </dgm:pt>
    <dgm:pt modelId="{4B075034-3129-4DD5-98D7-318F326739CC}">
      <dgm:prSet phldrT="[Text]"/>
      <dgm:spPr/>
      <dgm:t>
        <a:bodyPr rtlCol="0"/>
        <a:lstStyle/>
        <a:p>
          <a:pPr rtl="0">
            <a:lnSpc>
              <a:spcPct val="90000"/>
            </a:lnSpc>
            <a:spcAft>
              <a:spcPts val="0"/>
            </a:spcAft>
            <a:buFont typeface="Arial" panose="020B0604020202020204" pitchFamily="34" charset="0"/>
            <a:buChar char="•"/>
          </a:pPr>
          <a:endParaRPr lang="fr-FR" spc="100" dirty="0">
            <a:solidFill>
              <a:schemeClr val="tx1"/>
            </a:solidFill>
          </a:endParaRPr>
        </a:p>
      </dgm:t>
    </dgm:pt>
    <dgm:pt modelId="{ACA0AE6F-8D87-4F61-8D3E-12FC4D4132DA}" type="parTrans" cxnId="{3FFF5DC7-0983-4794-B4CB-F1F2D9CE51EC}">
      <dgm:prSet/>
      <dgm:spPr/>
      <dgm:t>
        <a:bodyPr rtlCol="0"/>
        <a:lstStyle/>
        <a:p>
          <a:pPr rtl="0"/>
          <a:endParaRPr lang="fr-FR">
            <a:solidFill>
              <a:schemeClr val="tx1"/>
            </a:solidFill>
          </a:endParaRPr>
        </a:p>
      </dgm:t>
    </dgm:pt>
    <dgm:pt modelId="{4F1D94B4-1627-4363-B86E-DD3281EE398D}" type="sibTrans" cxnId="{3FFF5DC7-0983-4794-B4CB-F1F2D9CE51EC}">
      <dgm:prSet/>
      <dgm:spPr/>
      <dgm:t>
        <a:bodyPr rtlCol="0"/>
        <a:lstStyle/>
        <a:p>
          <a:pPr rtl="0"/>
          <a:endParaRPr lang="fr-FR">
            <a:solidFill>
              <a:schemeClr val="tx1"/>
            </a:solidFill>
          </a:endParaRPr>
        </a:p>
      </dgm:t>
    </dgm:pt>
    <dgm:pt modelId="{B296910E-5EDD-40B6-9F5C-49436E692D0A}">
      <dgm:prSet custT="1"/>
      <dgm:spPr/>
      <dgm:t>
        <a:bodyPr/>
        <a:lstStyle/>
        <a:p>
          <a:r>
            <a:rPr lang="fr-FR" sz="1800" b="0" i="0" dirty="0">
              <a:solidFill>
                <a:schemeClr val="accent5">
                  <a:lumMod val="50000"/>
                </a:schemeClr>
              </a:solidFill>
              <a:effectLst/>
              <a:latin typeface="Arial Black" panose="020B0A04020102020204" pitchFamily="34" charset="0"/>
            </a:rPr>
            <a:t>Financer sa startup</a:t>
          </a:r>
          <a:endParaRPr lang="fr-FR" sz="1800" b="0" i="0" spc="100" baseline="0" dirty="0">
            <a:solidFill>
              <a:schemeClr val="accent5">
                <a:lumMod val="50000"/>
              </a:schemeClr>
            </a:solidFill>
            <a:effectLst/>
            <a:latin typeface="Arial Black" panose="020B0A04020102020204" pitchFamily="34" charset="0"/>
          </a:endParaRPr>
        </a:p>
      </dgm:t>
    </dgm:pt>
    <dgm:pt modelId="{911B340C-3486-4299-920E-5DB640C4EDC9}" type="parTrans" cxnId="{047969A5-710C-4C0E-B61E-734F166269A0}">
      <dgm:prSet/>
      <dgm:spPr/>
      <dgm:t>
        <a:bodyPr rtlCol="0"/>
        <a:lstStyle/>
        <a:p>
          <a:pPr rtl="0"/>
          <a:endParaRPr lang="fr-FR">
            <a:solidFill>
              <a:schemeClr val="tx1"/>
            </a:solidFill>
          </a:endParaRPr>
        </a:p>
      </dgm:t>
    </dgm:pt>
    <dgm:pt modelId="{33A0507C-F24C-416A-8E94-DB84555D29CB}" type="sibTrans" cxnId="{047969A5-710C-4C0E-B61E-734F166269A0}">
      <dgm:prSet/>
      <dgm:spPr/>
      <dgm:t>
        <a:bodyPr rtlCol="0"/>
        <a:lstStyle/>
        <a:p>
          <a:pPr rtl="0"/>
          <a:endParaRPr lang="fr-FR">
            <a:solidFill>
              <a:schemeClr val="tx1"/>
            </a:solidFill>
          </a:endParaRPr>
        </a:p>
      </dgm:t>
    </dgm:pt>
    <dgm:pt modelId="{1080EDDF-ADDC-4DF2-8E5F-F49A7CF611ED}">
      <dgm:prSet custT="1"/>
      <dgm:spPr/>
      <dgm:t>
        <a:bodyPr/>
        <a:lstStyle/>
        <a:p>
          <a:r>
            <a:rPr lang="fr-FR" sz="1800" b="0" i="0" dirty="0">
              <a:solidFill>
                <a:schemeClr val="accent5">
                  <a:lumMod val="50000"/>
                </a:schemeClr>
              </a:solidFill>
              <a:effectLst/>
              <a:latin typeface="Arial Black" panose="020B0A04020102020204" pitchFamily="34" charset="0"/>
            </a:rPr>
            <a:t>Démarrage et développement des activités</a:t>
          </a:r>
          <a:endParaRPr lang="fr-FR" sz="1800" b="0" i="0" spc="100" baseline="0" dirty="0">
            <a:solidFill>
              <a:schemeClr val="accent5">
                <a:lumMod val="50000"/>
              </a:schemeClr>
            </a:solidFill>
            <a:effectLst/>
            <a:latin typeface="Arial Black" panose="020B0A04020102020204" pitchFamily="34" charset="0"/>
          </a:endParaRPr>
        </a:p>
      </dgm:t>
    </dgm:pt>
    <dgm:pt modelId="{8583E403-5FDD-4D7C-B9B3-0CD49AFEBACE}" type="parTrans" cxnId="{0DE29C93-78F2-43AA-B58C-7715B6F0EBD8}">
      <dgm:prSet/>
      <dgm:spPr/>
      <dgm:t>
        <a:bodyPr rtlCol="0"/>
        <a:lstStyle/>
        <a:p>
          <a:pPr rtl="0"/>
          <a:endParaRPr lang="fr-FR">
            <a:solidFill>
              <a:schemeClr val="tx1"/>
            </a:solidFill>
          </a:endParaRPr>
        </a:p>
      </dgm:t>
    </dgm:pt>
    <dgm:pt modelId="{4C9E55B0-B04E-4552-BC60-A9DA24745302}" type="sibTrans" cxnId="{0DE29C93-78F2-43AA-B58C-7715B6F0EBD8}">
      <dgm:prSet/>
      <dgm:spPr/>
      <dgm:t>
        <a:bodyPr rtlCol="0"/>
        <a:lstStyle/>
        <a:p>
          <a:pPr rtl="0"/>
          <a:endParaRPr lang="fr-FR">
            <a:solidFill>
              <a:schemeClr val="tx1"/>
            </a:solidFill>
          </a:endParaRPr>
        </a:p>
      </dgm:t>
    </dgm:pt>
    <dgm:pt modelId="{9C6534A9-4C27-4998-80A5-DF23882CAE25}">
      <dgm:prSet phldrT="[Text]" custT="1"/>
      <dgm:spPr/>
      <dgm:t>
        <a:bodyPr rtlCol="0"/>
        <a:lstStyle/>
        <a:p>
          <a:pPr rtl="0">
            <a:lnSpc>
              <a:spcPct val="90000"/>
            </a:lnSpc>
            <a:spcAft>
              <a:spcPts val="0"/>
            </a:spcAft>
            <a:buFont typeface="Arial" panose="020B0604020202020204" pitchFamily="34" charset="0"/>
            <a:buChar char="•"/>
          </a:pPr>
          <a:endParaRPr lang="fr-FR" sz="900" spc="100" baseline="0" dirty="0">
            <a:solidFill>
              <a:schemeClr val="tx1"/>
            </a:solidFill>
          </a:endParaRPr>
        </a:p>
      </dgm:t>
    </dgm:pt>
    <dgm:pt modelId="{83B69D46-737C-4589-B359-6BD9DD58BC91}" type="sibTrans" cxnId="{82290D4D-2346-4E6C-B254-B9EAA4D01A23}">
      <dgm:prSet/>
      <dgm:spPr/>
      <dgm:t>
        <a:bodyPr rtlCol="0"/>
        <a:lstStyle/>
        <a:p>
          <a:pPr rtl="0"/>
          <a:endParaRPr lang="fr-FR">
            <a:solidFill>
              <a:schemeClr val="tx1"/>
            </a:solidFill>
          </a:endParaRPr>
        </a:p>
      </dgm:t>
    </dgm:pt>
    <dgm:pt modelId="{0AA7231B-9394-4732-A7BE-3EB3CF2F8D70}" type="parTrans" cxnId="{82290D4D-2346-4E6C-B254-B9EAA4D01A23}">
      <dgm:prSet/>
      <dgm:spPr/>
      <dgm:t>
        <a:bodyPr rtlCol="0"/>
        <a:lstStyle/>
        <a:p>
          <a:pPr rtl="0"/>
          <a:endParaRPr lang="fr-FR">
            <a:solidFill>
              <a:schemeClr val="tx1"/>
            </a:solidFill>
          </a:endParaRPr>
        </a:p>
      </dgm:t>
    </dgm:pt>
    <dgm:pt modelId="{02252AC7-1CB3-4D51-ABA7-6590631A4650}">
      <dgm:prSet custT="1"/>
      <dgm:spPr/>
      <dgm:t>
        <a:bodyPr/>
        <a:lstStyle/>
        <a:p>
          <a:r>
            <a:rPr lang="fr-FR" sz="1800" b="0" i="0" dirty="0">
              <a:solidFill>
                <a:schemeClr val="accent5">
                  <a:lumMod val="50000"/>
                </a:schemeClr>
              </a:solidFill>
              <a:effectLst/>
              <a:latin typeface="Arial Black" panose="020B0A04020102020204" pitchFamily="34" charset="0"/>
            </a:rPr>
            <a:t>Établissement d’un business plan</a:t>
          </a:r>
        </a:p>
      </dgm:t>
    </dgm:pt>
    <dgm:pt modelId="{CF12AE32-7440-426E-A968-19DA0E5DC334}" type="parTrans" cxnId="{A442389C-5DF4-4BDC-8AE3-15B9EE76FF6A}">
      <dgm:prSet/>
      <dgm:spPr/>
      <dgm:t>
        <a:bodyPr/>
        <a:lstStyle/>
        <a:p>
          <a:endParaRPr lang="fr-FR"/>
        </a:p>
      </dgm:t>
    </dgm:pt>
    <dgm:pt modelId="{A2222574-B6B0-42EA-BCEE-85EDC5DC7204}" type="sibTrans" cxnId="{A442389C-5DF4-4BDC-8AE3-15B9EE76FF6A}">
      <dgm:prSet/>
      <dgm:spPr/>
      <dgm:t>
        <a:bodyPr/>
        <a:lstStyle/>
        <a:p>
          <a:endParaRPr lang="fr-FR"/>
        </a:p>
      </dgm:t>
    </dgm:pt>
    <dgm:pt modelId="{1C873DD9-FAEE-4BD4-AD8A-9680F5470108}">
      <dgm:prSet custT="1"/>
      <dgm:spPr/>
      <dgm:t>
        <a:bodyPr/>
        <a:lstStyle/>
        <a:p>
          <a:r>
            <a:rPr lang="fr-FR" sz="1800" b="0" i="0" dirty="0">
              <a:solidFill>
                <a:schemeClr val="accent5">
                  <a:lumMod val="50000"/>
                </a:schemeClr>
              </a:solidFill>
              <a:effectLst/>
              <a:latin typeface="Arial Black" panose="020B0A04020102020204" pitchFamily="34" charset="0"/>
            </a:rPr>
            <a:t>Choix de la forme juridique</a:t>
          </a:r>
        </a:p>
      </dgm:t>
    </dgm:pt>
    <dgm:pt modelId="{49DA38A4-9AF8-4F38-B037-D84224C809B4}" type="parTrans" cxnId="{CE262962-9233-4D16-BC54-0C1082FA28F1}">
      <dgm:prSet/>
      <dgm:spPr/>
      <dgm:t>
        <a:bodyPr/>
        <a:lstStyle/>
        <a:p>
          <a:endParaRPr lang="fr-FR"/>
        </a:p>
      </dgm:t>
    </dgm:pt>
    <dgm:pt modelId="{C36B1213-57B9-4A2D-B409-9C82E33CF530}" type="sibTrans" cxnId="{CE262962-9233-4D16-BC54-0C1082FA28F1}">
      <dgm:prSet/>
      <dgm:spPr/>
      <dgm:t>
        <a:bodyPr/>
        <a:lstStyle/>
        <a:p>
          <a:endParaRPr lang="fr-FR"/>
        </a:p>
      </dgm:t>
    </dgm:pt>
    <dgm:pt modelId="{34C8CD19-04E2-4488-965F-DC841C470D45}">
      <dgm:prSet phldrT="[Text]" custT="1"/>
      <dgm:spPr/>
      <dgm:t>
        <a:bodyPr rtlCol="0"/>
        <a:lstStyle/>
        <a:p>
          <a:pPr rtl="0">
            <a:lnSpc>
              <a:spcPct val="90000"/>
            </a:lnSpc>
            <a:spcAft>
              <a:spcPts val="0"/>
            </a:spcAft>
            <a:buFont typeface="Arial" panose="020B0604020202020204" pitchFamily="34" charset="0"/>
            <a:buChar char="•"/>
          </a:pPr>
          <a:r>
            <a:rPr lang="fr-FR" sz="900" b="0" i="0" spc="150" dirty="0">
              <a:solidFill>
                <a:schemeClr val="tx1"/>
              </a:solidFill>
            </a:rPr>
            <a:t>. </a:t>
          </a:r>
          <a:endParaRPr lang="fr-FR" sz="900" spc="150" baseline="0" dirty="0">
            <a:solidFill>
              <a:schemeClr val="tx1"/>
            </a:solidFill>
          </a:endParaRPr>
        </a:p>
      </dgm:t>
    </dgm:pt>
    <dgm:pt modelId="{7CE5955C-EC28-4D1B-9459-0C5458B1797D}" type="sibTrans" cxnId="{07030C4E-4D62-4240-B10F-E41B801C763E}">
      <dgm:prSet/>
      <dgm:spPr/>
      <dgm:t>
        <a:bodyPr rtlCol="0"/>
        <a:lstStyle/>
        <a:p>
          <a:pPr rtl="0"/>
          <a:endParaRPr lang="fr-FR">
            <a:solidFill>
              <a:schemeClr val="tx1"/>
            </a:solidFill>
          </a:endParaRPr>
        </a:p>
      </dgm:t>
    </dgm:pt>
    <dgm:pt modelId="{CD5F7DE2-2AD1-4CE8-AAC7-AD9C8E180CEA}" type="parTrans" cxnId="{07030C4E-4D62-4240-B10F-E41B801C763E}">
      <dgm:prSet/>
      <dgm:spPr/>
      <dgm:t>
        <a:bodyPr rtlCol="0"/>
        <a:lstStyle/>
        <a:p>
          <a:pPr rtl="0"/>
          <a:endParaRPr lang="fr-FR">
            <a:solidFill>
              <a:schemeClr val="tx1"/>
            </a:solidFill>
          </a:endParaRPr>
        </a:p>
      </dgm:t>
    </dgm:pt>
    <dgm:pt modelId="{93C358AC-5BA0-4CB6-B22F-1B95FA53D0F3}" type="pres">
      <dgm:prSet presAssocID="{44D67ED0-6EEA-48F6-A9C1-BE754AABC76A}" presName="root" presStyleCnt="0">
        <dgm:presLayoutVars>
          <dgm:chMax/>
          <dgm:chPref/>
          <dgm:dir/>
          <dgm:animLvl val="lvl"/>
        </dgm:presLayoutVars>
      </dgm:prSet>
      <dgm:spPr/>
    </dgm:pt>
    <dgm:pt modelId="{9F83E70B-EE6D-407B-8E1F-FE26817B3B1D}" type="pres">
      <dgm:prSet presAssocID="{44D67ED0-6EEA-48F6-A9C1-BE754AABC76A}" presName="divider" presStyleLbl="asst0" presStyleIdx="0" presStyleCnt="1"/>
      <dgm:spPr>
        <a:solidFill>
          <a:schemeClr val="accent3"/>
        </a:solidFill>
        <a:ln>
          <a:noFill/>
        </a:ln>
      </dgm:spPr>
    </dgm:pt>
    <dgm:pt modelId="{EE6F6E1A-AC88-44BD-8034-0C2734A7943C}" type="pres">
      <dgm:prSet presAssocID="{44D67ED0-6EEA-48F6-A9C1-BE754AABC76A}" presName="nodes" presStyleCnt="0">
        <dgm:presLayoutVars>
          <dgm:chMax/>
          <dgm:chPref/>
          <dgm:animLvl val="lvl"/>
        </dgm:presLayoutVars>
      </dgm:prSet>
      <dgm:spPr/>
    </dgm:pt>
    <dgm:pt modelId="{27CC3FEA-4989-4FE6-A03A-48D0F90DB146}" type="pres">
      <dgm:prSet presAssocID="{AE62509E-8FD5-4BC0-8484-49407DA07B2D}" presName="composite" presStyleCnt="0"/>
      <dgm:spPr/>
    </dgm:pt>
    <dgm:pt modelId="{B3AC6DBE-85B6-4AF3-BADF-7E1E82B735CC}" type="pres">
      <dgm:prSet presAssocID="{AE62509E-8FD5-4BC0-8484-49407DA07B2D}" presName="ConnectorPoint" presStyleLbl="fgAcc1" presStyleIdx="0" presStyleCnt="5"/>
      <dgm:spPr>
        <a:ln>
          <a:noFill/>
        </a:ln>
      </dgm:spPr>
    </dgm:pt>
    <dgm:pt modelId="{EAA550E8-D286-40B4-9B20-40DE0FCA02CE}" type="pres">
      <dgm:prSet presAssocID="{AE62509E-8FD5-4BC0-8484-49407DA07B2D}" presName="ConnectLine" presStyleLbl="alignNode1" presStyleIdx="0"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13B6FF8E-261C-4941-9C10-4D13C6F1D5E7}" type="pres">
      <dgm:prSet presAssocID="{AE62509E-8FD5-4BC0-8484-49407DA07B2D}" presName="FlexibleEmptyPlaceHolder" presStyleCnt="0"/>
      <dgm:spPr/>
    </dgm:pt>
    <dgm:pt modelId="{408DCC00-CC60-4F76-9C61-F00E7DBFC778}" type="pres">
      <dgm:prSet presAssocID="{AE62509E-8FD5-4BC0-8484-49407DA07B2D}" presName="L2TextContainer" presStyleLbl="bgAcc1" presStyleIdx="0" presStyleCnt="5" custScaleX="109893" custLinFactNeighborX="-7160">
        <dgm:presLayoutVars>
          <dgm:chMax val="0"/>
          <dgm:chPref val="0"/>
          <dgm:bulletEnabled val="1"/>
        </dgm:presLayoutVars>
      </dgm:prSet>
      <dgm:spPr/>
    </dgm:pt>
    <dgm:pt modelId="{5C96A5F5-16B2-4AEA-9591-B66C220F4A65}" type="pres">
      <dgm:prSet presAssocID="{AE62509E-8FD5-4BC0-8484-49407DA07B2D}" presName="L1TextContainer" presStyleLbl="revTx" presStyleIdx="0" presStyleCnt="5" custScaleY="294799" custLinFactY="3567" custLinFactNeighborX="-8075" custLinFactNeighborY="100000">
        <dgm:presLayoutVars>
          <dgm:chMax val="1"/>
          <dgm:chPref val="1"/>
          <dgm:bulletEnabled val="1"/>
        </dgm:presLayoutVars>
      </dgm:prSet>
      <dgm:spPr/>
    </dgm:pt>
    <dgm:pt modelId="{22931EBF-FF0E-4476-B965-7C4CFFC57D5D}" type="pres">
      <dgm:prSet presAssocID="{AE62509E-8FD5-4BC0-8484-49407DA07B2D}" presName="EmptyPlaceHolder" presStyleCnt="0"/>
      <dgm:spPr/>
    </dgm:pt>
    <dgm:pt modelId="{E3B24336-549D-49F0-9359-D66050EB5874}" type="pres">
      <dgm:prSet presAssocID="{5C2CB4AF-F88D-4FBE-A40E-0CC048A23B9E}" presName="spaceBetweenRectangles" presStyleCnt="0"/>
      <dgm:spPr/>
    </dgm:pt>
    <dgm:pt modelId="{BA5C6161-45D0-475C-8448-3C64E1116DDE}" type="pres">
      <dgm:prSet presAssocID="{9C6534A9-4C27-4998-80A5-DF23882CAE25}" presName="composite" presStyleCnt="0"/>
      <dgm:spPr/>
    </dgm:pt>
    <dgm:pt modelId="{518C67DC-DD9E-4CBB-AAB4-29A6BF0293D1}" type="pres">
      <dgm:prSet presAssocID="{9C6534A9-4C27-4998-80A5-DF23882CAE25}" presName="ConnectorPoint" presStyleLbl="fgAcc1" presStyleIdx="1" presStyleCnt="5"/>
      <dgm:spPr/>
    </dgm:pt>
    <dgm:pt modelId="{5A3F27CE-75F5-4F81-8B83-6BD79DD35F56}" type="pres">
      <dgm:prSet presAssocID="{9C6534A9-4C27-4998-80A5-DF23882CAE25}" presName="ConnectLine" presStyleLbl="alignNode1" presStyleIdx="1"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gm:spPr>
    </dgm:pt>
    <dgm:pt modelId="{D700F516-B7A2-4797-89A9-33E69865E67F}" type="pres">
      <dgm:prSet presAssocID="{9C6534A9-4C27-4998-80A5-DF23882CAE25}" presName="FlexibleEmptyPlaceHolder" presStyleCnt="0"/>
      <dgm:spPr/>
    </dgm:pt>
    <dgm:pt modelId="{CFC4B855-37F7-44F7-8F5F-212A8C903C9E}" type="pres">
      <dgm:prSet presAssocID="{9C6534A9-4C27-4998-80A5-DF23882CAE25}" presName="L2TextContainer" presStyleLbl="bgAcc1" presStyleIdx="1" presStyleCnt="5" custLinFactNeighborX="-7686" custLinFactNeighborY="-3292">
        <dgm:presLayoutVars>
          <dgm:chMax val="0"/>
          <dgm:chPref val="0"/>
          <dgm:bulletEnabled val="1"/>
        </dgm:presLayoutVars>
      </dgm:prSet>
      <dgm:spPr/>
    </dgm:pt>
    <dgm:pt modelId="{44BC7F15-E6CC-47D0-BC84-0201E3A5692E}" type="pres">
      <dgm:prSet presAssocID="{9C6534A9-4C27-4998-80A5-DF23882CAE25}" presName="L1TextContainer" presStyleLbl="revTx" presStyleIdx="1" presStyleCnt="5">
        <dgm:presLayoutVars>
          <dgm:chMax val="1"/>
          <dgm:chPref val="1"/>
          <dgm:bulletEnabled val="1"/>
        </dgm:presLayoutVars>
      </dgm:prSet>
      <dgm:spPr/>
    </dgm:pt>
    <dgm:pt modelId="{E84CD3C4-3CD5-4BA7-AEDE-153A8D59A7DB}" type="pres">
      <dgm:prSet presAssocID="{9C6534A9-4C27-4998-80A5-DF23882CAE25}" presName="EmptyPlaceHolder" presStyleCnt="0"/>
      <dgm:spPr/>
    </dgm:pt>
    <dgm:pt modelId="{49C58ABB-AC54-4464-87F2-230938C090BD}" type="pres">
      <dgm:prSet presAssocID="{83B69D46-737C-4589-B359-6BD9DD58BC91}" presName="spaceBetweenRectangles" presStyleCnt="0"/>
      <dgm:spPr/>
    </dgm:pt>
    <dgm:pt modelId="{4E08309E-6A47-49BE-874A-90327195351B}" type="pres">
      <dgm:prSet presAssocID="{34C8CD19-04E2-4488-965F-DC841C470D45}" presName="composite" presStyleCnt="0"/>
      <dgm:spPr/>
    </dgm:pt>
    <dgm:pt modelId="{8C852A07-938B-41BF-8B39-27CCD0D6DE27}" type="pres">
      <dgm:prSet presAssocID="{34C8CD19-04E2-4488-965F-DC841C470D45}" presName="ConnectorPoint" presStyleLbl="fgAcc1" presStyleIdx="2" presStyleCnt="5"/>
      <dgm:spPr/>
    </dgm:pt>
    <dgm:pt modelId="{320390A9-D954-405B-8B2F-783661A1DA96}" type="pres">
      <dgm:prSet presAssocID="{34C8CD19-04E2-4488-965F-DC841C470D45}" presName="ConnectLine" presStyleLbl="alignNode1" presStyleIdx="2"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gm:spPr>
    </dgm:pt>
    <dgm:pt modelId="{AC714663-74C7-4C16-B1C5-69191676E246}" type="pres">
      <dgm:prSet presAssocID="{34C8CD19-04E2-4488-965F-DC841C470D45}" presName="FlexibleEmptyPlaceHolder" presStyleCnt="0"/>
      <dgm:spPr/>
    </dgm:pt>
    <dgm:pt modelId="{4761B045-2A69-41CE-AEC0-24E60380F6DC}" type="pres">
      <dgm:prSet presAssocID="{34C8CD19-04E2-4488-965F-DC841C470D45}" presName="L2TextContainer" presStyleLbl="bgAcc1" presStyleIdx="2" presStyleCnt="5" custScaleX="118457" custLinFactNeighborX="6283">
        <dgm:presLayoutVars>
          <dgm:chMax val="0"/>
          <dgm:chPref val="0"/>
          <dgm:bulletEnabled val="1"/>
        </dgm:presLayoutVars>
      </dgm:prSet>
      <dgm:spPr/>
    </dgm:pt>
    <dgm:pt modelId="{C74858AE-CB49-4BD7-8C06-16D53258B4B7}" type="pres">
      <dgm:prSet presAssocID="{34C8CD19-04E2-4488-965F-DC841C470D45}" presName="L1TextContainer" presStyleLbl="revTx" presStyleIdx="2" presStyleCnt="5">
        <dgm:presLayoutVars>
          <dgm:chMax val="1"/>
          <dgm:chPref val="1"/>
          <dgm:bulletEnabled val="1"/>
        </dgm:presLayoutVars>
      </dgm:prSet>
      <dgm:spPr/>
    </dgm:pt>
    <dgm:pt modelId="{65DC0CB1-EE65-4AD1-A77C-D6B760612C59}" type="pres">
      <dgm:prSet presAssocID="{34C8CD19-04E2-4488-965F-DC841C470D45}" presName="EmptyPlaceHolder" presStyleCnt="0"/>
      <dgm:spPr/>
    </dgm:pt>
    <dgm:pt modelId="{1350992C-72D1-4936-A7EE-8CA33F6E9CAB}" type="pres">
      <dgm:prSet presAssocID="{7CE5955C-EC28-4D1B-9459-0C5458B1797D}" presName="spaceBetweenRectangles" presStyleCnt="0"/>
      <dgm:spPr/>
    </dgm:pt>
    <dgm:pt modelId="{DA0D1A8F-1D92-476F-972C-E82839B78B96}" type="pres">
      <dgm:prSet presAssocID="{962BFD33-E216-4331-BBD8-38EEDAB2E2C0}" presName="composite" presStyleCnt="0"/>
      <dgm:spPr/>
    </dgm:pt>
    <dgm:pt modelId="{A72D3A03-5E34-4B13-9747-5EFFE003B8C1}" type="pres">
      <dgm:prSet presAssocID="{962BFD33-E216-4331-BBD8-38EEDAB2E2C0}" presName="ConnectorPoint" presStyleLbl="fgAcc1" presStyleIdx="3" presStyleCnt="5"/>
      <dgm:spPr>
        <a:ln>
          <a:noFill/>
        </a:ln>
      </dgm:spPr>
    </dgm:pt>
    <dgm:pt modelId="{EB9D58D6-E34B-4990-86E2-B1CAE3536A29}" type="pres">
      <dgm:prSet presAssocID="{962BFD33-E216-4331-BBD8-38EEDAB2E2C0}" presName="ConnectLine" presStyleLbl="alignNode1" presStyleIdx="3"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gm:spPr>
    </dgm:pt>
    <dgm:pt modelId="{B9FF588F-5F27-4094-9B6D-747FD10A48B7}" type="pres">
      <dgm:prSet presAssocID="{962BFD33-E216-4331-BBD8-38EEDAB2E2C0}" presName="FlexibleEmptyPlaceHolder" presStyleCnt="0"/>
      <dgm:spPr/>
    </dgm:pt>
    <dgm:pt modelId="{160E0A3B-47C8-4C2F-8C45-EC9C3DFA1FFB}" type="pres">
      <dgm:prSet presAssocID="{962BFD33-E216-4331-BBD8-38EEDAB2E2C0}" presName="L2TextContainer" presStyleLbl="bgAcc1" presStyleIdx="3" presStyleCnt="5" custScaleX="103971" custScaleY="112329" custLinFactNeighborX="4296">
        <dgm:presLayoutVars>
          <dgm:chMax val="0"/>
          <dgm:chPref val="0"/>
          <dgm:bulletEnabled val="1"/>
        </dgm:presLayoutVars>
      </dgm:prSet>
      <dgm:spPr/>
    </dgm:pt>
    <dgm:pt modelId="{5646D4EB-C7F1-4D0E-8051-C7D6C1D31ADE}" type="pres">
      <dgm:prSet presAssocID="{962BFD33-E216-4331-BBD8-38EEDAB2E2C0}" presName="L1TextContainer" presStyleLbl="revTx" presStyleIdx="3" presStyleCnt="5" custLinFactNeighborX="4657">
        <dgm:presLayoutVars>
          <dgm:chMax val="1"/>
          <dgm:chPref val="1"/>
          <dgm:bulletEnabled val="1"/>
        </dgm:presLayoutVars>
      </dgm:prSet>
      <dgm:spPr/>
    </dgm:pt>
    <dgm:pt modelId="{937215CC-5D52-40FA-BAD6-30FFF9CDB26A}" type="pres">
      <dgm:prSet presAssocID="{962BFD33-E216-4331-BBD8-38EEDAB2E2C0}" presName="EmptyPlaceHolder" presStyleCnt="0"/>
      <dgm:spPr/>
    </dgm:pt>
    <dgm:pt modelId="{33552C7C-A2D4-4FB7-AD93-DCB3C798AA86}" type="pres">
      <dgm:prSet presAssocID="{FF557E39-8331-4155-901F-701688C4CCAD}" presName="spaceBetweenRectangles" presStyleCnt="0"/>
      <dgm:spPr/>
    </dgm:pt>
    <dgm:pt modelId="{E02EEA3C-5485-4B77-B7B0-7A39B10F0BB4}" type="pres">
      <dgm:prSet presAssocID="{4B075034-3129-4DD5-98D7-318F326739CC}" presName="composite" presStyleCnt="0"/>
      <dgm:spPr/>
    </dgm:pt>
    <dgm:pt modelId="{864F9172-41AB-4727-BD60-71E6F62154FB}" type="pres">
      <dgm:prSet presAssocID="{4B075034-3129-4DD5-98D7-318F326739CC}" presName="ConnectorPoint" presStyleLbl="fgAcc1" presStyleIdx="4" presStyleCnt="5"/>
      <dgm:spPr>
        <a:ln>
          <a:noFill/>
        </a:ln>
      </dgm:spPr>
    </dgm:pt>
    <dgm:pt modelId="{9DE62C25-DC37-4130-AE3D-9F589C2E8903}" type="pres">
      <dgm:prSet presAssocID="{4B075034-3129-4DD5-98D7-318F326739CC}" presName="ConnectLine" presStyleLbl="alignNode1" presStyleIdx="4"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gm:spPr>
    </dgm:pt>
    <dgm:pt modelId="{D7C473BF-4C1D-41EC-BA7A-018501A202B0}" type="pres">
      <dgm:prSet presAssocID="{4B075034-3129-4DD5-98D7-318F326739CC}" presName="FlexibleEmptyPlaceHolder" presStyleCnt="0"/>
      <dgm:spPr/>
    </dgm:pt>
    <dgm:pt modelId="{277020A5-7024-4F77-9051-8B38AF80BE13}" type="pres">
      <dgm:prSet presAssocID="{4B075034-3129-4DD5-98D7-318F326739CC}" presName="L2TextContainer" presStyleLbl="bgAcc1" presStyleIdx="4" presStyleCnt="5" custScaleX="80652" custScaleY="100004" custLinFactNeighborX="7343">
        <dgm:presLayoutVars>
          <dgm:chMax val="0"/>
          <dgm:chPref val="0"/>
          <dgm:bulletEnabled val="1"/>
        </dgm:presLayoutVars>
      </dgm:prSet>
      <dgm:spPr/>
    </dgm:pt>
    <dgm:pt modelId="{03CEA676-E009-456C-B86F-9C9A7D3DA364}" type="pres">
      <dgm:prSet presAssocID="{4B075034-3129-4DD5-98D7-318F326739CC}" presName="L1TextContainer" presStyleLbl="revTx" presStyleIdx="4" presStyleCnt="5" custLinFactNeighborX="7433">
        <dgm:presLayoutVars>
          <dgm:chMax val="1"/>
          <dgm:chPref val="1"/>
          <dgm:bulletEnabled val="1"/>
        </dgm:presLayoutVars>
      </dgm:prSet>
      <dgm:spPr/>
    </dgm:pt>
    <dgm:pt modelId="{0FF1AF1C-630A-46D4-9EE9-7D0F99B23BBE}" type="pres">
      <dgm:prSet presAssocID="{4B075034-3129-4DD5-98D7-318F326739CC}" presName="EmptyPlaceHolder" presStyleCnt="0"/>
      <dgm:spPr/>
    </dgm:pt>
  </dgm:ptLst>
  <dgm:cxnLst>
    <dgm:cxn modelId="{9005EF1F-0C44-4C76-B6AD-2665A722A440}" type="presOf" srcId="{4B075034-3129-4DD5-98D7-318F326739CC}" destId="{03CEA676-E009-456C-B86F-9C9A7D3DA364}" srcOrd="0" destOrd="0" presId="urn:microsoft.com/office/officeart/2017/3/layout/HorizontalPathTimeline#2"/>
    <dgm:cxn modelId="{ABC35420-2881-483F-B687-1FB2F346360F}" type="presOf" srcId="{44D67ED0-6EEA-48F6-A9C1-BE754AABC76A}" destId="{93C358AC-5BA0-4CB6-B22F-1B95FA53D0F3}" srcOrd="0" destOrd="0" presId="urn:microsoft.com/office/officeart/2017/3/layout/HorizontalPathTimeline#2"/>
    <dgm:cxn modelId="{725CA12D-A757-436C-8AF7-AEBED5EF71D6}" type="presOf" srcId="{1C873DD9-FAEE-4BD4-AD8A-9680F5470108}" destId="{4761B045-2A69-41CE-AEC0-24E60380F6DC}" srcOrd="0" destOrd="0" presId="urn:microsoft.com/office/officeart/2017/3/layout/HorizontalPathTimeline#2"/>
    <dgm:cxn modelId="{D77C3B5C-C13D-41B7-AA50-BE60CD5D3FAD}" srcId="{44D67ED0-6EEA-48F6-A9C1-BE754AABC76A}" destId="{962BFD33-E216-4331-BBD8-38EEDAB2E2C0}" srcOrd="3" destOrd="0" parTransId="{AB5F98BE-C987-462F-85E3-90E8BE69A319}" sibTransId="{FF557E39-8331-4155-901F-701688C4CCAD}"/>
    <dgm:cxn modelId="{CE262962-9233-4D16-BC54-0C1082FA28F1}" srcId="{34C8CD19-04E2-4488-965F-DC841C470D45}" destId="{1C873DD9-FAEE-4BD4-AD8A-9680F5470108}" srcOrd="0" destOrd="0" parTransId="{49DA38A4-9AF8-4F38-B037-D84224C809B4}" sibTransId="{C36B1213-57B9-4A2D-B409-9C82E33CF530}"/>
    <dgm:cxn modelId="{82290D4D-2346-4E6C-B254-B9EAA4D01A23}" srcId="{44D67ED0-6EEA-48F6-A9C1-BE754AABC76A}" destId="{9C6534A9-4C27-4998-80A5-DF23882CAE25}" srcOrd="1" destOrd="0" parTransId="{0AA7231B-9394-4732-A7BE-3EB3CF2F8D70}" sibTransId="{83B69D46-737C-4589-B359-6BD9DD58BC91}"/>
    <dgm:cxn modelId="{07030C4E-4D62-4240-B10F-E41B801C763E}" srcId="{44D67ED0-6EEA-48F6-A9C1-BE754AABC76A}" destId="{34C8CD19-04E2-4488-965F-DC841C470D45}" srcOrd="2" destOrd="0" parTransId="{CD5F7DE2-2AD1-4CE8-AAC7-AD9C8E180CEA}" sibTransId="{7CE5955C-EC28-4D1B-9459-0C5458B1797D}"/>
    <dgm:cxn modelId="{0D49E980-DE7B-46C8-A240-0AF3E38E1055}" srcId="{AE62509E-8FD5-4BC0-8484-49407DA07B2D}" destId="{54A260F9-80FA-4E2A-BE87-2C0670B83857}" srcOrd="0" destOrd="0" parTransId="{3E4E3177-8F1B-40ED-B20A-6A6F0041E180}" sibTransId="{BA9E60E0-CF2E-4096-A9F4-556713DB9AE4}"/>
    <dgm:cxn modelId="{D31DF387-4EF3-4D40-95D2-7ED43ACFE8CA}" type="presOf" srcId="{34C8CD19-04E2-4488-965F-DC841C470D45}" destId="{C74858AE-CB49-4BD7-8C06-16D53258B4B7}" srcOrd="0" destOrd="0" presId="urn:microsoft.com/office/officeart/2017/3/layout/HorizontalPathTimeline#2"/>
    <dgm:cxn modelId="{0DE29C93-78F2-43AA-B58C-7715B6F0EBD8}" srcId="{4B075034-3129-4DD5-98D7-318F326739CC}" destId="{1080EDDF-ADDC-4DF2-8E5F-F49A7CF611ED}" srcOrd="0" destOrd="0" parTransId="{8583E403-5FDD-4D7C-B9B3-0CD49AFEBACE}" sibTransId="{4C9E55B0-B04E-4552-BC60-A9DA24745302}"/>
    <dgm:cxn modelId="{A442389C-5DF4-4BDC-8AE3-15B9EE76FF6A}" srcId="{9C6534A9-4C27-4998-80A5-DF23882CAE25}" destId="{02252AC7-1CB3-4D51-ABA7-6590631A4650}" srcOrd="0" destOrd="0" parTransId="{CF12AE32-7440-426E-A968-19DA0E5DC334}" sibTransId="{A2222574-B6B0-42EA-BCEE-85EDC5DC7204}"/>
    <dgm:cxn modelId="{047969A5-710C-4C0E-B61E-734F166269A0}" srcId="{962BFD33-E216-4331-BBD8-38EEDAB2E2C0}" destId="{B296910E-5EDD-40B6-9F5C-49436E692D0A}" srcOrd="0" destOrd="0" parTransId="{911B340C-3486-4299-920E-5DB640C4EDC9}" sibTransId="{33A0507C-F24C-416A-8E94-DB84555D29CB}"/>
    <dgm:cxn modelId="{877415B3-D92E-4833-98AE-6996103B7FFD}" type="presOf" srcId="{02252AC7-1CB3-4D51-ABA7-6590631A4650}" destId="{CFC4B855-37F7-44F7-8F5F-212A8C903C9E}" srcOrd="0" destOrd="0" presId="urn:microsoft.com/office/officeart/2017/3/layout/HorizontalPathTimeline#2"/>
    <dgm:cxn modelId="{8E29C2C0-0274-4EA3-9FF2-BC466EA71A55}" type="presOf" srcId="{54A260F9-80FA-4E2A-BE87-2C0670B83857}" destId="{408DCC00-CC60-4F76-9C61-F00E7DBFC778}" srcOrd="0" destOrd="0" presId="urn:microsoft.com/office/officeart/2017/3/layout/HorizontalPathTimeline#2"/>
    <dgm:cxn modelId="{D99AE8C4-3BAA-477C-83F7-00F8AF38576D}" type="presOf" srcId="{9C6534A9-4C27-4998-80A5-DF23882CAE25}" destId="{44BC7F15-E6CC-47D0-BC84-0201E3A5692E}" srcOrd="0" destOrd="0" presId="urn:microsoft.com/office/officeart/2017/3/layout/HorizontalPathTimeline#2"/>
    <dgm:cxn modelId="{FB22A1C5-F573-4FC4-BF5E-BFBDF858D131}" type="presOf" srcId="{AE62509E-8FD5-4BC0-8484-49407DA07B2D}" destId="{5C96A5F5-16B2-4AEA-9591-B66C220F4A65}" srcOrd="0" destOrd="0" presId="urn:microsoft.com/office/officeart/2017/3/layout/HorizontalPathTimeline#2"/>
    <dgm:cxn modelId="{3FFF5DC7-0983-4794-B4CB-F1F2D9CE51EC}" srcId="{44D67ED0-6EEA-48F6-A9C1-BE754AABC76A}" destId="{4B075034-3129-4DD5-98D7-318F326739CC}" srcOrd="4" destOrd="0" parTransId="{ACA0AE6F-8D87-4F61-8D3E-12FC4D4132DA}" sibTransId="{4F1D94B4-1627-4363-B86E-DD3281EE398D}"/>
    <dgm:cxn modelId="{A48A7ACB-725B-40E0-9300-DE9CD4B48CEA}" type="presOf" srcId="{B296910E-5EDD-40B6-9F5C-49436E692D0A}" destId="{160E0A3B-47C8-4C2F-8C45-EC9C3DFA1FFB}" srcOrd="0" destOrd="0" presId="urn:microsoft.com/office/officeart/2017/3/layout/HorizontalPathTimeline#2"/>
    <dgm:cxn modelId="{B681E0E7-0B3A-4DB8-BF19-F9AE0E1C787B}" srcId="{44D67ED0-6EEA-48F6-A9C1-BE754AABC76A}" destId="{AE62509E-8FD5-4BC0-8484-49407DA07B2D}" srcOrd="0" destOrd="0" parTransId="{8F2C679D-77AF-46F9-9ACE-1E1D440B1883}" sibTransId="{5C2CB4AF-F88D-4FBE-A40E-0CC048A23B9E}"/>
    <dgm:cxn modelId="{E561ABF3-D381-4ACD-A1E0-00CFFAB2B8CD}" type="presOf" srcId="{1080EDDF-ADDC-4DF2-8E5F-F49A7CF611ED}" destId="{277020A5-7024-4F77-9051-8B38AF80BE13}" srcOrd="0" destOrd="0" presId="urn:microsoft.com/office/officeart/2017/3/layout/HorizontalPathTimeline#2"/>
    <dgm:cxn modelId="{69E0CAF8-BA7B-4071-83F2-34B7499AB9BD}" type="presOf" srcId="{962BFD33-E216-4331-BBD8-38EEDAB2E2C0}" destId="{5646D4EB-C7F1-4D0E-8051-C7D6C1D31ADE}" srcOrd="0" destOrd="0" presId="urn:microsoft.com/office/officeart/2017/3/layout/HorizontalPathTimeline#2"/>
    <dgm:cxn modelId="{149B274D-97B1-4D7D-8606-A060E69D9396}" type="presParOf" srcId="{93C358AC-5BA0-4CB6-B22F-1B95FA53D0F3}" destId="{9F83E70B-EE6D-407B-8E1F-FE26817B3B1D}" srcOrd="0" destOrd="0" presId="urn:microsoft.com/office/officeart/2017/3/layout/HorizontalPathTimeline#2"/>
    <dgm:cxn modelId="{9C64AB4C-6C50-4B98-94C3-1FB3A10037C8}" type="presParOf" srcId="{93C358AC-5BA0-4CB6-B22F-1B95FA53D0F3}" destId="{EE6F6E1A-AC88-44BD-8034-0C2734A7943C}" srcOrd="1" destOrd="0" presId="urn:microsoft.com/office/officeart/2017/3/layout/HorizontalPathTimeline#2"/>
    <dgm:cxn modelId="{1FD49278-35FB-4A87-8037-150A03088969}" type="presParOf" srcId="{EE6F6E1A-AC88-44BD-8034-0C2734A7943C}" destId="{27CC3FEA-4989-4FE6-A03A-48D0F90DB146}" srcOrd="0" destOrd="0" presId="urn:microsoft.com/office/officeart/2017/3/layout/HorizontalPathTimeline#2"/>
    <dgm:cxn modelId="{0FDCEE2C-9049-4A7D-A4AD-A3FAB2668504}" type="presParOf" srcId="{27CC3FEA-4989-4FE6-A03A-48D0F90DB146}" destId="{B3AC6DBE-85B6-4AF3-BADF-7E1E82B735CC}" srcOrd="0" destOrd="0" presId="urn:microsoft.com/office/officeart/2017/3/layout/HorizontalPathTimeline#2"/>
    <dgm:cxn modelId="{BD07AC6A-3A2F-47FE-9350-7DA4A29DB905}" type="presParOf" srcId="{27CC3FEA-4989-4FE6-A03A-48D0F90DB146}" destId="{EAA550E8-D286-40B4-9B20-40DE0FCA02CE}" srcOrd="1" destOrd="0" presId="urn:microsoft.com/office/officeart/2017/3/layout/HorizontalPathTimeline#2"/>
    <dgm:cxn modelId="{4EF19140-CE0B-4443-9D3C-912EE4A13BBB}" type="presParOf" srcId="{27CC3FEA-4989-4FE6-A03A-48D0F90DB146}" destId="{13B6FF8E-261C-4941-9C10-4D13C6F1D5E7}" srcOrd="2" destOrd="0" presId="urn:microsoft.com/office/officeart/2017/3/layout/HorizontalPathTimeline#2"/>
    <dgm:cxn modelId="{BF1AB424-047D-439E-A52A-C93F108309A7}" type="presParOf" srcId="{27CC3FEA-4989-4FE6-A03A-48D0F90DB146}" destId="{408DCC00-CC60-4F76-9C61-F00E7DBFC778}" srcOrd="3" destOrd="0" presId="urn:microsoft.com/office/officeart/2017/3/layout/HorizontalPathTimeline#2"/>
    <dgm:cxn modelId="{27C26064-6724-421D-AD07-4F8CD8E80135}" type="presParOf" srcId="{27CC3FEA-4989-4FE6-A03A-48D0F90DB146}" destId="{5C96A5F5-16B2-4AEA-9591-B66C220F4A65}" srcOrd="4" destOrd="0" presId="urn:microsoft.com/office/officeart/2017/3/layout/HorizontalPathTimeline#2"/>
    <dgm:cxn modelId="{292F4599-0304-4E05-BAB2-EE49D095460E}" type="presParOf" srcId="{27CC3FEA-4989-4FE6-A03A-48D0F90DB146}" destId="{22931EBF-FF0E-4476-B965-7C4CFFC57D5D}" srcOrd="5" destOrd="0" presId="urn:microsoft.com/office/officeart/2017/3/layout/HorizontalPathTimeline#2"/>
    <dgm:cxn modelId="{8392B015-2B04-43E7-9510-B7789EEB7846}" type="presParOf" srcId="{EE6F6E1A-AC88-44BD-8034-0C2734A7943C}" destId="{E3B24336-549D-49F0-9359-D66050EB5874}" srcOrd="1" destOrd="0" presId="urn:microsoft.com/office/officeart/2017/3/layout/HorizontalPathTimeline#2"/>
    <dgm:cxn modelId="{DEB72355-D7E1-4139-8780-216F5BC68877}" type="presParOf" srcId="{EE6F6E1A-AC88-44BD-8034-0C2734A7943C}" destId="{BA5C6161-45D0-475C-8448-3C64E1116DDE}" srcOrd="2" destOrd="0" presId="urn:microsoft.com/office/officeart/2017/3/layout/HorizontalPathTimeline#2"/>
    <dgm:cxn modelId="{2CCE8E67-4A08-4B53-AF10-FBBAE15B3F2B}" type="presParOf" srcId="{BA5C6161-45D0-475C-8448-3C64E1116DDE}" destId="{518C67DC-DD9E-4CBB-AAB4-29A6BF0293D1}" srcOrd="0" destOrd="0" presId="urn:microsoft.com/office/officeart/2017/3/layout/HorizontalPathTimeline#2"/>
    <dgm:cxn modelId="{4CADC9F9-8BA0-4EDD-A37D-4E8B04E4E29E}" type="presParOf" srcId="{BA5C6161-45D0-475C-8448-3C64E1116DDE}" destId="{5A3F27CE-75F5-4F81-8B83-6BD79DD35F56}" srcOrd="1" destOrd="0" presId="urn:microsoft.com/office/officeart/2017/3/layout/HorizontalPathTimeline#2"/>
    <dgm:cxn modelId="{1B41BCD8-BE95-491A-A369-71ADA51ABE61}" type="presParOf" srcId="{BA5C6161-45D0-475C-8448-3C64E1116DDE}" destId="{D700F516-B7A2-4797-89A9-33E69865E67F}" srcOrd="2" destOrd="0" presId="urn:microsoft.com/office/officeart/2017/3/layout/HorizontalPathTimeline#2"/>
    <dgm:cxn modelId="{453186C9-646F-4A87-8D08-3C6A70CF7BAD}" type="presParOf" srcId="{BA5C6161-45D0-475C-8448-3C64E1116DDE}" destId="{CFC4B855-37F7-44F7-8F5F-212A8C903C9E}" srcOrd="3" destOrd="0" presId="urn:microsoft.com/office/officeart/2017/3/layout/HorizontalPathTimeline#2"/>
    <dgm:cxn modelId="{C81403FF-4C62-44EE-89D4-44FF6B103301}" type="presParOf" srcId="{BA5C6161-45D0-475C-8448-3C64E1116DDE}" destId="{44BC7F15-E6CC-47D0-BC84-0201E3A5692E}" srcOrd="4" destOrd="0" presId="urn:microsoft.com/office/officeart/2017/3/layout/HorizontalPathTimeline#2"/>
    <dgm:cxn modelId="{29397D7F-02CF-4AD1-8C7C-34F2CC390D32}" type="presParOf" srcId="{BA5C6161-45D0-475C-8448-3C64E1116DDE}" destId="{E84CD3C4-3CD5-4BA7-AEDE-153A8D59A7DB}" srcOrd="5" destOrd="0" presId="urn:microsoft.com/office/officeart/2017/3/layout/HorizontalPathTimeline#2"/>
    <dgm:cxn modelId="{A6654173-7B2F-4382-A377-CCE843BF3678}" type="presParOf" srcId="{EE6F6E1A-AC88-44BD-8034-0C2734A7943C}" destId="{49C58ABB-AC54-4464-87F2-230938C090BD}" srcOrd="3" destOrd="0" presId="urn:microsoft.com/office/officeart/2017/3/layout/HorizontalPathTimeline#2"/>
    <dgm:cxn modelId="{31E145DC-C02D-4A0F-B5CE-A6ADE4102D24}" type="presParOf" srcId="{EE6F6E1A-AC88-44BD-8034-0C2734A7943C}" destId="{4E08309E-6A47-49BE-874A-90327195351B}" srcOrd="4" destOrd="0" presId="urn:microsoft.com/office/officeart/2017/3/layout/HorizontalPathTimeline#2"/>
    <dgm:cxn modelId="{0DC4CD21-2E77-4453-8A0A-1CC26DACFA79}" type="presParOf" srcId="{4E08309E-6A47-49BE-874A-90327195351B}" destId="{8C852A07-938B-41BF-8B39-27CCD0D6DE27}" srcOrd="0" destOrd="0" presId="urn:microsoft.com/office/officeart/2017/3/layout/HorizontalPathTimeline#2"/>
    <dgm:cxn modelId="{D5658259-97F6-4BAA-B865-FB377618C106}" type="presParOf" srcId="{4E08309E-6A47-49BE-874A-90327195351B}" destId="{320390A9-D954-405B-8B2F-783661A1DA96}" srcOrd="1" destOrd="0" presId="urn:microsoft.com/office/officeart/2017/3/layout/HorizontalPathTimeline#2"/>
    <dgm:cxn modelId="{D890E30A-F221-4617-81E8-B2533C036157}" type="presParOf" srcId="{4E08309E-6A47-49BE-874A-90327195351B}" destId="{AC714663-74C7-4C16-B1C5-69191676E246}" srcOrd="2" destOrd="0" presId="urn:microsoft.com/office/officeart/2017/3/layout/HorizontalPathTimeline#2"/>
    <dgm:cxn modelId="{F9A8608F-954A-42C3-975D-FF3D7B60F076}" type="presParOf" srcId="{4E08309E-6A47-49BE-874A-90327195351B}" destId="{4761B045-2A69-41CE-AEC0-24E60380F6DC}" srcOrd="3" destOrd="0" presId="urn:microsoft.com/office/officeart/2017/3/layout/HorizontalPathTimeline#2"/>
    <dgm:cxn modelId="{9A9CCE64-72FB-42F8-9DBC-9C2BB16771DB}" type="presParOf" srcId="{4E08309E-6A47-49BE-874A-90327195351B}" destId="{C74858AE-CB49-4BD7-8C06-16D53258B4B7}" srcOrd="4" destOrd="0" presId="urn:microsoft.com/office/officeart/2017/3/layout/HorizontalPathTimeline#2"/>
    <dgm:cxn modelId="{A4E6B2FB-C239-4145-AB84-C100F8195C22}" type="presParOf" srcId="{4E08309E-6A47-49BE-874A-90327195351B}" destId="{65DC0CB1-EE65-4AD1-A77C-D6B760612C59}" srcOrd="5" destOrd="0" presId="urn:microsoft.com/office/officeart/2017/3/layout/HorizontalPathTimeline#2"/>
    <dgm:cxn modelId="{E73B632E-13D1-4969-9FE9-104CB579914D}" type="presParOf" srcId="{EE6F6E1A-AC88-44BD-8034-0C2734A7943C}" destId="{1350992C-72D1-4936-A7EE-8CA33F6E9CAB}" srcOrd="5" destOrd="0" presId="urn:microsoft.com/office/officeart/2017/3/layout/HorizontalPathTimeline#2"/>
    <dgm:cxn modelId="{29CBD66A-1B9E-4227-A0A6-0A74303F6865}" type="presParOf" srcId="{EE6F6E1A-AC88-44BD-8034-0C2734A7943C}" destId="{DA0D1A8F-1D92-476F-972C-E82839B78B96}" srcOrd="6" destOrd="0" presId="urn:microsoft.com/office/officeart/2017/3/layout/HorizontalPathTimeline#2"/>
    <dgm:cxn modelId="{A350293D-0963-4BB3-858D-81760720AD56}" type="presParOf" srcId="{DA0D1A8F-1D92-476F-972C-E82839B78B96}" destId="{A72D3A03-5E34-4B13-9747-5EFFE003B8C1}" srcOrd="0" destOrd="0" presId="urn:microsoft.com/office/officeart/2017/3/layout/HorizontalPathTimeline#2"/>
    <dgm:cxn modelId="{AD06762D-21EE-4261-AD3E-60C1BFF2A574}" type="presParOf" srcId="{DA0D1A8F-1D92-476F-972C-E82839B78B96}" destId="{EB9D58D6-E34B-4990-86E2-B1CAE3536A29}" srcOrd="1" destOrd="0" presId="urn:microsoft.com/office/officeart/2017/3/layout/HorizontalPathTimeline#2"/>
    <dgm:cxn modelId="{BD022CFF-7A00-46AD-B49E-4FA70BAD24AF}" type="presParOf" srcId="{DA0D1A8F-1D92-476F-972C-E82839B78B96}" destId="{B9FF588F-5F27-4094-9B6D-747FD10A48B7}" srcOrd="2" destOrd="0" presId="urn:microsoft.com/office/officeart/2017/3/layout/HorizontalPathTimeline#2"/>
    <dgm:cxn modelId="{374BA1B3-3DEE-43EA-8E3F-977385263DC1}" type="presParOf" srcId="{DA0D1A8F-1D92-476F-972C-E82839B78B96}" destId="{160E0A3B-47C8-4C2F-8C45-EC9C3DFA1FFB}" srcOrd="3" destOrd="0" presId="urn:microsoft.com/office/officeart/2017/3/layout/HorizontalPathTimeline#2"/>
    <dgm:cxn modelId="{939964A6-04CF-4914-B621-59A261345117}" type="presParOf" srcId="{DA0D1A8F-1D92-476F-972C-E82839B78B96}" destId="{5646D4EB-C7F1-4D0E-8051-C7D6C1D31ADE}" srcOrd="4" destOrd="0" presId="urn:microsoft.com/office/officeart/2017/3/layout/HorizontalPathTimeline#2"/>
    <dgm:cxn modelId="{15513A16-9781-40EE-8F14-298BAFFAC844}" type="presParOf" srcId="{DA0D1A8F-1D92-476F-972C-E82839B78B96}" destId="{937215CC-5D52-40FA-BAD6-30FFF9CDB26A}" srcOrd="5" destOrd="0" presId="urn:microsoft.com/office/officeart/2017/3/layout/HorizontalPathTimeline#2"/>
    <dgm:cxn modelId="{63CC12B3-2BEC-4C22-AA69-B71529AA12A0}" type="presParOf" srcId="{EE6F6E1A-AC88-44BD-8034-0C2734A7943C}" destId="{33552C7C-A2D4-4FB7-AD93-DCB3C798AA86}" srcOrd="7" destOrd="0" presId="urn:microsoft.com/office/officeart/2017/3/layout/HorizontalPathTimeline#2"/>
    <dgm:cxn modelId="{BC239F0C-73B2-46F5-8CD5-C0E05EE657B1}" type="presParOf" srcId="{EE6F6E1A-AC88-44BD-8034-0C2734A7943C}" destId="{E02EEA3C-5485-4B77-B7B0-7A39B10F0BB4}" srcOrd="8" destOrd="0" presId="urn:microsoft.com/office/officeart/2017/3/layout/HorizontalPathTimeline#2"/>
    <dgm:cxn modelId="{E97A20AD-2C06-4101-A62B-1654DCD99024}" type="presParOf" srcId="{E02EEA3C-5485-4B77-B7B0-7A39B10F0BB4}" destId="{864F9172-41AB-4727-BD60-71E6F62154FB}" srcOrd="0" destOrd="0" presId="urn:microsoft.com/office/officeart/2017/3/layout/HorizontalPathTimeline#2"/>
    <dgm:cxn modelId="{CECCA3E3-40D1-4D70-A156-21D51D151C9D}" type="presParOf" srcId="{E02EEA3C-5485-4B77-B7B0-7A39B10F0BB4}" destId="{9DE62C25-DC37-4130-AE3D-9F589C2E8903}" srcOrd="1" destOrd="0" presId="urn:microsoft.com/office/officeart/2017/3/layout/HorizontalPathTimeline#2"/>
    <dgm:cxn modelId="{551F1B8E-C761-4A0D-BD20-1ADC2F8E7D4F}" type="presParOf" srcId="{E02EEA3C-5485-4B77-B7B0-7A39B10F0BB4}" destId="{D7C473BF-4C1D-41EC-BA7A-018501A202B0}" srcOrd="2" destOrd="0" presId="urn:microsoft.com/office/officeart/2017/3/layout/HorizontalPathTimeline#2"/>
    <dgm:cxn modelId="{B9F151E5-365B-4B4B-8365-7636CB8EE0DE}" type="presParOf" srcId="{E02EEA3C-5485-4B77-B7B0-7A39B10F0BB4}" destId="{277020A5-7024-4F77-9051-8B38AF80BE13}" srcOrd="3" destOrd="0" presId="urn:microsoft.com/office/officeart/2017/3/layout/HorizontalPathTimeline#2"/>
    <dgm:cxn modelId="{AD8E32F4-AD88-42BA-A1B7-B83C695C09E4}" type="presParOf" srcId="{E02EEA3C-5485-4B77-B7B0-7A39B10F0BB4}" destId="{03CEA676-E009-456C-B86F-9C9A7D3DA364}" srcOrd="4" destOrd="0" presId="urn:microsoft.com/office/officeart/2017/3/layout/HorizontalPathTimeline#2"/>
    <dgm:cxn modelId="{A5187015-38E2-4D85-A481-DFB73A5E1632}" type="presParOf" srcId="{E02EEA3C-5485-4B77-B7B0-7A39B10F0BB4}" destId="{0FF1AF1C-630A-46D4-9EE9-7D0F99B23BBE}" srcOrd="5" destOrd="0" presId="urn:microsoft.com/office/officeart/2017/3/layout/HorizontalPath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3E70B-EE6D-407B-8E1F-FE26817B3B1D}">
      <dsp:nvSpPr>
        <dsp:cNvPr id="0" name=""/>
        <dsp:cNvSpPr/>
      </dsp:nvSpPr>
      <dsp:spPr>
        <a:xfrm>
          <a:off x="0" y="1988954"/>
          <a:ext cx="10013709" cy="165746"/>
        </a:xfrm>
        <a:prstGeom prst="rect">
          <a:avLst/>
        </a:prstGeom>
        <a:solidFill>
          <a:schemeClr val="accent3"/>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AA550E8-D286-40B4-9B20-40DE0FCA02CE}">
      <dsp:nvSpPr>
        <dsp:cNvPr id="0" name=""/>
        <dsp:cNvSpPr/>
      </dsp:nvSpPr>
      <dsp:spPr>
        <a:xfrm>
          <a:off x="1591119" y="1284533"/>
          <a:ext cx="0" cy="787294"/>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08DCC00-CC60-4F76-9C61-F00E7DBFC778}">
      <dsp:nvSpPr>
        <dsp:cNvPr id="0" name=""/>
        <dsp:cNvSpPr/>
      </dsp:nvSpPr>
      <dsp:spPr>
        <a:xfrm>
          <a:off x="0" y="624138"/>
          <a:ext cx="3182238" cy="66039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3018" tIns="39605" rIns="143018" bIns="39605" numCol="1" spcCol="1270" rtlCol="0" anchor="ctr" anchorCtr="0">
          <a:noAutofit/>
        </a:bodyPr>
        <a:lstStyle/>
        <a:p>
          <a:pPr marL="0" lvl="0" indent="0" algn="l" defTabSz="800100" rtl="0">
            <a:lnSpc>
              <a:spcPct val="90000"/>
            </a:lnSpc>
            <a:spcBef>
              <a:spcPct val="0"/>
            </a:spcBef>
            <a:spcAft>
              <a:spcPts val="0"/>
            </a:spcAft>
            <a:buFont typeface="Arial" panose="020B0604020202020204" pitchFamily="34" charset="0"/>
            <a:buNone/>
          </a:pPr>
          <a:r>
            <a:rPr lang="fr-FR" sz="1800" b="0" i="0" kern="1200" dirty="0">
              <a:solidFill>
                <a:schemeClr val="accent5">
                  <a:lumMod val="50000"/>
                </a:schemeClr>
              </a:solidFill>
              <a:effectLst/>
              <a:latin typeface="Arial Black" panose="020B0A04020102020204" pitchFamily="34" charset="0"/>
            </a:rPr>
            <a:t>Recherche d’une idée de startup </a:t>
          </a:r>
          <a:endParaRPr lang="fr-FR" sz="1800" b="0" i="0" kern="1200" spc="100" baseline="0" dirty="0">
            <a:solidFill>
              <a:schemeClr val="tx1"/>
            </a:solidFill>
            <a:effectLst/>
            <a:latin typeface="Arial Black" panose="020B0A04020102020204" pitchFamily="34" charset="0"/>
          </a:endParaRPr>
        </a:p>
      </dsp:txBody>
      <dsp:txXfrm>
        <a:off x="0" y="624138"/>
        <a:ext cx="3182238" cy="660395"/>
      </dsp:txXfrm>
    </dsp:sp>
    <dsp:sp modelId="{5C96A5F5-16B2-4AEA-9591-B66C220F4A65}">
      <dsp:nvSpPr>
        <dsp:cNvPr id="0" name=""/>
        <dsp:cNvSpPr/>
      </dsp:nvSpPr>
      <dsp:spPr>
        <a:xfrm>
          <a:off x="117589" y="2254021"/>
          <a:ext cx="2632510" cy="1380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100000"/>
            </a:lnSpc>
            <a:spcBef>
              <a:spcPct val="0"/>
            </a:spcBef>
            <a:spcAft>
              <a:spcPts val="0"/>
            </a:spcAft>
            <a:buNone/>
          </a:pPr>
          <a:endParaRPr lang="fr-FR" sz="1800" b="1" kern="1200" spc="100" dirty="0">
            <a:solidFill>
              <a:schemeClr val="tx1"/>
            </a:solidFill>
          </a:endParaRPr>
        </a:p>
      </dsp:txBody>
      <dsp:txXfrm>
        <a:off x="117589" y="2254021"/>
        <a:ext cx="2632510" cy="1380346"/>
      </dsp:txXfrm>
    </dsp:sp>
    <dsp:sp modelId="{B3AC6DBE-85B6-4AF3-BADF-7E1E82B735CC}">
      <dsp:nvSpPr>
        <dsp:cNvPr id="0" name=""/>
        <dsp:cNvSpPr/>
      </dsp:nvSpPr>
      <dsp:spPr>
        <a:xfrm>
          <a:off x="1534199" y="2020032"/>
          <a:ext cx="113839" cy="103591"/>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5A3F27CE-75F5-4F81-8B83-6BD79DD35F56}">
      <dsp:nvSpPr>
        <dsp:cNvPr id="0" name=""/>
        <dsp:cNvSpPr/>
      </dsp:nvSpPr>
      <dsp:spPr>
        <a:xfrm>
          <a:off x="3069170" y="2050087"/>
          <a:ext cx="0" cy="787294"/>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CFC4B855-37F7-44F7-8F5F-212A8C903C9E}">
      <dsp:nvSpPr>
        <dsp:cNvPr id="0" name=""/>
        <dsp:cNvSpPr/>
      </dsp:nvSpPr>
      <dsp:spPr>
        <a:xfrm>
          <a:off x="1621289" y="2837382"/>
          <a:ext cx="2895761" cy="66039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3018" tIns="39605" rIns="143018" bIns="39605" numCol="1" spcCol="1270" anchor="ctr" anchorCtr="0">
          <a:noAutofit/>
        </a:bodyPr>
        <a:lstStyle/>
        <a:p>
          <a:pPr marL="0" lvl="0" indent="0" algn="l" defTabSz="800100">
            <a:lnSpc>
              <a:spcPct val="90000"/>
            </a:lnSpc>
            <a:spcBef>
              <a:spcPct val="0"/>
            </a:spcBef>
            <a:spcAft>
              <a:spcPct val="35000"/>
            </a:spcAft>
            <a:buNone/>
          </a:pPr>
          <a:r>
            <a:rPr lang="fr-FR" sz="1800" b="0" i="0" kern="1200" dirty="0">
              <a:solidFill>
                <a:schemeClr val="accent5">
                  <a:lumMod val="50000"/>
                </a:schemeClr>
              </a:solidFill>
              <a:effectLst/>
              <a:latin typeface="Arial Black" panose="020B0A04020102020204" pitchFamily="34" charset="0"/>
            </a:rPr>
            <a:t>Établissement d’un business plan</a:t>
          </a:r>
        </a:p>
      </dsp:txBody>
      <dsp:txXfrm>
        <a:off x="1621289" y="2837382"/>
        <a:ext cx="2895761" cy="660395"/>
      </dsp:txXfrm>
    </dsp:sp>
    <dsp:sp modelId="{44BC7F15-E6CC-47D0-BC84-0201E3A5692E}">
      <dsp:nvSpPr>
        <dsp:cNvPr id="0" name=""/>
        <dsp:cNvSpPr/>
      </dsp:nvSpPr>
      <dsp:spPr>
        <a:xfrm>
          <a:off x="1975483" y="1450279"/>
          <a:ext cx="2632510"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b" anchorCtr="1">
          <a:noAutofit/>
        </a:bodyPr>
        <a:lstStyle/>
        <a:p>
          <a:pPr marL="0" lvl="0" indent="0" algn="ctr" defTabSz="400050" rtl="0">
            <a:lnSpc>
              <a:spcPct val="90000"/>
            </a:lnSpc>
            <a:spcBef>
              <a:spcPct val="0"/>
            </a:spcBef>
            <a:spcAft>
              <a:spcPts val="0"/>
            </a:spcAft>
            <a:buFont typeface="Arial" panose="020B0604020202020204" pitchFamily="34" charset="0"/>
            <a:buNone/>
          </a:pPr>
          <a:endParaRPr lang="fr-FR" sz="900" kern="1200" spc="100" baseline="0" dirty="0">
            <a:solidFill>
              <a:schemeClr val="tx1"/>
            </a:solidFill>
          </a:endParaRPr>
        </a:p>
      </dsp:txBody>
      <dsp:txXfrm>
        <a:off x="1975483" y="1450279"/>
        <a:ext cx="2632510" cy="468233"/>
      </dsp:txXfrm>
    </dsp:sp>
    <dsp:sp modelId="{518C67DC-DD9E-4CBB-AAB4-29A6BF0293D1}">
      <dsp:nvSpPr>
        <dsp:cNvPr id="0" name=""/>
        <dsp:cNvSpPr/>
      </dsp:nvSpPr>
      <dsp:spPr>
        <a:xfrm>
          <a:off x="3017374" y="1998292"/>
          <a:ext cx="103591" cy="103591"/>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0390A9-D954-405B-8B2F-783661A1DA96}">
      <dsp:nvSpPr>
        <dsp:cNvPr id="0" name=""/>
        <dsp:cNvSpPr/>
      </dsp:nvSpPr>
      <dsp:spPr>
        <a:xfrm>
          <a:off x="5188795" y="1284533"/>
          <a:ext cx="0" cy="787294"/>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4761B045-2A69-41CE-AEC0-24E60380F6DC}">
      <dsp:nvSpPr>
        <dsp:cNvPr id="0" name=""/>
        <dsp:cNvSpPr/>
      </dsp:nvSpPr>
      <dsp:spPr>
        <a:xfrm>
          <a:off x="3473679" y="624138"/>
          <a:ext cx="3430231" cy="66039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3018" tIns="39605" rIns="143018" bIns="39605" numCol="1" spcCol="1270" anchor="ctr" anchorCtr="0">
          <a:noAutofit/>
        </a:bodyPr>
        <a:lstStyle/>
        <a:p>
          <a:pPr marL="0" lvl="0" indent="0" algn="l" defTabSz="800100">
            <a:lnSpc>
              <a:spcPct val="90000"/>
            </a:lnSpc>
            <a:spcBef>
              <a:spcPct val="0"/>
            </a:spcBef>
            <a:spcAft>
              <a:spcPct val="35000"/>
            </a:spcAft>
            <a:buNone/>
          </a:pPr>
          <a:r>
            <a:rPr lang="fr-FR" sz="1800" b="0" i="0" kern="1200" dirty="0">
              <a:solidFill>
                <a:schemeClr val="accent5">
                  <a:lumMod val="50000"/>
                </a:schemeClr>
              </a:solidFill>
              <a:effectLst/>
              <a:latin typeface="Arial Black" panose="020B0A04020102020204" pitchFamily="34" charset="0"/>
            </a:rPr>
            <a:t>Choix de la forme juridique</a:t>
          </a:r>
        </a:p>
      </dsp:txBody>
      <dsp:txXfrm>
        <a:off x="3473679" y="624138"/>
        <a:ext cx="3430231" cy="660395"/>
      </dsp:txXfrm>
    </dsp:sp>
    <dsp:sp modelId="{C74858AE-CB49-4BD7-8C06-16D53258B4B7}">
      <dsp:nvSpPr>
        <dsp:cNvPr id="0" name=""/>
        <dsp:cNvSpPr/>
      </dsp:nvSpPr>
      <dsp:spPr>
        <a:xfrm>
          <a:off x="3690599" y="2225143"/>
          <a:ext cx="2632510"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1">
          <a:noAutofit/>
        </a:bodyPr>
        <a:lstStyle/>
        <a:p>
          <a:pPr marL="0" lvl="0" indent="0" algn="ctr" defTabSz="400050" rtl="0">
            <a:lnSpc>
              <a:spcPct val="90000"/>
            </a:lnSpc>
            <a:spcBef>
              <a:spcPct val="0"/>
            </a:spcBef>
            <a:spcAft>
              <a:spcPts val="0"/>
            </a:spcAft>
            <a:buFont typeface="Arial" panose="020B0604020202020204" pitchFamily="34" charset="0"/>
            <a:buNone/>
          </a:pPr>
          <a:r>
            <a:rPr lang="fr-FR" sz="900" b="0" i="0" kern="1200" spc="150" dirty="0">
              <a:solidFill>
                <a:schemeClr val="tx1"/>
              </a:solidFill>
            </a:rPr>
            <a:t>. </a:t>
          </a:r>
          <a:endParaRPr lang="fr-FR" sz="900" kern="1200" spc="150" baseline="0" dirty="0">
            <a:solidFill>
              <a:schemeClr val="tx1"/>
            </a:solidFill>
          </a:endParaRPr>
        </a:p>
      </dsp:txBody>
      <dsp:txXfrm>
        <a:off x="3690599" y="2225143"/>
        <a:ext cx="2632510" cy="468233"/>
      </dsp:txXfrm>
    </dsp:sp>
    <dsp:sp modelId="{8C852A07-938B-41BF-8B39-27CCD0D6DE27}">
      <dsp:nvSpPr>
        <dsp:cNvPr id="0" name=""/>
        <dsp:cNvSpPr/>
      </dsp:nvSpPr>
      <dsp:spPr>
        <a:xfrm>
          <a:off x="5127439" y="2020032"/>
          <a:ext cx="122711" cy="103591"/>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B9D58D6-E34B-4990-86E2-B1CAE3536A29}">
      <dsp:nvSpPr>
        <dsp:cNvPr id="0" name=""/>
        <dsp:cNvSpPr/>
      </dsp:nvSpPr>
      <dsp:spPr>
        <a:xfrm>
          <a:off x="6846372" y="2023295"/>
          <a:ext cx="0" cy="88436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160E0A3B-47C8-4C2F-8C45-EC9C3DFA1FFB}">
      <dsp:nvSpPr>
        <dsp:cNvPr id="0" name=""/>
        <dsp:cNvSpPr/>
      </dsp:nvSpPr>
      <dsp:spPr>
        <a:xfrm>
          <a:off x="5340996" y="2820807"/>
          <a:ext cx="3010751" cy="69817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3018" tIns="37276" rIns="143018" bIns="37276" numCol="1" spcCol="1270" anchor="ctr" anchorCtr="0">
          <a:noAutofit/>
        </a:bodyPr>
        <a:lstStyle/>
        <a:p>
          <a:pPr marL="0" lvl="0" indent="0" algn="l" defTabSz="800100">
            <a:lnSpc>
              <a:spcPct val="90000"/>
            </a:lnSpc>
            <a:spcBef>
              <a:spcPct val="0"/>
            </a:spcBef>
            <a:spcAft>
              <a:spcPct val="35000"/>
            </a:spcAft>
            <a:buNone/>
          </a:pPr>
          <a:r>
            <a:rPr lang="fr-FR" sz="1800" b="0" i="0" kern="1200" dirty="0">
              <a:solidFill>
                <a:schemeClr val="accent5">
                  <a:lumMod val="50000"/>
                </a:schemeClr>
              </a:solidFill>
              <a:effectLst/>
              <a:latin typeface="Arial Black" panose="020B0A04020102020204" pitchFamily="34" charset="0"/>
            </a:rPr>
            <a:t>Financer sa startup</a:t>
          </a:r>
          <a:endParaRPr lang="fr-FR" sz="1800" b="0" i="0" kern="1200" spc="100" baseline="0" dirty="0">
            <a:solidFill>
              <a:schemeClr val="accent5">
                <a:lumMod val="50000"/>
              </a:schemeClr>
            </a:solidFill>
            <a:effectLst/>
            <a:latin typeface="Arial Black" panose="020B0A04020102020204" pitchFamily="34" charset="0"/>
          </a:endParaRPr>
        </a:p>
      </dsp:txBody>
      <dsp:txXfrm>
        <a:off x="5340996" y="2820807"/>
        <a:ext cx="3010751" cy="698179"/>
      </dsp:txXfrm>
    </dsp:sp>
    <dsp:sp modelId="{5646D4EB-C7F1-4D0E-8051-C7D6C1D31ADE}">
      <dsp:nvSpPr>
        <dsp:cNvPr id="0" name=""/>
        <dsp:cNvSpPr/>
      </dsp:nvSpPr>
      <dsp:spPr>
        <a:xfrm>
          <a:off x="5528311" y="1450279"/>
          <a:ext cx="2632510"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b" anchorCtr="1">
          <a:noAutofit/>
        </a:bodyPr>
        <a:lstStyle/>
        <a:p>
          <a:pPr marL="0" lvl="0" indent="0" algn="ctr" defTabSz="889000" rtl="0">
            <a:lnSpc>
              <a:spcPct val="90000"/>
            </a:lnSpc>
            <a:spcBef>
              <a:spcPct val="0"/>
            </a:spcBef>
            <a:spcAft>
              <a:spcPts val="0"/>
            </a:spcAft>
            <a:buFont typeface="Arial" panose="020B0604020202020204" pitchFamily="34" charset="0"/>
            <a:buNone/>
          </a:pPr>
          <a:endParaRPr lang="fr-FR" sz="2000" kern="1200" spc="100" dirty="0">
            <a:solidFill>
              <a:schemeClr val="tx1"/>
            </a:solidFill>
          </a:endParaRPr>
        </a:p>
      </dsp:txBody>
      <dsp:txXfrm>
        <a:off x="5528311" y="1450279"/>
        <a:ext cx="2632510" cy="468233"/>
      </dsp:txXfrm>
    </dsp:sp>
    <dsp:sp modelId="{A72D3A03-5E34-4B13-9747-5EFFE003B8C1}">
      <dsp:nvSpPr>
        <dsp:cNvPr id="0" name=""/>
        <dsp:cNvSpPr/>
      </dsp:nvSpPr>
      <dsp:spPr>
        <a:xfrm>
          <a:off x="6792519" y="2013646"/>
          <a:ext cx="107705" cy="116363"/>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9DE62C25-DC37-4130-AE3D-9F589C2E8903}">
      <dsp:nvSpPr>
        <dsp:cNvPr id="0" name=""/>
        <dsp:cNvSpPr/>
      </dsp:nvSpPr>
      <dsp:spPr>
        <a:xfrm>
          <a:off x="8579925" y="1284517"/>
          <a:ext cx="0" cy="787326"/>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277020A5-7024-4F77-9051-8B38AF80BE13}">
      <dsp:nvSpPr>
        <dsp:cNvPr id="0" name=""/>
        <dsp:cNvSpPr/>
      </dsp:nvSpPr>
      <dsp:spPr>
        <a:xfrm>
          <a:off x="7132044" y="293920"/>
          <a:ext cx="2335489" cy="990632"/>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3018" tIns="59408" rIns="143018" bIns="59408" numCol="1" spcCol="1270" anchor="ctr" anchorCtr="0">
          <a:noAutofit/>
        </a:bodyPr>
        <a:lstStyle/>
        <a:p>
          <a:pPr marL="0" lvl="0" indent="0" algn="l" defTabSz="800100">
            <a:lnSpc>
              <a:spcPct val="90000"/>
            </a:lnSpc>
            <a:spcBef>
              <a:spcPct val="0"/>
            </a:spcBef>
            <a:spcAft>
              <a:spcPct val="35000"/>
            </a:spcAft>
            <a:buNone/>
          </a:pPr>
          <a:r>
            <a:rPr lang="fr-FR" sz="1800" b="0" i="0" kern="1200" dirty="0">
              <a:solidFill>
                <a:schemeClr val="accent5">
                  <a:lumMod val="50000"/>
                </a:schemeClr>
              </a:solidFill>
              <a:effectLst/>
              <a:latin typeface="Arial Black" panose="020B0A04020102020204" pitchFamily="34" charset="0"/>
            </a:rPr>
            <a:t>Démarrage et développement des activités</a:t>
          </a:r>
          <a:endParaRPr lang="fr-FR" sz="1800" b="0" i="0" kern="1200" spc="100" baseline="0" dirty="0">
            <a:solidFill>
              <a:schemeClr val="accent5">
                <a:lumMod val="50000"/>
              </a:schemeClr>
            </a:solidFill>
            <a:effectLst/>
            <a:latin typeface="Arial Black" panose="020B0A04020102020204" pitchFamily="34" charset="0"/>
          </a:endParaRPr>
        </a:p>
      </dsp:txBody>
      <dsp:txXfrm>
        <a:off x="7132044" y="293920"/>
        <a:ext cx="2335489" cy="990632"/>
      </dsp:txXfrm>
    </dsp:sp>
    <dsp:sp modelId="{03CEA676-E009-456C-B86F-9C9A7D3DA364}">
      <dsp:nvSpPr>
        <dsp:cNvPr id="0" name=""/>
        <dsp:cNvSpPr/>
      </dsp:nvSpPr>
      <dsp:spPr>
        <a:xfrm>
          <a:off x="7246708" y="2225143"/>
          <a:ext cx="2632510"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1">
          <a:noAutofit/>
        </a:bodyPr>
        <a:lstStyle/>
        <a:p>
          <a:pPr marL="0" lvl="0" indent="0" algn="ctr" defTabSz="889000" rtl="0">
            <a:lnSpc>
              <a:spcPct val="90000"/>
            </a:lnSpc>
            <a:spcBef>
              <a:spcPct val="0"/>
            </a:spcBef>
            <a:spcAft>
              <a:spcPts val="0"/>
            </a:spcAft>
            <a:buFont typeface="Arial" panose="020B0604020202020204" pitchFamily="34" charset="0"/>
            <a:buNone/>
          </a:pPr>
          <a:endParaRPr lang="fr-FR" sz="2000" kern="1200" spc="100" dirty="0">
            <a:solidFill>
              <a:schemeClr val="tx1"/>
            </a:solidFill>
          </a:endParaRPr>
        </a:p>
      </dsp:txBody>
      <dsp:txXfrm>
        <a:off x="7246708" y="2225143"/>
        <a:ext cx="2632510" cy="468233"/>
      </dsp:txXfrm>
    </dsp:sp>
    <dsp:sp modelId="{864F9172-41AB-4727-BD60-71E6F62154FB}">
      <dsp:nvSpPr>
        <dsp:cNvPr id="0" name=""/>
        <dsp:cNvSpPr/>
      </dsp:nvSpPr>
      <dsp:spPr>
        <a:xfrm>
          <a:off x="8528129" y="2020030"/>
          <a:ext cx="83548" cy="103595"/>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2">
  <dgm:title val="Chronologie en trajectoire horizontale"/>
  <dgm:desc val="Permet de représenter une liste d’événements dans l’ordre chronologique. La forme rectangulaire contient la description, tandis que la date apparaît près du point circulaire. Il s’agit du graphique SmartArt idéal pour afficher une grande quantité de texte avec un format de date cour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asst0">
      <dgm:alg type="sp"/>
      <dgm:shape xmlns:r="http://schemas.openxmlformats.org/officeDocument/2006/relationships" type="rect" r:blip="">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fact="0.88"/>
                <dgm:constr type="h" for="ch" forName="L2TextContainer" refType="h" fact="0.15"/>
                <dgm:constr type="h" for="ch" forName="L2TextContainer" refType="h" op="lte" fact="0.31"/>
                <dgm:constr type="b" for="ch" forName="L2TextContainer" refType="h" fact="0.31"/>
                <dgm:constr type="l" for="ch" forName="L2TextContainer" refType="w" fact="0.06"/>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6"/>
                <dgm:constr type="h" for="ch" forName="FlexibleEmptyPlaceHolder" refType="h" op="gte" fact="0.005"/>
                <dgm:constr type="t" for="ch" forName="FlexibleEmptyPlaceHolder" refType="h" fact="0"/>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L1TextContainer" refType="w" fact="0.8"/>
                <dgm:constr type="l" for="ch" forName="L1TextContainer" refType="w" fact="0.1"/>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6"/>
                <dgm:constr type="h" for="ch" forName="FlexibleEmptyPlaceHolder" refType="h" op="gte" fact="0.005"/>
                <dgm:constr type="b" for="ch" forName="FlexibleEmptyPlaceHolder" refType="h"/>
                <dgm:constr type="w" for="ch" forName="L1TextContainer" refType="w" fact="0.8"/>
                <dgm:constr type="l" for="ch" forName="L1TextContainer" refType="w" fact="0.1"/>
                <dgm:constr type="t" for="ch" forName="L1TextContainer" refType="h" fact="0.35"/>
                <dgm:constr type="h" for="ch" forName="L1TextContainer" refType="h" fact="0.113"/>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fact="0.88"/>
                <dgm:constr type="h" for="ch" forName="L2TextContainer" refType="h" fact="0.15"/>
                <dgm:constr type="h" for="ch" forName="L2TextContainer" refType="h" op="lte" fact="0.31"/>
                <dgm:constr type="t" for="ch" forName="L2TextContainer" refType="h" fact="0.69"/>
                <dgm:constr type="l" for="ch" forName="L2TextContainer" refType="w" fact="0.06"/>
              </dgm:constrLst>
            </dgm:else>
          </dgm:choose>
          <dgm:layoutNode name="ConnectorPoint" styleLbl="fgAcc1" moveWith="L2TextContainer">
            <dgm:alg type="sp"/>
            <dgm:shape xmlns:r="http://schemas.openxmlformats.org/officeDocument/2006/relationships" type="ellipse" r:blip="" zOrderOff="10">
              <dgm:adjLst/>
            </dgm:shape>
            <dgm:presOf/>
            <dgm:constrLst/>
          </dgm:layoutNode>
          <dgm:layoutNode name="ConnectLine" styleLbl="alignNode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w" fact="0.14"/>
              <dgm:constr type="rMarg" refType="w" fact="0.14"/>
              <dgm:constr type="tMarg" refType="h" fact="0.17"/>
              <dgm:constr type="bMarg" refType="h" fact="0.17"/>
            </dgm:constrLst>
            <dgm:ruleLst>
              <dgm:rule type="h" val="INF" fact="NaN" max="NaN"/>
              <dgm:rule type="primFontSz" val="11"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0589D207-BE08-4B33-B5B0-5A5A94C951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a:extLst>
              <a:ext uri="{FF2B5EF4-FFF2-40B4-BE49-F238E27FC236}">
                <a16:creationId xmlns:a16="http://schemas.microsoft.com/office/drawing/2014/main" id="{C5E58DB9-49DC-495B-A68F-33D105C906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476305C-2F7B-45CB-B255-B6C57D23E9BB}" type="datetime1">
              <a:rPr lang="fr-FR" smtClean="0"/>
              <a:t>24/11/2022</a:t>
            </a:fld>
            <a:endParaRPr lang="fr-FR" dirty="0"/>
          </a:p>
        </p:txBody>
      </p:sp>
      <p:sp>
        <p:nvSpPr>
          <p:cNvPr id="4" name="Espace réservé du pied de page 3">
            <a:extLst>
              <a:ext uri="{FF2B5EF4-FFF2-40B4-BE49-F238E27FC236}">
                <a16:creationId xmlns:a16="http://schemas.microsoft.com/office/drawing/2014/main" id="{7F66337E-DAD5-442C-9B8F-E10EB7D97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5" name="Espace réservé du numéro de diapositive 4">
            <a:extLst>
              <a:ext uri="{FF2B5EF4-FFF2-40B4-BE49-F238E27FC236}">
                <a16:creationId xmlns:a16="http://schemas.microsoft.com/office/drawing/2014/main" id="{7EE3BDF2-02BD-4181-AC28-FD56172CC6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AF8A362-CAFC-4987-9A50-47570528395E}" type="slidenum">
              <a:rPr lang="fr-FR" smtClean="0"/>
              <a:t>‹N°›</a:t>
            </a:fld>
            <a:endParaRPr lang="fr-FR" dirty="0"/>
          </a:p>
        </p:txBody>
      </p:sp>
    </p:spTree>
    <p:extLst>
      <p:ext uri="{BB962C8B-B14F-4D97-AF65-F5344CB8AC3E}">
        <p14:creationId xmlns:p14="http://schemas.microsoft.com/office/powerpoint/2010/main" val="45237491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86D94D8-DDDB-4A07-9F82-909B89FF08C0}" type="datetime1">
              <a:rPr lang="fr-FR" smtClean="0"/>
              <a:t>24/11/2022</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4EEB602-95FC-483A-B12D-216A7AD7EA24}" type="slidenum">
              <a:rPr lang="fr-FR" smtClean="0"/>
              <a:t>‹N°›</a:t>
            </a:fld>
            <a:endParaRPr lang="fr-FR" dirty="0"/>
          </a:p>
        </p:txBody>
      </p:sp>
    </p:spTree>
    <p:extLst>
      <p:ext uri="{BB962C8B-B14F-4D97-AF65-F5344CB8AC3E}">
        <p14:creationId xmlns:p14="http://schemas.microsoft.com/office/powerpoint/2010/main" val="132584309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legalstart.fr/fiches-pratiques/startup/idee-startup/"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www.legalstart.fr/fiches-pratiques/startup/fonctionnement-startup/"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Bonjour a tous , je suis </a:t>
            </a:r>
            <a:r>
              <a:rPr lang="fr-FR" dirty="0" err="1"/>
              <a:t>nour</a:t>
            </a:r>
            <a:r>
              <a:rPr lang="fr-FR" dirty="0"/>
              <a:t> </a:t>
            </a:r>
            <a:r>
              <a:rPr lang="fr-FR" dirty="0" err="1"/>
              <a:t>feki</a:t>
            </a:r>
            <a:r>
              <a:rPr lang="fr-FR" dirty="0"/>
              <a:t> , je vais vous </a:t>
            </a:r>
            <a:r>
              <a:rPr lang="fr-FR" dirty="0" err="1"/>
              <a:t>presenter</a:t>
            </a:r>
            <a:r>
              <a:rPr lang="fr-FR" dirty="0"/>
              <a:t> mon projet start up en </a:t>
            </a:r>
            <a:r>
              <a:rPr lang="fr-FR" dirty="0" err="1"/>
              <a:t>tunisie</a:t>
            </a:r>
            <a:r>
              <a:rPr lang="fr-FR" dirty="0"/>
              <a:t>,</a:t>
            </a:r>
          </a:p>
          <a:p>
            <a:endParaRPr lang="fr-FR" dirty="0"/>
          </a:p>
        </p:txBody>
      </p:sp>
      <p:sp>
        <p:nvSpPr>
          <p:cNvPr id="4" name="Espace réservé de la date 3"/>
          <p:cNvSpPr>
            <a:spLocks noGrp="1"/>
          </p:cNvSpPr>
          <p:nvPr>
            <p:ph type="dt" idx="1"/>
          </p:nvPr>
        </p:nvSpPr>
        <p:spPr/>
        <p:txBody>
          <a:bodyPr/>
          <a:lstStyle/>
          <a:p>
            <a:pPr rtl="0"/>
            <a:fld id="{B86D94D8-DDDB-4A07-9F82-909B89FF08C0}" type="datetime1">
              <a:rPr lang="fr-FR" smtClean="0"/>
              <a:t>24/11/2022</a:t>
            </a:fld>
            <a:endParaRPr lang="fr-FR" dirty="0"/>
          </a:p>
        </p:txBody>
      </p:sp>
      <p:sp>
        <p:nvSpPr>
          <p:cNvPr id="5" name="Espace réservé du numéro de diapositive 4"/>
          <p:cNvSpPr>
            <a:spLocks noGrp="1"/>
          </p:cNvSpPr>
          <p:nvPr>
            <p:ph type="sldNum" sz="quarter" idx="5"/>
          </p:nvPr>
        </p:nvSpPr>
        <p:spPr/>
        <p:txBody>
          <a:bodyPr/>
          <a:lstStyle/>
          <a:p>
            <a:pPr rtl="0"/>
            <a:fld id="{54EEB602-95FC-483A-B12D-216A7AD7EA24}" type="slidenum">
              <a:rPr lang="fr-FR" smtClean="0"/>
              <a:t>1</a:t>
            </a:fld>
            <a:endParaRPr lang="fr-FR" dirty="0"/>
          </a:p>
        </p:txBody>
      </p:sp>
    </p:spTree>
    <p:extLst>
      <p:ext uri="{BB962C8B-B14F-4D97-AF65-F5344CB8AC3E}">
        <p14:creationId xmlns:p14="http://schemas.microsoft.com/office/powerpoint/2010/main" val="2228784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rtlCol="0"/>
          <a:lstStyle/>
          <a:p>
            <a:pPr rtl="0"/>
            <a:fld id="{F07F282E-55F5-4803-B60F-09BA4600E538}" type="slidenum">
              <a:rPr lang="fr-FR" smtClean="0"/>
              <a:t>13</a:t>
            </a:fld>
            <a:endParaRPr lang="fr-FR" dirty="0"/>
          </a:p>
        </p:txBody>
      </p:sp>
      <p:sp>
        <p:nvSpPr>
          <p:cNvPr id="5" name="Espace réservé de la date 4">
            <a:extLst>
              <a:ext uri="{FF2B5EF4-FFF2-40B4-BE49-F238E27FC236}">
                <a16:creationId xmlns:a16="http://schemas.microsoft.com/office/drawing/2014/main" id="{B66487B5-2BEB-4521-B5E1-F341C05A0DAE}"/>
              </a:ext>
            </a:extLst>
          </p:cNvPr>
          <p:cNvSpPr>
            <a:spLocks noGrp="1"/>
          </p:cNvSpPr>
          <p:nvPr>
            <p:ph type="dt" idx="1"/>
          </p:nvPr>
        </p:nvSpPr>
        <p:spPr/>
        <p:txBody>
          <a:bodyPr/>
          <a:lstStyle/>
          <a:p>
            <a:pPr rtl="0"/>
            <a:fld id="{221EEADA-777D-42B6-B7CB-3CE82BACE52E}" type="datetime1">
              <a:rPr lang="fr-FR" smtClean="0"/>
              <a:t>24/11/2022</a:t>
            </a:fld>
            <a:endParaRPr lang="fr-FR" dirty="0"/>
          </a:p>
        </p:txBody>
      </p:sp>
    </p:spTree>
    <p:extLst>
      <p:ext uri="{BB962C8B-B14F-4D97-AF65-F5344CB8AC3E}">
        <p14:creationId xmlns:p14="http://schemas.microsoft.com/office/powerpoint/2010/main" val="1672594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rtlCol="0"/>
          <a:lstStyle/>
          <a:p>
            <a:pPr rtl="0"/>
            <a:fld id="{F07F282E-55F5-4803-B60F-09BA4600E538}" type="slidenum">
              <a:rPr lang="fr-FR" smtClean="0"/>
              <a:t>14</a:t>
            </a:fld>
            <a:endParaRPr lang="fr-FR" dirty="0"/>
          </a:p>
        </p:txBody>
      </p:sp>
      <p:sp>
        <p:nvSpPr>
          <p:cNvPr id="5" name="Espace réservé de la date 4">
            <a:extLst>
              <a:ext uri="{FF2B5EF4-FFF2-40B4-BE49-F238E27FC236}">
                <a16:creationId xmlns:a16="http://schemas.microsoft.com/office/drawing/2014/main" id="{B66487B5-2BEB-4521-B5E1-F341C05A0DAE}"/>
              </a:ext>
            </a:extLst>
          </p:cNvPr>
          <p:cNvSpPr>
            <a:spLocks noGrp="1"/>
          </p:cNvSpPr>
          <p:nvPr>
            <p:ph type="dt" idx="1"/>
          </p:nvPr>
        </p:nvSpPr>
        <p:spPr/>
        <p:txBody>
          <a:bodyPr/>
          <a:lstStyle/>
          <a:p>
            <a:pPr rtl="0"/>
            <a:fld id="{221EEADA-777D-42B6-B7CB-3CE82BACE52E}" type="datetime1">
              <a:rPr lang="fr-FR" smtClean="0"/>
              <a:t>24/11/2022</a:t>
            </a:fld>
            <a:endParaRPr lang="fr-FR" dirty="0"/>
          </a:p>
        </p:txBody>
      </p:sp>
    </p:spTree>
    <p:extLst>
      <p:ext uri="{BB962C8B-B14F-4D97-AF65-F5344CB8AC3E}">
        <p14:creationId xmlns:p14="http://schemas.microsoft.com/office/powerpoint/2010/main" val="774554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rtlCol="0"/>
          <a:lstStyle/>
          <a:p>
            <a:pPr rtl="0"/>
            <a:fld id="{F07F282E-55F5-4803-B60F-09BA4600E538}" type="slidenum">
              <a:rPr lang="fr-FR" smtClean="0"/>
              <a:t>15</a:t>
            </a:fld>
            <a:endParaRPr lang="fr-FR" dirty="0"/>
          </a:p>
        </p:txBody>
      </p:sp>
      <p:sp>
        <p:nvSpPr>
          <p:cNvPr id="5" name="Espace réservé de la date 4">
            <a:extLst>
              <a:ext uri="{FF2B5EF4-FFF2-40B4-BE49-F238E27FC236}">
                <a16:creationId xmlns:a16="http://schemas.microsoft.com/office/drawing/2014/main" id="{B66487B5-2BEB-4521-B5E1-F341C05A0DAE}"/>
              </a:ext>
            </a:extLst>
          </p:cNvPr>
          <p:cNvSpPr>
            <a:spLocks noGrp="1"/>
          </p:cNvSpPr>
          <p:nvPr>
            <p:ph type="dt" idx="1"/>
          </p:nvPr>
        </p:nvSpPr>
        <p:spPr/>
        <p:txBody>
          <a:bodyPr/>
          <a:lstStyle/>
          <a:p>
            <a:pPr rtl="0"/>
            <a:fld id="{221EEADA-777D-42B6-B7CB-3CE82BACE52E}" type="datetime1">
              <a:rPr lang="fr-FR" smtClean="0"/>
              <a:t>24/11/2022</a:t>
            </a:fld>
            <a:endParaRPr lang="fr-FR" dirty="0"/>
          </a:p>
        </p:txBody>
      </p:sp>
    </p:spTree>
    <p:extLst>
      <p:ext uri="{BB962C8B-B14F-4D97-AF65-F5344CB8AC3E}">
        <p14:creationId xmlns:p14="http://schemas.microsoft.com/office/powerpoint/2010/main" val="16257181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rtlCol="0"/>
          <a:lstStyle/>
          <a:p>
            <a:pPr rtl="0"/>
            <a:fld id="{F07F282E-55F5-4803-B60F-09BA4600E538}" type="slidenum">
              <a:rPr lang="fr-FR" smtClean="0"/>
              <a:t>16</a:t>
            </a:fld>
            <a:endParaRPr lang="fr-FR" dirty="0"/>
          </a:p>
        </p:txBody>
      </p:sp>
      <p:sp>
        <p:nvSpPr>
          <p:cNvPr id="5" name="Espace réservé de la date 4">
            <a:extLst>
              <a:ext uri="{FF2B5EF4-FFF2-40B4-BE49-F238E27FC236}">
                <a16:creationId xmlns:a16="http://schemas.microsoft.com/office/drawing/2014/main" id="{81C24460-CAD3-4B56-8BDC-5E8277E9E56A}"/>
              </a:ext>
            </a:extLst>
          </p:cNvPr>
          <p:cNvSpPr>
            <a:spLocks noGrp="1"/>
          </p:cNvSpPr>
          <p:nvPr>
            <p:ph type="dt" idx="1"/>
          </p:nvPr>
        </p:nvSpPr>
        <p:spPr/>
        <p:txBody>
          <a:bodyPr/>
          <a:lstStyle/>
          <a:p>
            <a:pPr rtl="0"/>
            <a:fld id="{A2C41D51-38B3-492F-B1F3-694789ACA113}" type="datetime1">
              <a:rPr lang="fr-FR" smtClean="0"/>
              <a:t>24/11/2022</a:t>
            </a:fld>
            <a:endParaRPr lang="fr-FR" dirty="0"/>
          </a:p>
        </p:txBody>
      </p:sp>
    </p:spTree>
    <p:extLst>
      <p:ext uri="{BB962C8B-B14F-4D97-AF65-F5344CB8AC3E}">
        <p14:creationId xmlns:p14="http://schemas.microsoft.com/office/powerpoint/2010/main" val="42255660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rtlCol="0"/>
          <a:lstStyle/>
          <a:p>
            <a:pPr rtl="0"/>
            <a:fld id="{F07F282E-55F5-4803-B60F-09BA4600E538}" type="slidenum">
              <a:rPr lang="fr-FR" smtClean="0"/>
              <a:t>19</a:t>
            </a:fld>
            <a:endParaRPr lang="fr-FR" dirty="0"/>
          </a:p>
        </p:txBody>
      </p:sp>
      <p:sp>
        <p:nvSpPr>
          <p:cNvPr id="5" name="Espace réservé de la date 4">
            <a:extLst>
              <a:ext uri="{FF2B5EF4-FFF2-40B4-BE49-F238E27FC236}">
                <a16:creationId xmlns:a16="http://schemas.microsoft.com/office/drawing/2014/main" id="{81C24460-CAD3-4B56-8BDC-5E8277E9E56A}"/>
              </a:ext>
            </a:extLst>
          </p:cNvPr>
          <p:cNvSpPr>
            <a:spLocks noGrp="1"/>
          </p:cNvSpPr>
          <p:nvPr>
            <p:ph type="dt" idx="1"/>
          </p:nvPr>
        </p:nvSpPr>
        <p:spPr/>
        <p:txBody>
          <a:bodyPr/>
          <a:lstStyle/>
          <a:p>
            <a:pPr rtl="0"/>
            <a:fld id="{A2C41D51-38B3-492F-B1F3-694789ACA113}" type="datetime1">
              <a:rPr lang="fr-FR" smtClean="0"/>
              <a:t>24/11/2022</a:t>
            </a:fld>
            <a:endParaRPr lang="fr-FR" dirty="0"/>
          </a:p>
        </p:txBody>
      </p:sp>
    </p:spTree>
    <p:extLst>
      <p:ext uri="{BB962C8B-B14F-4D97-AF65-F5344CB8AC3E}">
        <p14:creationId xmlns:p14="http://schemas.microsoft.com/office/powerpoint/2010/main" val="7715204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rtlCol="0"/>
          <a:lstStyle/>
          <a:p>
            <a:pPr rtl="0"/>
            <a:fld id="{F07F282E-55F5-4803-B60F-09BA4600E538}" type="slidenum">
              <a:rPr lang="fr-FR" smtClean="0"/>
              <a:t>20</a:t>
            </a:fld>
            <a:endParaRPr lang="fr-FR" dirty="0"/>
          </a:p>
        </p:txBody>
      </p:sp>
      <p:sp>
        <p:nvSpPr>
          <p:cNvPr id="5" name="Espace réservé de la date 4">
            <a:extLst>
              <a:ext uri="{FF2B5EF4-FFF2-40B4-BE49-F238E27FC236}">
                <a16:creationId xmlns:a16="http://schemas.microsoft.com/office/drawing/2014/main" id="{73FB7324-CDA3-401F-B8A9-6CD0644902F1}"/>
              </a:ext>
            </a:extLst>
          </p:cNvPr>
          <p:cNvSpPr>
            <a:spLocks noGrp="1"/>
          </p:cNvSpPr>
          <p:nvPr>
            <p:ph type="dt" idx="1"/>
          </p:nvPr>
        </p:nvSpPr>
        <p:spPr/>
        <p:txBody>
          <a:bodyPr/>
          <a:lstStyle/>
          <a:p>
            <a:pPr rtl="0"/>
            <a:fld id="{17530931-5960-4DFB-AD12-B860B1C50388}" type="datetime1">
              <a:rPr lang="fr-FR" smtClean="0"/>
              <a:t>24/11/2022</a:t>
            </a:fld>
            <a:endParaRPr lang="fr-FR" dirty="0"/>
          </a:p>
        </p:txBody>
      </p:sp>
    </p:spTree>
    <p:extLst>
      <p:ext uri="{BB962C8B-B14F-4D97-AF65-F5344CB8AC3E}">
        <p14:creationId xmlns:p14="http://schemas.microsoft.com/office/powerpoint/2010/main" val="40635884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rtlCol="0"/>
          <a:lstStyle/>
          <a:p>
            <a:pPr rtl="0"/>
            <a:fld id="{F07F282E-55F5-4803-B60F-09BA4600E538}" type="slidenum">
              <a:rPr lang="fr-FR" smtClean="0"/>
              <a:t>22</a:t>
            </a:fld>
            <a:endParaRPr lang="fr-FR" dirty="0"/>
          </a:p>
        </p:txBody>
      </p:sp>
      <p:sp>
        <p:nvSpPr>
          <p:cNvPr id="5" name="Espace réservé de la date 4">
            <a:extLst>
              <a:ext uri="{FF2B5EF4-FFF2-40B4-BE49-F238E27FC236}">
                <a16:creationId xmlns:a16="http://schemas.microsoft.com/office/drawing/2014/main" id="{81C24460-CAD3-4B56-8BDC-5E8277E9E56A}"/>
              </a:ext>
            </a:extLst>
          </p:cNvPr>
          <p:cNvSpPr>
            <a:spLocks noGrp="1"/>
          </p:cNvSpPr>
          <p:nvPr>
            <p:ph type="dt" idx="1"/>
          </p:nvPr>
        </p:nvSpPr>
        <p:spPr/>
        <p:txBody>
          <a:bodyPr/>
          <a:lstStyle/>
          <a:p>
            <a:pPr rtl="0"/>
            <a:fld id="{A2C41D51-38B3-492F-B1F3-694789ACA113}" type="datetime1">
              <a:rPr lang="fr-FR" smtClean="0"/>
              <a:t>24/11/2022</a:t>
            </a:fld>
            <a:endParaRPr lang="fr-FR" dirty="0"/>
          </a:p>
        </p:txBody>
      </p:sp>
    </p:spTree>
    <p:extLst>
      <p:ext uri="{BB962C8B-B14F-4D97-AF65-F5344CB8AC3E}">
        <p14:creationId xmlns:p14="http://schemas.microsoft.com/office/powerpoint/2010/main" val="16668859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rtlCol="0"/>
          <a:lstStyle/>
          <a:p>
            <a:pPr rtl="0"/>
            <a:fld id="{F07F282E-55F5-4803-B60F-09BA4600E538}" type="slidenum">
              <a:rPr lang="fr-FR" smtClean="0"/>
              <a:t>23</a:t>
            </a:fld>
            <a:endParaRPr lang="fr-FR" dirty="0"/>
          </a:p>
        </p:txBody>
      </p:sp>
      <p:sp>
        <p:nvSpPr>
          <p:cNvPr id="5" name="Espace réservé de la date 4">
            <a:extLst>
              <a:ext uri="{FF2B5EF4-FFF2-40B4-BE49-F238E27FC236}">
                <a16:creationId xmlns:a16="http://schemas.microsoft.com/office/drawing/2014/main" id="{C53CE883-265D-4266-BA7C-B21BBB2047FA}"/>
              </a:ext>
            </a:extLst>
          </p:cNvPr>
          <p:cNvSpPr>
            <a:spLocks noGrp="1"/>
          </p:cNvSpPr>
          <p:nvPr>
            <p:ph type="dt" idx="1"/>
          </p:nvPr>
        </p:nvSpPr>
        <p:spPr/>
        <p:txBody>
          <a:bodyPr/>
          <a:lstStyle/>
          <a:p>
            <a:pPr rtl="0"/>
            <a:fld id="{5BB577AA-E11A-4450-A220-6AD4CF32FC8B}" type="datetime1">
              <a:rPr lang="fr-FR" smtClean="0"/>
              <a:t>24/11/2022</a:t>
            </a:fld>
            <a:endParaRPr lang="fr-FR" dirty="0"/>
          </a:p>
        </p:txBody>
      </p:sp>
    </p:spTree>
    <p:extLst>
      <p:ext uri="{BB962C8B-B14F-4D97-AF65-F5344CB8AC3E}">
        <p14:creationId xmlns:p14="http://schemas.microsoft.com/office/powerpoint/2010/main" val="42002838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rtlCol="0"/>
          <a:lstStyle/>
          <a:p>
            <a:pPr rtl="0"/>
            <a:fld id="{F07F282E-55F5-4803-B60F-09BA4600E538}" type="slidenum">
              <a:rPr lang="fr-FR" smtClean="0"/>
              <a:t>25</a:t>
            </a:fld>
            <a:endParaRPr lang="fr-FR" dirty="0"/>
          </a:p>
        </p:txBody>
      </p:sp>
      <p:sp>
        <p:nvSpPr>
          <p:cNvPr id="5" name="Espace réservé de la date 4">
            <a:extLst>
              <a:ext uri="{FF2B5EF4-FFF2-40B4-BE49-F238E27FC236}">
                <a16:creationId xmlns:a16="http://schemas.microsoft.com/office/drawing/2014/main" id="{81C24460-CAD3-4B56-8BDC-5E8277E9E56A}"/>
              </a:ext>
            </a:extLst>
          </p:cNvPr>
          <p:cNvSpPr>
            <a:spLocks noGrp="1"/>
          </p:cNvSpPr>
          <p:nvPr>
            <p:ph type="dt" idx="1"/>
          </p:nvPr>
        </p:nvSpPr>
        <p:spPr/>
        <p:txBody>
          <a:bodyPr/>
          <a:lstStyle/>
          <a:p>
            <a:pPr rtl="0"/>
            <a:fld id="{A2C41D51-38B3-492F-B1F3-694789ACA113}" type="datetime1">
              <a:rPr lang="fr-FR" smtClean="0"/>
              <a:t>24/11/2022</a:t>
            </a:fld>
            <a:endParaRPr lang="fr-FR" dirty="0"/>
          </a:p>
        </p:txBody>
      </p:sp>
    </p:spTree>
    <p:extLst>
      <p:ext uri="{BB962C8B-B14F-4D97-AF65-F5344CB8AC3E}">
        <p14:creationId xmlns:p14="http://schemas.microsoft.com/office/powerpoint/2010/main" val="34463152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rtlCol="0"/>
          <a:lstStyle/>
          <a:p>
            <a:pPr rtl="0"/>
            <a:fld id="{F07F282E-55F5-4803-B60F-09BA4600E538}" type="slidenum">
              <a:rPr lang="fr-FR" smtClean="0"/>
              <a:t>27</a:t>
            </a:fld>
            <a:endParaRPr lang="fr-FR" dirty="0"/>
          </a:p>
        </p:txBody>
      </p:sp>
      <p:sp>
        <p:nvSpPr>
          <p:cNvPr id="5" name="Espace réservé de la date 4">
            <a:extLst>
              <a:ext uri="{FF2B5EF4-FFF2-40B4-BE49-F238E27FC236}">
                <a16:creationId xmlns:a16="http://schemas.microsoft.com/office/drawing/2014/main" id="{81C24460-CAD3-4B56-8BDC-5E8277E9E56A}"/>
              </a:ext>
            </a:extLst>
          </p:cNvPr>
          <p:cNvSpPr>
            <a:spLocks noGrp="1"/>
          </p:cNvSpPr>
          <p:nvPr>
            <p:ph type="dt" idx="1"/>
          </p:nvPr>
        </p:nvSpPr>
        <p:spPr/>
        <p:txBody>
          <a:bodyPr/>
          <a:lstStyle/>
          <a:p>
            <a:pPr rtl="0"/>
            <a:fld id="{A2C41D51-38B3-492F-B1F3-694789ACA113}" type="datetime1">
              <a:rPr lang="fr-FR" smtClean="0"/>
              <a:t>24/11/2022</a:t>
            </a:fld>
            <a:endParaRPr lang="fr-FR" dirty="0"/>
          </a:p>
        </p:txBody>
      </p:sp>
    </p:spTree>
    <p:extLst>
      <p:ext uri="{BB962C8B-B14F-4D97-AF65-F5344CB8AC3E}">
        <p14:creationId xmlns:p14="http://schemas.microsoft.com/office/powerpoint/2010/main" val="2698599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rtlCol="0"/>
          <a:lstStyle/>
          <a:p>
            <a:pPr rtl="0"/>
            <a:fld id="{F07F282E-55F5-4803-B60F-09BA4600E538}" type="slidenum">
              <a:rPr lang="fr-FR" smtClean="0"/>
              <a:t>2</a:t>
            </a:fld>
            <a:endParaRPr lang="fr-FR" dirty="0"/>
          </a:p>
        </p:txBody>
      </p:sp>
      <p:sp>
        <p:nvSpPr>
          <p:cNvPr id="5" name="Espace réservé de la date 4">
            <a:extLst>
              <a:ext uri="{FF2B5EF4-FFF2-40B4-BE49-F238E27FC236}">
                <a16:creationId xmlns:a16="http://schemas.microsoft.com/office/drawing/2014/main" id="{5C2BBF47-62E9-4FEE-85C7-F3973E5966C8}"/>
              </a:ext>
            </a:extLst>
          </p:cNvPr>
          <p:cNvSpPr>
            <a:spLocks noGrp="1"/>
          </p:cNvSpPr>
          <p:nvPr>
            <p:ph type="dt" idx="1"/>
          </p:nvPr>
        </p:nvSpPr>
        <p:spPr/>
        <p:txBody>
          <a:bodyPr/>
          <a:lstStyle/>
          <a:p>
            <a:pPr rtl="0"/>
            <a:fld id="{586FAE09-D7EA-4769-A5C1-5528DD98ADFD}" type="datetime1">
              <a:rPr lang="fr-FR" smtClean="0"/>
              <a:t>24/11/2022</a:t>
            </a:fld>
            <a:endParaRPr lang="fr-FR" dirty="0"/>
          </a:p>
        </p:txBody>
      </p:sp>
    </p:spTree>
    <p:extLst>
      <p:ext uri="{BB962C8B-B14F-4D97-AF65-F5344CB8AC3E}">
        <p14:creationId xmlns:p14="http://schemas.microsoft.com/office/powerpoint/2010/main" val="17274510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rtlCol="0"/>
          <a:lstStyle/>
          <a:p>
            <a:pPr rtl="0"/>
            <a:fld id="{F07F282E-55F5-4803-B60F-09BA4600E538}" type="slidenum">
              <a:rPr lang="fr-FR" smtClean="0"/>
              <a:t>28</a:t>
            </a:fld>
            <a:endParaRPr lang="fr-FR" dirty="0"/>
          </a:p>
        </p:txBody>
      </p:sp>
      <p:sp>
        <p:nvSpPr>
          <p:cNvPr id="5" name="Espace réservé de la date 4">
            <a:extLst>
              <a:ext uri="{FF2B5EF4-FFF2-40B4-BE49-F238E27FC236}">
                <a16:creationId xmlns:a16="http://schemas.microsoft.com/office/drawing/2014/main" id="{136E1847-F516-4C9C-AAA4-DD1E9C243454}"/>
              </a:ext>
            </a:extLst>
          </p:cNvPr>
          <p:cNvSpPr>
            <a:spLocks noGrp="1"/>
          </p:cNvSpPr>
          <p:nvPr>
            <p:ph type="dt" idx="1"/>
          </p:nvPr>
        </p:nvSpPr>
        <p:spPr/>
        <p:txBody>
          <a:bodyPr/>
          <a:lstStyle/>
          <a:p>
            <a:pPr rtl="0"/>
            <a:fld id="{6B574620-5C99-4A51-BB30-D0CBAC073CBA}" type="datetime1">
              <a:rPr lang="fr-FR" smtClean="0"/>
              <a:t>24/11/2022</a:t>
            </a:fld>
            <a:endParaRPr lang="fr-FR" dirty="0"/>
          </a:p>
        </p:txBody>
      </p:sp>
    </p:spTree>
    <p:extLst>
      <p:ext uri="{BB962C8B-B14F-4D97-AF65-F5344CB8AC3E}">
        <p14:creationId xmlns:p14="http://schemas.microsoft.com/office/powerpoint/2010/main" val="23040651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rtlCol="0"/>
          <a:lstStyle/>
          <a:p>
            <a:pPr rtl="0"/>
            <a:fld id="{F07F282E-55F5-4803-B60F-09BA4600E538}" type="slidenum">
              <a:rPr lang="fr-FR" smtClean="0"/>
              <a:t>29</a:t>
            </a:fld>
            <a:endParaRPr lang="fr-FR" dirty="0"/>
          </a:p>
        </p:txBody>
      </p:sp>
      <p:sp>
        <p:nvSpPr>
          <p:cNvPr id="5" name="Espace réservé de la date 4">
            <a:extLst>
              <a:ext uri="{FF2B5EF4-FFF2-40B4-BE49-F238E27FC236}">
                <a16:creationId xmlns:a16="http://schemas.microsoft.com/office/drawing/2014/main" id="{3640529E-D041-4115-8A97-BFC8D004584E}"/>
              </a:ext>
            </a:extLst>
          </p:cNvPr>
          <p:cNvSpPr>
            <a:spLocks noGrp="1"/>
          </p:cNvSpPr>
          <p:nvPr>
            <p:ph type="dt" idx="1"/>
          </p:nvPr>
        </p:nvSpPr>
        <p:spPr/>
        <p:txBody>
          <a:bodyPr/>
          <a:lstStyle/>
          <a:p>
            <a:pPr rtl="0"/>
            <a:fld id="{2F444A5E-336D-4D60-86FC-B9E54169710A}" type="datetime1">
              <a:rPr lang="fr-FR" smtClean="0"/>
              <a:t>24/11/2022</a:t>
            </a:fld>
            <a:endParaRPr lang="fr-FR" dirty="0"/>
          </a:p>
        </p:txBody>
      </p:sp>
    </p:spTree>
    <p:extLst>
      <p:ext uri="{BB962C8B-B14F-4D97-AF65-F5344CB8AC3E}">
        <p14:creationId xmlns:p14="http://schemas.microsoft.com/office/powerpoint/2010/main" val="580697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rtlCol="0"/>
          <a:lstStyle/>
          <a:p>
            <a:pPr rtl="0"/>
            <a:fld id="{F07F282E-55F5-4803-B60F-09BA4600E538}" type="slidenum">
              <a:rPr lang="fr-FR" smtClean="0"/>
              <a:t>3</a:t>
            </a:fld>
            <a:endParaRPr lang="fr-FR" dirty="0"/>
          </a:p>
        </p:txBody>
      </p:sp>
      <p:sp>
        <p:nvSpPr>
          <p:cNvPr id="5" name="Espace réservé de la date 4">
            <a:extLst>
              <a:ext uri="{FF2B5EF4-FFF2-40B4-BE49-F238E27FC236}">
                <a16:creationId xmlns:a16="http://schemas.microsoft.com/office/drawing/2014/main" id="{81C24460-CAD3-4B56-8BDC-5E8277E9E56A}"/>
              </a:ext>
            </a:extLst>
          </p:cNvPr>
          <p:cNvSpPr>
            <a:spLocks noGrp="1"/>
          </p:cNvSpPr>
          <p:nvPr>
            <p:ph type="dt" idx="1"/>
          </p:nvPr>
        </p:nvSpPr>
        <p:spPr/>
        <p:txBody>
          <a:bodyPr/>
          <a:lstStyle/>
          <a:p>
            <a:pPr rtl="0"/>
            <a:fld id="{A2C41D51-38B3-492F-B1F3-694789ACA113}" type="datetime1">
              <a:rPr lang="fr-FR" smtClean="0"/>
              <a:t>24/11/2022</a:t>
            </a:fld>
            <a:endParaRPr lang="fr-FR" dirty="0"/>
          </a:p>
        </p:txBody>
      </p:sp>
    </p:spTree>
    <p:extLst>
      <p:ext uri="{BB962C8B-B14F-4D97-AF65-F5344CB8AC3E}">
        <p14:creationId xmlns:p14="http://schemas.microsoft.com/office/powerpoint/2010/main" val="1011344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rtlCol="0"/>
          <a:lstStyle/>
          <a:p>
            <a:pPr rtl="0"/>
            <a:fld id="{F07F282E-55F5-4803-B60F-09BA4600E538}" type="slidenum">
              <a:rPr lang="fr-FR" smtClean="0"/>
              <a:t>4</a:t>
            </a:fld>
            <a:endParaRPr lang="fr-FR" dirty="0"/>
          </a:p>
        </p:txBody>
      </p:sp>
      <p:sp>
        <p:nvSpPr>
          <p:cNvPr id="5" name="Espace réservé de la date 4">
            <a:extLst>
              <a:ext uri="{FF2B5EF4-FFF2-40B4-BE49-F238E27FC236}">
                <a16:creationId xmlns:a16="http://schemas.microsoft.com/office/drawing/2014/main" id="{026D4909-3A23-4DB9-85AB-5DC981DC09C5}"/>
              </a:ext>
            </a:extLst>
          </p:cNvPr>
          <p:cNvSpPr>
            <a:spLocks noGrp="1"/>
          </p:cNvSpPr>
          <p:nvPr>
            <p:ph type="dt" idx="1"/>
          </p:nvPr>
        </p:nvSpPr>
        <p:spPr/>
        <p:txBody>
          <a:bodyPr/>
          <a:lstStyle/>
          <a:p>
            <a:pPr rtl="0"/>
            <a:fld id="{AC5AC685-FF37-48CB-A192-12281E5289F5}" type="datetime1">
              <a:rPr lang="fr-FR" smtClean="0"/>
              <a:t>24/11/2022</a:t>
            </a:fld>
            <a:endParaRPr lang="fr-FR" dirty="0"/>
          </a:p>
        </p:txBody>
      </p:sp>
    </p:spTree>
    <p:extLst>
      <p:ext uri="{BB962C8B-B14F-4D97-AF65-F5344CB8AC3E}">
        <p14:creationId xmlns:p14="http://schemas.microsoft.com/office/powerpoint/2010/main" val="2304065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rtlCol="0"/>
          <a:lstStyle/>
          <a:p>
            <a:pPr rtl="0"/>
            <a:fld id="{F07F282E-55F5-4803-B60F-09BA4600E538}" type="slidenum">
              <a:rPr lang="fr-FR" smtClean="0"/>
              <a:t>5</a:t>
            </a:fld>
            <a:endParaRPr lang="fr-FR" dirty="0"/>
          </a:p>
        </p:txBody>
      </p:sp>
      <p:sp>
        <p:nvSpPr>
          <p:cNvPr id="5" name="Espace réservé de la date 4">
            <a:extLst>
              <a:ext uri="{FF2B5EF4-FFF2-40B4-BE49-F238E27FC236}">
                <a16:creationId xmlns:a16="http://schemas.microsoft.com/office/drawing/2014/main" id="{D55F5C4F-4B5D-423C-BA21-B328F5D11034}"/>
              </a:ext>
            </a:extLst>
          </p:cNvPr>
          <p:cNvSpPr>
            <a:spLocks noGrp="1"/>
          </p:cNvSpPr>
          <p:nvPr>
            <p:ph type="dt" idx="1"/>
          </p:nvPr>
        </p:nvSpPr>
        <p:spPr/>
        <p:txBody>
          <a:bodyPr/>
          <a:lstStyle/>
          <a:p>
            <a:pPr rtl="0"/>
            <a:fld id="{1652A693-78C6-4221-A68E-BCB72292CA98}" type="datetime1">
              <a:rPr lang="fr-FR" smtClean="0"/>
              <a:t>24/11/2022</a:t>
            </a:fld>
            <a:endParaRPr lang="fr-FR" dirty="0"/>
          </a:p>
        </p:txBody>
      </p:sp>
    </p:spTree>
    <p:extLst>
      <p:ext uri="{BB962C8B-B14F-4D97-AF65-F5344CB8AC3E}">
        <p14:creationId xmlns:p14="http://schemas.microsoft.com/office/powerpoint/2010/main" val="4200283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rtlCol="0"/>
          <a:lstStyle/>
          <a:p>
            <a:pPr rtl="0"/>
            <a:fld id="{F07F282E-55F5-4803-B60F-09BA4600E538}" type="slidenum">
              <a:rPr lang="fr-FR" smtClean="0"/>
              <a:t>7</a:t>
            </a:fld>
            <a:endParaRPr lang="fr-FR" dirty="0"/>
          </a:p>
        </p:txBody>
      </p:sp>
      <p:sp>
        <p:nvSpPr>
          <p:cNvPr id="5" name="Espace réservé de la date 4">
            <a:extLst>
              <a:ext uri="{FF2B5EF4-FFF2-40B4-BE49-F238E27FC236}">
                <a16:creationId xmlns:a16="http://schemas.microsoft.com/office/drawing/2014/main" id="{81C24460-CAD3-4B56-8BDC-5E8277E9E56A}"/>
              </a:ext>
            </a:extLst>
          </p:cNvPr>
          <p:cNvSpPr>
            <a:spLocks noGrp="1"/>
          </p:cNvSpPr>
          <p:nvPr>
            <p:ph type="dt" idx="1"/>
          </p:nvPr>
        </p:nvSpPr>
        <p:spPr/>
        <p:txBody>
          <a:bodyPr/>
          <a:lstStyle/>
          <a:p>
            <a:pPr rtl="0"/>
            <a:fld id="{A2C41D51-38B3-492F-B1F3-694789ACA113}" type="datetime1">
              <a:rPr lang="fr-FR" smtClean="0"/>
              <a:t>24/11/2022</a:t>
            </a:fld>
            <a:endParaRPr lang="fr-FR" dirty="0"/>
          </a:p>
        </p:txBody>
      </p:sp>
    </p:spTree>
    <p:extLst>
      <p:ext uri="{BB962C8B-B14F-4D97-AF65-F5344CB8AC3E}">
        <p14:creationId xmlns:p14="http://schemas.microsoft.com/office/powerpoint/2010/main" val="3888485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rtlCol="0"/>
          <a:lstStyle/>
          <a:p>
            <a:pPr rtl="0"/>
            <a:fld id="{F07F282E-55F5-4803-B60F-09BA4600E538}" type="slidenum">
              <a:rPr lang="fr-FR" smtClean="0"/>
              <a:t>9</a:t>
            </a:fld>
            <a:endParaRPr lang="fr-FR" dirty="0"/>
          </a:p>
        </p:txBody>
      </p:sp>
      <p:sp>
        <p:nvSpPr>
          <p:cNvPr id="5" name="Espace réservé de la date 4">
            <a:extLst>
              <a:ext uri="{FF2B5EF4-FFF2-40B4-BE49-F238E27FC236}">
                <a16:creationId xmlns:a16="http://schemas.microsoft.com/office/drawing/2014/main" id="{81C24460-CAD3-4B56-8BDC-5E8277E9E56A}"/>
              </a:ext>
            </a:extLst>
          </p:cNvPr>
          <p:cNvSpPr>
            <a:spLocks noGrp="1"/>
          </p:cNvSpPr>
          <p:nvPr>
            <p:ph type="dt" idx="1"/>
          </p:nvPr>
        </p:nvSpPr>
        <p:spPr/>
        <p:txBody>
          <a:bodyPr/>
          <a:lstStyle/>
          <a:p>
            <a:pPr rtl="0"/>
            <a:fld id="{A2C41D51-38B3-492F-B1F3-694789ACA113}" type="datetime1">
              <a:rPr lang="fr-FR" smtClean="0"/>
              <a:t>24/11/2022</a:t>
            </a:fld>
            <a:endParaRPr lang="fr-FR" dirty="0"/>
          </a:p>
        </p:txBody>
      </p:sp>
    </p:spTree>
    <p:extLst>
      <p:ext uri="{BB962C8B-B14F-4D97-AF65-F5344CB8AC3E}">
        <p14:creationId xmlns:p14="http://schemas.microsoft.com/office/powerpoint/2010/main" val="1951968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a:solidFill>
                  <a:schemeClr val="accent6">
                    <a:lumMod val="50000"/>
                  </a:schemeClr>
                </a:solidFill>
                <a:effectLst/>
                <a:ea typeface="Times New Roman" panose="02020603050405020304" pitchFamily="18" charset="0"/>
                <a:cs typeface="Times New Roman" panose="02020603050405020304" pitchFamily="18" charset="0"/>
              </a:rPr>
              <a:t>Si vous souhaitez créer votre startup, c’est que vous devez sans doute avoir déjà une petite idée en tête. Et si vous n’en avez pas encore, il est temps de trouver votre </a:t>
            </a:r>
            <a:r>
              <a:rPr lang="fr-FR" sz="1200" b="1" u="sng" dirty="0">
                <a:solidFill>
                  <a:schemeClr val="accent6">
                    <a:lumMod val="50000"/>
                  </a:schemeClr>
                </a:solidFill>
                <a:effectLst/>
                <a:ea typeface="Times New Roman" panose="02020603050405020304" pitchFamily="18" charset="0"/>
                <a:cs typeface="Times New Roman" panose="02020603050405020304" pitchFamily="18" charset="0"/>
                <a:hlinkClick r:id="rId3" tooltip="idée de startup">
                  <a:extLst>
                    <a:ext uri="{A12FA001-AC4F-418D-AE19-62706E023703}">
                      <ahyp:hlinkClr xmlns:ahyp="http://schemas.microsoft.com/office/drawing/2018/hyperlinkcolor" val="tx"/>
                    </a:ext>
                  </a:extLst>
                </a:hlinkClick>
              </a:rPr>
              <a:t>idée de startup</a:t>
            </a:r>
            <a:r>
              <a:rPr lang="fr-FR" sz="1200" b="1" dirty="0">
                <a:solidFill>
                  <a:schemeClr val="accent6">
                    <a:lumMod val="50000"/>
                  </a:schemeClr>
                </a:solidFill>
                <a:effectLst/>
                <a:ea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a:solidFill>
                  <a:schemeClr val="accent6">
                    <a:lumMod val="50000"/>
                  </a:schemeClr>
                </a:solidFill>
                <a:effectLst/>
                <a:ea typeface="Times New Roman" panose="02020603050405020304" pitchFamily="18" charset="0"/>
                <a:cs typeface="Times New Roman" panose="02020603050405020304" pitchFamily="18" charset="0"/>
              </a:rPr>
              <a:t>,,,,,,</a:t>
            </a:r>
            <a:r>
              <a:rPr lang="fr-FR" sz="1800" dirty="0">
                <a:solidFill>
                  <a:srgbClr val="5B6067"/>
                </a:solidFill>
                <a:effectLst/>
                <a:latin typeface="Arial" panose="020B0604020202020204" pitchFamily="34" charset="0"/>
                <a:ea typeface="Times New Roman" panose="02020603050405020304" pitchFamily="18" charset="0"/>
                <a:cs typeface="Times New Roman" panose="02020603050405020304" pitchFamily="18" charset="0"/>
              </a:rPr>
              <a:t> Une fois que vous pensez avoir trouvé une idée solide, qui correspond aux besoins du marché : il est temps de vous attaquer à votre business plan et de mettre au point les modalités de </a:t>
            </a:r>
            <a:r>
              <a:rPr lang="fr-FR" sz="1800" b="1" u="none" strike="noStrike" dirty="0">
                <a:solidFill>
                  <a:srgbClr val="0563C1"/>
                </a:solidFill>
                <a:effectLst/>
                <a:latin typeface="Arial" panose="020B0604020202020204" pitchFamily="34" charset="0"/>
                <a:ea typeface="Times New Roman" panose="02020603050405020304" pitchFamily="18" charset="0"/>
                <a:cs typeface="Times New Roman" panose="02020603050405020304" pitchFamily="18" charset="0"/>
                <a:hlinkClick r:id="rId4" tooltip="fonctionnement startup"/>
              </a:rPr>
              <a:t>fonctionnement de votre </a:t>
            </a:r>
            <a:r>
              <a:rPr lang="fr-FR" sz="1800" b="1" u="none" strike="noStrike" dirty="0" err="1">
                <a:solidFill>
                  <a:srgbClr val="0563C1"/>
                </a:solidFill>
                <a:effectLst/>
                <a:latin typeface="Arial" panose="020B0604020202020204" pitchFamily="34" charset="0"/>
                <a:ea typeface="Times New Roman" panose="02020603050405020304" pitchFamily="18" charset="0"/>
                <a:cs typeface="Times New Roman" panose="02020603050405020304" pitchFamily="18" charset="0"/>
                <a:hlinkClick r:id="rId4" tooltip="fonctionnement startup"/>
              </a:rPr>
              <a:t>statup</a:t>
            </a:r>
            <a:r>
              <a:rPr lang="fr-FR" sz="1800" dirty="0">
                <a:solidFill>
                  <a:srgbClr val="5B6067"/>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1" dirty="0">
              <a:solidFill>
                <a:schemeClr val="accent6">
                  <a:lumMod val="50000"/>
                </a:schemeClr>
              </a:solidFill>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rtlCol="0"/>
          <a:lstStyle/>
          <a:p>
            <a:pPr rtl="0"/>
            <a:fld id="{F07F282E-55F5-4803-B60F-09BA4600E538}" type="slidenum">
              <a:rPr lang="fr-FR" smtClean="0"/>
              <a:t>11</a:t>
            </a:fld>
            <a:endParaRPr lang="fr-FR" dirty="0"/>
          </a:p>
        </p:txBody>
      </p:sp>
      <p:sp>
        <p:nvSpPr>
          <p:cNvPr id="5" name="Espace réservé de la date 4">
            <a:extLst>
              <a:ext uri="{FF2B5EF4-FFF2-40B4-BE49-F238E27FC236}">
                <a16:creationId xmlns:a16="http://schemas.microsoft.com/office/drawing/2014/main" id="{B66487B5-2BEB-4521-B5E1-F341C05A0DAE}"/>
              </a:ext>
            </a:extLst>
          </p:cNvPr>
          <p:cNvSpPr>
            <a:spLocks noGrp="1"/>
          </p:cNvSpPr>
          <p:nvPr>
            <p:ph type="dt" idx="1"/>
          </p:nvPr>
        </p:nvSpPr>
        <p:spPr/>
        <p:txBody>
          <a:bodyPr/>
          <a:lstStyle/>
          <a:p>
            <a:pPr rtl="0"/>
            <a:fld id="{221EEADA-777D-42B6-B7CB-3CE82BACE52E}" type="datetime1">
              <a:rPr lang="fr-FR" smtClean="0"/>
              <a:t>24/11/2022</a:t>
            </a:fld>
            <a:endParaRPr lang="fr-FR" dirty="0"/>
          </a:p>
        </p:txBody>
      </p:sp>
    </p:spTree>
    <p:extLst>
      <p:ext uri="{BB962C8B-B14F-4D97-AF65-F5344CB8AC3E}">
        <p14:creationId xmlns:p14="http://schemas.microsoft.com/office/powerpoint/2010/main" val="1666885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rtlCol="0"/>
          <a:lstStyle/>
          <a:p>
            <a:pPr rtl="0"/>
            <a:fld id="{F07F282E-55F5-4803-B60F-09BA4600E538}" type="slidenum">
              <a:rPr lang="fr-FR" smtClean="0"/>
              <a:t>12</a:t>
            </a:fld>
            <a:endParaRPr lang="fr-FR" dirty="0"/>
          </a:p>
        </p:txBody>
      </p:sp>
      <p:sp>
        <p:nvSpPr>
          <p:cNvPr id="5" name="Espace réservé de la date 4">
            <a:extLst>
              <a:ext uri="{FF2B5EF4-FFF2-40B4-BE49-F238E27FC236}">
                <a16:creationId xmlns:a16="http://schemas.microsoft.com/office/drawing/2014/main" id="{B66487B5-2BEB-4521-B5E1-F341C05A0DAE}"/>
              </a:ext>
            </a:extLst>
          </p:cNvPr>
          <p:cNvSpPr>
            <a:spLocks noGrp="1"/>
          </p:cNvSpPr>
          <p:nvPr>
            <p:ph type="dt" idx="1"/>
          </p:nvPr>
        </p:nvSpPr>
        <p:spPr/>
        <p:txBody>
          <a:bodyPr/>
          <a:lstStyle/>
          <a:p>
            <a:pPr rtl="0"/>
            <a:fld id="{221EEADA-777D-42B6-B7CB-3CE82BACE52E}" type="datetime1">
              <a:rPr lang="fr-FR" smtClean="0"/>
              <a:t>24/11/2022</a:t>
            </a:fld>
            <a:endParaRPr lang="fr-FR" dirty="0"/>
          </a:p>
        </p:txBody>
      </p:sp>
    </p:spTree>
    <p:extLst>
      <p:ext uri="{BB962C8B-B14F-4D97-AF65-F5344CB8AC3E}">
        <p14:creationId xmlns:p14="http://schemas.microsoft.com/office/powerpoint/2010/main" val="2827710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re">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53" name="Rectangle 52">
            <a:extLst>
              <a:ext uri="{FF2B5EF4-FFF2-40B4-BE49-F238E27FC236}">
                <a16:creationId xmlns:a16="http://schemas.microsoft.com/office/drawing/2014/main" id="{BAC3B2DB-2CCA-4BD4-8D63-98257049E273}"/>
              </a:ext>
            </a:extLst>
          </p:cNvPr>
          <p:cNvSpPr/>
          <p:nvPr userDrawn="1"/>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54" name="Titr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628168" y="1057522"/>
            <a:ext cx="5003540" cy="2173433"/>
          </a:xfrm>
        </p:spPr>
        <p:txBody>
          <a:bodyPr rtlCol="0">
            <a:noAutofit/>
          </a:bodyPr>
          <a:lstStyle>
            <a:lvl1pPr>
              <a:lnSpc>
                <a:spcPct val="100000"/>
              </a:lnSpc>
              <a:defRPr sz="4400" cap="all" baseline="0">
                <a:solidFill>
                  <a:schemeClr val="bg1"/>
                </a:solidFill>
              </a:defRPr>
            </a:lvl1pPr>
          </a:lstStyle>
          <a:p>
            <a:pPr rtl="0"/>
            <a:r>
              <a:rPr lang="fr-FR" sz="4400">
                <a:solidFill>
                  <a:schemeClr val="bg1"/>
                </a:solidFill>
              </a:rPr>
              <a:t>CLIQUEZ POUR AJOUTER UN TITRE</a:t>
            </a:r>
          </a:p>
        </p:txBody>
      </p:sp>
      <p:sp>
        <p:nvSpPr>
          <p:cNvPr id="55" name="Sous-titre 2">
            <a:extLst>
              <a:ext uri="{FF2B5EF4-FFF2-40B4-BE49-F238E27FC236}">
                <a16:creationId xmlns:a16="http://schemas.microsoft.com/office/drawing/2014/main" id="{50BC9D78-FF13-4CEB-8ECB-E64E85C5D0B4}"/>
              </a:ext>
            </a:extLst>
          </p:cNvPr>
          <p:cNvSpPr>
            <a:spLocks noGrp="1"/>
          </p:cNvSpPr>
          <p:nvPr>
            <p:ph type="subTitle" idx="1" hasCustomPrompt="1"/>
          </p:nvPr>
        </p:nvSpPr>
        <p:spPr>
          <a:xfrm>
            <a:off x="1646643" y="3751119"/>
            <a:ext cx="4985065" cy="1606163"/>
          </a:xfrm>
        </p:spPr>
        <p:txBody>
          <a:bodyPr rtlCol="0" anchor="t">
            <a:noAutofit/>
          </a:bodyPr>
          <a:lstStyle>
            <a:lvl1pPr>
              <a:defRPr sz="2400" b="0"/>
            </a:lvl1pPr>
          </a:lstStyle>
          <a:p>
            <a:pPr rtl="0"/>
            <a:r>
              <a:rPr lang="fr-FR">
                <a:solidFill>
                  <a:schemeClr val="tx1">
                    <a:lumMod val="75000"/>
                    <a:lumOff val="25000"/>
                  </a:schemeClr>
                </a:solidFill>
              </a:rPr>
              <a:t>Cliquez pour ajouter un sous-titre</a:t>
            </a:r>
          </a:p>
        </p:txBody>
      </p:sp>
      <p:sp>
        <p:nvSpPr>
          <p:cNvPr id="56" name="Rectangle 55">
            <a:extLst>
              <a:ext uri="{FF2B5EF4-FFF2-40B4-BE49-F238E27FC236}">
                <a16:creationId xmlns:a16="http://schemas.microsoft.com/office/drawing/2014/main" id="{FB792E4C-AD3B-4E88-8540-E75759746368}"/>
              </a:ext>
            </a:extLst>
          </p:cNvPr>
          <p:cNvSpPr/>
          <p:nvPr userDrawn="1"/>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57" name="Rectangle 56">
            <a:extLst>
              <a:ext uri="{FF2B5EF4-FFF2-40B4-BE49-F238E27FC236}">
                <a16:creationId xmlns:a16="http://schemas.microsoft.com/office/drawing/2014/main" id="{6A32632F-9ED1-4328-BBE3-B4E014156A29}"/>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58" name="Espace réservé du pied de page 4">
            <a:extLst>
              <a:ext uri="{FF2B5EF4-FFF2-40B4-BE49-F238E27FC236}">
                <a16:creationId xmlns:a16="http://schemas.microsoft.com/office/drawing/2014/main" id="{15A37EDE-F10B-4C4B-9572-8778C2D6A686}"/>
              </a:ext>
            </a:extLst>
          </p:cNvPr>
          <p:cNvSpPr>
            <a:spLocks noGrp="1"/>
          </p:cNvSpPr>
          <p:nvPr>
            <p:ph type="ftr" sz="quarter" idx="11"/>
          </p:nvPr>
        </p:nvSpPr>
        <p:spPr>
          <a:xfrm>
            <a:off x="1635103" y="6309360"/>
            <a:ext cx="4797504" cy="457200"/>
          </a:xfrm>
        </p:spPr>
        <p:txBody>
          <a:bodyPr rtlCol="0"/>
          <a:lstStyle/>
          <a:p>
            <a:pPr algn="l" rtl="0"/>
            <a:r>
              <a:rPr lang="fr-FR"/>
              <a:t>Titre de la présentation</a:t>
            </a:r>
          </a:p>
        </p:txBody>
      </p:sp>
      <p:sp>
        <p:nvSpPr>
          <p:cNvPr id="59" name="Rectangle 58">
            <a:extLst>
              <a:ext uri="{FF2B5EF4-FFF2-40B4-BE49-F238E27FC236}">
                <a16:creationId xmlns:a16="http://schemas.microsoft.com/office/drawing/2014/main" id="{EA124D3C-01E3-4B96-BDF0-54851D1739D0}"/>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61" name="Espace réservé de la date 35">
            <a:extLst>
              <a:ext uri="{FF2B5EF4-FFF2-40B4-BE49-F238E27FC236}">
                <a16:creationId xmlns:a16="http://schemas.microsoft.com/office/drawing/2014/main" id="{D6890A67-3C66-4F8A-B1A6-05469F40F879}"/>
              </a:ext>
            </a:extLst>
          </p:cNvPr>
          <p:cNvSpPr>
            <a:spLocks noGrp="1"/>
          </p:cNvSpPr>
          <p:nvPr>
            <p:ph type="dt" sz="half" idx="10"/>
          </p:nvPr>
        </p:nvSpPr>
        <p:spPr>
          <a:xfrm>
            <a:off x="8197353" y="6309360"/>
            <a:ext cx="2151134" cy="457200"/>
          </a:xfrm>
        </p:spPr>
        <p:txBody>
          <a:bodyPr rtlCol="0"/>
          <a:lstStyle/>
          <a:p>
            <a:pPr algn="l" rtl="0"/>
            <a:r>
              <a:rPr lang="fr-FR">
                <a:solidFill>
                  <a:srgbClr val="FFFFFF"/>
                </a:solidFill>
                <a:effectLst>
                  <a:outerShdw blurRad="50800" dist="38100" dir="2700000" algn="tl" rotWithShape="0">
                    <a:prstClr val="black">
                      <a:alpha val="43000"/>
                    </a:prstClr>
                  </a:outerShdw>
                </a:effectLst>
              </a:rPr>
              <a:t>1/02/20XX</a:t>
            </a:r>
            <a:endParaRPr lang="fr-FR" dirty="0">
              <a:solidFill>
                <a:srgbClr val="FFFFFF"/>
              </a:solidFill>
              <a:effectLst>
                <a:outerShdw blurRad="50800" dist="38100" dir="2700000" algn="tl" rotWithShape="0">
                  <a:prstClr val="black">
                    <a:alpha val="43000"/>
                  </a:prstClr>
                </a:outerShdw>
              </a:effectLst>
            </a:endParaRPr>
          </a:p>
        </p:txBody>
      </p:sp>
      <p:sp>
        <p:nvSpPr>
          <p:cNvPr id="62" name="Espace réservé du numéro de diapositive 36">
            <a:extLst>
              <a:ext uri="{FF2B5EF4-FFF2-40B4-BE49-F238E27FC236}">
                <a16:creationId xmlns:a16="http://schemas.microsoft.com/office/drawing/2014/main" id="{46849723-0CBF-47CA-9477-4D42CAC71FCC}"/>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solidFill>
                  <a:srgbClr val="FFFFFF"/>
                </a:solidFill>
                <a:effectLst>
                  <a:outerShdw blurRad="50800" dist="38100" dir="2700000" algn="tl" rotWithShape="0">
                    <a:prstClr val="black">
                      <a:alpha val="43000"/>
                    </a:prstClr>
                  </a:outerShdw>
                </a:effectLst>
              </a:rPr>
              <a:pPr rtl="0"/>
              <a:t>‹N°›</a:t>
            </a:fld>
            <a:endParaRPr lang="fr-FR" dirty="0">
              <a:solidFill>
                <a:srgbClr val="FFFFFF"/>
              </a:solidFill>
              <a:effectLst>
                <a:outerShdw blurRad="50800" dist="38100" dir="2700000" algn="tl" rotWithShape="0">
                  <a:prstClr val="black">
                    <a:alpha val="43000"/>
                  </a:prstClr>
                </a:outerShdw>
              </a:effectLst>
            </a:endParaRPr>
          </a:p>
        </p:txBody>
      </p:sp>
      <p:sp>
        <p:nvSpPr>
          <p:cNvPr id="65" name="Espace réservé d’image 64">
            <a:extLst>
              <a:ext uri="{FF2B5EF4-FFF2-40B4-BE49-F238E27FC236}">
                <a16:creationId xmlns:a16="http://schemas.microsoft.com/office/drawing/2014/main" id="{D60E3C33-714C-4528-93A6-4470C3E89AE4}"/>
              </a:ext>
            </a:extLst>
          </p:cNvPr>
          <p:cNvSpPr>
            <a:spLocks noGrp="1"/>
          </p:cNvSpPr>
          <p:nvPr>
            <p:ph type="pic" sz="quarter" idx="13" hasCustomPrompt="1"/>
          </p:nvPr>
        </p:nvSpPr>
        <p:spPr>
          <a:xfrm>
            <a:off x="6859936" y="-2"/>
            <a:ext cx="5332064" cy="6858002"/>
          </a:xfrm>
          <a:custGeom>
            <a:avLst/>
            <a:gdLst>
              <a:gd name="connsiteX0" fmla="*/ 0 w 5332064"/>
              <a:gd name="connsiteY0" fmla="*/ 0 h 6858002"/>
              <a:gd name="connsiteX1" fmla="*/ 5332064 w 5332064"/>
              <a:gd name="connsiteY1" fmla="*/ 0 h 6858002"/>
              <a:gd name="connsiteX2" fmla="*/ 5332064 w 5332064"/>
              <a:gd name="connsiteY2" fmla="*/ 6858002 h 6858002"/>
              <a:gd name="connsiteX3" fmla="*/ 0 w 5332064"/>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5332064" h="6858002">
                <a:moveTo>
                  <a:pt x="0" y="0"/>
                </a:moveTo>
                <a:lnTo>
                  <a:pt x="5332064" y="0"/>
                </a:lnTo>
                <a:lnTo>
                  <a:pt x="5332064" y="6858002"/>
                </a:lnTo>
                <a:lnTo>
                  <a:pt x="0" y="6858002"/>
                </a:lnTo>
                <a:close/>
              </a:path>
            </a:pathLst>
          </a:custGeom>
        </p:spPr>
        <p:txBody>
          <a:bodyPr wrap="square" rtlCol="0" anchor="t">
            <a:noAutofit/>
          </a:bodyPr>
          <a:lstStyle>
            <a:lvl1pPr algn="ctr">
              <a:defRPr/>
            </a:lvl1pPr>
          </a:lstStyle>
          <a:p>
            <a:pPr rtl="0"/>
            <a:r>
              <a:rPr lang="fr-FR"/>
              <a:t>Cliquez pour ajouter une photo</a:t>
            </a:r>
          </a:p>
        </p:txBody>
      </p:sp>
    </p:spTree>
    <p:extLst>
      <p:ext uri="{BB962C8B-B14F-4D97-AF65-F5344CB8AC3E}">
        <p14:creationId xmlns:p14="http://schemas.microsoft.com/office/powerpoint/2010/main" val="4258252642"/>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lonne de contenu 2">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2A19A957-1FB5-43F8-B325-BBD9FEF23E88}"/>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Rectangle 19">
            <a:extLst>
              <a:ext uri="{FF2B5EF4-FFF2-40B4-BE49-F238E27FC236}">
                <a16:creationId xmlns:a16="http://schemas.microsoft.com/office/drawing/2014/main" id="{3FA5410A-92A6-4C0B-9D89-186B7DDB20BD}"/>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4" name="Titre 1">
            <a:extLst>
              <a:ext uri="{FF2B5EF4-FFF2-40B4-BE49-F238E27FC236}">
                <a16:creationId xmlns:a16="http://schemas.microsoft.com/office/drawing/2014/main" id="{CD8F3F22-19C9-4C61-8202-3220217D2938}"/>
              </a:ext>
            </a:extLst>
          </p:cNvPr>
          <p:cNvSpPr>
            <a:spLocks noGrp="1"/>
          </p:cNvSpPr>
          <p:nvPr>
            <p:ph type="title" hasCustomPrompt="1"/>
          </p:nvPr>
        </p:nvSpPr>
        <p:spPr>
          <a:xfrm>
            <a:off x="648935" y="180644"/>
            <a:ext cx="10900146" cy="935776"/>
          </a:xfrm>
        </p:spPr>
        <p:txBody>
          <a:bodyPr rtlCol="0">
            <a:noAutofit/>
          </a:bodyPr>
          <a:lstStyle>
            <a:lvl1pPr>
              <a:defRPr sz="3600">
                <a:solidFill>
                  <a:schemeClr val="bg1"/>
                </a:solidFill>
              </a:defRPr>
            </a:lvl1pPr>
          </a:lstStyle>
          <a:p>
            <a:pPr rtl="0"/>
            <a:r>
              <a:rPr lang="fr-FR">
                <a:solidFill>
                  <a:schemeClr val="bg1"/>
                </a:solidFill>
              </a:rPr>
              <a:t>Cliquez pour ajouter un titre</a:t>
            </a:r>
          </a:p>
        </p:txBody>
      </p:sp>
      <p:sp>
        <p:nvSpPr>
          <p:cNvPr id="5" name="Rectangle 4">
            <a:extLst>
              <a:ext uri="{FF2B5EF4-FFF2-40B4-BE49-F238E27FC236}">
                <a16:creationId xmlns:a16="http://schemas.microsoft.com/office/drawing/2014/main" id="{21A26073-23A2-4B91-A128-79AA1BE93523}"/>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6" name="Rectangle 5">
            <a:extLst>
              <a:ext uri="{FF2B5EF4-FFF2-40B4-BE49-F238E27FC236}">
                <a16:creationId xmlns:a16="http://schemas.microsoft.com/office/drawing/2014/main" id="{C14D5DFA-0CEA-43F0-98EE-6C9F741F7C96}"/>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5" name="Espace réservé du contenu 2">
            <a:extLst>
              <a:ext uri="{FF2B5EF4-FFF2-40B4-BE49-F238E27FC236}">
                <a16:creationId xmlns:a16="http://schemas.microsoft.com/office/drawing/2014/main" id="{0F94B471-6707-4251-8230-A51AED0767C9}"/>
              </a:ext>
            </a:extLst>
          </p:cNvPr>
          <p:cNvSpPr>
            <a:spLocks noGrp="1"/>
          </p:cNvSpPr>
          <p:nvPr>
            <p:ph idx="14" hasCustomPrompt="1"/>
          </p:nvPr>
        </p:nvSpPr>
        <p:spPr>
          <a:xfrm>
            <a:off x="648934" y="1834005"/>
            <a:ext cx="4727735" cy="465155"/>
          </a:xfrm>
        </p:spPr>
        <p:txBody>
          <a:bodyPr rtlCol="0" anchor="t">
            <a:noAutofit/>
          </a:bodyPr>
          <a:lstStyle>
            <a:lvl1pPr>
              <a:buFont typeface="Arial" panose="020B0604020202020204" pitchFamily="34" charset="0"/>
              <a:buNone/>
              <a:defRPr sz="2000" b="1"/>
            </a:lvl1pPr>
          </a:lstStyle>
          <a:p>
            <a:pPr rtl="0"/>
            <a:r>
              <a:rPr lang="fr-FR"/>
              <a:t>Cliquez pour ajouter un sous-titre</a:t>
            </a:r>
          </a:p>
        </p:txBody>
      </p:sp>
      <p:sp>
        <p:nvSpPr>
          <p:cNvPr id="8" name="Espace réservé du contenu 2">
            <a:extLst>
              <a:ext uri="{FF2B5EF4-FFF2-40B4-BE49-F238E27FC236}">
                <a16:creationId xmlns:a16="http://schemas.microsoft.com/office/drawing/2014/main" id="{ED986D97-E6F1-49E8-977A-C802B4E41B73}"/>
              </a:ext>
            </a:extLst>
          </p:cNvPr>
          <p:cNvSpPr>
            <a:spLocks noGrp="1"/>
          </p:cNvSpPr>
          <p:nvPr>
            <p:ph idx="1" hasCustomPrompt="1"/>
          </p:nvPr>
        </p:nvSpPr>
        <p:spPr>
          <a:xfrm>
            <a:off x="648934" y="2422380"/>
            <a:ext cx="4727735" cy="3029446"/>
          </a:xfrm>
        </p:spPr>
        <p:txBody>
          <a:bodyPr rtlCol="0" anchor="t">
            <a:noAutofit/>
          </a:bodyPr>
          <a:lstStyle>
            <a:lvl1pPr marL="283464" indent="-283464">
              <a:buFont typeface="Arial" panose="020B0604020202020204" pitchFamily="34" charset="0"/>
              <a:buChar char="•"/>
              <a:defRPr sz="1600" b="0" baseline="0"/>
            </a:lvl1pPr>
          </a:lstStyle>
          <a:p>
            <a:pPr rtl="0"/>
            <a:r>
              <a:rPr lang="fr-FR"/>
              <a:t> Cliquer pour ajouter du texte</a:t>
            </a:r>
          </a:p>
        </p:txBody>
      </p:sp>
      <p:sp>
        <p:nvSpPr>
          <p:cNvPr id="16" name="Espace réservé du contenu 2">
            <a:extLst>
              <a:ext uri="{FF2B5EF4-FFF2-40B4-BE49-F238E27FC236}">
                <a16:creationId xmlns:a16="http://schemas.microsoft.com/office/drawing/2014/main" id="{762163C0-B07F-43E4-B17C-2E6A96553B98}"/>
              </a:ext>
            </a:extLst>
          </p:cNvPr>
          <p:cNvSpPr>
            <a:spLocks noGrp="1"/>
          </p:cNvSpPr>
          <p:nvPr>
            <p:ph idx="15" hasCustomPrompt="1"/>
          </p:nvPr>
        </p:nvSpPr>
        <p:spPr>
          <a:xfrm>
            <a:off x="6095999" y="1834004"/>
            <a:ext cx="4727735" cy="465155"/>
          </a:xfrm>
        </p:spPr>
        <p:txBody>
          <a:bodyPr rtlCol="0" anchor="t">
            <a:noAutofit/>
          </a:bodyPr>
          <a:lstStyle>
            <a:lvl1pPr>
              <a:buFont typeface="Arial" panose="020B0604020202020204" pitchFamily="34" charset="0"/>
              <a:buNone/>
              <a:defRPr sz="2000" b="1"/>
            </a:lvl1pPr>
          </a:lstStyle>
          <a:p>
            <a:pPr rtl="0"/>
            <a:r>
              <a:rPr lang="fr-FR"/>
              <a:t>Cliquez pour ajouter un sous-titre</a:t>
            </a:r>
          </a:p>
        </p:txBody>
      </p:sp>
      <p:sp>
        <p:nvSpPr>
          <p:cNvPr id="14" name="Espace réservé du contenu 2">
            <a:extLst>
              <a:ext uri="{FF2B5EF4-FFF2-40B4-BE49-F238E27FC236}">
                <a16:creationId xmlns:a16="http://schemas.microsoft.com/office/drawing/2014/main" id="{9098FA6D-3C80-4FE1-B248-1CA2B6862F6D}"/>
              </a:ext>
            </a:extLst>
          </p:cNvPr>
          <p:cNvSpPr>
            <a:spLocks noGrp="1"/>
          </p:cNvSpPr>
          <p:nvPr>
            <p:ph idx="13" hasCustomPrompt="1"/>
          </p:nvPr>
        </p:nvSpPr>
        <p:spPr>
          <a:xfrm>
            <a:off x="6095999" y="2422380"/>
            <a:ext cx="4727735" cy="3029446"/>
          </a:xfrm>
        </p:spPr>
        <p:txBody>
          <a:bodyPr rtlCol="0" anchor="t">
            <a:noAutofit/>
          </a:bodyPr>
          <a:lstStyle>
            <a:lvl1pPr marL="283464" indent="-283464">
              <a:buFont typeface="Arial" panose="020B0604020202020204" pitchFamily="34" charset="0"/>
              <a:buChar char="•"/>
              <a:defRPr sz="1600" b="0" baseline="0"/>
            </a:lvl1pPr>
          </a:lstStyle>
          <a:p>
            <a:pPr rtl="0"/>
            <a:r>
              <a:rPr lang="fr-FR"/>
              <a:t> Cliquer pour ajouter du texte</a:t>
            </a:r>
          </a:p>
        </p:txBody>
      </p:sp>
      <p:sp>
        <p:nvSpPr>
          <p:cNvPr id="9" name="Rectangle 8">
            <a:extLst>
              <a:ext uri="{FF2B5EF4-FFF2-40B4-BE49-F238E27FC236}">
                <a16:creationId xmlns:a16="http://schemas.microsoft.com/office/drawing/2014/main" id="{8352712D-F957-4B22-8B50-BE10410FF895}"/>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1" name="Espace réservé du pied de page 29">
            <a:extLst>
              <a:ext uri="{FF2B5EF4-FFF2-40B4-BE49-F238E27FC236}">
                <a16:creationId xmlns:a16="http://schemas.microsoft.com/office/drawing/2014/main" id="{26FD74F8-42BB-4CB4-ABF1-5F149743B464}"/>
              </a:ext>
            </a:extLst>
          </p:cNvPr>
          <p:cNvSpPr>
            <a:spLocks noGrp="1"/>
          </p:cNvSpPr>
          <p:nvPr>
            <p:ph type="ftr" sz="quarter" idx="11"/>
          </p:nvPr>
        </p:nvSpPr>
        <p:spPr>
          <a:xfrm>
            <a:off x="642917" y="6309360"/>
            <a:ext cx="3423986" cy="457200"/>
          </a:xfrm>
        </p:spPr>
        <p:txBody>
          <a:bodyPr rtlCol="0"/>
          <a:lstStyle>
            <a:lvl1pPr>
              <a:defRPr>
                <a:solidFill>
                  <a:schemeClr val="bg1"/>
                </a:solidFill>
              </a:defRPr>
            </a:lvl1pPr>
          </a:lstStyle>
          <a:p>
            <a:pPr rtl="0"/>
            <a:r>
              <a:rPr lang="fr-FR"/>
              <a:t>Titre de la présentation</a:t>
            </a:r>
            <a:endParaRPr lang="fr-FR" dirty="0">
              <a:solidFill>
                <a:schemeClr val="bg1"/>
              </a:solidFill>
            </a:endParaRPr>
          </a:p>
        </p:txBody>
      </p:sp>
      <p:sp>
        <p:nvSpPr>
          <p:cNvPr id="10" name="Espace réservé de la date 28">
            <a:extLst>
              <a:ext uri="{FF2B5EF4-FFF2-40B4-BE49-F238E27FC236}">
                <a16:creationId xmlns:a16="http://schemas.microsoft.com/office/drawing/2014/main" id="{5B031752-6400-4BFB-979F-E2EE795E4B90}"/>
              </a:ext>
            </a:extLst>
          </p:cNvPr>
          <p:cNvSpPr>
            <a:spLocks noGrp="1"/>
          </p:cNvSpPr>
          <p:nvPr>
            <p:ph type="dt" sz="half" idx="10"/>
          </p:nvPr>
        </p:nvSpPr>
        <p:spPr>
          <a:xfrm>
            <a:off x="5373620" y="6309360"/>
            <a:ext cx="3411973" cy="457200"/>
          </a:xfrm>
        </p:spPr>
        <p:txBody>
          <a:bodyPr rtlCol="0"/>
          <a:lstStyle>
            <a:lvl1pPr>
              <a:defRPr>
                <a:solidFill>
                  <a:schemeClr val="tx2"/>
                </a:solidFill>
              </a:defRPr>
            </a:lvl1pPr>
          </a:lstStyle>
          <a:p>
            <a:pPr rtl="0"/>
            <a:r>
              <a:rPr lang="fr-FR"/>
              <a:t>1/02/20XX</a:t>
            </a:r>
            <a:endParaRPr lang="fr-FR" dirty="0"/>
          </a:p>
        </p:txBody>
      </p:sp>
      <p:sp>
        <p:nvSpPr>
          <p:cNvPr id="12" name="Espace réservé du numéro de diapositive 30">
            <a:extLst>
              <a:ext uri="{FF2B5EF4-FFF2-40B4-BE49-F238E27FC236}">
                <a16:creationId xmlns:a16="http://schemas.microsoft.com/office/drawing/2014/main" id="{6A5CAEAF-7DEC-4B20-8B1E-301A9D0E684A}"/>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t>‹N°›</a:t>
            </a:fld>
            <a:endParaRPr lang="fr-FR" dirty="0"/>
          </a:p>
        </p:txBody>
      </p:sp>
      <p:sp>
        <p:nvSpPr>
          <p:cNvPr id="13" name="Rectangle 12">
            <a:extLst>
              <a:ext uri="{FF2B5EF4-FFF2-40B4-BE49-F238E27FC236}">
                <a16:creationId xmlns:a16="http://schemas.microsoft.com/office/drawing/2014/main" id="{70B696A3-EA34-4924-9037-E330B1CB890E}"/>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Tree>
    <p:extLst>
      <p:ext uri="{BB962C8B-B14F-4D97-AF65-F5344CB8AC3E}">
        <p14:creationId xmlns:p14="http://schemas.microsoft.com/office/powerpoint/2010/main" val="3629103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lonne de contenu 3">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725A2F16-8CE0-4F2E-933C-EFDFB1E196A3}"/>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Rectangle 2">
            <a:extLst>
              <a:ext uri="{FF2B5EF4-FFF2-40B4-BE49-F238E27FC236}">
                <a16:creationId xmlns:a16="http://schemas.microsoft.com/office/drawing/2014/main" id="{18C70705-E2EE-4992-AE78-FDBE1285C809}"/>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4" name="Titre 1">
            <a:extLst>
              <a:ext uri="{FF2B5EF4-FFF2-40B4-BE49-F238E27FC236}">
                <a16:creationId xmlns:a16="http://schemas.microsoft.com/office/drawing/2014/main" id="{21C428A7-7771-4474-8BB4-8A6F0FEF8766}"/>
              </a:ext>
            </a:extLst>
          </p:cNvPr>
          <p:cNvSpPr>
            <a:spLocks noGrp="1"/>
          </p:cNvSpPr>
          <p:nvPr>
            <p:ph type="title" hasCustomPrompt="1"/>
          </p:nvPr>
        </p:nvSpPr>
        <p:spPr>
          <a:xfrm>
            <a:off x="648935" y="180644"/>
            <a:ext cx="10900146" cy="935776"/>
          </a:xfrm>
        </p:spPr>
        <p:txBody>
          <a:bodyPr rtlCol="0">
            <a:noAutofit/>
          </a:bodyPr>
          <a:lstStyle>
            <a:lvl1pPr>
              <a:defRPr sz="3600">
                <a:solidFill>
                  <a:schemeClr val="bg1"/>
                </a:solidFill>
              </a:defRPr>
            </a:lvl1pPr>
          </a:lstStyle>
          <a:p>
            <a:pPr rtl="0"/>
            <a:r>
              <a:rPr lang="fr-FR">
                <a:solidFill>
                  <a:schemeClr val="bg1"/>
                </a:solidFill>
              </a:rPr>
              <a:t>Cliquez pour ajouter un titre</a:t>
            </a:r>
          </a:p>
        </p:txBody>
      </p:sp>
      <p:sp>
        <p:nvSpPr>
          <p:cNvPr id="5" name="Rectangle 4">
            <a:extLst>
              <a:ext uri="{FF2B5EF4-FFF2-40B4-BE49-F238E27FC236}">
                <a16:creationId xmlns:a16="http://schemas.microsoft.com/office/drawing/2014/main" id="{B98730F6-0DF6-48BC-86CC-00BE18350199}"/>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6" name="Rectangle 5">
            <a:extLst>
              <a:ext uri="{FF2B5EF4-FFF2-40B4-BE49-F238E27FC236}">
                <a16:creationId xmlns:a16="http://schemas.microsoft.com/office/drawing/2014/main" id="{12D31104-1E19-4E17-A3FE-2B2C551344DF}"/>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4" name="Espace réservé du contenu 2">
            <a:extLst>
              <a:ext uri="{FF2B5EF4-FFF2-40B4-BE49-F238E27FC236}">
                <a16:creationId xmlns:a16="http://schemas.microsoft.com/office/drawing/2014/main" id="{02CEB59E-1776-4FF1-BF4D-A33B618FD59F}"/>
              </a:ext>
            </a:extLst>
          </p:cNvPr>
          <p:cNvSpPr>
            <a:spLocks noGrp="1"/>
          </p:cNvSpPr>
          <p:nvPr>
            <p:ph idx="14" hasCustomPrompt="1"/>
          </p:nvPr>
        </p:nvSpPr>
        <p:spPr>
          <a:xfrm>
            <a:off x="648935" y="1834005"/>
            <a:ext cx="3519028" cy="465155"/>
          </a:xfrm>
        </p:spPr>
        <p:txBody>
          <a:bodyPr rtlCol="0" anchor="t">
            <a:noAutofit/>
          </a:bodyPr>
          <a:lstStyle>
            <a:lvl1pPr>
              <a:buFont typeface="Arial" panose="020B0604020202020204" pitchFamily="34" charset="0"/>
              <a:buNone/>
              <a:defRPr sz="2000" b="1"/>
            </a:lvl1pPr>
          </a:lstStyle>
          <a:p>
            <a:pPr rtl="0"/>
            <a:r>
              <a:rPr lang="fr-FR" dirty="0"/>
              <a:t>Cliquez pour ajouter un sous-titre</a:t>
            </a:r>
          </a:p>
        </p:txBody>
      </p:sp>
      <p:sp>
        <p:nvSpPr>
          <p:cNvPr id="7" name="Espace réservé du contenu 2">
            <a:extLst>
              <a:ext uri="{FF2B5EF4-FFF2-40B4-BE49-F238E27FC236}">
                <a16:creationId xmlns:a16="http://schemas.microsoft.com/office/drawing/2014/main" id="{26B55E76-BA79-44AC-B206-DA13D60FDA2E}"/>
              </a:ext>
            </a:extLst>
          </p:cNvPr>
          <p:cNvSpPr>
            <a:spLocks noGrp="1"/>
          </p:cNvSpPr>
          <p:nvPr>
            <p:ph idx="1" hasCustomPrompt="1"/>
          </p:nvPr>
        </p:nvSpPr>
        <p:spPr>
          <a:xfrm>
            <a:off x="648935" y="2419555"/>
            <a:ext cx="3519028" cy="3197260"/>
          </a:xfrm>
        </p:spPr>
        <p:txBody>
          <a:bodyPr rtlCol="0" anchor="t">
            <a:normAutofit/>
          </a:bodyPr>
          <a:lstStyle>
            <a:lvl1pPr marL="283464" indent="-283464">
              <a:buFont typeface="Arial" panose="020B0604020202020204" pitchFamily="34" charset="0"/>
              <a:buChar char="•"/>
              <a:defRPr sz="1600" b="0" baseline="0"/>
            </a:lvl1pPr>
          </a:lstStyle>
          <a:p>
            <a:pPr rtl="0"/>
            <a:r>
              <a:rPr lang="fr-FR" dirty="0"/>
              <a:t> Cliquer pour ajouter du texte</a:t>
            </a:r>
          </a:p>
        </p:txBody>
      </p:sp>
      <p:sp>
        <p:nvSpPr>
          <p:cNvPr id="21" name="Espace réservé du contenu 2">
            <a:extLst>
              <a:ext uri="{FF2B5EF4-FFF2-40B4-BE49-F238E27FC236}">
                <a16:creationId xmlns:a16="http://schemas.microsoft.com/office/drawing/2014/main" id="{60518C4D-71E5-4211-A191-A8ED7185DED2}"/>
              </a:ext>
            </a:extLst>
          </p:cNvPr>
          <p:cNvSpPr>
            <a:spLocks noGrp="1"/>
          </p:cNvSpPr>
          <p:nvPr>
            <p:ph idx="18" hasCustomPrompt="1"/>
          </p:nvPr>
        </p:nvSpPr>
        <p:spPr>
          <a:xfrm>
            <a:off x="4336486" y="1828356"/>
            <a:ext cx="3519028" cy="465155"/>
          </a:xfrm>
        </p:spPr>
        <p:txBody>
          <a:bodyPr rtlCol="0" anchor="t">
            <a:noAutofit/>
          </a:bodyPr>
          <a:lstStyle>
            <a:lvl1pPr>
              <a:buFont typeface="Arial" panose="020B0604020202020204" pitchFamily="34" charset="0"/>
              <a:buNone/>
              <a:defRPr sz="2000" b="1"/>
            </a:lvl1pPr>
          </a:lstStyle>
          <a:p>
            <a:pPr rtl="0"/>
            <a:r>
              <a:rPr lang="fr-FR"/>
              <a:t>Cliquez pour ajouter un sous-titre</a:t>
            </a:r>
          </a:p>
        </p:txBody>
      </p:sp>
      <p:sp>
        <p:nvSpPr>
          <p:cNvPr id="20" name="Espace réservé du contenu 2">
            <a:extLst>
              <a:ext uri="{FF2B5EF4-FFF2-40B4-BE49-F238E27FC236}">
                <a16:creationId xmlns:a16="http://schemas.microsoft.com/office/drawing/2014/main" id="{D7EF9B63-4443-4EE5-A88B-2F1FA4CC4043}"/>
              </a:ext>
            </a:extLst>
          </p:cNvPr>
          <p:cNvSpPr>
            <a:spLocks noGrp="1"/>
          </p:cNvSpPr>
          <p:nvPr>
            <p:ph idx="17" hasCustomPrompt="1"/>
          </p:nvPr>
        </p:nvSpPr>
        <p:spPr>
          <a:xfrm>
            <a:off x="4336486" y="2419555"/>
            <a:ext cx="3519028" cy="3197260"/>
          </a:xfrm>
        </p:spPr>
        <p:txBody>
          <a:bodyPr rtlCol="0" anchor="t">
            <a:normAutofit/>
          </a:bodyPr>
          <a:lstStyle>
            <a:lvl1pPr marL="283464" indent="-283464">
              <a:buFont typeface="Arial" panose="020B0604020202020204" pitchFamily="34" charset="0"/>
              <a:buChar char="•"/>
              <a:defRPr sz="1600" b="0" baseline="0"/>
            </a:lvl1pPr>
          </a:lstStyle>
          <a:p>
            <a:pPr rtl="0"/>
            <a:r>
              <a:rPr lang="fr-FR"/>
              <a:t> Cliquer pour ajouter du texte</a:t>
            </a:r>
          </a:p>
        </p:txBody>
      </p:sp>
      <p:sp>
        <p:nvSpPr>
          <p:cNvPr id="19" name="Espace réservé du contenu 2">
            <a:extLst>
              <a:ext uri="{FF2B5EF4-FFF2-40B4-BE49-F238E27FC236}">
                <a16:creationId xmlns:a16="http://schemas.microsoft.com/office/drawing/2014/main" id="{E54FF8D9-50D3-4515-B896-B127F664C1E1}"/>
              </a:ext>
            </a:extLst>
          </p:cNvPr>
          <p:cNvSpPr>
            <a:spLocks noGrp="1"/>
          </p:cNvSpPr>
          <p:nvPr>
            <p:ph idx="16" hasCustomPrompt="1"/>
          </p:nvPr>
        </p:nvSpPr>
        <p:spPr>
          <a:xfrm>
            <a:off x="8024037" y="1834005"/>
            <a:ext cx="3519028" cy="465155"/>
          </a:xfrm>
        </p:spPr>
        <p:txBody>
          <a:bodyPr rtlCol="0" anchor="t">
            <a:noAutofit/>
          </a:bodyPr>
          <a:lstStyle>
            <a:lvl1pPr>
              <a:buFont typeface="Arial" panose="020B0604020202020204" pitchFamily="34" charset="0"/>
              <a:buNone/>
              <a:defRPr sz="2000" b="1"/>
            </a:lvl1pPr>
          </a:lstStyle>
          <a:p>
            <a:pPr rtl="0"/>
            <a:r>
              <a:rPr lang="fr-FR"/>
              <a:t>Cliquez pour ajouter un sous-titre</a:t>
            </a:r>
          </a:p>
        </p:txBody>
      </p:sp>
      <p:sp>
        <p:nvSpPr>
          <p:cNvPr id="18" name="Espace réservé du contenu 2">
            <a:extLst>
              <a:ext uri="{FF2B5EF4-FFF2-40B4-BE49-F238E27FC236}">
                <a16:creationId xmlns:a16="http://schemas.microsoft.com/office/drawing/2014/main" id="{E95B62E8-2D9A-443A-8560-D347C4703894}"/>
              </a:ext>
            </a:extLst>
          </p:cNvPr>
          <p:cNvSpPr>
            <a:spLocks noGrp="1"/>
          </p:cNvSpPr>
          <p:nvPr>
            <p:ph idx="15" hasCustomPrompt="1"/>
          </p:nvPr>
        </p:nvSpPr>
        <p:spPr>
          <a:xfrm>
            <a:off x="8024037" y="2419555"/>
            <a:ext cx="3519028" cy="3197260"/>
          </a:xfrm>
        </p:spPr>
        <p:txBody>
          <a:bodyPr rtlCol="0" anchor="t">
            <a:normAutofit/>
          </a:bodyPr>
          <a:lstStyle>
            <a:lvl1pPr marL="283464" indent="-283464">
              <a:buFont typeface="Arial" panose="020B0604020202020204" pitchFamily="34" charset="0"/>
              <a:buChar char="•"/>
              <a:defRPr sz="1600" b="0" baseline="0"/>
            </a:lvl1pPr>
          </a:lstStyle>
          <a:p>
            <a:pPr rtl="0"/>
            <a:r>
              <a:rPr lang="fr-FR"/>
              <a:t> Cliquer pour ajouter du texte</a:t>
            </a:r>
          </a:p>
        </p:txBody>
      </p:sp>
      <p:sp>
        <p:nvSpPr>
          <p:cNvPr id="8" name="Rectangle 7">
            <a:extLst>
              <a:ext uri="{FF2B5EF4-FFF2-40B4-BE49-F238E27FC236}">
                <a16:creationId xmlns:a16="http://schemas.microsoft.com/office/drawing/2014/main" id="{2DA7A17E-1562-4B10-9BC8-AB6B45E6BD6C}"/>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2" name="Rectangle 11">
            <a:extLst>
              <a:ext uri="{FF2B5EF4-FFF2-40B4-BE49-F238E27FC236}">
                <a16:creationId xmlns:a16="http://schemas.microsoft.com/office/drawing/2014/main" id="{CD37258C-9B58-4DC0-BC98-826A38D4B6B1}"/>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3" name="Espace réservé du pied de page 29">
            <a:extLst>
              <a:ext uri="{FF2B5EF4-FFF2-40B4-BE49-F238E27FC236}">
                <a16:creationId xmlns:a16="http://schemas.microsoft.com/office/drawing/2014/main" id="{2F8E2987-7F65-44D5-B3AD-776ECF8D85CC}"/>
              </a:ext>
            </a:extLst>
          </p:cNvPr>
          <p:cNvSpPr>
            <a:spLocks noGrp="1"/>
          </p:cNvSpPr>
          <p:nvPr>
            <p:ph type="ftr" sz="quarter" idx="11"/>
          </p:nvPr>
        </p:nvSpPr>
        <p:spPr>
          <a:xfrm>
            <a:off x="642917" y="6309360"/>
            <a:ext cx="3423986" cy="457200"/>
          </a:xfrm>
        </p:spPr>
        <p:txBody>
          <a:bodyPr rtlCol="0"/>
          <a:lstStyle>
            <a:lvl1pPr>
              <a:defRPr>
                <a:solidFill>
                  <a:schemeClr val="bg1"/>
                </a:solidFill>
              </a:defRPr>
            </a:lvl1pPr>
          </a:lstStyle>
          <a:p>
            <a:pPr rtl="0"/>
            <a:r>
              <a:rPr lang="fr-FR"/>
              <a:t>Titre de la présentation</a:t>
            </a:r>
            <a:endParaRPr lang="fr-FR" dirty="0">
              <a:solidFill>
                <a:schemeClr val="bg1"/>
              </a:solidFill>
            </a:endParaRPr>
          </a:p>
        </p:txBody>
      </p:sp>
      <p:sp>
        <p:nvSpPr>
          <p:cNvPr id="22" name="Espace réservé de la date 28">
            <a:extLst>
              <a:ext uri="{FF2B5EF4-FFF2-40B4-BE49-F238E27FC236}">
                <a16:creationId xmlns:a16="http://schemas.microsoft.com/office/drawing/2014/main" id="{08BD4E48-A35B-4475-BC85-E58DA2920FE4}"/>
              </a:ext>
            </a:extLst>
          </p:cNvPr>
          <p:cNvSpPr>
            <a:spLocks noGrp="1"/>
          </p:cNvSpPr>
          <p:nvPr>
            <p:ph type="dt" sz="half" idx="10"/>
          </p:nvPr>
        </p:nvSpPr>
        <p:spPr>
          <a:xfrm>
            <a:off x="5373620" y="6309360"/>
            <a:ext cx="3411973" cy="457200"/>
          </a:xfrm>
        </p:spPr>
        <p:txBody>
          <a:bodyPr rtlCol="0"/>
          <a:lstStyle>
            <a:lvl1pPr>
              <a:defRPr>
                <a:solidFill>
                  <a:schemeClr val="tx2"/>
                </a:solidFill>
              </a:defRPr>
            </a:lvl1pPr>
          </a:lstStyle>
          <a:p>
            <a:pPr rtl="0"/>
            <a:r>
              <a:rPr lang="fr-FR"/>
              <a:t>1/02/20XX</a:t>
            </a:r>
            <a:endParaRPr lang="fr-FR" dirty="0"/>
          </a:p>
        </p:txBody>
      </p:sp>
      <p:sp>
        <p:nvSpPr>
          <p:cNvPr id="11" name="Espace réservé du numéro de diapositive 30">
            <a:extLst>
              <a:ext uri="{FF2B5EF4-FFF2-40B4-BE49-F238E27FC236}">
                <a16:creationId xmlns:a16="http://schemas.microsoft.com/office/drawing/2014/main" id="{FBDAEBAB-F3AA-4DB3-96B7-6387085C1E0E}"/>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t>‹N°›</a:t>
            </a:fld>
            <a:endParaRPr lang="fr-FR" dirty="0"/>
          </a:p>
        </p:txBody>
      </p:sp>
    </p:spTree>
    <p:extLst>
      <p:ext uri="{BB962C8B-B14F-4D97-AF65-F5344CB8AC3E}">
        <p14:creationId xmlns:p14="http://schemas.microsoft.com/office/powerpoint/2010/main" val="1563755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ynthèse">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53C66564-535A-4715-9B27-B8AB14F77E42}"/>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1" name="Rectangle 10">
            <a:extLst>
              <a:ext uri="{FF2B5EF4-FFF2-40B4-BE49-F238E27FC236}">
                <a16:creationId xmlns:a16="http://schemas.microsoft.com/office/drawing/2014/main" id="{E3821E99-F411-4BAB-8211-C344272A2A1A}"/>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2" name="Titre 1">
            <a:extLst>
              <a:ext uri="{FF2B5EF4-FFF2-40B4-BE49-F238E27FC236}">
                <a16:creationId xmlns:a16="http://schemas.microsoft.com/office/drawing/2014/main" id="{029B7F2A-CF10-474B-91F1-7C50A7DAF83C}"/>
              </a:ext>
            </a:extLst>
          </p:cNvPr>
          <p:cNvSpPr>
            <a:spLocks noGrp="1"/>
          </p:cNvSpPr>
          <p:nvPr>
            <p:ph type="title" hasCustomPrompt="1"/>
          </p:nvPr>
        </p:nvSpPr>
        <p:spPr>
          <a:xfrm>
            <a:off x="5376668" y="537381"/>
            <a:ext cx="6172412" cy="1031927"/>
          </a:xfrm>
        </p:spPr>
        <p:txBody>
          <a:bodyPr rtlCol="0"/>
          <a:lstStyle>
            <a:lvl1pPr>
              <a:defRPr/>
            </a:lvl1pPr>
          </a:lstStyle>
          <a:p>
            <a:pPr rtl="0"/>
            <a:r>
              <a:rPr lang="fr-FR"/>
              <a:t>Cliquez pour ajouter un titre</a:t>
            </a:r>
          </a:p>
        </p:txBody>
      </p:sp>
      <p:sp>
        <p:nvSpPr>
          <p:cNvPr id="10" name="Rectangle 9">
            <a:extLst>
              <a:ext uri="{FF2B5EF4-FFF2-40B4-BE49-F238E27FC236}">
                <a16:creationId xmlns:a16="http://schemas.microsoft.com/office/drawing/2014/main" id="{58F0D6D9-A64A-415F-BA44-494062CA6983}"/>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3" name="Rectangle 12">
            <a:extLst>
              <a:ext uri="{FF2B5EF4-FFF2-40B4-BE49-F238E27FC236}">
                <a16:creationId xmlns:a16="http://schemas.microsoft.com/office/drawing/2014/main" id="{3777B49C-9749-4042-A729-C27F583654CC}"/>
              </a:ext>
              <a:ext uri="{C183D7F6-B498-43B3-948B-1728B52AA6E4}">
                <adec:decorative xmlns:adec="http://schemas.microsoft.com/office/drawing/2017/decorative" val="1"/>
              </a:ext>
            </a:extLst>
          </p:cNvPr>
          <p:cNvSpPr/>
          <p:nvPr userDrawn="1"/>
        </p:nvSpPr>
        <p:spPr>
          <a:xfrm>
            <a:off x="0" y="2249324"/>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4" name="Rectangle 13">
            <a:extLst>
              <a:ext uri="{FF2B5EF4-FFF2-40B4-BE49-F238E27FC236}">
                <a16:creationId xmlns:a16="http://schemas.microsoft.com/office/drawing/2014/main" id="{11B79F49-5021-4A8F-A90A-5E08F7FB5196}"/>
              </a:ext>
              <a:ext uri="{C183D7F6-B498-43B3-948B-1728B52AA6E4}">
                <adec:decorative xmlns:adec="http://schemas.microsoft.com/office/drawing/2017/decorative" val="1"/>
              </a:ext>
            </a:extLst>
          </p:cNvPr>
          <p:cNvSpPr/>
          <p:nvPr userDrawn="1"/>
        </p:nvSpPr>
        <p:spPr>
          <a:xfrm>
            <a:off x="0" y="4546655"/>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3" name="Espace réservé d’image 19">
            <a:extLst>
              <a:ext uri="{FF2B5EF4-FFF2-40B4-BE49-F238E27FC236}">
                <a16:creationId xmlns:a16="http://schemas.microsoft.com/office/drawing/2014/main" id="{B6E270BA-010E-406C-8FBF-0ED0DA28D071}"/>
              </a:ext>
            </a:extLst>
          </p:cNvPr>
          <p:cNvSpPr>
            <a:spLocks noGrp="1"/>
          </p:cNvSpPr>
          <p:nvPr>
            <p:ph type="pic" sz="quarter" idx="13" hasCustomPrompt="1"/>
          </p:nvPr>
        </p:nvSpPr>
        <p:spPr>
          <a:xfrm>
            <a:off x="-1" y="-3"/>
            <a:ext cx="4613544" cy="2249321"/>
          </a:xfrm>
        </p:spPr>
        <p:txBody>
          <a:bodyPr rtlCol="0" anchor="t"/>
          <a:lstStyle>
            <a:lvl1pPr algn="ctr">
              <a:defRPr/>
            </a:lvl1pPr>
          </a:lstStyle>
          <a:p>
            <a:pPr rtl="0"/>
            <a:r>
              <a:rPr lang="fr-FR"/>
              <a:t>Cliquez pour ajouter une image</a:t>
            </a:r>
          </a:p>
        </p:txBody>
      </p:sp>
      <p:sp>
        <p:nvSpPr>
          <p:cNvPr id="24" name="Espace réservé d’image 19">
            <a:extLst>
              <a:ext uri="{FF2B5EF4-FFF2-40B4-BE49-F238E27FC236}">
                <a16:creationId xmlns:a16="http://schemas.microsoft.com/office/drawing/2014/main" id="{6E15371C-3F24-44D7-97EB-74C12D53CBBC}"/>
              </a:ext>
            </a:extLst>
          </p:cNvPr>
          <p:cNvSpPr>
            <a:spLocks noGrp="1"/>
          </p:cNvSpPr>
          <p:nvPr>
            <p:ph type="pic" sz="quarter" idx="14" hasCustomPrompt="1"/>
          </p:nvPr>
        </p:nvSpPr>
        <p:spPr>
          <a:xfrm>
            <a:off x="-1" y="2311339"/>
            <a:ext cx="4613544" cy="2241520"/>
          </a:xfrm>
        </p:spPr>
        <p:txBody>
          <a:bodyPr rtlCol="0" anchor="t"/>
          <a:lstStyle>
            <a:lvl1pPr algn="ctr">
              <a:defRPr/>
            </a:lvl1pPr>
          </a:lstStyle>
          <a:p>
            <a:pPr rtl="0"/>
            <a:r>
              <a:rPr lang="fr-FR"/>
              <a:t>Cliquez pour ajouter une image</a:t>
            </a:r>
          </a:p>
        </p:txBody>
      </p:sp>
      <p:sp>
        <p:nvSpPr>
          <p:cNvPr id="25" name="Espace réservé d’image 19">
            <a:extLst>
              <a:ext uri="{FF2B5EF4-FFF2-40B4-BE49-F238E27FC236}">
                <a16:creationId xmlns:a16="http://schemas.microsoft.com/office/drawing/2014/main" id="{E39E0BDE-5895-4B94-90AC-7045292B0B34}"/>
              </a:ext>
            </a:extLst>
          </p:cNvPr>
          <p:cNvSpPr>
            <a:spLocks noGrp="1"/>
          </p:cNvSpPr>
          <p:nvPr>
            <p:ph type="pic" sz="quarter" idx="15" hasCustomPrompt="1"/>
          </p:nvPr>
        </p:nvSpPr>
        <p:spPr>
          <a:xfrm>
            <a:off x="-1" y="4613572"/>
            <a:ext cx="4613544" cy="2241520"/>
          </a:xfrm>
        </p:spPr>
        <p:txBody>
          <a:bodyPr rtlCol="0" anchor="t"/>
          <a:lstStyle>
            <a:lvl1pPr algn="ctr">
              <a:defRPr/>
            </a:lvl1pPr>
          </a:lstStyle>
          <a:p>
            <a:pPr rtl="0"/>
            <a:r>
              <a:rPr lang="fr-FR"/>
              <a:t>Cliquez pour ajouter une image</a:t>
            </a:r>
          </a:p>
        </p:txBody>
      </p:sp>
      <p:sp>
        <p:nvSpPr>
          <p:cNvPr id="15" name="Espace réservé du contenu 2">
            <a:extLst>
              <a:ext uri="{FF2B5EF4-FFF2-40B4-BE49-F238E27FC236}">
                <a16:creationId xmlns:a16="http://schemas.microsoft.com/office/drawing/2014/main" id="{E8823570-AC4F-4679-98CA-DC7F7B2CC109}"/>
              </a:ext>
            </a:extLst>
          </p:cNvPr>
          <p:cNvSpPr>
            <a:spLocks noGrp="1"/>
          </p:cNvSpPr>
          <p:nvPr>
            <p:ph idx="1" hasCustomPrompt="1"/>
          </p:nvPr>
        </p:nvSpPr>
        <p:spPr>
          <a:xfrm>
            <a:off x="5376671" y="1735745"/>
            <a:ext cx="6172412" cy="3767496"/>
          </a:xfrm>
        </p:spPr>
        <p:txBody>
          <a:bodyPr rtlCol="0" anchor="t">
            <a:normAutofit/>
          </a:bodyPr>
          <a:lstStyle>
            <a:lvl1pPr>
              <a:buFont typeface="Arial" panose="020B0604020202020204" pitchFamily="34" charset="0"/>
              <a:buNone/>
              <a:defRPr sz="1600" b="0"/>
            </a:lvl1pPr>
          </a:lstStyle>
          <a:p>
            <a:pPr rtl="0"/>
            <a:r>
              <a:rPr lang="fr-FR"/>
              <a:t> Cliquer pour ajouter du texte</a:t>
            </a:r>
          </a:p>
        </p:txBody>
      </p:sp>
      <p:sp>
        <p:nvSpPr>
          <p:cNvPr id="17" name="Espace réservé du pied de page 4">
            <a:extLst>
              <a:ext uri="{FF2B5EF4-FFF2-40B4-BE49-F238E27FC236}">
                <a16:creationId xmlns:a16="http://schemas.microsoft.com/office/drawing/2014/main" id="{BB6B62FA-FEDE-42B0-8B7B-24AE138EB6CE}"/>
              </a:ext>
            </a:extLst>
          </p:cNvPr>
          <p:cNvSpPr>
            <a:spLocks noGrp="1"/>
          </p:cNvSpPr>
          <p:nvPr>
            <p:ph type="ftr" sz="quarter" idx="11"/>
          </p:nvPr>
        </p:nvSpPr>
        <p:spPr>
          <a:xfrm>
            <a:off x="642917" y="6309360"/>
            <a:ext cx="3271516" cy="457200"/>
          </a:xfrm>
        </p:spPr>
        <p:txBody>
          <a:bodyPr rtlCol="0"/>
          <a:lstStyle>
            <a:lvl1pPr>
              <a:defRPr>
                <a:solidFill>
                  <a:schemeClr val="bg1"/>
                </a:solidFill>
                <a:effectLst>
                  <a:outerShdw blurRad="50800" dist="38100" dir="2700000" algn="tl" rotWithShape="0">
                    <a:prstClr val="black">
                      <a:alpha val="43000"/>
                    </a:prstClr>
                  </a:outerShdw>
                </a:effectLst>
              </a:defRPr>
            </a:lvl1pPr>
          </a:lstStyle>
          <a:p>
            <a:pPr rtl="0"/>
            <a:r>
              <a:rPr lang="fr-FR"/>
              <a:t>Titre de la présentation</a:t>
            </a:r>
          </a:p>
        </p:txBody>
      </p:sp>
      <p:sp>
        <p:nvSpPr>
          <p:cNvPr id="16" name="Espace réservé de la date 3">
            <a:extLst>
              <a:ext uri="{FF2B5EF4-FFF2-40B4-BE49-F238E27FC236}">
                <a16:creationId xmlns:a16="http://schemas.microsoft.com/office/drawing/2014/main" id="{9E8578BE-8DB2-4FE6-B45A-2B3415CEE1C4}"/>
              </a:ext>
            </a:extLst>
          </p:cNvPr>
          <p:cNvSpPr>
            <a:spLocks noGrp="1"/>
          </p:cNvSpPr>
          <p:nvPr>
            <p:ph type="dt" sz="half" idx="10"/>
          </p:nvPr>
        </p:nvSpPr>
        <p:spPr>
          <a:xfrm>
            <a:off x="5376668" y="6309360"/>
            <a:ext cx="3411973" cy="457200"/>
          </a:xfrm>
        </p:spPr>
        <p:txBody>
          <a:bodyPr rtlCol="0"/>
          <a:lstStyle>
            <a:lvl1pPr>
              <a:defRPr>
                <a:solidFill>
                  <a:schemeClr val="tx2"/>
                </a:solidFill>
                <a:effectLst/>
              </a:defRPr>
            </a:lvl1pPr>
          </a:lstStyle>
          <a:p>
            <a:pPr rtl="0"/>
            <a:r>
              <a:rPr lang="fr-FR"/>
              <a:t>1/02/20XX</a:t>
            </a:r>
            <a:endParaRPr lang="fr-FR" dirty="0"/>
          </a:p>
        </p:txBody>
      </p:sp>
      <p:sp>
        <p:nvSpPr>
          <p:cNvPr id="18" name="Espace réservé du numéro de diapositive 5">
            <a:extLst>
              <a:ext uri="{FF2B5EF4-FFF2-40B4-BE49-F238E27FC236}">
                <a16:creationId xmlns:a16="http://schemas.microsoft.com/office/drawing/2014/main" id="{6AF7C96F-C1E5-45F5-B070-2D025E7BD35C}"/>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t>‹N°›</a:t>
            </a:fld>
            <a:endParaRPr lang="fr-FR" dirty="0"/>
          </a:p>
        </p:txBody>
      </p:sp>
    </p:spTree>
    <p:extLst>
      <p:ext uri="{BB962C8B-B14F-4D97-AF65-F5344CB8AC3E}">
        <p14:creationId xmlns:p14="http://schemas.microsoft.com/office/powerpoint/2010/main" val="3958457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ermeture">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3DC2F0A-1748-49AE-AF72-D6BBB4F8FEC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7" name="Rectangle 6">
            <a:extLst>
              <a:ext uri="{FF2B5EF4-FFF2-40B4-BE49-F238E27FC236}">
                <a16:creationId xmlns:a16="http://schemas.microsoft.com/office/drawing/2014/main" id="{683DF7B1-E0C5-4E09-BB5C-F11EA14D7C95}"/>
              </a:ext>
              <a:ext uri="{C183D7F6-B498-43B3-948B-1728B52AA6E4}">
                <adec:decorative xmlns:adec="http://schemas.microsoft.com/office/drawing/2017/decorative" val="1"/>
              </a:ext>
            </a:extLst>
          </p:cNvPr>
          <p:cNvSpPr/>
          <p:nvPr userDrawn="1"/>
        </p:nvSpPr>
        <p:spPr>
          <a:xfrm>
            <a:off x="0" y="866789"/>
            <a:ext cx="6833381"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8" name="Titre 1">
            <a:extLst>
              <a:ext uri="{FF2B5EF4-FFF2-40B4-BE49-F238E27FC236}">
                <a16:creationId xmlns:a16="http://schemas.microsoft.com/office/drawing/2014/main" id="{BBC678EC-E47C-4AC2-A75A-7022CECD0031}"/>
              </a:ext>
            </a:extLst>
          </p:cNvPr>
          <p:cNvSpPr>
            <a:spLocks noGrp="1"/>
          </p:cNvSpPr>
          <p:nvPr>
            <p:ph type="title" hasCustomPrompt="1"/>
          </p:nvPr>
        </p:nvSpPr>
        <p:spPr>
          <a:xfrm>
            <a:off x="1434622" y="1138041"/>
            <a:ext cx="4862811" cy="2019488"/>
          </a:xfrm>
        </p:spPr>
        <p:txBody>
          <a:bodyPr rtlCol="0"/>
          <a:lstStyle>
            <a:lvl1pPr>
              <a:lnSpc>
                <a:spcPct val="100000"/>
              </a:lnSpc>
              <a:defRPr>
                <a:solidFill>
                  <a:schemeClr val="bg1"/>
                </a:solidFill>
              </a:defRPr>
            </a:lvl1pPr>
          </a:lstStyle>
          <a:p>
            <a:pPr rtl="0"/>
            <a:r>
              <a:rPr lang="fr-FR">
                <a:solidFill>
                  <a:schemeClr val="bg1"/>
                </a:solidFill>
              </a:rPr>
              <a:t>CLIQUEZ POUR AJOUTER UN TITRE</a:t>
            </a:r>
          </a:p>
        </p:txBody>
      </p:sp>
      <p:sp>
        <p:nvSpPr>
          <p:cNvPr id="25" name="Espace réservé d’image 21">
            <a:extLst>
              <a:ext uri="{FF2B5EF4-FFF2-40B4-BE49-F238E27FC236}">
                <a16:creationId xmlns:a16="http://schemas.microsoft.com/office/drawing/2014/main" id="{8B745891-A8DA-4640-BB3F-1693FC5AC4AB}"/>
              </a:ext>
            </a:extLst>
          </p:cNvPr>
          <p:cNvSpPr>
            <a:spLocks noGrp="1"/>
          </p:cNvSpPr>
          <p:nvPr>
            <p:ph type="pic" sz="quarter" idx="14" hasCustomPrompt="1"/>
          </p:nvPr>
        </p:nvSpPr>
        <p:spPr>
          <a:xfrm>
            <a:off x="6858023" y="4941"/>
            <a:ext cx="5333977" cy="3392053"/>
          </a:xfrm>
        </p:spPr>
        <p:txBody>
          <a:bodyPr rtlCol="0" anchor="t"/>
          <a:lstStyle>
            <a:lvl1pPr algn="ctr">
              <a:defRPr/>
            </a:lvl1pPr>
          </a:lstStyle>
          <a:p>
            <a:pPr rtl="0"/>
            <a:r>
              <a:rPr lang="fr-FR"/>
              <a:t>Cliquez pour ajouter une photo</a:t>
            </a:r>
          </a:p>
        </p:txBody>
      </p:sp>
      <p:sp>
        <p:nvSpPr>
          <p:cNvPr id="24" name="Espace réservé d’image 21">
            <a:extLst>
              <a:ext uri="{FF2B5EF4-FFF2-40B4-BE49-F238E27FC236}">
                <a16:creationId xmlns:a16="http://schemas.microsoft.com/office/drawing/2014/main" id="{BC2DF568-4EA5-4F79-980F-47FC90AEA129}"/>
              </a:ext>
            </a:extLst>
          </p:cNvPr>
          <p:cNvSpPr>
            <a:spLocks noGrp="1"/>
          </p:cNvSpPr>
          <p:nvPr>
            <p:ph type="pic" sz="quarter" idx="13" hasCustomPrompt="1"/>
          </p:nvPr>
        </p:nvSpPr>
        <p:spPr>
          <a:xfrm>
            <a:off x="1067712" y="3461002"/>
            <a:ext cx="5728215" cy="3396997"/>
          </a:xfrm>
        </p:spPr>
        <p:txBody>
          <a:bodyPr rtlCol="0" anchor="t"/>
          <a:lstStyle>
            <a:lvl1pPr algn="ctr">
              <a:defRPr/>
            </a:lvl1pPr>
          </a:lstStyle>
          <a:p>
            <a:pPr rtl="0"/>
            <a:r>
              <a:rPr lang="fr-FR"/>
              <a:t>Cliquez pour ajouter une photo</a:t>
            </a:r>
          </a:p>
        </p:txBody>
      </p:sp>
      <p:sp>
        <p:nvSpPr>
          <p:cNvPr id="9" name="Rectangle 8">
            <a:extLst>
              <a:ext uri="{FF2B5EF4-FFF2-40B4-BE49-F238E27FC236}">
                <a16:creationId xmlns:a16="http://schemas.microsoft.com/office/drawing/2014/main" id="{5E74E69A-5ABD-42DF-A2B0-997A626257D4}"/>
              </a:ext>
              <a:ext uri="{C183D7F6-B498-43B3-948B-1728B52AA6E4}">
                <adec:decorative xmlns:adec="http://schemas.microsoft.com/office/drawing/2017/decorative" val="1"/>
              </a:ext>
            </a:extLst>
          </p:cNvPr>
          <p:cNvSpPr/>
          <p:nvPr userDrawn="1"/>
        </p:nvSpPr>
        <p:spPr>
          <a:xfrm>
            <a:off x="-3063" y="920164"/>
            <a:ext cx="1070775" cy="24661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0" name="Rectangle 9">
            <a:extLst>
              <a:ext uri="{FF2B5EF4-FFF2-40B4-BE49-F238E27FC236}">
                <a16:creationId xmlns:a16="http://schemas.microsoft.com/office/drawing/2014/main" id="{EC2B6D0A-4A1F-4B59-B429-AD3FABC74F33}"/>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1" name="Rectangle 10">
            <a:extLst>
              <a:ext uri="{FF2B5EF4-FFF2-40B4-BE49-F238E27FC236}">
                <a16:creationId xmlns:a16="http://schemas.microsoft.com/office/drawing/2014/main" id="{32B66529-F6B7-4C1C-8291-8139628DF6C0}"/>
              </a:ext>
              <a:ext uri="{C183D7F6-B498-43B3-948B-1728B52AA6E4}">
                <adec:decorative xmlns:adec="http://schemas.microsoft.com/office/drawing/2017/decorative" val="1"/>
              </a:ext>
            </a:extLst>
          </p:cNvPr>
          <p:cNvSpPr/>
          <p:nvPr userDrawn="1"/>
        </p:nvSpPr>
        <p:spPr>
          <a:xfrm>
            <a:off x="0" y="848456"/>
            <a:ext cx="6833382" cy="717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4" name="Rectangle 13">
            <a:extLst>
              <a:ext uri="{FF2B5EF4-FFF2-40B4-BE49-F238E27FC236}">
                <a16:creationId xmlns:a16="http://schemas.microsoft.com/office/drawing/2014/main" id="{872245B9-34B5-4F89-8EA6-C018B9D4FA46}"/>
              </a:ext>
              <a:ext uri="{C183D7F6-B498-43B3-948B-1728B52AA6E4}">
                <adec:decorative xmlns:adec="http://schemas.microsoft.com/office/drawing/2017/decorative" val="1"/>
              </a:ext>
            </a:extLst>
          </p:cNvPr>
          <p:cNvSpPr/>
          <p:nvPr userDrawn="1"/>
        </p:nvSpPr>
        <p:spPr>
          <a:xfrm>
            <a:off x="6858023" y="3442673"/>
            <a:ext cx="5333977" cy="34153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5" name="Rectangle 14">
            <a:extLst>
              <a:ext uri="{FF2B5EF4-FFF2-40B4-BE49-F238E27FC236}">
                <a16:creationId xmlns:a16="http://schemas.microsoft.com/office/drawing/2014/main" id="{690814BE-76E8-43EC-9616-A1F02F053AD5}"/>
              </a:ext>
              <a:ext uri="{C183D7F6-B498-43B3-948B-1728B52AA6E4}">
                <adec:decorative xmlns:adec="http://schemas.microsoft.com/office/drawing/2017/decorative" val="1"/>
              </a:ext>
            </a:extLst>
          </p:cNvPr>
          <p:cNvSpPr/>
          <p:nvPr userDrawn="1"/>
        </p:nvSpPr>
        <p:spPr>
          <a:xfrm>
            <a:off x="0" y="3396996"/>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6" name="Espace réservé du contenu 2">
            <a:extLst>
              <a:ext uri="{FF2B5EF4-FFF2-40B4-BE49-F238E27FC236}">
                <a16:creationId xmlns:a16="http://schemas.microsoft.com/office/drawing/2014/main" id="{F8AAA0A6-9D4B-4AA2-82F0-77E5ECF4B647}"/>
              </a:ext>
            </a:extLst>
          </p:cNvPr>
          <p:cNvSpPr>
            <a:spLocks noGrp="1"/>
          </p:cNvSpPr>
          <p:nvPr>
            <p:ph idx="1" hasCustomPrompt="1"/>
          </p:nvPr>
        </p:nvSpPr>
        <p:spPr>
          <a:xfrm>
            <a:off x="7386762" y="3928342"/>
            <a:ext cx="4162319" cy="2285000"/>
          </a:xfrm>
        </p:spPr>
        <p:txBody>
          <a:bodyPr rtlCol="0" anchor="t">
            <a:normAutofit/>
          </a:bodyPr>
          <a:lstStyle>
            <a:lvl1pPr>
              <a:lnSpc>
                <a:spcPct val="100000"/>
              </a:lnSpc>
              <a:defRPr sz="2400" b="0"/>
            </a:lvl1pPr>
          </a:lstStyle>
          <a:p>
            <a:pPr rtl="0"/>
            <a:r>
              <a:rPr lang="fr-FR"/>
              <a:t>Cliquer pour ajouter du texte</a:t>
            </a:r>
          </a:p>
        </p:txBody>
      </p:sp>
      <p:sp>
        <p:nvSpPr>
          <p:cNvPr id="17" name="Espace réservé du pied de page 12">
            <a:extLst>
              <a:ext uri="{FF2B5EF4-FFF2-40B4-BE49-F238E27FC236}">
                <a16:creationId xmlns:a16="http://schemas.microsoft.com/office/drawing/2014/main" id="{8E3FFD99-95F0-47A4-8642-FB9FECEC4F37}"/>
              </a:ext>
            </a:extLst>
          </p:cNvPr>
          <p:cNvSpPr>
            <a:spLocks noGrp="1"/>
          </p:cNvSpPr>
          <p:nvPr>
            <p:ph type="ftr" sz="quarter" idx="11"/>
          </p:nvPr>
        </p:nvSpPr>
        <p:spPr>
          <a:xfrm>
            <a:off x="1525917" y="6309360"/>
            <a:ext cx="4946592" cy="457200"/>
          </a:xfrm>
        </p:spPr>
        <p:txBody>
          <a:bodyPr rtlCol="0"/>
          <a:lstStyle>
            <a:lvl1pPr>
              <a:defRPr>
                <a:solidFill>
                  <a:schemeClr val="bg1"/>
                </a:solidFill>
                <a:effectLst>
                  <a:outerShdw blurRad="38100" dist="38100" dir="2700000" algn="tl">
                    <a:srgbClr val="000000">
                      <a:alpha val="43137"/>
                    </a:srgbClr>
                  </a:outerShdw>
                </a:effectLst>
              </a:defRPr>
            </a:lvl1pPr>
          </a:lstStyle>
          <a:p>
            <a:pPr rtl="0"/>
            <a:r>
              <a:rPr lang="fr-FR"/>
              <a:t>Titre de la présentation</a:t>
            </a:r>
          </a:p>
        </p:txBody>
      </p:sp>
      <p:sp>
        <p:nvSpPr>
          <p:cNvPr id="18" name="Rectangle 17">
            <a:extLst>
              <a:ext uri="{FF2B5EF4-FFF2-40B4-BE49-F238E27FC236}">
                <a16:creationId xmlns:a16="http://schemas.microsoft.com/office/drawing/2014/main" id="{94727536-E532-4015-A178-0ABB6B09C661}"/>
              </a:ext>
              <a:ext uri="{C183D7F6-B498-43B3-948B-1728B52AA6E4}">
                <adec:decorative xmlns:adec="http://schemas.microsoft.com/office/drawing/2017/decorative" val="1"/>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9" name="Espace réservé de la date 11">
            <a:extLst>
              <a:ext uri="{FF2B5EF4-FFF2-40B4-BE49-F238E27FC236}">
                <a16:creationId xmlns:a16="http://schemas.microsoft.com/office/drawing/2014/main" id="{22977876-C29D-4D32-9948-303465AEC312}"/>
              </a:ext>
            </a:extLst>
          </p:cNvPr>
          <p:cNvSpPr>
            <a:spLocks noGrp="1"/>
          </p:cNvSpPr>
          <p:nvPr>
            <p:ph type="dt" sz="half" idx="10"/>
          </p:nvPr>
        </p:nvSpPr>
        <p:spPr>
          <a:xfrm>
            <a:off x="7377730" y="6309360"/>
            <a:ext cx="2736329" cy="457200"/>
          </a:xfrm>
        </p:spPr>
        <p:txBody>
          <a:bodyPr rtlCol="0"/>
          <a:lstStyle/>
          <a:p>
            <a:pPr rtl="0"/>
            <a:r>
              <a:rPr lang="fr-FR"/>
              <a:t>1/02/20XX</a:t>
            </a:r>
            <a:endParaRPr lang="fr-FR" dirty="0"/>
          </a:p>
        </p:txBody>
      </p:sp>
      <p:sp>
        <p:nvSpPr>
          <p:cNvPr id="20" name="Espace réservé du numéro de diapositive 15">
            <a:extLst>
              <a:ext uri="{FF2B5EF4-FFF2-40B4-BE49-F238E27FC236}">
                <a16:creationId xmlns:a16="http://schemas.microsoft.com/office/drawing/2014/main" id="{6A7BC11E-2EF0-4989-9A7E-7AB377DB8534}"/>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t>‹N°›</a:t>
            </a:fld>
            <a:endParaRPr lang="fr-FR" dirty="0"/>
          </a:p>
        </p:txBody>
      </p:sp>
    </p:spTree>
    <p:extLst>
      <p:ext uri="{BB962C8B-B14F-4D97-AF65-F5344CB8AC3E}">
        <p14:creationId xmlns:p14="http://schemas.microsoft.com/office/powerpoint/2010/main" val="4219767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dre du jour">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F5F5DFA-1BC3-4062-9356-6145C9F7CD56}"/>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8" name="Rectangle 7">
            <a:extLst>
              <a:ext uri="{FF2B5EF4-FFF2-40B4-BE49-F238E27FC236}">
                <a16:creationId xmlns:a16="http://schemas.microsoft.com/office/drawing/2014/main" id="{E6B5D461-AEC0-477F-A77A-6227F95A8374}"/>
              </a:ext>
              <a:ext uri="{C183D7F6-B498-43B3-948B-1728B52AA6E4}">
                <adec:decorative xmlns:adec="http://schemas.microsoft.com/office/drawing/2017/decorative" val="1"/>
              </a:ext>
            </a:extLst>
          </p:cNvPr>
          <p:cNvSpPr/>
          <p:nvPr userDrawn="1"/>
        </p:nvSpPr>
        <p:spPr>
          <a:xfrm>
            <a:off x="8175813" y="0"/>
            <a:ext cx="4016188"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0" name="Rectangle 9">
            <a:extLst>
              <a:ext uri="{FF2B5EF4-FFF2-40B4-BE49-F238E27FC236}">
                <a16:creationId xmlns:a16="http://schemas.microsoft.com/office/drawing/2014/main" id="{DE1A041D-DE47-45FA-AC78-CC7FD02571F2}"/>
              </a:ext>
              <a:ext uri="{C183D7F6-B498-43B3-948B-1728B52AA6E4}">
                <adec:decorative xmlns:adec="http://schemas.microsoft.com/office/drawing/2017/decorative" val="1"/>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1" name="Rectangle 10">
            <a:extLst>
              <a:ext uri="{FF2B5EF4-FFF2-40B4-BE49-F238E27FC236}">
                <a16:creationId xmlns:a16="http://schemas.microsoft.com/office/drawing/2014/main" id="{11614254-52EF-4F58-99B1-CDA7C39223C1}"/>
              </a:ext>
              <a:ext uri="{C183D7F6-B498-43B3-948B-1728B52AA6E4}">
                <adec:decorative xmlns:adec="http://schemas.microsoft.com/office/drawing/2017/decorative" val="1"/>
              </a:ext>
            </a:extLst>
          </p:cNvPr>
          <p:cNvSpPr/>
          <p:nvPr userDrawn="1"/>
        </p:nvSpPr>
        <p:spPr>
          <a:xfrm>
            <a:off x="3049"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2" name="Titre 1">
            <a:extLst>
              <a:ext uri="{FF2B5EF4-FFF2-40B4-BE49-F238E27FC236}">
                <a16:creationId xmlns:a16="http://schemas.microsoft.com/office/drawing/2014/main" id="{BD3B3ABA-0408-41EA-935D-D4F4586AA840}"/>
              </a:ext>
            </a:extLst>
          </p:cNvPr>
          <p:cNvSpPr>
            <a:spLocks noGrp="1"/>
          </p:cNvSpPr>
          <p:nvPr>
            <p:ph type="title" hasCustomPrompt="1"/>
          </p:nvPr>
        </p:nvSpPr>
        <p:spPr>
          <a:xfrm>
            <a:off x="787178" y="1475399"/>
            <a:ext cx="6623040" cy="791861"/>
          </a:xfrm>
        </p:spPr>
        <p:txBody>
          <a:bodyPr rtlCol="0">
            <a:normAutofit/>
          </a:bodyPr>
          <a:lstStyle>
            <a:lvl1pPr>
              <a:defRPr/>
            </a:lvl1pPr>
          </a:lstStyle>
          <a:p>
            <a:pPr rtl="0"/>
            <a:r>
              <a:rPr lang="fr-FR"/>
              <a:t>Cliquez pour ajouter un titre</a:t>
            </a:r>
          </a:p>
        </p:txBody>
      </p:sp>
      <p:sp>
        <p:nvSpPr>
          <p:cNvPr id="13" name="Espace réservé du contenu 2">
            <a:extLst>
              <a:ext uri="{FF2B5EF4-FFF2-40B4-BE49-F238E27FC236}">
                <a16:creationId xmlns:a16="http://schemas.microsoft.com/office/drawing/2014/main" id="{40D7EF23-28EE-4115-879A-D95BBAC66241}"/>
              </a:ext>
            </a:extLst>
          </p:cNvPr>
          <p:cNvSpPr>
            <a:spLocks noGrp="1"/>
          </p:cNvSpPr>
          <p:nvPr>
            <p:ph idx="1" hasCustomPrompt="1"/>
          </p:nvPr>
        </p:nvSpPr>
        <p:spPr>
          <a:xfrm>
            <a:off x="787179" y="2502047"/>
            <a:ext cx="6623039" cy="3030599"/>
          </a:xfrm>
        </p:spPr>
        <p:txBody>
          <a:bodyPr rtlCol="0" anchor="t">
            <a:normAutofit/>
          </a:bodyPr>
          <a:lstStyle>
            <a:lvl1pPr>
              <a:defRPr sz="2000" b="0"/>
            </a:lvl1pPr>
          </a:lstStyle>
          <a:p>
            <a:pPr rtl="0"/>
            <a:r>
              <a:rPr lang="fr-FR"/>
              <a:t>Cliquer pour ajouter du texte</a:t>
            </a:r>
          </a:p>
        </p:txBody>
      </p:sp>
      <p:sp>
        <p:nvSpPr>
          <p:cNvPr id="23" name="Espace réservé d’image 22">
            <a:extLst>
              <a:ext uri="{FF2B5EF4-FFF2-40B4-BE49-F238E27FC236}">
                <a16:creationId xmlns:a16="http://schemas.microsoft.com/office/drawing/2014/main" id="{E4B41004-DE9E-4B19-B7DE-91782B37C841}"/>
              </a:ext>
            </a:extLst>
          </p:cNvPr>
          <p:cNvSpPr>
            <a:spLocks noGrp="1"/>
          </p:cNvSpPr>
          <p:nvPr>
            <p:ph type="pic" sz="quarter" idx="13" hasCustomPrompt="1"/>
          </p:nvPr>
        </p:nvSpPr>
        <p:spPr>
          <a:xfrm>
            <a:off x="8194348" y="1085431"/>
            <a:ext cx="3997652" cy="5037857"/>
          </a:xfrm>
          <a:custGeom>
            <a:avLst/>
            <a:gdLst>
              <a:gd name="connsiteX0" fmla="*/ 0 w 3997652"/>
              <a:gd name="connsiteY0" fmla="*/ 0 h 5037857"/>
              <a:gd name="connsiteX1" fmla="*/ 3997652 w 3997652"/>
              <a:gd name="connsiteY1" fmla="*/ 0 h 5037857"/>
              <a:gd name="connsiteX2" fmla="*/ 3997652 w 3997652"/>
              <a:gd name="connsiteY2" fmla="*/ 5037857 h 5037857"/>
              <a:gd name="connsiteX3" fmla="*/ 0 w 3997652"/>
              <a:gd name="connsiteY3" fmla="*/ 5037857 h 5037857"/>
            </a:gdLst>
            <a:ahLst/>
            <a:cxnLst>
              <a:cxn ang="0">
                <a:pos x="connsiteX0" y="connsiteY0"/>
              </a:cxn>
              <a:cxn ang="0">
                <a:pos x="connsiteX1" y="connsiteY1"/>
              </a:cxn>
              <a:cxn ang="0">
                <a:pos x="connsiteX2" y="connsiteY2"/>
              </a:cxn>
              <a:cxn ang="0">
                <a:pos x="connsiteX3" y="connsiteY3"/>
              </a:cxn>
            </a:cxnLst>
            <a:rect l="l" t="t" r="r" b="b"/>
            <a:pathLst>
              <a:path w="3997652" h="5037857">
                <a:moveTo>
                  <a:pt x="0" y="0"/>
                </a:moveTo>
                <a:lnTo>
                  <a:pt x="3997652" y="0"/>
                </a:lnTo>
                <a:lnTo>
                  <a:pt x="3997652" y="5037857"/>
                </a:lnTo>
                <a:lnTo>
                  <a:pt x="0" y="5037857"/>
                </a:lnTo>
                <a:close/>
              </a:path>
            </a:pathLst>
          </a:custGeom>
        </p:spPr>
        <p:txBody>
          <a:bodyPr wrap="square" rtlCol="0" anchor="t">
            <a:noAutofit/>
          </a:bodyPr>
          <a:lstStyle>
            <a:lvl1pPr algn="ctr">
              <a:defRPr/>
            </a:lvl1pPr>
          </a:lstStyle>
          <a:p>
            <a:pPr rtl="0"/>
            <a:r>
              <a:rPr lang="fr-FR"/>
              <a:t>Cliquez pour ajouter une photo</a:t>
            </a:r>
          </a:p>
        </p:txBody>
      </p:sp>
      <p:sp>
        <p:nvSpPr>
          <p:cNvPr id="14" name="Rectangle 13">
            <a:extLst>
              <a:ext uri="{FF2B5EF4-FFF2-40B4-BE49-F238E27FC236}">
                <a16:creationId xmlns:a16="http://schemas.microsoft.com/office/drawing/2014/main" id="{1837301C-2B9B-4119-9002-BD6DB2AB87FB}"/>
              </a:ext>
              <a:ext uri="{C183D7F6-B498-43B3-948B-1728B52AA6E4}">
                <adec:decorative xmlns:adec="http://schemas.microsoft.com/office/drawing/2017/decorative" val="1"/>
              </a:ext>
            </a:extLst>
          </p:cNvPr>
          <p:cNvSpPr/>
          <p:nvPr userDrawn="1"/>
        </p:nvSpPr>
        <p:spPr>
          <a:xfrm>
            <a:off x="-1" y="6144405"/>
            <a:ext cx="815008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5" name="Rectangle 14">
            <a:extLst>
              <a:ext uri="{FF2B5EF4-FFF2-40B4-BE49-F238E27FC236}">
                <a16:creationId xmlns:a16="http://schemas.microsoft.com/office/drawing/2014/main" id="{BD12738D-D0ED-4899-A01C-42439B5B3E64}"/>
              </a:ext>
              <a:ext uri="{C183D7F6-B498-43B3-948B-1728B52AA6E4}">
                <adec:decorative xmlns:adec="http://schemas.microsoft.com/office/drawing/2017/decorative" val="1"/>
              </a:ext>
            </a:extLst>
          </p:cNvPr>
          <p:cNvSpPr/>
          <p:nvPr userDrawn="1"/>
        </p:nvSpPr>
        <p:spPr>
          <a:xfrm>
            <a:off x="8206532"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6" name="Rectangle 15">
            <a:extLst>
              <a:ext uri="{FF2B5EF4-FFF2-40B4-BE49-F238E27FC236}">
                <a16:creationId xmlns:a16="http://schemas.microsoft.com/office/drawing/2014/main" id="{5EED261D-45B9-40C1-8341-8B8B796E8AE2}"/>
              </a:ext>
              <a:ext uri="{C183D7F6-B498-43B3-948B-1728B52AA6E4}">
                <adec:decorative xmlns:adec="http://schemas.microsoft.com/office/drawing/2017/decorative" val="1"/>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7" name="Espace réservé du pied de page 7">
            <a:extLst>
              <a:ext uri="{FF2B5EF4-FFF2-40B4-BE49-F238E27FC236}">
                <a16:creationId xmlns:a16="http://schemas.microsoft.com/office/drawing/2014/main" id="{182CF530-D736-4104-8678-850EEDF997E6}"/>
              </a:ext>
            </a:extLst>
          </p:cNvPr>
          <p:cNvSpPr>
            <a:spLocks noGrp="1"/>
          </p:cNvSpPr>
          <p:nvPr>
            <p:ph type="ftr" sz="quarter" idx="11"/>
          </p:nvPr>
        </p:nvSpPr>
        <p:spPr>
          <a:xfrm>
            <a:off x="787178" y="6309360"/>
            <a:ext cx="6623040" cy="457200"/>
          </a:xfrm>
        </p:spPr>
        <p:txBody>
          <a:bodyPr rtlCol="0"/>
          <a:lstStyle>
            <a:lvl1pPr>
              <a:defRPr>
                <a:solidFill>
                  <a:schemeClr val="bg1"/>
                </a:solidFill>
              </a:defRPr>
            </a:lvl1pPr>
          </a:lstStyle>
          <a:p>
            <a:pPr rtl="0"/>
            <a:r>
              <a:rPr lang="fr-FR"/>
              <a:t>Titre de la présentation</a:t>
            </a:r>
          </a:p>
        </p:txBody>
      </p:sp>
      <p:sp>
        <p:nvSpPr>
          <p:cNvPr id="18" name="Rectangle 17">
            <a:extLst>
              <a:ext uri="{FF2B5EF4-FFF2-40B4-BE49-F238E27FC236}">
                <a16:creationId xmlns:a16="http://schemas.microsoft.com/office/drawing/2014/main" id="{3E23953F-BF80-48E0-8282-62907D6C29C6}"/>
              </a:ext>
              <a:ext uri="{C183D7F6-B498-43B3-948B-1728B52AA6E4}">
                <adec:decorative xmlns:adec="http://schemas.microsoft.com/office/drawing/2017/decorative" val="1"/>
              </a:ext>
            </a:extLst>
          </p:cNvPr>
          <p:cNvSpPr/>
          <p:nvPr userDrawn="1"/>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9" name="Espace réservé de la date 5">
            <a:extLst>
              <a:ext uri="{FF2B5EF4-FFF2-40B4-BE49-F238E27FC236}">
                <a16:creationId xmlns:a16="http://schemas.microsoft.com/office/drawing/2014/main" id="{8DEDB7CE-711E-4E43-9450-4C7BECE2FCFC}"/>
              </a:ext>
            </a:extLst>
          </p:cNvPr>
          <p:cNvSpPr>
            <a:spLocks noGrp="1"/>
          </p:cNvSpPr>
          <p:nvPr>
            <p:ph type="dt" sz="half" idx="10"/>
          </p:nvPr>
        </p:nvSpPr>
        <p:spPr>
          <a:xfrm>
            <a:off x="8379537" y="6309360"/>
            <a:ext cx="1885598" cy="457200"/>
          </a:xfrm>
        </p:spPr>
        <p:txBody>
          <a:bodyPr rtlCol="0"/>
          <a:lstStyle/>
          <a:p>
            <a:pPr rtl="0"/>
            <a:r>
              <a:rPr lang="fr-FR"/>
              <a:t>1/02/20XX</a:t>
            </a:r>
            <a:endParaRPr lang="fr-FR" dirty="0"/>
          </a:p>
        </p:txBody>
      </p:sp>
      <p:sp>
        <p:nvSpPr>
          <p:cNvPr id="20" name="Espace réservé du numéro de diapositive 9">
            <a:extLst>
              <a:ext uri="{FF2B5EF4-FFF2-40B4-BE49-F238E27FC236}">
                <a16:creationId xmlns:a16="http://schemas.microsoft.com/office/drawing/2014/main" id="{F5D9588C-9E6B-42F6-8B42-D18388626ACB}"/>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t>‹N°›</a:t>
            </a:fld>
            <a:endParaRPr lang="fr-FR" dirty="0"/>
          </a:p>
        </p:txBody>
      </p:sp>
    </p:spTree>
    <p:extLst>
      <p:ext uri="{BB962C8B-B14F-4D97-AF65-F5344CB8AC3E}">
        <p14:creationId xmlns:p14="http://schemas.microsoft.com/office/powerpoint/2010/main" val="2257348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C341663-7159-49AD-AAF3-4B3C490D812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5" name="Rectangle 24">
            <a:extLst>
              <a:ext uri="{FF2B5EF4-FFF2-40B4-BE49-F238E27FC236}">
                <a16:creationId xmlns:a16="http://schemas.microsoft.com/office/drawing/2014/main" id="{96DEFA91-CCB3-4B9E-9CFC-AA9D92073BB2}"/>
              </a:ext>
              <a:ext uri="{C183D7F6-B498-43B3-948B-1728B52AA6E4}">
                <adec:decorative xmlns:adec="http://schemas.microsoft.com/office/drawing/2017/decorative" val="1"/>
              </a:ext>
            </a:extLst>
          </p:cNvPr>
          <p:cNvSpPr/>
          <p:nvPr userDrawn="1"/>
        </p:nvSpPr>
        <p:spPr>
          <a:xfrm>
            <a:off x="0" y="3396996"/>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4" name="Rectangle 23">
            <a:extLst>
              <a:ext uri="{FF2B5EF4-FFF2-40B4-BE49-F238E27FC236}">
                <a16:creationId xmlns:a16="http://schemas.microsoft.com/office/drawing/2014/main" id="{D83D2425-8E71-4C9D-8737-018CE44525D0}"/>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7" name="Rectangle 26">
            <a:extLst>
              <a:ext uri="{FF2B5EF4-FFF2-40B4-BE49-F238E27FC236}">
                <a16:creationId xmlns:a16="http://schemas.microsoft.com/office/drawing/2014/main" id="{20F2EB12-394C-40E4-9186-CBD6635B5DA9}"/>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8" name="Titre 1">
            <a:extLst>
              <a:ext uri="{FF2B5EF4-FFF2-40B4-BE49-F238E27FC236}">
                <a16:creationId xmlns:a16="http://schemas.microsoft.com/office/drawing/2014/main" id="{53F9468C-8821-4670-9C7C-78E7D75861AD}"/>
              </a:ext>
            </a:extLst>
          </p:cNvPr>
          <p:cNvSpPr>
            <a:spLocks noGrp="1"/>
          </p:cNvSpPr>
          <p:nvPr>
            <p:ph type="title" hasCustomPrompt="1"/>
          </p:nvPr>
        </p:nvSpPr>
        <p:spPr>
          <a:xfrm>
            <a:off x="5205915" y="673308"/>
            <a:ext cx="6457717" cy="1580890"/>
          </a:xfrm>
        </p:spPr>
        <p:txBody>
          <a:bodyPr rtlCol="0"/>
          <a:lstStyle>
            <a:lvl1pPr>
              <a:defRPr/>
            </a:lvl1pPr>
          </a:lstStyle>
          <a:p>
            <a:pPr rtl="0"/>
            <a:r>
              <a:rPr lang="fr-FR"/>
              <a:t>Cliquez pour ajouter un titre</a:t>
            </a:r>
          </a:p>
        </p:txBody>
      </p:sp>
      <p:sp>
        <p:nvSpPr>
          <p:cNvPr id="35" name="Espace réservé d’image 5">
            <a:extLst>
              <a:ext uri="{FF2B5EF4-FFF2-40B4-BE49-F238E27FC236}">
                <a16:creationId xmlns:a16="http://schemas.microsoft.com/office/drawing/2014/main" id="{6198A97B-719D-4F79-A04B-46EE272A1D90}"/>
              </a:ext>
            </a:extLst>
          </p:cNvPr>
          <p:cNvSpPr>
            <a:spLocks noGrp="1"/>
          </p:cNvSpPr>
          <p:nvPr>
            <p:ph type="pic" sz="quarter" idx="14" hasCustomPrompt="1"/>
          </p:nvPr>
        </p:nvSpPr>
        <p:spPr>
          <a:xfrm>
            <a:off x="0" y="3461004"/>
            <a:ext cx="4613547" cy="3396996"/>
          </a:xfrm>
        </p:spPr>
        <p:txBody>
          <a:bodyPr rtlCol="0" anchor="t"/>
          <a:lstStyle>
            <a:lvl1pPr algn="ctr">
              <a:defRPr/>
            </a:lvl1pPr>
          </a:lstStyle>
          <a:p>
            <a:pPr rtl="0"/>
            <a:r>
              <a:rPr lang="fr-FR"/>
              <a:t>Cliquez pour ajouter une photo</a:t>
            </a:r>
          </a:p>
        </p:txBody>
      </p:sp>
      <p:sp>
        <p:nvSpPr>
          <p:cNvPr id="34" name="Espace réservé d’image 5">
            <a:extLst>
              <a:ext uri="{FF2B5EF4-FFF2-40B4-BE49-F238E27FC236}">
                <a16:creationId xmlns:a16="http://schemas.microsoft.com/office/drawing/2014/main" id="{79E62157-5D84-47E4-9718-5408E1C7E769}"/>
              </a:ext>
            </a:extLst>
          </p:cNvPr>
          <p:cNvSpPr>
            <a:spLocks noGrp="1"/>
          </p:cNvSpPr>
          <p:nvPr>
            <p:ph type="pic" sz="quarter" idx="13" hasCustomPrompt="1"/>
          </p:nvPr>
        </p:nvSpPr>
        <p:spPr>
          <a:xfrm>
            <a:off x="0" y="0"/>
            <a:ext cx="4613548" cy="3396994"/>
          </a:xfrm>
        </p:spPr>
        <p:txBody>
          <a:bodyPr rtlCol="0" anchor="t"/>
          <a:lstStyle>
            <a:lvl1pPr algn="ctr">
              <a:defRPr/>
            </a:lvl1pPr>
          </a:lstStyle>
          <a:p>
            <a:pPr rtl="0"/>
            <a:r>
              <a:rPr lang="fr-FR"/>
              <a:t>Cliquez pour ajouter une photo</a:t>
            </a:r>
          </a:p>
        </p:txBody>
      </p:sp>
      <p:sp>
        <p:nvSpPr>
          <p:cNvPr id="29" name="Espace réservé du contenu 2">
            <a:extLst>
              <a:ext uri="{FF2B5EF4-FFF2-40B4-BE49-F238E27FC236}">
                <a16:creationId xmlns:a16="http://schemas.microsoft.com/office/drawing/2014/main" id="{551E6FEF-934C-427E-A65F-F501B04FC71D}"/>
              </a:ext>
            </a:extLst>
          </p:cNvPr>
          <p:cNvSpPr>
            <a:spLocks noGrp="1"/>
          </p:cNvSpPr>
          <p:nvPr>
            <p:ph idx="1" hasCustomPrompt="1"/>
          </p:nvPr>
        </p:nvSpPr>
        <p:spPr>
          <a:xfrm>
            <a:off x="5205918" y="2353586"/>
            <a:ext cx="6457717" cy="3767496"/>
          </a:xfrm>
        </p:spPr>
        <p:txBody>
          <a:bodyPr rtlCol="0" anchor="t">
            <a:normAutofit/>
          </a:bodyPr>
          <a:lstStyle>
            <a:lvl1pPr>
              <a:defRPr sz="1600" b="0" baseline="0"/>
            </a:lvl1pPr>
          </a:lstStyle>
          <a:p>
            <a:pPr rtl="0"/>
            <a:r>
              <a:rPr lang="fr-FR"/>
              <a:t>Cliquer pour ajouter du texte</a:t>
            </a:r>
          </a:p>
        </p:txBody>
      </p:sp>
      <p:sp>
        <p:nvSpPr>
          <p:cNvPr id="31" name="Espace réservé du pied de page 4">
            <a:extLst>
              <a:ext uri="{FF2B5EF4-FFF2-40B4-BE49-F238E27FC236}">
                <a16:creationId xmlns:a16="http://schemas.microsoft.com/office/drawing/2014/main" id="{CA12CF76-B207-465C-A494-3C57818ACCE6}"/>
              </a:ext>
            </a:extLst>
          </p:cNvPr>
          <p:cNvSpPr>
            <a:spLocks noGrp="1"/>
          </p:cNvSpPr>
          <p:nvPr>
            <p:ph type="ftr" sz="quarter" idx="11"/>
          </p:nvPr>
        </p:nvSpPr>
        <p:spPr>
          <a:xfrm>
            <a:off x="261906" y="6309360"/>
            <a:ext cx="4097030" cy="457200"/>
          </a:xfrm>
        </p:spPr>
        <p:txBody>
          <a:bodyPr rtlCol="0"/>
          <a:lstStyle>
            <a:lvl1pPr>
              <a:defRPr>
                <a:effectLst>
                  <a:outerShdw blurRad="50800" dist="38100" dir="240000" algn="ctr" rotWithShape="0">
                    <a:schemeClr val="tx1">
                      <a:alpha val="43000"/>
                    </a:schemeClr>
                  </a:outerShdw>
                </a:effectLst>
              </a:defRPr>
            </a:lvl1pPr>
          </a:lstStyle>
          <a:p>
            <a:pPr rtl="0"/>
            <a:r>
              <a:rPr lang="fr-FR"/>
              <a:t>Titre de la présentation</a:t>
            </a:r>
          </a:p>
        </p:txBody>
      </p:sp>
      <p:sp>
        <p:nvSpPr>
          <p:cNvPr id="30" name="Espace réservé de la date 3">
            <a:extLst>
              <a:ext uri="{FF2B5EF4-FFF2-40B4-BE49-F238E27FC236}">
                <a16:creationId xmlns:a16="http://schemas.microsoft.com/office/drawing/2014/main" id="{9F682261-0FB4-4600-86B5-DDF27881F743}"/>
              </a:ext>
            </a:extLst>
          </p:cNvPr>
          <p:cNvSpPr>
            <a:spLocks noGrp="1"/>
          </p:cNvSpPr>
          <p:nvPr>
            <p:ph type="dt" sz="half" idx="10"/>
          </p:nvPr>
        </p:nvSpPr>
        <p:spPr>
          <a:xfrm>
            <a:off x="5205303" y="6309360"/>
            <a:ext cx="3411973" cy="457200"/>
          </a:xfrm>
        </p:spPr>
        <p:txBody>
          <a:bodyPr rtlCol="0"/>
          <a:lstStyle>
            <a:lvl1pPr>
              <a:defRPr>
                <a:effectLst/>
              </a:defRPr>
            </a:lvl1pPr>
          </a:lstStyle>
          <a:p>
            <a:pPr rtl="0"/>
            <a:r>
              <a:rPr lang="fr-FR">
                <a:solidFill>
                  <a:schemeClr val="tx2"/>
                </a:solidFill>
              </a:rPr>
              <a:t>1/02/20XX</a:t>
            </a:r>
            <a:endParaRPr lang="fr-FR" dirty="0"/>
          </a:p>
        </p:txBody>
      </p:sp>
      <p:sp>
        <p:nvSpPr>
          <p:cNvPr id="32" name="Espace réservé du numéro de diapositive 5">
            <a:extLst>
              <a:ext uri="{FF2B5EF4-FFF2-40B4-BE49-F238E27FC236}">
                <a16:creationId xmlns:a16="http://schemas.microsoft.com/office/drawing/2014/main" id="{632EB37A-06D5-4BC7-BC11-75B1719B0EA4}"/>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t>‹N°›</a:t>
            </a:fld>
            <a:endParaRPr lang="fr-FR" dirty="0"/>
          </a:p>
        </p:txBody>
      </p:sp>
    </p:spTree>
    <p:extLst>
      <p:ext uri="{BB962C8B-B14F-4D97-AF65-F5344CB8AC3E}">
        <p14:creationId xmlns:p14="http://schemas.microsoft.com/office/powerpoint/2010/main" val="2348522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aut de section">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7E77A60-3019-43AE-AA38-E130C04CFD8D}"/>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5" name="Rectangle 24">
            <a:extLst>
              <a:ext uri="{FF2B5EF4-FFF2-40B4-BE49-F238E27FC236}">
                <a16:creationId xmlns:a16="http://schemas.microsoft.com/office/drawing/2014/main" id="{3FDBF0FB-88D2-4271-BFAF-D129CF8C2F68}"/>
              </a:ext>
            </a:extLst>
          </p:cNvPr>
          <p:cNvSpPr/>
          <p:nvPr userDrawn="1"/>
        </p:nvSpPr>
        <p:spPr>
          <a:xfrm>
            <a:off x="7547855" y="-4078"/>
            <a:ext cx="4641096"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7" name="Rectangle 26">
            <a:extLst>
              <a:ext uri="{FF2B5EF4-FFF2-40B4-BE49-F238E27FC236}">
                <a16:creationId xmlns:a16="http://schemas.microsoft.com/office/drawing/2014/main" id="{862B807B-6DFA-471C-B675-016416207F0E}"/>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8" name="Rectangle 27">
            <a:extLst>
              <a:ext uri="{FF2B5EF4-FFF2-40B4-BE49-F238E27FC236}">
                <a16:creationId xmlns:a16="http://schemas.microsoft.com/office/drawing/2014/main" id="{0555D4C0-9882-489D-AD77-A9F38B3784A6}"/>
              </a:ext>
            </a:extLst>
          </p:cNvPr>
          <p:cNvSpPr/>
          <p:nvPr userDrawn="1"/>
        </p:nvSpPr>
        <p:spPr>
          <a:xfrm>
            <a:off x="7585468" y="1095508"/>
            <a:ext cx="46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9" name="Titre 1">
            <a:extLst>
              <a:ext uri="{FF2B5EF4-FFF2-40B4-BE49-F238E27FC236}">
                <a16:creationId xmlns:a16="http://schemas.microsoft.com/office/drawing/2014/main" id="{63F61843-5C9C-49E0-8A90-64085BC79F79}"/>
              </a:ext>
            </a:extLst>
          </p:cNvPr>
          <p:cNvSpPr>
            <a:spLocks noGrp="1"/>
          </p:cNvSpPr>
          <p:nvPr>
            <p:ph type="ctrTitle" hasCustomPrompt="1"/>
          </p:nvPr>
        </p:nvSpPr>
        <p:spPr>
          <a:xfrm>
            <a:off x="7973503" y="1709530"/>
            <a:ext cx="3754671" cy="2528515"/>
          </a:xfrm>
        </p:spPr>
        <p:txBody>
          <a:bodyPr rtlCol="0" anchor="b"/>
          <a:lstStyle>
            <a:lvl1pPr>
              <a:lnSpc>
                <a:spcPct val="100000"/>
              </a:lnSpc>
              <a:defRPr/>
            </a:lvl1pPr>
          </a:lstStyle>
          <a:p>
            <a:pPr rtl="0"/>
            <a:r>
              <a:rPr lang="fr-FR" sz="3600" b="1" cap="none">
                <a:solidFill>
                  <a:schemeClr val="tx2"/>
                </a:solidFill>
              </a:rPr>
              <a:t>Cliquez pour ajouter un titre</a:t>
            </a:r>
          </a:p>
        </p:txBody>
      </p:sp>
      <p:sp>
        <p:nvSpPr>
          <p:cNvPr id="30" name="Sous-titre 2">
            <a:extLst>
              <a:ext uri="{FF2B5EF4-FFF2-40B4-BE49-F238E27FC236}">
                <a16:creationId xmlns:a16="http://schemas.microsoft.com/office/drawing/2014/main" id="{15C8BDC7-F09C-40A3-B14E-9A49781EE6CE}"/>
              </a:ext>
            </a:extLst>
          </p:cNvPr>
          <p:cNvSpPr>
            <a:spLocks noGrp="1"/>
          </p:cNvSpPr>
          <p:nvPr>
            <p:ph type="subTitle" idx="1" hasCustomPrompt="1"/>
          </p:nvPr>
        </p:nvSpPr>
        <p:spPr>
          <a:xfrm>
            <a:off x="7976914" y="4238046"/>
            <a:ext cx="3806919" cy="1741404"/>
          </a:xfrm>
        </p:spPr>
        <p:txBody>
          <a:bodyPr rtlCol="0" anchor="t">
            <a:normAutofit/>
          </a:bodyPr>
          <a:lstStyle>
            <a:lvl1pPr>
              <a:defRPr sz="1600" b="0"/>
            </a:lvl1pPr>
          </a:lstStyle>
          <a:p>
            <a:pPr rtl="0"/>
            <a:r>
              <a:rPr lang="fr-FR" sz="2000">
                <a:solidFill>
                  <a:schemeClr val="tx2"/>
                </a:solidFill>
              </a:rPr>
              <a:t>Cliquez pour ajouter un sous-titre</a:t>
            </a:r>
          </a:p>
        </p:txBody>
      </p:sp>
      <p:sp>
        <p:nvSpPr>
          <p:cNvPr id="32" name="Rectangle 31">
            <a:extLst>
              <a:ext uri="{FF2B5EF4-FFF2-40B4-BE49-F238E27FC236}">
                <a16:creationId xmlns:a16="http://schemas.microsoft.com/office/drawing/2014/main" id="{247A5DB4-1ED7-4630-89AF-F1802E44EF89}"/>
              </a:ext>
            </a:extLst>
          </p:cNvPr>
          <p:cNvSpPr/>
          <p:nvPr userDrawn="1"/>
        </p:nvSpPr>
        <p:spPr>
          <a:xfrm>
            <a:off x="0" y="6144405"/>
            <a:ext cx="7534656"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33" name="Rectangle 32">
            <a:extLst>
              <a:ext uri="{FF2B5EF4-FFF2-40B4-BE49-F238E27FC236}">
                <a16:creationId xmlns:a16="http://schemas.microsoft.com/office/drawing/2014/main" id="{6E5D4012-4107-490F-A369-EA7063242A98}"/>
              </a:ext>
            </a:extLst>
          </p:cNvPr>
          <p:cNvSpPr/>
          <p:nvPr userDrawn="1"/>
        </p:nvSpPr>
        <p:spPr>
          <a:xfrm>
            <a:off x="7585468" y="6167615"/>
            <a:ext cx="46034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34" name="Rectangle 33">
            <a:extLst>
              <a:ext uri="{FF2B5EF4-FFF2-40B4-BE49-F238E27FC236}">
                <a16:creationId xmlns:a16="http://schemas.microsoft.com/office/drawing/2014/main" id="{795C79E2-9EA5-4713-B4AF-0E4572CFFA2F}"/>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36" name="Rectangle 35">
            <a:extLst>
              <a:ext uri="{FF2B5EF4-FFF2-40B4-BE49-F238E27FC236}">
                <a16:creationId xmlns:a16="http://schemas.microsoft.com/office/drawing/2014/main" id="{274C09E2-06F0-4230-8DAD-A0DBF01F8603}"/>
              </a:ext>
            </a:extLst>
          </p:cNvPr>
          <p:cNvSpPr/>
          <p:nvPr userDrawn="1"/>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40" name="Espace réservé d’image 38">
            <a:extLst>
              <a:ext uri="{FF2B5EF4-FFF2-40B4-BE49-F238E27FC236}">
                <a16:creationId xmlns:a16="http://schemas.microsoft.com/office/drawing/2014/main" id="{AB2070F4-085F-4F8D-A1E8-A58E5F8F0687}"/>
              </a:ext>
            </a:extLst>
          </p:cNvPr>
          <p:cNvSpPr>
            <a:spLocks noGrp="1"/>
          </p:cNvSpPr>
          <p:nvPr>
            <p:ph type="pic" sz="quarter" idx="13" hasCustomPrompt="1"/>
          </p:nvPr>
        </p:nvSpPr>
        <p:spPr>
          <a:xfrm>
            <a:off x="1" y="1095509"/>
            <a:ext cx="7519932" cy="5016892"/>
          </a:xfrm>
        </p:spPr>
        <p:txBody>
          <a:bodyPr rtlCol="0" anchor="t"/>
          <a:lstStyle>
            <a:lvl1pPr algn="ctr">
              <a:defRPr/>
            </a:lvl1pPr>
          </a:lstStyle>
          <a:p>
            <a:pPr rtl="0"/>
            <a:r>
              <a:rPr lang="fr-FR"/>
              <a:t>Cliquez pour ajouter une photo</a:t>
            </a:r>
          </a:p>
        </p:txBody>
      </p:sp>
    </p:spTree>
    <p:extLst>
      <p:ext uri="{BB962C8B-B14F-4D97-AF65-F5344CB8AC3E}">
        <p14:creationId xmlns:p14="http://schemas.microsoft.com/office/powerpoint/2010/main" val="3640490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aphique">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DEBA854-A26D-41C5-9D40-DF6B49ACB136}"/>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3" name="Rectangle 12">
            <a:extLst>
              <a:ext uri="{FF2B5EF4-FFF2-40B4-BE49-F238E27FC236}">
                <a16:creationId xmlns:a16="http://schemas.microsoft.com/office/drawing/2014/main" id="{0995BFA7-EB65-4E20-A693-324FEF74D3A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4" name="Rectangle 13">
            <a:extLst>
              <a:ext uri="{FF2B5EF4-FFF2-40B4-BE49-F238E27FC236}">
                <a16:creationId xmlns:a16="http://schemas.microsoft.com/office/drawing/2014/main" id="{6A9E9218-0397-4231-81F4-03972AB6A3DD}"/>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5" name="Titre 1">
            <a:extLst>
              <a:ext uri="{FF2B5EF4-FFF2-40B4-BE49-F238E27FC236}">
                <a16:creationId xmlns:a16="http://schemas.microsoft.com/office/drawing/2014/main" id="{81905177-1789-44BB-950A-7018653E6466}"/>
              </a:ext>
            </a:extLst>
          </p:cNvPr>
          <p:cNvSpPr>
            <a:spLocks noGrp="1"/>
          </p:cNvSpPr>
          <p:nvPr>
            <p:ph type="title" hasCustomPrompt="1"/>
          </p:nvPr>
        </p:nvSpPr>
        <p:spPr>
          <a:xfrm>
            <a:off x="1535371" y="1044054"/>
            <a:ext cx="10013709" cy="1030360"/>
          </a:xfrm>
        </p:spPr>
        <p:txBody>
          <a:bodyPr rtlCol="0"/>
          <a:lstStyle>
            <a:lvl1pPr>
              <a:defRPr>
                <a:solidFill>
                  <a:schemeClr val="bg1"/>
                </a:solidFill>
              </a:defRPr>
            </a:lvl1pPr>
          </a:lstStyle>
          <a:p>
            <a:pPr rtl="0"/>
            <a:r>
              <a:rPr lang="fr-FR">
                <a:solidFill>
                  <a:schemeClr val="bg1"/>
                </a:solidFill>
              </a:rPr>
              <a:t>Cliquez pour ajouter un titre</a:t>
            </a:r>
          </a:p>
        </p:txBody>
      </p:sp>
      <p:sp>
        <p:nvSpPr>
          <p:cNvPr id="16" name="Rectangle 15">
            <a:extLst>
              <a:ext uri="{FF2B5EF4-FFF2-40B4-BE49-F238E27FC236}">
                <a16:creationId xmlns:a16="http://schemas.microsoft.com/office/drawing/2014/main" id="{AF2F4B8C-C655-4441-A7FF-616EF634E6E1}"/>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7" name="Rectangle 16">
            <a:extLst>
              <a:ext uri="{FF2B5EF4-FFF2-40B4-BE49-F238E27FC236}">
                <a16:creationId xmlns:a16="http://schemas.microsoft.com/office/drawing/2014/main" id="{F89301A4-3CA9-4D0E-944E-1BE5921FA0B3}"/>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9" name="Espace réservé du pied de page 4">
            <a:extLst>
              <a:ext uri="{FF2B5EF4-FFF2-40B4-BE49-F238E27FC236}">
                <a16:creationId xmlns:a16="http://schemas.microsoft.com/office/drawing/2014/main" id="{A9C29C55-D1EC-4DD4-BA5B-11E4AB1578D7}"/>
              </a:ext>
            </a:extLst>
          </p:cNvPr>
          <p:cNvSpPr>
            <a:spLocks noGrp="1"/>
          </p:cNvSpPr>
          <p:nvPr>
            <p:ph type="ftr" sz="quarter" idx="11"/>
          </p:nvPr>
        </p:nvSpPr>
        <p:spPr>
          <a:xfrm>
            <a:off x="1535371" y="6309360"/>
            <a:ext cx="5732061" cy="457200"/>
          </a:xfrm>
        </p:spPr>
        <p:txBody>
          <a:bodyPr rtlCol="0"/>
          <a:lstStyle/>
          <a:p>
            <a:pPr rtl="0"/>
            <a:r>
              <a:rPr lang="fr-FR"/>
              <a:t>Titre de la présentation</a:t>
            </a:r>
          </a:p>
        </p:txBody>
      </p:sp>
      <p:sp>
        <p:nvSpPr>
          <p:cNvPr id="20" name="Espace réservé de la date 3">
            <a:extLst>
              <a:ext uri="{FF2B5EF4-FFF2-40B4-BE49-F238E27FC236}">
                <a16:creationId xmlns:a16="http://schemas.microsoft.com/office/drawing/2014/main" id="{C31C8C6B-3212-41F0-A8A1-4A6A700AFB9D}"/>
              </a:ext>
            </a:extLst>
          </p:cNvPr>
          <p:cNvSpPr>
            <a:spLocks noGrp="1"/>
          </p:cNvSpPr>
          <p:nvPr>
            <p:ph type="dt" sz="half" idx="10"/>
          </p:nvPr>
        </p:nvSpPr>
        <p:spPr>
          <a:xfrm>
            <a:off x="8202168" y="6309360"/>
            <a:ext cx="2148840" cy="457200"/>
          </a:xfrm>
        </p:spPr>
        <p:txBody>
          <a:bodyPr rtlCol="0"/>
          <a:lstStyle/>
          <a:p>
            <a:pPr rtl="0"/>
            <a:r>
              <a:rPr lang="fr-FR"/>
              <a:t>1/02/20XX</a:t>
            </a:r>
            <a:endParaRPr lang="fr-FR" dirty="0"/>
          </a:p>
        </p:txBody>
      </p:sp>
      <p:sp>
        <p:nvSpPr>
          <p:cNvPr id="21" name="Espace réservé du numéro de diapositive 5">
            <a:extLst>
              <a:ext uri="{FF2B5EF4-FFF2-40B4-BE49-F238E27FC236}">
                <a16:creationId xmlns:a16="http://schemas.microsoft.com/office/drawing/2014/main" id="{67357410-255F-470C-AD92-44B15997A771}"/>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t>‹N°›</a:t>
            </a:fld>
            <a:endParaRPr lang="fr-FR" dirty="0"/>
          </a:p>
        </p:txBody>
      </p:sp>
    </p:spTree>
    <p:extLst>
      <p:ext uri="{BB962C8B-B14F-4D97-AF65-F5344CB8AC3E}">
        <p14:creationId xmlns:p14="http://schemas.microsoft.com/office/powerpoint/2010/main" val="260435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au">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DF88512-9E62-4695-B350-39488566A1F7}"/>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7" name="Rectangle 6">
            <a:extLst>
              <a:ext uri="{FF2B5EF4-FFF2-40B4-BE49-F238E27FC236}">
                <a16:creationId xmlns:a16="http://schemas.microsoft.com/office/drawing/2014/main" id="{18CD596D-95F4-4C5C-A0E7-86D747FE70B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8" name="Rectangle 7">
            <a:extLst>
              <a:ext uri="{FF2B5EF4-FFF2-40B4-BE49-F238E27FC236}">
                <a16:creationId xmlns:a16="http://schemas.microsoft.com/office/drawing/2014/main" id="{67553E9F-DCBF-4BEE-A261-5AA97361A0E0}"/>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9" name="Titre 1">
            <a:extLst>
              <a:ext uri="{FF2B5EF4-FFF2-40B4-BE49-F238E27FC236}">
                <a16:creationId xmlns:a16="http://schemas.microsoft.com/office/drawing/2014/main" id="{949B0EB0-AEBA-44ED-BC77-4188C7486144}"/>
              </a:ext>
            </a:extLst>
          </p:cNvPr>
          <p:cNvSpPr>
            <a:spLocks noGrp="1"/>
          </p:cNvSpPr>
          <p:nvPr>
            <p:ph type="title" hasCustomPrompt="1"/>
          </p:nvPr>
        </p:nvSpPr>
        <p:spPr>
          <a:xfrm>
            <a:off x="1535371" y="1044054"/>
            <a:ext cx="10013709" cy="1030360"/>
          </a:xfrm>
        </p:spPr>
        <p:txBody>
          <a:bodyPr rtlCol="0"/>
          <a:lstStyle>
            <a:lvl1pPr>
              <a:defRPr>
                <a:solidFill>
                  <a:schemeClr val="bg1"/>
                </a:solidFill>
              </a:defRPr>
            </a:lvl1pPr>
          </a:lstStyle>
          <a:p>
            <a:pPr rtl="0"/>
            <a:r>
              <a:rPr lang="fr-FR">
                <a:solidFill>
                  <a:schemeClr val="bg1"/>
                </a:solidFill>
              </a:rPr>
              <a:t>Cliquez pour ajouter un titre</a:t>
            </a:r>
          </a:p>
        </p:txBody>
      </p:sp>
      <p:sp>
        <p:nvSpPr>
          <p:cNvPr id="10" name="Rectangle 9">
            <a:extLst>
              <a:ext uri="{FF2B5EF4-FFF2-40B4-BE49-F238E27FC236}">
                <a16:creationId xmlns:a16="http://schemas.microsoft.com/office/drawing/2014/main" id="{7278DD10-67BC-4E87-A788-A45C6093F5F8}"/>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1" name="Rectangle 10">
            <a:extLst>
              <a:ext uri="{FF2B5EF4-FFF2-40B4-BE49-F238E27FC236}">
                <a16:creationId xmlns:a16="http://schemas.microsoft.com/office/drawing/2014/main" id="{916769F5-486B-4B48-A543-2C70359DF66E}"/>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2" name="Espace réservé du pied de page 4">
            <a:extLst>
              <a:ext uri="{FF2B5EF4-FFF2-40B4-BE49-F238E27FC236}">
                <a16:creationId xmlns:a16="http://schemas.microsoft.com/office/drawing/2014/main" id="{B47BB165-F380-48C4-B95B-C09C91893B2D}"/>
              </a:ext>
            </a:extLst>
          </p:cNvPr>
          <p:cNvSpPr>
            <a:spLocks noGrp="1"/>
          </p:cNvSpPr>
          <p:nvPr>
            <p:ph type="ftr" sz="quarter" idx="11"/>
          </p:nvPr>
        </p:nvSpPr>
        <p:spPr>
          <a:xfrm>
            <a:off x="1535371" y="6309360"/>
            <a:ext cx="5732061" cy="457200"/>
          </a:xfrm>
        </p:spPr>
        <p:txBody>
          <a:bodyPr rtlCol="0"/>
          <a:lstStyle/>
          <a:p>
            <a:pPr rtl="0"/>
            <a:r>
              <a:rPr lang="fr-FR"/>
              <a:t>Titre de la présentation</a:t>
            </a:r>
          </a:p>
        </p:txBody>
      </p:sp>
      <p:sp>
        <p:nvSpPr>
          <p:cNvPr id="13" name="Espace réservé de la date 3">
            <a:extLst>
              <a:ext uri="{FF2B5EF4-FFF2-40B4-BE49-F238E27FC236}">
                <a16:creationId xmlns:a16="http://schemas.microsoft.com/office/drawing/2014/main" id="{49ADD171-0134-4347-A2D8-0B9D7634F1B2}"/>
              </a:ext>
            </a:extLst>
          </p:cNvPr>
          <p:cNvSpPr>
            <a:spLocks noGrp="1"/>
          </p:cNvSpPr>
          <p:nvPr>
            <p:ph type="dt" sz="half" idx="10"/>
          </p:nvPr>
        </p:nvSpPr>
        <p:spPr>
          <a:xfrm>
            <a:off x="8202168" y="6309360"/>
            <a:ext cx="2148840" cy="457200"/>
          </a:xfrm>
        </p:spPr>
        <p:txBody>
          <a:bodyPr rtlCol="0"/>
          <a:lstStyle/>
          <a:p>
            <a:pPr rtl="0"/>
            <a:r>
              <a:rPr lang="fr-FR"/>
              <a:t>1/02/20XX</a:t>
            </a:r>
            <a:endParaRPr lang="fr-FR" dirty="0"/>
          </a:p>
        </p:txBody>
      </p:sp>
      <p:sp>
        <p:nvSpPr>
          <p:cNvPr id="14" name="Espace réservé du numéro de diapositive 5">
            <a:extLst>
              <a:ext uri="{FF2B5EF4-FFF2-40B4-BE49-F238E27FC236}">
                <a16:creationId xmlns:a16="http://schemas.microsoft.com/office/drawing/2014/main" id="{F0805E9B-6657-4167-BD79-CAC59C0D841D}"/>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t>‹N°›</a:t>
            </a:fld>
            <a:endParaRPr lang="fr-FR" dirty="0"/>
          </a:p>
        </p:txBody>
      </p:sp>
    </p:spTree>
    <p:extLst>
      <p:ext uri="{BB962C8B-B14F-4D97-AF65-F5344CB8AC3E}">
        <p14:creationId xmlns:p14="http://schemas.microsoft.com/office/powerpoint/2010/main" val="3684561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itation">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A8A107B-E23F-4793-95B4-335240DB97AF}"/>
              </a:ext>
              <a:ext uri="{C183D7F6-B498-43B3-948B-1728B52AA6E4}">
                <adec:decorative xmlns:adec="http://schemas.microsoft.com/office/drawing/2017/decorative" val="1"/>
              </a:ext>
            </a:extLst>
          </p:cNvPr>
          <p:cNvSpPr/>
          <p:nvPr userDrawn="1"/>
        </p:nvSpPr>
        <p:spPr>
          <a:xfrm>
            <a:off x="4551118"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9" name="Forme libre : Forme 8">
            <a:extLst>
              <a:ext uri="{FF2B5EF4-FFF2-40B4-BE49-F238E27FC236}">
                <a16:creationId xmlns:a16="http://schemas.microsoft.com/office/drawing/2014/main" id="{B7568F3C-8CA8-489A-9870-E2C458355CCA}"/>
              </a:ext>
            </a:extLst>
          </p:cNvPr>
          <p:cNvSpPr>
            <a:spLocks noGrp="1"/>
          </p:cNvSpPr>
          <p:nvPr>
            <p:ph type="pic" sz="quarter" idx="13" hasCustomPrompt="1"/>
          </p:nvPr>
        </p:nvSpPr>
        <p:spPr>
          <a:xfrm>
            <a:off x="0" y="0"/>
            <a:ext cx="12192000" cy="6858000"/>
          </a:xfrm>
          <a:custGeom>
            <a:avLst/>
            <a:gdLst>
              <a:gd name="connsiteX0" fmla="*/ 4615126 w 12192000"/>
              <a:gd name="connsiteY0" fmla="*/ 0 h 6858000"/>
              <a:gd name="connsiteX1" fmla="*/ 12192000 w 12192000"/>
              <a:gd name="connsiteY1" fmla="*/ 0 h 6858000"/>
              <a:gd name="connsiteX2" fmla="*/ 12192000 w 12192000"/>
              <a:gd name="connsiteY2" fmla="*/ 6858000 h 6858000"/>
              <a:gd name="connsiteX3" fmla="*/ 4615126 w 12192000"/>
              <a:gd name="connsiteY3" fmla="*/ 6858000 h 6858000"/>
              <a:gd name="connsiteX4" fmla="*/ 0 w 12192000"/>
              <a:gd name="connsiteY4" fmla="*/ 0 h 6858000"/>
              <a:gd name="connsiteX5" fmla="*/ 4551118 w 12192000"/>
              <a:gd name="connsiteY5" fmla="*/ 0 h 6858000"/>
              <a:gd name="connsiteX6" fmla="*/ 4551118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4615126" y="0"/>
                </a:moveTo>
                <a:lnTo>
                  <a:pt x="12192000" y="0"/>
                </a:lnTo>
                <a:lnTo>
                  <a:pt x="12192000" y="6858000"/>
                </a:lnTo>
                <a:lnTo>
                  <a:pt x="4615126" y="6858000"/>
                </a:lnTo>
                <a:close/>
                <a:moveTo>
                  <a:pt x="0" y="0"/>
                </a:moveTo>
                <a:lnTo>
                  <a:pt x="4551118" y="0"/>
                </a:lnTo>
                <a:lnTo>
                  <a:pt x="4551118" y="6858000"/>
                </a:lnTo>
                <a:lnTo>
                  <a:pt x="0" y="6858000"/>
                </a:lnTo>
                <a:close/>
              </a:path>
            </a:pathLst>
          </a:custGeom>
        </p:spPr>
        <p:txBody>
          <a:bodyPr wrap="square" rtlCol="0" anchor="t">
            <a:noAutofit/>
          </a:bodyPr>
          <a:lstStyle>
            <a:lvl1pPr algn="ctr">
              <a:defRPr/>
            </a:lvl1pPr>
          </a:lstStyle>
          <a:p>
            <a:pPr rtl="0"/>
            <a:r>
              <a:rPr lang="fr-FR"/>
              <a:t>Cliquez pour ajouter une photo</a:t>
            </a:r>
          </a:p>
        </p:txBody>
      </p:sp>
      <p:sp>
        <p:nvSpPr>
          <p:cNvPr id="2" name="Titre 1">
            <a:extLst>
              <a:ext uri="{FF2B5EF4-FFF2-40B4-BE49-F238E27FC236}">
                <a16:creationId xmlns:a16="http://schemas.microsoft.com/office/drawing/2014/main" id="{CE2C14E8-F37D-4BEA-9D62-5E707EDF0D44}"/>
              </a:ext>
            </a:extLst>
          </p:cNvPr>
          <p:cNvSpPr>
            <a:spLocks noGrp="1"/>
          </p:cNvSpPr>
          <p:nvPr>
            <p:ph type="title" hasCustomPrompt="1"/>
          </p:nvPr>
        </p:nvSpPr>
        <p:spPr>
          <a:xfrm>
            <a:off x="-1725" y="1095508"/>
            <a:ext cx="4606535" cy="3936931"/>
          </a:xfrm>
          <a:solidFill>
            <a:schemeClr val="tx2"/>
          </a:solidFill>
        </p:spPr>
        <p:txBody>
          <a:bodyPr rIns="365760" rtlCol="0" anchor="b"/>
          <a:lstStyle>
            <a:lvl1pPr marL="365760">
              <a:lnSpc>
                <a:spcPct val="100000"/>
              </a:lnSpc>
              <a:spcBef>
                <a:spcPts val="1000"/>
              </a:spcBef>
              <a:defRPr sz="3600">
                <a:solidFill>
                  <a:schemeClr val="bg1"/>
                </a:solidFill>
              </a:defRPr>
            </a:lvl1pPr>
          </a:lstStyle>
          <a:p>
            <a:pPr rtl="0"/>
            <a:r>
              <a:rPr lang="fr-FR"/>
              <a:t>CLIQUEZ POUR MODIFIER LE STYLE DU TITRE DE MASQUE</a:t>
            </a:r>
          </a:p>
        </p:txBody>
      </p:sp>
      <p:sp>
        <p:nvSpPr>
          <p:cNvPr id="5" name="Espace réservé du texte 4">
            <a:extLst>
              <a:ext uri="{FF2B5EF4-FFF2-40B4-BE49-F238E27FC236}">
                <a16:creationId xmlns:a16="http://schemas.microsoft.com/office/drawing/2014/main" id="{D1784D33-9C88-49E6-8F90-05148C5496F5}"/>
              </a:ext>
            </a:extLst>
          </p:cNvPr>
          <p:cNvSpPr>
            <a:spLocks noGrp="1"/>
          </p:cNvSpPr>
          <p:nvPr>
            <p:ph type="body" sz="quarter" idx="14"/>
          </p:nvPr>
        </p:nvSpPr>
        <p:spPr>
          <a:xfrm>
            <a:off x="-1726" y="5032439"/>
            <a:ext cx="4606535" cy="1079962"/>
          </a:xfrm>
          <a:solidFill>
            <a:schemeClr val="tx2"/>
          </a:solidFill>
        </p:spPr>
        <p:txBody>
          <a:bodyPr rtlCol="0" anchor="ctr"/>
          <a:lstStyle>
            <a:lvl1pPr marL="365760">
              <a:spcBef>
                <a:spcPts val="1000"/>
              </a:spcBef>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fr-FR"/>
              <a:t>Cliquez pour modifier les styles du texte du masque</a:t>
            </a:r>
          </a:p>
        </p:txBody>
      </p:sp>
      <p:sp>
        <p:nvSpPr>
          <p:cNvPr id="24" name="Espace réservé du pied de page 4">
            <a:extLst>
              <a:ext uri="{FF2B5EF4-FFF2-40B4-BE49-F238E27FC236}">
                <a16:creationId xmlns:a16="http://schemas.microsoft.com/office/drawing/2014/main" id="{5CD820E0-0083-439B-A9DE-C3DEA1DEA851}"/>
              </a:ext>
            </a:extLst>
          </p:cNvPr>
          <p:cNvSpPr>
            <a:spLocks noGrp="1"/>
          </p:cNvSpPr>
          <p:nvPr>
            <p:ph type="ftr" sz="quarter" idx="11"/>
          </p:nvPr>
        </p:nvSpPr>
        <p:spPr>
          <a:xfrm>
            <a:off x="855388" y="6309360"/>
            <a:ext cx="6007691" cy="457200"/>
          </a:xfrm>
        </p:spPr>
        <p:txBody>
          <a:bodyPr rtlCol="0"/>
          <a:lstStyle>
            <a:lvl1pPr>
              <a:defRPr>
                <a:solidFill>
                  <a:schemeClr val="bg1"/>
                </a:solidFill>
                <a:effectLst>
                  <a:outerShdw blurRad="38100" dist="38100" dir="2700000" algn="tl">
                    <a:srgbClr val="000000">
                      <a:alpha val="43137"/>
                    </a:srgbClr>
                  </a:outerShdw>
                </a:effectLst>
              </a:defRPr>
            </a:lvl1pPr>
          </a:lstStyle>
          <a:p>
            <a:pPr rtl="0"/>
            <a:r>
              <a:rPr lang="fr-FR"/>
              <a:t>Titre de la présentation</a:t>
            </a:r>
          </a:p>
        </p:txBody>
      </p:sp>
      <p:sp>
        <p:nvSpPr>
          <p:cNvPr id="26" name="Espace réservé de la date 3">
            <a:extLst>
              <a:ext uri="{FF2B5EF4-FFF2-40B4-BE49-F238E27FC236}">
                <a16:creationId xmlns:a16="http://schemas.microsoft.com/office/drawing/2014/main" id="{D8A8D931-E01B-43C0-806F-2413BF5938FC}"/>
              </a:ext>
            </a:extLst>
          </p:cNvPr>
          <p:cNvSpPr>
            <a:spLocks noGrp="1"/>
          </p:cNvSpPr>
          <p:nvPr>
            <p:ph type="dt" sz="half" idx="10"/>
          </p:nvPr>
        </p:nvSpPr>
        <p:spPr>
          <a:xfrm>
            <a:off x="8197353" y="6309360"/>
            <a:ext cx="2151134" cy="457200"/>
          </a:xfrm>
        </p:spPr>
        <p:txBody>
          <a:bodyPr rtlCol="0"/>
          <a:lstStyle>
            <a:lvl1pPr>
              <a:defRPr>
                <a:solidFill>
                  <a:schemeClr val="bg1"/>
                </a:solidFill>
                <a:effectLst>
                  <a:outerShdw blurRad="38100" dist="38100" dir="2700000" algn="tl">
                    <a:srgbClr val="000000">
                      <a:alpha val="43137"/>
                    </a:srgbClr>
                  </a:outerShdw>
                </a:effectLst>
              </a:defRPr>
            </a:lvl1pPr>
          </a:lstStyle>
          <a:p>
            <a:pPr rtl="0"/>
            <a:r>
              <a:rPr lang="fr-FR"/>
              <a:t>1/02/20XX</a:t>
            </a:r>
            <a:endParaRPr lang="fr-FR" dirty="0"/>
          </a:p>
        </p:txBody>
      </p:sp>
      <p:sp>
        <p:nvSpPr>
          <p:cNvPr id="27" name="Espace réservé du numéro de diapositive 6">
            <a:extLst>
              <a:ext uri="{FF2B5EF4-FFF2-40B4-BE49-F238E27FC236}">
                <a16:creationId xmlns:a16="http://schemas.microsoft.com/office/drawing/2014/main" id="{0F3F4E6D-F4D2-430F-A2C3-3C037D778F4B}"/>
              </a:ext>
            </a:extLst>
          </p:cNvPr>
          <p:cNvSpPr>
            <a:spLocks noGrp="1"/>
          </p:cNvSpPr>
          <p:nvPr>
            <p:ph type="sldNum" sz="quarter" idx="12"/>
          </p:nvPr>
        </p:nvSpPr>
        <p:spPr>
          <a:xfrm>
            <a:off x="10569202" y="6309360"/>
            <a:ext cx="979879" cy="457200"/>
          </a:xfrm>
        </p:spPr>
        <p:txBody>
          <a:bodyPr rtlCol="0"/>
          <a:lstStyle>
            <a:lvl1pPr>
              <a:defRPr>
                <a:solidFill>
                  <a:schemeClr val="bg1"/>
                </a:solidFill>
                <a:effectLst>
                  <a:outerShdw blurRad="38100" dist="38100" dir="2700000" algn="tl">
                    <a:srgbClr val="000000">
                      <a:alpha val="43137"/>
                    </a:srgbClr>
                  </a:outerShdw>
                </a:effectLst>
              </a:defRPr>
            </a:lvl1pPr>
          </a:lstStyle>
          <a:p>
            <a:pPr rtl="0"/>
            <a:fld id="{FAEF9944-A4F6-4C59-AEBD-678D6480B8EA}" type="slidenum">
              <a:rPr lang="fr-FR" smtClean="0"/>
              <a:pPr rtl="0"/>
              <a:t>‹N°›</a:t>
            </a:fld>
            <a:endParaRPr lang="fr-FR" dirty="0"/>
          </a:p>
        </p:txBody>
      </p:sp>
    </p:spTree>
    <p:extLst>
      <p:ext uri="{BB962C8B-B14F-4D97-AF65-F5344CB8AC3E}">
        <p14:creationId xmlns:p14="http://schemas.microsoft.com/office/powerpoint/2010/main" val="1747931588"/>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Équipe">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9F91A3C-7ABB-4E5E-B04F-29DB072AE13C}"/>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7" name="Rectangle 26">
            <a:extLst>
              <a:ext uri="{FF2B5EF4-FFF2-40B4-BE49-F238E27FC236}">
                <a16:creationId xmlns:a16="http://schemas.microsoft.com/office/drawing/2014/main" id="{9EB9AABE-3FBC-4E64-8672-D073D4A3F412}"/>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8" name="Rectangle 27">
            <a:extLst>
              <a:ext uri="{FF2B5EF4-FFF2-40B4-BE49-F238E27FC236}">
                <a16:creationId xmlns:a16="http://schemas.microsoft.com/office/drawing/2014/main" id="{38FF13AE-FEBF-40A1-A799-6EB275CBBCB5}"/>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9" name="Titre 1">
            <a:extLst>
              <a:ext uri="{FF2B5EF4-FFF2-40B4-BE49-F238E27FC236}">
                <a16:creationId xmlns:a16="http://schemas.microsoft.com/office/drawing/2014/main" id="{EACBDB11-07EC-4982-BBFA-8EECF50C7B93}"/>
              </a:ext>
            </a:extLst>
          </p:cNvPr>
          <p:cNvSpPr>
            <a:spLocks noGrp="1"/>
          </p:cNvSpPr>
          <p:nvPr>
            <p:ph type="title" hasCustomPrompt="1"/>
          </p:nvPr>
        </p:nvSpPr>
        <p:spPr>
          <a:xfrm>
            <a:off x="1535372" y="4872251"/>
            <a:ext cx="10013709" cy="1030360"/>
          </a:xfrm>
        </p:spPr>
        <p:txBody>
          <a:bodyPr rtlCol="0"/>
          <a:lstStyle>
            <a:lvl1pPr>
              <a:defRPr>
                <a:solidFill>
                  <a:schemeClr val="bg1"/>
                </a:solidFill>
              </a:defRPr>
            </a:lvl1pPr>
          </a:lstStyle>
          <a:p>
            <a:pPr rtl="0"/>
            <a:r>
              <a:rPr lang="fr-FR">
                <a:solidFill>
                  <a:schemeClr val="bg1"/>
                </a:solidFill>
              </a:rPr>
              <a:t>Cliquez pour ajouter un titre</a:t>
            </a:r>
          </a:p>
        </p:txBody>
      </p:sp>
      <p:sp>
        <p:nvSpPr>
          <p:cNvPr id="30" name="Rectangle 29">
            <a:extLst>
              <a:ext uri="{FF2B5EF4-FFF2-40B4-BE49-F238E27FC236}">
                <a16:creationId xmlns:a16="http://schemas.microsoft.com/office/drawing/2014/main" id="{67B21770-EBB9-4C73-BE13-26901F3CC9FB}"/>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31" name="Rectangle 30">
            <a:extLst>
              <a:ext uri="{FF2B5EF4-FFF2-40B4-BE49-F238E27FC236}">
                <a16:creationId xmlns:a16="http://schemas.microsoft.com/office/drawing/2014/main" id="{4172AFA4-5141-4F0F-B9F6-0BE3ADBED218}"/>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33" name="Espace réservé du pied de page 4">
            <a:extLst>
              <a:ext uri="{FF2B5EF4-FFF2-40B4-BE49-F238E27FC236}">
                <a16:creationId xmlns:a16="http://schemas.microsoft.com/office/drawing/2014/main" id="{41DE758B-03CF-48F8-BCBE-AD97B70428DF}"/>
              </a:ext>
            </a:extLst>
          </p:cNvPr>
          <p:cNvSpPr>
            <a:spLocks noGrp="1"/>
          </p:cNvSpPr>
          <p:nvPr>
            <p:ph type="ftr" sz="quarter" idx="11"/>
          </p:nvPr>
        </p:nvSpPr>
        <p:spPr>
          <a:xfrm>
            <a:off x="1535372" y="6309360"/>
            <a:ext cx="4946592" cy="457200"/>
          </a:xfrm>
        </p:spPr>
        <p:txBody>
          <a:bodyPr rtlCol="0"/>
          <a:lstStyle/>
          <a:p>
            <a:pPr rtl="0"/>
            <a:r>
              <a:rPr lang="fr-FR"/>
              <a:t>Titre de la présentation</a:t>
            </a:r>
          </a:p>
        </p:txBody>
      </p:sp>
      <p:sp>
        <p:nvSpPr>
          <p:cNvPr id="34" name="Espace réservé de la date 3">
            <a:extLst>
              <a:ext uri="{FF2B5EF4-FFF2-40B4-BE49-F238E27FC236}">
                <a16:creationId xmlns:a16="http://schemas.microsoft.com/office/drawing/2014/main" id="{1640606E-041A-4385-96D7-3C6E775E3FA4}"/>
              </a:ext>
            </a:extLst>
          </p:cNvPr>
          <p:cNvSpPr>
            <a:spLocks noGrp="1"/>
          </p:cNvSpPr>
          <p:nvPr>
            <p:ph type="dt" sz="half" idx="10"/>
          </p:nvPr>
        </p:nvSpPr>
        <p:spPr>
          <a:xfrm>
            <a:off x="8202168" y="6309360"/>
            <a:ext cx="2148840" cy="457200"/>
          </a:xfrm>
        </p:spPr>
        <p:txBody>
          <a:bodyPr rtlCol="0"/>
          <a:lstStyle/>
          <a:p>
            <a:pPr rtl="0"/>
            <a:r>
              <a:rPr lang="fr-FR"/>
              <a:t>1/02/20XX</a:t>
            </a:r>
            <a:endParaRPr lang="fr-FR" dirty="0"/>
          </a:p>
        </p:txBody>
      </p:sp>
      <p:sp>
        <p:nvSpPr>
          <p:cNvPr id="35" name="Espace réservé du numéro de diapositive 5">
            <a:extLst>
              <a:ext uri="{FF2B5EF4-FFF2-40B4-BE49-F238E27FC236}">
                <a16:creationId xmlns:a16="http://schemas.microsoft.com/office/drawing/2014/main" id="{35844B60-1EF6-4A90-9030-B5043BCD058B}"/>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t>‹N°›</a:t>
            </a:fld>
            <a:endParaRPr lang="fr-FR" dirty="0"/>
          </a:p>
        </p:txBody>
      </p:sp>
    </p:spTree>
    <p:extLst>
      <p:ext uri="{BB962C8B-B14F-4D97-AF65-F5344CB8AC3E}">
        <p14:creationId xmlns:p14="http://schemas.microsoft.com/office/powerpoint/2010/main" val="3672599757"/>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hronologi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0FB3D5A-25E2-453F-A78E-0A20BDCE80A2}"/>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3" name="Rectangle 2">
            <a:extLst>
              <a:ext uri="{FF2B5EF4-FFF2-40B4-BE49-F238E27FC236}">
                <a16:creationId xmlns:a16="http://schemas.microsoft.com/office/drawing/2014/main" id="{28796342-0E80-4F8E-9563-9F5EDFC0DDF2}"/>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4" name="Rectangle 3">
            <a:extLst>
              <a:ext uri="{FF2B5EF4-FFF2-40B4-BE49-F238E27FC236}">
                <a16:creationId xmlns:a16="http://schemas.microsoft.com/office/drawing/2014/main" id="{C39B2F5D-C3BA-453E-8F4D-97074F48C7AE}"/>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5" name="Titre 1">
            <a:extLst>
              <a:ext uri="{FF2B5EF4-FFF2-40B4-BE49-F238E27FC236}">
                <a16:creationId xmlns:a16="http://schemas.microsoft.com/office/drawing/2014/main" id="{452D50E3-A27A-4AF6-928B-286E7BDB4BD9}"/>
              </a:ext>
            </a:extLst>
          </p:cNvPr>
          <p:cNvSpPr>
            <a:spLocks noGrp="1"/>
          </p:cNvSpPr>
          <p:nvPr>
            <p:ph type="title" hasCustomPrompt="1"/>
          </p:nvPr>
        </p:nvSpPr>
        <p:spPr>
          <a:xfrm>
            <a:off x="1535372" y="4872251"/>
            <a:ext cx="10013709" cy="1030360"/>
          </a:xfrm>
        </p:spPr>
        <p:txBody>
          <a:bodyPr rtlCol="0"/>
          <a:lstStyle>
            <a:lvl1pPr>
              <a:defRPr>
                <a:solidFill>
                  <a:schemeClr val="bg1"/>
                </a:solidFill>
              </a:defRPr>
            </a:lvl1pPr>
          </a:lstStyle>
          <a:p>
            <a:pPr rtl="0"/>
            <a:r>
              <a:rPr lang="fr-FR">
                <a:solidFill>
                  <a:schemeClr val="bg1"/>
                </a:solidFill>
              </a:rPr>
              <a:t>Cliquez pour ajouter un titre</a:t>
            </a:r>
          </a:p>
        </p:txBody>
      </p:sp>
      <p:sp>
        <p:nvSpPr>
          <p:cNvPr id="6" name="Rectangle 5">
            <a:extLst>
              <a:ext uri="{FF2B5EF4-FFF2-40B4-BE49-F238E27FC236}">
                <a16:creationId xmlns:a16="http://schemas.microsoft.com/office/drawing/2014/main" id="{D874FDF0-F4BE-433D-86EE-9E1832D4388B}"/>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7" name="Rectangle 6">
            <a:extLst>
              <a:ext uri="{FF2B5EF4-FFF2-40B4-BE49-F238E27FC236}">
                <a16:creationId xmlns:a16="http://schemas.microsoft.com/office/drawing/2014/main" id="{25DFCD07-1301-45ED-B326-449ECFADE70D}"/>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8" name="Espace réservé du pied de page 4">
            <a:extLst>
              <a:ext uri="{FF2B5EF4-FFF2-40B4-BE49-F238E27FC236}">
                <a16:creationId xmlns:a16="http://schemas.microsoft.com/office/drawing/2014/main" id="{BD5DA270-E83F-4CC8-9DA6-27CA3AEC0745}"/>
              </a:ext>
            </a:extLst>
          </p:cNvPr>
          <p:cNvSpPr>
            <a:spLocks noGrp="1"/>
          </p:cNvSpPr>
          <p:nvPr>
            <p:ph type="ftr" sz="quarter" idx="11"/>
          </p:nvPr>
        </p:nvSpPr>
        <p:spPr>
          <a:xfrm>
            <a:off x="1535372" y="6309360"/>
            <a:ext cx="4946592" cy="457200"/>
          </a:xfrm>
        </p:spPr>
        <p:txBody>
          <a:bodyPr rtlCol="0"/>
          <a:lstStyle/>
          <a:p>
            <a:pPr rtl="0"/>
            <a:r>
              <a:rPr lang="fr-FR"/>
              <a:t>Titre de la présentation</a:t>
            </a:r>
          </a:p>
        </p:txBody>
      </p:sp>
      <p:sp>
        <p:nvSpPr>
          <p:cNvPr id="9" name="Espace réservé de la date 3">
            <a:extLst>
              <a:ext uri="{FF2B5EF4-FFF2-40B4-BE49-F238E27FC236}">
                <a16:creationId xmlns:a16="http://schemas.microsoft.com/office/drawing/2014/main" id="{57804587-2E59-4D83-B86E-83ADAE4FDC13}"/>
              </a:ext>
            </a:extLst>
          </p:cNvPr>
          <p:cNvSpPr>
            <a:spLocks noGrp="1"/>
          </p:cNvSpPr>
          <p:nvPr>
            <p:ph type="dt" sz="half" idx="10"/>
          </p:nvPr>
        </p:nvSpPr>
        <p:spPr>
          <a:xfrm>
            <a:off x="8202168" y="6309360"/>
            <a:ext cx="2148840" cy="457200"/>
          </a:xfrm>
        </p:spPr>
        <p:txBody>
          <a:bodyPr rtlCol="0"/>
          <a:lstStyle/>
          <a:p>
            <a:pPr rtl="0"/>
            <a:r>
              <a:rPr lang="fr-FR"/>
              <a:t>1/02/20XX</a:t>
            </a:r>
            <a:endParaRPr lang="fr-FR" dirty="0"/>
          </a:p>
        </p:txBody>
      </p:sp>
      <p:sp>
        <p:nvSpPr>
          <p:cNvPr id="10" name="Espace réservé du numéro de diapositive 5">
            <a:extLst>
              <a:ext uri="{FF2B5EF4-FFF2-40B4-BE49-F238E27FC236}">
                <a16:creationId xmlns:a16="http://schemas.microsoft.com/office/drawing/2014/main" id="{5339F117-3072-4F0C-8D1D-E5DC918CE4F0}"/>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t>‹N°›</a:t>
            </a:fld>
            <a:endParaRPr lang="fr-FR" dirty="0"/>
          </a:p>
        </p:txBody>
      </p:sp>
    </p:spTree>
    <p:extLst>
      <p:ext uri="{BB962C8B-B14F-4D97-AF65-F5344CB8AC3E}">
        <p14:creationId xmlns:p14="http://schemas.microsoft.com/office/powerpoint/2010/main" val="3066893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 name="Espace réservé du titre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pPr rtl="0"/>
            <a:r>
              <a:rPr lang="fr-FR"/>
              <a:t>Modifiez le style du titre</a:t>
            </a:r>
            <a:endParaRPr lang="fr-FR" dirty="0"/>
          </a:p>
        </p:txBody>
      </p:sp>
      <p:sp>
        <p:nvSpPr>
          <p:cNvPr id="3" name="Espace réservé du texte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e la date 3"/>
          <p:cNvSpPr>
            <a:spLocks noGrp="1"/>
          </p:cNvSpPr>
          <p:nvPr>
            <p:ph type="dt" sz="half" idx="2"/>
          </p:nvPr>
        </p:nvSpPr>
        <p:spPr>
          <a:xfrm>
            <a:off x="5376671" y="6309360"/>
            <a:ext cx="454961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pPr rtl="0"/>
            <a:r>
              <a:rPr lang="fr-FR"/>
              <a:t>1/02/20XX</a:t>
            </a:r>
            <a:endParaRPr lang="fr-FR" dirty="0"/>
          </a:p>
        </p:txBody>
      </p:sp>
      <p:sp>
        <p:nvSpPr>
          <p:cNvPr id="5" name="Espace réservé du pied de page 4"/>
          <p:cNvSpPr>
            <a:spLocks noGrp="1"/>
          </p:cNvSpPr>
          <p:nvPr>
            <p:ph type="ftr" sz="quarter" idx="3"/>
          </p:nvPr>
        </p:nvSpPr>
        <p:spPr>
          <a:xfrm>
            <a:off x="642918"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pPr rtl="0"/>
            <a:r>
              <a:rPr lang="fr-FR"/>
              <a:t>Titre de la présentation</a:t>
            </a:r>
          </a:p>
        </p:txBody>
      </p:sp>
      <p:sp>
        <p:nvSpPr>
          <p:cNvPr id="6" name="Espace réservé du numéro de diapositive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pPr rtl="0"/>
            <a:fld id="{FAEF9944-A4F6-4C59-AEBD-678D6480B8EA}" type="slidenum">
              <a:rPr lang="fr-FR" smtClean="0"/>
              <a:pPr rtl="0"/>
              <a:t>‹N°›</a:t>
            </a:fld>
            <a:endParaRPr lang="fr-FR"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Tree>
    <p:extLst>
      <p:ext uri="{BB962C8B-B14F-4D97-AF65-F5344CB8AC3E}">
        <p14:creationId xmlns:p14="http://schemas.microsoft.com/office/powerpoint/2010/main" val="2201293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Lst>
  <p:hf hdr="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https://www.legalstart.fr/fiches-pratiques/eurl/" TargetMode="External"/><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hyperlink" Target="https://www.legalstart.fr/fiches-pratiques/sasu/sasu-definition-caracteristiques/" TargetMode="External"/><Relationship Id="rId5" Type="http://schemas.openxmlformats.org/officeDocument/2006/relationships/hyperlink" Target="https://www.legalstart.fr/fiches-pratiques/sas/" TargetMode="External"/><Relationship Id="rId4" Type="http://schemas.openxmlformats.org/officeDocument/2006/relationships/hyperlink" Target="https://www.legalstart.fr/fiches-pratiques/sarl/definition-sarl/"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image" Target="../media/image22.jp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11.xml"/><Relationship Id="rId6" Type="http://schemas.openxmlformats.org/officeDocument/2006/relationships/image" Target="../media/image20.webp"/><Relationship Id="rId5" Type="http://schemas.openxmlformats.org/officeDocument/2006/relationships/image" Target="../media/image19.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image" Target="../media/image25.jpeg"/><Relationship Id="rId4" Type="http://schemas.openxmlformats.org/officeDocument/2006/relationships/image" Target="../media/image24.jpeg"/></Relationships>
</file>

<file path=ppt/slides/_rels/slide2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27.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webp"/><Relationship Id="rId1" Type="http://schemas.openxmlformats.org/officeDocument/2006/relationships/slideLayout" Target="../slideLayouts/slideLayout1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0814B6A3-5F3E-4909-8ED5-87FE82492264}"/>
              </a:ext>
            </a:extLst>
          </p:cNvPr>
          <p:cNvSpPr>
            <a:spLocks noGrp="1"/>
          </p:cNvSpPr>
          <p:nvPr>
            <p:ph type="ctrTitle"/>
          </p:nvPr>
        </p:nvSpPr>
        <p:spPr>
          <a:xfrm>
            <a:off x="1628775" y="1057275"/>
            <a:ext cx="5122545" cy="2173288"/>
          </a:xfrm>
        </p:spPr>
        <p:txBody>
          <a:bodyPr vert="horz" lIns="109728" tIns="109728" rIns="109728" bIns="91440" rtlCol="0" anchor="ctr">
            <a:normAutofit/>
          </a:bodyPr>
          <a:lstStyle/>
          <a:p>
            <a:pPr rtl="0"/>
            <a:r>
              <a:rPr lang="fr-FR" dirty="0"/>
              <a:t>STARTUP EN</a:t>
            </a:r>
            <a:br>
              <a:rPr lang="fr-FR" dirty="0"/>
            </a:br>
            <a:r>
              <a:rPr lang="fr-FR" dirty="0"/>
              <a:t>   Tunisie</a:t>
            </a:r>
          </a:p>
        </p:txBody>
      </p:sp>
      <p:pic>
        <p:nvPicPr>
          <p:cNvPr id="41" name="Espace réservé d’image 40" descr="Une grande salle avec des murs de verre&#10;">
            <a:extLst>
              <a:ext uri="{FF2B5EF4-FFF2-40B4-BE49-F238E27FC236}">
                <a16:creationId xmlns:a16="http://schemas.microsoft.com/office/drawing/2014/main" id="{9FB4A3D7-302B-4FAB-B9BD-5F75A796AC7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859936" y="-2"/>
            <a:ext cx="5332064" cy="6858002"/>
          </a:xfrm>
        </p:spPr>
      </p:pic>
      <p:sp>
        <p:nvSpPr>
          <p:cNvPr id="5" name="Espace réservé de la date 4">
            <a:extLst>
              <a:ext uri="{FF2B5EF4-FFF2-40B4-BE49-F238E27FC236}">
                <a16:creationId xmlns:a16="http://schemas.microsoft.com/office/drawing/2014/main" id="{63029686-87BE-4E75-8373-8D06DD4412B3}"/>
              </a:ext>
            </a:extLst>
          </p:cNvPr>
          <p:cNvSpPr>
            <a:spLocks noGrp="1"/>
          </p:cNvSpPr>
          <p:nvPr>
            <p:ph type="dt" sz="half" idx="10"/>
          </p:nvPr>
        </p:nvSpPr>
        <p:spPr/>
        <p:txBody>
          <a:bodyPr rtlCol="0"/>
          <a:lstStyle/>
          <a:p>
            <a:pPr algn="l" rtl="0"/>
            <a:r>
              <a:rPr lang="fr-FR" dirty="0">
                <a:solidFill>
                  <a:srgbClr val="FFFFFF"/>
                </a:solidFill>
                <a:effectLst>
                  <a:outerShdw blurRad="50800" dist="38100" dir="2700000" algn="tl" rotWithShape="0">
                    <a:prstClr val="black">
                      <a:alpha val="43000"/>
                    </a:prstClr>
                  </a:outerShdw>
                </a:effectLst>
              </a:rPr>
              <a:t>25/11/2022</a:t>
            </a:r>
          </a:p>
        </p:txBody>
      </p:sp>
      <p:sp>
        <p:nvSpPr>
          <p:cNvPr id="9" name="Espace réservé du numéro de diapositive 8">
            <a:extLst>
              <a:ext uri="{FF2B5EF4-FFF2-40B4-BE49-F238E27FC236}">
                <a16:creationId xmlns:a16="http://schemas.microsoft.com/office/drawing/2014/main" id="{8933138F-06C1-46B9-8F23-C4B5783F6C5F}"/>
              </a:ext>
            </a:extLst>
          </p:cNvPr>
          <p:cNvSpPr>
            <a:spLocks noGrp="1"/>
          </p:cNvSpPr>
          <p:nvPr>
            <p:ph type="sldNum" sz="quarter" idx="12"/>
          </p:nvPr>
        </p:nvSpPr>
        <p:spPr/>
        <p:txBody>
          <a:bodyPr rtlCol="0"/>
          <a:lstStyle/>
          <a:p>
            <a:pPr rtl="0"/>
            <a:fld id="{FAEF9944-A4F6-4C59-AEBD-678D6480B8EA}" type="slidenum">
              <a:rPr lang="fr-FR" smtClean="0">
                <a:solidFill>
                  <a:srgbClr val="FFFFFF"/>
                </a:solidFill>
                <a:effectLst>
                  <a:outerShdw blurRad="50800" dist="38100" dir="2700000" algn="tl" rotWithShape="0">
                    <a:prstClr val="black">
                      <a:alpha val="43000"/>
                    </a:prstClr>
                  </a:outerShdw>
                </a:effectLst>
              </a:rPr>
              <a:pPr/>
              <a:t>1</a:t>
            </a:fld>
            <a:endParaRPr lang="fr-FR" dirty="0">
              <a:solidFill>
                <a:srgbClr val="FFFFFF"/>
              </a:solidFill>
              <a:effectLst>
                <a:outerShdw blurRad="50800" dist="38100" dir="2700000" algn="tl" rotWithShape="0">
                  <a:prstClr val="black">
                    <a:alpha val="43000"/>
                  </a:prstClr>
                </a:outerShdw>
              </a:effectLst>
            </a:endParaRPr>
          </a:p>
        </p:txBody>
      </p:sp>
      <p:sp>
        <p:nvSpPr>
          <p:cNvPr id="4" name="ZoneTexte 3">
            <a:extLst>
              <a:ext uri="{FF2B5EF4-FFF2-40B4-BE49-F238E27FC236}">
                <a16:creationId xmlns:a16="http://schemas.microsoft.com/office/drawing/2014/main" id="{7C822265-BC9D-3B37-DAD1-F5E4F723731C}"/>
              </a:ext>
            </a:extLst>
          </p:cNvPr>
          <p:cNvSpPr txBox="1"/>
          <p:nvPr/>
        </p:nvSpPr>
        <p:spPr>
          <a:xfrm flipH="1">
            <a:off x="1982566" y="258837"/>
            <a:ext cx="2200331" cy="555763"/>
          </a:xfrm>
          <a:prstGeom prst="rect">
            <a:avLst/>
          </a:prstGeom>
          <a:noFill/>
        </p:spPr>
        <p:txBody>
          <a:bodyPr wrap="square" rtlCol="0">
            <a:spAutoFit/>
          </a:bodyPr>
          <a:lstStyle/>
          <a:p>
            <a:endParaRPr lang="fr-FR"/>
          </a:p>
        </p:txBody>
      </p:sp>
      <p:pic>
        <p:nvPicPr>
          <p:cNvPr id="11" name="Image 10">
            <a:extLst>
              <a:ext uri="{FF2B5EF4-FFF2-40B4-BE49-F238E27FC236}">
                <a16:creationId xmlns:a16="http://schemas.microsoft.com/office/drawing/2014/main" id="{5018496A-6032-5D9D-5E0B-5DB0AB0A2B08}"/>
              </a:ext>
            </a:extLst>
          </p:cNvPr>
          <p:cNvPicPr>
            <a:picLocks noChangeAspect="1"/>
          </p:cNvPicPr>
          <p:nvPr/>
        </p:nvPicPr>
        <p:blipFill>
          <a:blip r:embed="rId4"/>
          <a:stretch>
            <a:fillRect/>
          </a:stretch>
        </p:blipFill>
        <p:spPr>
          <a:xfrm>
            <a:off x="1" y="53264"/>
            <a:ext cx="1012054" cy="725823"/>
          </a:xfrm>
          <a:prstGeom prst="rect">
            <a:avLst/>
          </a:prstGeom>
        </p:spPr>
      </p:pic>
      <p:sp>
        <p:nvSpPr>
          <p:cNvPr id="2" name="ZoneTexte 1">
            <a:extLst>
              <a:ext uri="{FF2B5EF4-FFF2-40B4-BE49-F238E27FC236}">
                <a16:creationId xmlns:a16="http://schemas.microsoft.com/office/drawing/2014/main" id="{F1032F55-9B62-C720-CE1F-2BADCF2A13E3}"/>
              </a:ext>
            </a:extLst>
          </p:cNvPr>
          <p:cNvSpPr txBox="1"/>
          <p:nvPr/>
        </p:nvSpPr>
        <p:spPr>
          <a:xfrm>
            <a:off x="1284395" y="3906971"/>
            <a:ext cx="4617641" cy="1815882"/>
          </a:xfrm>
          <a:prstGeom prst="rect">
            <a:avLst/>
          </a:prstGeom>
          <a:noFill/>
        </p:spPr>
        <p:txBody>
          <a:bodyPr wrap="square" rtlCol="0">
            <a:spAutoFit/>
          </a:bodyPr>
          <a:lstStyle/>
          <a:p>
            <a:r>
              <a:rPr lang="fr-FR" sz="2800" dirty="0">
                <a:solidFill>
                  <a:schemeClr val="accent5">
                    <a:lumMod val="50000"/>
                  </a:schemeClr>
                </a:solidFill>
                <a:latin typeface="Algerian" panose="04020705040A02060702" pitchFamily="82" charset="0"/>
              </a:rPr>
              <a:t>Présenté par : </a:t>
            </a:r>
          </a:p>
          <a:p>
            <a:r>
              <a:rPr lang="fr-FR" sz="2800" dirty="0">
                <a:solidFill>
                  <a:schemeClr val="accent5">
                    <a:lumMod val="50000"/>
                  </a:schemeClr>
                </a:solidFill>
                <a:latin typeface="Algerian" panose="04020705040A02060702" pitchFamily="82" charset="0"/>
              </a:rPr>
              <a:t>           </a:t>
            </a:r>
          </a:p>
          <a:p>
            <a:r>
              <a:rPr lang="fr-FR" sz="2800" dirty="0">
                <a:solidFill>
                  <a:schemeClr val="accent5">
                    <a:lumMod val="50000"/>
                  </a:schemeClr>
                </a:solidFill>
                <a:latin typeface="Algerian" panose="04020705040A02060702" pitchFamily="82" charset="0"/>
              </a:rPr>
              <a:t>            Haythem HAJJI</a:t>
            </a:r>
          </a:p>
          <a:p>
            <a:r>
              <a:rPr lang="fr-FR" sz="2800" dirty="0">
                <a:solidFill>
                  <a:schemeClr val="accent5">
                    <a:lumMod val="50000"/>
                  </a:schemeClr>
                </a:solidFill>
                <a:latin typeface="Algerian" panose="04020705040A02060702" pitchFamily="82" charset="0"/>
              </a:rPr>
              <a:t>            Nour FEKI</a:t>
            </a:r>
          </a:p>
        </p:txBody>
      </p:sp>
    </p:spTree>
    <p:extLst>
      <p:ext uri="{BB962C8B-B14F-4D97-AF65-F5344CB8AC3E}">
        <p14:creationId xmlns:p14="http://schemas.microsoft.com/office/powerpoint/2010/main" val="3111549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46B20231-9711-4B47-A80C-85346582D3DF}"/>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pPr rtl="0"/>
              <a:t>10</a:t>
            </a:fld>
            <a:endParaRPr lang="fr-FR" dirty="0"/>
          </a:p>
        </p:txBody>
      </p:sp>
      <p:graphicFrame>
        <p:nvGraphicFramePr>
          <p:cNvPr id="9" name="Espace réservé du contenu 3" descr="Espace réservé de chronologie Smart Art">
            <a:extLst>
              <a:ext uri="{FF2B5EF4-FFF2-40B4-BE49-F238E27FC236}">
                <a16:creationId xmlns:a16="http://schemas.microsoft.com/office/drawing/2014/main" id="{34466B8E-B3C3-4427-AD0D-6EE575A4212C}"/>
              </a:ext>
            </a:extLst>
          </p:cNvPr>
          <p:cNvGraphicFramePr>
            <a:graphicFrameLocks/>
          </p:cNvGraphicFramePr>
          <p:nvPr>
            <p:extLst>
              <p:ext uri="{D42A27DB-BD31-4B8C-83A1-F6EECF244321}">
                <p14:modId xmlns:p14="http://schemas.microsoft.com/office/powerpoint/2010/main" val="1129819494"/>
              </p:ext>
            </p:extLst>
          </p:nvPr>
        </p:nvGraphicFramePr>
        <p:xfrm>
          <a:off x="1637082" y="279567"/>
          <a:ext cx="10013709" cy="41436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90185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83284A8D-A9ED-4EB8-B282-A34AB39E8F3B}"/>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pPr rtl="0"/>
              <a:t>11</a:t>
            </a:fld>
            <a:endParaRPr lang="fr-FR" dirty="0"/>
          </a:p>
        </p:txBody>
      </p:sp>
      <p:sp>
        <p:nvSpPr>
          <p:cNvPr id="9" name="ZoneTexte 8">
            <a:extLst>
              <a:ext uri="{FF2B5EF4-FFF2-40B4-BE49-F238E27FC236}">
                <a16:creationId xmlns:a16="http://schemas.microsoft.com/office/drawing/2014/main" id="{701E58B8-DAE2-218A-9D29-45C5B7A92860}"/>
              </a:ext>
            </a:extLst>
          </p:cNvPr>
          <p:cNvSpPr txBox="1"/>
          <p:nvPr/>
        </p:nvSpPr>
        <p:spPr>
          <a:xfrm>
            <a:off x="1203767" y="189567"/>
            <a:ext cx="10903347" cy="5618974"/>
          </a:xfrm>
          <a:prstGeom prst="rect">
            <a:avLst/>
          </a:prstGeom>
          <a:noFill/>
        </p:spPr>
        <p:txBody>
          <a:bodyPr wrap="square" rtlCol="0">
            <a:spAutoFit/>
          </a:bodyPr>
          <a:lstStyle/>
          <a:p>
            <a:r>
              <a:rPr lang="fr-FR" sz="1800" dirty="0">
                <a:solidFill>
                  <a:schemeClr val="accent4">
                    <a:lumMod val="75000"/>
                  </a:schemeClr>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rPr>
              <a:t>Comme toute entreprise, pour être rentable, une startup doit répondre à un besoin du marché.</a:t>
            </a:r>
          </a:p>
          <a:p>
            <a:r>
              <a:rPr lang="fr-FR" sz="1800" dirty="0">
                <a:solidFill>
                  <a:schemeClr val="accent4">
                    <a:lumMod val="75000"/>
                  </a:schemeClr>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rPr>
              <a:t> </a:t>
            </a:r>
            <a:r>
              <a:rPr lang="fr-FR" sz="2000" dirty="0">
                <a:solidFill>
                  <a:schemeClr val="accent4">
                    <a:lumMod val="75000"/>
                  </a:schemeClr>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Quel que soit le domaine dans lequel vous souhaitez exercer votre activité, pour trouver une  idée de startup rentable il faut que votre idée apporte</a:t>
            </a:r>
            <a:r>
              <a:rPr lang="fr-FR" sz="2000" b="1" dirty="0">
                <a:solidFill>
                  <a:schemeClr val="accent4">
                    <a:lumMod val="75000"/>
                  </a:schemeClr>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une nouvelle solution</a:t>
            </a:r>
            <a:r>
              <a:rPr lang="fr-FR" sz="2000" dirty="0">
                <a:solidFill>
                  <a:schemeClr val="accent4">
                    <a:lumMod val="75000"/>
                  </a:schemeClr>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à un </a:t>
            </a:r>
            <a:r>
              <a:rPr lang="fr-FR" sz="2000" b="1" dirty="0">
                <a:solidFill>
                  <a:schemeClr val="accent4">
                    <a:lumMod val="75000"/>
                  </a:schemeClr>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problème rencontré par des utilisateurs</a:t>
            </a:r>
            <a:r>
              <a:rPr lang="fr-FR" sz="2000" dirty="0">
                <a:solidFill>
                  <a:schemeClr val="accent4">
                    <a:lumMod val="75000"/>
                  </a:schemeClr>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t>
            </a:r>
          </a:p>
          <a:p>
            <a:r>
              <a:rPr lang="fr-FR" sz="2000" b="1" dirty="0">
                <a:solidFill>
                  <a:schemeClr val="accent4">
                    <a:lumMod val="75000"/>
                  </a:schemeClr>
                </a:solidFill>
                <a:effectLst/>
                <a:latin typeface="Arial" panose="020B0604020202020204" pitchFamily="34" charset="0"/>
                <a:ea typeface="Times New Roman" panose="02020603050405020304" pitchFamily="18" charset="0"/>
                <a:cs typeface="Times New Roman" panose="02020603050405020304" pitchFamily="18" charset="0"/>
              </a:rPr>
              <a:t>Il faut ensuite affiner votre idée le plus possible en vous posant les bonnes questions :</a:t>
            </a:r>
            <a:endParaRPr lang="fr-FR" sz="2000" b="1" dirty="0">
              <a:solidFill>
                <a:schemeClr val="accent4">
                  <a:lumMod val="75000"/>
                </a:schemeClr>
              </a:solidFill>
              <a:latin typeface="Arial" panose="020B0604020202020204" pitchFamily="34" charset="0"/>
              <a:ea typeface="Times New Roman" panose="02020603050405020304" pitchFamily="18" charset="0"/>
              <a:cs typeface="Times New Roman" panose="02020603050405020304" pitchFamily="18" charset="0"/>
            </a:endParaRPr>
          </a:p>
          <a:p>
            <a:r>
              <a:rPr lang="fr-FR" sz="2000" b="1" dirty="0">
                <a:solidFill>
                  <a:srgbClr val="5B6067"/>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fr-FR" sz="20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fr-FR" sz="2000" b="1" dirty="0">
                <a:solidFill>
                  <a:schemeClr val="tx1">
                    <a:lumMod val="95000"/>
                    <a:lumOff val="5000"/>
                  </a:schemeClr>
                </a:solidFill>
                <a:effectLst/>
                <a:latin typeface="Arial" panose="020B0604020202020204" pitchFamily="34" charset="0"/>
                <a:ea typeface="Times New Roman" panose="02020603050405020304" pitchFamily="18" charset="0"/>
                <a:cs typeface="Times New Roman" panose="02020603050405020304" pitchFamily="18" charset="0"/>
              </a:rPr>
              <a:t>Quel est le problème que je souhaite résoudre avec ma startup ?</a:t>
            </a:r>
            <a:endParaRPr lang="fr-FR" sz="2000" b="1"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fr-FR" sz="2000" b="1" dirty="0">
                <a:solidFill>
                  <a:schemeClr val="tx1">
                    <a:lumMod val="95000"/>
                    <a:lumOff val="5000"/>
                  </a:schemeClr>
                </a:solidFill>
                <a:effectLst/>
                <a:latin typeface="Arial" panose="020B0604020202020204" pitchFamily="34" charset="0"/>
                <a:ea typeface="Times New Roman" panose="02020603050405020304" pitchFamily="18" charset="0"/>
                <a:cs typeface="Times New Roman" panose="02020603050405020304" pitchFamily="18" charset="0"/>
              </a:rPr>
              <a:t>Quelle est la solution apportée par ma startup ?</a:t>
            </a:r>
            <a:endParaRPr lang="fr-FR" sz="2000" b="1"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fr-FR" sz="2000" b="1" dirty="0">
                <a:solidFill>
                  <a:schemeClr val="tx1">
                    <a:lumMod val="95000"/>
                    <a:lumOff val="5000"/>
                  </a:schemeClr>
                </a:solidFill>
                <a:effectLst/>
                <a:latin typeface="Arial" panose="020B0604020202020204" pitchFamily="34" charset="0"/>
                <a:ea typeface="Times New Roman" panose="02020603050405020304" pitchFamily="18" charset="0"/>
                <a:cs typeface="Times New Roman" panose="02020603050405020304" pitchFamily="18" charset="0"/>
              </a:rPr>
              <a:t>Qui est ma cible ? </a:t>
            </a:r>
            <a:endParaRPr lang="fr-FR" sz="2000" b="1"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fr-FR" sz="2000" b="1" dirty="0">
                <a:solidFill>
                  <a:schemeClr val="tx1">
                    <a:lumMod val="95000"/>
                    <a:lumOff val="5000"/>
                  </a:schemeClr>
                </a:solidFill>
                <a:effectLst/>
                <a:latin typeface="Arial" panose="020B0604020202020204" pitchFamily="34" charset="0"/>
                <a:ea typeface="Times New Roman" panose="02020603050405020304" pitchFamily="18" charset="0"/>
                <a:cs typeface="Times New Roman" panose="02020603050405020304" pitchFamily="18" charset="0"/>
              </a:rPr>
              <a:t>Existe-t-il des produits similaires sur le marché ? Si oui, quelle est ma valeur ajoutée ?</a:t>
            </a:r>
            <a:endParaRPr lang="fr-FR" sz="2000" b="1"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fr-FR" sz="2000" b="1" dirty="0">
                <a:solidFill>
                  <a:schemeClr val="tx1">
                    <a:lumMod val="95000"/>
                    <a:lumOff val="5000"/>
                  </a:schemeClr>
                </a:solidFill>
                <a:effectLst/>
                <a:latin typeface="Arial" panose="020B0604020202020204" pitchFamily="34" charset="0"/>
                <a:ea typeface="Times New Roman" panose="02020603050405020304" pitchFamily="18" charset="0"/>
                <a:cs typeface="Times New Roman" panose="02020603050405020304" pitchFamily="18" charset="0"/>
              </a:rPr>
              <a:t>Quelles sont les forces et les faiblesses de mon produit ou service ? Et celles de mes concurrents ?</a:t>
            </a:r>
            <a:endParaRPr lang="fr-FR" sz="2000" b="1"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fr-FR" sz="2000" dirty="0">
              <a:solidFill>
                <a:schemeClr val="accent6">
                  <a:lumMod val="50000"/>
                </a:schemeClr>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endParaRPr>
          </a:p>
          <a:p>
            <a:endParaRPr lang="fr-FR" sz="2000" b="1" dirty="0">
              <a:solidFill>
                <a:schemeClr val="accent6">
                  <a:lumMod val="50000"/>
                </a:schemeClr>
              </a:solidFill>
              <a:effectLst/>
              <a:ea typeface="Calibri" panose="020F0502020204030204" pitchFamily="34" charset="0"/>
              <a:cs typeface="Times New Roman" panose="02020603050405020304" pitchFamily="18" charset="0"/>
            </a:endParaRPr>
          </a:p>
          <a:p>
            <a:endParaRPr lang="fr-FR" dirty="0"/>
          </a:p>
        </p:txBody>
      </p:sp>
      <p:sp>
        <p:nvSpPr>
          <p:cNvPr id="10" name="ZoneTexte 9">
            <a:extLst>
              <a:ext uri="{FF2B5EF4-FFF2-40B4-BE49-F238E27FC236}">
                <a16:creationId xmlns:a16="http://schemas.microsoft.com/office/drawing/2014/main" id="{F293DD3A-0902-BA63-944E-1246C9F4E3D8}"/>
              </a:ext>
            </a:extLst>
          </p:cNvPr>
          <p:cNvSpPr txBox="1"/>
          <p:nvPr/>
        </p:nvSpPr>
        <p:spPr>
          <a:xfrm>
            <a:off x="1689904" y="5127585"/>
            <a:ext cx="8738886" cy="923330"/>
          </a:xfrm>
          <a:prstGeom prst="rect">
            <a:avLst/>
          </a:prstGeom>
          <a:noFill/>
        </p:spPr>
        <p:txBody>
          <a:bodyPr wrap="square" rtlCol="0">
            <a:spAutoFit/>
          </a:bodyPr>
          <a:lstStyle/>
          <a:p>
            <a:r>
              <a:rPr lang="fr-FR" sz="3600" dirty="0">
                <a:solidFill>
                  <a:schemeClr val="accent5">
                    <a:lumMod val="60000"/>
                    <a:lumOff val="40000"/>
                  </a:schemeClr>
                </a:solidFill>
                <a:latin typeface="Arial Black" panose="020B0A04020102020204" pitchFamily="34" charset="0"/>
              </a:rPr>
              <a:t>Recherche d’une </a:t>
            </a:r>
            <a:r>
              <a:rPr lang="fr-FR" sz="3600" b="1" dirty="0">
                <a:solidFill>
                  <a:schemeClr val="accent5">
                    <a:lumMod val="60000"/>
                    <a:lumOff val="40000"/>
                  </a:schemeClr>
                </a:solidFill>
                <a:latin typeface="Arial Black" panose="020B0A04020102020204" pitchFamily="34" charset="0"/>
              </a:rPr>
              <a:t>idée de startup </a:t>
            </a:r>
            <a:endParaRPr lang="fr-FR" sz="3600" dirty="0">
              <a:solidFill>
                <a:schemeClr val="accent5">
                  <a:lumMod val="60000"/>
                  <a:lumOff val="40000"/>
                </a:schemeClr>
              </a:solidFill>
              <a:latin typeface="Arial Black" panose="020B0A04020102020204" pitchFamily="34" charset="0"/>
            </a:endParaRPr>
          </a:p>
          <a:p>
            <a:endParaRPr lang="fr-FR" dirty="0"/>
          </a:p>
        </p:txBody>
      </p:sp>
    </p:spTree>
    <p:extLst>
      <p:ext uri="{BB962C8B-B14F-4D97-AF65-F5344CB8AC3E}">
        <p14:creationId xmlns:p14="http://schemas.microsoft.com/office/powerpoint/2010/main" val="20692717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83284A8D-A9ED-4EB8-B282-A34AB39E8F3B}"/>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pPr rtl="0"/>
              <a:t>12</a:t>
            </a:fld>
            <a:endParaRPr lang="fr-FR" dirty="0"/>
          </a:p>
        </p:txBody>
      </p:sp>
      <p:sp>
        <p:nvSpPr>
          <p:cNvPr id="9" name="ZoneTexte 8">
            <a:extLst>
              <a:ext uri="{FF2B5EF4-FFF2-40B4-BE49-F238E27FC236}">
                <a16:creationId xmlns:a16="http://schemas.microsoft.com/office/drawing/2014/main" id="{701E58B8-DAE2-218A-9D29-45C5B7A92860}"/>
              </a:ext>
            </a:extLst>
          </p:cNvPr>
          <p:cNvSpPr txBox="1"/>
          <p:nvPr/>
        </p:nvSpPr>
        <p:spPr>
          <a:xfrm>
            <a:off x="1111167" y="63559"/>
            <a:ext cx="10845482" cy="4608313"/>
          </a:xfrm>
          <a:prstGeom prst="rect">
            <a:avLst/>
          </a:prstGeom>
          <a:noFill/>
        </p:spPr>
        <p:txBody>
          <a:bodyPr wrap="square" rtlCol="0">
            <a:spAutoFit/>
          </a:bodyPr>
          <a:lstStyle/>
          <a:p>
            <a:pPr marL="504825">
              <a:lnSpc>
                <a:spcPts val="2365"/>
              </a:lnSpc>
              <a:spcAft>
                <a:spcPts val="800"/>
              </a:spcAft>
            </a:pPr>
            <a:r>
              <a:rPr lang="fr-FR" sz="2000" b="1" dirty="0">
                <a:solidFill>
                  <a:schemeClr val="accent4">
                    <a:lumMod val="75000"/>
                  </a:schemeClr>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Le business plan </a:t>
            </a:r>
            <a:r>
              <a:rPr lang="fr-FR" sz="2000" b="1" dirty="0">
                <a:solidFill>
                  <a:schemeClr val="accent4">
                    <a:lumMod val="75000"/>
                  </a:schemeClr>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rPr>
              <a:t>appelé plan d'affaires </a:t>
            </a:r>
            <a:r>
              <a:rPr lang="fr-FR" sz="2000" b="1" dirty="0">
                <a:solidFill>
                  <a:schemeClr val="accent4">
                    <a:lumMod val="75000"/>
                  </a:schemeClr>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est un document écrit qui fera l'objet d'entretien avec différents inter locuteurs et qui doit nécessairement répondre aux questions suivantes:</a:t>
            </a:r>
          </a:p>
          <a:p>
            <a:pPr marL="504825">
              <a:lnSpc>
                <a:spcPts val="2365"/>
              </a:lnSpc>
              <a:spcAft>
                <a:spcPts val="800"/>
              </a:spcAft>
            </a:pPr>
            <a:endParaRPr lang="fr-FR" sz="2000" b="1" dirty="0">
              <a:solidFill>
                <a:schemeClr val="accent4">
                  <a:lumMod val="75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endParaRPr>
          </a:p>
          <a:p>
            <a:pPr marL="504825">
              <a:lnSpc>
                <a:spcPts val="2365"/>
              </a:lnSpc>
              <a:spcAft>
                <a:spcPts val="800"/>
              </a:spcAft>
            </a:pPr>
            <a:r>
              <a:rPr lang="fr-FR" sz="2400" b="1" dirty="0">
                <a:solidFill>
                  <a:schemeClr val="tx1">
                    <a:lumMod val="95000"/>
                    <a:lumOff val="5000"/>
                  </a:schemeClr>
                </a:solidFill>
                <a:effectLst/>
                <a:latin typeface="Arial" panose="020B0604020202020204" pitchFamily="34" charset="0"/>
                <a:ea typeface="Calibri" panose="020F0502020204030204" pitchFamily="34" charset="0"/>
                <a:cs typeface="Arial" panose="020B0604020202020204" pitchFamily="34" charset="0"/>
              </a:rPr>
              <a:t>• Qui est le porteur de projet ? Quel est son parcours?</a:t>
            </a:r>
            <a:endParaRPr lang="fr-FR" sz="2400" b="1" dirty="0">
              <a:solidFill>
                <a:schemeClr val="tx1">
                  <a:lumMod val="95000"/>
                  <a:lumOff val="5000"/>
                </a:schemeClr>
              </a:solidFill>
              <a:effectLst/>
              <a:latin typeface="Calibri" panose="020F0502020204030204" pitchFamily="34" charset="0"/>
              <a:ea typeface="Calibri" panose="020F0502020204030204" pitchFamily="34" charset="0"/>
              <a:cs typeface="Arial" panose="020B0604020202020204" pitchFamily="34" charset="0"/>
            </a:endParaRPr>
          </a:p>
          <a:p>
            <a:pPr marL="504825">
              <a:lnSpc>
                <a:spcPts val="2365"/>
              </a:lnSpc>
              <a:spcAft>
                <a:spcPts val="800"/>
              </a:spcAft>
            </a:pPr>
            <a:r>
              <a:rPr lang="fr-FR" sz="2400" b="1" dirty="0">
                <a:solidFill>
                  <a:schemeClr val="tx1">
                    <a:lumMod val="95000"/>
                    <a:lumOff val="5000"/>
                  </a:schemeClr>
                </a:solidFill>
                <a:effectLst/>
                <a:latin typeface="Arial" panose="020B0604020202020204" pitchFamily="34" charset="0"/>
                <a:ea typeface="Calibri" panose="020F0502020204030204" pitchFamily="34" charset="0"/>
                <a:cs typeface="Arial" panose="020B0604020202020204" pitchFamily="34" charset="0"/>
              </a:rPr>
              <a:t>• Que compte-t-il vendre ? A qui va-t-il le vendre ?</a:t>
            </a:r>
            <a:endParaRPr lang="fr-FR" sz="2400" b="1" dirty="0">
              <a:solidFill>
                <a:schemeClr val="tx1">
                  <a:lumMod val="95000"/>
                  <a:lumOff val="5000"/>
                </a:schemeClr>
              </a:solidFill>
              <a:effectLst/>
              <a:latin typeface="Calibri" panose="020F0502020204030204" pitchFamily="34" charset="0"/>
              <a:ea typeface="Calibri" panose="020F0502020204030204" pitchFamily="34" charset="0"/>
              <a:cs typeface="Arial" panose="020B0604020202020204" pitchFamily="34" charset="0"/>
            </a:endParaRPr>
          </a:p>
          <a:p>
            <a:pPr marL="504825">
              <a:lnSpc>
                <a:spcPts val="2365"/>
              </a:lnSpc>
              <a:spcAft>
                <a:spcPts val="800"/>
              </a:spcAft>
            </a:pPr>
            <a:r>
              <a:rPr lang="fr-FR" sz="2400" b="1" dirty="0">
                <a:solidFill>
                  <a:schemeClr val="tx1">
                    <a:lumMod val="95000"/>
                    <a:lumOff val="5000"/>
                  </a:schemeClr>
                </a:solidFill>
                <a:effectLst/>
                <a:latin typeface="Arial" panose="020B0604020202020204" pitchFamily="34" charset="0"/>
                <a:ea typeface="Calibri" panose="020F0502020204030204" pitchFamily="34" charset="0"/>
                <a:cs typeface="Arial" panose="020B0604020202020204" pitchFamily="34" charset="0"/>
              </a:rPr>
              <a:t>• Qui sont ses concurrents? De quels avantages dispose-t-il par rapport à ceux-ci ?</a:t>
            </a:r>
            <a:endParaRPr lang="fr-FR" sz="2400" b="1" dirty="0">
              <a:solidFill>
                <a:schemeClr val="tx1">
                  <a:lumMod val="95000"/>
                  <a:lumOff val="5000"/>
                </a:schemeClr>
              </a:solidFill>
              <a:effectLst/>
              <a:latin typeface="Calibri" panose="020F0502020204030204" pitchFamily="34" charset="0"/>
              <a:ea typeface="Calibri" panose="020F0502020204030204" pitchFamily="34" charset="0"/>
              <a:cs typeface="Arial" panose="020B0604020202020204" pitchFamily="34" charset="0"/>
            </a:endParaRPr>
          </a:p>
          <a:p>
            <a:pPr marL="504825">
              <a:lnSpc>
                <a:spcPts val="2365"/>
              </a:lnSpc>
              <a:spcAft>
                <a:spcPts val="800"/>
              </a:spcAft>
            </a:pPr>
            <a:r>
              <a:rPr lang="fr-FR" sz="2400" b="1" dirty="0">
                <a:solidFill>
                  <a:schemeClr val="tx1">
                    <a:lumMod val="95000"/>
                    <a:lumOff val="5000"/>
                  </a:schemeClr>
                </a:solidFill>
                <a:effectLst/>
                <a:latin typeface="Arial" panose="020B0604020202020204" pitchFamily="34" charset="0"/>
                <a:ea typeface="Calibri" panose="020F0502020204030204" pitchFamily="34" charset="0"/>
                <a:cs typeface="Arial" panose="020B0604020202020204" pitchFamily="34" charset="0"/>
              </a:rPr>
              <a:t>• Comment souhaite-t-il déployer son projet ? Selon quel calendrier ?</a:t>
            </a:r>
            <a:endParaRPr lang="fr-FR" sz="2400" b="1" dirty="0">
              <a:solidFill>
                <a:schemeClr val="tx1">
                  <a:lumMod val="95000"/>
                  <a:lumOff val="5000"/>
                </a:schemeClr>
              </a:solidFill>
              <a:effectLst/>
              <a:latin typeface="Calibri" panose="020F0502020204030204" pitchFamily="34" charset="0"/>
              <a:ea typeface="Calibri" panose="020F0502020204030204" pitchFamily="34" charset="0"/>
              <a:cs typeface="Arial" panose="020B0604020202020204" pitchFamily="34" charset="0"/>
            </a:endParaRPr>
          </a:p>
          <a:p>
            <a:pPr marL="504825">
              <a:lnSpc>
                <a:spcPts val="2365"/>
              </a:lnSpc>
              <a:spcAft>
                <a:spcPts val="800"/>
              </a:spcAft>
            </a:pPr>
            <a:r>
              <a:rPr lang="fr-FR" sz="2400" b="1" dirty="0">
                <a:solidFill>
                  <a:schemeClr val="tx1">
                    <a:lumMod val="95000"/>
                    <a:lumOff val="5000"/>
                  </a:schemeClr>
                </a:solidFill>
                <a:effectLst/>
                <a:latin typeface="Arial" panose="020B0604020202020204" pitchFamily="34" charset="0"/>
                <a:ea typeface="Calibri" panose="020F0502020204030204" pitchFamily="34" charset="0"/>
                <a:cs typeface="Arial" panose="020B0604020202020204" pitchFamily="34" charset="0"/>
              </a:rPr>
              <a:t>• Quels sont les besoins financiers générés par son projet ?</a:t>
            </a:r>
            <a:endParaRPr lang="fr-FR" sz="2400" b="1" dirty="0">
              <a:solidFill>
                <a:schemeClr val="tx1">
                  <a:lumMod val="95000"/>
                  <a:lumOff val="5000"/>
                </a:schemeClr>
              </a:solidFill>
              <a:effectLst/>
              <a:latin typeface="Calibri" panose="020F0502020204030204" pitchFamily="34" charset="0"/>
              <a:ea typeface="Calibri" panose="020F0502020204030204" pitchFamily="34" charset="0"/>
              <a:cs typeface="Arial" panose="020B0604020202020204" pitchFamily="34" charset="0"/>
            </a:endParaRPr>
          </a:p>
          <a:p>
            <a:pPr marL="504825">
              <a:lnSpc>
                <a:spcPts val="2365"/>
              </a:lnSpc>
              <a:spcAft>
                <a:spcPts val="800"/>
              </a:spcAft>
            </a:pPr>
            <a:r>
              <a:rPr lang="fr-FR" sz="2400" b="1" dirty="0">
                <a:solidFill>
                  <a:schemeClr val="tx1">
                    <a:lumMod val="95000"/>
                    <a:lumOff val="5000"/>
                  </a:schemeClr>
                </a:solidFill>
                <a:effectLst/>
                <a:latin typeface="Arial" panose="020B0604020202020204" pitchFamily="34" charset="0"/>
                <a:ea typeface="Calibri" panose="020F0502020204030204" pitchFamily="34" charset="0"/>
                <a:cs typeface="Arial" panose="020B0604020202020204" pitchFamily="34" charset="0"/>
              </a:rPr>
              <a:t>• Comment pense-t-il les faire financier ?</a:t>
            </a:r>
            <a:endParaRPr lang="fr-FR" sz="2400" b="1" dirty="0">
              <a:solidFill>
                <a:schemeClr val="tx1">
                  <a:lumMod val="95000"/>
                  <a:lumOff val="5000"/>
                </a:schemeClr>
              </a:solidFill>
              <a:effectLst/>
              <a:latin typeface="Calibri" panose="020F0502020204030204" pitchFamily="34" charset="0"/>
              <a:ea typeface="Calibri" panose="020F0502020204030204" pitchFamily="34" charset="0"/>
              <a:cs typeface="Arial" panose="020B0604020202020204" pitchFamily="34" charset="0"/>
            </a:endParaRPr>
          </a:p>
          <a:p>
            <a:pPr marL="504825">
              <a:lnSpc>
                <a:spcPts val="2365"/>
              </a:lnSpc>
              <a:spcAft>
                <a:spcPts val="800"/>
              </a:spcAft>
            </a:pPr>
            <a:r>
              <a:rPr lang="fr-FR" sz="2400" b="1" dirty="0">
                <a:solidFill>
                  <a:schemeClr val="tx1">
                    <a:lumMod val="95000"/>
                    <a:lumOff val="5000"/>
                  </a:schemeClr>
                </a:solidFill>
                <a:effectLst/>
                <a:latin typeface="Arial" panose="020B0604020202020204" pitchFamily="34" charset="0"/>
                <a:ea typeface="Calibri" panose="020F0502020204030204" pitchFamily="34" charset="0"/>
                <a:cs typeface="Arial" panose="020B0604020202020204" pitchFamily="34" charset="0"/>
              </a:rPr>
              <a:t>• Quel retour sur investissement anticipe-t-il ?</a:t>
            </a:r>
            <a:endParaRPr lang="fr-FR" sz="2400" b="1" dirty="0">
              <a:solidFill>
                <a:schemeClr val="tx1">
                  <a:lumMod val="95000"/>
                  <a:lumOff val="5000"/>
                </a:schemeClr>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3" name="ZoneTexte 2">
            <a:extLst>
              <a:ext uri="{FF2B5EF4-FFF2-40B4-BE49-F238E27FC236}">
                <a16:creationId xmlns:a16="http://schemas.microsoft.com/office/drawing/2014/main" id="{F4337AFA-DB54-A123-C37D-B46066E45AFC}"/>
              </a:ext>
            </a:extLst>
          </p:cNvPr>
          <p:cNvSpPr txBox="1"/>
          <p:nvPr/>
        </p:nvSpPr>
        <p:spPr>
          <a:xfrm>
            <a:off x="2016888" y="5099178"/>
            <a:ext cx="9013785" cy="646331"/>
          </a:xfrm>
          <a:prstGeom prst="rect">
            <a:avLst/>
          </a:prstGeom>
          <a:noFill/>
        </p:spPr>
        <p:txBody>
          <a:bodyPr wrap="square">
            <a:spAutoFit/>
          </a:bodyPr>
          <a:lstStyle/>
          <a:p>
            <a:pPr lvl="0"/>
            <a:r>
              <a:rPr lang="fr-FR" sz="3600" b="1" dirty="0">
                <a:solidFill>
                  <a:schemeClr val="accent5">
                    <a:lumMod val="60000"/>
                    <a:lumOff val="40000"/>
                  </a:schemeClr>
                </a:solidFill>
                <a:latin typeface="Arial Black" panose="020B0A04020102020204" pitchFamily="34" charset="0"/>
              </a:rPr>
              <a:t>Établissement d’un business plan</a:t>
            </a:r>
          </a:p>
        </p:txBody>
      </p:sp>
    </p:spTree>
    <p:extLst>
      <p:ext uri="{BB962C8B-B14F-4D97-AF65-F5344CB8AC3E}">
        <p14:creationId xmlns:p14="http://schemas.microsoft.com/office/powerpoint/2010/main" val="39095513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83284A8D-A9ED-4EB8-B282-A34AB39E8F3B}"/>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pPr rtl="0"/>
              <a:t>13</a:t>
            </a:fld>
            <a:endParaRPr lang="fr-FR" dirty="0"/>
          </a:p>
        </p:txBody>
      </p:sp>
      <p:sp>
        <p:nvSpPr>
          <p:cNvPr id="9" name="ZoneTexte 8">
            <a:extLst>
              <a:ext uri="{FF2B5EF4-FFF2-40B4-BE49-F238E27FC236}">
                <a16:creationId xmlns:a16="http://schemas.microsoft.com/office/drawing/2014/main" id="{701E58B8-DAE2-218A-9D29-45C5B7A92860}"/>
              </a:ext>
            </a:extLst>
          </p:cNvPr>
          <p:cNvSpPr txBox="1"/>
          <p:nvPr/>
        </p:nvSpPr>
        <p:spPr>
          <a:xfrm>
            <a:off x="625023" y="91440"/>
            <a:ext cx="11566977" cy="3482172"/>
          </a:xfrm>
          <a:prstGeom prst="rect">
            <a:avLst/>
          </a:prstGeom>
          <a:noFill/>
        </p:spPr>
        <p:txBody>
          <a:bodyPr wrap="square" rtlCol="0">
            <a:spAutoFit/>
          </a:bodyPr>
          <a:lstStyle/>
          <a:p>
            <a:pPr marL="504825">
              <a:lnSpc>
                <a:spcPts val="2365"/>
              </a:lnSpc>
              <a:spcAft>
                <a:spcPts val="800"/>
              </a:spcAft>
            </a:pPr>
            <a:r>
              <a:rPr lang="fr-FR" sz="2400" b="1" dirty="0">
                <a:solidFill>
                  <a:schemeClr val="accent6">
                    <a:lumMod val="50000"/>
                  </a:schemeClr>
                </a:solidFill>
                <a:effectLst/>
                <a:latin typeface="Bahnschrift Light" panose="020B0502040204020203" pitchFamily="34" charset="0"/>
                <a:ea typeface="Times New Roman" panose="02020603050405020304" pitchFamily="18" charset="0"/>
                <a:cs typeface="Times New Roman" panose="02020603050405020304" pitchFamily="18" charset="0"/>
              </a:rPr>
              <a:t>Même si la startup n’est pas une entreprise au sens traditionnel du terme, sa création nécessite un cadre légal. Le choix d’un statut juridique pour la startup est incontournable.</a:t>
            </a:r>
          </a:p>
          <a:p>
            <a:pPr marL="504825">
              <a:lnSpc>
                <a:spcPts val="2365"/>
              </a:lnSpc>
              <a:spcAft>
                <a:spcPts val="800"/>
              </a:spcAft>
            </a:pPr>
            <a:r>
              <a:rPr lang="fr-FR" sz="1800" b="1" u="sng" dirty="0">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hlinkClick r:id="rId3" tooltip="EURL"/>
              </a:rPr>
              <a:t>EURL</a:t>
            </a:r>
            <a:r>
              <a:rPr lang="fr-FR" sz="1800" dirty="0">
                <a:solidFill>
                  <a:srgbClr val="5B6067"/>
                </a:solidFill>
                <a:effectLst/>
                <a:latin typeface="Arial" panose="020B0604020202020204" pitchFamily="34" charset="0"/>
                <a:ea typeface="Times New Roman" panose="02020603050405020304" pitchFamily="18" charset="0"/>
                <a:cs typeface="Times New Roman" panose="02020603050405020304" pitchFamily="18" charset="0"/>
              </a:rPr>
              <a:t>, </a:t>
            </a:r>
            <a:r>
              <a:rPr lang="fr-FR" sz="1800" b="1" u="sng" dirty="0">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hlinkClick r:id="rId4" tooltip="SARL"/>
              </a:rPr>
              <a:t>SARL</a:t>
            </a:r>
            <a:r>
              <a:rPr lang="fr-FR" sz="1800" dirty="0">
                <a:solidFill>
                  <a:srgbClr val="5B6067"/>
                </a:solidFill>
                <a:effectLst/>
                <a:latin typeface="Arial" panose="020B0604020202020204" pitchFamily="34" charset="0"/>
                <a:ea typeface="Times New Roman" panose="02020603050405020304" pitchFamily="18" charset="0"/>
                <a:cs typeface="Times New Roman" panose="02020603050405020304" pitchFamily="18" charset="0"/>
              </a:rPr>
              <a:t>, </a:t>
            </a:r>
            <a:r>
              <a:rPr lang="fr-FR" sz="1800" b="1" u="sng" dirty="0">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hlinkClick r:id="rId5" tooltip="SAS"/>
              </a:rPr>
              <a:t>SAS</a:t>
            </a:r>
            <a:r>
              <a:rPr lang="fr-FR" sz="1800" dirty="0">
                <a:solidFill>
                  <a:srgbClr val="5B6067"/>
                </a:solidFill>
                <a:effectLst/>
                <a:latin typeface="Arial" panose="020B0604020202020204" pitchFamily="34" charset="0"/>
                <a:ea typeface="Times New Roman" panose="02020603050405020304" pitchFamily="18" charset="0"/>
                <a:cs typeface="Times New Roman" panose="02020603050405020304" pitchFamily="18" charset="0"/>
              </a:rPr>
              <a:t>, </a:t>
            </a:r>
            <a:r>
              <a:rPr lang="fr-FR" sz="1800" b="1" u="sng" dirty="0">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hlinkClick r:id="rId6" tooltip="SASU"/>
              </a:rPr>
              <a:t>SASU</a:t>
            </a:r>
            <a:r>
              <a:rPr lang="fr-FR" sz="1800" dirty="0">
                <a:solidFill>
                  <a:srgbClr val="5B6067"/>
                </a:solidFill>
                <a:effectLst/>
                <a:latin typeface="Arial" panose="020B0604020202020204" pitchFamily="34" charset="0"/>
                <a:ea typeface="Times New Roman" panose="02020603050405020304" pitchFamily="18" charset="0"/>
                <a:cs typeface="Times New Roman" panose="02020603050405020304" pitchFamily="18" charset="0"/>
              </a:rPr>
              <a:t>, … </a:t>
            </a:r>
            <a:r>
              <a:rPr lang="fr-FR" sz="1800" b="1" dirty="0">
                <a:solidFill>
                  <a:schemeClr val="accent6">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différentes options s’offrent à vous pour la forme juridique de votre startup. Laquelle est la plus adaptée à vos besoins ?</a:t>
            </a:r>
            <a:endParaRPr lang="fr-FR" sz="2400" b="1" dirty="0">
              <a:solidFill>
                <a:schemeClr val="accent6">
                  <a:lumMod val="50000"/>
                </a:schemeClr>
              </a:solidFill>
              <a:latin typeface="Bahnschrift Light" panose="020B0502040204020203" pitchFamily="34" charset="0"/>
              <a:ea typeface="Times New Roman" panose="02020603050405020304" pitchFamily="18" charset="0"/>
              <a:cs typeface="Times New Roman" panose="02020603050405020304" pitchFamily="18" charset="0"/>
            </a:endParaRPr>
          </a:p>
          <a:p>
            <a:pPr marL="504825">
              <a:lnSpc>
                <a:spcPts val="2365"/>
              </a:lnSpc>
              <a:spcAft>
                <a:spcPts val="800"/>
              </a:spcAft>
            </a:pPr>
            <a:r>
              <a:rPr lang="fr-FR" sz="2400" b="1" dirty="0">
                <a:solidFill>
                  <a:schemeClr val="accent6">
                    <a:lumMod val="50000"/>
                  </a:schemeClr>
                </a:solidFill>
                <a:latin typeface="Bahnschrift Light" panose="020B0502040204020203" pitchFamily="34" charset="0"/>
                <a:ea typeface="Times New Roman" panose="02020603050405020304" pitchFamily="18" charset="0"/>
                <a:cs typeface="Times New Roman" panose="02020603050405020304" pitchFamily="18" charset="0"/>
              </a:rPr>
              <a:t>Pour choisir votre forme sociale il vous faut réfléchir à votre activité et aux perspectives d’avenir de votre société. Souhaitez-vous vous lancer dans l’aventure seul ou avec des associés ? Avez-vous prévu une croissance rapide, la potentielle entrée de nouveaux associés par la suite ?</a:t>
            </a:r>
            <a:endParaRPr lang="fr-FR" sz="2400" b="1" dirty="0">
              <a:solidFill>
                <a:schemeClr val="accent6">
                  <a:lumMod val="50000"/>
                </a:schemeClr>
              </a:solidFill>
              <a:latin typeface="Bahnschrift Light" panose="020B0502040204020203" pitchFamily="34" charset="0"/>
              <a:ea typeface="Calibri" panose="020F0502020204030204" pitchFamily="34" charset="0"/>
              <a:cs typeface="Times New Roman" panose="02020603050405020304" pitchFamily="18" charset="0"/>
            </a:endParaRPr>
          </a:p>
          <a:p>
            <a:pPr marL="504825">
              <a:lnSpc>
                <a:spcPts val="2365"/>
              </a:lnSpc>
              <a:spcAft>
                <a:spcPts val="800"/>
              </a:spcAft>
            </a:pPr>
            <a:endParaRPr lang="fr-FR" sz="2400" b="1" dirty="0">
              <a:solidFill>
                <a:schemeClr val="tx1">
                  <a:lumMod val="95000"/>
                  <a:lumOff val="5000"/>
                </a:schemeClr>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4" name="ZoneTexte 3">
            <a:extLst>
              <a:ext uri="{FF2B5EF4-FFF2-40B4-BE49-F238E27FC236}">
                <a16:creationId xmlns:a16="http://schemas.microsoft.com/office/drawing/2014/main" id="{F611D7E8-DA1B-E384-154F-599DAED2AFB1}"/>
              </a:ext>
            </a:extLst>
          </p:cNvPr>
          <p:cNvSpPr txBox="1"/>
          <p:nvPr/>
        </p:nvSpPr>
        <p:spPr>
          <a:xfrm>
            <a:off x="2474411" y="5047274"/>
            <a:ext cx="9525964" cy="646331"/>
          </a:xfrm>
          <a:prstGeom prst="rect">
            <a:avLst/>
          </a:prstGeom>
          <a:noFill/>
        </p:spPr>
        <p:txBody>
          <a:bodyPr wrap="square">
            <a:spAutoFit/>
          </a:bodyPr>
          <a:lstStyle/>
          <a:p>
            <a:pPr lvl="0"/>
            <a:r>
              <a:rPr lang="fr-FR" sz="3600" dirty="0">
                <a:solidFill>
                  <a:schemeClr val="accent5">
                    <a:lumMod val="40000"/>
                    <a:lumOff val="60000"/>
                  </a:schemeClr>
                </a:solidFill>
                <a:latin typeface="Arial Black" panose="020B0A04020102020204" pitchFamily="34" charset="0"/>
              </a:rPr>
              <a:t>Choix de la forme juridique </a:t>
            </a:r>
          </a:p>
        </p:txBody>
      </p:sp>
      <p:sp>
        <p:nvSpPr>
          <p:cNvPr id="7" name="ZoneTexte 6">
            <a:extLst>
              <a:ext uri="{FF2B5EF4-FFF2-40B4-BE49-F238E27FC236}">
                <a16:creationId xmlns:a16="http://schemas.microsoft.com/office/drawing/2014/main" id="{296226CF-DCF4-A376-6DC8-7524624ABFE9}"/>
              </a:ext>
            </a:extLst>
          </p:cNvPr>
          <p:cNvSpPr txBox="1"/>
          <p:nvPr/>
        </p:nvSpPr>
        <p:spPr>
          <a:xfrm>
            <a:off x="1076446" y="3341713"/>
            <a:ext cx="11458937" cy="1261884"/>
          </a:xfrm>
          <a:prstGeom prst="rect">
            <a:avLst/>
          </a:prstGeom>
          <a:noFill/>
        </p:spPr>
        <p:txBody>
          <a:bodyPr wrap="square">
            <a:spAutoFit/>
          </a:bodyPr>
          <a:lstStyle/>
          <a:p>
            <a:r>
              <a:rPr lang="fr-FR" sz="1600" b="1" dirty="0">
                <a:solidFill>
                  <a:schemeClr val="accent6">
                    <a:lumMod val="50000"/>
                  </a:schemeClr>
                </a:solidFill>
                <a:effectLst/>
                <a:latin typeface="Arial" panose="020B0604020202020204" pitchFamily="34" charset="0"/>
                <a:ea typeface="Times New Roman" panose="02020603050405020304" pitchFamily="18" charset="0"/>
              </a:rPr>
              <a:t>Le plus souvent, les startups optent pour la société par actions simplifiées (SAS): </a:t>
            </a:r>
          </a:p>
          <a:p>
            <a:r>
              <a:rPr lang="fr-FR" sz="1600" b="1" dirty="0">
                <a:solidFill>
                  <a:schemeClr val="accent6">
                    <a:lumMod val="50000"/>
                  </a:schemeClr>
                </a:solidFill>
                <a:latin typeface="Arial" panose="020B0604020202020204" pitchFamily="34" charset="0"/>
                <a:ea typeface="Times New Roman" panose="02020603050405020304" pitchFamily="18" charset="0"/>
              </a:rPr>
              <a:t>                    </a:t>
            </a:r>
            <a:r>
              <a:rPr lang="fr-FR" sz="2000" b="1" dirty="0">
                <a:solidFill>
                  <a:srgbClr val="002060"/>
                </a:solidFill>
                <a:effectLst/>
                <a:latin typeface="Arial" panose="020B0604020202020204" pitchFamily="34" charset="0"/>
                <a:ea typeface="Times New Roman" panose="02020603050405020304" pitchFamily="18" charset="0"/>
              </a:rPr>
              <a:t>*</a:t>
            </a:r>
            <a:r>
              <a:rPr lang="fr-FR" sz="2000" dirty="0">
                <a:solidFill>
                  <a:srgbClr val="002060"/>
                </a:solidFill>
                <a:effectLst/>
                <a:latin typeface="Arial" panose="020B0604020202020204" pitchFamily="34" charset="0"/>
                <a:ea typeface="Times New Roman" panose="02020603050405020304" pitchFamily="18" charset="0"/>
              </a:rPr>
              <a:t> un nombre illimité d'associés. </a:t>
            </a:r>
          </a:p>
          <a:p>
            <a:r>
              <a:rPr lang="fr-FR" sz="2000" b="1" dirty="0">
                <a:solidFill>
                  <a:srgbClr val="002060"/>
                </a:solidFill>
                <a:latin typeface="Arial" panose="020B0604020202020204" pitchFamily="34" charset="0"/>
              </a:rPr>
              <a:t>                *</a:t>
            </a:r>
            <a:r>
              <a:rPr lang="fr-FR" sz="2000" dirty="0">
                <a:solidFill>
                  <a:srgbClr val="002060"/>
                </a:solidFill>
                <a:effectLst/>
                <a:latin typeface="Arial" panose="020B0604020202020204" pitchFamily="34" charset="0"/>
                <a:ea typeface="Times New Roman" panose="02020603050405020304" pitchFamily="18" charset="0"/>
              </a:rPr>
              <a:t> la responsabilité des associés est limitée au montant de leurs apports.</a:t>
            </a:r>
          </a:p>
          <a:p>
            <a:r>
              <a:rPr lang="fr-FR" sz="2000" b="1" dirty="0">
                <a:solidFill>
                  <a:srgbClr val="002060"/>
                </a:solidFill>
                <a:latin typeface="Arial" panose="020B0604020202020204" pitchFamily="34" charset="0"/>
              </a:rPr>
              <a:t>                * </a:t>
            </a:r>
            <a:r>
              <a:rPr lang="fr-FR" sz="2000" dirty="0">
                <a:solidFill>
                  <a:srgbClr val="002060"/>
                </a:solidFill>
                <a:effectLst/>
                <a:latin typeface="Arial" panose="020B0604020202020204" pitchFamily="34" charset="0"/>
                <a:ea typeface="Times New Roman" panose="02020603050405020304" pitchFamily="18" charset="0"/>
              </a:rPr>
              <a:t>offre une grande liberté dans l’organisation du fonctionnement de la société</a:t>
            </a:r>
            <a:endParaRPr lang="fr-FR" sz="2000" b="1" dirty="0">
              <a:solidFill>
                <a:srgbClr val="002060"/>
              </a:solidFill>
            </a:endParaRPr>
          </a:p>
        </p:txBody>
      </p:sp>
    </p:spTree>
    <p:extLst>
      <p:ext uri="{BB962C8B-B14F-4D97-AF65-F5344CB8AC3E}">
        <p14:creationId xmlns:p14="http://schemas.microsoft.com/office/powerpoint/2010/main" val="5955742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83284A8D-A9ED-4EB8-B282-A34AB39E8F3B}"/>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pPr rtl="0"/>
              <a:t>14</a:t>
            </a:fld>
            <a:endParaRPr lang="fr-FR" dirty="0"/>
          </a:p>
        </p:txBody>
      </p:sp>
      <p:sp>
        <p:nvSpPr>
          <p:cNvPr id="4" name="ZoneTexte 3">
            <a:extLst>
              <a:ext uri="{FF2B5EF4-FFF2-40B4-BE49-F238E27FC236}">
                <a16:creationId xmlns:a16="http://schemas.microsoft.com/office/drawing/2014/main" id="{F611D7E8-DA1B-E384-154F-599DAED2AFB1}"/>
              </a:ext>
            </a:extLst>
          </p:cNvPr>
          <p:cNvSpPr txBox="1"/>
          <p:nvPr/>
        </p:nvSpPr>
        <p:spPr>
          <a:xfrm>
            <a:off x="3117869" y="4810205"/>
            <a:ext cx="9525964" cy="1477328"/>
          </a:xfrm>
          <a:prstGeom prst="rect">
            <a:avLst/>
          </a:prstGeom>
          <a:noFill/>
        </p:spPr>
        <p:txBody>
          <a:bodyPr wrap="square">
            <a:spAutoFit/>
          </a:bodyPr>
          <a:lstStyle/>
          <a:p>
            <a:r>
              <a:rPr lang="fr-FR" sz="5400" b="1" dirty="0">
                <a:solidFill>
                  <a:schemeClr val="accent5">
                    <a:lumMod val="60000"/>
                    <a:lumOff val="40000"/>
                  </a:schemeClr>
                </a:solidFill>
                <a:effectLst>
                  <a:outerShdw blurRad="38100" dist="38100" dir="2700000" algn="tl">
                    <a:srgbClr val="000000">
                      <a:alpha val="43137"/>
                    </a:srgbClr>
                  </a:outerShdw>
                </a:effectLst>
                <a:latin typeface="Bahnschrift Light" panose="020B0502040204020203" pitchFamily="34" charset="0"/>
              </a:rPr>
              <a:t>Financer la startup</a:t>
            </a:r>
          </a:p>
          <a:p>
            <a:pPr lvl="0"/>
            <a:endParaRPr lang="fr-FR" sz="3600" dirty="0">
              <a:solidFill>
                <a:schemeClr val="accent5">
                  <a:lumMod val="40000"/>
                  <a:lumOff val="60000"/>
                </a:schemeClr>
              </a:solidFill>
              <a:latin typeface="Arial Black" panose="020B0A04020102020204" pitchFamily="34" charset="0"/>
            </a:endParaRPr>
          </a:p>
        </p:txBody>
      </p:sp>
      <p:sp>
        <p:nvSpPr>
          <p:cNvPr id="6" name="ZoneTexte 5">
            <a:extLst>
              <a:ext uri="{FF2B5EF4-FFF2-40B4-BE49-F238E27FC236}">
                <a16:creationId xmlns:a16="http://schemas.microsoft.com/office/drawing/2014/main" id="{60A988E3-868A-E1E4-537A-4AF745D8DEFA}"/>
              </a:ext>
            </a:extLst>
          </p:cNvPr>
          <p:cNvSpPr txBox="1"/>
          <p:nvPr/>
        </p:nvSpPr>
        <p:spPr>
          <a:xfrm>
            <a:off x="1997758" y="600288"/>
            <a:ext cx="9839554" cy="3644844"/>
          </a:xfrm>
          <a:prstGeom prst="rect">
            <a:avLst/>
          </a:prstGeom>
          <a:noFill/>
        </p:spPr>
        <p:txBody>
          <a:bodyPr wrap="square">
            <a:spAutoFit/>
          </a:bodyPr>
          <a:lstStyle/>
          <a:p>
            <a:pPr>
              <a:lnSpc>
                <a:spcPct val="107000"/>
              </a:lnSpc>
              <a:spcAft>
                <a:spcPts val="800"/>
              </a:spcAft>
            </a:pPr>
            <a:r>
              <a:rPr lang="fr-FR" sz="2000" b="1" dirty="0">
                <a:solidFill>
                  <a:schemeClr val="accent6">
                    <a:lumMod val="50000"/>
                  </a:schemeClr>
                </a:solidFill>
                <a:latin typeface="Arial" panose="020B0604020202020204" pitchFamily="34" charset="0"/>
                <a:ea typeface="Times New Roman" panose="02020603050405020304" pitchFamily="18" charset="0"/>
                <a:cs typeface="Times New Roman" panose="02020603050405020304" pitchFamily="18" charset="0"/>
              </a:rPr>
              <a:t>L</a:t>
            </a:r>
            <a:r>
              <a:rPr lang="fr-FR" sz="2000" b="1" dirty="0">
                <a:solidFill>
                  <a:schemeClr val="accent6">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a question la plus redoutée par toute personne qui souhaite monter sa startup : comment trouver le financement ?</a:t>
            </a:r>
            <a:endParaRPr lang="fr-FR" sz="2000" b="1" dirty="0">
              <a:solidFill>
                <a:schemeClr val="accent6">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2400" dirty="0">
                <a:solidFill>
                  <a:srgbClr val="5B6067"/>
                </a:solidFill>
                <a:effectLst/>
                <a:latin typeface="Arial" panose="020B0604020202020204" pitchFamily="34" charset="0"/>
                <a:ea typeface="Times New Roman" panose="02020603050405020304" pitchFamily="18" charset="0"/>
                <a:cs typeface="Times New Roman" panose="02020603050405020304" pitchFamily="18" charset="0"/>
              </a:rPr>
              <a:t>Les débuts sont souvent un peu difficiles, en général mieux vaut avoir quelques fonds personnels disponibles pour commencer votre projet. Vous pouvez demander à vos amis, famille de vous donner un petit coup de pouce pour les débuts.</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p>
            <a:r>
              <a:rPr lang="fr-FR" sz="2400" dirty="0">
                <a:solidFill>
                  <a:srgbClr val="5B6067"/>
                </a:solidFill>
                <a:effectLst/>
                <a:latin typeface="Arial" panose="020B0604020202020204" pitchFamily="34" charset="0"/>
                <a:ea typeface="Times New Roman" panose="02020603050405020304" pitchFamily="18" charset="0"/>
              </a:rPr>
              <a:t>Sachez toutefois qu’Il existe aujourd’hui de nombreuses solutions de financement pour startup : banques, fonds d’investissements, programmes publics</a:t>
            </a:r>
            <a:r>
              <a:rPr lang="fr-FR" sz="2400" dirty="0">
                <a:solidFill>
                  <a:srgbClr val="5B6067"/>
                </a:solidFill>
                <a:latin typeface="Arial" panose="020B0604020202020204" pitchFamily="34" charset="0"/>
                <a:ea typeface="Times New Roman" panose="02020603050405020304" pitchFamily="18" charset="0"/>
              </a:rPr>
              <a:t>,</a:t>
            </a:r>
            <a:endParaRPr lang="fr-FR" sz="2400" dirty="0"/>
          </a:p>
        </p:txBody>
      </p:sp>
    </p:spTree>
    <p:extLst>
      <p:ext uri="{BB962C8B-B14F-4D97-AF65-F5344CB8AC3E}">
        <p14:creationId xmlns:p14="http://schemas.microsoft.com/office/powerpoint/2010/main" val="39484896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83284A8D-A9ED-4EB8-B282-A34AB39E8F3B}"/>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pPr rtl="0"/>
              <a:t>15</a:t>
            </a:fld>
            <a:endParaRPr lang="fr-FR" dirty="0"/>
          </a:p>
        </p:txBody>
      </p:sp>
      <p:sp>
        <p:nvSpPr>
          <p:cNvPr id="4" name="ZoneTexte 3">
            <a:extLst>
              <a:ext uri="{FF2B5EF4-FFF2-40B4-BE49-F238E27FC236}">
                <a16:creationId xmlns:a16="http://schemas.microsoft.com/office/drawing/2014/main" id="{F611D7E8-DA1B-E384-154F-599DAED2AFB1}"/>
              </a:ext>
            </a:extLst>
          </p:cNvPr>
          <p:cNvSpPr txBox="1"/>
          <p:nvPr/>
        </p:nvSpPr>
        <p:spPr>
          <a:xfrm>
            <a:off x="1666757" y="4810205"/>
            <a:ext cx="9525964" cy="1754326"/>
          </a:xfrm>
          <a:prstGeom prst="rect">
            <a:avLst/>
          </a:prstGeom>
          <a:noFill/>
        </p:spPr>
        <p:txBody>
          <a:bodyPr wrap="square">
            <a:spAutoFit/>
          </a:bodyPr>
          <a:lstStyle/>
          <a:p>
            <a:r>
              <a:rPr lang="fr-FR" sz="3600" b="1" dirty="0">
                <a:solidFill>
                  <a:schemeClr val="accent5">
                    <a:lumMod val="60000"/>
                    <a:lumOff val="40000"/>
                  </a:schemeClr>
                </a:solidFill>
                <a:effectLst/>
                <a:latin typeface="Arial" panose="020B0604020202020204" pitchFamily="34" charset="0"/>
                <a:ea typeface="Calibri" panose="020F0502020204030204" pitchFamily="34" charset="0"/>
                <a:cs typeface="Arial" panose="020B0604020202020204" pitchFamily="34" charset="0"/>
              </a:rPr>
              <a:t>Démarrage et développement des activités</a:t>
            </a:r>
          </a:p>
          <a:p>
            <a:r>
              <a:rPr lang="fr-FR" sz="3600" dirty="0">
                <a:solidFill>
                  <a:schemeClr val="accent5">
                    <a:lumMod val="60000"/>
                    <a:lumOff val="40000"/>
                  </a:schemeClr>
                </a:solidFill>
                <a:latin typeface="Arial" panose="020B0604020202020204" pitchFamily="34" charset="0"/>
                <a:ea typeface="Calibri" panose="020F0502020204030204" pitchFamily="34" charset="0"/>
                <a:cs typeface="Arial" panose="020B0604020202020204" pitchFamily="34" charset="0"/>
              </a:rPr>
              <a:t>                     </a:t>
            </a:r>
            <a:r>
              <a:rPr lang="fr-FR" sz="3600" b="1" dirty="0">
                <a:solidFill>
                  <a:schemeClr val="accent5">
                    <a:lumMod val="60000"/>
                    <a:lumOff val="40000"/>
                  </a:schemeClr>
                </a:solidFill>
                <a:effectLst/>
                <a:latin typeface="Arial" panose="020B0604020202020204" pitchFamily="34" charset="0"/>
                <a:ea typeface="Times New Roman" panose="02020603050405020304" pitchFamily="18" charset="0"/>
              </a:rPr>
              <a:t>lancer la startup</a:t>
            </a:r>
            <a:endParaRPr lang="fr-FR" sz="3600" b="1" dirty="0">
              <a:solidFill>
                <a:schemeClr val="accent5">
                  <a:lumMod val="60000"/>
                  <a:lumOff val="40000"/>
                </a:schemeClr>
              </a:solidFill>
              <a:effectLst/>
              <a:latin typeface="Calibri" panose="020F0502020204030204" pitchFamily="34" charset="0"/>
              <a:ea typeface="Calibri" panose="020F0502020204030204" pitchFamily="34" charset="0"/>
              <a:cs typeface="Arial" panose="020B0604020202020204" pitchFamily="34" charset="0"/>
            </a:endParaRPr>
          </a:p>
          <a:p>
            <a:pPr lvl="0"/>
            <a:endParaRPr lang="fr-FR" sz="3600" dirty="0">
              <a:solidFill>
                <a:schemeClr val="accent5">
                  <a:lumMod val="40000"/>
                  <a:lumOff val="60000"/>
                </a:schemeClr>
              </a:solidFill>
              <a:latin typeface="Arial Black" panose="020B0A04020102020204" pitchFamily="34" charset="0"/>
            </a:endParaRPr>
          </a:p>
        </p:txBody>
      </p:sp>
      <p:sp>
        <p:nvSpPr>
          <p:cNvPr id="3" name="ZoneTexte 2">
            <a:extLst>
              <a:ext uri="{FF2B5EF4-FFF2-40B4-BE49-F238E27FC236}">
                <a16:creationId xmlns:a16="http://schemas.microsoft.com/office/drawing/2014/main" id="{BD45C4B3-EB58-594C-BA02-6DCF71690A5D}"/>
              </a:ext>
            </a:extLst>
          </p:cNvPr>
          <p:cNvSpPr txBox="1"/>
          <p:nvPr/>
        </p:nvSpPr>
        <p:spPr>
          <a:xfrm>
            <a:off x="2272861" y="843894"/>
            <a:ext cx="8868904" cy="2823209"/>
          </a:xfrm>
          <a:prstGeom prst="rect">
            <a:avLst/>
          </a:prstGeom>
          <a:noFill/>
        </p:spPr>
        <p:txBody>
          <a:bodyPr wrap="square">
            <a:spAutoFit/>
          </a:bodyPr>
          <a:lstStyle/>
          <a:p>
            <a:pPr algn="just">
              <a:lnSpc>
                <a:spcPct val="107000"/>
              </a:lnSpc>
              <a:spcAft>
                <a:spcPts val="800"/>
              </a:spcAft>
            </a:pPr>
            <a:r>
              <a:rPr lang="fr-FR" sz="2400" dirty="0">
                <a:solidFill>
                  <a:schemeClr val="accent5">
                    <a:lumMod val="50000"/>
                  </a:schemeClr>
                </a:solidFill>
                <a:effectLst/>
                <a:latin typeface="Bahnschrift Light" panose="020B0502040204020203" pitchFamily="34" charset="0"/>
                <a:ea typeface="Times New Roman" panose="02020603050405020304" pitchFamily="18" charset="0"/>
                <a:cs typeface="Times New Roman" panose="02020603050405020304" pitchFamily="18" charset="0"/>
              </a:rPr>
              <a:t>La startup repose essentiellement </a:t>
            </a:r>
            <a:r>
              <a:rPr lang="fr-FR" sz="2400" u="sng" dirty="0">
                <a:solidFill>
                  <a:schemeClr val="accent3">
                    <a:lumMod val="50000"/>
                  </a:schemeClr>
                </a:solidFill>
                <a:effectLst>
                  <a:outerShdw blurRad="38100" dist="38100" dir="2700000" algn="tl">
                    <a:srgbClr val="000000">
                      <a:alpha val="43137"/>
                    </a:srgbClr>
                  </a:outerShdw>
                </a:effectLst>
                <a:latin typeface="Bahnschrift Light" panose="020B0502040204020203" pitchFamily="34" charset="0"/>
                <a:ea typeface="Times New Roman" panose="02020603050405020304" pitchFamily="18" charset="0"/>
                <a:cs typeface="Times New Roman" panose="02020603050405020304" pitchFamily="18" charset="0"/>
              </a:rPr>
              <a:t>sur les principes d’itération et d’amélioration continue.</a:t>
            </a:r>
            <a:r>
              <a:rPr lang="fr-FR" sz="2400" dirty="0">
                <a:solidFill>
                  <a:schemeClr val="accent5">
                    <a:lumMod val="50000"/>
                  </a:schemeClr>
                </a:solidFill>
                <a:effectLst/>
                <a:latin typeface="Bahnschrift Light" panose="020B0502040204020203" pitchFamily="34" charset="0"/>
                <a:ea typeface="Times New Roman" panose="02020603050405020304" pitchFamily="18" charset="0"/>
                <a:cs typeface="Times New Roman" panose="02020603050405020304" pitchFamily="18" charset="0"/>
              </a:rPr>
              <a:t> C’est pour cela qu’au lancement de la startup, une </a:t>
            </a:r>
            <a:r>
              <a:rPr lang="fr-FR" sz="2400" u="sng" dirty="0">
                <a:solidFill>
                  <a:schemeClr val="accent3">
                    <a:lumMod val="50000"/>
                  </a:schemeClr>
                </a:solidFill>
                <a:effectLst>
                  <a:outerShdw blurRad="38100" dist="38100" dir="2700000" algn="tl">
                    <a:srgbClr val="000000">
                      <a:alpha val="43137"/>
                    </a:srgbClr>
                  </a:outerShdw>
                </a:effectLst>
                <a:latin typeface="Bahnschrift Light" panose="020B0502040204020203" pitchFamily="34" charset="0"/>
                <a:ea typeface="Times New Roman" panose="02020603050405020304" pitchFamily="18" charset="0"/>
                <a:cs typeface="Times New Roman" panose="02020603050405020304" pitchFamily="18" charset="0"/>
              </a:rPr>
              <a:t>pré-commercialisation</a:t>
            </a:r>
            <a:r>
              <a:rPr lang="fr-FR" sz="2400" dirty="0">
                <a:solidFill>
                  <a:schemeClr val="accent5">
                    <a:lumMod val="50000"/>
                  </a:schemeClr>
                </a:solidFill>
                <a:effectLst/>
                <a:latin typeface="Bahnschrift Light" panose="020B0502040204020203" pitchFamily="34" charset="0"/>
                <a:ea typeface="Times New Roman" panose="02020603050405020304" pitchFamily="18" charset="0"/>
                <a:cs typeface="Times New Roman" panose="02020603050405020304" pitchFamily="18" charset="0"/>
              </a:rPr>
              <a:t> est prévue. Cela permet de tester le produit et d’observer les réactions du marché pour apporter les modifications nécessaires. L’objectif est de rendre le produit le plus performant et le plus attrayant possible pour initier la croissance.</a:t>
            </a:r>
            <a:endParaRPr lang="fr-FR" sz="2400" dirty="0">
              <a:solidFill>
                <a:schemeClr val="accent5">
                  <a:lumMod val="50000"/>
                </a:schemeClr>
              </a:solidFill>
              <a:effectLst/>
              <a:latin typeface="Bahnschrift Light"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846085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Espace réservé d’image 55" descr="Bâtiment de gratte-ciel">
            <a:extLst>
              <a:ext uri="{FF2B5EF4-FFF2-40B4-BE49-F238E27FC236}">
                <a16:creationId xmlns:a16="http://schemas.microsoft.com/office/drawing/2014/main" id="{8151A96E-A066-4899-8E11-03CDD28C550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6858000"/>
          </a:xfrm>
        </p:spPr>
      </p:pic>
      <p:sp>
        <p:nvSpPr>
          <p:cNvPr id="41" name="Titre 40">
            <a:extLst>
              <a:ext uri="{FF2B5EF4-FFF2-40B4-BE49-F238E27FC236}">
                <a16:creationId xmlns:a16="http://schemas.microsoft.com/office/drawing/2014/main" id="{1B3AD758-B43F-43DC-8A29-B21D2FA57DB1}"/>
              </a:ext>
            </a:extLst>
          </p:cNvPr>
          <p:cNvSpPr>
            <a:spLocks noGrp="1"/>
          </p:cNvSpPr>
          <p:nvPr>
            <p:ph type="title"/>
          </p:nvPr>
        </p:nvSpPr>
        <p:spPr>
          <a:xfrm>
            <a:off x="0" y="2005676"/>
            <a:ext cx="4550577" cy="2846647"/>
          </a:xfrm>
        </p:spPr>
        <p:txBody>
          <a:bodyPr rtlCol="0" anchor="b">
            <a:noAutofit/>
          </a:bodyPr>
          <a:lstStyle/>
          <a:p>
            <a:r>
              <a:rPr lang="fr-FR" sz="6000" b="0" dirty="0">
                <a:solidFill>
                  <a:schemeClr val="accent5">
                    <a:lumMod val="60000"/>
                    <a:lumOff val="40000"/>
                  </a:schemeClr>
                </a:solidFill>
                <a:latin typeface="Calibri" panose="020F0502020204030204" pitchFamily="34" charset="0"/>
                <a:ea typeface="Calibri" panose="020F0502020204030204" pitchFamily="34" charset="0"/>
                <a:cs typeface="Arial" panose="020B0604020202020204" pitchFamily="34" charset="0"/>
              </a:rPr>
              <a:t>Cadre </a:t>
            </a:r>
            <a:r>
              <a:rPr lang="fr-FR" sz="6000" b="0" dirty="0">
                <a:solidFill>
                  <a:schemeClr val="accent5">
                    <a:lumMod val="60000"/>
                    <a:lumOff val="40000"/>
                  </a:schemeClr>
                </a:solidFill>
                <a:latin typeface="Bahnschrift Light" panose="020B0502040204020203" pitchFamily="34" charset="0"/>
              </a:rPr>
              <a:t>législatif</a:t>
            </a:r>
            <a:br>
              <a:rPr lang="fr-FR" sz="4800" dirty="0">
                <a:effectLst/>
                <a:latin typeface="Calibri" panose="020F0502020204030204" pitchFamily="34" charset="0"/>
                <a:ea typeface="Calibri" panose="020F0502020204030204" pitchFamily="34" charset="0"/>
                <a:cs typeface="Arial" panose="020B0604020202020204" pitchFamily="34" charset="0"/>
              </a:rPr>
            </a:br>
            <a:br>
              <a:rPr lang="fr-FR" sz="1800" dirty="0">
                <a:effectLst/>
                <a:latin typeface="Calibri" panose="020F0502020204030204" pitchFamily="34" charset="0"/>
                <a:ea typeface="Calibri" panose="020F0502020204030204" pitchFamily="34" charset="0"/>
                <a:cs typeface="Arial" panose="020B0604020202020204" pitchFamily="34" charset="0"/>
              </a:rPr>
            </a:br>
            <a:endParaRPr lang="fr-FR" sz="3200" dirty="0"/>
          </a:p>
        </p:txBody>
      </p:sp>
      <p:sp>
        <p:nvSpPr>
          <p:cNvPr id="24" name="Espace réservé du numéro de diapositive 23">
            <a:extLst>
              <a:ext uri="{FF2B5EF4-FFF2-40B4-BE49-F238E27FC236}">
                <a16:creationId xmlns:a16="http://schemas.microsoft.com/office/drawing/2014/main" id="{8CCD3357-E9A1-4B6C-ACE7-EBAE9E70BFD0}"/>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pPr rtl="0"/>
              <a:t>16</a:t>
            </a:fld>
            <a:endParaRPr lang="fr-FR" dirty="0"/>
          </a:p>
        </p:txBody>
      </p:sp>
    </p:spTree>
    <p:extLst>
      <p:ext uri="{BB962C8B-B14F-4D97-AF65-F5344CB8AC3E}">
        <p14:creationId xmlns:p14="http://schemas.microsoft.com/office/powerpoint/2010/main" val="3627398662"/>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pied de page 4">
            <a:extLst>
              <a:ext uri="{FF2B5EF4-FFF2-40B4-BE49-F238E27FC236}">
                <a16:creationId xmlns:a16="http://schemas.microsoft.com/office/drawing/2014/main" id="{60E1A468-4484-47F2-8588-752552EE416C}"/>
              </a:ext>
            </a:extLst>
          </p:cNvPr>
          <p:cNvSpPr>
            <a:spLocks noGrp="1"/>
          </p:cNvSpPr>
          <p:nvPr>
            <p:ph type="ftr" sz="quarter" idx="11"/>
          </p:nvPr>
        </p:nvSpPr>
        <p:spPr>
          <a:xfrm>
            <a:off x="642917" y="6309360"/>
            <a:ext cx="3423986" cy="457200"/>
          </a:xfrm>
        </p:spPr>
        <p:txBody>
          <a:bodyPr rtlCol="0"/>
          <a:lstStyle/>
          <a:p>
            <a:pPr rtl="0"/>
            <a:r>
              <a:rPr lang="fr-FR" dirty="0"/>
              <a:t>STARTUP EN TUNISIE </a:t>
            </a:r>
          </a:p>
        </p:txBody>
      </p:sp>
      <p:sp>
        <p:nvSpPr>
          <p:cNvPr id="6" name="Espace réservé du numéro de diapositive 5">
            <a:extLst>
              <a:ext uri="{FF2B5EF4-FFF2-40B4-BE49-F238E27FC236}">
                <a16:creationId xmlns:a16="http://schemas.microsoft.com/office/drawing/2014/main" id="{8A75989F-94E4-487A-845C-A4F547DDFE8D}"/>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pPr rtl="0"/>
              <a:t>17</a:t>
            </a:fld>
            <a:endParaRPr lang="fr-FR" dirty="0"/>
          </a:p>
        </p:txBody>
      </p:sp>
      <p:sp>
        <p:nvSpPr>
          <p:cNvPr id="4" name="ZoneTexte 3">
            <a:extLst>
              <a:ext uri="{FF2B5EF4-FFF2-40B4-BE49-F238E27FC236}">
                <a16:creationId xmlns:a16="http://schemas.microsoft.com/office/drawing/2014/main" id="{A4D559EA-C1F4-9C7F-3075-C9946D11E3A0}"/>
              </a:ext>
            </a:extLst>
          </p:cNvPr>
          <p:cNvSpPr txBox="1"/>
          <p:nvPr/>
        </p:nvSpPr>
        <p:spPr>
          <a:xfrm>
            <a:off x="238539" y="1718241"/>
            <a:ext cx="12056165" cy="4616648"/>
          </a:xfrm>
          <a:prstGeom prst="rect">
            <a:avLst/>
          </a:prstGeom>
          <a:noFill/>
        </p:spPr>
        <p:txBody>
          <a:bodyPr wrap="square">
            <a:spAutoFit/>
          </a:bodyPr>
          <a:lstStyle/>
          <a:p>
            <a:r>
              <a:rPr lang="fr-FR" sz="2000" dirty="0">
                <a:solidFill>
                  <a:schemeClr val="accent6">
                    <a:lumMod val="50000"/>
                  </a:schemeClr>
                </a:solidFill>
                <a:latin typeface="Bahnschrift Light" panose="020B0502040204020203" pitchFamily="34" charset="0"/>
              </a:rPr>
              <a:t>Le nouveau cadre législatif (Loi N°20-2018 du 17/04/2018) pour les startups en Tunisie vise à aider les jeunes à lancer leurs startups avec le moins d'obstacles administratifs, à leur faire bénéficier d'une fiscalité allégée mais aussi à leurs facilités l’accès au financement.</a:t>
            </a:r>
          </a:p>
          <a:p>
            <a:r>
              <a:rPr lang="fr-FR" sz="2000" dirty="0">
                <a:latin typeface="Bahnschrift Light" panose="020B0502040204020203" pitchFamily="34" charset="0"/>
              </a:rPr>
              <a:t>L'entreprise peut obtenir le Label &lt;&lt; Startup » si elle remplit les conditions  suivantes:</a:t>
            </a:r>
          </a:p>
          <a:p>
            <a:endParaRPr lang="fr-FR" sz="2000" dirty="0">
              <a:latin typeface="Bahnschrift Light" panose="020B0502040204020203" pitchFamily="34" charset="0"/>
            </a:endParaRPr>
          </a:p>
          <a:p>
            <a:r>
              <a:rPr lang="fr-FR" sz="2000" dirty="0">
                <a:latin typeface="Bahnschrift Light" panose="020B0502040204020203" pitchFamily="34" charset="0"/>
              </a:rPr>
              <a:t>1. Constitution </a:t>
            </a:r>
            <a:r>
              <a:rPr lang="fr-FR" sz="2000" b="1" dirty="0">
                <a:solidFill>
                  <a:schemeClr val="accent1">
                    <a:lumMod val="50000"/>
                  </a:schemeClr>
                </a:solidFill>
                <a:latin typeface="Bahnschrift Light" panose="020B0502040204020203" pitchFamily="34" charset="0"/>
              </a:rPr>
              <a:t>inférieure ou égale à 8 ans</a:t>
            </a:r>
          </a:p>
          <a:p>
            <a:r>
              <a:rPr lang="fr-FR" sz="2000" dirty="0">
                <a:latin typeface="Bahnschrift Light" panose="020B0502040204020203" pitchFamily="34" charset="0"/>
              </a:rPr>
              <a:t>2. Avoir </a:t>
            </a:r>
            <a:r>
              <a:rPr lang="fr-FR" sz="2000" b="1" dirty="0">
                <a:solidFill>
                  <a:schemeClr val="accent1">
                    <a:lumMod val="50000"/>
                  </a:schemeClr>
                </a:solidFill>
                <a:latin typeface="Bahnschrift Light" panose="020B0502040204020203" pitchFamily="34" charset="0"/>
              </a:rPr>
              <a:t>son nombre d'employés inférieur à 100, </a:t>
            </a:r>
            <a:r>
              <a:rPr lang="fr-FR" sz="2000" dirty="0">
                <a:latin typeface="Bahnschrift Light" panose="020B0502040204020203" pitchFamily="34" charset="0"/>
              </a:rPr>
              <a:t>son total brut </a:t>
            </a:r>
            <a:r>
              <a:rPr lang="fr-FR" sz="2000" b="1" dirty="0">
                <a:solidFill>
                  <a:schemeClr val="accent1">
                    <a:lumMod val="50000"/>
                  </a:schemeClr>
                </a:solidFill>
                <a:latin typeface="Bahnschrift Light" panose="020B0502040204020203" pitchFamily="34" charset="0"/>
              </a:rPr>
              <a:t>bilan inférieur ou égal à 15 Millions de DT </a:t>
            </a:r>
            <a:r>
              <a:rPr lang="fr-FR" sz="2000" dirty="0">
                <a:latin typeface="Bahnschrift Light" panose="020B0502040204020203" pitchFamily="34" charset="0"/>
              </a:rPr>
              <a:t>et son </a:t>
            </a:r>
            <a:r>
              <a:rPr lang="fr-FR" sz="2000" b="1" dirty="0">
                <a:solidFill>
                  <a:schemeClr val="accent1">
                    <a:lumMod val="50000"/>
                  </a:schemeClr>
                </a:solidFill>
                <a:latin typeface="Bahnschrift Light" panose="020B0502040204020203" pitchFamily="34" charset="0"/>
              </a:rPr>
              <a:t>chiffre d'affaires inférieur ou égal à 15 millions DT.</a:t>
            </a:r>
          </a:p>
          <a:p>
            <a:r>
              <a:rPr lang="fr-FR" sz="2000" b="1" dirty="0">
                <a:solidFill>
                  <a:schemeClr val="accent1">
                    <a:lumMod val="50000"/>
                  </a:schemeClr>
                </a:solidFill>
                <a:latin typeface="Bahnschrift Light" panose="020B0502040204020203" pitchFamily="34" charset="0"/>
              </a:rPr>
              <a:t>3. Le capital </a:t>
            </a:r>
            <a:r>
              <a:rPr lang="fr-FR" sz="2000" dirty="0">
                <a:latin typeface="Bahnschrift Light" panose="020B0502040204020203" pitchFamily="34" charset="0"/>
              </a:rPr>
              <a:t>social doit être détenu pour</a:t>
            </a:r>
            <a:r>
              <a:rPr lang="fr-FR" sz="2000" b="1" dirty="0">
                <a:solidFill>
                  <a:schemeClr val="accent1">
                    <a:lumMod val="50000"/>
                  </a:schemeClr>
                </a:solidFill>
                <a:latin typeface="Bahnschrift Light" panose="020B0502040204020203" pitchFamily="34" charset="0"/>
              </a:rPr>
              <a:t> plus de 2/3 </a:t>
            </a:r>
            <a:r>
              <a:rPr lang="fr-FR" sz="2000" dirty="0">
                <a:latin typeface="Bahnschrift Light" panose="020B0502040204020203" pitchFamily="34" charset="0"/>
              </a:rPr>
              <a:t>par des </a:t>
            </a:r>
            <a:r>
              <a:rPr lang="fr-FR" sz="2000" b="1" dirty="0">
                <a:solidFill>
                  <a:schemeClr val="accent1">
                    <a:lumMod val="50000"/>
                  </a:schemeClr>
                </a:solidFill>
                <a:latin typeface="Bahnschrift Light" panose="020B0502040204020203" pitchFamily="34" charset="0"/>
              </a:rPr>
              <a:t>personnes physiques</a:t>
            </a:r>
            <a:r>
              <a:rPr lang="fr-FR" sz="2000" dirty="0">
                <a:latin typeface="Bahnschrift Light" panose="020B0502040204020203" pitchFamily="34" charset="0"/>
              </a:rPr>
              <a:t>, ou des </a:t>
            </a:r>
            <a:r>
              <a:rPr lang="fr-FR" sz="2000" b="1" dirty="0">
                <a:solidFill>
                  <a:schemeClr val="accent1">
                    <a:lumMod val="50000"/>
                  </a:schemeClr>
                </a:solidFill>
                <a:latin typeface="Bahnschrift Light" panose="020B0502040204020203" pitchFamily="34" charset="0"/>
              </a:rPr>
              <a:t>SICAR</a:t>
            </a:r>
            <a:r>
              <a:rPr lang="fr-FR" sz="2000" dirty="0">
                <a:latin typeface="Bahnschrift Light" panose="020B0502040204020203" pitchFamily="34" charset="0"/>
              </a:rPr>
              <a:t>, ou des </a:t>
            </a:r>
            <a:r>
              <a:rPr lang="fr-FR" sz="2000" b="1" dirty="0">
                <a:solidFill>
                  <a:schemeClr val="accent1">
                    <a:lumMod val="50000"/>
                  </a:schemeClr>
                </a:solidFill>
                <a:latin typeface="Bahnschrift Light" panose="020B0502040204020203" pitchFamily="34" charset="0"/>
              </a:rPr>
              <a:t>FCPR, </a:t>
            </a:r>
            <a:r>
              <a:rPr lang="fr-FR" sz="2000" dirty="0">
                <a:latin typeface="Bahnschrift Light" panose="020B0502040204020203" pitchFamily="34" charset="0"/>
              </a:rPr>
              <a:t>ou des </a:t>
            </a:r>
            <a:r>
              <a:rPr lang="fr-FR" sz="2000" b="1" dirty="0">
                <a:solidFill>
                  <a:schemeClr val="accent1">
                    <a:lumMod val="50000"/>
                  </a:schemeClr>
                </a:solidFill>
                <a:latin typeface="Bahnschrift Light" panose="020B0502040204020203" pitchFamily="34" charset="0"/>
              </a:rPr>
              <a:t>fonds d'amorçage</a:t>
            </a:r>
            <a:r>
              <a:rPr lang="fr-FR" sz="2000" dirty="0">
                <a:latin typeface="Bahnschrift Light" panose="020B0502040204020203" pitchFamily="34" charset="0"/>
              </a:rPr>
              <a:t>, ou toute société d'investissement collectif ou des startups étrangères</a:t>
            </a:r>
          </a:p>
          <a:p>
            <a:r>
              <a:rPr lang="fr-FR" sz="2000" dirty="0">
                <a:latin typeface="Bahnschrift Light" panose="020B0502040204020203" pitchFamily="34" charset="0"/>
              </a:rPr>
              <a:t>4. Son modèle économique sera basé sur l</a:t>
            </a:r>
            <a:r>
              <a:rPr lang="fr-FR" sz="2000" b="1" dirty="0">
                <a:solidFill>
                  <a:schemeClr val="accent1">
                    <a:lumMod val="50000"/>
                  </a:schemeClr>
                </a:solidFill>
                <a:latin typeface="Bahnschrift Light" panose="020B0502040204020203" pitchFamily="34" charset="0"/>
              </a:rPr>
              <a:t>'innovation</a:t>
            </a:r>
            <a:r>
              <a:rPr lang="fr-FR" sz="2000" dirty="0">
                <a:latin typeface="Bahnschrift Light" panose="020B0502040204020203" pitchFamily="34" charset="0"/>
              </a:rPr>
              <a:t> surtout dans le </a:t>
            </a:r>
            <a:r>
              <a:rPr lang="fr-FR" sz="2000" b="1" dirty="0">
                <a:solidFill>
                  <a:schemeClr val="accent1">
                    <a:lumMod val="50000"/>
                  </a:schemeClr>
                </a:solidFill>
                <a:latin typeface="Bahnschrift Light" panose="020B0502040204020203" pitchFamily="34" charset="0"/>
              </a:rPr>
              <a:t>domaine technologique</a:t>
            </a:r>
          </a:p>
          <a:p>
            <a:r>
              <a:rPr lang="fr-FR" sz="2000" dirty="0">
                <a:latin typeface="Bahnschrift Light" panose="020B0502040204020203" pitchFamily="34" charset="0"/>
              </a:rPr>
              <a:t>5. Son activité permet une possible </a:t>
            </a:r>
            <a:r>
              <a:rPr lang="fr-FR" sz="2000" b="1" dirty="0">
                <a:solidFill>
                  <a:schemeClr val="accent1">
                    <a:lumMod val="50000"/>
                  </a:schemeClr>
                </a:solidFill>
                <a:latin typeface="Bahnschrift Light" panose="020B0502040204020203" pitchFamily="34" charset="0"/>
              </a:rPr>
              <a:t>croissance économique</a:t>
            </a:r>
          </a:p>
          <a:p>
            <a:endParaRPr lang="fr-FR" dirty="0"/>
          </a:p>
          <a:p>
            <a:endParaRPr lang="fr-FR" sz="1800" dirty="0">
              <a:solidFill>
                <a:schemeClr val="accent6">
                  <a:lumMod val="50000"/>
                </a:schemeClr>
              </a:solidFill>
            </a:endParaRPr>
          </a:p>
          <a:p>
            <a:endParaRPr lang="fr-FR" sz="1800" dirty="0">
              <a:solidFill>
                <a:schemeClr val="accent6">
                  <a:lumMod val="50000"/>
                </a:schemeClr>
              </a:solidFill>
            </a:endParaRPr>
          </a:p>
        </p:txBody>
      </p:sp>
    </p:spTree>
    <p:extLst>
      <p:ext uri="{BB962C8B-B14F-4D97-AF65-F5344CB8AC3E}">
        <p14:creationId xmlns:p14="http://schemas.microsoft.com/office/powerpoint/2010/main" val="11285170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pied de page 4">
            <a:extLst>
              <a:ext uri="{FF2B5EF4-FFF2-40B4-BE49-F238E27FC236}">
                <a16:creationId xmlns:a16="http://schemas.microsoft.com/office/drawing/2014/main" id="{60E1A468-4484-47F2-8588-752552EE416C}"/>
              </a:ext>
            </a:extLst>
          </p:cNvPr>
          <p:cNvSpPr>
            <a:spLocks noGrp="1"/>
          </p:cNvSpPr>
          <p:nvPr>
            <p:ph type="ftr" sz="quarter" idx="11"/>
          </p:nvPr>
        </p:nvSpPr>
        <p:spPr>
          <a:xfrm>
            <a:off x="642917" y="6309360"/>
            <a:ext cx="3423986" cy="457200"/>
          </a:xfrm>
        </p:spPr>
        <p:txBody>
          <a:bodyPr rtlCol="0"/>
          <a:lstStyle/>
          <a:p>
            <a:pPr rtl="0"/>
            <a:r>
              <a:rPr lang="fr-FR" dirty="0"/>
              <a:t>STARTUP EN TUNISIE </a:t>
            </a:r>
          </a:p>
        </p:txBody>
      </p:sp>
      <p:sp>
        <p:nvSpPr>
          <p:cNvPr id="6" name="Espace réservé du numéro de diapositive 5">
            <a:extLst>
              <a:ext uri="{FF2B5EF4-FFF2-40B4-BE49-F238E27FC236}">
                <a16:creationId xmlns:a16="http://schemas.microsoft.com/office/drawing/2014/main" id="{8A75989F-94E4-487A-845C-A4F547DDFE8D}"/>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pPr rtl="0"/>
              <a:t>18</a:t>
            </a:fld>
            <a:endParaRPr lang="fr-FR" dirty="0"/>
          </a:p>
        </p:txBody>
      </p:sp>
      <p:sp>
        <p:nvSpPr>
          <p:cNvPr id="3" name="ZoneTexte 2">
            <a:extLst>
              <a:ext uri="{FF2B5EF4-FFF2-40B4-BE49-F238E27FC236}">
                <a16:creationId xmlns:a16="http://schemas.microsoft.com/office/drawing/2014/main" id="{1B9948AF-C432-ECCA-595A-5A22D1A17E00}"/>
              </a:ext>
            </a:extLst>
          </p:cNvPr>
          <p:cNvSpPr txBox="1"/>
          <p:nvPr/>
        </p:nvSpPr>
        <p:spPr>
          <a:xfrm>
            <a:off x="63134" y="1475607"/>
            <a:ext cx="12128866" cy="4154984"/>
          </a:xfrm>
          <a:prstGeom prst="rect">
            <a:avLst/>
          </a:prstGeom>
          <a:noFill/>
        </p:spPr>
        <p:txBody>
          <a:bodyPr wrap="square">
            <a:spAutoFit/>
          </a:bodyPr>
          <a:lstStyle/>
          <a:p>
            <a:r>
              <a:rPr lang="fr-FR" sz="2400" dirty="0">
                <a:latin typeface="Bahnschrift Light" panose="020B0502040204020203" pitchFamily="34" charset="0"/>
              </a:rPr>
              <a:t>Une personne physique comptant constituer une startup peut demander d'obtenir le label &lt;&lt; Startup » pour son entreprise s'il répond au </a:t>
            </a:r>
            <a:r>
              <a:rPr lang="fr-FR" sz="2400" b="1" dirty="0">
                <a:solidFill>
                  <a:schemeClr val="accent1">
                    <a:lumMod val="50000"/>
                  </a:schemeClr>
                </a:solidFill>
                <a:latin typeface="Bahnschrift Light" panose="020B0502040204020203" pitchFamily="34" charset="0"/>
              </a:rPr>
              <a:t>critère 4 et 5 </a:t>
            </a:r>
            <a:r>
              <a:rPr lang="fr-FR" sz="2400" dirty="0">
                <a:latin typeface="Bahnschrift Light" panose="020B0502040204020203" pitchFamily="34" charset="0"/>
              </a:rPr>
              <a:t>et ce pour une période </a:t>
            </a:r>
            <a:r>
              <a:rPr lang="fr-FR" sz="2400" b="1" dirty="0">
                <a:solidFill>
                  <a:schemeClr val="accent1">
                    <a:lumMod val="50000"/>
                  </a:schemeClr>
                </a:solidFill>
                <a:latin typeface="Bahnschrift Light" panose="020B0502040204020203" pitchFamily="34" charset="0"/>
              </a:rPr>
              <a:t>provisoire de 6 mois </a:t>
            </a:r>
            <a:r>
              <a:rPr lang="fr-FR" sz="2400" dirty="0">
                <a:latin typeface="Bahnschrift Light" panose="020B0502040204020203" pitchFamily="34" charset="0"/>
              </a:rPr>
              <a:t>jusqu'à la finalisation des autres conditions.</a:t>
            </a:r>
          </a:p>
          <a:p>
            <a:r>
              <a:rPr lang="fr-FR" sz="2400" b="1" dirty="0">
                <a:solidFill>
                  <a:schemeClr val="accent1">
                    <a:lumMod val="50000"/>
                  </a:schemeClr>
                </a:solidFill>
                <a:latin typeface="Bahnschrift Light" panose="020B0502040204020203" pitchFamily="34" charset="0"/>
              </a:rPr>
              <a:t>Le Ministre en charge de l'Economie Numérique attribue le Label Startup sur avis d'une commission.</a:t>
            </a:r>
          </a:p>
          <a:p>
            <a:endParaRPr lang="fr-FR" sz="2400" dirty="0">
              <a:latin typeface="Bahnschrift Light" panose="020B0502040204020203" pitchFamily="34" charset="0"/>
            </a:endParaRPr>
          </a:p>
          <a:p>
            <a:r>
              <a:rPr lang="fr-FR" sz="2400" b="1" dirty="0">
                <a:solidFill>
                  <a:schemeClr val="accent1">
                    <a:lumMod val="50000"/>
                  </a:schemeClr>
                </a:solidFill>
                <a:latin typeface="Bahnschrift Light" panose="020B0502040204020203" pitchFamily="34" charset="0"/>
              </a:rPr>
              <a:t>L'entreprise qui obtient le label doit réaliser les objectifs de croissance suivants:</a:t>
            </a:r>
          </a:p>
          <a:p>
            <a:r>
              <a:rPr lang="fr-FR" sz="2400" b="1" dirty="0">
                <a:solidFill>
                  <a:schemeClr val="accent6">
                    <a:lumMod val="50000"/>
                  </a:schemeClr>
                </a:solidFill>
                <a:latin typeface="Bahnschrift Light" panose="020B0502040204020203" pitchFamily="34" charset="0"/>
              </a:rPr>
              <a:t>1/Durant les 3 années suivant l'obtention du label, un nombre de salarié supérieur ou égal à 10 et un chiffre d'affaires ou un total bilan supérieur ou égal à 300 000 DT.</a:t>
            </a:r>
          </a:p>
          <a:p>
            <a:r>
              <a:rPr lang="fr-FR" sz="2400" b="1" dirty="0">
                <a:solidFill>
                  <a:schemeClr val="accent6">
                    <a:lumMod val="50000"/>
                  </a:schemeClr>
                </a:solidFill>
                <a:latin typeface="Bahnschrift Light" panose="020B0502040204020203" pitchFamily="34" charset="0"/>
              </a:rPr>
              <a:t>2/Durant les 5 années suivant l'obtention du label, un nombre de salarié supérieur ou égal à 30 et un chiffre d'affaires ou un total bilan supérieur ou égal à 1 000 000 DT.</a:t>
            </a:r>
          </a:p>
        </p:txBody>
      </p:sp>
    </p:spTree>
    <p:extLst>
      <p:ext uri="{BB962C8B-B14F-4D97-AF65-F5344CB8AC3E}">
        <p14:creationId xmlns:p14="http://schemas.microsoft.com/office/powerpoint/2010/main" val="1549357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Espace réservé d’image 55" descr="Bâtiment de gratte-ciel">
            <a:extLst>
              <a:ext uri="{FF2B5EF4-FFF2-40B4-BE49-F238E27FC236}">
                <a16:creationId xmlns:a16="http://schemas.microsoft.com/office/drawing/2014/main" id="{8151A96E-A066-4899-8E11-03CDD28C550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6858000"/>
          </a:xfrm>
        </p:spPr>
      </p:pic>
      <p:sp>
        <p:nvSpPr>
          <p:cNvPr id="41" name="Titre 40">
            <a:extLst>
              <a:ext uri="{FF2B5EF4-FFF2-40B4-BE49-F238E27FC236}">
                <a16:creationId xmlns:a16="http://schemas.microsoft.com/office/drawing/2014/main" id="{1B3AD758-B43F-43DC-8A29-B21D2FA57DB1}"/>
              </a:ext>
            </a:extLst>
          </p:cNvPr>
          <p:cNvSpPr>
            <a:spLocks noGrp="1"/>
          </p:cNvSpPr>
          <p:nvPr>
            <p:ph type="title"/>
          </p:nvPr>
        </p:nvSpPr>
        <p:spPr>
          <a:xfrm>
            <a:off x="0" y="1908314"/>
            <a:ext cx="4606535" cy="3051312"/>
          </a:xfrm>
        </p:spPr>
        <p:txBody>
          <a:bodyPr rtlCol="0" anchor="b">
            <a:noAutofit/>
          </a:bodyPr>
          <a:lstStyle/>
          <a:p>
            <a:r>
              <a:rPr lang="fr-FR" dirty="0">
                <a:effectLst/>
                <a:latin typeface="Calibri" panose="020F0502020204030204" pitchFamily="34" charset="0"/>
                <a:ea typeface="Calibri" panose="020F0502020204030204" pitchFamily="34" charset="0"/>
                <a:cs typeface="Arial" panose="020B0604020202020204" pitchFamily="34" charset="0"/>
              </a:rPr>
              <a:t>Les avantages et les inconvénients de travailler  </a:t>
            </a:r>
            <a:br>
              <a:rPr lang="fr-FR" dirty="0">
                <a:effectLst/>
                <a:latin typeface="Calibri" panose="020F0502020204030204" pitchFamily="34" charset="0"/>
                <a:ea typeface="Calibri" panose="020F0502020204030204" pitchFamily="34" charset="0"/>
                <a:cs typeface="Arial" panose="020B0604020202020204" pitchFamily="34" charset="0"/>
              </a:rPr>
            </a:br>
            <a:r>
              <a:rPr lang="fr-FR" dirty="0">
                <a:effectLst/>
                <a:latin typeface="Calibri" panose="020F0502020204030204" pitchFamily="34" charset="0"/>
                <a:ea typeface="Calibri" panose="020F0502020204030204" pitchFamily="34" charset="0"/>
                <a:cs typeface="Arial" panose="020B0604020202020204" pitchFamily="34" charset="0"/>
              </a:rPr>
              <a:t>dans une Startup </a:t>
            </a:r>
            <a:br>
              <a:rPr lang="fr-FR" sz="1800" dirty="0">
                <a:effectLst/>
                <a:latin typeface="Calibri" panose="020F0502020204030204" pitchFamily="34" charset="0"/>
                <a:ea typeface="Calibri" panose="020F0502020204030204" pitchFamily="34" charset="0"/>
                <a:cs typeface="Arial" panose="020B0604020202020204" pitchFamily="34" charset="0"/>
              </a:rPr>
            </a:br>
            <a:endParaRPr lang="fr-FR" sz="3200" dirty="0"/>
          </a:p>
        </p:txBody>
      </p:sp>
      <p:sp>
        <p:nvSpPr>
          <p:cNvPr id="24" name="Espace réservé du numéro de diapositive 23">
            <a:extLst>
              <a:ext uri="{FF2B5EF4-FFF2-40B4-BE49-F238E27FC236}">
                <a16:creationId xmlns:a16="http://schemas.microsoft.com/office/drawing/2014/main" id="{8CCD3357-E9A1-4B6C-ACE7-EBAE9E70BFD0}"/>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pPr rtl="0"/>
              <a:t>19</a:t>
            </a:fld>
            <a:endParaRPr lang="fr-FR" dirty="0"/>
          </a:p>
        </p:txBody>
      </p:sp>
    </p:spTree>
    <p:extLst>
      <p:ext uri="{BB962C8B-B14F-4D97-AF65-F5344CB8AC3E}">
        <p14:creationId xmlns:p14="http://schemas.microsoft.com/office/powerpoint/2010/main" val="204289911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FFDE6B89-9484-4E50-8387-C55E031D8549}"/>
              </a:ext>
            </a:extLst>
          </p:cNvPr>
          <p:cNvSpPr>
            <a:spLocks noGrp="1"/>
          </p:cNvSpPr>
          <p:nvPr>
            <p:ph type="title"/>
          </p:nvPr>
        </p:nvSpPr>
        <p:spPr>
          <a:xfrm>
            <a:off x="0" y="1085431"/>
            <a:ext cx="6623040" cy="791861"/>
          </a:xfrm>
        </p:spPr>
        <p:txBody>
          <a:bodyPr rtlCol="0">
            <a:noAutofit/>
          </a:bodyPr>
          <a:lstStyle/>
          <a:p>
            <a:pPr rtl="0"/>
            <a:r>
              <a:rPr lang="fr-FR" sz="4800" dirty="0"/>
              <a:t>PLAN</a:t>
            </a:r>
          </a:p>
        </p:txBody>
      </p:sp>
      <p:pic>
        <p:nvPicPr>
          <p:cNvPr id="29" name="Espace réservé d’image 28" descr="Tableau de bord Digital Finance">
            <a:extLst>
              <a:ext uri="{FF2B5EF4-FFF2-40B4-BE49-F238E27FC236}">
                <a16:creationId xmlns:a16="http://schemas.microsoft.com/office/drawing/2014/main" id="{5924239E-C490-438F-B9C9-111D931D0846}"/>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8194348" y="1085431"/>
            <a:ext cx="3997652" cy="5037857"/>
          </a:xfrm>
        </p:spPr>
      </p:pic>
      <p:sp>
        <p:nvSpPr>
          <p:cNvPr id="23" name="Espace réservé du pied de page 22">
            <a:extLst>
              <a:ext uri="{FF2B5EF4-FFF2-40B4-BE49-F238E27FC236}">
                <a16:creationId xmlns:a16="http://schemas.microsoft.com/office/drawing/2014/main" id="{C50BB1C4-223C-42B9-AF6A-F40E305B1A0E}"/>
              </a:ext>
            </a:extLst>
          </p:cNvPr>
          <p:cNvSpPr>
            <a:spLocks noGrp="1"/>
          </p:cNvSpPr>
          <p:nvPr>
            <p:ph type="ftr" sz="quarter" idx="11"/>
          </p:nvPr>
        </p:nvSpPr>
        <p:spPr>
          <a:xfrm>
            <a:off x="787178" y="6309360"/>
            <a:ext cx="6623040" cy="457200"/>
          </a:xfrm>
        </p:spPr>
        <p:txBody>
          <a:bodyPr rtlCol="0"/>
          <a:lstStyle/>
          <a:p>
            <a:pPr rtl="0"/>
            <a:r>
              <a:rPr lang="fr-FR" dirty="0"/>
              <a:t>STARTUP EN TUNISIE</a:t>
            </a:r>
          </a:p>
        </p:txBody>
      </p:sp>
      <p:sp>
        <p:nvSpPr>
          <p:cNvPr id="24" name="Espace réservé du numéro de diapositive 23">
            <a:extLst>
              <a:ext uri="{FF2B5EF4-FFF2-40B4-BE49-F238E27FC236}">
                <a16:creationId xmlns:a16="http://schemas.microsoft.com/office/drawing/2014/main" id="{29B547D4-09F9-49AB-B5C7-2EDDB233C78D}"/>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pPr rtl="0"/>
              <a:t>2</a:t>
            </a:fld>
            <a:endParaRPr lang="fr-FR" dirty="0"/>
          </a:p>
        </p:txBody>
      </p:sp>
      <p:sp>
        <p:nvSpPr>
          <p:cNvPr id="2" name="ZoneTexte 1">
            <a:extLst>
              <a:ext uri="{FF2B5EF4-FFF2-40B4-BE49-F238E27FC236}">
                <a16:creationId xmlns:a16="http://schemas.microsoft.com/office/drawing/2014/main" id="{1E50AE82-82CD-1EFB-EDBA-047C6E4D00B8}"/>
              </a:ext>
            </a:extLst>
          </p:cNvPr>
          <p:cNvSpPr txBox="1"/>
          <p:nvPr/>
        </p:nvSpPr>
        <p:spPr>
          <a:xfrm>
            <a:off x="513387" y="2153673"/>
            <a:ext cx="7680961" cy="4062651"/>
          </a:xfrm>
          <a:prstGeom prst="rect">
            <a:avLst/>
          </a:prstGeom>
          <a:noFill/>
        </p:spPr>
        <p:txBody>
          <a:bodyPr wrap="square" rtlCol="0">
            <a:spAutoFit/>
          </a:bodyPr>
          <a:lstStyle/>
          <a:p>
            <a:r>
              <a:rPr lang="fr-FR" sz="2400" dirty="0">
                <a:solidFill>
                  <a:schemeClr val="tx1">
                    <a:lumMod val="95000"/>
                    <a:lumOff val="5000"/>
                  </a:schemeClr>
                </a:solidFill>
                <a:effectLst>
                  <a:outerShdw blurRad="38100" dist="38100" dir="2700000" algn="tl">
                    <a:srgbClr val="000000">
                      <a:alpha val="43137"/>
                    </a:srgbClr>
                  </a:outerShdw>
                </a:effectLst>
              </a:rPr>
              <a:t>_</a:t>
            </a:r>
            <a:r>
              <a:rPr lang="fr-FR" sz="2400" dirty="0">
                <a:solidFill>
                  <a:schemeClr val="tx1">
                    <a:lumMod val="95000"/>
                    <a:lumOff val="5000"/>
                  </a:schemeClr>
                </a:solidFill>
                <a:latin typeface="Bahnschrift Light" panose="020B0502040204020203" pitchFamily="34" charset="0"/>
              </a:rPr>
              <a:t>Définitions: entreprise et startup</a:t>
            </a:r>
          </a:p>
          <a:p>
            <a:r>
              <a:rPr lang="fr-FR" sz="2400" dirty="0">
                <a:solidFill>
                  <a:schemeClr val="tx1">
                    <a:lumMod val="95000"/>
                    <a:lumOff val="5000"/>
                  </a:schemeClr>
                </a:solidFill>
                <a:latin typeface="Bahnschrift Light" panose="020B0502040204020203" pitchFamily="34" charset="0"/>
              </a:rPr>
              <a:t>_ Différence entre entreprise et startup</a:t>
            </a:r>
          </a:p>
          <a:p>
            <a:r>
              <a:rPr lang="fr-FR" sz="2400" dirty="0">
                <a:solidFill>
                  <a:schemeClr val="tx1">
                    <a:lumMod val="95000"/>
                    <a:lumOff val="5000"/>
                  </a:schemeClr>
                </a:solidFill>
                <a:latin typeface="Bahnschrift Light" panose="020B0502040204020203" pitchFamily="34" charset="0"/>
              </a:rPr>
              <a:t>_ Historique des startups </a:t>
            </a:r>
          </a:p>
          <a:p>
            <a:r>
              <a:rPr lang="fr-FR" sz="2400" dirty="0">
                <a:solidFill>
                  <a:schemeClr val="tx1">
                    <a:lumMod val="95000"/>
                    <a:lumOff val="5000"/>
                  </a:schemeClr>
                </a:solidFill>
                <a:latin typeface="Bahnschrift Light" panose="020B0502040204020203" pitchFamily="34" charset="0"/>
              </a:rPr>
              <a:t>_ Les étapes de création d’une startup </a:t>
            </a:r>
          </a:p>
          <a:p>
            <a:r>
              <a:rPr lang="fr-FR" sz="2400" dirty="0">
                <a:solidFill>
                  <a:schemeClr val="tx1">
                    <a:lumMod val="95000"/>
                    <a:lumOff val="5000"/>
                  </a:schemeClr>
                </a:solidFill>
                <a:latin typeface="Bahnschrift Light" panose="020B0502040204020203" pitchFamily="34" charset="0"/>
              </a:rPr>
              <a:t>_ Cadre législatif </a:t>
            </a:r>
          </a:p>
          <a:p>
            <a:r>
              <a:rPr lang="fr-FR" sz="2400" dirty="0">
                <a:solidFill>
                  <a:schemeClr val="tx1">
                    <a:lumMod val="95000"/>
                    <a:lumOff val="5000"/>
                  </a:schemeClr>
                </a:solidFill>
                <a:latin typeface="Bahnschrift Light" panose="020B0502040204020203" pitchFamily="34" charset="0"/>
              </a:rPr>
              <a:t>_ Les avantages et les inconvénients de travailler</a:t>
            </a:r>
          </a:p>
          <a:p>
            <a:r>
              <a:rPr lang="fr-FR" sz="2400" dirty="0">
                <a:solidFill>
                  <a:schemeClr val="tx1">
                    <a:lumMod val="95000"/>
                    <a:lumOff val="5000"/>
                  </a:schemeClr>
                </a:solidFill>
                <a:latin typeface="Bahnschrift Light" panose="020B0502040204020203" pitchFamily="34" charset="0"/>
              </a:rPr>
              <a:t>   dans une startup</a:t>
            </a:r>
          </a:p>
          <a:p>
            <a:r>
              <a:rPr lang="fr-FR" sz="2400" dirty="0">
                <a:solidFill>
                  <a:schemeClr val="tx1">
                    <a:lumMod val="95000"/>
                    <a:lumOff val="5000"/>
                  </a:schemeClr>
                </a:solidFill>
                <a:latin typeface="Bahnschrift Light" panose="020B0502040204020203" pitchFamily="34" charset="0"/>
              </a:rPr>
              <a:t>_ Les avantages d’une startup </a:t>
            </a:r>
          </a:p>
          <a:p>
            <a:r>
              <a:rPr lang="fr-FR" sz="2400" dirty="0">
                <a:solidFill>
                  <a:schemeClr val="tx1">
                    <a:lumMod val="95000"/>
                    <a:lumOff val="5000"/>
                  </a:schemeClr>
                </a:solidFill>
                <a:latin typeface="Bahnschrift Light" panose="020B0502040204020203" pitchFamily="34" charset="0"/>
              </a:rPr>
              <a:t>_ Exemples de startups en Tunisie</a:t>
            </a:r>
          </a:p>
          <a:p>
            <a:r>
              <a:rPr lang="fr-FR" sz="2400" dirty="0">
                <a:solidFill>
                  <a:schemeClr val="tx1">
                    <a:lumMod val="95000"/>
                    <a:lumOff val="5000"/>
                  </a:schemeClr>
                </a:solidFill>
                <a:latin typeface="Bahnschrift Light" panose="020B0502040204020203" pitchFamily="34" charset="0"/>
              </a:rPr>
              <a:t>_ Conclusion </a:t>
            </a:r>
          </a:p>
          <a:p>
            <a:endParaRPr lang="fr-FR" dirty="0">
              <a:solidFill>
                <a:schemeClr val="tx1">
                  <a:lumMod val="95000"/>
                  <a:lumOff val="5000"/>
                </a:schemeClr>
              </a:solidFill>
              <a:latin typeface="Bahnschrift Light" panose="020B0502040204020203" pitchFamily="34" charset="0"/>
            </a:endParaRPr>
          </a:p>
        </p:txBody>
      </p:sp>
    </p:spTree>
    <p:extLst>
      <p:ext uri="{BB962C8B-B14F-4D97-AF65-F5344CB8AC3E}">
        <p14:creationId xmlns:p14="http://schemas.microsoft.com/office/powerpoint/2010/main" val="10485942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par>
                          <p:cTn id="11" fill="hold">
                            <p:stCondLst>
                              <p:cond delay="1000"/>
                            </p:stCondLst>
                            <p:childTnLst>
                              <p:par>
                                <p:cTn id="12" presetID="53" presetClass="entr" presetSubtype="16"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a:extLst>
              <a:ext uri="{FF2B5EF4-FFF2-40B4-BE49-F238E27FC236}">
                <a16:creationId xmlns:a16="http://schemas.microsoft.com/office/drawing/2014/main" id="{B48C0F62-9551-4822-9F73-B10AB6719B49}"/>
              </a:ext>
            </a:extLst>
          </p:cNvPr>
          <p:cNvSpPr>
            <a:spLocks noGrp="1"/>
          </p:cNvSpPr>
          <p:nvPr>
            <p:ph type="title"/>
          </p:nvPr>
        </p:nvSpPr>
        <p:spPr>
          <a:xfrm>
            <a:off x="2286000" y="1006731"/>
            <a:ext cx="12185788" cy="1643162"/>
          </a:xfrm>
        </p:spPr>
        <p:txBody>
          <a:bodyPr rtlCol="0">
            <a:normAutofit fontScale="90000"/>
          </a:bodyPr>
          <a:lstStyle/>
          <a:p>
            <a:r>
              <a:rPr lang="fr-FR" b="1" dirty="0">
                <a:solidFill>
                  <a:schemeClr val="accent5">
                    <a:lumMod val="60000"/>
                    <a:lumOff val="40000"/>
                  </a:schemeClr>
                </a:solidFill>
                <a:effectLst/>
                <a:latin typeface="Bahnschrift Light" panose="020B0502040204020203" pitchFamily="34" charset="0"/>
                <a:ea typeface="Calibri" panose="020F0502020204030204" pitchFamily="34" charset="0"/>
                <a:cs typeface="Arial" panose="020B0604020202020204" pitchFamily="34" charset="0"/>
              </a:rPr>
              <a:t>Avantages de travailler dans une startup </a:t>
            </a:r>
            <a:br>
              <a:rPr lang="fr-FR" sz="1800" dirty="0">
                <a:effectLst/>
                <a:latin typeface="Bahnschrift Light" panose="020B0502040204020203" pitchFamily="34" charset="0"/>
                <a:ea typeface="Calibri" panose="020F0502020204030204" pitchFamily="34" charset="0"/>
                <a:cs typeface="Arial" panose="020B0604020202020204" pitchFamily="34" charset="0"/>
              </a:rPr>
            </a:br>
            <a:endParaRPr lang="fr-FR" dirty="0">
              <a:latin typeface="Bahnschrift Light" panose="020B0502040204020203" pitchFamily="34" charset="0"/>
            </a:endParaRPr>
          </a:p>
        </p:txBody>
      </p:sp>
      <p:sp>
        <p:nvSpPr>
          <p:cNvPr id="19" name="Espace réservé du numéro de diapositive 18">
            <a:extLst>
              <a:ext uri="{FF2B5EF4-FFF2-40B4-BE49-F238E27FC236}">
                <a16:creationId xmlns:a16="http://schemas.microsoft.com/office/drawing/2014/main" id="{9DD3195E-7B1B-4AC6-8706-3E0DE49FE96A}"/>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pPr rtl="0"/>
              <a:t>20</a:t>
            </a:fld>
            <a:endParaRPr lang="fr-FR" dirty="0"/>
          </a:p>
        </p:txBody>
      </p:sp>
      <p:sp>
        <p:nvSpPr>
          <p:cNvPr id="2" name="ZoneTexte 1">
            <a:extLst>
              <a:ext uri="{FF2B5EF4-FFF2-40B4-BE49-F238E27FC236}">
                <a16:creationId xmlns:a16="http://schemas.microsoft.com/office/drawing/2014/main" id="{D20419F7-ED40-3A44-2CBB-1AEA48B31783}"/>
              </a:ext>
            </a:extLst>
          </p:cNvPr>
          <p:cNvSpPr txBox="1"/>
          <p:nvPr/>
        </p:nvSpPr>
        <p:spPr>
          <a:xfrm>
            <a:off x="1017037" y="2585620"/>
            <a:ext cx="11174963" cy="3785652"/>
          </a:xfrm>
          <a:prstGeom prst="rect">
            <a:avLst/>
          </a:prstGeom>
          <a:noFill/>
        </p:spPr>
        <p:txBody>
          <a:bodyPr wrap="square" rtlCol="0">
            <a:spAutoFit/>
          </a:bodyPr>
          <a:lstStyle/>
          <a:p>
            <a:r>
              <a:rPr lang="fr-FR" sz="2400" dirty="0">
                <a:solidFill>
                  <a:srgbClr val="002060"/>
                </a:solidFill>
                <a:effectLst>
                  <a:outerShdw blurRad="38100" dist="38100" dir="2700000" algn="tl">
                    <a:srgbClr val="000000">
                      <a:alpha val="43137"/>
                    </a:srgbClr>
                  </a:outerShdw>
                </a:effectLst>
                <a:latin typeface="Bahnschrift Light" panose="020B0502040204020203" pitchFamily="34" charset="0"/>
                <a:cs typeface="Aldhabi" panose="01000000000000000000" pitchFamily="2" charset="-78"/>
              </a:rPr>
              <a:t>*L’équipe soudée, motivée par un projet commun </a:t>
            </a:r>
          </a:p>
          <a:p>
            <a:r>
              <a:rPr lang="fr-FR" sz="2400" dirty="0">
                <a:solidFill>
                  <a:srgbClr val="002060"/>
                </a:solidFill>
                <a:effectLst>
                  <a:outerShdw blurRad="38100" dist="38100" dir="2700000" algn="tl">
                    <a:srgbClr val="000000">
                      <a:alpha val="43137"/>
                    </a:srgbClr>
                  </a:outerShdw>
                </a:effectLst>
                <a:latin typeface="Bahnschrift Light" panose="020B0502040204020203" pitchFamily="34" charset="0"/>
                <a:cs typeface="Aldhabi" panose="01000000000000000000" pitchFamily="2" charset="-78"/>
              </a:rPr>
              <a:t>*Une organisation flexible et dynamique : </a:t>
            </a:r>
            <a:r>
              <a:rPr lang="fr-FR" sz="2400" dirty="0">
                <a:latin typeface="Bahnschrift Light" panose="020B0502040204020203" pitchFamily="34" charset="0"/>
                <a:cs typeface="Aldhabi" panose="01000000000000000000" pitchFamily="2" charset="-78"/>
              </a:rPr>
              <a:t>Une certaine flexibilité dans la façon de travailler, puisqu’on est « seul responsable » de la réussite du projet au sein d’une startup.</a:t>
            </a:r>
          </a:p>
          <a:p>
            <a:r>
              <a:rPr lang="fr-FR" sz="2400" dirty="0">
                <a:solidFill>
                  <a:srgbClr val="002060"/>
                </a:solidFill>
                <a:effectLst>
                  <a:outerShdw blurRad="38100" dist="38100" dir="2700000" algn="tl">
                    <a:srgbClr val="000000">
                      <a:alpha val="43137"/>
                    </a:srgbClr>
                  </a:outerShdw>
                </a:effectLst>
                <a:latin typeface="Bahnschrift Light" panose="020B0502040204020203" pitchFamily="34" charset="0"/>
                <a:cs typeface="Aldhabi" panose="01000000000000000000" pitchFamily="2" charset="-78"/>
              </a:rPr>
              <a:t>*Une opportunité d’apprendre beaucoup et rapidement dans des domaines   différents</a:t>
            </a:r>
          </a:p>
          <a:p>
            <a:r>
              <a:rPr lang="fr-FR" sz="2400" dirty="0">
                <a:solidFill>
                  <a:srgbClr val="002060"/>
                </a:solidFill>
                <a:effectLst>
                  <a:outerShdw blurRad="38100" dist="38100" dir="2700000" algn="tl">
                    <a:srgbClr val="000000">
                      <a:alpha val="43137"/>
                    </a:srgbClr>
                  </a:outerShdw>
                </a:effectLst>
                <a:latin typeface="Bahnschrift Light" panose="020B0502040204020203" pitchFamily="34" charset="0"/>
                <a:cs typeface="Aldhabi" panose="01000000000000000000" pitchFamily="2" charset="-78"/>
              </a:rPr>
              <a:t>*L’atmosphère </a:t>
            </a:r>
            <a:r>
              <a:rPr lang="fr-FR" sz="2400">
                <a:solidFill>
                  <a:srgbClr val="002060"/>
                </a:solidFill>
                <a:effectLst>
                  <a:outerShdw blurRad="38100" dist="38100" dir="2700000" algn="tl">
                    <a:srgbClr val="000000">
                      <a:alpha val="43137"/>
                    </a:srgbClr>
                  </a:outerShdw>
                </a:effectLst>
                <a:latin typeface="Bahnschrift Light" panose="020B0502040204020203" pitchFamily="34" charset="0"/>
                <a:cs typeface="Aldhabi" panose="01000000000000000000" pitchFamily="2" charset="-78"/>
              </a:rPr>
              <a:t>d’une startup</a:t>
            </a:r>
            <a:r>
              <a:rPr lang="fr-FR" sz="2400">
                <a:latin typeface="Bahnschrift Light" panose="020B0502040204020203" pitchFamily="34" charset="0"/>
                <a:cs typeface="Aldhabi" panose="01000000000000000000" pitchFamily="2" charset="-78"/>
              </a:rPr>
              <a:t> </a:t>
            </a:r>
            <a:r>
              <a:rPr lang="fr-FR" sz="2400" dirty="0">
                <a:latin typeface="Bahnschrift Light" panose="020B0502040204020203" pitchFamily="34" charset="0"/>
                <a:cs typeface="Aldhabi" panose="01000000000000000000" pitchFamily="2" charset="-78"/>
              </a:rPr>
              <a:t>est généralement </a:t>
            </a:r>
            <a:r>
              <a:rPr lang="fr-FR" sz="2400" dirty="0">
                <a:solidFill>
                  <a:srgbClr val="002060"/>
                </a:solidFill>
                <a:latin typeface="Bahnschrift Light" panose="020B0502040204020203" pitchFamily="34" charset="0"/>
                <a:cs typeface="Aldhabi" panose="01000000000000000000" pitchFamily="2" charset="-78"/>
              </a:rPr>
              <a:t>très informelle</a:t>
            </a:r>
            <a:r>
              <a:rPr lang="fr-FR" sz="2400" dirty="0">
                <a:latin typeface="Bahnschrift Light" panose="020B0502040204020203" pitchFamily="34" charset="0"/>
                <a:cs typeface="Aldhabi" panose="01000000000000000000" pitchFamily="2" charset="-78"/>
              </a:rPr>
              <a:t> et peu </a:t>
            </a:r>
            <a:r>
              <a:rPr lang="fr-FR" sz="2400" dirty="0">
                <a:solidFill>
                  <a:srgbClr val="002060"/>
                </a:solidFill>
                <a:latin typeface="Bahnschrift Light" panose="020B0502040204020203" pitchFamily="34" charset="0"/>
                <a:cs typeface="Aldhabi" panose="01000000000000000000" pitchFamily="2" charset="-78"/>
              </a:rPr>
              <a:t>hiérarchique</a:t>
            </a:r>
            <a:r>
              <a:rPr lang="fr-FR" sz="2400" dirty="0">
                <a:latin typeface="Bahnschrift Light" panose="020B0502040204020203" pitchFamily="34" charset="0"/>
                <a:cs typeface="Aldhabi" panose="01000000000000000000" pitchFamily="2" charset="-78"/>
              </a:rPr>
              <a:t>, vous vous sentirez comme dans une famille.</a:t>
            </a:r>
          </a:p>
          <a:p>
            <a:r>
              <a:rPr lang="fr-FR" sz="2400" dirty="0">
                <a:solidFill>
                  <a:srgbClr val="002060"/>
                </a:solidFill>
                <a:effectLst>
                  <a:outerShdw blurRad="38100" dist="38100" dir="2700000" algn="tl">
                    <a:srgbClr val="000000">
                      <a:alpha val="43137"/>
                    </a:srgbClr>
                  </a:outerShdw>
                </a:effectLst>
                <a:latin typeface="Bahnschrift Light" panose="020B0502040204020203" pitchFamily="34" charset="0"/>
                <a:cs typeface="Aldhabi" panose="01000000000000000000" pitchFamily="2" charset="-78"/>
              </a:rPr>
              <a:t>*Possibilité de télétravail</a:t>
            </a:r>
            <a:r>
              <a:rPr lang="fr-FR" sz="2400" dirty="0">
                <a:latin typeface="Bahnschrift Light" panose="020B0502040204020203" pitchFamily="34" charset="0"/>
                <a:cs typeface="Aldhabi" panose="01000000000000000000" pitchFamily="2" charset="-78"/>
              </a:rPr>
              <a:t> et les </a:t>
            </a:r>
            <a:r>
              <a:rPr lang="fr-FR" sz="2400" dirty="0">
                <a:solidFill>
                  <a:srgbClr val="002060"/>
                </a:solidFill>
                <a:effectLst>
                  <a:outerShdw blurRad="38100" dist="38100" dir="2700000" algn="tl">
                    <a:srgbClr val="000000">
                      <a:alpha val="43137"/>
                    </a:srgbClr>
                  </a:outerShdw>
                </a:effectLst>
                <a:latin typeface="Bahnschrift Light" panose="020B0502040204020203" pitchFamily="34" charset="0"/>
                <a:cs typeface="Aldhabi" panose="01000000000000000000" pitchFamily="2" charset="-78"/>
              </a:rPr>
              <a:t>Horaires </a:t>
            </a:r>
            <a:r>
              <a:rPr lang="fr-FR" sz="2400" dirty="0">
                <a:latin typeface="Bahnschrift Light" panose="020B0502040204020203" pitchFamily="34" charset="0"/>
                <a:cs typeface="Aldhabi" panose="01000000000000000000" pitchFamily="2" charset="-78"/>
              </a:rPr>
              <a:t>sont flexibles </a:t>
            </a:r>
          </a:p>
          <a:p>
            <a:r>
              <a:rPr lang="fr-FR" sz="2400" dirty="0">
                <a:solidFill>
                  <a:srgbClr val="002060"/>
                </a:solidFill>
                <a:effectLst>
                  <a:outerShdw blurRad="38100" dist="38100" dir="2700000" algn="tl">
                    <a:srgbClr val="000000">
                      <a:alpha val="43137"/>
                    </a:srgbClr>
                  </a:outerShdw>
                </a:effectLst>
                <a:latin typeface="Bahnschrift Light" panose="020B0502040204020203" pitchFamily="34" charset="0"/>
                <a:cs typeface="Aldhabi" panose="01000000000000000000" pitchFamily="2" charset="-78"/>
              </a:rPr>
              <a:t>*Possibilités d'innovation </a:t>
            </a:r>
          </a:p>
        </p:txBody>
      </p:sp>
      <p:pic>
        <p:nvPicPr>
          <p:cNvPr id="4" name="Image 3">
            <a:extLst>
              <a:ext uri="{FF2B5EF4-FFF2-40B4-BE49-F238E27FC236}">
                <a16:creationId xmlns:a16="http://schemas.microsoft.com/office/drawing/2014/main" id="{D95BA7FA-0E03-9DF0-EA94-B13750605E61}"/>
              </a:ext>
            </a:extLst>
          </p:cNvPr>
          <p:cNvPicPr>
            <a:picLocks noChangeAspect="1"/>
          </p:cNvPicPr>
          <p:nvPr/>
        </p:nvPicPr>
        <p:blipFill>
          <a:blip r:embed="rId3"/>
          <a:stretch>
            <a:fillRect/>
          </a:stretch>
        </p:blipFill>
        <p:spPr>
          <a:xfrm>
            <a:off x="1" y="0"/>
            <a:ext cx="1017036" cy="923731"/>
          </a:xfrm>
          <a:prstGeom prst="rect">
            <a:avLst/>
          </a:prstGeom>
        </p:spPr>
      </p:pic>
    </p:spTree>
    <p:extLst>
      <p:ext uri="{BB962C8B-B14F-4D97-AF65-F5344CB8AC3E}">
        <p14:creationId xmlns:p14="http://schemas.microsoft.com/office/powerpoint/2010/main" val="35850815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AFE67981-079D-4463-B997-67E6CA039B58}"/>
              </a:ext>
            </a:extLst>
          </p:cNvPr>
          <p:cNvSpPr>
            <a:spLocks noGrp="1"/>
          </p:cNvSpPr>
          <p:nvPr>
            <p:ph type="title"/>
          </p:nvPr>
        </p:nvSpPr>
        <p:spPr>
          <a:xfrm>
            <a:off x="1343609" y="950744"/>
            <a:ext cx="10205472" cy="1030360"/>
          </a:xfrm>
        </p:spPr>
        <p:txBody>
          <a:bodyPr rtlCol="0">
            <a:noAutofit/>
          </a:bodyPr>
          <a:lstStyle/>
          <a:p>
            <a:pPr rtl="0"/>
            <a:r>
              <a:rPr lang="fr-FR" sz="3200" b="1" dirty="0">
                <a:solidFill>
                  <a:schemeClr val="accent5">
                    <a:lumMod val="40000"/>
                    <a:lumOff val="60000"/>
                  </a:schemeClr>
                </a:solidFill>
                <a:effectLst/>
                <a:latin typeface="Bahnschrift Light" panose="020B0502040204020203" pitchFamily="34" charset="0"/>
                <a:ea typeface="Calibri" panose="020F0502020204030204" pitchFamily="34" charset="0"/>
              </a:rPr>
              <a:t>Les inconvénients de travailler dans une startup </a:t>
            </a:r>
            <a:endParaRPr lang="fr-FR" sz="3200" dirty="0">
              <a:solidFill>
                <a:schemeClr val="accent5">
                  <a:lumMod val="40000"/>
                  <a:lumOff val="60000"/>
                </a:schemeClr>
              </a:solidFill>
              <a:latin typeface="Bahnschrift Light" panose="020B0502040204020203" pitchFamily="34" charset="0"/>
            </a:endParaRPr>
          </a:p>
        </p:txBody>
      </p:sp>
      <p:sp>
        <p:nvSpPr>
          <p:cNvPr id="5" name="Espace réservé du numéro de diapositive 4">
            <a:extLst>
              <a:ext uri="{FF2B5EF4-FFF2-40B4-BE49-F238E27FC236}">
                <a16:creationId xmlns:a16="http://schemas.microsoft.com/office/drawing/2014/main" id="{EF3BF995-3A96-4426-B458-AE23D8310BF0}"/>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pPr rtl="0"/>
              <a:t>21</a:t>
            </a:fld>
            <a:endParaRPr lang="fr-FR" dirty="0"/>
          </a:p>
        </p:txBody>
      </p:sp>
      <p:sp>
        <p:nvSpPr>
          <p:cNvPr id="7" name="ZoneTexte 6">
            <a:extLst>
              <a:ext uri="{FF2B5EF4-FFF2-40B4-BE49-F238E27FC236}">
                <a16:creationId xmlns:a16="http://schemas.microsoft.com/office/drawing/2014/main" id="{C7A31031-D845-FD48-88C4-49D25E76781A}"/>
              </a:ext>
            </a:extLst>
          </p:cNvPr>
          <p:cNvSpPr txBox="1"/>
          <p:nvPr/>
        </p:nvSpPr>
        <p:spPr>
          <a:xfrm>
            <a:off x="1154663" y="2410373"/>
            <a:ext cx="10751198" cy="4630242"/>
          </a:xfrm>
          <a:prstGeom prst="rect">
            <a:avLst/>
          </a:prstGeom>
          <a:noFill/>
        </p:spPr>
        <p:txBody>
          <a:bodyPr wrap="square">
            <a:spAutoFit/>
          </a:bodyPr>
          <a:lstStyle/>
          <a:p>
            <a:pPr>
              <a:lnSpc>
                <a:spcPct val="107000"/>
              </a:lnSpc>
              <a:spcAft>
                <a:spcPts val="800"/>
              </a:spcAft>
            </a:pPr>
            <a:r>
              <a:rPr lang="fr-FR" sz="2000" b="1" dirty="0">
                <a:solidFill>
                  <a:srgbClr val="002060"/>
                </a:solidFill>
                <a:effectLst>
                  <a:outerShdw blurRad="38100" dist="38100" dir="2700000" algn="tl">
                    <a:srgbClr val="000000">
                      <a:alpha val="43137"/>
                    </a:srgbClr>
                  </a:outerShdw>
                </a:effectLst>
                <a:latin typeface="Bahnschrift Light" panose="020B0502040204020203" pitchFamily="34" charset="0"/>
                <a:ea typeface="Calibri" panose="020F0502020204030204" pitchFamily="34" charset="0"/>
                <a:cs typeface="Arial" panose="020B0604020202020204" pitchFamily="34" charset="0"/>
              </a:rPr>
              <a:t>*Faible rémunération</a:t>
            </a:r>
            <a:r>
              <a:rPr lang="fr-FR" sz="2000" dirty="0">
                <a:solidFill>
                  <a:srgbClr val="002060"/>
                </a:solidFill>
                <a:effectLst>
                  <a:outerShdw blurRad="38100" dist="38100" dir="2700000" algn="tl">
                    <a:srgbClr val="000000">
                      <a:alpha val="43137"/>
                    </a:srgbClr>
                  </a:outerShdw>
                </a:effectLst>
                <a:latin typeface="Bahnschrift Light" panose="020B0502040204020203" pitchFamily="34" charset="0"/>
                <a:ea typeface="Calibri" panose="020F0502020204030204" pitchFamily="34" charset="0"/>
                <a:cs typeface="Arial" panose="020B0604020202020204" pitchFamily="34" charset="0"/>
              </a:rPr>
              <a:t> </a:t>
            </a:r>
          </a:p>
          <a:p>
            <a:pPr>
              <a:lnSpc>
                <a:spcPct val="107000"/>
              </a:lnSpc>
              <a:spcAft>
                <a:spcPts val="800"/>
              </a:spcAft>
            </a:pPr>
            <a:r>
              <a:rPr lang="fr-FR" sz="2000" b="1" dirty="0">
                <a:solidFill>
                  <a:srgbClr val="002060"/>
                </a:solidFill>
                <a:effectLst>
                  <a:outerShdw blurRad="38100" dist="38100" dir="2700000" algn="tl">
                    <a:srgbClr val="000000">
                      <a:alpha val="43137"/>
                    </a:srgbClr>
                  </a:outerShdw>
                </a:effectLst>
                <a:latin typeface="Bahnschrift Light" panose="020B0502040204020203" pitchFamily="34" charset="0"/>
                <a:ea typeface="Calibri" panose="020F0502020204030204" pitchFamily="34" charset="0"/>
                <a:cs typeface="Arial" panose="020B0604020202020204" pitchFamily="34" charset="0"/>
              </a:rPr>
              <a:t>*Manque de structure : </a:t>
            </a:r>
            <a:r>
              <a:rPr lang="fr-FR" sz="2000" dirty="0">
                <a:solidFill>
                  <a:srgbClr val="000000"/>
                </a:solidFill>
                <a:effectLst/>
                <a:latin typeface="Bahnschrift Light" panose="020B0502040204020203" pitchFamily="34" charset="0"/>
                <a:ea typeface="Calibri" panose="020F0502020204030204" pitchFamily="34" charset="0"/>
                <a:cs typeface="Arial" panose="020B0604020202020204" pitchFamily="34" charset="0"/>
              </a:rPr>
              <a:t>La vie d’une startup, c’est parfois assez chaotique. Le manque de structure est un certainement inconvénient. Le leadership n’est pas assez développé et les fondateurs ont souvent un manque d’expérience dans le management.</a:t>
            </a:r>
            <a:endParaRPr lang="fr-FR" sz="2000" dirty="0">
              <a:effectLst/>
              <a:latin typeface="Bahnschrift Light" panose="020B0502040204020203" pitchFamily="34" charset="0"/>
              <a:ea typeface="Calibri" panose="020F0502020204030204" pitchFamily="34" charset="0"/>
              <a:cs typeface="Arial" panose="020B0604020202020204" pitchFamily="34" charset="0"/>
            </a:endParaRPr>
          </a:p>
          <a:p>
            <a:pPr>
              <a:lnSpc>
                <a:spcPct val="107000"/>
              </a:lnSpc>
              <a:spcAft>
                <a:spcPts val="800"/>
              </a:spcAft>
            </a:pPr>
            <a:r>
              <a:rPr lang="fr-FR" sz="2000" b="1" dirty="0">
                <a:solidFill>
                  <a:srgbClr val="002060"/>
                </a:solidFill>
                <a:effectLst>
                  <a:outerShdw blurRad="38100" dist="38100" dir="2700000" algn="tl">
                    <a:srgbClr val="000000">
                      <a:alpha val="43137"/>
                    </a:srgbClr>
                  </a:outerShdw>
                </a:effectLst>
                <a:latin typeface="Bahnschrift Light" panose="020B0502040204020203" pitchFamily="34" charset="0"/>
                <a:ea typeface="Calibri" panose="020F0502020204030204" pitchFamily="34" charset="0"/>
                <a:cs typeface="Arial" panose="020B0604020202020204" pitchFamily="34" charset="0"/>
              </a:rPr>
              <a:t>*Incertitude / instabilité de l'emploi /Longues heures de travail </a:t>
            </a:r>
          </a:p>
          <a:p>
            <a:pPr>
              <a:lnSpc>
                <a:spcPct val="107000"/>
              </a:lnSpc>
              <a:spcAft>
                <a:spcPts val="800"/>
              </a:spcAft>
            </a:pPr>
            <a:r>
              <a:rPr lang="fr-FR" sz="2000" b="1" dirty="0">
                <a:solidFill>
                  <a:srgbClr val="002060"/>
                </a:solidFill>
                <a:effectLst>
                  <a:outerShdw blurRad="38100" dist="38100" dir="2700000" algn="tl">
                    <a:srgbClr val="000000">
                      <a:alpha val="43137"/>
                    </a:srgbClr>
                  </a:outerShdw>
                </a:effectLst>
                <a:latin typeface="Bahnschrift Light" panose="020B0502040204020203" pitchFamily="34" charset="0"/>
                <a:ea typeface="Calibri" panose="020F0502020204030204" pitchFamily="34" charset="0"/>
                <a:cs typeface="Arial" panose="020B0604020202020204" pitchFamily="34" charset="0"/>
              </a:rPr>
              <a:t>*Il existe des changements constants</a:t>
            </a:r>
            <a:endParaRPr lang="fr-FR" sz="2000" dirty="0">
              <a:solidFill>
                <a:srgbClr val="002060"/>
              </a:solidFill>
              <a:effectLst>
                <a:outerShdw blurRad="38100" dist="38100" dir="2700000" algn="tl">
                  <a:srgbClr val="000000">
                    <a:alpha val="43137"/>
                  </a:srgbClr>
                </a:outerShdw>
              </a:effectLst>
              <a:latin typeface="Bahnschrift Light" panose="020B0502040204020203" pitchFamily="34" charset="0"/>
              <a:ea typeface="Calibri" panose="020F0502020204030204" pitchFamily="34" charset="0"/>
              <a:cs typeface="Arial" panose="020B0604020202020204" pitchFamily="34" charset="0"/>
            </a:endParaRPr>
          </a:p>
          <a:p>
            <a:pPr>
              <a:lnSpc>
                <a:spcPct val="107000"/>
              </a:lnSpc>
              <a:spcAft>
                <a:spcPts val="800"/>
              </a:spcAft>
            </a:pPr>
            <a:r>
              <a:rPr lang="fr-FR" sz="2000" b="1" dirty="0">
                <a:solidFill>
                  <a:srgbClr val="002060"/>
                </a:solidFill>
                <a:effectLst>
                  <a:outerShdw blurRad="38100" dist="38100" dir="2700000" algn="tl">
                    <a:srgbClr val="000000">
                      <a:alpha val="43137"/>
                    </a:srgbClr>
                  </a:outerShdw>
                </a:effectLst>
                <a:latin typeface="Bahnschrift Light" panose="020B0502040204020203" pitchFamily="34" charset="0"/>
                <a:ea typeface="Calibri" panose="020F0502020204030204" pitchFamily="34" charset="0"/>
                <a:cs typeface="Arial" panose="020B0604020202020204" pitchFamily="34" charset="0"/>
              </a:rPr>
              <a:t>*Il faut beaucoup du Patience lorsqu’on travaille au sein d’une startup </a:t>
            </a:r>
            <a:r>
              <a:rPr lang="fr-FR" sz="2000" dirty="0">
                <a:solidFill>
                  <a:srgbClr val="002060"/>
                </a:solidFill>
                <a:effectLst>
                  <a:outerShdw blurRad="38100" dist="38100" dir="2700000" algn="tl">
                    <a:srgbClr val="000000">
                      <a:alpha val="43137"/>
                    </a:srgbClr>
                  </a:outerShdw>
                </a:effectLst>
                <a:latin typeface="Bahnschrift Light" panose="020B0502040204020203" pitchFamily="34" charset="0"/>
                <a:ea typeface="Calibri" panose="020F0502020204030204" pitchFamily="34" charset="0"/>
                <a:cs typeface="Arial" panose="020B0604020202020204" pitchFamily="34" charset="0"/>
              </a:rPr>
              <a:t>: </a:t>
            </a:r>
            <a:r>
              <a:rPr lang="fr-FR" sz="2000" dirty="0">
                <a:solidFill>
                  <a:srgbClr val="000000"/>
                </a:solidFill>
                <a:effectLst/>
                <a:latin typeface="Bahnschrift Light" panose="020B0502040204020203" pitchFamily="34" charset="0"/>
                <a:ea typeface="Calibri" panose="020F0502020204030204" pitchFamily="34" charset="0"/>
                <a:cs typeface="Arial" panose="020B0604020202020204" pitchFamily="34" charset="0"/>
              </a:rPr>
              <a:t>Créer une entreprise est un processus qui peut prendre un certain temps et qui comporte notamment des hauts et des bas. Il vous faudra parfois beaucoup de patience avant de constater une quelconque évolution.</a:t>
            </a:r>
          </a:p>
          <a:p>
            <a:pPr>
              <a:lnSpc>
                <a:spcPct val="107000"/>
              </a:lnSpc>
              <a:spcAft>
                <a:spcPts val="800"/>
              </a:spcAft>
            </a:pPr>
            <a:r>
              <a:rPr lang="fr-FR" sz="2000" b="1" dirty="0">
                <a:solidFill>
                  <a:srgbClr val="002060"/>
                </a:solidFill>
                <a:effectLst>
                  <a:outerShdw blurRad="38100" dist="38100" dir="2700000" algn="tl">
                    <a:srgbClr val="000000">
                      <a:alpha val="43137"/>
                    </a:srgbClr>
                  </a:outerShdw>
                </a:effectLst>
                <a:latin typeface="Bahnschrift Light" panose="020B0502040204020203" pitchFamily="34" charset="0"/>
                <a:ea typeface="Calibri" panose="020F0502020204030204" pitchFamily="34" charset="0"/>
                <a:cs typeface="Arial" panose="020B0604020202020204" pitchFamily="34" charset="0"/>
              </a:rPr>
              <a:t>*le succès n’est pas toujours garanti</a:t>
            </a:r>
          </a:p>
          <a:p>
            <a:pPr>
              <a:lnSpc>
                <a:spcPct val="107000"/>
              </a:lnSpc>
              <a:spcAft>
                <a:spcPts val="800"/>
              </a:spcAft>
            </a:pPr>
            <a:endParaRPr lang="fr-FR" sz="2000" dirty="0">
              <a:effectLst/>
              <a:latin typeface="Bahnschrift Light" panose="020B0502040204020203" pitchFamily="34" charset="0"/>
              <a:ea typeface="Calibri" panose="020F0502020204030204" pitchFamily="34" charset="0"/>
              <a:cs typeface="Arial" panose="020B0604020202020204" pitchFamily="34" charset="0"/>
            </a:endParaRPr>
          </a:p>
        </p:txBody>
      </p:sp>
      <p:pic>
        <p:nvPicPr>
          <p:cNvPr id="10" name="Image 9">
            <a:extLst>
              <a:ext uri="{FF2B5EF4-FFF2-40B4-BE49-F238E27FC236}">
                <a16:creationId xmlns:a16="http://schemas.microsoft.com/office/drawing/2014/main" id="{8723937E-53E6-F92A-90A7-4FF7CBDD62EF}"/>
              </a:ext>
            </a:extLst>
          </p:cNvPr>
          <p:cNvPicPr>
            <a:picLocks noChangeAspect="1"/>
          </p:cNvPicPr>
          <p:nvPr/>
        </p:nvPicPr>
        <p:blipFill>
          <a:blip r:embed="rId2"/>
          <a:stretch>
            <a:fillRect/>
          </a:stretch>
        </p:blipFill>
        <p:spPr>
          <a:xfrm>
            <a:off x="-13170" y="29360"/>
            <a:ext cx="1030208" cy="859245"/>
          </a:xfrm>
          <a:prstGeom prst="rect">
            <a:avLst/>
          </a:prstGeom>
        </p:spPr>
      </p:pic>
    </p:spTree>
    <p:extLst>
      <p:ext uri="{BB962C8B-B14F-4D97-AF65-F5344CB8AC3E}">
        <p14:creationId xmlns:p14="http://schemas.microsoft.com/office/powerpoint/2010/main" val="33450233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Espace réservé d’image 55" descr="Bâtiment de gratte-ciel">
            <a:extLst>
              <a:ext uri="{FF2B5EF4-FFF2-40B4-BE49-F238E27FC236}">
                <a16:creationId xmlns:a16="http://schemas.microsoft.com/office/drawing/2014/main" id="{8151A96E-A066-4899-8E11-03CDD28C550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6858000"/>
          </a:xfrm>
        </p:spPr>
      </p:pic>
      <p:sp>
        <p:nvSpPr>
          <p:cNvPr id="41" name="Titre 40">
            <a:extLst>
              <a:ext uri="{FF2B5EF4-FFF2-40B4-BE49-F238E27FC236}">
                <a16:creationId xmlns:a16="http://schemas.microsoft.com/office/drawing/2014/main" id="{1B3AD758-B43F-43DC-8A29-B21D2FA57DB1}"/>
              </a:ext>
            </a:extLst>
          </p:cNvPr>
          <p:cNvSpPr>
            <a:spLocks noGrp="1"/>
          </p:cNvSpPr>
          <p:nvPr>
            <p:ph type="title"/>
          </p:nvPr>
        </p:nvSpPr>
        <p:spPr>
          <a:xfrm>
            <a:off x="-1726" y="1235473"/>
            <a:ext cx="4606535" cy="3936931"/>
          </a:xfrm>
        </p:spPr>
        <p:txBody>
          <a:bodyPr rtlCol="0" anchor="b">
            <a:noAutofit/>
          </a:bodyPr>
          <a:lstStyle/>
          <a:p>
            <a:r>
              <a:rPr lang="fr-FR" sz="4000" dirty="0">
                <a:solidFill>
                  <a:schemeClr val="accent5">
                    <a:lumMod val="60000"/>
                    <a:lumOff val="40000"/>
                  </a:schemeClr>
                </a:solidFill>
                <a:effectLst>
                  <a:outerShdw blurRad="38100" dist="38100" dir="2700000" algn="tl">
                    <a:srgbClr val="000000">
                      <a:alpha val="43137"/>
                    </a:srgbClr>
                  </a:outerShdw>
                </a:effectLst>
                <a:latin typeface="Segoe UI" panose="020B0502040204020203" pitchFamily="34" charset="0"/>
                <a:ea typeface="Calibri" panose="020F0502020204030204" pitchFamily="34" charset="0"/>
                <a:cs typeface="Arial" panose="020B0604020202020204" pitchFamily="34" charset="0"/>
              </a:rPr>
              <a:t>LES AVANTAGES D’UNE START UP DANS LA TUNISIE</a:t>
            </a:r>
            <a:br>
              <a:rPr lang="fr-FR" sz="1800" dirty="0">
                <a:effectLst/>
                <a:latin typeface="Calibri" panose="020F0502020204030204" pitchFamily="34" charset="0"/>
                <a:ea typeface="Calibri" panose="020F0502020204030204" pitchFamily="34" charset="0"/>
                <a:cs typeface="Arial" panose="020B0604020202020204" pitchFamily="34" charset="0"/>
              </a:rPr>
            </a:br>
            <a:endParaRPr lang="fr-FR" sz="3200" dirty="0"/>
          </a:p>
        </p:txBody>
      </p:sp>
      <p:sp>
        <p:nvSpPr>
          <p:cNvPr id="24" name="Espace réservé du numéro de diapositive 23">
            <a:extLst>
              <a:ext uri="{FF2B5EF4-FFF2-40B4-BE49-F238E27FC236}">
                <a16:creationId xmlns:a16="http://schemas.microsoft.com/office/drawing/2014/main" id="{8CCD3357-E9A1-4B6C-ACE7-EBAE9E70BFD0}"/>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pPr rtl="0"/>
              <a:t>22</a:t>
            </a:fld>
            <a:endParaRPr lang="fr-FR" dirty="0"/>
          </a:p>
        </p:txBody>
      </p:sp>
    </p:spTree>
    <p:extLst>
      <p:ext uri="{BB962C8B-B14F-4D97-AF65-F5344CB8AC3E}">
        <p14:creationId xmlns:p14="http://schemas.microsoft.com/office/powerpoint/2010/main" val="3185117035"/>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8D8FE1B0-9E5F-4C60-B1BF-E3D551EDCF6C}"/>
              </a:ext>
            </a:extLst>
          </p:cNvPr>
          <p:cNvSpPr>
            <a:spLocks noGrp="1"/>
          </p:cNvSpPr>
          <p:nvPr>
            <p:ph idx="1"/>
          </p:nvPr>
        </p:nvSpPr>
        <p:spPr>
          <a:xfrm>
            <a:off x="530945" y="718143"/>
            <a:ext cx="11549083" cy="5620287"/>
          </a:xfrm>
        </p:spPr>
        <p:txBody>
          <a:bodyPr rtlCol="0">
            <a:noAutofit/>
          </a:bodyPr>
          <a:lstStyle/>
          <a:p>
            <a:pPr rtl="0"/>
            <a:endParaRPr lang="fr-FR" sz="1800" b="1" u="sng" dirty="0">
              <a:solidFill>
                <a:schemeClr val="accent5">
                  <a:lumMod val="50000"/>
                </a:schemeClr>
              </a:solidFill>
              <a:effectLst>
                <a:outerShdw blurRad="38100" dist="38100" dir="2700000" algn="tl">
                  <a:srgbClr val="000000">
                    <a:alpha val="43137"/>
                  </a:srgbClr>
                </a:outerShdw>
              </a:effectLst>
              <a:latin typeface="Bahnschrift Light" panose="020B0502040204020203" pitchFamily="34" charset="0"/>
              <a:ea typeface="Calibri" panose="020F0502020204030204" pitchFamily="34" charset="0"/>
              <a:cs typeface="Arial" panose="020B0604020202020204" pitchFamily="34" charset="0"/>
            </a:endParaRPr>
          </a:p>
          <a:p>
            <a:r>
              <a:rPr lang="fr-FR" sz="2400" b="1" u="sng" dirty="0">
                <a:solidFill>
                  <a:schemeClr val="accent4">
                    <a:lumMod val="50000"/>
                  </a:schemeClr>
                </a:solidFill>
                <a:effectLst>
                  <a:outerShdw blurRad="38100" dist="38100" dir="2700000" algn="tl">
                    <a:srgbClr val="000000">
                      <a:alpha val="43137"/>
                    </a:srgbClr>
                  </a:outerShdw>
                </a:effectLst>
                <a:latin typeface="Bahnschrift Light" panose="020B0502040204020203" pitchFamily="34" charset="0"/>
                <a:ea typeface="Calibri" panose="020F0502020204030204" pitchFamily="34" charset="0"/>
                <a:cs typeface="Arial" panose="020B0604020202020204" pitchFamily="34" charset="0"/>
              </a:rPr>
              <a:t>La Bourse de Startup: </a:t>
            </a:r>
            <a:r>
              <a:rPr lang="fr-FR" sz="1800" b="1" dirty="0">
                <a:solidFill>
                  <a:schemeClr val="tx1">
                    <a:lumMod val="65000"/>
                    <a:lumOff val="35000"/>
                  </a:schemeClr>
                </a:solidFill>
                <a:effectLst/>
                <a:latin typeface="Bahnschrift Light" panose="020B0502040204020203" pitchFamily="34" charset="0"/>
                <a:ea typeface="Calibri" panose="020F0502020204030204" pitchFamily="34" charset="0"/>
                <a:cs typeface="Arial" panose="020B0604020202020204" pitchFamily="34" charset="0"/>
              </a:rPr>
              <a:t>Instauration d’une bourse de vie accordée à 3 fondateurs, au plus, d’une Startup durant la 1ère année d’exercice.</a:t>
            </a:r>
          </a:p>
          <a:p>
            <a:pPr rtl="0"/>
            <a:r>
              <a:rPr lang="fr-FR" sz="2400" b="1" u="sng" dirty="0">
                <a:solidFill>
                  <a:schemeClr val="accent4">
                    <a:lumMod val="50000"/>
                  </a:schemeClr>
                </a:solidFill>
                <a:effectLst>
                  <a:outerShdw blurRad="38100" dist="38100" dir="2700000" algn="tl">
                    <a:srgbClr val="000000">
                      <a:alpha val="43137"/>
                    </a:srgbClr>
                  </a:outerShdw>
                </a:effectLst>
                <a:latin typeface="Bahnschrift Light" panose="020B0502040204020203" pitchFamily="34" charset="0"/>
              </a:rPr>
              <a:t>Les Brevets : </a:t>
            </a:r>
            <a:r>
              <a:rPr lang="fr-FR" sz="1800" b="1" dirty="0">
                <a:solidFill>
                  <a:schemeClr val="tx1">
                    <a:lumMod val="65000"/>
                    <a:lumOff val="35000"/>
                  </a:schemeClr>
                </a:solidFill>
                <a:latin typeface="Bahnschrift Light" panose="020B0502040204020203" pitchFamily="34" charset="0"/>
                <a:cs typeface="Arial" panose="020B0604020202020204" pitchFamily="34" charset="0"/>
              </a:rPr>
              <a:t>Prise en charge de l’enregistrement et dépôts à l’INNORPI et à l’international des brevets des Startups.</a:t>
            </a:r>
          </a:p>
          <a:p>
            <a:pPr rtl="0"/>
            <a:r>
              <a:rPr lang="fr-FR" sz="2000" b="1" u="sng" dirty="0">
                <a:solidFill>
                  <a:schemeClr val="accent4">
                    <a:lumMod val="50000"/>
                  </a:schemeClr>
                </a:solidFill>
                <a:effectLst>
                  <a:outerShdw blurRad="38100" dist="38100" dir="2700000" algn="tl">
                    <a:srgbClr val="000000">
                      <a:alpha val="43137"/>
                    </a:srgbClr>
                  </a:outerShdw>
                </a:effectLst>
                <a:latin typeface="Bahnschrift Light" panose="020B0502040204020203" pitchFamily="34" charset="0"/>
                <a:ea typeface="Calibri" panose="020F0502020204030204" pitchFamily="34" charset="0"/>
                <a:cs typeface="Arial" panose="020B0604020202020204" pitchFamily="34" charset="0"/>
              </a:rPr>
              <a:t>Prise en charge par </a:t>
            </a:r>
            <a:r>
              <a:rPr lang="fr-FR" sz="2400" b="1" u="sng" dirty="0">
                <a:solidFill>
                  <a:schemeClr val="accent4">
                    <a:lumMod val="50000"/>
                  </a:schemeClr>
                </a:solidFill>
                <a:effectLst>
                  <a:outerShdw blurRad="38100" dist="38100" dir="2700000" algn="tl">
                    <a:srgbClr val="000000">
                      <a:alpha val="43137"/>
                    </a:srgbClr>
                  </a:outerShdw>
                </a:effectLst>
                <a:latin typeface="Bahnschrift Light" panose="020B0502040204020203" pitchFamily="34" charset="0"/>
                <a:ea typeface="Calibri" panose="020F0502020204030204" pitchFamily="34" charset="0"/>
                <a:cs typeface="Arial" panose="020B0604020202020204" pitchFamily="34" charset="0"/>
              </a:rPr>
              <a:t>l’Etat des charges salariales &amp; patronales : </a:t>
            </a:r>
          </a:p>
          <a:p>
            <a:pPr marL="0" indent="0" rtl="0">
              <a:buNone/>
            </a:pPr>
            <a:r>
              <a:rPr lang="fr-FR" sz="1800" dirty="0">
                <a:solidFill>
                  <a:srgbClr val="737373"/>
                </a:solidFill>
                <a:effectLst/>
                <a:latin typeface="Bahnschrift Light" panose="020B0502040204020203" pitchFamily="34" charset="0"/>
                <a:ea typeface="Calibri" panose="020F0502020204030204" pitchFamily="34" charset="0"/>
                <a:cs typeface="Arial" panose="020B0604020202020204" pitchFamily="34" charset="0"/>
              </a:rPr>
              <a:t>     </a:t>
            </a:r>
            <a:r>
              <a:rPr lang="fr-FR" sz="1800" b="1" dirty="0">
                <a:solidFill>
                  <a:schemeClr val="tx1">
                    <a:lumMod val="65000"/>
                    <a:lumOff val="35000"/>
                  </a:schemeClr>
                </a:solidFill>
                <a:effectLst/>
                <a:latin typeface="Bahnschrift Light" panose="020B0502040204020203" pitchFamily="34" charset="0"/>
                <a:ea typeface="Calibri" panose="020F0502020204030204" pitchFamily="34" charset="0"/>
                <a:cs typeface="Arial" panose="020B0604020202020204" pitchFamily="34" charset="0"/>
              </a:rPr>
              <a:t>incluant les charges CNSS de la Startup durant la période de labellisation.</a:t>
            </a:r>
          </a:p>
          <a:p>
            <a:r>
              <a:rPr lang="fr-FR" sz="2400" b="1" u="sng" dirty="0">
                <a:solidFill>
                  <a:schemeClr val="accent4">
                    <a:lumMod val="50000"/>
                  </a:schemeClr>
                </a:solidFill>
                <a:effectLst>
                  <a:outerShdw blurRad="38100" dist="38100" dir="2700000" algn="tl">
                    <a:srgbClr val="000000">
                      <a:alpha val="43137"/>
                    </a:srgbClr>
                  </a:outerShdw>
                </a:effectLst>
                <a:latin typeface="Bahnschrift Light" panose="020B0502040204020203" pitchFamily="34" charset="0"/>
                <a:ea typeface="Times New Roman" panose="02020603050405020304" pitchFamily="18" charset="0"/>
              </a:rPr>
              <a:t>Les Programmes d’emploi dont le SIVP (stage d’ initiation à la vie professionnelle):</a:t>
            </a:r>
            <a:r>
              <a:rPr lang="fr-FR" sz="2400" u="sng" dirty="0">
                <a:solidFill>
                  <a:schemeClr val="accent4">
                    <a:lumMod val="50000"/>
                  </a:schemeClr>
                </a:solidFill>
                <a:effectLst>
                  <a:outerShdw blurRad="38100" dist="38100" dir="2700000" algn="tl">
                    <a:srgbClr val="000000">
                      <a:alpha val="43137"/>
                    </a:srgbClr>
                  </a:outerShdw>
                </a:effectLst>
                <a:latin typeface="Bahnschrift Light" panose="020B0502040204020203" pitchFamily="34" charset="0"/>
                <a:ea typeface="Times New Roman" panose="02020603050405020304" pitchFamily="18" charset="0"/>
              </a:rPr>
              <a:t> </a:t>
            </a:r>
            <a:r>
              <a:rPr lang="fr-FR" sz="1800" b="1" dirty="0">
                <a:solidFill>
                  <a:schemeClr val="tx1">
                    <a:lumMod val="65000"/>
                    <a:lumOff val="35000"/>
                  </a:schemeClr>
                </a:solidFill>
                <a:effectLst/>
                <a:latin typeface="Bahnschrift Light" panose="020B0502040204020203" pitchFamily="34" charset="0"/>
                <a:ea typeface="Times New Roman" panose="02020603050405020304" pitchFamily="18" charset="0"/>
                <a:cs typeface="Arial" panose="020B0604020202020204" pitchFamily="34" charset="0"/>
              </a:rPr>
              <a:t>sont maintenus pour le Diplômé qui lance sa Startup ou qui en rejoint une en tant que salarié.</a:t>
            </a:r>
          </a:p>
          <a:p>
            <a:pPr rtl="0"/>
            <a:endParaRPr lang="fr-FR" dirty="0"/>
          </a:p>
        </p:txBody>
      </p:sp>
      <p:sp>
        <p:nvSpPr>
          <p:cNvPr id="15" name="Espace réservé du pied de page 14">
            <a:extLst>
              <a:ext uri="{FF2B5EF4-FFF2-40B4-BE49-F238E27FC236}">
                <a16:creationId xmlns:a16="http://schemas.microsoft.com/office/drawing/2014/main" id="{4BB4EE3B-13B9-414C-9B6C-C111B789ED0C}"/>
              </a:ext>
            </a:extLst>
          </p:cNvPr>
          <p:cNvSpPr>
            <a:spLocks noGrp="1"/>
          </p:cNvSpPr>
          <p:nvPr>
            <p:ph type="ftr" sz="quarter" idx="11"/>
          </p:nvPr>
        </p:nvSpPr>
        <p:spPr>
          <a:xfrm>
            <a:off x="642917" y="6309360"/>
            <a:ext cx="3423986" cy="457200"/>
          </a:xfrm>
        </p:spPr>
        <p:txBody>
          <a:bodyPr rtlCol="0"/>
          <a:lstStyle/>
          <a:p>
            <a:pPr rtl="0"/>
            <a:r>
              <a:rPr lang="fr-FR" dirty="0"/>
              <a:t>STARTUP EN TUNISIE </a:t>
            </a:r>
          </a:p>
        </p:txBody>
      </p:sp>
      <p:sp>
        <p:nvSpPr>
          <p:cNvPr id="16" name="Espace réservé du numéro de diapositive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pPr rtl="0"/>
              <a:t>23</a:t>
            </a:fld>
            <a:endParaRPr lang="fr-FR" dirty="0"/>
          </a:p>
        </p:txBody>
      </p:sp>
    </p:spTree>
    <p:extLst>
      <p:ext uri="{BB962C8B-B14F-4D97-AF65-F5344CB8AC3E}">
        <p14:creationId xmlns:p14="http://schemas.microsoft.com/office/powerpoint/2010/main" val="29609762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fade">
                                      <p:cBhvr>
                                        <p:cTn id="11" dur="500"/>
                                        <p:tgtEl>
                                          <p:spTgt spid="5">
                                            <p:txEl>
                                              <p:pRg st="2" end="2"/>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fade">
                                      <p:cBhvr>
                                        <p:cTn id="23"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pied de page 4">
            <a:extLst>
              <a:ext uri="{FF2B5EF4-FFF2-40B4-BE49-F238E27FC236}">
                <a16:creationId xmlns:a16="http://schemas.microsoft.com/office/drawing/2014/main" id="{60E1A468-4484-47F2-8588-752552EE416C}"/>
              </a:ext>
            </a:extLst>
          </p:cNvPr>
          <p:cNvSpPr>
            <a:spLocks noGrp="1"/>
          </p:cNvSpPr>
          <p:nvPr>
            <p:ph type="ftr" sz="quarter" idx="11"/>
          </p:nvPr>
        </p:nvSpPr>
        <p:spPr>
          <a:xfrm>
            <a:off x="642917" y="6309360"/>
            <a:ext cx="3423986" cy="457200"/>
          </a:xfrm>
        </p:spPr>
        <p:txBody>
          <a:bodyPr rtlCol="0"/>
          <a:lstStyle/>
          <a:p>
            <a:pPr rtl="0"/>
            <a:r>
              <a:rPr lang="fr-FR" dirty="0"/>
              <a:t>STARTUP EN TUNISIE </a:t>
            </a:r>
          </a:p>
        </p:txBody>
      </p:sp>
      <p:sp>
        <p:nvSpPr>
          <p:cNvPr id="6" name="Espace réservé du numéro de diapositive 5">
            <a:extLst>
              <a:ext uri="{FF2B5EF4-FFF2-40B4-BE49-F238E27FC236}">
                <a16:creationId xmlns:a16="http://schemas.microsoft.com/office/drawing/2014/main" id="{8A75989F-94E4-487A-845C-A4F547DDFE8D}"/>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pPr rtl="0"/>
              <a:t>24</a:t>
            </a:fld>
            <a:endParaRPr lang="fr-FR" dirty="0"/>
          </a:p>
        </p:txBody>
      </p:sp>
      <p:sp>
        <p:nvSpPr>
          <p:cNvPr id="25" name="ZoneTexte 24">
            <a:extLst>
              <a:ext uri="{FF2B5EF4-FFF2-40B4-BE49-F238E27FC236}">
                <a16:creationId xmlns:a16="http://schemas.microsoft.com/office/drawing/2014/main" id="{4E3AA2F9-CD91-39AA-4EE0-0D0C27EFF5F1}"/>
              </a:ext>
            </a:extLst>
          </p:cNvPr>
          <p:cNvSpPr txBox="1"/>
          <p:nvPr/>
        </p:nvSpPr>
        <p:spPr>
          <a:xfrm>
            <a:off x="474563" y="1496209"/>
            <a:ext cx="11597832" cy="5078313"/>
          </a:xfrm>
          <a:prstGeom prst="rect">
            <a:avLst/>
          </a:prstGeom>
          <a:noFill/>
        </p:spPr>
        <p:txBody>
          <a:bodyPr wrap="square" rtlCol="0">
            <a:spAutoFit/>
          </a:bodyPr>
          <a:lstStyle/>
          <a:p>
            <a:r>
              <a:rPr lang="fr-FR" sz="2400" b="1" u="sng" dirty="0">
                <a:solidFill>
                  <a:schemeClr val="accent4">
                    <a:lumMod val="50000"/>
                  </a:schemeClr>
                </a:solidFill>
                <a:effectLst>
                  <a:outerShdw blurRad="38100" dist="38100" dir="2700000" algn="tl">
                    <a:srgbClr val="000000">
                      <a:alpha val="43137"/>
                    </a:srgbClr>
                  </a:outerShdw>
                </a:effectLst>
                <a:latin typeface="Bahnschrift Light" panose="020B0502040204020203" pitchFamily="34" charset="0"/>
                <a:ea typeface="Calibri" panose="020F0502020204030204" pitchFamily="34" charset="0"/>
                <a:cs typeface="Arial" panose="020B0604020202020204" pitchFamily="34" charset="0"/>
              </a:rPr>
              <a:t>Compte Spécial en Devises : </a:t>
            </a:r>
            <a:r>
              <a:rPr lang="fr-FR" sz="2400" b="1" dirty="0">
                <a:solidFill>
                  <a:srgbClr val="737373"/>
                </a:solidFill>
                <a:effectLst/>
                <a:latin typeface="Bahnschrift Light" panose="020B0502040204020203" pitchFamily="34" charset="0"/>
                <a:ea typeface="Calibri" panose="020F0502020204030204" pitchFamily="34" charset="0"/>
                <a:cs typeface="Arial" panose="020B0604020202020204" pitchFamily="34" charset="0"/>
              </a:rPr>
              <a:t>Toute Startup a le droit d’ouvrir un compte spécial en devises en Tunisie qu’elle alimente librement par des apports en capital, en quasi-capital et en chiffre d’affaire en devises. </a:t>
            </a:r>
          </a:p>
          <a:p>
            <a:endParaRPr lang="fr-FR" sz="2400" b="1" dirty="0">
              <a:solidFill>
                <a:srgbClr val="737373"/>
              </a:solidFill>
              <a:latin typeface="Bahnschrift Light" panose="020B0502040204020203" pitchFamily="34" charset="0"/>
              <a:ea typeface="Calibri" panose="020F0502020204030204" pitchFamily="34" charset="0"/>
              <a:cs typeface="Arial" panose="020B0604020202020204" pitchFamily="34" charset="0"/>
            </a:endParaRPr>
          </a:p>
          <a:p>
            <a:r>
              <a:rPr lang="fr-FR" sz="2400" b="1" u="sng" dirty="0">
                <a:solidFill>
                  <a:schemeClr val="accent4">
                    <a:lumMod val="50000"/>
                  </a:schemeClr>
                </a:solidFill>
                <a:effectLst>
                  <a:outerShdw blurRad="38100" dist="38100" dir="2700000" algn="tl">
                    <a:srgbClr val="000000">
                      <a:alpha val="43137"/>
                    </a:srgbClr>
                  </a:outerShdw>
                </a:effectLst>
                <a:latin typeface="Bahnschrift Light" panose="020B0502040204020203" pitchFamily="34" charset="0"/>
                <a:ea typeface="Calibri" panose="020F0502020204030204" pitchFamily="34" charset="0"/>
                <a:cs typeface="Arial" panose="020B0604020202020204" pitchFamily="34" charset="0"/>
              </a:rPr>
              <a:t>Impôt sur la plus-value : </a:t>
            </a:r>
            <a:r>
              <a:rPr lang="fr-FR" sz="2400" b="1" dirty="0">
                <a:solidFill>
                  <a:srgbClr val="737373"/>
                </a:solidFill>
                <a:effectLst/>
                <a:latin typeface="Bahnschrift Light" panose="020B0502040204020203" pitchFamily="34" charset="0"/>
                <a:ea typeface="Calibri" panose="020F0502020204030204" pitchFamily="34" charset="0"/>
                <a:cs typeface="Arial" panose="020B0604020202020204" pitchFamily="34" charset="0"/>
              </a:rPr>
              <a:t>Les investissements dans les Startups sont exonérés de l’impôt sur la plus-value.</a:t>
            </a:r>
          </a:p>
          <a:p>
            <a:r>
              <a:rPr lang="fr-FR" sz="2400" b="1" u="sng" dirty="0">
                <a:solidFill>
                  <a:schemeClr val="accent4">
                    <a:lumMod val="50000"/>
                  </a:schemeClr>
                </a:solidFill>
                <a:effectLst>
                  <a:outerShdw blurRad="38100" dist="38100" dir="2700000" algn="tl">
                    <a:srgbClr val="000000">
                      <a:alpha val="43137"/>
                    </a:srgbClr>
                  </a:outerShdw>
                </a:effectLst>
                <a:latin typeface="Bahnschrift Light" panose="020B0502040204020203" pitchFamily="34" charset="0"/>
                <a:ea typeface="Calibri" panose="020F0502020204030204" pitchFamily="34" charset="0"/>
                <a:cs typeface="Arial" panose="020B0604020202020204" pitchFamily="34" charset="0"/>
              </a:rPr>
              <a:t>Fonds de Garantie pour les Startups : </a:t>
            </a:r>
            <a:r>
              <a:rPr lang="fr-FR" sz="2400" b="1" dirty="0">
                <a:solidFill>
                  <a:srgbClr val="737373"/>
                </a:solidFill>
                <a:effectLst/>
                <a:latin typeface="Bahnschrift Light" panose="020B0502040204020203" pitchFamily="34" charset="0"/>
                <a:ea typeface="Calibri" panose="020F0502020204030204" pitchFamily="34" charset="0"/>
                <a:cs typeface="Arial" panose="020B0604020202020204" pitchFamily="34" charset="0"/>
              </a:rPr>
              <a:t>Les participations des organismes d’investissement Collectifs dans les Startups peuvent être garanties par le Fonds de Garantie pour les Startups à hauteur de 30%. Ce fonds géré par la SOTUGAR ,</a:t>
            </a:r>
          </a:p>
          <a:p>
            <a:endParaRPr lang="fr-FR" sz="2400" b="1" dirty="0">
              <a:solidFill>
                <a:srgbClr val="737373"/>
              </a:solidFill>
              <a:effectLst/>
              <a:latin typeface="Bahnschrift Light" panose="020B0502040204020203" pitchFamily="34" charset="0"/>
              <a:ea typeface="Calibri" panose="020F0502020204030204" pitchFamily="34" charset="0"/>
              <a:cs typeface="Arial" panose="020B0604020202020204" pitchFamily="34" charset="0"/>
            </a:endParaRPr>
          </a:p>
          <a:p>
            <a:r>
              <a:rPr lang="fr-FR" sz="2400" b="1" u="sng" dirty="0">
                <a:solidFill>
                  <a:schemeClr val="accent4">
                    <a:lumMod val="50000"/>
                  </a:schemeClr>
                </a:solidFill>
                <a:effectLst>
                  <a:outerShdw blurRad="38100" dist="38100" dir="2700000" algn="tl">
                    <a:srgbClr val="000000">
                      <a:alpha val="43137"/>
                    </a:srgbClr>
                  </a:outerShdw>
                </a:effectLst>
                <a:latin typeface="Bahnschrift Light" panose="020B0502040204020203" pitchFamily="34" charset="0"/>
                <a:ea typeface="Times New Roman" panose="02020603050405020304" pitchFamily="18" charset="0"/>
              </a:rPr>
              <a:t>Procédures Douanières : </a:t>
            </a:r>
            <a:r>
              <a:rPr lang="fr-FR" sz="2400" b="1" dirty="0">
                <a:solidFill>
                  <a:srgbClr val="737373"/>
                </a:solidFill>
                <a:effectLst/>
                <a:latin typeface="Bahnschrift Light" panose="020B0502040204020203" pitchFamily="34" charset="0"/>
                <a:ea typeface="Times New Roman" panose="02020603050405020304" pitchFamily="18" charset="0"/>
              </a:rPr>
              <a:t>Les Startups sont considérées, de fait, des « Opérateurs Economiques Agréés » au sens du Code des Douanes.</a:t>
            </a:r>
            <a:endParaRPr lang="fr-FR" sz="2400" b="1" dirty="0">
              <a:effectLst/>
              <a:latin typeface="Bahnschrift Light" panose="020B0502040204020203" pitchFamily="34" charset="0"/>
              <a:ea typeface="Times New Roman" panose="02020603050405020304" pitchFamily="18" charset="0"/>
            </a:endParaRPr>
          </a:p>
          <a:p>
            <a:endParaRPr lang="fr-FR" sz="1800" dirty="0">
              <a:solidFill>
                <a:srgbClr val="737373"/>
              </a:solidFill>
              <a:effectLst/>
              <a:latin typeface="Ropa Sans"/>
              <a:ea typeface="Calibri" panose="020F0502020204030204" pitchFamily="34" charset="0"/>
              <a:cs typeface="Arial" panose="020B0604020202020204" pitchFamily="34" charset="0"/>
            </a:endParaRPr>
          </a:p>
          <a:p>
            <a:endParaRPr lang="fr-FR" dirty="0"/>
          </a:p>
        </p:txBody>
      </p:sp>
    </p:spTree>
    <p:extLst>
      <p:ext uri="{BB962C8B-B14F-4D97-AF65-F5344CB8AC3E}">
        <p14:creationId xmlns:p14="http://schemas.microsoft.com/office/powerpoint/2010/main" val="28105452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Espace réservé d’image 55" descr="Bâtiment de gratte-ciel">
            <a:extLst>
              <a:ext uri="{FF2B5EF4-FFF2-40B4-BE49-F238E27FC236}">
                <a16:creationId xmlns:a16="http://schemas.microsoft.com/office/drawing/2014/main" id="{8151A96E-A066-4899-8E11-03CDD28C550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6858000"/>
          </a:xfrm>
        </p:spPr>
      </p:pic>
      <p:sp>
        <p:nvSpPr>
          <p:cNvPr id="41" name="Titre 40">
            <a:extLst>
              <a:ext uri="{FF2B5EF4-FFF2-40B4-BE49-F238E27FC236}">
                <a16:creationId xmlns:a16="http://schemas.microsoft.com/office/drawing/2014/main" id="{1B3AD758-B43F-43DC-8A29-B21D2FA57DB1}"/>
              </a:ext>
            </a:extLst>
          </p:cNvPr>
          <p:cNvSpPr>
            <a:spLocks noGrp="1"/>
          </p:cNvSpPr>
          <p:nvPr>
            <p:ph type="title"/>
          </p:nvPr>
        </p:nvSpPr>
        <p:spPr>
          <a:xfrm>
            <a:off x="-1726" y="1235473"/>
            <a:ext cx="4606535" cy="3936931"/>
          </a:xfrm>
        </p:spPr>
        <p:txBody>
          <a:bodyPr rtlCol="0" anchor="b">
            <a:noAutofit/>
          </a:bodyPr>
          <a:lstStyle/>
          <a:p>
            <a:pPr algn="ctr">
              <a:lnSpc>
                <a:spcPct val="150000"/>
              </a:lnSpc>
            </a:pPr>
            <a:r>
              <a:rPr lang="fr-FR" sz="4000" dirty="0">
                <a:solidFill>
                  <a:schemeClr val="accent5">
                    <a:lumMod val="60000"/>
                    <a:lumOff val="40000"/>
                  </a:schemeClr>
                </a:solidFill>
                <a:effectLst>
                  <a:outerShdw blurRad="38100" dist="38100" dir="2700000" algn="tl">
                    <a:srgbClr val="000000">
                      <a:alpha val="43137"/>
                    </a:srgbClr>
                  </a:outerShdw>
                </a:effectLst>
                <a:latin typeface="Segoe UI" panose="020B0502040204020203" pitchFamily="34" charset="0"/>
                <a:ea typeface="Calibri" panose="020F0502020204030204" pitchFamily="34" charset="0"/>
                <a:cs typeface="Arial" panose="020B0604020202020204" pitchFamily="34" charset="0"/>
              </a:rPr>
              <a:t>Des exemples de startups en Tunisie </a:t>
            </a:r>
            <a:br>
              <a:rPr lang="fr-FR" sz="1800" dirty="0">
                <a:effectLst/>
                <a:latin typeface="Calibri" panose="020F0502020204030204" pitchFamily="34" charset="0"/>
                <a:ea typeface="Calibri" panose="020F0502020204030204" pitchFamily="34" charset="0"/>
                <a:cs typeface="Arial" panose="020B0604020202020204" pitchFamily="34" charset="0"/>
              </a:rPr>
            </a:br>
            <a:endParaRPr lang="fr-FR" sz="3200" dirty="0"/>
          </a:p>
        </p:txBody>
      </p:sp>
      <p:sp>
        <p:nvSpPr>
          <p:cNvPr id="24" name="Espace réservé du numéro de diapositive 23">
            <a:extLst>
              <a:ext uri="{FF2B5EF4-FFF2-40B4-BE49-F238E27FC236}">
                <a16:creationId xmlns:a16="http://schemas.microsoft.com/office/drawing/2014/main" id="{8CCD3357-E9A1-4B6C-ACE7-EBAE9E70BFD0}"/>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pPr rtl="0"/>
              <a:t>25</a:t>
            </a:fld>
            <a:endParaRPr lang="fr-FR" dirty="0"/>
          </a:p>
        </p:txBody>
      </p:sp>
    </p:spTree>
    <p:extLst>
      <p:ext uri="{BB962C8B-B14F-4D97-AF65-F5344CB8AC3E}">
        <p14:creationId xmlns:p14="http://schemas.microsoft.com/office/powerpoint/2010/main" val="626179958"/>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pied de page 4">
            <a:extLst>
              <a:ext uri="{FF2B5EF4-FFF2-40B4-BE49-F238E27FC236}">
                <a16:creationId xmlns:a16="http://schemas.microsoft.com/office/drawing/2014/main" id="{60E1A468-4484-47F2-8588-752552EE416C}"/>
              </a:ext>
            </a:extLst>
          </p:cNvPr>
          <p:cNvSpPr>
            <a:spLocks noGrp="1"/>
          </p:cNvSpPr>
          <p:nvPr>
            <p:ph type="ftr" sz="quarter" idx="11"/>
          </p:nvPr>
        </p:nvSpPr>
        <p:spPr>
          <a:xfrm>
            <a:off x="642917" y="6309360"/>
            <a:ext cx="3423986" cy="457200"/>
          </a:xfrm>
        </p:spPr>
        <p:txBody>
          <a:bodyPr rtlCol="0"/>
          <a:lstStyle/>
          <a:p>
            <a:pPr rtl="0"/>
            <a:r>
              <a:rPr lang="fr-FR" dirty="0"/>
              <a:t>STARTUP EN TUNISIE </a:t>
            </a:r>
          </a:p>
        </p:txBody>
      </p:sp>
      <p:sp>
        <p:nvSpPr>
          <p:cNvPr id="6" name="Espace réservé du numéro de diapositive 5">
            <a:extLst>
              <a:ext uri="{FF2B5EF4-FFF2-40B4-BE49-F238E27FC236}">
                <a16:creationId xmlns:a16="http://schemas.microsoft.com/office/drawing/2014/main" id="{8A75989F-94E4-487A-845C-A4F547DDFE8D}"/>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pPr rtl="0"/>
              <a:t>26</a:t>
            </a:fld>
            <a:endParaRPr lang="fr-FR" dirty="0"/>
          </a:p>
        </p:txBody>
      </p:sp>
      <p:graphicFrame>
        <p:nvGraphicFramePr>
          <p:cNvPr id="7" name="Tableau 7">
            <a:extLst>
              <a:ext uri="{FF2B5EF4-FFF2-40B4-BE49-F238E27FC236}">
                <a16:creationId xmlns:a16="http://schemas.microsoft.com/office/drawing/2014/main" id="{4590C6ED-3F0E-3A44-4E80-C87404D74097}"/>
              </a:ext>
            </a:extLst>
          </p:cNvPr>
          <p:cNvGraphicFramePr>
            <a:graphicFrameLocks noGrp="1"/>
          </p:cNvGraphicFramePr>
          <p:nvPr>
            <p:extLst>
              <p:ext uri="{D42A27DB-BD31-4B8C-83A1-F6EECF244321}">
                <p14:modId xmlns:p14="http://schemas.microsoft.com/office/powerpoint/2010/main" val="3196438234"/>
              </p:ext>
            </p:extLst>
          </p:nvPr>
        </p:nvGraphicFramePr>
        <p:xfrm>
          <a:off x="0" y="1353786"/>
          <a:ext cx="12192000" cy="4745031"/>
        </p:xfrm>
        <a:graphic>
          <a:graphicData uri="http://schemas.openxmlformats.org/drawingml/2006/table">
            <a:tbl>
              <a:tblPr firstRow="1" bandRow="1">
                <a:tableStyleId>{5C22544A-7EE6-4342-B048-85BDC9FD1C3A}</a:tableStyleId>
              </a:tblPr>
              <a:tblGrid>
                <a:gridCol w="1151906">
                  <a:extLst>
                    <a:ext uri="{9D8B030D-6E8A-4147-A177-3AD203B41FA5}">
                      <a16:colId xmlns:a16="http://schemas.microsoft.com/office/drawing/2014/main" val="921602612"/>
                    </a:ext>
                  </a:extLst>
                </a:gridCol>
                <a:gridCol w="1923803">
                  <a:extLst>
                    <a:ext uri="{9D8B030D-6E8A-4147-A177-3AD203B41FA5}">
                      <a16:colId xmlns:a16="http://schemas.microsoft.com/office/drawing/2014/main" val="3682184856"/>
                    </a:ext>
                  </a:extLst>
                </a:gridCol>
                <a:gridCol w="1935678">
                  <a:extLst>
                    <a:ext uri="{9D8B030D-6E8A-4147-A177-3AD203B41FA5}">
                      <a16:colId xmlns:a16="http://schemas.microsoft.com/office/drawing/2014/main" val="2948574638"/>
                    </a:ext>
                  </a:extLst>
                </a:gridCol>
                <a:gridCol w="1401288">
                  <a:extLst>
                    <a:ext uri="{9D8B030D-6E8A-4147-A177-3AD203B41FA5}">
                      <a16:colId xmlns:a16="http://schemas.microsoft.com/office/drawing/2014/main" val="2801095033"/>
                    </a:ext>
                  </a:extLst>
                </a:gridCol>
                <a:gridCol w="1448790">
                  <a:extLst>
                    <a:ext uri="{9D8B030D-6E8A-4147-A177-3AD203B41FA5}">
                      <a16:colId xmlns:a16="http://schemas.microsoft.com/office/drawing/2014/main" val="1961202712"/>
                    </a:ext>
                  </a:extLst>
                </a:gridCol>
                <a:gridCol w="4330535">
                  <a:extLst>
                    <a:ext uri="{9D8B030D-6E8A-4147-A177-3AD203B41FA5}">
                      <a16:colId xmlns:a16="http://schemas.microsoft.com/office/drawing/2014/main" val="3929670264"/>
                    </a:ext>
                  </a:extLst>
                </a:gridCol>
              </a:tblGrid>
              <a:tr h="643783">
                <a:tc>
                  <a:txBody>
                    <a:bodyPr/>
                    <a:lstStyle/>
                    <a:p>
                      <a:r>
                        <a:rPr lang="fr-FR" dirty="0"/>
                        <a:t>Logo</a:t>
                      </a:r>
                    </a:p>
                  </a:txBody>
                  <a:tcPr/>
                </a:tc>
                <a:tc>
                  <a:txBody>
                    <a:bodyPr/>
                    <a:lstStyle/>
                    <a:p>
                      <a:r>
                        <a:rPr lang="fr-FR" dirty="0"/>
                        <a:t>Startup</a:t>
                      </a:r>
                    </a:p>
                  </a:txBody>
                  <a:tcPr/>
                </a:tc>
                <a:tc>
                  <a:txBody>
                    <a:bodyPr/>
                    <a:lstStyle/>
                    <a:p>
                      <a:r>
                        <a:rPr lang="fr-FR" dirty="0"/>
                        <a:t>Fondateurs</a:t>
                      </a:r>
                    </a:p>
                  </a:txBody>
                  <a:tcPr/>
                </a:tc>
                <a:tc>
                  <a:txBody>
                    <a:bodyPr/>
                    <a:lstStyle/>
                    <a:p>
                      <a:r>
                        <a:rPr lang="fr-FR" dirty="0"/>
                        <a:t>Année de création</a:t>
                      </a:r>
                    </a:p>
                  </a:txBody>
                  <a:tcPr/>
                </a:tc>
                <a:tc>
                  <a:txBody>
                    <a:bodyPr/>
                    <a:lstStyle/>
                    <a:p>
                      <a:r>
                        <a:rPr lang="fr-FR" dirty="0"/>
                        <a:t>Label date</a:t>
                      </a:r>
                    </a:p>
                  </a:txBody>
                  <a:tcPr/>
                </a:tc>
                <a:tc>
                  <a:txBody>
                    <a:bodyPr/>
                    <a:lstStyle/>
                    <a:p>
                      <a:r>
                        <a:rPr lang="fr-FR" dirty="0"/>
                        <a:t>Domaine</a:t>
                      </a:r>
                    </a:p>
                  </a:txBody>
                  <a:tcPr/>
                </a:tc>
                <a:extLst>
                  <a:ext uri="{0D108BD9-81ED-4DB2-BD59-A6C34878D82A}">
                    <a16:rowId xmlns:a16="http://schemas.microsoft.com/office/drawing/2014/main" val="2682896651"/>
                  </a:ext>
                </a:extLst>
              </a:tr>
              <a:tr h="643783">
                <a:tc>
                  <a:txBody>
                    <a:bodyPr/>
                    <a:lstStyle/>
                    <a:p>
                      <a:endParaRPr lang="fr-FR" dirty="0"/>
                    </a:p>
                  </a:txBody>
                  <a:tcPr/>
                </a:tc>
                <a:tc>
                  <a:txBody>
                    <a:bodyPr/>
                    <a:lstStyle/>
                    <a:p>
                      <a:pPr algn="ctr"/>
                      <a:r>
                        <a:rPr lang="fr-FR" dirty="0" err="1"/>
                        <a:t>Artify</a:t>
                      </a:r>
                      <a:endParaRPr lang="fr-F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0" i="0" kern="1200" dirty="0">
                          <a:solidFill>
                            <a:schemeClr val="dk1"/>
                          </a:solidFill>
                          <a:effectLst/>
                          <a:latin typeface="+mn-lt"/>
                          <a:ea typeface="+mn-ea"/>
                          <a:cs typeface="+mn-cs"/>
                        </a:rPr>
                        <a:t>Yahia </a:t>
                      </a:r>
                      <a:r>
                        <a:rPr lang="fr-FR" sz="1800" b="0" i="0" kern="1200" dirty="0" err="1">
                          <a:solidFill>
                            <a:schemeClr val="dk1"/>
                          </a:solidFill>
                          <a:effectLst/>
                          <a:latin typeface="+mn-lt"/>
                          <a:ea typeface="+mn-ea"/>
                          <a:cs typeface="+mn-cs"/>
                        </a:rPr>
                        <a:t>Mgarrech</a:t>
                      </a:r>
                      <a:endParaRPr lang="fr-FR" sz="1800" b="0" i="0" kern="1200" dirty="0">
                        <a:solidFill>
                          <a:schemeClr val="dk1"/>
                        </a:solidFill>
                        <a:effectLst/>
                        <a:latin typeface="+mn-lt"/>
                        <a:ea typeface="+mn-ea"/>
                        <a:cs typeface="+mn-cs"/>
                      </a:endParaRPr>
                    </a:p>
                    <a:p>
                      <a:pPr algn="ctr"/>
                      <a:endParaRPr lang="fr-FR" dirty="0"/>
                    </a:p>
                  </a:txBody>
                  <a:tcPr/>
                </a:tc>
                <a:tc>
                  <a:txBody>
                    <a:bodyPr/>
                    <a:lstStyle/>
                    <a:p>
                      <a:pPr algn="ctr"/>
                      <a:r>
                        <a:rPr lang="fr-FR" dirty="0"/>
                        <a:t>2019</a:t>
                      </a:r>
                    </a:p>
                  </a:txBody>
                  <a:tcPr/>
                </a:tc>
                <a:tc>
                  <a:txBody>
                    <a:bodyPr/>
                    <a:lstStyle/>
                    <a:p>
                      <a:pPr algn="ctr"/>
                      <a:r>
                        <a:rPr lang="fr-FR" dirty="0"/>
                        <a:t>11/2019</a:t>
                      </a:r>
                    </a:p>
                  </a:txBody>
                  <a:tcPr/>
                </a:tc>
                <a:tc>
                  <a:txBody>
                    <a:bodyPr/>
                    <a:lstStyle/>
                    <a:p>
                      <a:pPr algn="ctr"/>
                      <a:r>
                        <a:rPr lang="fr-FR" dirty="0"/>
                        <a:t>Divertissement et technologie créative </a:t>
                      </a:r>
                    </a:p>
                  </a:txBody>
                  <a:tcPr/>
                </a:tc>
                <a:extLst>
                  <a:ext uri="{0D108BD9-81ED-4DB2-BD59-A6C34878D82A}">
                    <a16:rowId xmlns:a16="http://schemas.microsoft.com/office/drawing/2014/main" val="2335408548"/>
                  </a:ext>
                </a:extLst>
              </a:tr>
              <a:tr h="919690">
                <a:tc>
                  <a:txBody>
                    <a:bodyPr/>
                    <a:lstStyle/>
                    <a:p>
                      <a:endParaRPr lang="fr-FR" dirty="0"/>
                    </a:p>
                  </a:txBody>
                  <a:tcPr/>
                </a:tc>
                <a:tc>
                  <a:txBody>
                    <a:bodyPr/>
                    <a:lstStyle/>
                    <a:p>
                      <a:pPr algn="ctr"/>
                      <a:endParaRPr lang="fr-FR" sz="1800" b="0" i="0" kern="1200" dirty="0">
                        <a:solidFill>
                          <a:schemeClr val="dk1"/>
                        </a:solidFill>
                        <a:effectLst/>
                        <a:latin typeface="+mn-lt"/>
                        <a:ea typeface="+mn-ea"/>
                        <a:cs typeface="+mn-cs"/>
                      </a:endParaRPr>
                    </a:p>
                    <a:p>
                      <a:pPr algn="ctr"/>
                      <a:r>
                        <a:rPr lang="fr-FR" sz="1800" b="0" i="0" kern="1200" dirty="0">
                          <a:solidFill>
                            <a:schemeClr val="dk1"/>
                          </a:solidFill>
                          <a:effectLst/>
                          <a:latin typeface="+mn-lt"/>
                          <a:ea typeface="+mn-ea"/>
                          <a:cs typeface="+mn-cs"/>
                        </a:rPr>
                        <a:t>DABCHY</a:t>
                      </a:r>
                      <a:endParaRPr lang="fr-FR" dirty="0"/>
                    </a:p>
                  </a:txBody>
                  <a:tcPr/>
                </a:tc>
                <a:tc>
                  <a:txBody>
                    <a:bodyPr/>
                    <a:lstStyle/>
                    <a:p>
                      <a:pPr algn="ctr"/>
                      <a:r>
                        <a:rPr lang="fi-FI" sz="1400" b="0" i="0" kern="1200" dirty="0">
                          <a:solidFill>
                            <a:schemeClr val="dk1"/>
                          </a:solidFill>
                          <a:effectLst/>
                          <a:latin typeface="+mn-lt"/>
                          <a:ea typeface="+mn-ea"/>
                          <a:cs typeface="+mn-cs"/>
                        </a:rPr>
                        <a:t>Ghazi Ketata</a:t>
                      </a:r>
                    </a:p>
                    <a:p>
                      <a:pPr algn="ctr"/>
                      <a:r>
                        <a:rPr lang="fi-FI" sz="1400" b="0" i="0" kern="1200" dirty="0">
                          <a:solidFill>
                            <a:schemeClr val="dk1"/>
                          </a:solidFill>
                          <a:effectLst/>
                          <a:latin typeface="+mn-lt"/>
                          <a:ea typeface="+mn-ea"/>
                          <a:cs typeface="+mn-cs"/>
                        </a:rPr>
                        <a:t>Ameni Mansouri</a:t>
                      </a:r>
                    </a:p>
                    <a:p>
                      <a:pPr algn="ctr"/>
                      <a:r>
                        <a:rPr lang="fi-FI" sz="1400" b="0" i="0" kern="1200" dirty="0">
                          <a:solidFill>
                            <a:schemeClr val="dk1"/>
                          </a:solidFill>
                          <a:effectLst/>
                          <a:latin typeface="+mn-lt"/>
                          <a:ea typeface="+mn-ea"/>
                          <a:cs typeface="+mn-cs"/>
                        </a:rPr>
                        <a:t>Oussama Mahjoub</a:t>
                      </a:r>
                    </a:p>
                  </a:txBody>
                  <a:tcPr/>
                </a:tc>
                <a:tc>
                  <a:txBody>
                    <a:bodyPr/>
                    <a:lstStyle/>
                    <a:p>
                      <a:pPr algn="ctr"/>
                      <a:endParaRPr lang="fr-FR" sz="1800" b="0" i="0" kern="1200" dirty="0">
                        <a:solidFill>
                          <a:schemeClr val="dk1"/>
                        </a:solidFill>
                        <a:effectLst/>
                        <a:latin typeface="+mn-lt"/>
                        <a:ea typeface="+mn-ea"/>
                        <a:cs typeface="+mn-cs"/>
                      </a:endParaRPr>
                    </a:p>
                    <a:p>
                      <a:pPr algn="ctr"/>
                      <a:r>
                        <a:rPr lang="fr-FR" sz="1800" b="0" i="0" kern="1200" dirty="0">
                          <a:solidFill>
                            <a:schemeClr val="dk1"/>
                          </a:solidFill>
                          <a:effectLst/>
                          <a:latin typeface="+mn-lt"/>
                          <a:ea typeface="+mn-ea"/>
                          <a:cs typeface="+mn-cs"/>
                        </a:rPr>
                        <a:t>2016</a:t>
                      </a:r>
                    </a:p>
                    <a:p>
                      <a:pPr algn="ctr"/>
                      <a:endParaRPr lang="fr-FR" dirty="0"/>
                    </a:p>
                  </a:txBody>
                  <a:tcPr/>
                </a:tc>
                <a:tc>
                  <a:txBody>
                    <a:bodyPr/>
                    <a:lstStyle/>
                    <a:p>
                      <a:pPr algn="ctr"/>
                      <a:endParaRPr lang="fr-FR" dirty="0"/>
                    </a:p>
                    <a:p>
                      <a:pPr algn="ctr"/>
                      <a:r>
                        <a:rPr lang="fr-FR" sz="1800" b="0" i="0" kern="1200" dirty="0">
                          <a:solidFill>
                            <a:schemeClr val="dk1"/>
                          </a:solidFill>
                          <a:effectLst/>
                          <a:latin typeface="+mn-lt"/>
                          <a:ea typeface="+mn-ea"/>
                          <a:cs typeface="+mn-cs"/>
                        </a:rPr>
                        <a:t>04/2019</a:t>
                      </a:r>
                      <a:endParaRPr lang="fr-FR" dirty="0"/>
                    </a:p>
                  </a:txBody>
                  <a:tcPr/>
                </a:tc>
                <a:tc>
                  <a:txBody>
                    <a:bodyPr/>
                    <a:lstStyle/>
                    <a:p>
                      <a:endParaRPr lang="fr-FR" dirty="0"/>
                    </a:p>
                    <a:p>
                      <a:pPr algn="ctr"/>
                      <a:r>
                        <a:rPr lang="fr-FR" dirty="0"/>
                        <a:t>Commerce électronique et achats</a:t>
                      </a:r>
                    </a:p>
                  </a:txBody>
                  <a:tcPr/>
                </a:tc>
                <a:extLst>
                  <a:ext uri="{0D108BD9-81ED-4DB2-BD59-A6C34878D82A}">
                    <a16:rowId xmlns:a16="http://schemas.microsoft.com/office/drawing/2014/main" val="3649650992"/>
                  </a:ext>
                </a:extLst>
              </a:tr>
              <a:tr h="643783">
                <a:tc>
                  <a:txBody>
                    <a:bodyPr/>
                    <a:lstStyle/>
                    <a:p>
                      <a:endParaRPr lang="fr-FR" dirty="0"/>
                    </a:p>
                  </a:txBody>
                  <a:tcPr/>
                </a:tc>
                <a:tc>
                  <a:txBody>
                    <a:bodyPr/>
                    <a:lstStyle/>
                    <a:p>
                      <a:pPr algn="ctr"/>
                      <a:r>
                        <a:rPr lang="fr-FR" sz="1800" b="0" i="0" kern="1200" dirty="0">
                          <a:solidFill>
                            <a:schemeClr val="dk1"/>
                          </a:solidFill>
                          <a:effectLst/>
                          <a:latin typeface="+mn-lt"/>
                          <a:ea typeface="+mn-ea"/>
                          <a:cs typeface="+mn-cs"/>
                        </a:rPr>
                        <a:t>KYUFI</a:t>
                      </a:r>
                      <a:endParaRPr lang="fr-F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0" i="0" kern="1200" dirty="0">
                          <a:solidFill>
                            <a:schemeClr val="dk1"/>
                          </a:solidFill>
                          <a:effectLst/>
                          <a:latin typeface="+mn-lt"/>
                          <a:ea typeface="+mn-ea"/>
                          <a:cs typeface="+mn-cs"/>
                        </a:rPr>
                        <a:t>Tarek TALBI</a:t>
                      </a:r>
                    </a:p>
                    <a:p>
                      <a:pPr algn="ctr"/>
                      <a:endParaRPr lang="fr-FR" dirty="0"/>
                    </a:p>
                  </a:txBody>
                  <a:tcPr/>
                </a:tc>
                <a:tc>
                  <a:txBody>
                    <a:bodyPr/>
                    <a:lstStyle/>
                    <a:p>
                      <a:pPr algn="ctr"/>
                      <a:r>
                        <a:rPr lang="fr-FR" sz="1800" b="0" i="0" kern="1200" dirty="0">
                          <a:solidFill>
                            <a:schemeClr val="dk1"/>
                          </a:solidFill>
                          <a:effectLst/>
                          <a:latin typeface="+mn-lt"/>
                          <a:ea typeface="+mn-ea"/>
                          <a:cs typeface="+mn-cs"/>
                        </a:rPr>
                        <a:t>2013</a:t>
                      </a:r>
                      <a:endParaRPr lang="fr-FR" dirty="0"/>
                    </a:p>
                  </a:txBody>
                  <a:tcPr/>
                </a:tc>
                <a:tc>
                  <a:txBody>
                    <a:bodyPr/>
                    <a:lstStyle/>
                    <a:p>
                      <a:pPr algn="ctr"/>
                      <a:r>
                        <a:rPr lang="fr-FR" sz="1800" b="0" i="0" kern="1200" dirty="0">
                          <a:solidFill>
                            <a:schemeClr val="dk1"/>
                          </a:solidFill>
                          <a:effectLst/>
                          <a:latin typeface="+mn-lt"/>
                          <a:ea typeface="+mn-ea"/>
                          <a:cs typeface="+mn-cs"/>
                        </a:rPr>
                        <a:t>03/2020</a:t>
                      </a:r>
                      <a:endParaRPr lang="fr-FR" dirty="0"/>
                    </a:p>
                  </a:txBody>
                  <a:tcPr/>
                </a:tc>
                <a:tc>
                  <a:txBody>
                    <a:bodyPr/>
                    <a:lstStyle/>
                    <a:p>
                      <a:pPr algn="ctr"/>
                      <a:r>
                        <a:rPr lang="fr-FR" dirty="0"/>
                        <a:t>Produits et services de consommation</a:t>
                      </a:r>
                    </a:p>
                  </a:txBody>
                  <a:tcPr/>
                </a:tc>
                <a:extLst>
                  <a:ext uri="{0D108BD9-81ED-4DB2-BD59-A6C34878D82A}">
                    <a16:rowId xmlns:a16="http://schemas.microsoft.com/office/drawing/2014/main" val="3724414640"/>
                  </a:ext>
                </a:extLst>
              </a:tr>
              <a:tr h="735752">
                <a:tc>
                  <a:txBody>
                    <a:bodyPr/>
                    <a:lstStyle/>
                    <a:p>
                      <a:endParaRPr lang="fr-FR" dirty="0"/>
                    </a:p>
                  </a:txBody>
                  <a:tcPr/>
                </a:tc>
                <a:tc>
                  <a:txBody>
                    <a:bodyPr/>
                    <a:lstStyle/>
                    <a:p>
                      <a:pPr algn="ctr"/>
                      <a:endParaRPr lang="fr-FR" sz="1800" b="0" i="0" kern="1200" dirty="0">
                        <a:solidFill>
                          <a:schemeClr val="dk1"/>
                        </a:solidFill>
                        <a:effectLst/>
                        <a:latin typeface="+mn-lt"/>
                        <a:ea typeface="+mn-ea"/>
                        <a:cs typeface="+mn-cs"/>
                      </a:endParaRPr>
                    </a:p>
                    <a:p>
                      <a:pPr algn="ctr"/>
                      <a:r>
                        <a:rPr lang="fr-FR" sz="1800" b="0" i="0" kern="1200" dirty="0" err="1">
                          <a:solidFill>
                            <a:schemeClr val="dk1"/>
                          </a:solidFill>
                          <a:effectLst/>
                          <a:latin typeface="+mn-lt"/>
                          <a:ea typeface="+mn-ea"/>
                          <a:cs typeface="+mn-cs"/>
                        </a:rPr>
                        <a:t>Enova</a:t>
                      </a:r>
                      <a:r>
                        <a:rPr lang="fr-FR" sz="1800" b="0" i="0" kern="1200" dirty="0">
                          <a:solidFill>
                            <a:schemeClr val="dk1"/>
                          </a:solidFill>
                          <a:effectLst/>
                          <a:latin typeface="+mn-lt"/>
                          <a:ea typeface="+mn-ea"/>
                          <a:cs typeface="+mn-cs"/>
                        </a:rPr>
                        <a:t> </a:t>
                      </a:r>
                      <a:r>
                        <a:rPr lang="fr-FR" sz="1800" b="0" i="0" kern="1200" dirty="0" err="1">
                          <a:solidFill>
                            <a:schemeClr val="dk1"/>
                          </a:solidFill>
                          <a:effectLst/>
                          <a:latin typeface="+mn-lt"/>
                          <a:ea typeface="+mn-ea"/>
                          <a:cs typeface="+mn-cs"/>
                        </a:rPr>
                        <a:t>Robotics</a:t>
                      </a:r>
                      <a:endParaRPr lang="fr-FR" dirty="0"/>
                    </a:p>
                  </a:txBody>
                  <a:tcPr/>
                </a:tc>
                <a:tc>
                  <a:txBody>
                    <a:bodyPr/>
                    <a:lstStyle/>
                    <a:p>
                      <a:pPr algn="ctr"/>
                      <a:r>
                        <a:rPr lang="fr-FR" sz="1400" b="0" i="0" kern="1200" dirty="0">
                          <a:solidFill>
                            <a:schemeClr val="dk1"/>
                          </a:solidFill>
                          <a:effectLst/>
                          <a:latin typeface="+mn-lt"/>
                          <a:ea typeface="+mn-ea"/>
                          <a:cs typeface="+mn-cs"/>
                        </a:rPr>
                        <a:t>Anis </a:t>
                      </a:r>
                      <a:r>
                        <a:rPr lang="fr-FR" sz="1400" b="0" i="0" kern="1200" dirty="0" err="1">
                          <a:solidFill>
                            <a:schemeClr val="dk1"/>
                          </a:solidFill>
                          <a:effectLst/>
                          <a:latin typeface="+mn-lt"/>
                          <a:ea typeface="+mn-ea"/>
                          <a:cs typeface="+mn-cs"/>
                        </a:rPr>
                        <a:t>Sahbani</a:t>
                      </a:r>
                      <a:endParaRPr lang="fr-FR" sz="1400" b="0" i="0" kern="1200" dirty="0">
                        <a:solidFill>
                          <a:schemeClr val="dk1"/>
                        </a:solidFill>
                        <a:effectLst/>
                        <a:latin typeface="+mn-lt"/>
                        <a:ea typeface="+mn-ea"/>
                        <a:cs typeface="+mn-cs"/>
                      </a:endParaRPr>
                    </a:p>
                    <a:p>
                      <a:pPr algn="ctr"/>
                      <a:r>
                        <a:rPr lang="fr-FR" sz="1400" b="0" i="0" kern="1200" dirty="0">
                          <a:solidFill>
                            <a:schemeClr val="dk1"/>
                          </a:solidFill>
                          <a:effectLst/>
                          <a:latin typeface="+mn-lt"/>
                          <a:ea typeface="+mn-ea"/>
                          <a:cs typeface="+mn-cs"/>
                        </a:rPr>
                        <a:t>Philippe Bidaud</a:t>
                      </a:r>
                    </a:p>
                    <a:p>
                      <a:pPr algn="ctr"/>
                      <a:r>
                        <a:rPr lang="fr-FR" sz="1400" b="0" i="0" kern="1200" dirty="0">
                          <a:solidFill>
                            <a:schemeClr val="dk1"/>
                          </a:solidFill>
                          <a:effectLst/>
                          <a:latin typeface="+mn-lt"/>
                          <a:ea typeface="+mn-ea"/>
                          <a:cs typeface="+mn-cs"/>
                        </a:rPr>
                        <a:t>Christophe Grand</a:t>
                      </a:r>
                    </a:p>
                  </a:txBody>
                  <a:tcPr/>
                </a:tc>
                <a:tc>
                  <a:txBody>
                    <a:bodyPr/>
                    <a:lstStyle/>
                    <a:p>
                      <a:pPr algn="ctr"/>
                      <a:endParaRPr lang="fr-FR" sz="1800" b="0" i="0" kern="1200" dirty="0">
                        <a:solidFill>
                          <a:schemeClr val="dk1"/>
                        </a:solidFill>
                        <a:effectLst/>
                        <a:latin typeface="+mn-lt"/>
                        <a:ea typeface="+mn-ea"/>
                        <a:cs typeface="+mn-cs"/>
                      </a:endParaRPr>
                    </a:p>
                    <a:p>
                      <a:pPr algn="ctr"/>
                      <a:r>
                        <a:rPr lang="fr-FR" sz="1800" b="0" i="0" kern="1200" dirty="0">
                          <a:solidFill>
                            <a:schemeClr val="dk1"/>
                          </a:solidFill>
                          <a:effectLst/>
                          <a:latin typeface="+mn-lt"/>
                          <a:ea typeface="+mn-ea"/>
                          <a:cs typeface="+mn-cs"/>
                        </a:rPr>
                        <a:t>2014</a:t>
                      </a:r>
                      <a:endParaRPr lang="fr-FR" dirty="0"/>
                    </a:p>
                  </a:txBody>
                  <a:tcPr/>
                </a:tc>
                <a:tc>
                  <a:txBody>
                    <a:bodyPr/>
                    <a:lstStyle/>
                    <a:p>
                      <a:pPr algn="ctr"/>
                      <a:r>
                        <a:rPr lang="fr-FR" dirty="0">
                          <a:effectLst/>
                          <a:latin typeface="+mn-lt"/>
                        </a:rPr>
                        <a:t>04/2019</a:t>
                      </a:r>
                    </a:p>
                  </a:txBody>
                  <a:tcPr marL="152400" marR="152400" marT="152400" marB="152400" anchor="ctr"/>
                </a:tc>
                <a:tc>
                  <a:txBody>
                    <a:bodyPr/>
                    <a:lstStyle/>
                    <a:p>
                      <a:pPr algn="ctr"/>
                      <a:r>
                        <a:rPr lang="fr-FR" dirty="0"/>
                        <a:t>Fabrication avancée et robotique</a:t>
                      </a:r>
                    </a:p>
                  </a:txBody>
                  <a:tcPr/>
                </a:tc>
                <a:extLst>
                  <a:ext uri="{0D108BD9-81ED-4DB2-BD59-A6C34878D82A}">
                    <a16:rowId xmlns:a16="http://schemas.microsoft.com/office/drawing/2014/main" val="177702113"/>
                  </a:ext>
                </a:extLst>
              </a:tr>
              <a:tr h="575732">
                <a:tc>
                  <a:txBody>
                    <a:bodyPr/>
                    <a:lstStyle/>
                    <a:p>
                      <a:endParaRPr lang="fr-FR"/>
                    </a:p>
                  </a:txBody>
                  <a:tcPr/>
                </a:tc>
                <a:tc>
                  <a:txBody>
                    <a:bodyPr/>
                    <a:lstStyle/>
                    <a:p>
                      <a:pPr algn="ctr"/>
                      <a:r>
                        <a:rPr lang="fr-FR" sz="1800" b="0" i="0" kern="1200" dirty="0" err="1">
                          <a:solidFill>
                            <a:schemeClr val="dk1"/>
                          </a:solidFill>
                          <a:effectLst/>
                          <a:latin typeface="+mn-lt"/>
                          <a:ea typeface="+mn-ea"/>
                          <a:cs typeface="+mn-cs"/>
                        </a:rPr>
                        <a:t>GoMyCode</a:t>
                      </a:r>
                      <a:endParaRPr lang="fr-FR" dirty="0"/>
                    </a:p>
                  </a:txBody>
                  <a:tcPr/>
                </a:tc>
                <a:tc>
                  <a:txBody>
                    <a:bodyPr/>
                    <a:lstStyle/>
                    <a:p>
                      <a:pPr algn="ctr"/>
                      <a:r>
                        <a:rPr lang="fr-FR" sz="1600" b="0" i="0" kern="1200" dirty="0">
                          <a:solidFill>
                            <a:schemeClr val="dk1"/>
                          </a:solidFill>
                          <a:effectLst/>
                          <a:latin typeface="+mn-lt"/>
                          <a:ea typeface="+mn-ea"/>
                          <a:cs typeface="+mn-cs"/>
                        </a:rPr>
                        <a:t>Yahya Bouhlel</a:t>
                      </a:r>
                    </a:p>
                    <a:p>
                      <a:pPr algn="ctr"/>
                      <a:r>
                        <a:rPr lang="fr-FR" sz="1600" b="0" i="0" kern="1200" dirty="0">
                          <a:solidFill>
                            <a:schemeClr val="dk1"/>
                          </a:solidFill>
                          <a:effectLst/>
                          <a:latin typeface="+mn-lt"/>
                          <a:ea typeface="+mn-ea"/>
                          <a:cs typeface="+mn-cs"/>
                        </a:rPr>
                        <a:t>Amine Bouhlel</a:t>
                      </a:r>
                    </a:p>
                  </a:txBody>
                  <a:tcPr/>
                </a:tc>
                <a:tc>
                  <a:txBody>
                    <a:bodyPr/>
                    <a:lstStyle/>
                    <a:p>
                      <a:pPr algn="ctr"/>
                      <a:r>
                        <a:rPr lang="fr-FR" sz="1800" b="0" i="0" kern="1200" dirty="0">
                          <a:solidFill>
                            <a:schemeClr val="dk1"/>
                          </a:solidFill>
                          <a:effectLst/>
                          <a:latin typeface="+mn-lt"/>
                          <a:ea typeface="+mn-ea"/>
                          <a:cs typeface="+mn-cs"/>
                        </a:rPr>
                        <a:t>2016</a:t>
                      </a:r>
                      <a:endParaRPr lang="fr-FR" dirty="0"/>
                    </a:p>
                  </a:txBody>
                  <a:tcPr/>
                </a:tc>
                <a:tc>
                  <a:txBody>
                    <a:bodyPr/>
                    <a:lstStyle/>
                    <a:p>
                      <a:pPr algn="ctr"/>
                      <a:r>
                        <a:rPr lang="fr-FR" dirty="0">
                          <a:effectLst/>
                          <a:latin typeface="+mn-lt"/>
                        </a:rPr>
                        <a:t>05/2019</a:t>
                      </a:r>
                    </a:p>
                  </a:txBody>
                  <a:tcPr marL="152400" marR="152400" marT="152400" marB="152400" anchor="ctr"/>
                </a:tc>
                <a:tc>
                  <a:txBody>
                    <a:bodyPr/>
                    <a:lstStyle/>
                    <a:p>
                      <a:pPr algn="ctr"/>
                      <a:r>
                        <a:rPr lang="fr-FR" dirty="0" err="1"/>
                        <a:t>EDUTech</a:t>
                      </a:r>
                      <a:r>
                        <a:rPr lang="fr-FR" dirty="0"/>
                        <a:t> </a:t>
                      </a:r>
                    </a:p>
                  </a:txBody>
                  <a:tcPr/>
                </a:tc>
                <a:extLst>
                  <a:ext uri="{0D108BD9-81ED-4DB2-BD59-A6C34878D82A}">
                    <a16:rowId xmlns:a16="http://schemas.microsoft.com/office/drawing/2014/main" val="528083908"/>
                  </a:ext>
                </a:extLst>
              </a:tr>
              <a:tr h="575732">
                <a:tc>
                  <a:txBody>
                    <a:bodyPr/>
                    <a:lstStyle/>
                    <a:p>
                      <a:endParaRPr lang="fr-FR"/>
                    </a:p>
                  </a:txBody>
                  <a:tcPr/>
                </a:tc>
                <a:tc>
                  <a:txBody>
                    <a:bodyPr/>
                    <a:lstStyle/>
                    <a:p>
                      <a:pPr algn="ctr"/>
                      <a:r>
                        <a:rPr lang="fr-FR" sz="1650" b="0" i="0" kern="1200" dirty="0">
                          <a:solidFill>
                            <a:schemeClr val="dk1"/>
                          </a:solidFill>
                          <a:effectLst/>
                          <a:latin typeface="+mn-lt"/>
                          <a:ea typeface="+mn-ea"/>
                          <a:cs typeface="+mn-cs"/>
                        </a:rPr>
                        <a:t>SF Technologies</a:t>
                      </a:r>
                      <a:endParaRPr lang="fr-FR" sz="165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0" i="0" kern="1200" dirty="0">
                          <a:solidFill>
                            <a:schemeClr val="dk1"/>
                          </a:solidFill>
                          <a:effectLst/>
                          <a:latin typeface="+mn-lt"/>
                          <a:ea typeface="+mn-ea"/>
                          <a:cs typeface="+mn-cs"/>
                        </a:rPr>
                        <a:t>Mohamed Taher Hammami</a:t>
                      </a:r>
                    </a:p>
                  </a:txBody>
                  <a:tcPr/>
                </a:tc>
                <a:tc>
                  <a:txBody>
                    <a:bodyPr/>
                    <a:lstStyle/>
                    <a:p>
                      <a:pPr algn="ctr"/>
                      <a:r>
                        <a:rPr lang="fr-FR" dirty="0">
                          <a:effectLst/>
                          <a:latin typeface="+mn-lt"/>
                        </a:rPr>
                        <a:t>2019</a:t>
                      </a:r>
                    </a:p>
                  </a:txBody>
                  <a:tcPr marL="152400" marR="152400" marT="152400" marB="152400" anchor="ctr"/>
                </a:tc>
                <a:tc>
                  <a:txBody>
                    <a:bodyPr/>
                    <a:lstStyle/>
                    <a:p>
                      <a:pPr algn="ctr"/>
                      <a:r>
                        <a:rPr lang="fr-FR" sz="1800" b="0" i="0" kern="1200" dirty="0">
                          <a:solidFill>
                            <a:schemeClr val="dk1"/>
                          </a:solidFill>
                          <a:effectLst/>
                          <a:latin typeface="+mn-lt"/>
                          <a:ea typeface="+mn-ea"/>
                          <a:cs typeface="+mn-cs"/>
                        </a:rPr>
                        <a:t>06/2019</a:t>
                      </a:r>
                      <a:endParaRPr lang="fr-FR" dirty="0"/>
                    </a:p>
                  </a:txBody>
                  <a:tcPr/>
                </a:tc>
                <a:tc>
                  <a:txBody>
                    <a:bodyPr/>
                    <a:lstStyle/>
                    <a:p>
                      <a:pPr algn="ctr"/>
                      <a:r>
                        <a:rPr lang="fr-FR" dirty="0"/>
                        <a:t>Technologie financière</a:t>
                      </a:r>
                    </a:p>
                  </a:txBody>
                  <a:tcPr/>
                </a:tc>
                <a:extLst>
                  <a:ext uri="{0D108BD9-81ED-4DB2-BD59-A6C34878D82A}">
                    <a16:rowId xmlns:a16="http://schemas.microsoft.com/office/drawing/2014/main" val="1250820852"/>
                  </a:ext>
                </a:extLst>
              </a:tr>
            </a:tbl>
          </a:graphicData>
        </a:graphic>
      </p:graphicFrame>
      <p:pic>
        <p:nvPicPr>
          <p:cNvPr id="12" name="Image 11">
            <a:extLst>
              <a:ext uri="{FF2B5EF4-FFF2-40B4-BE49-F238E27FC236}">
                <a16:creationId xmlns:a16="http://schemas.microsoft.com/office/drawing/2014/main" id="{C7791BEC-53A2-95AE-82F9-56010A7E907B}"/>
              </a:ext>
            </a:extLst>
          </p:cNvPr>
          <p:cNvPicPr>
            <a:picLocks noChangeAspect="1"/>
          </p:cNvPicPr>
          <p:nvPr/>
        </p:nvPicPr>
        <p:blipFill>
          <a:blip r:embed="rId2"/>
          <a:stretch>
            <a:fillRect/>
          </a:stretch>
        </p:blipFill>
        <p:spPr>
          <a:xfrm>
            <a:off x="16645" y="3574471"/>
            <a:ext cx="1118618" cy="606810"/>
          </a:xfrm>
          <a:prstGeom prst="rect">
            <a:avLst/>
          </a:prstGeom>
        </p:spPr>
      </p:pic>
      <p:pic>
        <p:nvPicPr>
          <p:cNvPr id="14" name="Image 13">
            <a:extLst>
              <a:ext uri="{FF2B5EF4-FFF2-40B4-BE49-F238E27FC236}">
                <a16:creationId xmlns:a16="http://schemas.microsoft.com/office/drawing/2014/main" id="{825B20DF-6561-F43A-33D3-1D96B62B11B9}"/>
              </a:ext>
            </a:extLst>
          </p:cNvPr>
          <p:cNvPicPr>
            <a:picLocks noChangeAspect="1"/>
          </p:cNvPicPr>
          <p:nvPr/>
        </p:nvPicPr>
        <p:blipFill>
          <a:blip r:embed="rId3"/>
          <a:stretch>
            <a:fillRect/>
          </a:stretch>
        </p:blipFill>
        <p:spPr>
          <a:xfrm>
            <a:off x="95993" y="1900054"/>
            <a:ext cx="959922" cy="819396"/>
          </a:xfrm>
          <a:prstGeom prst="rect">
            <a:avLst/>
          </a:prstGeom>
        </p:spPr>
      </p:pic>
      <p:pic>
        <p:nvPicPr>
          <p:cNvPr id="16" name="Image 15">
            <a:extLst>
              <a:ext uri="{FF2B5EF4-FFF2-40B4-BE49-F238E27FC236}">
                <a16:creationId xmlns:a16="http://schemas.microsoft.com/office/drawing/2014/main" id="{C469CC1F-7257-87B5-8F8D-BE170B52FF78}"/>
              </a:ext>
            </a:extLst>
          </p:cNvPr>
          <p:cNvPicPr>
            <a:picLocks noChangeAspect="1"/>
          </p:cNvPicPr>
          <p:nvPr/>
        </p:nvPicPr>
        <p:blipFill>
          <a:blip r:embed="rId4"/>
          <a:stretch>
            <a:fillRect/>
          </a:stretch>
        </p:blipFill>
        <p:spPr>
          <a:xfrm>
            <a:off x="16645" y="2989815"/>
            <a:ext cx="1055915" cy="236614"/>
          </a:xfrm>
          <a:prstGeom prst="rect">
            <a:avLst/>
          </a:prstGeom>
        </p:spPr>
      </p:pic>
      <p:pic>
        <p:nvPicPr>
          <p:cNvPr id="18" name="Image 17">
            <a:extLst>
              <a:ext uri="{FF2B5EF4-FFF2-40B4-BE49-F238E27FC236}">
                <a16:creationId xmlns:a16="http://schemas.microsoft.com/office/drawing/2014/main" id="{4C1C8D8A-FB80-4465-3250-1AC653AD26ED}"/>
              </a:ext>
            </a:extLst>
          </p:cNvPr>
          <p:cNvPicPr>
            <a:picLocks noChangeAspect="1"/>
          </p:cNvPicPr>
          <p:nvPr/>
        </p:nvPicPr>
        <p:blipFill>
          <a:blip r:embed="rId5"/>
          <a:stretch>
            <a:fillRect/>
          </a:stretch>
        </p:blipFill>
        <p:spPr>
          <a:xfrm>
            <a:off x="57040" y="4415574"/>
            <a:ext cx="1039270" cy="325449"/>
          </a:xfrm>
          <a:prstGeom prst="rect">
            <a:avLst/>
          </a:prstGeom>
        </p:spPr>
      </p:pic>
      <p:pic>
        <p:nvPicPr>
          <p:cNvPr id="20" name="Image 19">
            <a:extLst>
              <a:ext uri="{FF2B5EF4-FFF2-40B4-BE49-F238E27FC236}">
                <a16:creationId xmlns:a16="http://schemas.microsoft.com/office/drawing/2014/main" id="{F2AA3D0E-37B6-EA7A-6A74-E4B5420C0DB2}"/>
              </a:ext>
            </a:extLst>
          </p:cNvPr>
          <p:cNvPicPr>
            <a:picLocks noChangeAspect="1"/>
          </p:cNvPicPr>
          <p:nvPr/>
        </p:nvPicPr>
        <p:blipFill>
          <a:blip r:embed="rId6"/>
          <a:stretch>
            <a:fillRect/>
          </a:stretch>
        </p:blipFill>
        <p:spPr>
          <a:xfrm>
            <a:off x="-10226" y="5050130"/>
            <a:ext cx="1176345" cy="325449"/>
          </a:xfrm>
          <a:prstGeom prst="rect">
            <a:avLst/>
          </a:prstGeom>
        </p:spPr>
      </p:pic>
      <p:pic>
        <p:nvPicPr>
          <p:cNvPr id="22" name="Image 21">
            <a:extLst>
              <a:ext uri="{FF2B5EF4-FFF2-40B4-BE49-F238E27FC236}">
                <a16:creationId xmlns:a16="http://schemas.microsoft.com/office/drawing/2014/main" id="{2AFD4A22-6F9F-7F95-E10F-5D31B809643C}"/>
              </a:ext>
            </a:extLst>
          </p:cNvPr>
          <p:cNvPicPr>
            <a:picLocks noChangeAspect="1"/>
          </p:cNvPicPr>
          <p:nvPr/>
        </p:nvPicPr>
        <p:blipFill>
          <a:blip r:embed="rId7"/>
          <a:stretch>
            <a:fillRect/>
          </a:stretch>
        </p:blipFill>
        <p:spPr>
          <a:xfrm>
            <a:off x="36121" y="5633590"/>
            <a:ext cx="1079665" cy="325450"/>
          </a:xfrm>
          <a:prstGeom prst="rect">
            <a:avLst/>
          </a:prstGeom>
        </p:spPr>
      </p:pic>
      <p:pic>
        <p:nvPicPr>
          <p:cNvPr id="28" name="Image 27">
            <a:extLst>
              <a:ext uri="{FF2B5EF4-FFF2-40B4-BE49-F238E27FC236}">
                <a16:creationId xmlns:a16="http://schemas.microsoft.com/office/drawing/2014/main" id="{DB563D17-0F7E-7305-BC43-83620FCD22D6}"/>
              </a:ext>
            </a:extLst>
          </p:cNvPr>
          <p:cNvPicPr>
            <a:picLocks noChangeAspect="1"/>
          </p:cNvPicPr>
          <p:nvPr/>
        </p:nvPicPr>
        <p:blipFill>
          <a:blip r:embed="rId8"/>
          <a:stretch>
            <a:fillRect/>
          </a:stretch>
        </p:blipFill>
        <p:spPr>
          <a:xfrm>
            <a:off x="16645" y="11875"/>
            <a:ext cx="3938650" cy="1318161"/>
          </a:xfrm>
          <a:prstGeom prst="rect">
            <a:avLst/>
          </a:prstGeom>
        </p:spPr>
      </p:pic>
    </p:spTree>
    <p:extLst>
      <p:ext uri="{BB962C8B-B14F-4D97-AF65-F5344CB8AC3E}">
        <p14:creationId xmlns:p14="http://schemas.microsoft.com/office/powerpoint/2010/main" val="37939328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down)">
                                      <p:cBhvr>
                                        <p:cTn id="15" dur="500"/>
                                        <p:tgtEl>
                                          <p:spTgt spid="16"/>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down)">
                                      <p:cBhvr>
                                        <p:cTn id="19" dur="500"/>
                                        <p:tgtEl>
                                          <p:spTgt spid="12"/>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down)">
                                      <p:cBhvr>
                                        <p:cTn id="23" dur="500"/>
                                        <p:tgtEl>
                                          <p:spTgt spid="18"/>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down)">
                                      <p:cBhvr>
                                        <p:cTn id="27" dur="500"/>
                                        <p:tgtEl>
                                          <p:spTgt spid="20"/>
                                        </p:tgtEl>
                                      </p:cBhvr>
                                    </p:animEffect>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down)">
                                      <p:cBhvr>
                                        <p:cTn id="3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Espace réservé d’image 55" descr="Bâtiment de gratte-ciel">
            <a:extLst>
              <a:ext uri="{FF2B5EF4-FFF2-40B4-BE49-F238E27FC236}">
                <a16:creationId xmlns:a16="http://schemas.microsoft.com/office/drawing/2014/main" id="{8151A96E-A066-4899-8E11-03CDD28C550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6858000"/>
          </a:xfrm>
        </p:spPr>
      </p:pic>
      <p:sp>
        <p:nvSpPr>
          <p:cNvPr id="41" name="Titre 40">
            <a:extLst>
              <a:ext uri="{FF2B5EF4-FFF2-40B4-BE49-F238E27FC236}">
                <a16:creationId xmlns:a16="http://schemas.microsoft.com/office/drawing/2014/main" id="{1B3AD758-B43F-43DC-8A29-B21D2FA57DB1}"/>
              </a:ext>
            </a:extLst>
          </p:cNvPr>
          <p:cNvSpPr>
            <a:spLocks noGrp="1"/>
          </p:cNvSpPr>
          <p:nvPr>
            <p:ph type="title"/>
          </p:nvPr>
        </p:nvSpPr>
        <p:spPr>
          <a:xfrm>
            <a:off x="-1726" y="1235473"/>
            <a:ext cx="4606535" cy="3936931"/>
          </a:xfrm>
        </p:spPr>
        <p:txBody>
          <a:bodyPr rtlCol="0" anchor="b">
            <a:noAutofit/>
          </a:bodyPr>
          <a:lstStyle/>
          <a:p>
            <a:pPr algn="ctr">
              <a:lnSpc>
                <a:spcPct val="300000"/>
              </a:lnSpc>
            </a:pPr>
            <a:r>
              <a:rPr lang="fr-FR" sz="4000" dirty="0">
                <a:solidFill>
                  <a:schemeClr val="accent5">
                    <a:lumMod val="60000"/>
                    <a:lumOff val="40000"/>
                  </a:schemeClr>
                </a:solidFill>
                <a:effectLst>
                  <a:outerShdw blurRad="38100" dist="38100" dir="2700000" algn="tl">
                    <a:srgbClr val="000000">
                      <a:alpha val="43137"/>
                    </a:srgbClr>
                  </a:outerShdw>
                </a:effectLst>
                <a:latin typeface="Segoe UI" panose="020B0502040204020203" pitchFamily="34" charset="0"/>
                <a:ea typeface="Calibri" panose="020F0502020204030204" pitchFamily="34" charset="0"/>
                <a:cs typeface="Arial" panose="020B0604020202020204" pitchFamily="34" charset="0"/>
              </a:rPr>
              <a:t>Conclusion </a:t>
            </a:r>
            <a:br>
              <a:rPr lang="fr-FR" sz="1800" dirty="0">
                <a:effectLst/>
                <a:latin typeface="Calibri" panose="020F0502020204030204" pitchFamily="34" charset="0"/>
                <a:ea typeface="Calibri" panose="020F0502020204030204" pitchFamily="34" charset="0"/>
                <a:cs typeface="Arial" panose="020B0604020202020204" pitchFamily="34" charset="0"/>
              </a:rPr>
            </a:br>
            <a:endParaRPr lang="fr-FR" sz="3200" dirty="0"/>
          </a:p>
        </p:txBody>
      </p:sp>
      <p:sp>
        <p:nvSpPr>
          <p:cNvPr id="24" name="Espace réservé du numéro de diapositive 23">
            <a:extLst>
              <a:ext uri="{FF2B5EF4-FFF2-40B4-BE49-F238E27FC236}">
                <a16:creationId xmlns:a16="http://schemas.microsoft.com/office/drawing/2014/main" id="{8CCD3357-E9A1-4B6C-ACE7-EBAE9E70BFD0}"/>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pPr rtl="0"/>
              <a:t>27</a:t>
            </a:fld>
            <a:endParaRPr lang="fr-FR" dirty="0"/>
          </a:p>
        </p:txBody>
      </p:sp>
    </p:spTree>
    <p:extLst>
      <p:ext uri="{BB962C8B-B14F-4D97-AF65-F5344CB8AC3E}">
        <p14:creationId xmlns:p14="http://schemas.microsoft.com/office/powerpoint/2010/main" val="2775452834"/>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5794278F-BBE1-4D62-8038-1FE9C98B6D37}"/>
              </a:ext>
            </a:extLst>
          </p:cNvPr>
          <p:cNvSpPr>
            <a:spLocks noGrp="1"/>
          </p:cNvSpPr>
          <p:nvPr>
            <p:ph type="title"/>
          </p:nvPr>
        </p:nvSpPr>
        <p:spPr>
          <a:xfrm>
            <a:off x="5376668" y="537381"/>
            <a:ext cx="6172412" cy="1031927"/>
          </a:xfrm>
        </p:spPr>
        <p:txBody>
          <a:bodyPr rtlCol="0"/>
          <a:lstStyle/>
          <a:p>
            <a:pPr rtl="0"/>
            <a:r>
              <a:rPr lang="fr-FR" dirty="0"/>
              <a:t>Conclusion </a:t>
            </a:r>
          </a:p>
        </p:txBody>
      </p:sp>
      <p:pic>
        <p:nvPicPr>
          <p:cNvPr id="11" name="Espace réservé d’image 10" descr="Un gros plan d’une personne utilisant un ordinateur">
            <a:extLst>
              <a:ext uri="{FF2B5EF4-FFF2-40B4-BE49-F238E27FC236}">
                <a16:creationId xmlns:a16="http://schemas.microsoft.com/office/drawing/2014/main" id="{2090A0CF-D5B6-46F6-9148-3018C1F68218}"/>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 y="-3"/>
            <a:ext cx="4613544" cy="2249321"/>
          </a:xfrm>
        </p:spPr>
      </p:pic>
      <p:pic>
        <p:nvPicPr>
          <p:cNvPr id="13" name="Espace réservé d’image 12" descr="Reflet d’un écran graphique numérique">
            <a:extLst>
              <a:ext uri="{FF2B5EF4-FFF2-40B4-BE49-F238E27FC236}">
                <a16:creationId xmlns:a16="http://schemas.microsoft.com/office/drawing/2014/main" id="{FD008D2D-DCC4-47D7-9308-F53E3DC8BA33}"/>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1" y="2311339"/>
            <a:ext cx="4613544" cy="2241520"/>
          </a:xfrm>
        </p:spPr>
      </p:pic>
      <p:pic>
        <p:nvPicPr>
          <p:cNvPr id="8" name="Espace réservé d’image 7" descr="Salle de conférence">
            <a:extLst>
              <a:ext uri="{FF2B5EF4-FFF2-40B4-BE49-F238E27FC236}">
                <a16:creationId xmlns:a16="http://schemas.microsoft.com/office/drawing/2014/main" id="{13908DB8-E92A-433D-BC79-CFD872B072D7}"/>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1" y="4613572"/>
            <a:ext cx="4613544" cy="2241520"/>
          </a:xfrm>
        </p:spPr>
      </p:pic>
      <p:sp>
        <p:nvSpPr>
          <p:cNvPr id="18" name="Espace réservé du numéro de diapositive 17">
            <a:extLst>
              <a:ext uri="{FF2B5EF4-FFF2-40B4-BE49-F238E27FC236}">
                <a16:creationId xmlns:a16="http://schemas.microsoft.com/office/drawing/2014/main" id="{75DB2E64-AD14-44FE-948F-FCBEC637E2C1}"/>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pPr rtl="0"/>
              <a:t>28</a:t>
            </a:fld>
            <a:endParaRPr lang="fr-FR" dirty="0"/>
          </a:p>
        </p:txBody>
      </p:sp>
      <p:sp>
        <p:nvSpPr>
          <p:cNvPr id="3" name="Espace réservé du contenu 2">
            <a:extLst>
              <a:ext uri="{FF2B5EF4-FFF2-40B4-BE49-F238E27FC236}">
                <a16:creationId xmlns:a16="http://schemas.microsoft.com/office/drawing/2014/main" id="{A801AC23-803B-FC4C-C2A0-0347264044BD}"/>
              </a:ext>
            </a:extLst>
          </p:cNvPr>
          <p:cNvSpPr>
            <a:spLocks noGrp="1"/>
          </p:cNvSpPr>
          <p:nvPr>
            <p:ph idx="1"/>
          </p:nvPr>
        </p:nvSpPr>
        <p:spPr>
          <a:xfrm>
            <a:off x="5376670" y="1735744"/>
            <a:ext cx="6332399" cy="4736307"/>
          </a:xfrm>
        </p:spPr>
        <p:txBody>
          <a:bodyPr>
            <a:noAutofit/>
          </a:bodyPr>
          <a:lstStyle/>
          <a:p>
            <a:r>
              <a:rPr lang="fr-FR" sz="1400" b="1" dirty="0">
                <a:latin typeface="Bahnschrift Light" panose="020B0502040204020203" pitchFamily="34" charset="0"/>
              </a:rPr>
              <a:t>Dans ce projet, vous venez d’en apprendre plus sur cette boîte tendance à travers sa signification, son histoire, ses avantages, comment la financier et les étapes de sa création,</a:t>
            </a:r>
          </a:p>
          <a:p>
            <a:r>
              <a:rPr lang="fr-FR" sz="1400" b="1" i="0" dirty="0">
                <a:solidFill>
                  <a:srgbClr val="050505"/>
                </a:solidFill>
                <a:effectLst/>
                <a:latin typeface="Bahnschrift Light" panose="020B0502040204020203" pitchFamily="34" charset="0"/>
              </a:rPr>
              <a:t>Elle est l’entreprise la plus prometteuse et qui a permis l’avènement de l’informatique, d’Internet et des dernières technologies et de permettre à plusieurs concepteurs de devenir des géants dans leur domaine. Si vous êtes friand d’innovation et que vous souhaitez grandir très rapidement, pourquoi ne pas vous lancer dans l’aventure et rentrer dans cet univers ? Une idée simple qui est assez originale peut devenir une grande firme. Ainsi, vous participerez à l’évolution de l’économie tunisienne en vous lançant là-dedans. N’hésitez plus</a:t>
            </a:r>
            <a:r>
              <a:rPr lang="fr-FR" sz="1400" b="1" dirty="0">
                <a:latin typeface="Bahnschrift Light" panose="020B0502040204020203" pitchFamily="34" charset="0"/>
              </a:rPr>
              <a:t>  </a:t>
            </a:r>
          </a:p>
        </p:txBody>
      </p:sp>
    </p:spTree>
    <p:extLst>
      <p:ext uri="{BB962C8B-B14F-4D97-AF65-F5344CB8AC3E}">
        <p14:creationId xmlns:p14="http://schemas.microsoft.com/office/powerpoint/2010/main" val="11093322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664081DB-1923-4878-AB15-AD54F35A1DC7}"/>
              </a:ext>
            </a:extLst>
          </p:cNvPr>
          <p:cNvSpPr>
            <a:spLocks noGrp="1"/>
          </p:cNvSpPr>
          <p:nvPr>
            <p:ph type="title"/>
          </p:nvPr>
        </p:nvSpPr>
        <p:spPr>
          <a:xfrm>
            <a:off x="2694252" y="1138041"/>
            <a:ext cx="4862811" cy="2019488"/>
          </a:xfrm>
        </p:spPr>
        <p:txBody>
          <a:bodyPr rtlCol="0"/>
          <a:lstStyle/>
          <a:p>
            <a:pPr rtl="0"/>
            <a:r>
              <a:rPr lang="fr-FR" dirty="0"/>
              <a:t>MERCI</a:t>
            </a:r>
          </a:p>
        </p:txBody>
      </p:sp>
      <p:pic>
        <p:nvPicPr>
          <p:cNvPr id="32" name="Espace réservé d’image 31" descr="Deux personnes collaborant sur un ordinateur portable et une tablette avec des graphiques et des tableaux ">
            <a:extLst>
              <a:ext uri="{FF2B5EF4-FFF2-40B4-BE49-F238E27FC236}">
                <a16:creationId xmlns:a16="http://schemas.microsoft.com/office/drawing/2014/main" id="{C4A8B214-180D-446B-9616-62B7371F3DDA}"/>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6858023" y="4941"/>
            <a:ext cx="5333977" cy="3392053"/>
          </a:xfrm>
        </p:spPr>
      </p:pic>
      <p:pic>
        <p:nvPicPr>
          <p:cNvPr id="30" name="Espace réservé d’image 29" descr="Escalier de bureaux, lumières suspendues">
            <a:extLst>
              <a:ext uri="{FF2B5EF4-FFF2-40B4-BE49-F238E27FC236}">
                <a16:creationId xmlns:a16="http://schemas.microsoft.com/office/drawing/2014/main" id="{C1CA27C7-F47D-4606-AAE8-32BD4D06983A}"/>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a:stretch/>
        </p:blipFill>
        <p:spPr>
          <a:xfrm>
            <a:off x="1067712" y="3461002"/>
            <a:ext cx="5728215" cy="3396997"/>
          </a:xfrm>
        </p:spPr>
      </p:pic>
      <p:sp>
        <p:nvSpPr>
          <p:cNvPr id="5" name="Espace réservé du contenu 4">
            <a:extLst>
              <a:ext uri="{FF2B5EF4-FFF2-40B4-BE49-F238E27FC236}">
                <a16:creationId xmlns:a16="http://schemas.microsoft.com/office/drawing/2014/main" id="{5755816F-F516-477A-8EF2-D8CA20267590}"/>
              </a:ext>
            </a:extLst>
          </p:cNvPr>
          <p:cNvSpPr>
            <a:spLocks noGrp="1"/>
          </p:cNvSpPr>
          <p:nvPr>
            <p:ph idx="1"/>
          </p:nvPr>
        </p:nvSpPr>
        <p:spPr>
          <a:xfrm>
            <a:off x="6994877" y="4618801"/>
            <a:ext cx="5209556" cy="2285000"/>
          </a:xfrm>
        </p:spPr>
        <p:txBody>
          <a:bodyPr rtlCol="0">
            <a:normAutofit/>
          </a:bodyPr>
          <a:lstStyle/>
          <a:p>
            <a:pPr rtl="0"/>
            <a:r>
              <a:rPr lang="fr-FR" sz="3600" b="1" i="1" dirty="0">
                <a:solidFill>
                  <a:schemeClr val="accent5">
                    <a:lumMod val="50000"/>
                  </a:schemeClr>
                </a:solidFill>
                <a:effectLst>
                  <a:outerShdw blurRad="38100" dist="38100" dir="2700000" algn="tl">
                    <a:srgbClr val="000000">
                      <a:alpha val="43137"/>
                    </a:srgbClr>
                  </a:outerShdw>
                </a:effectLst>
                <a:latin typeface="Algerian" panose="04020705040A02060702" pitchFamily="82" charset="0"/>
              </a:rPr>
              <a:t>Startups EN TUNISIE</a:t>
            </a:r>
          </a:p>
          <a:p>
            <a:pPr rtl="0"/>
            <a:r>
              <a:rPr lang="fr-FR" dirty="0"/>
              <a:t> </a:t>
            </a:r>
          </a:p>
        </p:txBody>
      </p:sp>
      <p:sp>
        <p:nvSpPr>
          <p:cNvPr id="33" name="Espace réservé de la date 32">
            <a:extLst>
              <a:ext uri="{FF2B5EF4-FFF2-40B4-BE49-F238E27FC236}">
                <a16:creationId xmlns:a16="http://schemas.microsoft.com/office/drawing/2014/main" id="{0D675628-85B5-4093-90F8-769A1F3405CE}"/>
              </a:ext>
            </a:extLst>
          </p:cNvPr>
          <p:cNvSpPr>
            <a:spLocks noGrp="1"/>
          </p:cNvSpPr>
          <p:nvPr>
            <p:ph type="dt" sz="half" idx="10"/>
          </p:nvPr>
        </p:nvSpPr>
        <p:spPr>
          <a:xfrm>
            <a:off x="7377730" y="6309360"/>
            <a:ext cx="2736329" cy="457200"/>
          </a:xfrm>
        </p:spPr>
        <p:txBody>
          <a:bodyPr rtlCol="0"/>
          <a:lstStyle/>
          <a:p>
            <a:r>
              <a:rPr lang="fr-FR" dirty="0">
                <a:solidFill>
                  <a:schemeClr val="accent5">
                    <a:lumMod val="50000"/>
                  </a:schemeClr>
                </a:solidFill>
                <a:effectLst>
                  <a:outerShdw blurRad="50800" dist="38100" dir="2700000" algn="tl" rotWithShape="0">
                    <a:prstClr val="black">
                      <a:alpha val="43000"/>
                    </a:prstClr>
                  </a:outerShdw>
                </a:effectLst>
              </a:rPr>
              <a:t>25/11/2022</a:t>
            </a:r>
          </a:p>
          <a:p>
            <a:pPr rtl="0"/>
            <a:endParaRPr lang="fr-FR" dirty="0"/>
          </a:p>
        </p:txBody>
      </p:sp>
      <p:sp>
        <p:nvSpPr>
          <p:cNvPr id="35" name="Espace réservé du numéro de diapositive 34">
            <a:extLst>
              <a:ext uri="{FF2B5EF4-FFF2-40B4-BE49-F238E27FC236}">
                <a16:creationId xmlns:a16="http://schemas.microsoft.com/office/drawing/2014/main" id="{6F05ADB0-C4C0-4EB9-ACD6-D5D69C07C06E}"/>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pPr rtl="0"/>
              <a:t>29</a:t>
            </a:fld>
            <a:endParaRPr lang="fr-FR" dirty="0"/>
          </a:p>
        </p:txBody>
      </p:sp>
    </p:spTree>
    <p:extLst>
      <p:ext uri="{BB962C8B-B14F-4D97-AF65-F5344CB8AC3E}">
        <p14:creationId xmlns:p14="http://schemas.microsoft.com/office/powerpoint/2010/main" val="79820399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Espace réservé d’image 55" descr="Bâtiment de gratte-ciel">
            <a:extLst>
              <a:ext uri="{FF2B5EF4-FFF2-40B4-BE49-F238E27FC236}">
                <a16:creationId xmlns:a16="http://schemas.microsoft.com/office/drawing/2014/main" id="{8151A96E-A066-4899-8E11-03CDD28C550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6858000"/>
          </a:xfrm>
        </p:spPr>
      </p:pic>
      <p:sp>
        <p:nvSpPr>
          <p:cNvPr id="41" name="Titre 40">
            <a:extLst>
              <a:ext uri="{FF2B5EF4-FFF2-40B4-BE49-F238E27FC236}">
                <a16:creationId xmlns:a16="http://schemas.microsoft.com/office/drawing/2014/main" id="{1B3AD758-B43F-43DC-8A29-B21D2FA57DB1}"/>
              </a:ext>
            </a:extLst>
          </p:cNvPr>
          <p:cNvSpPr>
            <a:spLocks noGrp="1"/>
          </p:cNvSpPr>
          <p:nvPr>
            <p:ph type="title"/>
          </p:nvPr>
        </p:nvSpPr>
        <p:spPr>
          <a:xfrm>
            <a:off x="0" y="2126974"/>
            <a:ext cx="4606535" cy="2763078"/>
          </a:xfrm>
        </p:spPr>
        <p:txBody>
          <a:bodyPr rtlCol="0" anchor="b">
            <a:noAutofit/>
          </a:bodyPr>
          <a:lstStyle/>
          <a:p>
            <a:r>
              <a:rPr lang="fr-FR" sz="4000" dirty="0">
                <a:latin typeface="Bodoni MT" panose="02070603080606020203" pitchFamily="18" charset="0"/>
                <a:ea typeface="Calibri" panose="020F0502020204030204" pitchFamily="34" charset="0"/>
                <a:cs typeface="Arial" panose="020B0604020202020204" pitchFamily="34" charset="0"/>
              </a:rPr>
              <a:t>D</a:t>
            </a:r>
            <a:r>
              <a:rPr lang="fr-FR" sz="4000" dirty="0">
                <a:effectLst/>
                <a:latin typeface="Bodoni MT" panose="02070603080606020203" pitchFamily="18" charset="0"/>
                <a:ea typeface="Calibri" panose="020F0502020204030204" pitchFamily="34" charset="0"/>
                <a:cs typeface="Arial" panose="020B0604020202020204" pitchFamily="34" charset="0"/>
              </a:rPr>
              <a:t>éfinition d’une entreprise et une startup  </a:t>
            </a:r>
            <a:br>
              <a:rPr lang="fr-FR" sz="1800" dirty="0">
                <a:effectLst/>
                <a:latin typeface="Calibri" panose="020F0502020204030204" pitchFamily="34" charset="0"/>
                <a:ea typeface="Calibri" panose="020F0502020204030204" pitchFamily="34" charset="0"/>
                <a:cs typeface="Arial" panose="020B0604020202020204" pitchFamily="34" charset="0"/>
              </a:rPr>
            </a:br>
            <a:endParaRPr lang="fr-FR" sz="3200" dirty="0"/>
          </a:p>
        </p:txBody>
      </p:sp>
      <p:sp>
        <p:nvSpPr>
          <p:cNvPr id="24" name="Espace réservé du numéro de diapositive 23">
            <a:extLst>
              <a:ext uri="{FF2B5EF4-FFF2-40B4-BE49-F238E27FC236}">
                <a16:creationId xmlns:a16="http://schemas.microsoft.com/office/drawing/2014/main" id="{8CCD3357-E9A1-4B6C-ACE7-EBAE9E70BFD0}"/>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pPr rtl="0"/>
              <a:t>3</a:t>
            </a:fld>
            <a:endParaRPr lang="fr-FR" dirty="0"/>
          </a:p>
        </p:txBody>
      </p:sp>
    </p:spTree>
    <p:extLst>
      <p:ext uri="{BB962C8B-B14F-4D97-AF65-F5344CB8AC3E}">
        <p14:creationId xmlns:p14="http://schemas.microsoft.com/office/powerpoint/2010/main" val="205695219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0EDB7E63-0AD5-451A-9802-48AB1D44E6A8}"/>
              </a:ext>
            </a:extLst>
          </p:cNvPr>
          <p:cNvSpPr>
            <a:spLocks noGrp="1"/>
          </p:cNvSpPr>
          <p:nvPr>
            <p:ph type="title"/>
          </p:nvPr>
        </p:nvSpPr>
        <p:spPr>
          <a:xfrm>
            <a:off x="4722921" y="-139170"/>
            <a:ext cx="7469079" cy="7617041"/>
          </a:xfrm>
        </p:spPr>
        <p:txBody>
          <a:bodyPr rtlCol="0">
            <a:normAutofit fontScale="90000"/>
          </a:bodyPr>
          <a:lstStyle/>
          <a:p>
            <a:r>
              <a:rPr lang="fr-FR" sz="2000" i="1" u="sng" dirty="0">
                <a:solidFill>
                  <a:schemeClr val="accent1">
                    <a:lumMod val="50000"/>
                  </a:schemeClr>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Définition de l’entreprise : </a:t>
            </a:r>
            <a:br>
              <a:rPr lang="fr-FR" sz="1800" dirty="0">
                <a:solidFill>
                  <a:srgbClr val="FF0000"/>
                </a:solidFill>
                <a:effectLst/>
                <a:latin typeface="Arial" panose="020B0604020202020204" pitchFamily="34" charset="0"/>
                <a:ea typeface="Calibri" panose="020F0502020204030204" pitchFamily="34" charset="0"/>
                <a:cs typeface="Arial" panose="020B0604020202020204" pitchFamily="34" charset="0"/>
              </a:rPr>
            </a:br>
            <a:r>
              <a:rPr lang="fr-FR" sz="2200" dirty="0">
                <a:solidFill>
                  <a:srgbClr val="202124"/>
                </a:solidFill>
                <a:effectLst/>
                <a:latin typeface="Arial" panose="020B0604020202020204" pitchFamily="34" charset="0"/>
                <a:ea typeface="Calibri" panose="020F0502020204030204" pitchFamily="34" charset="0"/>
                <a:cs typeface="Arial" panose="020B0604020202020204" pitchFamily="34" charset="0"/>
              </a:rPr>
              <a:t>L'</a:t>
            </a:r>
            <a:r>
              <a:rPr lang="fr-FR" sz="2200" b="1" dirty="0">
                <a:solidFill>
                  <a:srgbClr val="202124"/>
                </a:solidFill>
                <a:effectLst/>
                <a:latin typeface="Arial" panose="020B0604020202020204" pitchFamily="34" charset="0"/>
                <a:ea typeface="Calibri" panose="020F0502020204030204" pitchFamily="34" charset="0"/>
                <a:cs typeface="Arial" panose="020B0604020202020204" pitchFamily="34" charset="0"/>
              </a:rPr>
              <a:t>entreprise</a:t>
            </a:r>
            <a:r>
              <a:rPr lang="fr-FR" sz="2200" dirty="0">
                <a:solidFill>
                  <a:srgbClr val="202124"/>
                </a:solidFill>
                <a:effectLst/>
                <a:latin typeface="Arial" panose="020B0604020202020204" pitchFamily="34" charset="0"/>
                <a:ea typeface="Calibri" panose="020F0502020204030204" pitchFamily="34" charset="0"/>
                <a:cs typeface="Arial" panose="020B0604020202020204" pitchFamily="34" charset="0"/>
              </a:rPr>
              <a:t> est la plus petite combinaison d'unités légales qui constitue une unité organisationnelle de production de biens et de services jouissant d'une certaine autonomie de décision, notamment pour l'affectation de ses ressources courantes.</a:t>
            </a:r>
            <a:br>
              <a:rPr lang="fr-FR" sz="1800" dirty="0">
                <a:solidFill>
                  <a:srgbClr val="202124"/>
                </a:solidFill>
                <a:effectLst/>
                <a:latin typeface="Arial" panose="020B0604020202020204" pitchFamily="34" charset="0"/>
                <a:ea typeface="Calibri" panose="020F0502020204030204" pitchFamily="34" charset="0"/>
                <a:cs typeface="Arial" panose="020B0604020202020204" pitchFamily="34" charset="0"/>
              </a:rPr>
            </a:br>
            <a:br>
              <a:rPr lang="fr-FR" sz="1800" dirty="0">
                <a:effectLst/>
                <a:latin typeface="Calibri" panose="020F0502020204030204" pitchFamily="34" charset="0"/>
                <a:ea typeface="Calibri" panose="020F0502020204030204" pitchFamily="34" charset="0"/>
                <a:cs typeface="Arial" panose="020B0604020202020204" pitchFamily="34" charset="0"/>
              </a:rPr>
            </a:br>
            <a:r>
              <a:rPr lang="fr-FR" sz="2000" i="1" u="sng" dirty="0">
                <a:solidFill>
                  <a:schemeClr val="accent1">
                    <a:lumMod val="5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rPr>
              <a:t>Définition d’une startup : </a:t>
            </a:r>
            <a:br>
              <a:rPr lang="fr-FR" sz="1800" b="0" dirty="0">
                <a:solidFill>
                  <a:schemeClr val="accent1">
                    <a:lumMod val="5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rPr>
            </a:br>
            <a:r>
              <a:rPr lang="fr-FR" sz="2200" dirty="0">
                <a:solidFill>
                  <a:srgbClr val="333132"/>
                </a:solidFill>
                <a:effectLst/>
                <a:latin typeface="Segoe UI" panose="020B0502040204020203" pitchFamily="34" charset="0"/>
                <a:ea typeface="Calibri" panose="020F0502020204030204" pitchFamily="34" charset="0"/>
                <a:cs typeface="Arial" panose="020B0604020202020204" pitchFamily="34" charset="0"/>
              </a:rPr>
              <a:t>Signifiant littéralement </a:t>
            </a:r>
            <a:r>
              <a:rPr lang="fr-FR" sz="2200" dirty="0">
                <a:solidFill>
                  <a:schemeClr val="accent1">
                    <a:lumMod val="50000"/>
                  </a:schemeClr>
                </a:solidFill>
                <a:effectLst/>
                <a:latin typeface="Segoe UI" panose="020B0502040204020203" pitchFamily="34" charset="0"/>
                <a:ea typeface="Calibri" panose="020F0502020204030204" pitchFamily="34" charset="0"/>
                <a:cs typeface="Arial" panose="020B0604020202020204" pitchFamily="34" charset="0"/>
              </a:rPr>
              <a:t>"</a:t>
            </a:r>
            <a:r>
              <a:rPr lang="fr-FR" sz="2200" b="1" u="sng" dirty="0">
                <a:solidFill>
                  <a:schemeClr val="accent1">
                    <a:lumMod val="50000"/>
                  </a:schemeClr>
                </a:solidFill>
                <a:effectLst/>
                <a:latin typeface="Segoe UI" panose="020B0502040204020203" pitchFamily="34" charset="0"/>
                <a:ea typeface="Calibri" panose="020F0502020204030204" pitchFamily="34" charset="0"/>
                <a:cs typeface="Arial" panose="020B0604020202020204" pitchFamily="34" charset="0"/>
              </a:rPr>
              <a:t>entreprise qui démarre</a:t>
            </a:r>
            <a:r>
              <a:rPr lang="fr-FR" sz="2200" dirty="0">
                <a:solidFill>
                  <a:schemeClr val="accent1">
                    <a:lumMod val="50000"/>
                  </a:schemeClr>
                </a:solidFill>
                <a:effectLst/>
                <a:latin typeface="Segoe UI" panose="020B0502040204020203" pitchFamily="34" charset="0"/>
                <a:ea typeface="Calibri" panose="020F0502020204030204" pitchFamily="34" charset="0"/>
                <a:cs typeface="Arial" panose="020B0604020202020204" pitchFamily="34" charset="0"/>
              </a:rPr>
              <a:t>", </a:t>
            </a:r>
            <a:r>
              <a:rPr lang="fr-FR" sz="2200" dirty="0">
                <a:solidFill>
                  <a:srgbClr val="333132"/>
                </a:solidFill>
                <a:effectLst/>
                <a:latin typeface="Segoe UI" panose="020B0502040204020203" pitchFamily="34" charset="0"/>
                <a:ea typeface="Calibri" panose="020F0502020204030204" pitchFamily="34" charset="0"/>
                <a:cs typeface="Arial" panose="020B0604020202020204" pitchFamily="34" charset="0"/>
              </a:rPr>
              <a:t>la </a:t>
            </a:r>
            <a:r>
              <a:rPr lang="fr-FR" sz="2200" b="1" dirty="0">
                <a:solidFill>
                  <a:srgbClr val="333132"/>
                </a:solidFill>
                <a:effectLst/>
                <a:latin typeface="Segoe UI" panose="020B0502040204020203" pitchFamily="34" charset="0"/>
                <a:ea typeface="Calibri" panose="020F0502020204030204" pitchFamily="34" charset="0"/>
                <a:cs typeface="Arial" panose="020B0604020202020204" pitchFamily="34" charset="0"/>
              </a:rPr>
              <a:t>startup</a:t>
            </a:r>
            <a:r>
              <a:rPr lang="fr-FR" sz="2200" dirty="0">
                <a:solidFill>
                  <a:srgbClr val="333132"/>
                </a:solidFill>
                <a:effectLst/>
                <a:latin typeface="Segoe UI" panose="020B0502040204020203" pitchFamily="34" charset="0"/>
                <a:ea typeface="Calibri" panose="020F0502020204030204" pitchFamily="34" charset="0"/>
                <a:cs typeface="Arial" panose="020B0604020202020204" pitchFamily="34" charset="0"/>
              </a:rPr>
              <a:t> est liée à la notion d’expérimentation d'une nouvelle activité, sur un nouveau marché, avec un risque difficile à évaluer.</a:t>
            </a:r>
            <a:r>
              <a:rPr lang="fr-FR" sz="2400" dirty="0">
                <a:solidFill>
                  <a:srgbClr val="333132"/>
                </a:solidFill>
                <a:effectLst/>
                <a:latin typeface="Segoe UI" panose="020B0502040204020203" pitchFamily="34" charset="0"/>
                <a:ea typeface="Calibri" panose="020F0502020204030204" pitchFamily="34" charset="0"/>
                <a:cs typeface="Arial" panose="020B0604020202020204" pitchFamily="34" charset="0"/>
              </a:rPr>
              <a:t> c’est une </a:t>
            </a:r>
            <a:r>
              <a:rPr lang="fr-FR" sz="2400" u="sng" dirty="0">
                <a:solidFill>
                  <a:schemeClr val="accent1">
                    <a:lumMod val="50000"/>
                  </a:schemeClr>
                </a:solidFill>
                <a:effectLst/>
                <a:latin typeface="Segoe UI" panose="020B0502040204020203" pitchFamily="34" charset="0"/>
                <a:ea typeface="Calibri" panose="020F0502020204030204" pitchFamily="34" charset="0"/>
                <a:cs typeface="Arial" panose="020B0604020202020204" pitchFamily="34" charset="0"/>
              </a:rPr>
              <a:t>entreprise de croissance </a:t>
            </a:r>
            <a:r>
              <a:rPr lang="fr-FR" sz="2400" b="0" dirty="0">
                <a:solidFill>
                  <a:schemeClr val="accent1">
                    <a:lumMod val="50000"/>
                  </a:schemeClr>
                </a:solidFill>
                <a:effectLst/>
                <a:latin typeface="Segoe UI" panose="020B0502040204020203" pitchFamily="34" charset="0"/>
                <a:ea typeface="Calibri" panose="020F0502020204030204" pitchFamily="34" charset="0"/>
                <a:cs typeface="Arial" panose="020B0604020202020204" pitchFamily="34" charset="0"/>
              </a:rPr>
              <a:t>d’après STEVE BLANK . </a:t>
            </a:r>
            <a:r>
              <a:rPr lang="fr-FR" sz="1800" b="0" dirty="0">
                <a:solidFill>
                  <a:schemeClr val="accent1">
                    <a:lumMod val="50000"/>
                  </a:schemeClr>
                </a:solidFill>
                <a:effectLst/>
                <a:latin typeface="Palatino Linotype" panose="02040502050505030304" pitchFamily="18" charset="0"/>
                <a:ea typeface="Calibri" panose="020F0502020204030204" pitchFamily="34" charset="0"/>
                <a:cs typeface="Arial" panose="020B0604020202020204" pitchFamily="34" charset="0"/>
              </a:rPr>
              <a:t>Il a été le cofondateur ou l’un des tout premiers employés de huit startups dans le secteur des hautes technologies.</a:t>
            </a:r>
            <a:br>
              <a:rPr lang="fr-FR" sz="2200" dirty="0">
                <a:solidFill>
                  <a:srgbClr val="333132"/>
                </a:solidFill>
                <a:effectLst/>
                <a:latin typeface="Segoe UI" panose="020B0502040204020203" pitchFamily="34" charset="0"/>
                <a:ea typeface="Calibri" panose="020F0502020204030204" pitchFamily="34" charset="0"/>
                <a:cs typeface="Arial" panose="020B0604020202020204" pitchFamily="34" charset="0"/>
              </a:rPr>
            </a:br>
            <a:br>
              <a:rPr lang="fr-FR" sz="1800" dirty="0">
                <a:effectLst/>
                <a:latin typeface="Calibri" panose="020F0502020204030204" pitchFamily="34" charset="0"/>
                <a:ea typeface="Calibri" panose="020F0502020204030204" pitchFamily="34" charset="0"/>
                <a:cs typeface="Arial" panose="020B0604020202020204" pitchFamily="34" charset="0"/>
              </a:rPr>
            </a:br>
            <a:r>
              <a:rPr lang="fr-FR" sz="1800" dirty="0">
                <a:effectLst/>
                <a:latin typeface="Calibri" panose="020F0502020204030204" pitchFamily="34" charset="0"/>
                <a:ea typeface="Calibri" panose="020F0502020204030204" pitchFamily="34" charset="0"/>
                <a:cs typeface="Arial" panose="020B0604020202020204" pitchFamily="34" charset="0"/>
              </a:rPr>
              <a:t> </a:t>
            </a:r>
            <a:endParaRPr lang="fr-FR" sz="1300" dirty="0"/>
          </a:p>
        </p:txBody>
      </p:sp>
      <p:pic>
        <p:nvPicPr>
          <p:cNvPr id="16" name="Espace réservé d’image 15" descr="Graphique, tableaux et diagrammes">
            <a:extLst>
              <a:ext uri="{FF2B5EF4-FFF2-40B4-BE49-F238E27FC236}">
                <a16:creationId xmlns:a16="http://schemas.microsoft.com/office/drawing/2014/main" id="{E1DA0A58-7C3B-4F53-80D8-6355E31465F8}"/>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0" y="3461004"/>
            <a:ext cx="4613547" cy="3396996"/>
          </a:xfrm>
        </p:spPr>
      </p:pic>
      <p:pic>
        <p:nvPicPr>
          <p:cNvPr id="26" name="Espace réservé d’image 25" descr="Personnes en cours de collaboration autour d’un bureau ">
            <a:extLst>
              <a:ext uri="{FF2B5EF4-FFF2-40B4-BE49-F238E27FC236}">
                <a16:creationId xmlns:a16="http://schemas.microsoft.com/office/drawing/2014/main" id="{FBFF4B36-5D7D-42A6-A89B-A0A83CB0C2FC}"/>
              </a:ext>
            </a:extLst>
          </p:cNvPr>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a:stretch/>
        </p:blipFill>
        <p:spPr>
          <a:xfrm>
            <a:off x="0" y="0"/>
            <a:ext cx="4613548" cy="3396994"/>
          </a:xfrm>
        </p:spPr>
      </p:pic>
      <p:sp>
        <p:nvSpPr>
          <p:cNvPr id="23" name="Espace réservé du numéro de diapositive 22">
            <a:extLst>
              <a:ext uri="{FF2B5EF4-FFF2-40B4-BE49-F238E27FC236}">
                <a16:creationId xmlns:a16="http://schemas.microsoft.com/office/drawing/2014/main" id="{1CFAACA4-65B8-42F6-BCD5-C3D1E8D95F2A}"/>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pPr rtl="0"/>
              <a:t>4</a:t>
            </a:fld>
            <a:endParaRPr lang="fr-FR" dirty="0"/>
          </a:p>
        </p:txBody>
      </p:sp>
    </p:spTree>
    <p:extLst>
      <p:ext uri="{BB962C8B-B14F-4D97-AF65-F5344CB8AC3E}">
        <p14:creationId xmlns:p14="http://schemas.microsoft.com/office/powerpoint/2010/main" val="11093322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3">
            <a:extLst>
              <a:ext uri="{FF2B5EF4-FFF2-40B4-BE49-F238E27FC236}">
                <a16:creationId xmlns:a16="http://schemas.microsoft.com/office/drawing/2014/main" id="{331CEB84-49DC-40A9-B2F0-D573658AE999}"/>
              </a:ext>
            </a:extLst>
          </p:cNvPr>
          <p:cNvSpPr>
            <a:spLocks noGrp="1"/>
          </p:cNvSpPr>
          <p:nvPr>
            <p:ph type="ctrTitle"/>
          </p:nvPr>
        </p:nvSpPr>
        <p:spPr>
          <a:xfrm>
            <a:off x="7519379" y="546551"/>
            <a:ext cx="4998128" cy="2528515"/>
          </a:xfrm>
        </p:spPr>
        <p:txBody>
          <a:bodyPr rtlCol="0"/>
          <a:lstStyle/>
          <a:p>
            <a:pPr rtl="0"/>
            <a:r>
              <a:rPr lang="fr-FR" dirty="0"/>
              <a:t>Différence entre une Entreprise et une Startup </a:t>
            </a:r>
          </a:p>
        </p:txBody>
      </p:sp>
      <p:sp>
        <p:nvSpPr>
          <p:cNvPr id="15" name="Sous-titre 14">
            <a:extLst>
              <a:ext uri="{FF2B5EF4-FFF2-40B4-BE49-F238E27FC236}">
                <a16:creationId xmlns:a16="http://schemas.microsoft.com/office/drawing/2014/main" id="{B7886DF7-FA3D-4AD1-AEC1-578EA3AC8C7D}"/>
              </a:ext>
            </a:extLst>
          </p:cNvPr>
          <p:cNvSpPr>
            <a:spLocks noGrp="1"/>
          </p:cNvSpPr>
          <p:nvPr>
            <p:ph type="subTitle" idx="1"/>
          </p:nvPr>
        </p:nvSpPr>
        <p:spPr>
          <a:xfrm>
            <a:off x="7554891" y="3288717"/>
            <a:ext cx="4785068" cy="2689935"/>
          </a:xfrm>
        </p:spPr>
        <p:txBody>
          <a:bodyPr rtlCol="0">
            <a:noAutofit/>
          </a:bodyPr>
          <a:lstStyle/>
          <a:p>
            <a:pPr rtl="0"/>
            <a:r>
              <a:rPr lang="fr-FR" sz="2400" dirty="0">
                <a:solidFill>
                  <a:schemeClr val="accent1">
                    <a:lumMod val="50000"/>
                  </a:schemeClr>
                </a:solidFill>
                <a:effectLst>
                  <a:outerShdw blurRad="38100" dist="38100" dir="2700000" algn="tl">
                    <a:srgbClr val="000000">
                      <a:alpha val="43137"/>
                    </a:srgbClr>
                  </a:outerShdw>
                </a:effectLst>
                <a:latin typeface="Segoe UI" panose="020B0502040204020203" pitchFamily="34" charset="0"/>
                <a:ea typeface="Times New Roman" panose="02020603050405020304" pitchFamily="18" charset="0"/>
              </a:rPr>
              <a:t>La différence majeure entre une entreprise et une startup réside dans le modèle économique élaboré, </a:t>
            </a:r>
            <a:endParaRPr lang="fr-FR" sz="2400" dirty="0">
              <a:solidFill>
                <a:schemeClr val="accent1">
                  <a:lumMod val="50000"/>
                </a:schemeClr>
              </a:solidFill>
              <a:effectLst>
                <a:outerShdw blurRad="38100" dist="38100" dir="2700000" algn="tl">
                  <a:srgbClr val="000000">
                    <a:alpha val="43137"/>
                  </a:srgbClr>
                </a:outerShdw>
              </a:effectLst>
            </a:endParaRPr>
          </a:p>
        </p:txBody>
      </p:sp>
      <p:pic>
        <p:nvPicPr>
          <p:cNvPr id="5" name="Espace réservé d’image 4" descr="Personnes au milieu d’une salle circulaire ">
            <a:extLst>
              <a:ext uri="{FF2B5EF4-FFF2-40B4-BE49-F238E27FC236}">
                <a16:creationId xmlns:a16="http://schemas.microsoft.com/office/drawing/2014/main" id="{0CEB905B-7FDD-4B1A-96BF-B5A081A25FC8}"/>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 y="1095509"/>
            <a:ext cx="7519932" cy="5016892"/>
          </a:xfrm>
        </p:spPr>
      </p:pic>
    </p:spTree>
    <p:extLst>
      <p:ext uri="{BB962C8B-B14F-4D97-AF65-F5344CB8AC3E}">
        <p14:creationId xmlns:p14="http://schemas.microsoft.com/office/powerpoint/2010/main" val="27797926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500"/>
                                        <p:tgtEl>
                                          <p:spTgt spid="14"/>
                                        </p:tgtEl>
                                      </p:cBhvr>
                                    </p:animEffect>
                                    <p:anim calcmode="lin" valueType="num">
                                      <p:cBhvr>
                                        <p:cTn id="8" dur="1500" fill="hold"/>
                                        <p:tgtEl>
                                          <p:spTgt spid="14"/>
                                        </p:tgtEl>
                                        <p:attrNameLst>
                                          <p:attrName>ppt_x</p:attrName>
                                        </p:attrNameLst>
                                      </p:cBhvr>
                                      <p:tavLst>
                                        <p:tav tm="0">
                                          <p:val>
                                            <p:strVal val="#ppt_x"/>
                                          </p:val>
                                        </p:tav>
                                        <p:tav tm="100000">
                                          <p:val>
                                            <p:strVal val="#ppt_x"/>
                                          </p:val>
                                        </p:tav>
                                      </p:tavLst>
                                    </p:anim>
                                    <p:anim calcmode="lin" valueType="num">
                                      <p:cBhvr>
                                        <p:cTn id="9" dur="15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42" presetClass="entr" presetSubtype="0" fill="hold" grpId="0" nodeType="after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animEffect transition="in" filter="fade">
                                      <p:cBhvr>
                                        <p:cTn id="13" dur="1500"/>
                                        <p:tgtEl>
                                          <p:spTgt spid="15">
                                            <p:txEl>
                                              <p:pRg st="0" end="0"/>
                                            </p:txEl>
                                          </p:spTgt>
                                        </p:tgtEl>
                                      </p:cBhvr>
                                    </p:animEffect>
                                    <p:anim calcmode="lin" valueType="num">
                                      <p:cBhvr>
                                        <p:cTn id="14" dur="15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15" dur="15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FB2922-A2F7-8775-FE33-F63B60931437}"/>
              </a:ext>
            </a:extLst>
          </p:cNvPr>
          <p:cNvSpPr>
            <a:spLocks noGrp="1"/>
          </p:cNvSpPr>
          <p:nvPr>
            <p:ph type="title"/>
          </p:nvPr>
        </p:nvSpPr>
        <p:spPr>
          <a:xfrm>
            <a:off x="4664071" y="-102637"/>
            <a:ext cx="8717537" cy="6640597"/>
          </a:xfrm>
        </p:spPr>
        <p:txBody>
          <a:bodyPr>
            <a:normAutofit/>
          </a:bodyPr>
          <a:lstStyle/>
          <a:p>
            <a:br>
              <a:rPr lang="fr-FR" sz="2400" dirty="0">
                <a:solidFill>
                  <a:schemeClr val="accent1">
                    <a:lumMod val="50000"/>
                  </a:schemeClr>
                </a:solidFill>
                <a:effectLst/>
                <a:latin typeface="Segoe UI" panose="020B0502040204020203" pitchFamily="34" charset="0"/>
                <a:ea typeface="Calibri" panose="020F0502020204030204" pitchFamily="34" charset="0"/>
                <a:cs typeface="Arial" panose="020B0604020202020204" pitchFamily="34" charset="0"/>
              </a:rPr>
            </a:br>
            <a:r>
              <a:rPr lang="fr-FR" sz="3100" dirty="0">
                <a:solidFill>
                  <a:schemeClr val="accent1">
                    <a:lumMod val="50000"/>
                  </a:schemeClr>
                </a:solidFill>
                <a:effectLst/>
                <a:latin typeface="Segoe UI" panose="020B0502040204020203" pitchFamily="34" charset="0"/>
                <a:ea typeface="Calibri" panose="020F0502020204030204" pitchFamily="34" charset="0"/>
                <a:cs typeface="Arial" panose="020B0604020202020204" pitchFamily="34" charset="0"/>
              </a:rPr>
              <a:t> </a:t>
            </a:r>
            <a:endParaRPr lang="fr-FR" sz="3100" dirty="0"/>
          </a:p>
        </p:txBody>
      </p:sp>
      <p:sp>
        <p:nvSpPr>
          <p:cNvPr id="8" name="Espace réservé du numéro de diapositive 7">
            <a:extLst>
              <a:ext uri="{FF2B5EF4-FFF2-40B4-BE49-F238E27FC236}">
                <a16:creationId xmlns:a16="http://schemas.microsoft.com/office/drawing/2014/main" id="{492BCEC3-9D82-3A16-6E69-4D1C214D4514}"/>
              </a:ext>
            </a:extLst>
          </p:cNvPr>
          <p:cNvSpPr>
            <a:spLocks noGrp="1"/>
          </p:cNvSpPr>
          <p:nvPr>
            <p:ph type="sldNum" sz="quarter" idx="12"/>
          </p:nvPr>
        </p:nvSpPr>
        <p:spPr/>
        <p:txBody>
          <a:bodyPr/>
          <a:lstStyle/>
          <a:p>
            <a:pPr rtl="0"/>
            <a:fld id="{FAEF9944-A4F6-4C59-AEBD-678D6480B8EA}" type="slidenum">
              <a:rPr lang="fr-FR" smtClean="0"/>
              <a:t>6</a:t>
            </a:fld>
            <a:endParaRPr lang="fr-FR" dirty="0"/>
          </a:p>
        </p:txBody>
      </p:sp>
      <p:sp>
        <p:nvSpPr>
          <p:cNvPr id="6" name="ZoneTexte 5">
            <a:extLst>
              <a:ext uri="{FF2B5EF4-FFF2-40B4-BE49-F238E27FC236}">
                <a16:creationId xmlns:a16="http://schemas.microsoft.com/office/drawing/2014/main" id="{C810D958-DBF1-DA31-F5E5-77E818055EFB}"/>
              </a:ext>
            </a:extLst>
          </p:cNvPr>
          <p:cNvSpPr txBox="1"/>
          <p:nvPr/>
        </p:nvSpPr>
        <p:spPr>
          <a:xfrm>
            <a:off x="-27729" y="605919"/>
            <a:ext cx="5112912" cy="2308324"/>
          </a:xfrm>
          <a:prstGeom prst="rect">
            <a:avLst/>
          </a:prstGeom>
          <a:noFill/>
        </p:spPr>
        <p:txBody>
          <a:bodyPr wrap="square">
            <a:spAutoFit/>
          </a:bodyPr>
          <a:lstStyle/>
          <a:p>
            <a:r>
              <a:rPr lang="fr-FR" sz="2400" dirty="0">
                <a:solidFill>
                  <a:srgbClr val="FF0000"/>
                </a:solidFill>
                <a:latin typeface="Algerian" panose="04020705040A02060702" pitchFamily="82" charset="0"/>
              </a:rPr>
              <a:t>L’entreprise</a:t>
            </a:r>
            <a:r>
              <a:rPr lang="fr-FR" sz="2400" dirty="0">
                <a:latin typeface="Algerian" panose="04020705040A02060702" pitchFamily="82" charset="0"/>
              </a:rPr>
              <a:t> </a:t>
            </a:r>
            <a:r>
              <a:rPr lang="fr-FR" sz="2400" dirty="0">
                <a:solidFill>
                  <a:schemeClr val="accent1">
                    <a:lumMod val="75000"/>
                  </a:schemeClr>
                </a:solidFill>
                <a:latin typeface="Algerian" panose="04020705040A02060702" pitchFamily="82" charset="0"/>
              </a:rPr>
              <a:t>optimise un business model </a:t>
            </a:r>
            <a:r>
              <a:rPr lang="fr-FR" sz="2400" dirty="0">
                <a:latin typeface="Algerian" panose="04020705040A02060702" pitchFamily="82" charset="0"/>
              </a:rPr>
              <a:t>(modèle économique) et </a:t>
            </a:r>
            <a:r>
              <a:rPr lang="fr-FR" sz="2400" dirty="0">
                <a:solidFill>
                  <a:schemeClr val="accent1">
                    <a:lumMod val="75000"/>
                  </a:schemeClr>
                </a:solidFill>
                <a:latin typeface="Algerian" panose="04020705040A02060702" pitchFamily="82" charset="0"/>
              </a:rPr>
              <a:t>en tire un maximum de profit </a:t>
            </a:r>
            <a:r>
              <a:rPr lang="fr-FR" sz="2400" dirty="0">
                <a:latin typeface="Algerian" panose="04020705040A02060702" pitchFamily="82" charset="0"/>
              </a:rPr>
              <a:t>pour supporter ses coûts et rémunérer ses actionnaires</a:t>
            </a:r>
          </a:p>
        </p:txBody>
      </p:sp>
      <p:sp>
        <p:nvSpPr>
          <p:cNvPr id="10" name="ZoneTexte 9">
            <a:extLst>
              <a:ext uri="{FF2B5EF4-FFF2-40B4-BE49-F238E27FC236}">
                <a16:creationId xmlns:a16="http://schemas.microsoft.com/office/drawing/2014/main" id="{5EEEF7E7-3B56-BEFF-16FA-A00D669B574B}"/>
              </a:ext>
            </a:extLst>
          </p:cNvPr>
          <p:cNvSpPr txBox="1"/>
          <p:nvPr/>
        </p:nvSpPr>
        <p:spPr>
          <a:xfrm>
            <a:off x="4664071" y="282267"/>
            <a:ext cx="7527929" cy="1938992"/>
          </a:xfrm>
          <a:prstGeom prst="rect">
            <a:avLst/>
          </a:prstGeom>
          <a:noFill/>
        </p:spPr>
        <p:txBody>
          <a:bodyPr wrap="square">
            <a:spAutoFit/>
          </a:bodyPr>
          <a:lstStyle/>
          <a:p>
            <a:r>
              <a:rPr lang="fr-FR" sz="2400" dirty="0"/>
              <a:t> </a:t>
            </a:r>
            <a:r>
              <a:rPr lang="fr-FR" sz="2400" b="1" u="sng" dirty="0">
                <a:solidFill>
                  <a:schemeClr val="accent1">
                    <a:lumMod val="75000"/>
                  </a:schemeClr>
                </a:solidFill>
              </a:rPr>
              <a:t>L’entreprise </a:t>
            </a:r>
            <a:r>
              <a:rPr lang="fr-FR" sz="2400" dirty="0"/>
              <a:t>maîtrise ses produits et ses modes de production. Elle connaît également ses fournisseurs, ses clients et sa chaîne de distribution, Elle repose donc sur le principe de la réplication de son modèle économique. </a:t>
            </a:r>
          </a:p>
        </p:txBody>
      </p:sp>
      <p:sp>
        <p:nvSpPr>
          <p:cNvPr id="13" name="ZoneTexte 12">
            <a:extLst>
              <a:ext uri="{FF2B5EF4-FFF2-40B4-BE49-F238E27FC236}">
                <a16:creationId xmlns:a16="http://schemas.microsoft.com/office/drawing/2014/main" id="{C61589EB-09AD-3C82-FF78-3EC0A8FC846B}"/>
              </a:ext>
            </a:extLst>
          </p:cNvPr>
          <p:cNvSpPr txBox="1"/>
          <p:nvPr/>
        </p:nvSpPr>
        <p:spPr>
          <a:xfrm>
            <a:off x="486052" y="4435811"/>
            <a:ext cx="3997171" cy="1815882"/>
          </a:xfrm>
          <a:prstGeom prst="rect">
            <a:avLst/>
          </a:prstGeom>
          <a:noFill/>
        </p:spPr>
        <p:txBody>
          <a:bodyPr wrap="square">
            <a:spAutoFit/>
          </a:bodyPr>
          <a:lstStyle/>
          <a:p>
            <a:r>
              <a:rPr lang="fr-FR" sz="2800" dirty="0">
                <a:solidFill>
                  <a:srgbClr val="FF0000"/>
                </a:solidFill>
                <a:latin typeface="Algerian" panose="04020705040A02060702" pitchFamily="82" charset="0"/>
              </a:rPr>
              <a:t>La startup </a:t>
            </a:r>
            <a:r>
              <a:rPr lang="fr-FR" sz="2800" dirty="0">
                <a:solidFill>
                  <a:schemeClr val="accent1">
                    <a:lumMod val="75000"/>
                  </a:schemeClr>
                </a:solidFill>
                <a:latin typeface="Algerian" panose="04020705040A02060702" pitchFamily="82" charset="0"/>
              </a:rPr>
              <a:t>expérimente son business model </a:t>
            </a:r>
            <a:r>
              <a:rPr lang="fr-FR" sz="2800" dirty="0">
                <a:latin typeface="Algerian" panose="04020705040A02060702" pitchFamily="82" charset="0"/>
              </a:rPr>
              <a:t>et teste son marché.</a:t>
            </a:r>
          </a:p>
        </p:txBody>
      </p:sp>
      <p:sp>
        <p:nvSpPr>
          <p:cNvPr id="15" name="ZoneTexte 14">
            <a:extLst>
              <a:ext uri="{FF2B5EF4-FFF2-40B4-BE49-F238E27FC236}">
                <a16:creationId xmlns:a16="http://schemas.microsoft.com/office/drawing/2014/main" id="{5AEEEBBE-729E-2A5B-BAD8-66BD908CC084}"/>
              </a:ext>
            </a:extLst>
          </p:cNvPr>
          <p:cNvSpPr txBox="1"/>
          <p:nvPr/>
        </p:nvSpPr>
        <p:spPr>
          <a:xfrm>
            <a:off x="4785064" y="4554245"/>
            <a:ext cx="7252289" cy="1938992"/>
          </a:xfrm>
          <a:prstGeom prst="rect">
            <a:avLst/>
          </a:prstGeom>
          <a:noFill/>
        </p:spPr>
        <p:txBody>
          <a:bodyPr wrap="square">
            <a:spAutoFit/>
          </a:bodyPr>
          <a:lstStyle/>
          <a:p>
            <a:r>
              <a:rPr lang="fr-FR" sz="2400" b="1" u="sng" dirty="0">
                <a:solidFill>
                  <a:schemeClr val="accent1">
                    <a:lumMod val="75000"/>
                  </a:schemeClr>
                </a:solidFill>
              </a:rPr>
              <a:t>Les startups </a:t>
            </a:r>
            <a:r>
              <a:rPr lang="fr-FR" sz="2400" dirty="0"/>
              <a:t>sont conçues pour trouver un modèle économique qui puisse être répliqué. Celle-ci doit également permettre de générer des revenus importants, et ce, dans un délai très court.</a:t>
            </a:r>
          </a:p>
        </p:txBody>
      </p:sp>
      <p:pic>
        <p:nvPicPr>
          <p:cNvPr id="7" name="Image 6">
            <a:extLst>
              <a:ext uri="{FF2B5EF4-FFF2-40B4-BE49-F238E27FC236}">
                <a16:creationId xmlns:a16="http://schemas.microsoft.com/office/drawing/2014/main" id="{AEF4F9CD-5D61-D190-91E7-597B148DBEAE}"/>
              </a:ext>
            </a:extLst>
          </p:cNvPr>
          <p:cNvPicPr>
            <a:picLocks noChangeAspect="1"/>
          </p:cNvPicPr>
          <p:nvPr/>
        </p:nvPicPr>
        <p:blipFill>
          <a:blip r:embed="rId2"/>
          <a:stretch>
            <a:fillRect/>
          </a:stretch>
        </p:blipFill>
        <p:spPr>
          <a:xfrm>
            <a:off x="6708682" y="2475529"/>
            <a:ext cx="2859300" cy="1719482"/>
          </a:xfrm>
          <a:prstGeom prst="rect">
            <a:avLst/>
          </a:prstGeom>
        </p:spPr>
      </p:pic>
    </p:spTree>
    <p:extLst>
      <p:ext uri="{BB962C8B-B14F-4D97-AF65-F5344CB8AC3E}">
        <p14:creationId xmlns:p14="http://schemas.microsoft.com/office/powerpoint/2010/main" val="896565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par>
                          <p:cTn id="8" fill="hold">
                            <p:stCondLst>
                              <p:cond delay="2000"/>
                            </p:stCondLst>
                            <p:childTnLst>
                              <p:par>
                                <p:cTn id="9" presetID="6" presetClass="entr" presetSubtype="16"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circle(in)">
                                      <p:cBhvr>
                                        <p:cTn id="11" dur="2000"/>
                                        <p:tgtEl>
                                          <p:spTgt spid="10"/>
                                        </p:tgtEl>
                                      </p:cBhvr>
                                    </p:animEffect>
                                  </p:childTnLst>
                                </p:cTn>
                              </p:par>
                            </p:childTnLst>
                          </p:cTn>
                        </p:par>
                        <p:par>
                          <p:cTn id="12" fill="hold">
                            <p:stCondLst>
                              <p:cond delay="4000"/>
                            </p:stCondLst>
                            <p:childTnLst>
                              <p:par>
                                <p:cTn id="13" presetID="6" presetClass="entr" presetSubtype="16"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circle(in)">
                                      <p:cBhvr>
                                        <p:cTn id="15" dur="2000"/>
                                        <p:tgtEl>
                                          <p:spTgt spid="13"/>
                                        </p:tgtEl>
                                      </p:cBhvr>
                                    </p:animEffect>
                                  </p:childTnLst>
                                </p:cTn>
                              </p:par>
                            </p:childTnLst>
                          </p:cTn>
                        </p:par>
                        <p:par>
                          <p:cTn id="16" fill="hold">
                            <p:stCondLst>
                              <p:cond delay="6000"/>
                            </p:stCondLst>
                            <p:childTnLst>
                              <p:par>
                                <p:cTn id="17" presetID="6" presetClass="entr" presetSubtype="16"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circle(in)">
                                      <p:cBhvr>
                                        <p:cTn id="19"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3"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Espace réservé d’image 55" descr="Bâtiment de gratte-ciel">
            <a:extLst>
              <a:ext uri="{FF2B5EF4-FFF2-40B4-BE49-F238E27FC236}">
                <a16:creationId xmlns:a16="http://schemas.microsoft.com/office/drawing/2014/main" id="{8151A96E-A066-4899-8E11-03CDD28C550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6858000"/>
          </a:xfrm>
        </p:spPr>
      </p:pic>
      <p:sp>
        <p:nvSpPr>
          <p:cNvPr id="41" name="Titre 40">
            <a:extLst>
              <a:ext uri="{FF2B5EF4-FFF2-40B4-BE49-F238E27FC236}">
                <a16:creationId xmlns:a16="http://schemas.microsoft.com/office/drawing/2014/main" id="{1B3AD758-B43F-43DC-8A29-B21D2FA57DB1}"/>
              </a:ext>
            </a:extLst>
          </p:cNvPr>
          <p:cNvSpPr>
            <a:spLocks noGrp="1"/>
          </p:cNvSpPr>
          <p:nvPr>
            <p:ph type="title"/>
          </p:nvPr>
        </p:nvSpPr>
        <p:spPr>
          <a:xfrm>
            <a:off x="-1726" y="1235473"/>
            <a:ext cx="4550577" cy="3936931"/>
          </a:xfrm>
        </p:spPr>
        <p:txBody>
          <a:bodyPr rtlCol="0" anchor="b">
            <a:noAutofit/>
          </a:bodyPr>
          <a:lstStyle/>
          <a:p>
            <a:r>
              <a:rPr lang="fr-FR" sz="4800" b="1" dirty="0">
                <a:solidFill>
                  <a:schemeClr val="accent5">
                    <a:lumMod val="60000"/>
                    <a:lumOff val="4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rPr>
              <a:t>L’historique des </a:t>
            </a:r>
            <a:br>
              <a:rPr lang="fr-FR" sz="4800" b="1" dirty="0">
                <a:solidFill>
                  <a:schemeClr val="accent5">
                    <a:lumMod val="60000"/>
                    <a:lumOff val="4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rPr>
            </a:br>
            <a:r>
              <a:rPr lang="fr-FR" sz="4800" b="1" dirty="0">
                <a:solidFill>
                  <a:schemeClr val="accent5">
                    <a:lumMod val="60000"/>
                    <a:lumOff val="4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rPr>
              <a:t>Startups </a:t>
            </a:r>
            <a:br>
              <a:rPr lang="fr-FR" sz="4800" dirty="0">
                <a:effectLst/>
                <a:latin typeface="Calibri" panose="020F0502020204030204" pitchFamily="34" charset="0"/>
                <a:ea typeface="Calibri" panose="020F0502020204030204" pitchFamily="34" charset="0"/>
                <a:cs typeface="Arial" panose="020B0604020202020204" pitchFamily="34" charset="0"/>
              </a:rPr>
            </a:br>
            <a:br>
              <a:rPr lang="fr-FR" sz="1800" dirty="0">
                <a:effectLst/>
                <a:latin typeface="Calibri" panose="020F0502020204030204" pitchFamily="34" charset="0"/>
                <a:ea typeface="Calibri" panose="020F0502020204030204" pitchFamily="34" charset="0"/>
                <a:cs typeface="Arial" panose="020B0604020202020204" pitchFamily="34" charset="0"/>
              </a:rPr>
            </a:br>
            <a:endParaRPr lang="fr-FR" sz="3200" dirty="0"/>
          </a:p>
        </p:txBody>
      </p:sp>
      <p:sp>
        <p:nvSpPr>
          <p:cNvPr id="24" name="Espace réservé du numéro de diapositive 23">
            <a:extLst>
              <a:ext uri="{FF2B5EF4-FFF2-40B4-BE49-F238E27FC236}">
                <a16:creationId xmlns:a16="http://schemas.microsoft.com/office/drawing/2014/main" id="{8CCD3357-E9A1-4B6C-ACE7-EBAE9E70BFD0}"/>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pPr rtl="0"/>
              <a:t>7</a:t>
            </a:fld>
            <a:endParaRPr lang="fr-FR" dirty="0"/>
          </a:p>
        </p:txBody>
      </p:sp>
    </p:spTree>
    <p:extLst>
      <p:ext uri="{BB962C8B-B14F-4D97-AF65-F5344CB8AC3E}">
        <p14:creationId xmlns:p14="http://schemas.microsoft.com/office/powerpoint/2010/main" val="382472541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pied de page 4">
            <a:extLst>
              <a:ext uri="{FF2B5EF4-FFF2-40B4-BE49-F238E27FC236}">
                <a16:creationId xmlns:a16="http://schemas.microsoft.com/office/drawing/2014/main" id="{60E1A468-4484-47F2-8588-752552EE416C}"/>
              </a:ext>
            </a:extLst>
          </p:cNvPr>
          <p:cNvSpPr>
            <a:spLocks noGrp="1"/>
          </p:cNvSpPr>
          <p:nvPr>
            <p:ph type="ftr" sz="quarter" idx="11"/>
          </p:nvPr>
        </p:nvSpPr>
        <p:spPr>
          <a:xfrm>
            <a:off x="642917" y="6309360"/>
            <a:ext cx="3423986" cy="457200"/>
          </a:xfrm>
        </p:spPr>
        <p:txBody>
          <a:bodyPr rtlCol="0"/>
          <a:lstStyle/>
          <a:p>
            <a:pPr rtl="0"/>
            <a:r>
              <a:rPr lang="fr-FR" dirty="0"/>
              <a:t>STARTUP EN TUNISIE </a:t>
            </a:r>
          </a:p>
        </p:txBody>
      </p:sp>
      <p:sp>
        <p:nvSpPr>
          <p:cNvPr id="6" name="Espace réservé du numéro de diapositive 5">
            <a:extLst>
              <a:ext uri="{FF2B5EF4-FFF2-40B4-BE49-F238E27FC236}">
                <a16:creationId xmlns:a16="http://schemas.microsoft.com/office/drawing/2014/main" id="{8A75989F-94E4-487A-845C-A4F547DDFE8D}"/>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pPr rtl="0"/>
              <a:t>8</a:t>
            </a:fld>
            <a:endParaRPr lang="fr-FR" dirty="0"/>
          </a:p>
        </p:txBody>
      </p:sp>
      <p:sp>
        <p:nvSpPr>
          <p:cNvPr id="3" name="ZoneTexte 2">
            <a:extLst>
              <a:ext uri="{FF2B5EF4-FFF2-40B4-BE49-F238E27FC236}">
                <a16:creationId xmlns:a16="http://schemas.microsoft.com/office/drawing/2014/main" id="{1B9948AF-C432-ECCA-595A-5A22D1A17E00}"/>
              </a:ext>
            </a:extLst>
          </p:cNvPr>
          <p:cNvSpPr txBox="1"/>
          <p:nvPr/>
        </p:nvSpPr>
        <p:spPr>
          <a:xfrm>
            <a:off x="63134" y="1334356"/>
            <a:ext cx="12128866" cy="4693593"/>
          </a:xfrm>
          <a:prstGeom prst="rect">
            <a:avLst/>
          </a:prstGeom>
          <a:noFill/>
        </p:spPr>
        <p:txBody>
          <a:bodyPr wrap="square">
            <a:spAutoFit/>
          </a:bodyPr>
          <a:lstStyle/>
          <a:p>
            <a:r>
              <a:rPr lang="fr-FR" sz="2300" b="1" dirty="0">
                <a:solidFill>
                  <a:schemeClr val="accent6">
                    <a:lumMod val="50000"/>
                  </a:schemeClr>
                </a:solidFill>
                <a:latin typeface="Bahnschrift Light" panose="020B0502040204020203" pitchFamily="34" charset="0"/>
              </a:rPr>
              <a:t>Ce phénomène est apparu aux Etats-Unis, En outre, ce mot commence à émerger dans les années 20 sur le continent American, Mais c’est en 1976 qu’on commence réellement à l’utiliser,</a:t>
            </a:r>
          </a:p>
          <a:p>
            <a:r>
              <a:rPr lang="fr-FR" sz="2300" b="1" dirty="0">
                <a:solidFill>
                  <a:schemeClr val="accent6">
                    <a:lumMod val="50000"/>
                  </a:schemeClr>
                </a:solidFill>
                <a:latin typeface="Bahnschrift Light" panose="020B0502040204020203" pitchFamily="34" charset="0"/>
              </a:rPr>
              <a:t>A la fin du 20éme siècle, aux Etats-Unis, des fines dynamiques spécialisées dans les TIC ont donné naissance à des grandes inventions numériques, Comme:</a:t>
            </a:r>
          </a:p>
          <a:p>
            <a:r>
              <a:rPr lang="fr-FR" sz="2300" b="1" dirty="0">
                <a:solidFill>
                  <a:schemeClr val="accent6">
                    <a:lumMod val="50000"/>
                  </a:schemeClr>
                </a:solidFill>
                <a:latin typeface="Bahnschrift Light" panose="020B0502040204020203" pitchFamily="34" charset="0"/>
              </a:rPr>
              <a:t>HP (1939, David Packard) , APPLE (1976, Steve Jobs et Steve Wozniak) et Google (1997, Larry Page et Sergey Brin) qui ont commencé dans des endroits peu conventionnels: « des garages »,</a:t>
            </a:r>
          </a:p>
          <a:p>
            <a:r>
              <a:rPr lang="fr-FR" sz="2300" b="1" dirty="0">
                <a:solidFill>
                  <a:schemeClr val="accent6">
                    <a:lumMod val="50000"/>
                  </a:schemeClr>
                </a:solidFill>
                <a:latin typeface="Bahnschrift Light" panose="020B0502040204020203" pitchFamily="34" charset="0"/>
              </a:rPr>
              <a:t>D’autres grandes firmes qui ont été des startups au départ vont voir le jour entre le milieu des années 90 et le début des années 2000 telles qu’Amazon en 1994 et Facebook en 2004,</a:t>
            </a:r>
          </a:p>
          <a:p>
            <a:r>
              <a:rPr lang="fr-FR" sz="2300" b="1" dirty="0">
                <a:solidFill>
                  <a:schemeClr val="accent6">
                    <a:lumMod val="50000"/>
                  </a:schemeClr>
                </a:solidFill>
                <a:latin typeface="Bahnschrift Light" panose="020B0502040204020203" pitchFamily="34" charset="0"/>
              </a:rPr>
              <a:t>La plupart de ces firmes ont évolué dans un univers dynamiques, universitaire et attaché aux nouvelles technologies ( Internet, informatique et Web),</a:t>
            </a:r>
          </a:p>
          <a:p>
            <a:r>
              <a:rPr lang="fr-FR" sz="2300" b="1" dirty="0">
                <a:solidFill>
                  <a:schemeClr val="accent6">
                    <a:lumMod val="50000"/>
                  </a:schemeClr>
                </a:solidFill>
                <a:latin typeface="Bahnschrift Light" panose="020B0502040204020203" pitchFamily="34" charset="0"/>
              </a:rPr>
              <a:t>L’endroit qui a concentré tous ces domaines: la Silicon Valley</a:t>
            </a:r>
          </a:p>
        </p:txBody>
      </p:sp>
      <p:pic>
        <p:nvPicPr>
          <p:cNvPr id="4" name="Image 3">
            <a:extLst>
              <a:ext uri="{FF2B5EF4-FFF2-40B4-BE49-F238E27FC236}">
                <a16:creationId xmlns:a16="http://schemas.microsoft.com/office/drawing/2014/main" id="{56AA645A-3777-E97C-9D35-0883B0377BBB}"/>
              </a:ext>
            </a:extLst>
          </p:cNvPr>
          <p:cNvPicPr>
            <a:picLocks noChangeAspect="1"/>
          </p:cNvPicPr>
          <p:nvPr/>
        </p:nvPicPr>
        <p:blipFill>
          <a:blip r:embed="rId2"/>
          <a:stretch>
            <a:fillRect/>
          </a:stretch>
        </p:blipFill>
        <p:spPr>
          <a:xfrm>
            <a:off x="9938585" y="124447"/>
            <a:ext cx="1074714" cy="1108856"/>
          </a:xfrm>
          <a:prstGeom prst="rect">
            <a:avLst/>
          </a:prstGeom>
        </p:spPr>
      </p:pic>
      <p:pic>
        <p:nvPicPr>
          <p:cNvPr id="8" name="Image 7">
            <a:extLst>
              <a:ext uri="{FF2B5EF4-FFF2-40B4-BE49-F238E27FC236}">
                <a16:creationId xmlns:a16="http://schemas.microsoft.com/office/drawing/2014/main" id="{BE353178-7815-E8D4-C72E-3D374B716522}"/>
              </a:ext>
            </a:extLst>
          </p:cNvPr>
          <p:cNvPicPr>
            <a:picLocks noChangeAspect="1"/>
          </p:cNvPicPr>
          <p:nvPr/>
        </p:nvPicPr>
        <p:blipFill>
          <a:blip r:embed="rId3"/>
          <a:stretch>
            <a:fillRect/>
          </a:stretch>
        </p:blipFill>
        <p:spPr>
          <a:xfrm>
            <a:off x="2998543" y="34179"/>
            <a:ext cx="1202019" cy="1202019"/>
          </a:xfrm>
          <a:prstGeom prst="rect">
            <a:avLst/>
          </a:prstGeom>
        </p:spPr>
      </p:pic>
      <p:pic>
        <p:nvPicPr>
          <p:cNvPr id="12" name="Image 11">
            <a:extLst>
              <a:ext uri="{FF2B5EF4-FFF2-40B4-BE49-F238E27FC236}">
                <a16:creationId xmlns:a16="http://schemas.microsoft.com/office/drawing/2014/main" id="{92D9F8E7-2C6A-6DBF-FC2C-B366E178107F}"/>
              </a:ext>
            </a:extLst>
          </p:cNvPr>
          <p:cNvPicPr>
            <a:picLocks noChangeAspect="1"/>
          </p:cNvPicPr>
          <p:nvPr/>
        </p:nvPicPr>
        <p:blipFill>
          <a:blip r:embed="rId4"/>
          <a:stretch>
            <a:fillRect/>
          </a:stretch>
        </p:blipFill>
        <p:spPr>
          <a:xfrm>
            <a:off x="6426779" y="237976"/>
            <a:ext cx="2939307" cy="1235679"/>
          </a:xfrm>
          <a:prstGeom prst="rect">
            <a:avLst/>
          </a:prstGeom>
        </p:spPr>
      </p:pic>
      <p:pic>
        <p:nvPicPr>
          <p:cNvPr id="16" name="Image 15">
            <a:extLst>
              <a:ext uri="{FF2B5EF4-FFF2-40B4-BE49-F238E27FC236}">
                <a16:creationId xmlns:a16="http://schemas.microsoft.com/office/drawing/2014/main" id="{470F40EE-02A7-1323-E6BC-798A6720819B}"/>
              </a:ext>
            </a:extLst>
          </p:cNvPr>
          <p:cNvPicPr>
            <a:picLocks noChangeAspect="1"/>
          </p:cNvPicPr>
          <p:nvPr/>
        </p:nvPicPr>
        <p:blipFill>
          <a:blip r:embed="rId5"/>
          <a:stretch>
            <a:fillRect/>
          </a:stretch>
        </p:blipFill>
        <p:spPr>
          <a:xfrm>
            <a:off x="1154950" y="91440"/>
            <a:ext cx="1144090" cy="1144090"/>
          </a:xfrm>
          <a:prstGeom prst="rect">
            <a:avLst/>
          </a:prstGeom>
        </p:spPr>
      </p:pic>
      <p:pic>
        <p:nvPicPr>
          <p:cNvPr id="18" name="Image 17">
            <a:extLst>
              <a:ext uri="{FF2B5EF4-FFF2-40B4-BE49-F238E27FC236}">
                <a16:creationId xmlns:a16="http://schemas.microsoft.com/office/drawing/2014/main" id="{A3E4C035-F1ED-8014-0E2E-017F3C9262F5}"/>
              </a:ext>
            </a:extLst>
          </p:cNvPr>
          <p:cNvPicPr>
            <a:picLocks noChangeAspect="1"/>
          </p:cNvPicPr>
          <p:nvPr/>
        </p:nvPicPr>
        <p:blipFill>
          <a:blip r:embed="rId6"/>
          <a:stretch>
            <a:fillRect/>
          </a:stretch>
        </p:blipFill>
        <p:spPr>
          <a:xfrm>
            <a:off x="4808327" y="18186"/>
            <a:ext cx="1400317" cy="1400317"/>
          </a:xfrm>
          <a:prstGeom prst="rect">
            <a:avLst/>
          </a:prstGeom>
        </p:spPr>
      </p:pic>
    </p:spTree>
    <p:extLst>
      <p:ext uri="{BB962C8B-B14F-4D97-AF65-F5344CB8AC3E}">
        <p14:creationId xmlns:p14="http://schemas.microsoft.com/office/powerpoint/2010/main" val="36273425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Espace réservé d’image 55" descr="Bâtiment de gratte-ciel">
            <a:extLst>
              <a:ext uri="{FF2B5EF4-FFF2-40B4-BE49-F238E27FC236}">
                <a16:creationId xmlns:a16="http://schemas.microsoft.com/office/drawing/2014/main" id="{8151A96E-A066-4899-8E11-03CDD28C550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6858000"/>
          </a:xfrm>
        </p:spPr>
      </p:pic>
      <p:sp>
        <p:nvSpPr>
          <p:cNvPr id="41" name="Titre 40">
            <a:extLst>
              <a:ext uri="{FF2B5EF4-FFF2-40B4-BE49-F238E27FC236}">
                <a16:creationId xmlns:a16="http://schemas.microsoft.com/office/drawing/2014/main" id="{1B3AD758-B43F-43DC-8A29-B21D2FA57DB1}"/>
              </a:ext>
            </a:extLst>
          </p:cNvPr>
          <p:cNvSpPr>
            <a:spLocks noGrp="1"/>
          </p:cNvSpPr>
          <p:nvPr>
            <p:ph type="title"/>
          </p:nvPr>
        </p:nvSpPr>
        <p:spPr>
          <a:xfrm>
            <a:off x="-1726" y="1235473"/>
            <a:ext cx="4550577" cy="3936931"/>
          </a:xfrm>
        </p:spPr>
        <p:txBody>
          <a:bodyPr rtlCol="0" anchor="b">
            <a:noAutofit/>
          </a:bodyPr>
          <a:lstStyle/>
          <a:p>
            <a:r>
              <a:rPr lang="fr-FR" sz="4800" b="1" dirty="0">
                <a:solidFill>
                  <a:schemeClr val="accent5">
                    <a:lumMod val="60000"/>
                    <a:lumOff val="4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rPr>
              <a:t>Les étapes</a:t>
            </a:r>
            <a:br>
              <a:rPr lang="fr-FR" sz="4800" b="1" dirty="0">
                <a:solidFill>
                  <a:schemeClr val="accent5">
                    <a:lumMod val="60000"/>
                    <a:lumOff val="4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rPr>
            </a:br>
            <a:r>
              <a:rPr lang="fr-FR" sz="4800" b="1" dirty="0">
                <a:solidFill>
                  <a:schemeClr val="accent5">
                    <a:lumMod val="60000"/>
                    <a:lumOff val="4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rPr>
              <a:t>de création d’une Startup </a:t>
            </a:r>
            <a:br>
              <a:rPr lang="fr-FR" sz="4800" dirty="0">
                <a:effectLst/>
                <a:latin typeface="Calibri" panose="020F0502020204030204" pitchFamily="34" charset="0"/>
                <a:ea typeface="Calibri" panose="020F0502020204030204" pitchFamily="34" charset="0"/>
                <a:cs typeface="Arial" panose="020B0604020202020204" pitchFamily="34" charset="0"/>
              </a:rPr>
            </a:br>
            <a:br>
              <a:rPr lang="fr-FR" sz="1800" dirty="0">
                <a:effectLst/>
                <a:latin typeface="Calibri" panose="020F0502020204030204" pitchFamily="34" charset="0"/>
                <a:ea typeface="Calibri" panose="020F0502020204030204" pitchFamily="34" charset="0"/>
                <a:cs typeface="Arial" panose="020B0604020202020204" pitchFamily="34" charset="0"/>
              </a:rPr>
            </a:br>
            <a:endParaRPr lang="fr-FR" sz="3200" dirty="0"/>
          </a:p>
        </p:txBody>
      </p:sp>
      <p:sp>
        <p:nvSpPr>
          <p:cNvPr id="24" name="Espace réservé du numéro de diapositive 23">
            <a:extLst>
              <a:ext uri="{FF2B5EF4-FFF2-40B4-BE49-F238E27FC236}">
                <a16:creationId xmlns:a16="http://schemas.microsoft.com/office/drawing/2014/main" id="{8CCD3357-E9A1-4B6C-ACE7-EBAE9E70BFD0}"/>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pPr rtl="0"/>
              <a:t>9</a:t>
            </a:fld>
            <a:endParaRPr lang="fr-FR" dirty="0"/>
          </a:p>
        </p:txBody>
      </p:sp>
    </p:spTree>
    <p:extLst>
      <p:ext uri="{BB962C8B-B14F-4D97-AF65-F5344CB8AC3E}">
        <p14:creationId xmlns:p14="http://schemas.microsoft.com/office/powerpoint/2010/main" val="3910549516"/>
      </p:ext>
    </p:extLst>
  </p:cSld>
  <p:clrMapOvr>
    <a:masterClrMapping/>
  </p:clrMapOvr>
  <p:transition spd="slow">
    <p:push dir="u"/>
  </p:transition>
</p:sld>
</file>

<file path=ppt/theme/theme1.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5095.tgt.Office_50301275_TF56000440_Win32_OJ112196103.potx" id="{4796A359-FB5B-4C5E-91A3-A2C92C719085}" vid="{1C6B6B8A-179D-459F-A294-18C6639714D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100F1594-3EA9-4B35-B72A-00D8B89F015B}">
  <ds:schemaRefs>
    <ds:schemaRef ds:uri="http://schemas.microsoft.com/sharepoint/v3/contenttype/forms"/>
  </ds:schemaRefs>
</ds:datastoreItem>
</file>

<file path=customXml/itemProps2.xml><?xml version="1.0" encoding="utf-8"?>
<ds:datastoreItem xmlns:ds="http://schemas.openxmlformats.org/officeDocument/2006/customXml" ds:itemID="{99F8CEDD-DC61-403E-AD0F-EF7523F627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BF9B764-6365-43A2-B92A-B9C4DD6E9B2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Conception Shoji</Template>
  <TotalTime>1108</TotalTime>
  <Words>2276</Words>
  <Application>Microsoft Office PowerPoint</Application>
  <PresentationFormat>Grand écran</PresentationFormat>
  <Paragraphs>256</Paragraphs>
  <Slides>29</Slides>
  <Notes>21</Notes>
  <HiddenSlides>0</HiddenSlides>
  <MMClips>0</MMClips>
  <ScaleCrop>false</ScaleCrop>
  <HeadingPairs>
    <vt:vector size="6" baseType="variant">
      <vt:variant>
        <vt:lpstr>Polices utilisées</vt:lpstr>
      </vt:variant>
      <vt:variant>
        <vt:i4>12</vt:i4>
      </vt:variant>
      <vt:variant>
        <vt:lpstr>Thème</vt:lpstr>
      </vt:variant>
      <vt:variant>
        <vt:i4>1</vt:i4>
      </vt:variant>
      <vt:variant>
        <vt:lpstr>Titres des diapositives</vt:lpstr>
      </vt:variant>
      <vt:variant>
        <vt:i4>29</vt:i4>
      </vt:variant>
    </vt:vector>
  </HeadingPairs>
  <TitlesOfParts>
    <vt:vector size="42" baseType="lpstr">
      <vt:lpstr>Meiryo</vt:lpstr>
      <vt:lpstr>Algerian</vt:lpstr>
      <vt:lpstr>Arial</vt:lpstr>
      <vt:lpstr>Arial Black</vt:lpstr>
      <vt:lpstr>Bahnschrift Light</vt:lpstr>
      <vt:lpstr>Bodoni MT</vt:lpstr>
      <vt:lpstr>Calibri</vt:lpstr>
      <vt:lpstr>Corbel</vt:lpstr>
      <vt:lpstr>Palatino Linotype</vt:lpstr>
      <vt:lpstr>Ropa Sans</vt:lpstr>
      <vt:lpstr>Segoe UI</vt:lpstr>
      <vt:lpstr>Symbol</vt:lpstr>
      <vt:lpstr>ShojiVTI</vt:lpstr>
      <vt:lpstr>STARTUP EN    Tunisie</vt:lpstr>
      <vt:lpstr>PLAN</vt:lpstr>
      <vt:lpstr>Définition d’une entreprise et une startup   </vt:lpstr>
      <vt:lpstr>Définition de l’entreprise :  L'entreprise est la plus petite combinaison d'unités légales qui constitue une unité organisationnelle de production de biens et de services jouissant d'une certaine autonomie de décision, notamment pour l'affectation de ses ressources courantes.  Définition d’une startup :  Signifiant littéralement "entreprise qui démarre", la startup est liée à la notion d’expérimentation d'une nouvelle activité, sur un nouveau marché, avec un risque difficile à évaluer. c’est une entreprise de croissance d’après STEVE BLANK . Il a été le cofondateur ou l’un des tout premiers employés de huit startups dans le secteur des hautes technologies.   </vt:lpstr>
      <vt:lpstr>Différence entre une Entreprise et une Startup </vt:lpstr>
      <vt:lpstr>  </vt:lpstr>
      <vt:lpstr>L’historique des  Startups   </vt:lpstr>
      <vt:lpstr>Présentation PowerPoint</vt:lpstr>
      <vt:lpstr>Les étapes de création d’une Startup   </vt:lpstr>
      <vt:lpstr>Présentation PowerPoint</vt:lpstr>
      <vt:lpstr>Présentation PowerPoint</vt:lpstr>
      <vt:lpstr>Présentation PowerPoint</vt:lpstr>
      <vt:lpstr>Présentation PowerPoint</vt:lpstr>
      <vt:lpstr>Présentation PowerPoint</vt:lpstr>
      <vt:lpstr>Présentation PowerPoint</vt:lpstr>
      <vt:lpstr>Cadre législatif  </vt:lpstr>
      <vt:lpstr>Présentation PowerPoint</vt:lpstr>
      <vt:lpstr>Présentation PowerPoint</vt:lpstr>
      <vt:lpstr>Les avantages et les inconvénients de travailler   dans une Startup  </vt:lpstr>
      <vt:lpstr>Avantages de travailler dans une startup  </vt:lpstr>
      <vt:lpstr>Les inconvénients de travailler dans une startup </vt:lpstr>
      <vt:lpstr>LES AVANTAGES D’UNE START UP DANS LA TUNISIE </vt:lpstr>
      <vt:lpstr>Présentation PowerPoint</vt:lpstr>
      <vt:lpstr>Présentation PowerPoint</vt:lpstr>
      <vt:lpstr>Des exemples de startups en Tunisie  </vt:lpstr>
      <vt:lpstr>Présentation PowerPoint</vt:lpstr>
      <vt:lpstr>Conclusion  </vt:lpstr>
      <vt:lpstr>Conclusion </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STARTUP EN    Tunisie</dc:title>
  <dc:creator>Nour Feki</dc:creator>
  <cp:lastModifiedBy>haythem</cp:lastModifiedBy>
  <cp:revision>20</cp:revision>
  <dcterms:created xsi:type="dcterms:W3CDTF">2022-11-21T14:23:07Z</dcterms:created>
  <dcterms:modified xsi:type="dcterms:W3CDTF">2022-11-24T23:01:45Z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