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2FBDEB-EFDC-4427-ADD2-DAD437344491}" v="10" dt="2022-11-19T21:56:51.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yan Rashid" userId="0fa97e1779f1422f" providerId="LiveId" clId="{8B2FBDEB-EFDC-4427-ADD2-DAD437344491}"/>
    <pc:docChg chg="custSel modSld">
      <pc:chgData name="Hayyan Rashid" userId="0fa97e1779f1422f" providerId="LiveId" clId="{8B2FBDEB-EFDC-4427-ADD2-DAD437344491}" dt="2022-11-19T22:01:05.311" v="966" actId="20577"/>
      <pc:docMkLst>
        <pc:docMk/>
      </pc:docMkLst>
      <pc:sldChg chg="addSp delSp modSp mod">
        <pc:chgData name="Hayyan Rashid" userId="0fa97e1779f1422f" providerId="LiveId" clId="{8B2FBDEB-EFDC-4427-ADD2-DAD437344491}" dt="2022-11-19T21:49:30.962" v="228" actId="20577"/>
        <pc:sldMkLst>
          <pc:docMk/>
          <pc:sldMk cId="1141883668" sldId="258"/>
        </pc:sldMkLst>
        <pc:spChg chg="mod">
          <ac:chgData name="Hayyan Rashid" userId="0fa97e1779f1422f" providerId="LiveId" clId="{8B2FBDEB-EFDC-4427-ADD2-DAD437344491}" dt="2022-11-19T21:49:30.962" v="228" actId="20577"/>
          <ac:spMkLst>
            <pc:docMk/>
            <pc:sldMk cId="1141883668" sldId="258"/>
            <ac:spMk id="6" creationId="{00000000-0000-0000-0000-000000000000}"/>
          </ac:spMkLst>
        </pc:spChg>
        <pc:spChg chg="mod">
          <ac:chgData name="Hayyan Rashid" userId="0fa97e1779f1422f" providerId="LiveId" clId="{8B2FBDEB-EFDC-4427-ADD2-DAD437344491}" dt="2022-11-19T21:45:21.785" v="145" actId="33524"/>
          <ac:spMkLst>
            <pc:docMk/>
            <pc:sldMk cId="1141883668" sldId="258"/>
            <ac:spMk id="8" creationId="{00000000-0000-0000-0000-000000000000}"/>
          </ac:spMkLst>
        </pc:spChg>
        <pc:spChg chg="add del mod">
          <ac:chgData name="Hayyan Rashid" userId="0fa97e1779f1422f" providerId="LiveId" clId="{8B2FBDEB-EFDC-4427-ADD2-DAD437344491}" dt="2022-11-19T21:41:57.905" v="5" actId="478"/>
          <ac:spMkLst>
            <pc:docMk/>
            <pc:sldMk cId="1141883668" sldId="258"/>
            <ac:spMk id="10" creationId="{E5C6F25F-A585-7312-50C5-C837B6A402C2}"/>
          </ac:spMkLst>
        </pc:spChg>
        <pc:spChg chg="mod">
          <ac:chgData name="Hayyan Rashid" userId="0fa97e1779f1422f" providerId="LiveId" clId="{8B2FBDEB-EFDC-4427-ADD2-DAD437344491}" dt="2022-11-19T21:46:39.404" v="206" actId="1076"/>
          <ac:spMkLst>
            <pc:docMk/>
            <pc:sldMk cId="1141883668" sldId="258"/>
            <ac:spMk id="16" creationId="{00000000-0000-0000-0000-000000000000}"/>
          </ac:spMkLst>
        </pc:spChg>
        <pc:picChg chg="del">
          <ac:chgData name="Hayyan Rashid" userId="0fa97e1779f1422f" providerId="LiveId" clId="{8B2FBDEB-EFDC-4427-ADD2-DAD437344491}" dt="2022-11-19T21:34:03.061" v="0" actId="478"/>
          <ac:picMkLst>
            <pc:docMk/>
            <pc:sldMk cId="1141883668" sldId="258"/>
            <ac:picMk id="4" creationId="{00000000-0000-0000-0000-000000000000}"/>
          </ac:picMkLst>
        </pc:picChg>
        <pc:picChg chg="add mod">
          <ac:chgData name="Hayyan Rashid" userId="0fa97e1779f1422f" providerId="LiveId" clId="{8B2FBDEB-EFDC-4427-ADD2-DAD437344491}" dt="2022-11-19T21:34:14.421" v="4" actId="14100"/>
          <ac:picMkLst>
            <pc:docMk/>
            <pc:sldMk cId="1141883668" sldId="258"/>
            <ac:picMk id="1026" creationId="{E679888A-D970-4068-89A2-014A416588A9}"/>
          </ac:picMkLst>
        </pc:picChg>
        <pc:cxnChg chg="mod">
          <ac:chgData name="Hayyan Rashid" userId="0fa97e1779f1422f" providerId="LiveId" clId="{8B2FBDEB-EFDC-4427-ADD2-DAD437344491}" dt="2022-11-19T21:49:20.489" v="220" actId="1076"/>
          <ac:cxnSpMkLst>
            <pc:docMk/>
            <pc:sldMk cId="1141883668" sldId="258"/>
            <ac:cxnSpMk id="11" creationId="{00000000-0000-0000-0000-000000000000}"/>
          </ac:cxnSpMkLst>
        </pc:cxnChg>
      </pc:sldChg>
      <pc:sldChg chg="addSp delSp modSp mod">
        <pc:chgData name="Hayyan Rashid" userId="0fa97e1779f1422f" providerId="LiveId" clId="{8B2FBDEB-EFDC-4427-ADD2-DAD437344491}" dt="2022-11-19T22:01:05.311" v="966" actId="20577"/>
        <pc:sldMkLst>
          <pc:docMk/>
          <pc:sldMk cId="1096534083" sldId="260"/>
        </pc:sldMkLst>
        <pc:spChg chg="mod">
          <ac:chgData name="Hayyan Rashid" userId="0fa97e1779f1422f" providerId="LiveId" clId="{8B2FBDEB-EFDC-4427-ADD2-DAD437344491}" dt="2022-11-19T22:01:05.311" v="966" actId="20577"/>
          <ac:spMkLst>
            <pc:docMk/>
            <pc:sldMk cId="1096534083" sldId="260"/>
            <ac:spMk id="3" creationId="{00000000-0000-0000-0000-000000000000}"/>
          </ac:spMkLst>
        </pc:spChg>
        <pc:spChg chg="add del mod">
          <ac:chgData name="Hayyan Rashid" userId="0fa97e1779f1422f" providerId="LiveId" clId="{8B2FBDEB-EFDC-4427-ADD2-DAD437344491}" dt="2022-11-19T21:51:07.747" v="230"/>
          <ac:spMkLst>
            <pc:docMk/>
            <pc:sldMk cId="1096534083" sldId="260"/>
            <ac:spMk id="8" creationId="{3090B515-668F-A41A-A331-7BA0956E1D79}"/>
          </ac:spMkLst>
        </pc:spChg>
        <pc:spChg chg="mod">
          <ac:chgData name="Hayyan Rashid" userId="0fa97e1779f1422f" providerId="LiveId" clId="{8B2FBDEB-EFDC-4427-ADD2-DAD437344491}" dt="2022-11-19T21:51:36.011" v="238" actId="1076"/>
          <ac:spMkLst>
            <pc:docMk/>
            <pc:sldMk cId="1096534083" sldId="260"/>
            <ac:spMk id="11" creationId="{00000000-0000-0000-0000-000000000000}"/>
          </ac:spMkLst>
        </pc:spChg>
        <pc:spChg chg="mod">
          <ac:chgData name="Hayyan Rashid" userId="0fa97e1779f1422f" providerId="LiveId" clId="{8B2FBDEB-EFDC-4427-ADD2-DAD437344491}" dt="2022-11-19T21:53:43.785" v="400" actId="14100"/>
          <ac:spMkLst>
            <pc:docMk/>
            <pc:sldMk cId="1096534083" sldId="260"/>
            <ac:spMk id="15" creationId="{00000000-0000-0000-0000-000000000000}"/>
          </ac:spMkLst>
        </pc:spChg>
        <pc:spChg chg="mod">
          <ac:chgData name="Hayyan Rashid" userId="0fa97e1779f1422f" providerId="LiveId" clId="{8B2FBDEB-EFDC-4427-ADD2-DAD437344491}" dt="2022-11-19T21:55:08.109" v="556" actId="14100"/>
          <ac:spMkLst>
            <pc:docMk/>
            <pc:sldMk cId="1096534083" sldId="260"/>
            <ac:spMk id="18" creationId="{00000000-0000-0000-0000-000000000000}"/>
          </ac:spMkLst>
        </pc:spChg>
        <pc:picChg chg="del">
          <ac:chgData name="Hayyan Rashid" userId="0fa97e1779f1422f" providerId="LiveId" clId="{8B2FBDEB-EFDC-4427-ADD2-DAD437344491}" dt="2022-11-19T21:51:05.223" v="229" actId="478"/>
          <ac:picMkLst>
            <pc:docMk/>
            <pc:sldMk cId="1096534083" sldId="260"/>
            <ac:picMk id="4" creationId="{00000000-0000-0000-0000-000000000000}"/>
          </ac:picMkLst>
        </pc:picChg>
        <pc:picChg chg="add mod">
          <ac:chgData name="Hayyan Rashid" userId="0fa97e1779f1422f" providerId="LiveId" clId="{8B2FBDEB-EFDC-4427-ADD2-DAD437344491}" dt="2022-11-19T21:51:26.720" v="235" actId="1076"/>
          <ac:picMkLst>
            <pc:docMk/>
            <pc:sldMk cId="1096534083" sldId="260"/>
            <ac:picMk id="9" creationId="{B88EDB43-5312-58FD-DDA3-4175167FECB0}"/>
          </ac:picMkLst>
        </pc:picChg>
        <pc:cxnChg chg="mod">
          <ac:chgData name="Hayyan Rashid" userId="0fa97e1779f1422f" providerId="LiveId" clId="{8B2FBDEB-EFDC-4427-ADD2-DAD437344491}" dt="2022-11-19T21:51:39.604" v="239" actId="1076"/>
          <ac:cxnSpMkLst>
            <pc:docMk/>
            <pc:sldMk cId="1096534083" sldId="260"/>
            <ac:cxnSpMk id="10" creationId="{00000000-0000-0000-0000-000000000000}"/>
          </ac:cxnSpMkLst>
        </pc:cxnChg>
        <pc:cxnChg chg="mod">
          <ac:chgData name="Hayyan Rashid" userId="0fa97e1779f1422f" providerId="LiveId" clId="{8B2FBDEB-EFDC-4427-ADD2-DAD437344491}" dt="2022-11-19T21:52:09.235" v="289" actId="14100"/>
          <ac:cxnSpMkLst>
            <pc:docMk/>
            <pc:sldMk cId="1096534083" sldId="260"/>
            <ac:cxnSpMk id="12" creationId="{00000000-0000-0000-0000-000000000000}"/>
          </ac:cxnSpMkLst>
        </pc:cxnChg>
        <pc:cxnChg chg="mod">
          <ac:chgData name="Hayyan Rashid" userId="0fa97e1779f1422f" providerId="LiveId" clId="{8B2FBDEB-EFDC-4427-ADD2-DAD437344491}" dt="2022-11-19T21:54:18.411" v="476" actId="14100"/>
          <ac:cxnSpMkLst>
            <pc:docMk/>
            <pc:sldMk cId="1096534083" sldId="260"/>
            <ac:cxnSpMk id="17" creationId="{00000000-0000-0000-0000-000000000000}"/>
          </ac:cxnSpMkLst>
        </pc:cxnChg>
      </pc:sldChg>
      <pc:sldChg chg="addSp delSp modSp mod">
        <pc:chgData name="Hayyan Rashid" userId="0fa97e1779f1422f" providerId="LiveId" clId="{8B2FBDEB-EFDC-4427-ADD2-DAD437344491}" dt="2022-11-19T22:00:35.806" v="956" actId="14100"/>
        <pc:sldMkLst>
          <pc:docMk/>
          <pc:sldMk cId="1261454918" sldId="268"/>
        </pc:sldMkLst>
        <pc:spChg chg="mod">
          <ac:chgData name="Hayyan Rashid" userId="0fa97e1779f1422f" providerId="LiveId" clId="{8B2FBDEB-EFDC-4427-ADD2-DAD437344491}" dt="2022-11-19T21:57:25.571" v="598" actId="20577"/>
          <ac:spMkLst>
            <pc:docMk/>
            <pc:sldMk cId="1261454918" sldId="268"/>
            <ac:spMk id="5" creationId="{00000000-0000-0000-0000-000000000000}"/>
          </ac:spMkLst>
        </pc:spChg>
        <pc:spChg chg="mod">
          <ac:chgData name="Hayyan Rashid" userId="0fa97e1779f1422f" providerId="LiveId" clId="{8B2FBDEB-EFDC-4427-ADD2-DAD437344491}" dt="2022-11-19T22:00:35.806" v="956" actId="14100"/>
          <ac:spMkLst>
            <pc:docMk/>
            <pc:sldMk cId="1261454918" sldId="268"/>
            <ac:spMk id="7" creationId="{00000000-0000-0000-0000-000000000000}"/>
          </ac:spMkLst>
        </pc:spChg>
        <pc:spChg chg="mod">
          <ac:chgData name="Hayyan Rashid" userId="0fa97e1779f1422f" providerId="LiveId" clId="{8B2FBDEB-EFDC-4427-ADD2-DAD437344491}" dt="2022-11-19T21:58:30.431" v="721" actId="20577"/>
          <ac:spMkLst>
            <pc:docMk/>
            <pc:sldMk cId="1261454918" sldId="268"/>
            <ac:spMk id="10" creationId="{00000000-0000-0000-0000-000000000000}"/>
          </ac:spMkLst>
        </pc:spChg>
        <pc:spChg chg="mod">
          <ac:chgData name="Hayyan Rashid" userId="0fa97e1779f1422f" providerId="LiveId" clId="{8B2FBDEB-EFDC-4427-ADD2-DAD437344491}" dt="2022-11-19T22:00:20.263" v="941" actId="14100"/>
          <ac:spMkLst>
            <pc:docMk/>
            <pc:sldMk cId="1261454918" sldId="268"/>
            <ac:spMk id="13" creationId="{00000000-0000-0000-0000-000000000000}"/>
          </ac:spMkLst>
        </pc:spChg>
        <pc:spChg chg="add del mod">
          <ac:chgData name="Hayyan Rashid" userId="0fa97e1779f1422f" providerId="LiveId" clId="{8B2FBDEB-EFDC-4427-ADD2-DAD437344491}" dt="2022-11-19T21:56:34.576" v="558" actId="478"/>
          <ac:spMkLst>
            <pc:docMk/>
            <pc:sldMk cId="1261454918" sldId="268"/>
            <ac:spMk id="15" creationId="{60AE917D-F9D0-5A48-C121-0D805DA44C14}"/>
          </ac:spMkLst>
        </pc:spChg>
        <pc:picChg chg="del">
          <ac:chgData name="Hayyan Rashid" userId="0fa97e1779f1422f" providerId="LiveId" clId="{8B2FBDEB-EFDC-4427-ADD2-DAD437344491}" dt="2022-11-19T21:56:31.182" v="557" actId="478"/>
          <ac:picMkLst>
            <pc:docMk/>
            <pc:sldMk cId="1261454918" sldId="268"/>
            <ac:picMk id="4" creationId="{00000000-0000-0000-0000-000000000000}"/>
          </ac:picMkLst>
        </pc:picChg>
        <pc:picChg chg="add mod">
          <ac:chgData name="Hayyan Rashid" userId="0fa97e1779f1422f" providerId="LiveId" clId="{8B2FBDEB-EFDC-4427-ADD2-DAD437344491}" dt="2022-11-19T21:56:51.504" v="563" actId="1076"/>
          <ac:picMkLst>
            <pc:docMk/>
            <pc:sldMk cId="1261454918" sldId="268"/>
            <ac:picMk id="2050" creationId="{BE6395D2-FDB1-A51B-BDE7-989F96C631DF}"/>
          </ac:picMkLst>
        </pc:picChg>
        <pc:cxnChg chg="mod">
          <ac:chgData name="Hayyan Rashid" userId="0fa97e1779f1422f" providerId="LiveId" clId="{8B2FBDEB-EFDC-4427-ADD2-DAD437344491}" dt="2022-11-19T22:00:17.117" v="940" actId="1076"/>
          <ac:cxnSpMkLst>
            <pc:docMk/>
            <pc:sldMk cId="1261454918" sldId="268"/>
            <ac:cxnSpMk id="12"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5EE7-C744-40FC-BA3E-307566E5B2AD}"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57D42-DBCB-403E-9150-587FEBBD750C}" type="slidenum">
              <a:rPr lang="en-US" smtClean="0"/>
              <a:t>‹#›</a:t>
            </a:fld>
            <a:endParaRPr lang="en-US"/>
          </a:p>
        </p:txBody>
      </p:sp>
    </p:spTree>
    <p:extLst>
      <p:ext uri="{BB962C8B-B14F-4D97-AF65-F5344CB8AC3E}">
        <p14:creationId xmlns:p14="http://schemas.microsoft.com/office/powerpoint/2010/main" val="206359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2499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345596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50788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009AE32-8EE1-491F-8CDC-6C078F8F4E0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18497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390433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0388923-2E48-497C-9EAF-8E69AE0FF2A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366927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0388923-2E48-497C-9EAF-8E69AE0FF2A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66252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430495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009AE32-8EE1-491F-8CDC-6C078F8F4E0A}" type="slidenum">
              <a:rPr lang="en-US" smtClean="0"/>
              <a:t>‹#›</a:t>
            </a:fld>
            <a:endParaRPr lang="en-US"/>
          </a:p>
        </p:txBody>
      </p:sp>
    </p:spTree>
    <p:extLst>
      <p:ext uri="{BB962C8B-B14F-4D97-AF65-F5344CB8AC3E}">
        <p14:creationId xmlns:p14="http://schemas.microsoft.com/office/powerpoint/2010/main" val="41281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74166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33502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408653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88923-2E48-497C-9EAF-8E69AE0FF2A9}"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09875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88923-2E48-497C-9EAF-8E69AE0FF2A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59976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388923-2E48-497C-9EAF-8E69AE0FF2A9}"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40621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08030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78818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388923-2E48-497C-9EAF-8E69AE0FF2A9}" type="datetimeFigureOut">
              <a:rPr lang="en-US" smtClean="0"/>
              <a:t>11/19/2022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009AE32-8EE1-491F-8CDC-6C078F8F4E0A}" type="slidenum">
              <a:rPr lang="en-US" smtClean="0"/>
              <a:t>‹#›</a:t>
            </a:fld>
            <a:endParaRPr lang="en-US"/>
          </a:p>
        </p:txBody>
      </p:sp>
    </p:spTree>
    <p:extLst>
      <p:ext uri="{BB962C8B-B14F-4D97-AF65-F5344CB8AC3E}">
        <p14:creationId xmlns:p14="http://schemas.microsoft.com/office/powerpoint/2010/main" val="2745683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Graphics</a:t>
            </a:r>
          </a:p>
        </p:txBody>
      </p:sp>
      <p:sp>
        <p:nvSpPr>
          <p:cNvPr id="3" name="Subtitle 2"/>
          <p:cNvSpPr>
            <a:spLocks noGrp="1"/>
          </p:cNvSpPr>
          <p:nvPr>
            <p:ph type="subTitle" idx="1"/>
          </p:nvPr>
        </p:nvSpPr>
        <p:spPr/>
        <p:txBody>
          <a:bodyPr/>
          <a:lstStyle/>
          <a:p>
            <a:r>
              <a:rPr lang="en-US" dirty="0"/>
              <a:t>By Hayyan</a:t>
            </a:r>
          </a:p>
        </p:txBody>
      </p:sp>
    </p:spTree>
    <p:extLst>
      <p:ext uri="{BB962C8B-B14F-4D97-AF65-F5344CB8AC3E}">
        <p14:creationId xmlns:p14="http://schemas.microsoft.com/office/powerpoint/2010/main" val="362239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t>Analysing a Graphic</a:t>
            </a:r>
          </a:p>
        </p:txBody>
      </p:sp>
      <p:sp>
        <p:nvSpPr>
          <p:cNvPr id="3" name="Content Placeholder 2"/>
          <p:cNvSpPr>
            <a:spLocks noGrp="1"/>
          </p:cNvSpPr>
          <p:nvPr>
            <p:ph idx="1"/>
          </p:nvPr>
        </p:nvSpPr>
        <p:spPr/>
        <p:txBody>
          <a:bodyPr/>
          <a:lstStyle/>
          <a:p>
            <a:r>
              <a:rPr lang="en-US" dirty="0"/>
              <a:t>There are lots of different types of graphics. These include:</a:t>
            </a:r>
          </a:p>
        </p:txBody>
      </p:sp>
      <p:sp>
        <p:nvSpPr>
          <p:cNvPr id="5" name="Explosion 1 4"/>
          <p:cNvSpPr/>
          <p:nvPr/>
        </p:nvSpPr>
        <p:spPr>
          <a:xfrm>
            <a:off x="695459" y="2662925"/>
            <a:ext cx="2125014" cy="1906073"/>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1 5"/>
          <p:cNvSpPr/>
          <p:nvPr/>
        </p:nvSpPr>
        <p:spPr>
          <a:xfrm>
            <a:off x="4276636" y="2662659"/>
            <a:ext cx="2421229" cy="204774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 6"/>
          <p:cNvSpPr/>
          <p:nvPr/>
        </p:nvSpPr>
        <p:spPr>
          <a:xfrm>
            <a:off x="491582" y="4861451"/>
            <a:ext cx="2756079" cy="1912513"/>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8382837" y="4834382"/>
            <a:ext cx="2562896" cy="1996225"/>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1 8"/>
          <p:cNvSpPr/>
          <p:nvPr/>
        </p:nvSpPr>
        <p:spPr>
          <a:xfrm>
            <a:off x="8329679" y="2634719"/>
            <a:ext cx="2498502" cy="2073499"/>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84856" y="3322648"/>
            <a:ext cx="1146220" cy="400110"/>
          </a:xfrm>
          <a:prstGeom prst="rect">
            <a:avLst/>
          </a:prstGeom>
          <a:noFill/>
        </p:spPr>
        <p:txBody>
          <a:bodyPr wrap="square" rtlCol="0">
            <a:spAutoFit/>
          </a:bodyPr>
          <a:lstStyle/>
          <a:p>
            <a:r>
              <a:rPr lang="en-US" sz="2000" dirty="0">
                <a:solidFill>
                  <a:schemeClr val="bg1"/>
                </a:solidFill>
              </a:rPr>
              <a:t>Posters</a:t>
            </a:r>
          </a:p>
        </p:txBody>
      </p:sp>
      <p:sp>
        <p:nvSpPr>
          <p:cNvPr id="13" name="TextBox 12"/>
          <p:cNvSpPr txBox="1"/>
          <p:nvPr/>
        </p:nvSpPr>
        <p:spPr>
          <a:xfrm>
            <a:off x="1260826" y="5617652"/>
            <a:ext cx="1217590" cy="400110"/>
          </a:xfrm>
          <a:prstGeom prst="rect">
            <a:avLst/>
          </a:prstGeom>
          <a:noFill/>
        </p:spPr>
        <p:txBody>
          <a:bodyPr wrap="square" rtlCol="0">
            <a:spAutoFit/>
          </a:bodyPr>
          <a:lstStyle/>
          <a:p>
            <a:r>
              <a:rPr lang="en-US" sz="2000" dirty="0">
                <a:solidFill>
                  <a:schemeClr val="bg1"/>
                </a:solidFill>
              </a:rPr>
              <a:t>Adverts</a:t>
            </a:r>
          </a:p>
        </p:txBody>
      </p:sp>
      <p:sp>
        <p:nvSpPr>
          <p:cNvPr id="14" name="TextBox 13"/>
          <p:cNvSpPr txBox="1"/>
          <p:nvPr/>
        </p:nvSpPr>
        <p:spPr>
          <a:xfrm>
            <a:off x="4716607" y="3415906"/>
            <a:ext cx="1541285" cy="400110"/>
          </a:xfrm>
          <a:prstGeom prst="rect">
            <a:avLst/>
          </a:prstGeom>
          <a:noFill/>
        </p:spPr>
        <p:txBody>
          <a:bodyPr wrap="square" rtlCol="0">
            <a:spAutoFit/>
          </a:bodyPr>
          <a:lstStyle/>
          <a:p>
            <a:r>
              <a:rPr lang="en-US" sz="2000" dirty="0">
                <a:solidFill>
                  <a:schemeClr val="bg1"/>
                </a:solidFill>
              </a:rPr>
              <a:t>Web images</a:t>
            </a:r>
          </a:p>
        </p:txBody>
      </p:sp>
      <p:sp>
        <p:nvSpPr>
          <p:cNvPr id="15" name="TextBox 14"/>
          <p:cNvSpPr txBox="1"/>
          <p:nvPr/>
        </p:nvSpPr>
        <p:spPr>
          <a:xfrm>
            <a:off x="8927854" y="5617653"/>
            <a:ext cx="1541977" cy="400110"/>
          </a:xfrm>
          <a:prstGeom prst="rect">
            <a:avLst/>
          </a:prstGeom>
          <a:noFill/>
        </p:spPr>
        <p:txBody>
          <a:bodyPr wrap="square" rtlCol="0">
            <a:spAutoFit/>
          </a:bodyPr>
          <a:lstStyle/>
          <a:p>
            <a:r>
              <a:rPr lang="en-US" sz="2000" dirty="0">
                <a:solidFill>
                  <a:schemeClr val="bg1"/>
                </a:solidFill>
              </a:rPr>
              <a:t>Magazines</a:t>
            </a:r>
          </a:p>
        </p:txBody>
      </p:sp>
      <p:sp>
        <p:nvSpPr>
          <p:cNvPr id="17" name="TextBox 16"/>
          <p:cNvSpPr txBox="1"/>
          <p:nvPr/>
        </p:nvSpPr>
        <p:spPr>
          <a:xfrm>
            <a:off x="8847667" y="3415906"/>
            <a:ext cx="1622164" cy="400110"/>
          </a:xfrm>
          <a:prstGeom prst="rect">
            <a:avLst/>
          </a:prstGeom>
          <a:noFill/>
        </p:spPr>
        <p:txBody>
          <a:bodyPr wrap="square" rtlCol="0">
            <a:spAutoFit/>
          </a:bodyPr>
          <a:lstStyle/>
          <a:p>
            <a:r>
              <a:rPr lang="en-US" sz="2000" dirty="0">
                <a:solidFill>
                  <a:schemeClr val="bg1"/>
                </a:solidFill>
              </a:rPr>
              <a:t>Film Covers</a:t>
            </a:r>
          </a:p>
        </p:txBody>
      </p:sp>
      <p:sp>
        <p:nvSpPr>
          <p:cNvPr id="4" name="Explosion 1 3"/>
          <p:cNvSpPr/>
          <p:nvPr/>
        </p:nvSpPr>
        <p:spPr>
          <a:xfrm>
            <a:off x="4250620" y="4834382"/>
            <a:ext cx="2609082" cy="1966653"/>
          </a:xfrm>
          <a:prstGeom prst="irregularSeal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98209" y="5617653"/>
            <a:ext cx="1313904" cy="400110"/>
          </a:xfrm>
          <a:prstGeom prst="rect">
            <a:avLst/>
          </a:prstGeom>
          <a:noFill/>
        </p:spPr>
        <p:txBody>
          <a:bodyPr wrap="square" rtlCol="0">
            <a:spAutoFit/>
          </a:bodyPr>
          <a:lstStyle/>
          <a:p>
            <a:pPr algn="ctr"/>
            <a:r>
              <a:rPr lang="en-US" sz="2000" dirty="0">
                <a:solidFill>
                  <a:schemeClr val="bg1"/>
                </a:solidFill>
              </a:rPr>
              <a:t>Logos</a:t>
            </a:r>
          </a:p>
        </p:txBody>
      </p:sp>
    </p:spTree>
    <p:extLst>
      <p:ext uri="{BB962C8B-B14F-4D97-AF65-F5344CB8AC3E}">
        <p14:creationId xmlns:p14="http://schemas.microsoft.com/office/powerpoint/2010/main" val="231454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t>Magazines</a:t>
            </a:r>
          </a:p>
        </p:txBody>
      </p:sp>
      <p:cxnSp>
        <p:nvCxnSpPr>
          <p:cNvPr id="7" name="Straight Arrow Connector 6"/>
          <p:cNvCxnSpPr/>
          <p:nvPr/>
        </p:nvCxnSpPr>
        <p:spPr>
          <a:xfrm flipH="1">
            <a:off x="3284113" y="2472744"/>
            <a:ext cx="1094765" cy="50227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7172" y="2354550"/>
            <a:ext cx="2987899" cy="2031325"/>
          </a:xfrm>
          <a:prstGeom prst="rect">
            <a:avLst/>
          </a:prstGeom>
          <a:noFill/>
        </p:spPr>
        <p:txBody>
          <a:bodyPr wrap="square" rtlCol="0">
            <a:spAutoFit/>
          </a:bodyPr>
          <a:lstStyle/>
          <a:p>
            <a:r>
              <a:rPr lang="en-US" u="sng" dirty="0"/>
              <a:t>Purpose of a magazine</a:t>
            </a:r>
          </a:p>
          <a:p>
            <a:r>
              <a:rPr lang="en-US" dirty="0"/>
              <a:t>The purpose of a magazine is to share with the reader about their products and engaging the reader to buy them by also entertaining them with other things.</a:t>
            </a:r>
          </a:p>
        </p:txBody>
      </p:sp>
      <p:cxnSp>
        <p:nvCxnSpPr>
          <p:cNvPr id="5" name="Straight Arrow Connector 4"/>
          <p:cNvCxnSpPr/>
          <p:nvPr/>
        </p:nvCxnSpPr>
        <p:spPr>
          <a:xfrm flipH="1">
            <a:off x="3831497" y="4475408"/>
            <a:ext cx="547381" cy="25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07601" y="2003291"/>
            <a:ext cx="3857228" cy="2862322"/>
          </a:xfrm>
          <a:prstGeom prst="rect">
            <a:avLst/>
          </a:prstGeom>
          <a:noFill/>
        </p:spPr>
        <p:txBody>
          <a:bodyPr wrap="square" rtlCol="0">
            <a:spAutoFit/>
          </a:bodyPr>
          <a:lstStyle/>
          <a:p>
            <a:r>
              <a:rPr lang="en-US" dirty="0"/>
              <a:t>This magazine is a bitmap image as the pixels are visible when you zoom it in. It has a dpi of 96 which means it is not yet suitable for printing as you need to have a dpi of 300+ (Will need to maybe edit in Photoshop). Magazines need to be high quality as people will read it, so it needs to be clear. The pixel dimensions are 389x512.</a:t>
            </a:r>
          </a:p>
        </p:txBody>
      </p:sp>
      <p:sp>
        <p:nvSpPr>
          <p:cNvPr id="8" name="TextBox 7"/>
          <p:cNvSpPr txBox="1"/>
          <p:nvPr/>
        </p:nvSpPr>
        <p:spPr>
          <a:xfrm>
            <a:off x="227172" y="4385875"/>
            <a:ext cx="3747721" cy="2308324"/>
          </a:xfrm>
          <a:prstGeom prst="rect">
            <a:avLst/>
          </a:prstGeom>
          <a:noFill/>
        </p:spPr>
        <p:txBody>
          <a:bodyPr wrap="square" rtlCol="0">
            <a:spAutoFit/>
          </a:bodyPr>
          <a:lstStyle/>
          <a:p>
            <a:r>
              <a:rPr lang="en-US" dirty="0"/>
              <a:t>Magazines are best suited for print because when you publish them, lots of people are going to read it. This magazine has a colour theme of red, orange, white, green and black. The text also includes these colours and it is in a basic font, so it is seen clearly.</a:t>
            </a:r>
          </a:p>
        </p:txBody>
      </p:sp>
      <p:cxnSp>
        <p:nvCxnSpPr>
          <p:cNvPr id="11" name="Straight Arrow Connector 10"/>
          <p:cNvCxnSpPr/>
          <p:nvPr/>
        </p:nvCxnSpPr>
        <p:spPr>
          <a:xfrm>
            <a:off x="7247685" y="2688863"/>
            <a:ext cx="806660" cy="465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35819" y="5142612"/>
            <a:ext cx="600598" cy="24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36417" y="5023835"/>
            <a:ext cx="3905821" cy="1754326"/>
          </a:xfrm>
          <a:prstGeom prst="rect">
            <a:avLst/>
          </a:prstGeom>
          <a:noFill/>
        </p:spPr>
        <p:txBody>
          <a:bodyPr wrap="square" rtlCol="0">
            <a:spAutoFit/>
          </a:bodyPr>
          <a:lstStyle/>
          <a:p>
            <a:r>
              <a:rPr lang="en-US" dirty="0"/>
              <a:t>The effect the colours will have on the audience is that they will want to buy it as the colours are vibrant and it is eye-catching. Shepherd’s Pie is a famous dish so will attract the target audience.</a:t>
            </a:r>
          </a:p>
        </p:txBody>
      </p:sp>
      <p:pic>
        <p:nvPicPr>
          <p:cNvPr id="1026" name="Picture 2" descr="BBC Good Food Magazine - January 2019 Back Issue">
            <a:extLst>
              <a:ext uri="{FF2B5EF4-FFF2-40B4-BE49-F238E27FC236}">
                <a16:creationId xmlns:a16="http://schemas.microsoft.com/office/drawing/2014/main" id="{E679888A-D970-4068-89A2-014A41658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022" y="2336873"/>
            <a:ext cx="2782408" cy="366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8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t>Logos</a:t>
            </a:r>
          </a:p>
        </p:txBody>
      </p:sp>
      <p:pic>
        <p:nvPicPr>
          <p:cNvPr id="1034" name="Picture 10" descr="Image result for ad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813" y="2440548"/>
            <a:ext cx="3496612" cy="349661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4469821" y="2884869"/>
            <a:ext cx="1017430" cy="16742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433" y="2060620"/>
            <a:ext cx="4224270" cy="1754326"/>
          </a:xfrm>
          <a:prstGeom prst="rect">
            <a:avLst/>
          </a:prstGeom>
          <a:noFill/>
        </p:spPr>
        <p:txBody>
          <a:bodyPr wrap="square" rtlCol="0">
            <a:spAutoFit/>
          </a:bodyPr>
          <a:lstStyle/>
          <a:p>
            <a:r>
              <a:rPr lang="en-US" dirty="0"/>
              <a:t>The purpose of a logo is to inform people of your company and how to find it. It is used by companies and it is usually a symbol so people can remember it and associate it with the company.</a:t>
            </a:r>
          </a:p>
        </p:txBody>
      </p:sp>
      <p:sp>
        <p:nvSpPr>
          <p:cNvPr id="8" name="TextBox 7"/>
          <p:cNvSpPr txBox="1"/>
          <p:nvPr/>
        </p:nvSpPr>
        <p:spPr>
          <a:xfrm>
            <a:off x="81433" y="4188854"/>
            <a:ext cx="3850783" cy="2585323"/>
          </a:xfrm>
          <a:prstGeom prst="rect">
            <a:avLst/>
          </a:prstGeom>
          <a:noFill/>
        </p:spPr>
        <p:txBody>
          <a:bodyPr wrap="square" rtlCol="0">
            <a:spAutoFit/>
          </a:bodyPr>
          <a:lstStyle/>
          <a:p>
            <a:r>
              <a:rPr lang="en-US" dirty="0"/>
              <a:t>This image has a dpi of 72 so it is currently not suitable for printing as it needs to be 300+ dpi so it is best suited for screen. This image is a vector image because when you zoom it in, there are no pixels visible. Also, logos tend to use vector type images so people can see it clearly. </a:t>
            </a:r>
          </a:p>
        </p:txBody>
      </p:sp>
      <p:cxnSp>
        <p:nvCxnSpPr>
          <p:cNvPr id="10" name="Straight Arrow Connector 9"/>
          <p:cNvCxnSpPr/>
          <p:nvPr/>
        </p:nvCxnSpPr>
        <p:spPr>
          <a:xfrm flipH="1">
            <a:off x="4056845" y="5138670"/>
            <a:ext cx="811369" cy="28333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143223" y="2588654"/>
            <a:ext cx="1205202" cy="46363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12543" y="2214094"/>
            <a:ext cx="4142837" cy="1754326"/>
          </a:xfrm>
          <a:prstGeom prst="rect">
            <a:avLst/>
          </a:prstGeom>
          <a:noFill/>
        </p:spPr>
        <p:txBody>
          <a:bodyPr wrap="square" rtlCol="0">
            <a:spAutoFit/>
          </a:bodyPr>
          <a:lstStyle/>
          <a:p>
            <a:r>
              <a:rPr lang="en-US" dirty="0"/>
              <a:t>This particular logo just has black in it. This is so people can see it clearly and it is easy to remember which is why everyone recognizes it. In addition, it has a basic font for the same reason as above. </a:t>
            </a:r>
          </a:p>
        </p:txBody>
      </p:sp>
      <p:sp>
        <p:nvSpPr>
          <p:cNvPr id="3" name="TextBox 2"/>
          <p:cNvSpPr txBox="1"/>
          <p:nvPr/>
        </p:nvSpPr>
        <p:spPr>
          <a:xfrm>
            <a:off x="7512543" y="4004187"/>
            <a:ext cx="3451538" cy="1477328"/>
          </a:xfrm>
          <a:prstGeom prst="rect">
            <a:avLst/>
          </a:prstGeom>
          <a:noFill/>
        </p:spPr>
        <p:txBody>
          <a:bodyPr wrap="square" rtlCol="0">
            <a:spAutoFit/>
          </a:bodyPr>
          <a:lstStyle/>
          <a:p>
            <a:r>
              <a:rPr lang="en-US" dirty="0"/>
              <a:t>This logo is good quality as it looks really clear. This is lossless compression as the picture does not lose quality when you zoom in/out.</a:t>
            </a:r>
          </a:p>
        </p:txBody>
      </p:sp>
      <p:cxnSp>
        <p:nvCxnSpPr>
          <p:cNvPr id="7" name="Straight Arrow Connector 6"/>
          <p:cNvCxnSpPr/>
          <p:nvPr/>
        </p:nvCxnSpPr>
        <p:spPr>
          <a:xfrm>
            <a:off x="6745824" y="4188854"/>
            <a:ext cx="727230" cy="15949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45824" y="5422006"/>
            <a:ext cx="1140206" cy="4378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86030" y="5613994"/>
            <a:ext cx="2773118" cy="646331"/>
          </a:xfrm>
          <a:prstGeom prst="rect">
            <a:avLst/>
          </a:prstGeom>
          <a:noFill/>
        </p:spPr>
        <p:txBody>
          <a:bodyPr wrap="square" rtlCol="0">
            <a:spAutoFit/>
          </a:bodyPr>
          <a:lstStyle/>
          <a:p>
            <a:r>
              <a:rPr lang="en-US" dirty="0"/>
              <a:t>The pixel dimensions are 500x501.</a:t>
            </a:r>
          </a:p>
        </p:txBody>
      </p:sp>
    </p:spTree>
    <p:extLst>
      <p:ext uri="{BB962C8B-B14F-4D97-AF65-F5344CB8AC3E}">
        <p14:creationId xmlns:p14="http://schemas.microsoft.com/office/powerpoint/2010/main" val="154430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DVD Covers</a:t>
            </a:r>
          </a:p>
        </p:txBody>
      </p:sp>
      <p:cxnSp>
        <p:nvCxnSpPr>
          <p:cNvPr id="6" name="Straight Arrow Connector 5"/>
          <p:cNvCxnSpPr/>
          <p:nvPr/>
        </p:nvCxnSpPr>
        <p:spPr>
          <a:xfrm flipH="1">
            <a:off x="3322749" y="2434107"/>
            <a:ext cx="860581" cy="27045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667" y="2190179"/>
            <a:ext cx="3181082" cy="1754326"/>
          </a:xfrm>
          <a:prstGeom prst="rect">
            <a:avLst/>
          </a:prstGeom>
          <a:noFill/>
        </p:spPr>
        <p:txBody>
          <a:bodyPr wrap="square" rtlCol="0">
            <a:spAutoFit/>
          </a:bodyPr>
          <a:lstStyle/>
          <a:p>
            <a:r>
              <a:rPr lang="en-GB" dirty="0"/>
              <a:t>The purpose of a film cover is to attract people’s attention and make it eye-catching so people will want to watch the movie.</a:t>
            </a:r>
            <a:endParaRPr lang="en-US" dirty="0"/>
          </a:p>
          <a:p>
            <a:endParaRPr lang="en-US" dirty="0"/>
          </a:p>
        </p:txBody>
      </p:sp>
      <p:cxnSp>
        <p:nvCxnSpPr>
          <p:cNvPr id="10" name="Straight Arrow Connector 9"/>
          <p:cNvCxnSpPr>
            <a:cxnSpLocks/>
          </p:cNvCxnSpPr>
          <p:nvPr/>
        </p:nvCxnSpPr>
        <p:spPr>
          <a:xfrm flipH="1">
            <a:off x="3369663" y="4303136"/>
            <a:ext cx="640343" cy="50114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7300" y="4323676"/>
            <a:ext cx="3065172" cy="2308324"/>
          </a:xfrm>
          <a:prstGeom prst="rect">
            <a:avLst/>
          </a:prstGeom>
          <a:noFill/>
        </p:spPr>
        <p:txBody>
          <a:bodyPr wrap="square" rtlCol="0">
            <a:spAutoFit/>
          </a:bodyPr>
          <a:lstStyle/>
          <a:p>
            <a:r>
              <a:rPr lang="en-US" dirty="0"/>
              <a:t>The dpi for a film cover needs to be higher than 300 because people need to be able to see what it is about so they can buy it. It also needs to be high quality so it can be printed and sold to people.</a:t>
            </a:r>
          </a:p>
        </p:txBody>
      </p:sp>
      <p:cxnSp>
        <p:nvCxnSpPr>
          <p:cNvPr id="13" name="Straight Arrow Connector 12"/>
          <p:cNvCxnSpPr/>
          <p:nvPr/>
        </p:nvCxnSpPr>
        <p:spPr>
          <a:xfrm flipV="1">
            <a:off x="7069019" y="2884868"/>
            <a:ext cx="1018913" cy="18247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160838" y="2190179"/>
            <a:ext cx="4031161" cy="2308324"/>
          </a:xfrm>
          <a:prstGeom prst="rect">
            <a:avLst/>
          </a:prstGeom>
          <a:noFill/>
        </p:spPr>
        <p:txBody>
          <a:bodyPr wrap="square" rtlCol="0">
            <a:spAutoFit/>
          </a:bodyPr>
          <a:lstStyle/>
          <a:p>
            <a:r>
              <a:rPr lang="en-US" dirty="0"/>
              <a:t>This image is currently a bitmap as the pixels are visible when zoomed in. This film cover has dark colour such as black which is associated with darkness, so it is suggested that it is a horror film, it also has someone trying to escape from being pulled which builds suspense.</a:t>
            </a:r>
          </a:p>
        </p:txBody>
      </p:sp>
      <p:cxnSp>
        <p:nvCxnSpPr>
          <p:cNvPr id="17" name="Straight Arrow Connector 16"/>
          <p:cNvCxnSpPr>
            <a:cxnSpLocks/>
          </p:cNvCxnSpPr>
          <p:nvPr/>
        </p:nvCxnSpPr>
        <p:spPr>
          <a:xfrm>
            <a:off x="7130037" y="4314422"/>
            <a:ext cx="347723" cy="26773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50665" y="4498503"/>
            <a:ext cx="4641333" cy="1477328"/>
          </a:xfrm>
          <a:prstGeom prst="rect">
            <a:avLst/>
          </a:prstGeom>
          <a:noFill/>
        </p:spPr>
        <p:txBody>
          <a:bodyPr wrap="square" rtlCol="0">
            <a:spAutoFit/>
          </a:bodyPr>
          <a:lstStyle/>
          <a:p>
            <a:r>
              <a:rPr lang="en-US" dirty="0"/>
              <a:t>The effect it will have on the target audience (horror lovers) is that they will want to buy it as it looks eye-catching and they will be interested to find out what is “under the bed” and how this all started.</a:t>
            </a:r>
          </a:p>
        </p:txBody>
      </p:sp>
      <p:cxnSp>
        <p:nvCxnSpPr>
          <p:cNvPr id="12" name="Straight Arrow Connector 11"/>
          <p:cNvCxnSpPr>
            <a:cxnSpLocks/>
          </p:cNvCxnSpPr>
          <p:nvPr/>
        </p:nvCxnSpPr>
        <p:spPr>
          <a:xfrm>
            <a:off x="6810699" y="5724590"/>
            <a:ext cx="1065174" cy="5746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897910" y="6104772"/>
            <a:ext cx="2837138" cy="646331"/>
          </a:xfrm>
          <a:prstGeom prst="rect">
            <a:avLst/>
          </a:prstGeom>
          <a:noFill/>
        </p:spPr>
        <p:txBody>
          <a:bodyPr wrap="square" rtlCol="0">
            <a:spAutoFit/>
          </a:bodyPr>
          <a:lstStyle/>
          <a:p>
            <a:r>
              <a:rPr lang="en-US" dirty="0"/>
              <a:t>The pixel dimensions are 288x409.</a:t>
            </a:r>
          </a:p>
        </p:txBody>
      </p:sp>
      <p:pic>
        <p:nvPicPr>
          <p:cNvPr id="9" name="Content Placeholder 8">
            <a:extLst>
              <a:ext uri="{FF2B5EF4-FFF2-40B4-BE49-F238E27FC236}">
                <a16:creationId xmlns:a16="http://schemas.microsoft.com/office/drawing/2014/main" id="{B88EDB43-5312-58FD-DDA3-4175167FECB0}"/>
              </a:ext>
            </a:extLst>
          </p:cNvPr>
          <p:cNvPicPr>
            <a:picLocks noGrp="1" noChangeAspect="1"/>
          </p:cNvPicPr>
          <p:nvPr>
            <p:ph idx="1"/>
          </p:nvPr>
        </p:nvPicPr>
        <p:blipFill>
          <a:blip r:embed="rId2"/>
          <a:stretch>
            <a:fillRect/>
          </a:stretch>
        </p:blipFill>
        <p:spPr>
          <a:xfrm>
            <a:off x="4013693" y="2051338"/>
            <a:ext cx="3171236" cy="4503597"/>
          </a:xfrm>
          <a:prstGeom prst="rect">
            <a:avLst/>
          </a:prstGeom>
        </p:spPr>
      </p:pic>
    </p:spTree>
    <p:extLst>
      <p:ext uri="{BB962C8B-B14F-4D97-AF65-F5344CB8AC3E}">
        <p14:creationId xmlns:p14="http://schemas.microsoft.com/office/powerpoint/2010/main" val="109653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Web Images</a:t>
            </a:r>
          </a:p>
        </p:txBody>
      </p:sp>
      <p:cxnSp>
        <p:nvCxnSpPr>
          <p:cNvPr id="6" name="Straight Arrow Connector 5"/>
          <p:cNvCxnSpPr/>
          <p:nvPr/>
        </p:nvCxnSpPr>
        <p:spPr>
          <a:xfrm flipH="1">
            <a:off x="3618964" y="2498502"/>
            <a:ext cx="953036" cy="54091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8941" y="2215167"/>
            <a:ext cx="3271234" cy="2585323"/>
          </a:xfrm>
          <a:prstGeom prst="rect">
            <a:avLst/>
          </a:prstGeom>
          <a:noFill/>
        </p:spPr>
        <p:txBody>
          <a:bodyPr wrap="square" rtlCol="0">
            <a:spAutoFit/>
          </a:bodyPr>
          <a:lstStyle/>
          <a:p>
            <a:r>
              <a:rPr lang="en-US" dirty="0"/>
              <a:t>The purpose of web images is to attract the readers attention by advertising a product so they will be interested in buying it if it looks good. Shopping websites like JD Sports and Argos tend to use web images.</a:t>
            </a:r>
          </a:p>
        </p:txBody>
      </p:sp>
      <p:cxnSp>
        <p:nvCxnSpPr>
          <p:cNvPr id="9" name="Straight Arrow Connector 8"/>
          <p:cNvCxnSpPr/>
          <p:nvPr/>
        </p:nvCxnSpPr>
        <p:spPr>
          <a:xfrm flipH="1">
            <a:off x="3618964" y="4523491"/>
            <a:ext cx="798490" cy="47351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8941" y="4997003"/>
            <a:ext cx="4013321" cy="1754326"/>
          </a:xfrm>
          <a:prstGeom prst="rect">
            <a:avLst/>
          </a:prstGeom>
          <a:noFill/>
        </p:spPr>
        <p:txBody>
          <a:bodyPr wrap="square" rtlCol="0">
            <a:spAutoFit/>
          </a:bodyPr>
          <a:lstStyle/>
          <a:p>
            <a:r>
              <a:rPr lang="en-US" dirty="0"/>
              <a:t>The dpi for web images will be around 72dpi. This is because they don’t need to be of high quality as they appear quite small on the actual website so there is no need. The pixel dimensions are 470x609.</a:t>
            </a:r>
          </a:p>
        </p:txBody>
      </p:sp>
      <p:cxnSp>
        <p:nvCxnSpPr>
          <p:cNvPr id="12" name="Straight Arrow Connector 11"/>
          <p:cNvCxnSpPr/>
          <p:nvPr/>
        </p:nvCxnSpPr>
        <p:spPr>
          <a:xfrm>
            <a:off x="7778839" y="2498502"/>
            <a:ext cx="682581" cy="32197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2"/>
          <a:srcRect l="39147" t="36791" r="45543" b="30305"/>
          <a:stretch/>
        </p:blipFill>
        <p:spPr>
          <a:xfrm>
            <a:off x="4571999" y="2215166"/>
            <a:ext cx="2867103" cy="3709115"/>
          </a:xfrm>
          <a:prstGeom prst="rect">
            <a:avLst/>
          </a:prstGeom>
        </p:spPr>
      </p:pic>
      <p:sp>
        <p:nvSpPr>
          <p:cNvPr id="16" name="TextBox 15"/>
          <p:cNvSpPr txBox="1"/>
          <p:nvPr/>
        </p:nvSpPr>
        <p:spPr>
          <a:xfrm>
            <a:off x="8551572" y="2215166"/>
            <a:ext cx="3374265" cy="2585323"/>
          </a:xfrm>
          <a:prstGeom prst="rect">
            <a:avLst/>
          </a:prstGeom>
          <a:noFill/>
        </p:spPr>
        <p:txBody>
          <a:bodyPr wrap="square" rtlCol="0">
            <a:spAutoFit/>
          </a:bodyPr>
          <a:lstStyle/>
          <a:p>
            <a:r>
              <a:rPr lang="en-US" dirty="0"/>
              <a:t>This particular web image is showing a shoe for sale. As you can see, it is not of high quality as it is only small. Customers will want to buy it because the web image is a preview of the shoe so you don’t need to go to the store just to take a look at it.</a:t>
            </a:r>
          </a:p>
        </p:txBody>
      </p:sp>
      <p:sp>
        <p:nvSpPr>
          <p:cNvPr id="17" name="TextBox 16"/>
          <p:cNvSpPr txBox="1"/>
          <p:nvPr/>
        </p:nvSpPr>
        <p:spPr>
          <a:xfrm>
            <a:off x="8120129" y="4997003"/>
            <a:ext cx="4185634" cy="1477328"/>
          </a:xfrm>
          <a:prstGeom prst="rect">
            <a:avLst/>
          </a:prstGeom>
          <a:noFill/>
        </p:spPr>
        <p:txBody>
          <a:bodyPr wrap="square" rtlCol="0">
            <a:spAutoFit/>
          </a:bodyPr>
          <a:lstStyle/>
          <a:p>
            <a:r>
              <a:rPr lang="en-US" dirty="0"/>
              <a:t>The effect it will have on the audience is that whenever they want to buy something, e.g. a backpack, they will want to see previews so they can see which suits them the best.</a:t>
            </a:r>
          </a:p>
        </p:txBody>
      </p:sp>
      <p:cxnSp>
        <p:nvCxnSpPr>
          <p:cNvPr id="4" name="Straight Arrow Connector 3"/>
          <p:cNvCxnSpPr>
            <a:stCxn id="15" idx="3"/>
          </p:cNvCxnSpPr>
          <p:nvPr/>
        </p:nvCxnSpPr>
        <p:spPr>
          <a:xfrm>
            <a:off x="7439102" y="4069724"/>
            <a:ext cx="681027" cy="92727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62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Posters</a:t>
            </a:r>
          </a:p>
        </p:txBody>
      </p:sp>
      <p:pic>
        <p:nvPicPr>
          <p:cNvPr id="4" name="Picture 3"/>
          <p:cNvPicPr>
            <a:picLocks noChangeAspect="1"/>
          </p:cNvPicPr>
          <p:nvPr/>
        </p:nvPicPr>
        <p:blipFill>
          <a:blip r:embed="rId2"/>
          <a:stretch>
            <a:fillRect/>
          </a:stretch>
        </p:blipFill>
        <p:spPr>
          <a:xfrm>
            <a:off x="4268721" y="2111734"/>
            <a:ext cx="3007843" cy="3890879"/>
          </a:xfrm>
          <a:prstGeom prst="rect">
            <a:avLst/>
          </a:prstGeom>
        </p:spPr>
      </p:pic>
      <p:cxnSp>
        <p:nvCxnSpPr>
          <p:cNvPr id="6" name="Straight Arrow Connector 5"/>
          <p:cNvCxnSpPr/>
          <p:nvPr/>
        </p:nvCxnSpPr>
        <p:spPr>
          <a:xfrm flipH="1">
            <a:off x="3245476" y="2356834"/>
            <a:ext cx="1017431" cy="41212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374265" y="4417454"/>
            <a:ext cx="894456" cy="56667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76564" y="2562896"/>
            <a:ext cx="91439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276564" y="4700789"/>
            <a:ext cx="901521" cy="2833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6062" y="2195648"/>
            <a:ext cx="2936383" cy="1754326"/>
          </a:xfrm>
          <a:prstGeom prst="rect">
            <a:avLst/>
          </a:prstGeom>
          <a:noFill/>
        </p:spPr>
        <p:txBody>
          <a:bodyPr wrap="square" rtlCol="0">
            <a:spAutoFit/>
          </a:bodyPr>
          <a:lstStyle/>
          <a:p>
            <a:r>
              <a:rPr lang="en-US" dirty="0"/>
              <a:t>The purpose of posters is to inform people of a certain event happening by making it eye-catching. Posters can also be used for many things.</a:t>
            </a:r>
          </a:p>
        </p:txBody>
      </p:sp>
      <p:sp>
        <p:nvSpPr>
          <p:cNvPr id="14" name="TextBox 13"/>
          <p:cNvSpPr txBox="1"/>
          <p:nvPr/>
        </p:nvSpPr>
        <p:spPr>
          <a:xfrm>
            <a:off x="104482" y="4311456"/>
            <a:ext cx="3080959" cy="2585323"/>
          </a:xfrm>
          <a:prstGeom prst="rect">
            <a:avLst/>
          </a:prstGeom>
          <a:noFill/>
        </p:spPr>
        <p:txBody>
          <a:bodyPr wrap="square" rtlCol="0">
            <a:spAutoFit/>
          </a:bodyPr>
          <a:lstStyle/>
          <a:p>
            <a:r>
              <a:rPr lang="en-US" dirty="0"/>
              <a:t>Posters need to have a dpi of 300+ because they are specially for printing as you give posters to many people so they all know about the event that is taking place. It also needs to be high quality so people can see what is happening.</a:t>
            </a:r>
          </a:p>
        </p:txBody>
      </p:sp>
      <p:sp>
        <p:nvSpPr>
          <p:cNvPr id="15" name="TextBox 14"/>
          <p:cNvSpPr txBox="1"/>
          <p:nvPr/>
        </p:nvSpPr>
        <p:spPr>
          <a:xfrm>
            <a:off x="8402840" y="2195648"/>
            <a:ext cx="3600270" cy="2308324"/>
          </a:xfrm>
          <a:prstGeom prst="rect">
            <a:avLst/>
          </a:prstGeom>
          <a:noFill/>
        </p:spPr>
        <p:txBody>
          <a:bodyPr wrap="square" rtlCol="0">
            <a:spAutoFit/>
          </a:bodyPr>
          <a:lstStyle/>
          <a:p>
            <a:r>
              <a:rPr lang="en-US" dirty="0"/>
              <a:t>This specific poster is showing that there is a mega sale up to 40% off items in a particular store. This makes it eye-catching because customers like sales so they can save money. Also, there are vibrant colours so it looks good and colourful.</a:t>
            </a:r>
          </a:p>
        </p:txBody>
      </p:sp>
      <p:sp>
        <p:nvSpPr>
          <p:cNvPr id="16" name="TextBox 15"/>
          <p:cNvSpPr txBox="1"/>
          <p:nvPr/>
        </p:nvSpPr>
        <p:spPr>
          <a:xfrm>
            <a:off x="8402840" y="4842456"/>
            <a:ext cx="3600270" cy="1477328"/>
          </a:xfrm>
          <a:prstGeom prst="rect">
            <a:avLst/>
          </a:prstGeom>
          <a:noFill/>
        </p:spPr>
        <p:txBody>
          <a:bodyPr wrap="square" rtlCol="0">
            <a:spAutoFit/>
          </a:bodyPr>
          <a:lstStyle/>
          <a:p>
            <a:r>
              <a:rPr lang="en-US" dirty="0"/>
              <a:t>The effect it will have on the audience is they will want to know more about the event so if it is eye-catching then they will want to read it.</a:t>
            </a:r>
          </a:p>
        </p:txBody>
      </p:sp>
      <p:cxnSp>
        <p:nvCxnSpPr>
          <p:cNvPr id="17" name="Straight Arrow Connector 16"/>
          <p:cNvCxnSpPr/>
          <p:nvPr/>
        </p:nvCxnSpPr>
        <p:spPr>
          <a:xfrm flipH="1">
            <a:off x="5782334" y="5604117"/>
            <a:ext cx="23612" cy="50442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54190" y="6205334"/>
            <a:ext cx="3741313" cy="369332"/>
          </a:xfrm>
          <a:prstGeom prst="rect">
            <a:avLst/>
          </a:prstGeom>
          <a:noFill/>
        </p:spPr>
        <p:txBody>
          <a:bodyPr wrap="square" rtlCol="0">
            <a:spAutoFit/>
          </a:bodyPr>
          <a:lstStyle/>
          <a:p>
            <a:r>
              <a:rPr lang="en-US" dirty="0"/>
              <a:t>The pixel dimensions are 217x281. </a:t>
            </a:r>
          </a:p>
        </p:txBody>
      </p:sp>
    </p:spTree>
    <p:extLst>
      <p:ext uri="{BB962C8B-B14F-4D97-AF65-F5344CB8AC3E}">
        <p14:creationId xmlns:p14="http://schemas.microsoft.com/office/powerpoint/2010/main" val="171802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Gaming magazine</a:t>
            </a:r>
          </a:p>
        </p:txBody>
      </p:sp>
      <p:cxnSp>
        <p:nvCxnSpPr>
          <p:cNvPr id="6" name="Straight Arrow Connector 5"/>
          <p:cNvCxnSpPr/>
          <p:nvPr/>
        </p:nvCxnSpPr>
        <p:spPr>
          <a:xfrm flipH="1">
            <a:off x="3451538" y="2511380"/>
            <a:ext cx="901521" cy="21894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9383" y="2293747"/>
            <a:ext cx="3312156" cy="2585323"/>
          </a:xfrm>
          <a:prstGeom prst="rect">
            <a:avLst/>
          </a:prstGeom>
          <a:noFill/>
        </p:spPr>
        <p:txBody>
          <a:bodyPr wrap="square" rtlCol="0">
            <a:spAutoFit/>
          </a:bodyPr>
          <a:lstStyle/>
          <a:p>
            <a:r>
              <a:rPr lang="en-US" dirty="0"/>
              <a:t>The purpose of a gaming magazine is to attract the target audience to the magazine so they will want to buy it. Also, they tend to put a newly released game or item at the front cover, so it further attracts the audience to try it out.</a:t>
            </a:r>
          </a:p>
        </p:txBody>
      </p:sp>
      <p:cxnSp>
        <p:nvCxnSpPr>
          <p:cNvPr id="9" name="Straight Arrow Connector 8"/>
          <p:cNvCxnSpPr/>
          <p:nvPr/>
        </p:nvCxnSpPr>
        <p:spPr>
          <a:xfrm>
            <a:off x="7564019" y="2511380"/>
            <a:ext cx="884522" cy="21894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90208" y="2408349"/>
            <a:ext cx="3258355" cy="2031325"/>
          </a:xfrm>
          <a:prstGeom prst="rect">
            <a:avLst/>
          </a:prstGeom>
          <a:noFill/>
        </p:spPr>
        <p:txBody>
          <a:bodyPr wrap="square" rtlCol="0">
            <a:spAutoFit/>
          </a:bodyPr>
          <a:lstStyle/>
          <a:p>
            <a:r>
              <a:rPr lang="en-US" dirty="0"/>
              <a:t>The target audience for this particular gaming magazine is late teens and adults (17+) who have an interest in VR and is not really suitable for below as it can affect young children mentally.</a:t>
            </a:r>
          </a:p>
        </p:txBody>
      </p:sp>
      <p:cxnSp>
        <p:nvCxnSpPr>
          <p:cNvPr id="12" name="Straight Arrow Connector 11"/>
          <p:cNvCxnSpPr/>
          <p:nvPr/>
        </p:nvCxnSpPr>
        <p:spPr>
          <a:xfrm>
            <a:off x="7368550" y="4783747"/>
            <a:ext cx="755733" cy="29621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73964" y="4549676"/>
            <a:ext cx="3878654" cy="2308324"/>
          </a:xfrm>
          <a:prstGeom prst="rect">
            <a:avLst/>
          </a:prstGeom>
          <a:noFill/>
        </p:spPr>
        <p:txBody>
          <a:bodyPr wrap="square" rtlCol="0">
            <a:spAutoFit/>
          </a:bodyPr>
          <a:lstStyle/>
          <a:p>
            <a:r>
              <a:rPr lang="en-US" dirty="0"/>
              <a:t>The effect that this layout would have is that the target audience will stop and will want to look at more information regarding VR such as games that now support it and updates. People that are interested in something will be eager to check out new things regarding it.</a:t>
            </a:r>
          </a:p>
        </p:txBody>
      </p:sp>
      <p:cxnSp>
        <p:nvCxnSpPr>
          <p:cNvPr id="11" name="Straight Arrow Connector 10"/>
          <p:cNvCxnSpPr/>
          <p:nvPr/>
        </p:nvCxnSpPr>
        <p:spPr>
          <a:xfrm flipH="1">
            <a:off x="3400940" y="4879070"/>
            <a:ext cx="901521" cy="21894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9382" y="4879070"/>
            <a:ext cx="3261558" cy="923330"/>
          </a:xfrm>
          <a:prstGeom prst="rect">
            <a:avLst/>
          </a:prstGeom>
          <a:noFill/>
        </p:spPr>
        <p:txBody>
          <a:bodyPr wrap="square" rtlCol="0">
            <a:spAutoFit/>
          </a:bodyPr>
          <a:lstStyle/>
          <a:p>
            <a:r>
              <a:rPr lang="en-US" dirty="0"/>
              <a:t>This is lossless compression as it doesn’t lose quality when you zoom in or out.</a:t>
            </a:r>
          </a:p>
        </p:txBody>
      </p:sp>
      <p:cxnSp>
        <p:nvCxnSpPr>
          <p:cNvPr id="14" name="Straight Arrow Connector 13"/>
          <p:cNvCxnSpPr/>
          <p:nvPr/>
        </p:nvCxnSpPr>
        <p:spPr>
          <a:xfrm flipH="1">
            <a:off x="3546728" y="5583459"/>
            <a:ext cx="901521" cy="21894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5726" y="5988676"/>
            <a:ext cx="2990184" cy="646331"/>
          </a:xfrm>
          <a:prstGeom prst="rect">
            <a:avLst/>
          </a:prstGeom>
          <a:noFill/>
        </p:spPr>
        <p:txBody>
          <a:bodyPr wrap="square" rtlCol="0">
            <a:spAutoFit/>
          </a:bodyPr>
          <a:lstStyle/>
          <a:p>
            <a:r>
              <a:rPr lang="en-US" dirty="0"/>
              <a:t>The pixel dimensions are 362x500.</a:t>
            </a:r>
          </a:p>
        </p:txBody>
      </p:sp>
      <p:pic>
        <p:nvPicPr>
          <p:cNvPr id="2050" name="Picture 2" descr="GAMES TM MAGAZINE ISSUE #160 THE VR VERDICT *FREE UK SHIPPING | eBay">
            <a:extLst>
              <a:ext uri="{FF2B5EF4-FFF2-40B4-BE49-F238E27FC236}">
                <a16:creationId xmlns:a16="http://schemas.microsoft.com/office/drawing/2014/main" id="{BE6395D2-FDB1-A51B-BDE7-989F96C63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673" y="2060206"/>
            <a:ext cx="3312156" cy="457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5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it will help</a:t>
            </a:r>
          </a:p>
        </p:txBody>
      </p:sp>
      <p:sp>
        <p:nvSpPr>
          <p:cNvPr id="3" name="Content Placeholder 2"/>
          <p:cNvSpPr>
            <a:spLocks noGrp="1"/>
          </p:cNvSpPr>
          <p:nvPr>
            <p:ph idx="1"/>
          </p:nvPr>
        </p:nvSpPr>
        <p:spPr/>
        <p:txBody>
          <a:bodyPr>
            <a:normAutofit/>
          </a:bodyPr>
          <a:lstStyle/>
          <a:p>
            <a:r>
              <a:rPr lang="en-US" sz="2000" dirty="0"/>
              <a:t>This gaming magazine will help me with my magazine advert because I have to produce a magazine advert for a game called TIMECHASER. </a:t>
            </a:r>
          </a:p>
          <a:p>
            <a:r>
              <a:rPr lang="en-US" sz="2000" dirty="0"/>
              <a:t>I may use this layout for my magazine advert because this one looks attractive because of the character that is on the advert and the text around it.</a:t>
            </a:r>
          </a:p>
        </p:txBody>
      </p:sp>
    </p:spTree>
    <p:extLst>
      <p:ext uri="{BB962C8B-B14F-4D97-AF65-F5344CB8AC3E}">
        <p14:creationId xmlns:p14="http://schemas.microsoft.com/office/powerpoint/2010/main" val="44889522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536</TotalTime>
  <Words>1172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Digital Graphics</vt:lpstr>
      <vt:lpstr>Analysing a Graphic</vt:lpstr>
      <vt:lpstr>Magazines</vt:lpstr>
      <vt:lpstr>Logos</vt:lpstr>
      <vt:lpstr>DVD Covers</vt:lpstr>
      <vt:lpstr>Web Images</vt:lpstr>
      <vt:lpstr>Posters</vt:lpstr>
      <vt:lpstr>Gaming magazine</vt:lpstr>
      <vt:lpstr>How it will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Graphics</dc:title>
  <dc:creator>89100</dc:creator>
  <cp:lastModifiedBy>Hayyan Rashid</cp:lastModifiedBy>
  <cp:revision>69</cp:revision>
  <dcterms:created xsi:type="dcterms:W3CDTF">2018-05-10T09:46:36Z</dcterms:created>
  <dcterms:modified xsi:type="dcterms:W3CDTF">2022-11-19T22:01:10Z</dcterms:modified>
</cp:coreProperties>
</file>