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3" r:id="rId3"/>
    <p:sldId id="264" r:id="rId4"/>
    <p:sldId id="265" r:id="rId5"/>
    <p:sldId id="266" r:id="rId6"/>
    <p:sldId id="270"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2B821-BA4C-48E0-B0DB-6123213ADEDA}" v="15" dt="2022-11-19T22:18:03.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yan Rashid" userId="0fa97e1779f1422f" providerId="LiveId" clId="{A182B821-BA4C-48E0-B0DB-6123213ADEDA}"/>
    <pc:docChg chg="undo redo custSel modSld">
      <pc:chgData name="Hayyan Rashid" userId="0fa97e1779f1422f" providerId="LiveId" clId="{A182B821-BA4C-48E0-B0DB-6123213ADEDA}" dt="2022-11-19T22:19:24.164" v="60" actId="1076"/>
      <pc:docMkLst>
        <pc:docMk/>
      </pc:docMkLst>
      <pc:sldChg chg="addSp delSp modSp mod">
        <pc:chgData name="Hayyan Rashid" userId="0fa97e1779f1422f" providerId="LiveId" clId="{A182B821-BA4C-48E0-B0DB-6123213ADEDA}" dt="2022-11-19T22:19:24.164" v="60" actId="1076"/>
        <pc:sldMkLst>
          <pc:docMk/>
          <pc:sldMk cId="2458795432" sldId="263"/>
        </pc:sldMkLst>
        <pc:spChg chg="add del mod">
          <ac:chgData name="Hayyan Rashid" userId="0fa97e1779f1422f" providerId="LiveId" clId="{A182B821-BA4C-48E0-B0DB-6123213ADEDA}" dt="2022-11-19T22:17:44.098" v="45" actId="478"/>
          <ac:spMkLst>
            <pc:docMk/>
            <pc:sldMk cId="2458795432" sldId="263"/>
            <ac:spMk id="4" creationId="{7B391A17-8090-27AA-A740-D925AB9AA74F}"/>
          </ac:spMkLst>
        </pc:spChg>
        <pc:spChg chg="add mod">
          <ac:chgData name="Hayyan Rashid" userId="0fa97e1779f1422f" providerId="LiveId" clId="{A182B821-BA4C-48E0-B0DB-6123213ADEDA}" dt="2022-11-19T22:19:24.164" v="60" actId="1076"/>
          <ac:spMkLst>
            <pc:docMk/>
            <pc:sldMk cId="2458795432" sldId="263"/>
            <ac:spMk id="6" creationId="{D5529162-A2AA-1C27-3D74-A2D190A97E06}"/>
          </ac:spMkLst>
        </pc:spChg>
        <pc:picChg chg="del">
          <ac:chgData name="Hayyan Rashid" userId="0fa97e1779f1422f" providerId="LiveId" clId="{A182B821-BA4C-48E0-B0DB-6123213ADEDA}" dt="2022-11-19T22:14:30.922" v="6" actId="478"/>
          <ac:picMkLst>
            <pc:docMk/>
            <pc:sldMk cId="2458795432" sldId="263"/>
            <ac:picMk id="5" creationId="{00000000-0000-0000-0000-000000000000}"/>
          </ac:picMkLst>
        </pc:picChg>
        <pc:picChg chg="add mod">
          <ac:chgData name="Hayyan Rashid" userId="0fa97e1779f1422f" providerId="LiveId" clId="{A182B821-BA4C-48E0-B0DB-6123213ADEDA}" dt="2022-11-19T22:14:54.564" v="11" actId="14100"/>
          <ac:picMkLst>
            <pc:docMk/>
            <pc:sldMk cId="2458795432" sldId="263"/>
            <ac:picMk id="1026" creationId="{CE84344D-9B22-175B-032A-3841A643C57A}"/>
          </ac:picMkLst>
        </pc:picChg>
      </pc:sldChg>
      <pc:sldChg chg="addSp delSp modSp mod">
        <pc:chgData name="Hayyan Rashid" userId="0fa97e1779f1422f" providerId="LiveId" clId="{A182B821-BA4C-48E0-B0DB-6123213ADEDA}" dt="2022-11-19T22:16:58.950" v="35" actId="1076"/>
        <pc:sldMkLst>
          <pc:docMk/>
          <pc:sldMk cId="3072194340" sldId="264"/>
        </pc:sldMkLst>
        <pc:spChg chg="add mod">
          <ac:chgData name="Hayyan Rashid" userId="0fa97e1779f1422f" providerId="LiveId" clId="{A182B821-BA4C-48E0-B0DB-6123213ADEDA}" dt="2022-11-19T22:16:58.950" v="35" actId="1076"/>
          <ac:spMkLst>
            <pc:docMk/>
            <pc:sldMk cId="3072194340" sldId="264"/>
            <ac:spMk id="6" creationId="{F34B1A91-93C9-D7E7-6C8F-13FA401D2D1D}"/>
          </ac:spMkLst>
        </pc:spChg>
        <pc:picChg chg="del">
          <ac:chgData name="Hayyan Rashid" userId="0fa97e1779f1422f" providerId="LiveId" clId="{A182B821-BA4C-48E0-B0DB-6123213ADEDA}" dt="2022-11-19T22:16:10.767" v="12" actId="478"/>
          <ac:picMkLst>
            <pc:docMk/>
            <pc:sldMk cId="3072194340" sldId="264"/>
            <ac:picMk id="4" creationId="{00000000-0000-0000-0000-000000000000}"/>
          </ac:picMkLst>
        </pc:picChg>
        <pc:picChg chg="add mod">
          <ac:chgData name="Hayyan Rashid" userId="0fa97e1779f1422f" providerId="LiveId" clId="{A182B821-BA4C-48E0-B0DB-6123213ADEDA}" dt="2022-11-19T22:16:28.328" v="17" actId="14100"/>
          <ac:picMkLst>
            <pc:docMk/>
            <pc:sldMk cId="3072194340" sldId="264"/>
            <ac:picMk id="5" creationId="{7C028311-8740-8F45-8AAD-8991ED30E7A7}"/>
          </ac:picMkLst>
        </pc:picChg>
      </pc:sldChg>
      <pc:sldChg chg="addSp delSp modSp mod">
        <pc:chgData name="Hayyan Rashid" userId="0fa97e1779f1422f" providerId="LiveId" clId="{A182B821-BA4C-48E0-B0DB-6123213ADEDA}" dt="2022-11-19T22:19:20.094" v="58" actId="20577"/>
        <pc:sldMkLst>
          <pc:docMk/>
          <pc:sldMk cId="2327976412" sldId="265"/>
        </pc:sldMkLst>
        <pc:spChg chg="mod">
          <ac:chgData name="Hayyan Rashid" userId="0fa97e1779f1422f" providerId="LiveId" clId="{A182B821-BA4C-48E0-B0DB-6123213ADEDA}" dt="2022-11-19T22:19:20.094" v="58" actId="20577"/>
          <ac:spMkLst>
            <pc:docMk/>
            <pc:sldMk cId="2327976412" sldId="265"/>
            <ac:spMk id="3" creationId="{00000000-0000-0000-0000-000000000000}"/>
          </ac:spMkLst>
        </pc:spChg>
        <pc:picChg chg="add mod">
          <ac:chgData name="Hayyan Rashid" userId="0fa97e1779f1422f" providerId="LiveId" clId="{A182B821-BA4C-48E0-B0DB-6123213ADEDA}" dt="2022-11-19T22:13:58.950" v="5" actId="14100"/>
          <ac:picMkLst>
            <pc:docMk/>
            <pc:sldMk cId="2327976412" sldId="265"/>
            <ac:picMk id="4" creationId="{C9DD145E-958A-0EE7-8E23-05D0A8624112}"/>
          </ac:picMkLst>
        </pc:picChg>
        <pc:picChg chg="del">
          <ac:chgData name="Hayyan Rashid" userId="0fa97e1779f1422f" providerId="LiveId" clId="{A182B821-BA4C-48E0-B0DB-6123213ADEDA}" dt="2022-11-19T22:13:03.270" v="0" actId="478"/>
          <ac:picMkLst>
            <pc:docMk/>
            <pc:sldMk cId="2327976412" sldId="265"/>
            <ac:picMk id="102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5EE7-C744-40FC-BA3E-307566E5B2AD}"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957D42-DBCB-403E-9150-587FEBBD750C}" type="slidenum">
              <a:rPr lang="en-US" smtClean="0"/>
              <a:t>‹#›</a:t>
            </a:fld>
            <a:endParaRPr lang="en-US"/>
          </a:p>
        </p:txBody>
      </p:sp>
    </p:spTree>
    <p:extLst>
      <p:ext uri="{BB962C8B-B14F-4D97-AF65-F5344CB8AC3E}">
        <p14:creationId xmlns:p14="http://schemas.microsoft.com/office/powerpoint/2010/main" val="206359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12499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345596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50788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009AE32-8EE1-491F-8CDC-6C078F8F4E0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18497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1390433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0388923-2E48-497C-9EAF-8E69AE0FF2A9}"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366927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0388923-2E48-497C-9EAF-8E69AE0FF2A9}"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662528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430495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009AE32-8EE1-491F-8CDC-6C078F8F4E0A}" type="slidenum">
              <a:rPr lang="en-US" smtClean="0"/>
              <a:t>‹#›</a:t>
            </a:fld>
            <a:endParaRPr lang="en-US"/>
          </a:p>
        </p:txBody>
      </p:sp>
    </p:spTree>
    <p:extLst>
      <p:ext uri="{BB962C8B-B14F-4D97-AF65-F5344CB8AC3E}">
        <p14:creationId xmlns:p14="http://schemas.microsoft.com/office/powerpoint/2010/main" val="41281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74166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388923-2E48-497C-9EAF-8E69AE0FF2A9}"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3350275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408653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388923-2E48-497C-9EAF-8E69AE0FF2A9}"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09875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388923-2E48-497C-9EAF-8E69AE0FF2A9}"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59976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0388923-2E48-497C-9EAF-8E69AE0FF2A9}"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140621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108030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388923-2E48-497C-9EAF-8E69AE0FF2A9}"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9AE32-8EE1-491F-8CDC-6C078F8F4E0A}" type="slidenum">
              <a:rPr lang="en-US" smtClean="0"/>
              <a:t>‹#›</a:t>
            </a:fld>
            <a:endParaRPr lang="en-US"/>
          </a:p>
        </p:txBody>
      </p:sp>
    </p:spTree>
    <p:extLst>
      <p:ext uri="{BB962C8B-B14F-4D97-AF65-F5344CB8AC3E}">
        <p14:creationId xmlns:p14="http://schemas.microsoft.com/office/powerpoint/2010/main" val="278818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388923-2E48-497C-9EAF-8E69AE0FF2A9}" type="datetimeFigureOut">
              <a:rPr lang="en-US" smtClean="0"/>
              <a:t>11/19/2022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009AE32-8EE1-491F-8CDC-6C078F8F4E0A}" type="slidenum">
              <a:rPr lang="en-US" smtClean="0"/>
              <a:t>‹#›</a:t>
            </a:fld>
            <a:endParaRPr lang="en-US"/>
          </a:p>
        </p:txBody>
      </p:sp>
    </p:spTree>
    <p:extLst>
      <p:ext uri="{BB962C8B-B14F-4D97-AF65-F5344CB8AC3E}">
        <p14:creationId xmlns:p14="http://schemas.microsoft.com/office/powerpoint/2010/main" val="27456830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rvideo.tv/dictionary/bitmap/"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vectorizer.io/"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bbc.com/bitesize/guides/zqyrq6f/revision/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BMP_file_format" TargetMode="External"/><Relationship Id="rId2" Type="http://schemas.openxmlformats.org/officeDocument/2006/relationships/hyperlink" Target="https://en.wikipedia.org/wiki/Portable_Network_Graph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Graphics</a:t>
            </a:r>
          </a:p>
        </p:txBody>
      </p:sp>
      <p:sp>
        <p:nvSpPr>
          <p:cNvPr id="3" name="Subtitle 2"/>
          <p:cNvSpPr>
            <a:spLocks noGrp="1"/>
          </p:cNvSpPr>
          <p:nvPr>
            <p:ph type="subTitle" idx="1"/>
          </p:nvPr>
        </p:nvSpPr>
        <p:spPr/>
        <p:txBody>
          <a:bodyPr/>
          <a:lstStyle/>
          <a:p>
            <a:r>
              <a:rPr lang="en-US" dirty="0"/>
              <a:t>By Hayyan</a:t>
            </a:r>
          </a:p>
        </p:txBody>
      </p:sp>
    </p:spTree>
    <p:extLst>
      <p:ext uri="{BB962C8B-B14F-4D97-AF65-F5344CB8AC3E}">
        <p14:creationId xmlns:p14="http://schemas.microsoft.com/office/powerpoint/2010/main" val="362239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Bitmap Images</a:t>
            </a:r>
          </a:p>
        </p:txBody>
      </p:sp>
      <p:sp>
        <p:nvSpPr>
          <p:cNvPr id="3" name="Content Placeholder 2"/>
          <p:cNvSpPr>
            <a:spLocks noGrp="1"/>
          </p:cNvSpPr>
          <p:nvPr>
            <p:ph idx="1"/>
          </p:nvPr>
        </p:nvSpPr>
        <p:spPr/>
        <p:txBody>
          <a:bodyPr/>
          <a:lstStyle/>
          <a:p>
            <a:r>
              <a:rPr lang="en-GB" sz="2000" dirty="0"/>
              <a:t>A bitmap (or raster) image is an image that is made up of tiny squares called pixels. If you zoom a bitmap image in, the pixels start to become visible and the picture will be blurry.</a:t>
            </a:r>
          </a:p>
          <a:p>
            <a:r>
              <a:rPr lang="en-GB" sz="2000" dirty="0"/>
              <a:t> It can be stored as jpg, jpeg, bmp, tiff or gif.</a:t>
            </a:r>
          </a:p>
          <a:p>
            <a:r>
              <a:rPr lang="en-GB" sz="2000" dirty="0"/>
              <a:t> A bitmap image is quite large, has low resolution and loads quite quickly so websites will often use them as they can advertise their products better and more efficiently.</a:t>
            </a:r>
            <a:endParaRPr lang="en-US" sz="2000" dirty="0"/>
          </a:p>
          <a:p>
            <a:r>
              <a:rPr lang="en-GB" sz="2000" dirty="0"/>
              <a:t>An advantage of bitmaps is that they can be easily created.</a:t>
            </a:r>
          </a:p>
          <a:p>
            <a:r>
              <a:rPr lang="en-GB" sz="2000" dirty="0"/>
              <a:t> A disadvantage is that they take up a lot of space so it is not used a lot.</a:t>
            </a:r>
            <a:endParaRPr lang="en-US" sz="2000" dirty="0"/>
          </a:p>
          <a:p>
            <a:endParaRPr lang="en-US" dirty="0"/>
          </a:p>
        </p:txBody>
      </p:sp>
      <p:pic>
        <p:nvPicPr>
          <p:cNvPr id="1026" name="Picture 2" descr="Bitmap - Darvideo Animated Explainer Video Production Company | Animation  Studio">
            <a:extLst>
              <a:ext uri="{FF2B5EF4-FFF2-40B4-BE49-F238E27FC236}">
                <a16:creationId xmlns:a16="http://schemas.microsoft.com/office/drawing/2014/main" id="{CE84344D-9B22-175B-032A-3841A643C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196" y="5244860"/>
            <a:ext cx="2867804" cy="16131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529162-A2AA-1C27-3D74-A2D190A97E06}"/>
              </a:ext>
            </a:extLst>
          </p:cNvPr>
          <p:cNvSpPr txBox="1"/>
          <p:nvPr/>
        </p:nvSpPr>
        <p:spPr>
          <a:xfrm>
            <a:off x="6165012" y="5977231"/>
            <a:ext cx="3085381" cy="461665"/>
          </a:xfrm>
          <a:prstGeom prst="rect">
            <a:avLst/>
          </a:prstGeom>
          <a:noFill/>
        </p:spPr>
        <p:txBody>
          <a:bodyPr wrap="square" rtlCol="0">
            <a:spAutoFit/>
          </a:bodyPr>
          <a:lstStyle/>
          <a:p>
            <a:r>
              <a:rPr lang="en-GB" sz="1200" dirty="0"/>
              <a:t>Source: </a:t>
            </a:r>
            <a:r>
              <a:rPr lang="en-GB" sz="1200" dirty="0">
                <a:hlinkClick r:id="rId3"/>
              </a:rPr>
              <a:t>https://darvideo.tv/dictionary/bitmap/</a:t>
            </a:r>
            <a:r>
              <a:rPr lang="en-GB" sz="1200" dirty="0"/>
              <a:t>  </a:t>
            </a:r>
          </a:p>
        </p:txBody>
      </p:sp>
    </p:spTree>
    <p:extLst>
      <p:ext uri="{BB962C8B-B14F-4D97-AF65-F5344CB8AC3E}">
        <p14:creationId xmlns:p14="http://schemas.microsoft.com/office/powerpoint/2010/main" val="245879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Vector Images</a:t>
            </a:r>
          </a:p>
        </p:txBody>
      </p:sp>
      <p:sp>
        <p:nvSpPr>
          <p:cNvPr id="3" name="Content Placeholder 2"/>
          <p:cNvSpPr>
            <a:spLocks noGrp="1"/>
          </p:cNvSpPr>
          <p:nvPr>
            <p:ph idx="1"/>
          </p:nvPr>
        </p:nvSpPr>
        <p:spPr/>
        <p:txBody>
          <a:bodyPr/>
          <a:lstStyle/>
          <a:p>
            <a:r>
              <a:rPr lang="en-GB" sz="2000" dirty="0"/>
              <a:t> A vector image is an image that is made up of lines and curves. You can change each line if you want to change the colour, size or shape.</a:t>
            </a:r>
          </a:p>
          <a:p>
            <a:r>
              <a:rPr lang="en-GB" sz="2000" dirty="0"/>
              <a:t> It is commonly stored as a pdf file and it is usually used in logos.</a:t>
            </a:r>
          </a:p>
          <a:p>
            <a:r>
              <a:rPr lang="en-GB" sz="2000" dirty="0"/>
              <a:t>An advantage of it is that it is higher quality than bitmap, if you resize an image to make it bigger or smaller, the quality never changes and stays high definition.</a:t>
            </a:r>
          </a:p>
          <a:p>
            <a:r>
              <a:rPr lang="en-GB" sz="2000" dirty="0"/>
              <a:t> However, a disadvantage is that they will take up a lot of space as the file size is very high. Also, it is high quality so you will need a lot of space for that.</a:t>
            </a:r>
            <a:endParaRPr lang="en-US" sz="2000" dirty="0"/>
          </a:p>
          <a:p>
            <a:endParaRPr lang="en-US" dirty="0"/>
          </a:p>
        </p:txBody>
      </p:sp>
      <p:pic>
        <p:nvPicPr>
          <p:cNvPr id="5" name="Picture 4">
            <a:extLst>
              <a:ext uri="{FF2B5EF4-FFF2-40B4-BE49-F238E27FC236}">
                <a16:creationId xmlns:a16="http://schemas.microsoft.com/office/drawing/2014/main" id="{7C028311-8740-8F45-8AAD-8991ED30E7A7}"/>
              </a:ext>
            </a:extLst>
          </p:cNvPr>
          <p:cNvPicPr>
            <a:picLocks noChangeAspect="1"/>
          </p:cNvPicPr>
          <p:nvPr/>
        </p:nvPicPr>
        <p:blipFill>
          <a:blip r:embed="rId2"/>
          <a:stretch>
            <a:fillRect/>
          </a:stretch>
        </p:blipFill>
        <p:spPr>
          <a:xfrm>
            <a:off x="9554596" y="4641011"/>
            <a:ext cx="2637404" cy="2205633"/>
          </a:xfrm>
          <a:prstGeom prst="rect">
            <a:avLst/>
          </a:prstGeom>
        </p:spPr>
      </p:pic>
      <p:sp>
        <p:nvSpPr>
          <p:cNvPr id="6" name="TextBox 5">
            <a:extLst>
              <a:ext uri="{FF2B5EF4-FFF2-40B4-BE49-F238E27FC236}">
                <a16:creationId xmlns:a16="http://schemas.microsoft.com/office/drawing/2014/main" id="{F34B1A91-93C9-D7E7-6C8F-13FA401D2D1D}"/>
              </a:ext>
            </a:extLst>
          </p:cNvPr>
          <p:cNvSpPr txBox="1"/>
          <p:nvPr/>
        </p:nvSpPr>
        <p:spPr>
          <a:xfrm>
            <a:off x="7035683" y="6252917"/>
            <a:ext cx="2637404" cy="276999"/>
          </a:xfrm>
          <a:prstGeom prst="rect">
            <a:avLst/>
          </a:prstGeom>
          <a:noFill/>
        </p:spPr>
        <p:txBody>
          <a:bodyPr wrap="square" rtlCol="0">
            <a:spAutoFit/>
          </a:bodyPr>
          <a:lstStyle/>
          <a:p>
            <a:r>
              <a:rPr lang="en-GB" sz="1200" dirty="0"/>
              <a:t>Source: </a:t>
            </a:r>
            <a:r>
              <a:rPr lang="en-GB" sz="1200" dirty="0">
                <a:hlinkClick r:id="rId3"/>
              </a:rPr>
              <a:t>https://www.vectorizer.io/</a:t>
            </a:r>
            <a:r>
              <a:rPr lang="en-GB" sz="1200" dirty="0"/>
              <a:t> </a:t>
            </a:r>
          </a:p>
        </p:txBody>
      </p:sp>
    </p:spTree>
    <p:extLst>
      <p:ext uri="{BB962C8B-B14F-4D97-AF65-F5344CB8AC3E}">
        <p14:creationId xmlns:p14="http://schemas.microsoft.com/office/powerpoint/2010/main" val="307219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Lossy and Lossless Compression</a:t>
            </a:r>
          </a:p>
        </p:txBody>
      </p:sp>
      <p:sp>
        <p:nvSpPr>
          <p:cNvPr id="3" name="Content Placeholder 2"/>
          <p:cNvSpPr>
            <a:spLocks noGrp="1"/>
          </p:cNvSpPr>
          <p:nvPr>
            <p:ph idx="1"/>
          </p:nvPr>
        </p:nvSpPr>
        <p:spPr/>
        <p:txBody>
          <a:bodyPr>
            <a:normAutofit/>
          </a:bodyPr>
          <a:lstStyle/>
          <a:p>
            <a:r>
              <a:rPr lang="en-US" sz="2000" dirty="0"/>
              <a:t>Lossy is when information is lost from an image. For example, when you compress an image to make it smaller, the file size shrinks so the quality of the image also shrinks. </a:t>
            </a:r>
          </a:p>
          <a:p>
            <a:r>
              <a:rPr lang="en-GB" sz="2000" dirty="0"/>
              <a:t>‘‘Lossless compression means that as the file size is compressed, the picture quality remains the same - it does not get worse. </a:t>
            </a:r>
            <a:r>
              <a:rPr lang="en-US" sz="2000" dirty="0"/>
              <a:t>Also, the file can be decompressed to its original quality.” This means that you can still reduce the file size and the image will still be clear. This shows that lossless compression is used more.</a:t>
            </a:r>
          </a:p>
          <a:p>
            <a:r>
              <a:rPr lang="en-US" sz="2000" dirty="0">
                <a:hlinkClick r:id="rId2"/>
              </a:rPr>
              <a:t>https://www.bbc.com/bitesize/guides/zqyrq6f/revision/4</a:t>
            </a:r>
            <a:endParaRPr lang="en-US" sz="2000" dirty="0"/>
          </a:p>
          <a:p>
            <a:pPr marL="0" indent="0">
              <a:buNone/>
            </a:pPr>
            <a:r>
              <a:rPr lang="en-US" sz="2000" dirty="0"/>
              <a:t>Tuesday 19</a:t>
            </a:r>
            <a:r>
              <a:rPr lang="en-US" sz="2000" baseline="30000" dirty="0"/>
              <a:t>th</a:t>
            </a:r>
            <a:r>
              <a:rPr lang="en-US" sz="2000" dirty="0"/>
              <a:t> February 2019</a:t>
            </a:r>
          </a:p>
        </p:txBody>
      </p:sp>
      <p:pic>
        <p:nvPicPr>
          <p:cNvPr id="4" name="Picture 3">
            <a:extLst>
              <a:ext uri="{FF2B5EF4-FFF2-40B4-BE49-F238E27FC236}">
                <a16:creationId xmlns:a16="http://schemas.microsoft.com/office/drawing/2014/main" id="{C9DD145E-958A-0EE7-8E23-05D0A8624112}"/>
              </a:ext>
            </a:extLst>
          </p:cNvPr>
          <p:cNvPicPr>
            <a:picLocks noChangeAspect="1"/>
          </p:cNvPicPr>
          <p:nvPr/>
        </p:nvPicPr>
        <p:blipFill>
          <a:blip r:embed="rId3"/>
          <a:stretch>
            <a:fillRect/>
          </a:stretch>
        </p:blipFill>
        <p:spPr>
          <a:xfrm>
            <a:off x="8744064" y="4546121"/>
            <a:ext cx="3447936" cy="2303413"/>
          </a:xfrm>
          <a:prstGeom prst="rect">
            <a:avLst/>
          </a:prstGeom>
        </p:spPr>
      </p:pic>
    </p:spTree>
    <p:extLst>
      <p:ext uri="{BB962C8B-B14F-4D97-AF65-F5344CB8AC3E}">
        <p14:creationId xmlns:p14="http://schemas.microsoft.com/office/powerpoint/2010/main" val="232797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File formats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38100500"/>
              </p:ext>
            </p:extLst>
          </p:nvPr>
        </p:nvGraphicFramePr>
        <p:xfrm>
          <a:off x="0" y="0"/>
          <a:ext cx="12192000" cy="6858000"/>
        </p:xfrm>
        <a:graphic>
          <a:graphicData uri="http://schemas.openxmlformats.org/drawingml/2006/table">
            <a:tbl>
              <a:tblPr firstRow="1" bandRow="1">
                <a:tableStyleId>{073A0DAA-6AF3-43AB-8588-CEC1D06C72B9}</a:tableStyleId>
              </a:tblPr>
              <a:tblGrid>
                <a:gridCol w="1454211">
                  <a:extLst>
                    <a:ext uri="{9D8B030D-6E8A-4147-A177-3AD203B41FA5}">
                      <a16:colId xmlns:a16="http://schemas.microsoft.com/office/drawing/2014/main" val="727594761"/>
                    </a:ext>
                  </a:extLst>
                </a:gridCol>
                <a:gridCol w="4375617">
                  <a:extLst>
                    <a:ext uri="{9D8B030D-6E8A-4147-A177-3AD203B41FA5}">
                      <a16:colId xmlns:a16="http://schemas.microsoft.com/office/drawing/2014/main" val="1992856974"/>
                    </a:ext>
                  </a:extLst>
                </a:gridCol>
                <a:gridCol w="6362172">
                  <a:extLst>
                    <a:ext uri="{9D8B030D-6E8A-4147-A177-3AD203B41FA5}">
                      <a16:colId xmlns:a16="http://schemas.microsoft.com/office/drawing/2014/main" val="1361866971"/>
                    </a:ext>
                  </a:extLst>
                </a:gridCol>
              </a:tblGrid>
              <a:tr h="446858">
                <a:tc>
                  <a:txBody>
                    <a:bodyPr/>
                    <a:lstStyle/>
                    <a:p>
                      <a:r>
                        <a:rPr lang="en-US" dirty="0"/>
                        <a:t>File</a:t>
                      </a:r>
                      <a:r>
                        <a:rPr lang="en-US" baseline="0" dirty="0"/>
                        <a:t> Format</a:t>
                      </a:r>
                      <a:endParaRPr lang="en-US" dirty="0"/>
                    </a:p>
                  </a:txBody>
                  <a:tcPr/>
                </a:tc>
                <a:tc>
                  <a:txBody>
                    <a:bodyPr/>
                    <a:lstStyle/>
                    <a:p>
                      <a:r>
                        <a:rPr lang="en-US" dirty="0"/>
                        <a:t>Definition</a:t>
                      </a:r>
                    </a:p>
                  </a:txBody>
                  <a:tcPr/>
                </a:tc>
                <a:tc>
                  <a:txBody>
                    <a:bodyPr/>
                    <a:lstStyle/>
                    <a:p>
                      <a:r>
                        <a:rPr lang="en-US" dirty="0"/>
                        <a:t>Advantages and</a:t>
                      </a:r>
                      <a:r>
                        <a:rPr lang="en-US" baseline="0" dirty="0"/>
                        <a:t> disadvantages</a:t>
                      </a:r>
                      <a:endParaRPr lang="en-US" dirty="0"/>
                    </a:p>
                  </a:txBody>
                  <a:tcPr/>
                </a:tc>
                <a:extLst>
                  <a:ext uri="{0D108BD9-81ED-4DB2-BD59-A6C34878D82A}">
                    <a16:rowId xmlns:a16="http://schemas.microsoft.com/office/drawing/2014/main" val="1287616023"/>
                  </a:ext>
                </a:extLst>
              </a:tr>
              <a:tr h="879295">
                <a:tc>
                  <a:txBody>
                    <a:bodyPr/>
                    <a:lstStyle/>
                    <a:p>
                      <a:r>
                        <a:rPr lang="en-US" dirty="0"/>
                        <a:t>.tiff</a:t>
                      </a:r>
                    </a:p>
                  </a:txBody>
                  <a:tcPr/>
                </a:tc>
                <a:tc>
                  <a:txBody>
                    <a:bodyPr/>
                    <a:lstStyle/>
                    <a:p>
                      <a:r>
                        <a:rPr lang="en-US" sz="1400" dirty="0"/>
                        <a:t>It stands</a:t>
                      </a:r>
                      <a:r>
                        <a:rPr lang="en-US" sz="1400" baseline="0" dirty="0"/>
                        <a:t> for Tagged Image File Format and it is used to store raster images.</a:t>
                      </a:r>
                      <a:endParaRPr lang="en-US" sz="1400" dirty="0"/>
                    </a:p>
                  </a:txBody>
                  <a:tcPr/>
                </a:tc>
                <a:tc>
                  <a:txBody>
                    <a:bodyPr/>
                    <a:lstStyle/>
                    <a:p>
                      <a:r>
                        <a:rPr lang="en-US" sz="1400" dirty="0"/>
                        <a:t>An advantage is</a:t>
                      </a:r>
                      <a:r>
                        <a:rPr lang="en-US" sz="1400" baseline="0" dirty="0"/>
                        <a:t> there is no loss of image detail when a save is made.</a:t>
                      </a:r>
                    </a:p>
                    <a:p>
                      <a:r>
                        <a:rPr lang="en-US" sz="1400" baseline="0" dirty="0"/>
                        <a:t>A disadvantage is that the file size is very big as the compression is not used by default.</a:t>
                      </a:r>
                      <a:endParaRPr lang="en-US" sz="1400" dirty="0"/>
                    </a:p>
                  </a:txBody>
                  <a:tcPr/>
                </a:tc>
                <a:extLst>
                  <a:ext uri="{0D108BD9-81ED-4DB2-BD59-A6C34878D82A}">
                    <a16:rowId xmlns:a16="http://schemas.microsoft.com/office/drawing/2014/main" val="127379380"/>
                  </a:ext>
                </a:extLst>
              </a:tr>
              <a:tr h="1057557">
                <a:tc>
                  <a:txBody>
                    <a:bodyPr/>
                    <a:lstStyle/>
                    <a:p>
                      <a:r>
                        <a:rPr lang="en-US" dirty="0"/>
                        <a:t>.jpg</a:t>
                      </a:r>
                    </a:p>
                  </a:txBody>
                  <a:tcPr/>
                </a:tc>
                <a:tc>
                  <a:txBody>
                    <a:bodyPr/>
                    <a:lstStyle/>
                    <a:p>
                      <a:r>
                        <a:rPr lang="en-US" sz="1400" dirty="0"/>
                        <a:t>It is a computer</a:t>
                      </a:r>
                      <a:r>
                        <a:rPr lang="en-US" sz="1400" baseline="0" dirty="0"/>
                        <a:t> file format that is used for digital images and is commonly used for lossy compression</a:t>
                      </a:r>
                    </a:p>
                    <a:p>
                      <a:r>
                        <a:rPr lang="en-US" sz="1400" baseline="0" dirty="0"/>
                        <a:t>Stands for Joint Photographic Experts Group.</a:t>
                      </a:r>
                      <a:endParaRPr lang="en-US" sz="1400" dirty="0"/>
                    </a:p>
                  </a:txBody>
                  <a:tcPr/>
                </a:tc>
                <a:tc>
                  <a:txBody>
                    <a:bodyPr/>
                    <a:lstStyle/>
                    <a:p>
                      <a:r>
                        <a:rPr lang="en-US" sz="1400" dirty="0"/>
                        <a:t>An</a:t>
                      </a:r>
                      <a:r>
                        <a:rPr lang="en-US" sz="1400" baseline="0" dirty="0"/>
                        <a:t> advantage is that it has a small file size, is compatible and it is displayed correctly in any texts on all devices.</a:t>
                      </a:r>
                    </a:p>
                    <a:p>
                      <a:r>
                        <a:rPr lang="en-US" sz="1400" baseline="0" dirty="0"/>
                        <a:t>A disadvantage is that it is less suitable for working with text and does not support transparency.  </a:t>
                      </a:r>
                      <a:endParaRPr lang="en-US" sz="1400" dirty="0"/>
                    </a:p>
                  </a:txBody>
                  <a:tcPr/>
                </a:tc>
                <a:extLst>
                  <a:ext uri="{0D108BD9-81ED-4DB2-BD59-A6C34878D82A}">
                    <a16:rowId xmlns:a16="http://schemas.microsoft.com/office/drawing/2014/main" val="2675545051"/>
                  </a:ext>
                </a:extLst>
              </a:tr>
              <a:tr h="1061402">
                <a:tc>
                  <a:txBody>
                    <a:bodyPr/>
                    <a:lstStyle/>
                    <a:p>
                      <a:r>
                        <a:rPr lang="en-US" dirty="0"/>
                        <a:t>.png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GB" sz="1400" baseline="0" dirty="0"/>
                        <a:t>‘</a:t>
                      </a:r>
                      <a:r>
                        <a:rPr lang="en-US" sz="1400" dirty="0"/>
                        <a:t>Stands for Portable</a:t>
                      </a:r>
                      <a:r>
                        <a:rPr lang="en-US" sz="1400" baseline="0" dirty="0"/>
                        <a:t> Network Group and it is a </a:t>
                      </a:r>
                      <a:r>
                        <a:rPr lang="en-GB" sz="1400" baseline="0" dirty="0"/>
                        <a:t>raster graphics file format that supports lossless data compression.</a:t>
                      </a:r>
                      <a:r>
                        <a:rPr lang="en-US"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r>
                        <a:rPr lang="en-US" sz="1400" dirty="0"/>
                        <a:t>An advantage is that there is minimum compression loss. This means the</a:t>
                      </a:r>
                      <a:r>
                        <a:rPr lang="en-US" sz="1400" baseline="0" dirty="0"/>
                        <a:t> image quality doesn’t change by any compression setting.</a:t>
                      </a:r>
                    </a:p>
                    <a:p>
                      <a:r>
                        <a:rPr lang="en-US" sz="1400" baseline="0" dirty="0"/>
                        <a:t>A disadvantage is that it doesn’t support animation and cannot store multiple images into 1 file.</a:t>
                      </a:r>
                      <a:endParaRPr lang="en-US" sz="1400" dirty="0"/>
                    </a:p>
                  </a:txBody>
                  <a:tcPr/>
                </a:tc>
                <a:extLst>
                  <a:ext uri="{0D108BD9-81ED-4DB2-BD59-A6C34878D82A}">
                    <a16:rowId xmlns:a16="http://schemas.microsoft.com/office/drawing/2014/main" val="3530190941"/>
                  </a:ext>
                </a:extLst>
              </a:tr>
              <a:tr h="818754">
                <a:tc>
                  <a:txBody>
                    <a:bodyPr/>
                    <a:lstStyle/>
                    <a:p>
                      <a:r>
                        <a:rPr lang="en-US" dirty="0"/>
                        <a:t>.bmp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t>
                      </a:r>
                      <a:r>
                        <a:rPr lang="en-GB" sz="1400" baseline="0" dirty="0"/>
                        <a:t>‘</a:t>
                      </a:r>
                      <a:r>
                        <a:rPr lang="en-US" sz="1400" dirty="0"/>
                        <a:t>Also known as bitmap</a:t>
                      </a:r>
                      <a:r>
                        <a:rPr lang="en-US" sz="1400" baseline="0" dirty="0"/>
                        <a:t>. It </a:t>
                      </a:r>
                      <a:r>
                        <a:rPr lang="en-GB" sz="1400" b="0" i="0" kern="1200" dirty="0">
                          <a:solidFill>
                            <a:schemeClr val="dk1"/>
                          </a:solidFill>
                          <a:effectLst/>
                          <a:latin typeface="+mn-lt"/>
                          <a:ea typeface="+mn-ea"/>
                          <a:cs typeface="+mn-cs"/>
                        </a:rPr>
                        <a:t>is a raster graphics image file format used to store bitmap digital images.</a:t>
                      </a:r>
                      <a:r>
                        <a:rPr lang="en-US" sz="1400" dirty="0"/>
                        <a:t>’’</a:t>
                      </a:r>
                    </a:p>
                    <a:p>
                      <a:endParaRPr lang="en-US" sz="1400" dirty="0"/>
                    </a:p>
                  </a:txBody>
                  <a:tcPr/>
                </a:tc>
                <a:tc>
                  <a:txBody>
                    <a:bodyPr/>
                    <a:lstStyle/>
                    <a:p>
                      <a:r>
                        <a:rPr lang="en-US" sz="1400" dirty="0"/>
                        <a:t>An advantage</a:t>
                      </a:r>
                      <a:r>
                        <a:rPr lang="en-US" sz="1400" baseline="0" dirty="0"/>
                        <a:t> is that it does not degrade when saved multiple times and it is supported by nearly every device.</a:t>
                      </a:r>
                    </a:p>
                    <a:p>
                      <a:r>
                        <a:rPr lang="en-US" sz="1400" baseline="0" dirty="0"/>
                        <a:t>A disadvantage is there is uncompressed data thus creating huge files.</a:t>
                      </a:r>
                      <a:endParaRPr lang="en-US" sz="1400" dirty="0"/>
                    </a:p>
                  </a:txBody>
                  <a:tcPr/>
                </a:tc>
                <a:extLst>
                  <a:ext uri="{0D108BD9-81ED-4DB2-BD59-A6C34878D82A}">
                    <a16:rowId xmlns:a16="http://schemas.microsoft.com/office/drawing/2014/main" val="616745394"/>
                  </a:ext>
                </a:extLst>
              </a:tr>
              <a:tr h="1057557">
                <a:tc>
                  <a:txBody>
                    <a:bodyPr/>
                    <a:lstStyle/>
                    <a:p>
                      <a:r>
                        <a:rPr lang="en-US" dirty="0"/>
                        <a:t>.gif</a:t>
                      </a:r>
                    </a:p>
                  </a:txBody>
                  <a:tcPr/>
                </a:tc>
                <a:tc>
                  <a:txBody>
                    <a:bodyPr/>
                    <a:lstStyle/>
                    <a:p>
                      <a:r>
                        <a:rPr lang="en-US" sz="1400" dirty="0"/>
                        <a:t>Stands for Graphic</a:t>
                      </a:r>
                      <a:r>
                        <a:rPr lang="en-US" sz="1400" baseline="0" dirty="0"/>
                        <a:t> Interchange Format and it is a lossless format for image files.</a:t>
                      </a:r>
                      <a:endParaRPr lang="en-US" sz="1400" dirty="0"/>
                    </a:p>
                  </a:txBody>
                  <a:tcPr/>
                </a:tc>
                <a:tc>
                  <a:txBody>
                    <a:bodyPr/>
                    <a:lstStyle/>
                    <a:p>
                      <a:r>
                        <a:rPr lang="en-US" sz="1400" dirty="0"/>
                        <a:t>An advantage is that they</a:t>
                      </a:r>
                      <a:r>
                        <a:rPr lang="en-US" sz="1400" baseline="0" dirty="0"/>
                        <a:t> are easy to use when creating webpages and they are supported by all web browsers.</a:t>
                      </a:r>
                    </a:p>
                    <a:p>
                      <a:r>
                        <a:rPr lang="en-US" sz="1400" baseline="0" dirty="0"/>
                        <a:t>A disadvantage is that they can slow a webpage down if a large number of them is used.</a:t>
                      </a:r>
                      <a:endParaRPr lang="en-US" sz="1400" dirty="0"/>
                    </a:p>
                  </a:txBody>
                  <a:tcPr/>
                </a:tc>
                <a:extLst>
                  <a:ext uri="{0D108BD9-81ED-4DB2-BD59-A6C34878D82A}">
                    <a16:rowId xmlns:a16="http://schemas.microsoft.com/office/drawing/2014/main" val="4273495649"/>
                  </a:ext>
                </a:extLst>
              </a:tr>
              <a:tr h="818754">
                <a:tc>
                  <a:txBody>
                    <a:bodyPr/>
                    <a:lstStyle/>
                    <a:p>
                      <a:r>
                        <a:rPr lang="en-US" dirty="0"/>
                        <a:t>.pdf</a:t>
                      </a:r>
                    </a:p>
                  </a:txBody>
                  <a:tcPr/>
                </a:tc>
                <a:tc>
                  <a:txBody>
                    <a:bodyPr/>
                    <a:lstStyle/>
                    <a:p>
                      <a:r>
                        <a:rPr lang="en-US" sz="1400" dirty="0"/>
                        <a:t>Stands for Portable Document Format and is a file format for capturing and sending</a:t>
                      </a:r>
                      <a:r>
                        <a:rPr lang="en-US" sz="1400" baseline="0" dirty="0"/>
                        <a:t> electrical documents.</a:t>
                      </a:r>
                      <a:endParaRPr lang="en-US" sz="1400" dirty="0"/>
                    </a:p>
                  </a:txBody>
                  <a:tcPr/>
                </a:tc>
                <a:tc>
                  <a:txBody>
                    <a:bodyPr/>
                    <a:lstStyle/>
                    <a:p>
                      <a:r>
                        <a:rPr lang="en-US" sz="1400" dirty="0"/>
                        <a:t>An advantage is that it is easy</a:t>
                      </a:r>
                      <a:r>
                        <a:rPr lang="en-US" sz="1400" baseline="0" dirty="0"/>
                        <a:t> to view as Adobe Acrobat Reader is often pre-installed onto your computer so it is free.</a:t>
                      </a:r>
                    </a:p>
                    <a:p>
                      <a:r>
                        <a:rPr lang="en-US" sz="1400" baseline="0" dirty="0"/>
                        <a:t>A disadvantage is that it is not free to edit PDF files.</a:t>
                      </a:r>
                      <a:endParaRPr lang="en-US" sz="1400" dirty="0"/>
                    </a:p>
                  </a:txBody>
                  <a:tcPr/>
                </a:tc>
                <a:extLst>
                  <a:ext uri="{0D108BD9-81ED-4DB2-BD59-A6C34878D82A}">
                    <a16:rowId xmlns:a16="http://schemas.microsoft.com/office/drawing/2014/main" val="1818028334"/>
                  </a:ext>
                </a:extLst>
              </a:tr>
              <a:tr h="717823">
                <a:tc>
                  <a:txBody>
                    <a:bodyPr/>
                    <a:lstStyle/>
                    <a:p>
                      <a:r>
                        <a:rPr lang="en-US" dirty="0"/>
                        <a:t>.psd</a:t>
                      </a:r>
                    </a:p>
                  </a:txBody>
                  <a:tcPr/>
                </a:tc>
                <a:tc>
                  <a:txBody>
                    <a:bodyPr/>
                    <a:lstStyle/>
                    <a:p>
                      <a:r>
                        <a:rPr lang="en-US" sz="1400" dirty="0"/>
                        <a:t>It is a Photoshop Document and it is the default format that</a:t>
                      </a:r>
                      <a:r>
                        <a:rPr lang="en-US" sz="1400" baseline="0" dirty="0"/>
                        <a:t> Photoshop uses to save data.</a:t>
                      </a:r>
                      <a:endParaRPr lang="en-US" sz="1400" dirty="0"/>
                    </a:p>
                  </a:txBody>
                  <a:tcPr/>
                </a:tc>
                <a:tc>
                  <a:txBody>
                    <a:bodyPr/>
                    <a:lstStyle/>
                    <a:p>
                      <a:r>
                        <a:rPr lang="en-US" sz="1400" dirty="0"/>
                        <a:t>An advantage is that it can help to utilize all of Photoshop's features.</a:t>
                      </a:r>
                    </a:p>
                    <a:p>
                      <a:r>
                        <a:rPr lang="en-US" sz="1400" dirty="0"/>
                        <a:t>A disadvantage</a:t>
                      </a:r>
                      <a:r>
                        <a:rPr lang="en-US" sz="1400" baseline="0" dirty="0"/>
                        <a:t> is that it is a big file size.</a:t>
                      </a:r>
                      <a:endParaRPr lang="en-US" sz="1400" dirty="0"/>
                    </a:p>
                  </a:txBody>
                  <a:tcPr/>
                </a:tc>
                <a:extLst>
                  <a:ext uri="{0D108BD9-81ED-4DB2-BD59-A6C34878D82A}">
                    <a16:rowId xmlns:a16="http://schemas.microsoft.com/office/drawing/2014/main" val="1480813438"/>
                  </a:ext>
                </a:extLst>
              </a:tr>
            </a:tbl>
          </a:graphicData>
        </a:graphic>
      </p:graphicFrame>
    </p:spTree>
    <p:extLst>
      <p:ext uri="{BB962C8B-B14F-4D97-AF65-F5344CB8AC3E}">
        <p14:creationId xmlns:p14="http://schemas.microsoft.com/office/powerpoint/2010/main" val="1790530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344" y="857729"/>
            <a:ext cx="9613861" cy="1080938"/>
          </a:xfrm>
        </p:spPr>
        <p:txBody>
          <a:bodyPr/>
          <a:lstStyle/>
          <a:p>
            <a:pPr algn="ctr"/>
            <a:r>
              <a:rPr lang="en-GB" dirty="0"/>
              <a:t>Reference from the table</a:t>
            </a:r>
          </a:p>
        </p:txBody>
      </p:sp>
      <p:sp>
        <p:nvSpPr>
          <p:cNvPr id="3" name="Content Placeholder 2"/>
          <p:cNvSpPr>
            <a:spLocks noGrp="1"/>
          </p:cNvSpPr>
          <p:nvPr>
            <p:ph idx="1"/>
          </p:nvPr>
        </p:nvSpPr>
        <p:spPr/>
        <p:txBody>
          <a:bodyPr>
            <a:normAutofit lnSpcReduction="10000"/>
          </a:bodyPr>
          <a:lstStyle/>
          <a:p>
            <a:r>
              <a:rPr lang="en-GB" dirty="0" err="1"/>
              <a:t>png</a:t>
            </a:r>
            <a:r>
              <a:rPr lang="en-GB" dirty="0"/>
              <a:t>. </a:t>
            </a:r>
            <a:r>
              <a:rPr lang="en-GB" sz="2000" dirty="0"/>
              <a:t>‘‘</a:t>
            </a:r>
            <a:r>
              <a:rPr lang="en-US" sz="2000" dirty="0"/>
              <a:t>Stands for Portable Network Group and it is a </a:t>
            </a:r>
            <a:r>
              <a:rPr lang="en-GB" sz="2000" dirty="0"/>
              <a:t>raster graphics file format that supports lossless data compression.</a:t>
            </a:r>
            <a:r>
              <a:rPr lang="en-US" sz="2000" dirty="0"/>
              <a:t>’’ It is mainly used in web images because the images need to be of good quality so the audience will be able to see them clearly.</a:t>
            </a:r>
          </a:p>
          <a:p>
            <a:pPr marL="0" indent="0">
              <a:buNone/>
            </a:pPr>
            <a:r>
              <a:rPr lang="en-GB" sz="2000" dirty="0">
                <a:hlinkClick r:id="rId2"/>
              </a:rPr>
              <a:t>https://en.wikipedia.org/wiki/Portable_Network_Graphics</a:t>
            </a:r>
            <a:r>
              <a:rPr lang="en-GB" sz="2000" dirty="0"/>
              <a:t> </a:t>
            </a:r>
          </a:p>
          <a:p>
            <a:pPr marL="0" indent="0">
              <a:buNone/>
            </a:pPr>
            <a:r>
              <a:rPr lang="en-GB" sz="2000" dirty="0"/>
              <a:t>Tuesday 19</a:t>
            </a:r>
            <a:r>
              <a:rPr lang="en-GB" sz="2000" baseline="30000" dirty="0"/>
              <a:t>th</a:t>
            </a:r>
            <a:r>
              <a:rPr lang="en-GB" sz="2000" dirty="0"/>
              <a:t> February 2019</a:t>
            </a:r>
          </a:p>
          <a:p>
            <a:r>
              <a:rPr lang="en-GB" sz="2000" dirty="0"/>
              <a:t>bmp. </a:t>
            </a:r>
            <a:r>
              <a:rPr lang="en-US" sz="2000" dirty="0"/>
              <a:t>‘</a:t>
            </a:r>
            <a:r>
              <a:rPr lang="en-GB" sz="2000" dirty="0"/>
              <a:t>‘</a:t>
            </a:r>
            <a:r>
              <a:rPr lang="en-US" sz="2000" dirty="0"/>
              <a:t>Also known as bitmap. It </a:t>
            </a:r>
            <a:r>
              <a:rPr lang="en-GB" sz="2000" dirty="0"/>
              <a:t>is a raster graphics image file format used to store bitmap digital images.</a:t>
            </a:r>
            <a:r>
              <a:rPr lang="en-US" sz="2000" dirty="0"/>
              <a:t>’’ It is commonly used and is compatible on multiple devices.</a:t>
            </a:r>
          </a:p>
          <a:p>
            <a:pPr marL="0" indent="0">
              <a:buNone/>
            </a:pPr>
            <a:r>
              <a:rPr lang="en-GB" sz="2000" dirty="0">
                <a:hlinkClick r:id="rId3"/>
              </a:rPr>
              <a:t>https://en.wikipedia.org/wiki/BMP_file_format</a:t>
            </a:r>
            <a:r>
              <a:rPr lang="en-GB" sz="2000" dirty="0"/>
              <a:t> </a:t>
            </a:r>
            <a:endParaRPr lang="en-US" sz="2000" dirty="0"/>
          </a:p>
          <a:p>
            <a:pPr marL="0" indent="0">
              <a:buNone/>
            </a:pPr>
            <a:r>
              <a:rPr lang="en-GB" sz="2000" dirty="0"/>
              <a:t>Tuesday 19</a:t>
            </a:r>
            <a:r>
              <a:rPr lang="en-GB" sz="2000" baseline="30000" dirty="0"/>
              <a:t>th</a:t>
            </a:r>
            <a:r>
              <a:rPr lang="en-GB" sz="2000" dirty="0"/>
              <a:t> February 2019</a:t>
            </a:r>
          </a:p>
          <a:p>
            <a:endParaRPr lang="en-GB" sz="2000" dirty="0"/>
          </a:p>
        </p:txBody>
      </p:sp>
    </p:spTree>
    <p:extLst>
      <p:ext uri="{BB962C8B-B14F-4D97-AF65-F5344CB8AC3E}">
        <p14:creationId xmlns:p14="http://schemas.microsoft.com/office/powerpoint/2010/main" val="71296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gazine advert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662"/>
          <a:stretch/>
        </p:blipFill>
        <p:spPr bwMode="auto">
          <a:xfrm>
            <a:off x="438912" y="2235445"/>
            <a:ext cx="3077022" cy="40108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83357" y="2434107"/>
            <a:ext cx="7096260" cy="1477328"/>
          </a:xfrm>
          <a:prstGeom prst="rect">
            <a:avLst/>
          </a:prstGeom>
          <a:noFill/>
        </p:spPr>
        <p:txBody>
          <a:bodyPr wrap="square" rtlCol="0">
            <a:spAutoFit/>
          </a:bodyPr>
          <a:lstStyle/>
          <a:p>
            <a:r>
              <a:rPr lang="en-US" dirty="0"/>
              <a:t>This poster influenced my game design as it has a slogan which makes it look eye-catching and makes you want to buy it. I included a slogan in my magazine advert as it will capture the attention of the target audience and they will want to buy it as they will want to know what the game is about.</a:t>
            </a:r>
          </a:p>
        </p:txBody>
      </p:sp>
    </p:spTree>
    <p:extLst>
      <p:ext uri="{BB962C8B-B14F-4D97-AF65-F5344CB8AC3E}">
        <p14:creationId xmlns:p14="http://schemas.microsoft.com/office/powerpoint/2010/main" val="137826647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491</TotalTime>
  <Words>1000</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Trebuchet MS</vt:lpstr>
      <vt:lpstr>Berlin</vt:lpstr>
      <vt:lpstr>Digital Graphics</vt:lpstr>
      <vt:lpstr>Bitmap Images</vt:lpstr>
      <vt:lpstr>Vector Images</vt:lpstr>
      <vt:lpstr>Lossy and Lossless Compression</vt:lpstr>
      <vt:lpstr>File formats</vt:lpstr>
      <vt:lpstr>Reference from the table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Graphics</dc:title>
  <dc:creator>89100</dc:creator>
  <cp:lastModifiedBy>Hayyan Rashid</cp:lastModifiedBy>
  <cp:revision>69</cp:revision>
  <dcterms:created xsi:type="dcterms:W3CDTF">2018-05-10T09:46:36Z</dcterms:created>
  <dcterms:modified xsi:type="dcterms:W3CDTF">2022-11-19T22:19:28Z</dcterms:modified>
</cp:coreProperties>
</file>