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Nunito"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922DB8-71D9-4E1C-93D5-A13537BC6CF5}">
  <a:tblStyle styleId="{4F922DB8-71D9-4E1C-93D5-A13537BC6CF5}"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7F7F7F"/>
              </a:solidFill>
              <a:prstDash val="solid"/>
              <a:round/>
              <a:headEnd type="none" w="sm" len="sm"/>
              <a:tailEnd type="none" w="sm" len="sm"/>
            </a:ln>
          </a:top>
          <a:bottom>
            <a:ln w="6350" cap="flat" cmpd="sng">
              <a:solidFill>
                <a:srgbClr val="7F7F7F"/>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op>
            <a:ln w="6350" cap="flat" cmpd="sng">
              <a:solidFill>
                <a:srgbClr val="7F7F7F"/>
              </a:solidFill>
              <a:prstDash val="solid"/>
              <a:round/>
              <a:headEnd type="none" w="sm" len="sm"/>
              <a:tailEnd type="none" w="sm" len="sm"/>
            </a:ln>
          </a:top>
          <a:bottom>
            <a:ln w="6350" cap="flat" cmpd="sng">
              <a:solidFill>
                <a:srgbClr val="7F7F7F"/>
              </a:solidFill>
              <a:prstDash val="solid"/>
              <a:round/>
              <a:headEnd type="none" w="sm" len="sm"/>
              <a:tailEnd type="none" w="sm" len="sm"/>
            </a:ln>
          </a:bottom>
        </a:tcBdr>
      </a:tcStyle>
    </a:band1H>
    <a:band2H>
      <a:tcTxStyle/>
      <a:tcStyle>
        <a:tcBdr/>
      </a:tcStyle>
    </a:band2H>
    <a:band1V>
      <a:tcTxStyle/>
      <a:tcStyle>
        <a:tcBdr>
          <a:left>
            <a:ln w="6350" cap="flat" cmpd="sng">
              <a:solidFill>
                <a:srgbClr val="7F7F7F"/>
              </a:solidFill>
              <a:prstDash val="solid"/>
              <a:round/>
              <a:headEnd type="none" w="sm" len="sm"/>
              <a:tailEnd type="none" w="sm" len="sm"/>
            </a:ln>
          </a:left>
          <a:right>
            <a:ln w="6350" cap="flat" cmpd="sng">
              <a:solidFill>
                <a:srgbClr val="7F7F7F"/>
              </a:solidFill>
              <a:prstDash val="solid"/>
              <a:round/>
              <a:headEnd type="none" w="sm" len="sm"/>
              <a:tailEnd type="none" w="sm" len="sm"/>
            </a:ln>
          </a:right>
        </a:tcBdr>
      </a:tcStyle>
    </a:band1V>
    <a:band2V>
      <a:tcTxStyle/>
      <a:tcStyle>
        <a:tcBdr>
          <a:left>
            <a:ln w="6350" cap="flat" cmpd="sng">
              <a:solidFill>
                <a:srgbClr val="7F7F7F"/>
              </a:solidFill>
              <a:prstDash val="solid"/>
              <a:round/>
              <a:headEnd type="none" w="sm" len="sm"/>
              <a:tailEnd type="none" w="sm" len="sm"/>
            </a:ln>
          </a:left>
          <a:right>
            <a:ln w="6350" cap="flat" cmpd="sng">
              <a:solidFill>
                <a:srgbClr val="7F7F7F"/>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6350" cap="flat" cmpd="sng">
              <a:solidFill>
                <a:srgbClr val="7F7F7F"/>
              </a:solidFill>
              <a:prstDash val="solid"/>
              <a:round/>
              <a:headEnd type="none" w="sm" len="sm"/>
              <a:tailEnd type="none" w="sm" len="sm"/>
            </a:ln>
          </a:top>
        </a:tcBdr>
      </a:tcStyle>
    </a:lastRow>
    <a:seCell>
      <a:tcTxStyle/>
      <a:tcStyle>
        <a:tcBdr/>
      </a:tcStyle>
    </a:seCell>
    <a:swCell>
      <a:tcTxStyle/>
      <a:tcStyle>
        <a:tcBdr/>
      </a:tcStyle>
    </a:swCell>
    <a:firstRow>
      <a:tcTxStyle b="on"/>
      <a:tcStyle>
        <a:tcBdr>
          <a:bottom>
            <a:ln w="6350" cap="flat" cmpd="sng">
              <a:solidFill>
                <a:srgbClr val="7F7F7F"/>
              </a:solidFill>
              <a:prstDash val="solid"/>
              <a:round/>
              <a:headEnd type="none" w="sm" len="sm"/>
              <a:tailEnd type="none" w="sm" len="sm"/>
            </a:ln>
          </a:bottom>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3"/>
  </p:normalViewPr>
  <p:slideViewPr>
    <p:cSldViewPr snapToGrid="0">
      <p:cViewPr varScale="1">
        <p:scale>
          <a:sx n="115" d="100"/>
          <a:sy n="115" d="100"/>
        </p:scale>
        <p:origin x="102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b68c84fa6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b68c84fa6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b68c84fa6_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b68c84fa6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0b68c84fa6_2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0b68c84fa6_2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b663f715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b663f71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b68c84fa6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b68c84fa6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b663f7150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b663f7150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b68c84fa6_2_9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b68c84fa6_2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b68c84fa6_2_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b68c84fa6_2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b663f7150_6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b663f7150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b663f7150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b663f7150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b6b81049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b6b8104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b68c84fa6_2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b68c84fa6_2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90550" y="1616575"/>
            <a:ext cx="73629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Project 1 - Analysis of Electric Vehicles in Washington, USA </a:t>
            </a:r>
            <a:endParaRPr/>
          </a:p>
          <a:p>
            <a:pPr marL="0" lvl="0" indent="0" algn="l" rtl="0">
              <a:spcBef>
                <a:spcPts val="0"/>
              </a:spcBef>
              <a:spcAft>
                <a:spcPts val="0"/>
              </a:spcAft>
              <a:buNone/>
            </a:pPr>
            <a:endParaRPr/>
          </a:p>
        </p:txBody>
      </p:sp>
      <p:sp>
        <p:nvSpPr>
          <p:cNvPr id="129" name="Google Shape;129;p13"/>
          <p:cNvSpPr txBox="1">
            <a:spLocks noGrp="1"/>
          </p:cNvSpPr>
          <p:nvPr>
            <p:ph type="subTitle" idx="1"/>
          </p:nvPr>
        </p:nvSpPr>
        <p:spPr>
          <a:xfrm>
            <a:off x="1858700" y="3064669"/>
            <a:ext cx="5361300" cy="904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t>Group Members</a:t>
            </a:r>
            <a:endParaRPr sz="1700" dirty="0"/>
          </a:p>
          <a:p>
            <a:pPr marL="0" lvl="0" indent="0" algn="ctr" rtl="0">
              <a:lnSpc>
                <a:spcPct val="115000"/>
              </a:lnSpc>
              <a:spcBef>
                <a:spcPts val="0"/>
              </a:spcBef>
              <a:spcAft>
                <a:spcPts val="0"/>
              </a:spcAft>
              <a:buClr>
                <a:schemeClr val="dk1"/>
              </a:buClr>
              <a:buSzPts val="1100"/>
              <a:buFont typeface="Arial"/>
              <a:buNone/>
            </a:pPr>
            <a:r>
              <a:rPr lang="en" sz="1300" dirty="0">
                <a:solidFill>
                  <a:schemeClr val="dk2"/>
                </a:solidFill>
              </a:rPr>
              <a:t>Hayley Win, Megan Greenhill, </a:t>
            </a:r>
            <a:r>
              <a:rPr lang="en" sz="1300" dirty="0" err="1">
                <a:solidFill>
                  <a:schemeClr val="dk2"/>
                </a:solidFill>
              </a:rPr>
              <a:t>Kaumudi</a:t>
            </a:r>
            <a:r>
              <a:rPr lang="en" sz="1300" dirty="0">
                <a:solidFill>
                  <a:schemeClr val="dk2"/>
                </a:solidFill>
              </a:rPr>
              <a:t> </a:t>
            </a:r>
            <a:r>
              <a:rPr lang="en" sz="1300" dirty="0" err="1">
                <a:solidFill>
                  <a:schemeClr val="dk2"/>
                </a:solidFill>
              </a:rPr>
              <a:t>Mendis</a:t>
            </a: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Most Popular Type of Electric Vehicles</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pic>
        <p:nvPicPr>
          <p:cNvPr id="204" name="Google Shape;204;p22"/>
          <p:cNvPicPr preferRelativeResize="0"/>
          <p:nvPr/>
        </p:nvPicPr>
        <p:blipFill>
          <a:blip r:embed="rId3">
            <a:alphaModFix/>
          </a:blip>
          <a:stretch>
            <a:fillRect/>
          </a:stretch>
        </p:blipFill>
        <p:spPr>
          <a:xfrm>
            <a:off x="819150" y="1918129"/>
            <a:ext cx="3439400" cy="2292934"/>
          </a:xfrm>
          <a:prstGeom prst="rect">
            <a:avLst/>
          </a:prstGeom>
          <a:noFill/>
          <a:ln>
            <a:noFill/>
          </a:ln>
        </p:spPr>
      </p:pic>
      <p:sp>
        <p:nvSpPr>
          <p:cNvPr id="205" name="Google Shape;205;p22"/>
          <p:cNvSpPr txBox="1">
            <a:spLocks noGrp="1"/>
          </p:cNvSpPr>
          <p:nvPr>
            <p:ph type="body" idx="1"/>
          </p:nvPr>
        </p:nvSpPr>
        <p:spPr>
          <a:xfrm>
            <a:off x="4258550" y="1406782"/>
            <a:ext cx="4221000" cy="3650969"/>
          </a:xfrm>
          <a:prstGeom prst="rect">
            <a:avLst/>
          </a:prstGeom>
        </p:spPr>
        <p:txBody>
          <a:bodyPr spcFirstLastPara="1" wrap="square" lIns="91425" tIns="91425" rIns="91425" bIns="91425" anchor="t" anchorCtr="0">
            <a:spAutoFit/>
          </a:bodyPr>
          <a:lstStyle/>
          <a:p>
            <a:pPr marL="0" lvl="0" indent="0">
              <a:lnSpc>
                <a:spcPct val="95000"/>
              </a:lnSpc>
              <a:buNone/>
            </a:pPr>
            <a:r>
              <a:rPr lang="en" dirty="0"/>
              <a:t>In Washington, there are 61,335 (73.9%) battery electric vehicles and 21,719 (26.1%) plug-in hybrid electric vehicles. This shows there is a preference for battery electric vehicles.</a:t>
            </a:r>
            <a:endParaRPr dirty="0"/>
          </a:p>
          <a:p>
            <a:pPr marL="0" lvl="0" indent="0">
              <a:lnSpc>
                <a:spcPct val="95000"/>
              </a:lnSpc>
              <a:spcBef>
                <a:spcPts val="1200"/>
              </a:spcBef>
              <a:buNone/>
            </a:pPr>
            <a:r>
              <a:rPr lang="en" dirty="0"/>
              <a:t>We predict that </a:t>
            </a:r>
            <a:r>
              <a:rPr lang="en-AU" dirty="0"/>
              <a:t>this is because Tesla is the most popular electric vehicle brand in Washington, and all but one of Tesla’s vehicle models are battery electric vehicles. Additionally, electric vehicle customers may want to use more environmentally-friendly fuel sources, and thus may avoid vehicles that use gasoline (including hybrid vehicles.) </a:t>
            </a:r>
          </a:p>
          <a:p>
            <a:pPr marL="0" lvl="0" indent="0">
              <a:lnSpc>
                <a:spcPct val="95000"/>
              </a:lnSpc>
              <a:spcBef>
                <a:spcPts val="1200"/>
              </a:spcBef>
              <a:buNone/>
            </a:pPr>
            <a:r>
              <a:rPr lang="en" i="1" dirty="0">
                <a:solidFill>
                  <a:srgbClr val="000000"/>
                </a:solidFill>
                <a:highlight>
                  <a:srgbClr val="FFFFFF"/>
                </a:highlight>
              </a:rPr>
              <a:t>How is this data useful? </a:t>
            </a:r>
            <a:endParaRPr i="1" dirty="0">
              <a:solidFill>
                <a:srgbClr val="000000"/>
              </a:solidFill>
              <a:highlight>
                <a:srgbClr val="FFFFFF"/>
              </a:highlight>
            </a:endParaRPr>
          </a:p>
          <a:p>
            <a:pPr marL="0" lvl="0" indent="0" algn="l" rtl="0">
              <a:lnSpc>
                <a:spcPct val="95000"/>
              </a:lnSpc>
              <a:spcBef>
                <a:spcPts val="1200"/>
              </a:spcBef>
              <a:spcAft>
                <a:spcPts val="1200"/>
              </a:spcAft>
              <a:buNone/>
            </a:pPr>
            <a:r>
              <a:rPr lang="en" i="1" dirty="0">
                <a:solidFill>
                  <a:srgbClr val="000000"/>
                </a:solidFill>
                <a:highlight>
                  <a:srgbClr val="FFFFFF"/>
                </a:highlight>
              </a:rPr>
              <a:t>This information could be utilised by automotive brands to understand what type of electric vehicle is most in demand, which could influence what type of electric vehicle they choose to engineer.</a:t>
            </a:r>
            <a:endParaRPr i="1" dirty="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Adoption of EVs Over Time in Washington</a:t>
            </a:r>
            <a:endParaRPr/>
          </a:p>
          <a:p>
            <a:pPr marL="0" lvl="0" indent="0" algn="l" rtl="0">
              <a:spcBef>
                <a:spcPts val="600"/>
              </a:spcBef>
              <a:spcAft>
                <a:spcPts val="600"/>
              </a:spcAft>
              <a:buNone/>
            </a:pPr>
            <a:endParaRPr/>
          </a:p>
        </p:txBody>
      </p:sp>
      <p:pic>
        <p:nvPicPr>
          <p:cNvPr id="211" name="Google Shape;211;p23"/>
          <p:cNvPicPr preferRelativeResize="0"/>
          <p:nvPr/>
        </p:nvPicPr>
        <p:blipFill>
          <a:blip r:embed="rId3">
            <a:alphaModFix/>
          </a:blip>
          <a:stretch>
            <a:fillRect/>
          </a:stretch>
        </p:blipFill>
        <p:spPr>
          <a:xfrm>
            <a:off x="4572150" y="1696975"/>
            <a:ext cx="4252875" cy="2835250"/>
          </a:xfrm>
          <a:prstGeom prst="rect">
            <a:avLst/>
          </a:prstGeom>
          <a:noFill/>
          <a:ln>
            <a:noFill/>
          </a:ln>
        </p:spPr>
      </p:pic>
      <p:sp>
        <p:nvSpPr>
          <p:cNvPr id="212" name="Google Shape;212;p23"/>
          <p:cNvSpPr txBox="1">
            <a:spLocks noGrp="1"/>
          </p:cNvSpPr>
          <p:nvPr>
            <p:ph type="body" idx="1"/>
          </p:nvPr>
        </p:nvSpPr>
        <p:spPr>
          <a:xfrm>
            <a:off x="819150" y="1497425"/>
            <a:ext cx="3753000" cy="3034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350"/>
              <a:t>The Electric Vehicle Population Size History dataset was used to analyse the change in population of electric vehicles between January 31 2017 and October 31 2021.</a:t>
            </a:r>
            <a:endParaRPr sz="1350"/>
          </a:p>
          <a:p>
            <a:pPr marL="0" lvl="0" indent="0" algn="l" rtl="0">
              <a:spcBef>
                <a:spcPts val="1200"/>
              </a:spcBef>
              <a:spcAft>
                <a:spcPts val="1200"/>
              </a:spcAft>
              <a:buNone/>
            </a:pPr>
            <a:r>
              <a:rPr lang="en" sz="1350"/>
              <a:t>From the line graphs created, we can see that both the population and percentage of electric vehicles has consistently increased over the time recorded in the dataset.</a:t>
            </a:r>
            <a:endParaRPr sz="1150" i="1">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Adoption of EVs Over Time in Washington</a:t>
            </a:r>
            <a:endParaRPr/>
          </a:p>
          <a:p>
            <a:pPr marL="0" lvl="0" indent="0" algn="l" rtl="0">
              <a:spcBef>
                <a:spcPts val="600"/>
              </a:spcBef>
              <a:spcAft>
                <a:spcPts val="600"/>
              </a:spcAft>
              <a:buNone/>
            </a:pPr>
            <a:endParaRPr/>
          </a:p>
        </p:txBody>
      </p:sp>
      <p:pic>
        <p:nvPicPr>
          <p:cNvPr id="218" name="Google Shape;218;p24"/>
          <p:cNvPicPr preferRelativeResize="0"/>
          <p:nvPr/>
        </p:nvPicPr>
        <p:blipFill>
          <a:blip r:embed="rId3">
            <a:alphaModFix/>
          </a:blip>
          <a:stretch>
            <a:fillRect/>
          </a:stretch>
        </p:blipFill>
        <p:spPr>
          <a:xfrm>
            <a:off x="4532124" y="1696798"/>
            <a:ext cx="4253062" cy="2835425"/>
          </a:xfrm>
          <a:prstGeom prst="rect">
            <a:avLst/>
          </a:prstGeom>
          <a:noFill/>
          <a:ln>
            <a:noFill/>
          </a:ln>
        </p:spPr>
      </p:pic>
      <p:sp>
        <p:nvSpPr>
          <p:cNvPr id="219" name="Google Shape;219;p24"/>
          <p:cNvSpPr txBox="1">
            <a:spLocks noGrp="1"/>
          </p:cNvSpPr>
          <p:nvPr>
            <p:ph type="body" idx="1"/>
          </p:nvPr>
        </p:nvSpPr>
        <p:spPr>
          <a:xfrm>
            <a:off x="819150" y="1497425"/>
            <a:ext cx="3753000" cy="3034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350"/>
              <a:t>We used this data to estimate that by January 31 2025, the population of electric vehicles in Washington may increase to 123,579, which may be 1.89% of a potential 6,522,205 vehicles in Washington at that time.</a:t>
            </a:r>
            <a:endParaRPr sz="1350"/>
          </a:p>
          <a:p>
            <a:pPr marL="0" lvl="0" indent="0" algn="l" rtl="0">
              <a:spcBef>
                <a:spcPts val="1200"/>
              </a:spcBef>
              <a:spcAft>
                <a:spcPts val="0"/>
              </a:spcAft>
              <a:buNone/>
            </a:pPr>
            <a:r>
              <a:rPr lang="en" sz="1350" i="1">
                <a:highlight>
                  <a:srgbClr val="FFFFFF"/>
                </a:highlight>
              </a:rPr>
              <a:t>How is this data useful? </a:t>
            </a:r>
            <a:endParaRPr sz="1350" i="1">
              <a:highlight>
                <a:srgbClr val="FFFFFF"/>
              </a:highlight>
            </a:endParaRPr>
          </a:p>
          <a:p>
            <a:pPr marL="0" lvl="0" indent="0" algn="l" rtl="0">
              <a:spcBef>
                <a:spcPts val="1200"/>
              </a:spcBef>
              <a:spcAft>
                <a:spcPts val="1200"/>
              </a:spcAft>
              <a:buNone/>
            </a:pPr>
            <a:r>
              <a:rPr lang="en" sz="1350" i="1">
                <a:highlight>
                  <a:srgbClr val="FFFFFF"/>
                </a:highlight>
              </a:rPr>
              <a:t>This data may be useful to automotive brands, their shareholders, and other stakeholders to indicate that there is consistently increasing demand for electric vehicles in Washington.</a:t>
            </a:r>
            <a:endParaRPr sz="1350" i="1">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868425" y="1161213"/>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t>
            </a:r>
            <a:endParaRPr/>
          </a:p>
        </p:txBody>
      </p:sp>
      <p:sp>
        <p:nvSpPr>
          <p:cNvPr id="225" name="Google Shape;225;p25"/>
          <p:cNvSpPr txBox="1">
            <a:spLocks noGrp="1"/>
          </p:cNvSpPr>
          <p:nvPr>
            <p:ph type="body" idx="1"/>
          </p:nvPr>
        </p:nvSpPr>
        <p:spPr>
          <a:xfrm>
            <a:off x="769850" y="1976488"/>
            <a:ext cx="7505700" cy="200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4292F"/>
                </a:solidFill>
              </a:rPr>
              <a:t>We believe this data analysis could be useful for electric vehicle brands to determine the market demand of electric vehicles in Washington. This could include determining locations to advertise their vehicles and establish dealerships, as well as identifying which make and type of electric vehicle is most popular.</a:t>
            </a:r>
            <a:endParaRPr>
              <a:solidFill>
                <a:srgbClr val="24292F"/>
              </a:solidFill>
            </a:endParaRPr>
          </a:p>
          <a:p>
            <a:pPr marL="0" lvl="0" indent="0" algn="l" rtl="0">
              <a:spcBef>
                <a:spcPts val="0"/>
              </a:spcBef>
              <a:spcAft>
                <a:spcPts val="0"/>
              </a:spcAft>
              <a:buNone/>
            </a:pPr>
            <a:endParaRPr>
              <a:solidFill>
                <a:srgbClr val="24292F"/>
              </a:solidFill>
            </a:endParaRPr>
          </a:p>
          <a:p>
            <a:pPr marL="0" lvl="0" indent="0" algn="l" rtl="0">
              <a:spcBef>
                <a:spcPts val="0"/>
              </a:spcBef>
              <a:spcAft>
                <a:spcPts val="0"/>
              </a:spcAft>
              <a:buNone/>
            </a:pPr>
            <a:r>
              <a:rPr lang="en">
                <a:solidFill>
                  <a:srgbClr val="24292F"/>
                </a:solidFill>
              </a:rPr>
              <a:t>Our analysis also demonstrates a steady increase of electric vehicle population in Washington, which is useful information to indicate to brands, shareholders, and other stakeholders that there is consistent demand for electric vehicles in Washington.</a:t>
            </a:r>
            <a:endParaRPr sz="1250">
              <a:solidFill>
                <a:srgbClr val="2A2A2A"/>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698975" y="5932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Scope and Objectives</a:t>
            </a:r>
            <a:endParaRPr/>
          </a:p>
        </p:txBody>
      </p:sp>
      <p:sp>
        <p:nvSpPr>
          <p:cNvPr id="135" name="Google Shape;135;p14"/>
          <p:cNvSpPr txBox="1">
            <a:spLocks noGrp="1"/>
          </p:cNvSpPr>
          <p:nvPr>
            <p:ph type="body" idx="1"/>
          </p:nvPr>
        </p:nvSpPr>
        <p:spPr>
          <a:xfrm>
            <a:off x="698975" y="1213950"/>
            <a:ext cx="7505700" cy="3065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i="1">
                <a:solidFill>
                  <a:schemeClr val="lt1"/>
                </a:solidFill>
              </a:rPr>
              <a:t>Project Aim</a:t>
            </a:r>
            <a:endParaRPr sz="1400" b="1" i="1">
              <a:solidFill>
                <a:schemeClr val="lt1"/>
              </a:solidFill>
            </a:endParaRPr>
          </a:p>
          <a:p>
            <a:pPr marL="0" lvl="0" indent="0" algn="l" rtl="0">
              <a:lnSpc>
                <a:spcPct val="100000"/>
              </a:lnSpc>
              <a:spcBef>
                <a:spcPts val="300"/>
              </a:spcBef>
              <a:spcAft>
                <a:spcPts val="0"/>
              </a:spcAft>
              <a:buNone/>
            </a:pPr>
            <a:r>
              <a:rPr lang="en">
                <a:solidFill>
                  <a:srgbClr val="000000"/>
                </a:solidFill>
              </a:rPr>
              <a:t>The aim of this project was to explore datasets and identify insights regarding electric vehicle usage and population in Washington, USA.</a:t>
            </a:r>
            <a:endParaRPr>
              <a:solidFill>
                <a:srgbClr val="000000"/>
              </a:solidFill>
            </a:endParaRPr>
          </a:p>
          <a:p>
            <a:pPr marL="0" lvl="0" indent="0" algn="l" rtl="0">
              <a:lnSpc>
                <a:spcPct val="100000"/>
              </a:lnSpc>
              <a:spcBef>
                <a:spcPts val="300"/>
              </a:spcBef>
              <a:spcAft>
                <a:spcPts val="0"/>
              </a:spcAft>
              <a:buNone/>
            </a:pPr>
            <a:endParaRPr>
              <a:solidFill>
                <a:srgbClr val="000000"/>
              </a:solidFill>
            </a:endParaRPr>
          </a:p>
          <a:p>
            <a:pPr marL="0" lvl="0" indent="0" algn="l" rtl="0">
              <a:lnSpc>
                <a:spcPct val="100000"/>
              </a:lnSpc>
              <a:spcBef>
                <a:spcPts val="300"/>
              </a:spcBef>
              <a:spcAft>
                <a:spcPts val="0"/>
              </a:spcAft>
              <a:buNone/>
            </a:pPr>
            <a:r>
              <a:rPr lang="en" sz="1400" b="1" i="1">
                <a:solidFill>
                  <a:schemeClr val="lt1"/>
                </a:solidFill>
              </a:rPr>
              <a:t>Research Questions</a:t>
            </a:r>
            <a:endParaRPr sz="1400" b="1" i="1">
              <a:solidFill>
                <a:schemeClr val="lt1"/>
              </a:solidFill>
            </a:endParaRPr>
          </a:p>
          <a:p>
            <a:pPr marL="457200" lvl="0" indent="-311150" algn="l" rtl="0">
              <a:lnSpc>
                <a:spcPct val="100000"/>
              </a:lnSpc>
              <a:spcBef>
                <a:spcPts val="300"/>
              </a:spcBef>
              <a:spcAft>
                <a:spcPts val="0"/>
              </a:spcAft>
              <a:buClr>
                <a:srgbClr val="000000"/>
              </a:buClr>
              <a:buSzPts val="1300"/>
              <a:buAutoNum type="arabicPeriod"/>
            </a:pPr>
            <a:r>
              <a:rPr lang="en">
                <a:solidFill>
                  <a:srgbClr val="000000"/>
                </a:solidFill>
              </a:rPr>
              <a:t>What brand of electric car is most popular in Washington?</a:t>
            </a:r>
            <a:endParaRPr>
              <a:solidFill>
                <a:srgbClr val="000000"/>
              </a:solidFill>
            </a:endParaRPr>
          </a:p>
          <a:p>
            <a:pPr marL="457200" lvl="0" indent="-311150" algn="l" rtl="0">
              <a:lnSpc>
                <a:spcPct val="100000"/>
              </a:lnSpc>
              <a:spcBef>
                <a:spcPts val="0"/>
              </a:spcBef>
              <a:spcAft>
                <a:spcPts val="0"/>
              </a:spcAft>
              <a:buClr>
                <a:srgbClr val="000000"/>
              </a:buClr>
              <a:buSzPts val="1300"/>
              <a:buAutoNum type="arabicPeriod"/>
            </a:pPr>
            <a:r>
              <a:rPr lang="en">
                <a:solidFill>
                  <a:srgbClr val="000000"/>
                </a:solidFill>
              </a:rPr>
              <a:t>What counties of Washington have the highest populations of electric cars?</a:t>
            </a:r>
            <a:endParaRPr>
              <a:solidFill>
                <a:srgbClr val="000000"/>
              </a:solidFill>
            </a:endParaRPr>
          </a:p>
          <a:p>
            <a:pPr marL="457200" lvl="0" indent="-311150" algn="l" rtl="0">
              <a:lnSpc>
                <a:spcPct val="100000"/>
              </a:lnSpc>
              <a:spcBef>
                <a:spcPts val="0"/>
              </a:spcBef>
              <a:spcAft>
                <a:spcPts val="0"/>
              </a:spcAft>
              <a:buClr>
                <a:srgbClr val="000000"/>
              </a:buClr>
              <a:buSzPts val="1300"/>
              <a:buAutoNum type="arabicPeriod"/>
            </a:pPr>
            <a:r>
              <a:rPr lang="en">
                <a:solidFill>
                  <a:srgbClr val="000000"/>
                </a:solidFill>
              </a:rPr>
              <a:t>What has the highest population in Washington out of battery EVs or plug-in EVs?</a:t>
            </a:r>
            <a:endParaRPr>
              <a:solidFill>
                <a:srgbClr val="000000"/>
              </a:solidFill>
            </a:endParaRPr>
          </a:p>
          <a:p>
            <a:pPr marL="457200" lvl="0" indent="-311150" algn="l" rtl="0">
              <a:lnSpc>
                <a:spcPct val="100000"/>
              </a:lnSpc>
              <a:spcBef>
                <a:spcPts val="0"/>
              </a:spcBef>
              <a:spcAft>
                <a:spcPts val="0"/>
              </a:spcAft>
              <a:buClr>
                <a:srgbClr val="000000"/>
              </a:buClr>
              <a:buSzPts val="1300"/>
              <a:buAutoNum type="arabicPeriod"/>
            </a:pPr>
            <a:r>
              <a:rPr lang="en">
                <a:solidFill>
                  <a:srgbClr val="000000"/>
                </a:solidFill>
              </a:rPr>
              <a:t>How has the adoption of electric vehicles changed over time in Washington (i.e. the last 3 years)? Can we project how this trend will continue?</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300"/>
              </a:spcBef>
              <a:spcAft>
                <a:spcPts val="0"/>
              </a:spcAft>
              <a:buNone/>
            </a:pPr>
            <a:r>
              <a:rPr lang="en" sz="1400" b="1" i="1">
                <a:solidFill>
                  <a:schemeClr val="lt1"/>
                </a:solidFill>
              </a:rPr>
              <a:t>Datasets Used</a:t>
            </a:r>
            <a:endParaRPr>
              <a:solidFill>
                <a:srgbClr val="000000"/>
              </a:solidFill>
            </a:endParaRPr>
          </a:p>
          <a:p>
            <a:pPr marL="0" lvl="0" indent="0" algn="l" rtl="0">
              <a:lnSpc>
                <a:spcPct val="100000"/>
              </a:lnSpc>
              <a:spcBef>
                <a:spcPts val="300"/>
              </a:spcBef>
              <a:spcAft>
                <a:spcPts val="300"/>
              </a:spcAft>
              <a:buNone/>
            </a:pPr>
            <a:endParaRPr sz="1400">
              <a:solidFill>
                <a:srgbClr val="000000"/>
              </a:solidFill>
            </a:endParaRPr>
          </a:p>
        </p:txBody>
      </p:sp>
      <p:graphicFrame>
        <p:nvGraphicFramePr>
          <p:cNvPr id="136" name="Google Shape;136;p14"/>
          <p:cNvGraphicFramePr/>
          <p:nvPr/>
        </p:nvGraphicFramePr>
        <p:xfrm>
          <a:off x="796575" y="3973950"/>
          <a:ext cx="5725175" cy="502920"/>
        </p:xfrm>
        <a:graphic>
          <a:graphicData uri="http://schemas.openxmlformats.org/drawingml/2006/table">
            <a:tbl>
              <a:tblPr firstRow="1" firstCol="1" bandRow="1">
                <a:noFill/>
                <a:tableStyleId>{4F922DB8-71D9-4E1C-93D5-A13537BC6CF5}</a:tableStyleId>
              </a:tblPr>
              <a:tblGrid>
                <a:gridCol w="3510925">
                  <a:extLst>
                    <a:ext uri="{9D8B030D-6E8A-4147-A177-3AD203B41FA5}">
                      <a16:colId xmlns:a16="http://schemas.microsoft.com/office/drawing/2014/main" val="20000"/>
                    </a:ext>
                  </a:extLst>
                </a:gridCol>
                <a:gridCol w="2214250">
                  <a:extLst>
                    <a:ext uri="{9D8B030D-6E8A-4147-A177-3AD203B41FA5}">
                      <a16:colId xmlns:a16="http://schemas.microsoft.com/office/drawing/2014/main" val="20001"/>
                    </a:ext>
                  </a:extLst>
                </a:gridCol>
              </a:tblGrid>
              <a:tr h="0">
                <a:tc>
                  <a:txBody>
                    <a:bodyPr/>
                    <a:lstStyle/>
                    <a:p>
                      <a:pPr marL="0" lvl="0" indent="0" algn="l" rtl="0">
                        <a:spcBef>
                          <a:spcPts val="300"/>
                        </a:spcBef>
                        <a:spcAft>
                          <a:spcPts val="300"/>
                        </a:spcAft>
                        <a:buNone/>
                      </a:pPr>
                      <a:r>
                        <a:rPr lang="en" sz="1100" b="1"/>
                        <a:t>Dataset Title</a:t>
                      </a:r>
                      <a:endParaRPr sz="1100" b="1"/>
                    </a:p>
                  </a:txBody>
                  <a:tcPr marL="68575" marR="68575" marT="0" marB="0">
                    <a:solidFill>
                      <a:srgbClr val="EAC986"/>
                    </a:solidFill>
                  </a:tcPr>
                </a:tc>
                <a:tc>
                  <a:txBody>
                    <a:bodyPr/>
                    <a:lstStyle/>
                    <a:p>
                      <a:pPr marL="0" lvl="0" indent="0" algn="l" rtl="0">
                        <a:spcBef>
                          <a:spcPts val="300"/>
                        </a:spcBef>
                        <a:spcAft>
                          <a:spcPts val="300"/>
                        </a:spcAft>
                        <a:buNone/>
                      </a:pPr>
                      <a:r>
                        <a:rPr lang="en" sz="1100" b="1"/>
                        <a:t>Source</a:t>
                      </a:r>
                      <a:endParaRPr sz="1100" b="1"/>
                    </a:p>
                  </a:txBody>
                  <a:tcPr marL="68575" marR="68575" marT="0" marB="0">
                    <a:solidFill>
                      <a:srgbClr val="EAC986"/>
                    </a:solidFill>
                  </a:tcPr>
                </a:tc>
                <a:extLst>
                  <a:ext uri="{0D108BD9-81ED-4DB2-BD59-A6C34878D82A}">
                    <a16:rowId xmlns:a16="http://schemas.microsoft.com/office/drawing/2014/main" val="10000"/>
                  </a:ext>
                </a:extLst>
              </a:tr>
              <a:tr h="0">
                <a:tc>
                  <a:txBody>
                    <a:bodyPr/>
                    <a:lstStyle/>
                    <a:p>
                      <a:pPr marL="0" lvl="0" indent="0" algn="l" rtl="0">
                        <a:spcBef>
                          <a:spcPts val="300"/>
                        </a:spcBef>
                        <a:spcAft>
                          <a:spcPts val="300"/>
                        </a:spcAft>
                        <a:buNone/>
                      </a:pPr>
                      <a:r>
                        <a:rPr lang="en" sz="1100" b="0"/>
                        <a:t>Electric Vehicle Population Data</a:t>
                      </a:r>
                      <a:endParaRPr sz="1100" b="0"/>
                    </a:p>
                  </a:txBody>
                  <a:tcPr marL="68575" marR="68575" marT="0" marB="0"/>
                </a:tc>
                <a:tc>
                  <a:txBody>
                    <a:bodyPr/>
                    <a:lstStyle/>
                    <a:p>
                      <a:pPr marL="0" lvl="0" indent="0" algn="l" rtl="0">
                        <a:spcBef>
                          <a:spcPts val="300"/>
                        </a:spcBef>
                        <a:spcAft>
                          <a:spcPts val="300"/>
                        </a:spcAft>
                        <a:buNone/>
                      </a:pPr>
                      <a:r>
                        <a:rPr lang="en" sz="1100"/>
                        <a:t>Data.Gov</a:t>
                      </a:r>
                      <a:endParaRPr sz="1100"/>
                    </a:p>
                  </a:txBody>
                  <a:tcPr marL="68575" marR="68575" marT="0" marB="0"/>
                </a:tc>
                <a:extLst>
                  <a:ext uri="{0D108BD9-81ED-4DB2-BD59-A6C34878D82A}">
                    <a16:rowId xmlns:a16="http://schemas.microsoft.com/office/drawing/2014/main" val="10001"/>
                  </a:ext>
                </a:extLst>
              </a:tr>
              <a:tr h="0">
                <a:tc>
                  <a:txBody>
                    <a:bodyPr/>
                    <a:lstStyle/>
                    <a:p>
                      <a:pPr marL="0" lvl="0" indent="0" algn="l" rtl="0">
                        <a:spcBef>
                          <a:spcPts val="300"/>
                        </a:spcBef>
                        <a:spcAft>
                          <a:spcPts val="300"/>
                        </a:spcAft>
                        <a:buNone/>
                      </a:pPr>
                      <a:r>
                        <a:rPr lang="en" sz="1100" b="0"/>
                        <a:t>Electric Vehicle Population Size History by County</a:t>
                      </a:r>
                      <a:endParaRPr sz="1100" b="0"/>
                    </a:p>
                  </a:txBody>
                  <a:tcPr marL="68575" marR="68575" marT="0" marB="0"/>
                </a:tc>
                <a:tc>
                  <a:txBody>
                    <a:bodyPr/>
                    <a:lstStyle/>
                    <a:p>
                      <a:pPr marL="0" lvl="0" indent="0" algn="l" rtl="0">
                        <a:spcBef>
                          <a:spcPts val="300"/>
                        </a:spcBef>
                        <a:spcAft>
                          <a:spcPts val="300"/>
                        </a:spcAft>
                        <a:buNone/>
                      </a:pPr>
                      <a:r>
                        <a:rPr lang="en" sz="1100"/>
                        <a:t>Data.Gov</a:t>
                      </a:r>
                      <a:endParaRPr sz="1100"/>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574650" y="413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Process for Cleaning Data</a:t>
            </a:r>
            <a:endParaRPr/>
          </a:p>
        </p:txBody>
      </p:sp>
      <p:sp>
        <p:nvSpPr>
          <p:cNvPr id="142" name="Google Shape;142;p15"/>
          <p:cNvSpPr/>
          <p:nvPr/>
        </p:nvSpPr>
        <p:spPr>
          <a:xfrm>
            <a:off x="425300" y="1289800"/>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Import Data </a:t>
            </a:r>
            <a:endParaRPr sz="1050">
              <a:solidFill>
                <a:schemeClr val="dk1"/>
              </a:solidFill>
              <a:latin typeface="Calibri"/>
              <a:ea typeface="Calibri"/>
              <a:cs typeface="Calibri"/>
              <a:sym typeface="Calibri"/>
            </a:endParaRPr>
          </a:p>
        </p:txBody>
      </p:sp>
      <p:sp>
        <p:nvSpPr>
          <p:cNvPr id="143" name="Google Shape;143;p15"/>
          <p:cNvSpPr/>
          <p:nvPr/>
        </p:nvSpPr>
        <p:spPr>
          <a:xfrm>
            <a:off x="425300" y="1919375"/>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Preview data </a:t>
            </a:r>
            <a:endParaRPr sz="1050">
              <a:solidFill>
                <a:schemeClr val="dk1"/>
              </a:solidFill>
              <a:latin typeface="Calibri"/>
              <a:ea typeface="Calibri"/>
              <a:cs typeface="Calibri"/>
              <a:sym typeface="Calibri"/>
            </a:endParaRPr>
          </a:p>
        </p:txBody>
      </p:sp>
      <p:sp>
        <p:nvSpPr>
          <p:cNvPr id="144" name="Google Shape;144;p15"/>
          <p:cNvSpPr/>
          <p:nvPr/>
        </p:nvSpPr>
        <p:spPr>
          <a:xfrm>
            <a:off x="425300" y="2548950"/>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Drop NaN values </a:t>
            </a:r>
            <a:endParaRPr sz="1050">
              <a:solidFill>
                <a:schemeClr val="dk1"/>
              </a:solidFill>
              <a:latin typeface="Calibri"/>
              <a:ea typeface="Calibri"/>
              <a:cs typeface="Calibri"/>
              <a:sym typeface="Calibri"/>
            </a:endParaRPr>
          </a:p>
        </p:txBody>
      </p:sp>
      <p:sp>
        <p:nvSpPr>
          <p:cNvPr id="145" name="Google Shape;145;p15"/>
          <p:cNvSpPr/>
          <p:nvPr/>
        </p:nvSpPr>
        <p:spPr>
          <a:xfrm>
            <a:off x="425300" y="3178525"/>
            <a:ext cx="1481850" cy="82932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Check unique values for column of interest to ensure data is usable </a:t>
            </a:r>
            <a:endParaRPr sz="1050">
              <a:solidFill>
                <a:schemeClr val="dk1"/>
              </a:solidFill>
              <a:latin typeface="Calibri"/>
              <a:ea typeface="Calibri"/>
              <a:cs typeface="Calibri"/>
              <a:sym typeface="Calibri"/>
            </a:endParaRPr>
          </a:p>
        </p:txBody>
      </p:sp>
      <p:sp>
        <p:nvSpPr>
          <p:cNvPr id="146" name="Google Shape;146;p15"/>
          <p:cNvSpPr/>
          <p:nvPr/>
        </p:nvSpPr>
        <p:spPr>
          <a:xfrm>
            <a:off x="425300" y="4222750"/>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Save cleaned data </a:t>
            </a:r>
            <a:endParaRPr sz="1050">
              <a:solidFill>
                <a:schemeClr val="dk1"/>
              </a:solidFill>
              <a:latin typeface="Calibri"/>
              <a:ea typeface="Calibri"/>
              <a:cs typeface="Calibri"/>
              <a:sym typeface="Calibri"/>
            </a:endParaRPr>
          </a:p>
        </p:txBody>
      </p:sp>
      <p:pic>
        <p:nvPicPr>
          <p:cNvPr id="147" name="Google Shape;147;p15"/>
          <p:cNvPicPr preferRelativeResize="0"/>
          <p:nvPr/>
        </p:nvPicPr>
        <p:blipFill>
          <a:blip r:embed="rId3">
            <a:alphaModFix/>
          </a:blip>
          <a:stretch>
            <a:fillRect/>
          </a:stretch>
        </p:blipFill>
        <p:spPr>
          <a:xfrm>
            <a:off x="2065775" y="1500725"/>
            <a:ext cx="6703524" cy="300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574650" y="413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Process for Cleaning Data</a:t>
            </a:r>
            <a:endParaRPr/>
          </a:p>
        </p:txBody>
      </p:sp>
      <p:sp>
        <p:nvSpPr>
          <p:cNvPr id="153" name="Google Shape;153;p16"/>
          <p:cNvSpPr/>
          <p:nvPr/>
        </p:nvSpPr>
        <p:spPr>
          <a:xfrm>
            <a:off x="425300" y="1289800"/>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Import Data </a:t>
            </a:r>
            <a:endParaRPr sz="1050">
              <a:solidFill>
                <a:schemeClr val="dk1"/>
              </a:solidFill>
              <a:latin typeface="Calibri"/>
              <a:ea typeface="Calibri"/>
              <a:cs typeface="Calibri"/>
              <a:sym typeface="Calibri"/>
            </a:endParaRPr>
          </a:p>
        </p:txBody>
      </p:sp>
      <p:sp>
        <p:nvSpPr>
          <p:cNvPr id="154" name="Google Shape;154;p16"/>
          <p:cNvSpPr/>
          <p:nvPr/>
        </p:nvSpPr>
        <p:spPr>
          <a:xfrm>
            <a:off x="425300" y="1919375"/>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Preview data </a:t>
            </a:r>
            <a:endParaRPr sz="1050">
              <a:solidFill>
                <a:schemeClr val="dk1"/>
              </a:solidFill>
              <a:latin typeface="Calibri"/>
              <a:ea typeface="Calibri"/>
              <a:cs typeface="Calibri"/>
              <a:sym typeface="Calibri"/>
            </a:endParaRPr>
          </a:p>
        </p:txBody>
      </p:sp>
      <p:sp>
        <p:nvSpPr>
          <p:cNvPr id="155" name="Google Shape;155;p16"/>
          <p:cNvSpPr/>
          <p:nvPr/>
        </p:nvSpPr>
        <p:spPr>
          <a:xfrm>
            <a:off x="425300" y="2548950"/>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Drop NaN values </a:t>
            </a:r>
            <a:endParaRPr sz="1050">
              <a:solidFill>
                <a:schemeClr val="dk1"/>
              </a:solidFill>
              <a:latin typeface="Calibri"/>
              <a:ea typeface="Calibri"/>
              <a:cs typeface="Calibri"/>
              <a:sym typeface="Calibri"/>
            </a:endParaRPr>
          </a:p>
        </p:txBody>
      </p:sp>
      <p:sp>
        <p:nvSpPr>
          <p:cNvPr id="156" name="Google Shape;156;p16"/>
          <p:cNvSpPr/>
          <p:nvPr/>
        </p:nvSpPr>
        <p:spPr>
          <a:xfrm>
            <a:off x="425300" y="3178525"/>
            <a:ext cx="1481850" cy="82932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Check unique values for column of interest to ensure data is usable </a:t>
            </a:r>
            <a:endParaRPr sz="1050">
              <a:solidFill>
                <a:schemeClr val="dk1"/>
              </a:solidFill>
              <a:latin typeface="Calibri"/>
              <a:ea typeface="Calibri"/>
              <a:cs typeface="Calibri"/>
              <a:sym typeface="Calibri"/>
            </a:endParaRPr>
          </a:p>
        </p:txBody>
      </p:sp>
      <p:sp>
        <p:nvSpPr>
          <p:cNvPr id="157" name="Google Shape;157;p16"/>
          <p:cNvSpPr/>
          <p:nvPr/>
        </p:nvSpPr>
        <p:spPr>
          <a:xfrm>
            <a:off x="425300" y="4222750"/>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Save cleaned data </a:t>
            </a:r>
            <a:endParaRPr sz="1050">
              <a:solidFill>
                <a:schemeClr val="dk1"/>
              </a:solidFill>
              <a:latin typeface="Calibri"/>
              <a:ea typeface="Calibri"/>
              <a:cs typeface="Calibri"/>
              <a:sym typeface="Calibri"/>
            </a:endParaRPr>
          </a:p>
        </p:txBody>
      </p:sp>
      <p:pic>
        <p:nvPicPr>
          <p:cNvPr id="158" name="Google Shape;158;p16"/>
          <p:cNvPicPr preferRelativeResize="0"/>
          <p:nvPr/>
        </p:nvPicPr>
        <p:blipFill>
          <a:blip r:embed="rId3">
            <a:alphaModFix/>
          </a:blip>
          <a:stretch>
            <a:fillRect/>
          </a:stretch>
        </p:blipFill>
        <p:spPr>
          <a:xfrm>
            <a:off x="2065775" y="1500725"/>
            <a:ext cx="6554378" cy="3004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574650" y="413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Process for Cleaning Data</a:t>
            </a:r>
            <a:endParaRPr/>
          </a:p>
        </p:txBody>
      </p:sp>
      <p:sp>
        <p:nvSpPr>
          <p:cNvPr id="164" name="Google Shape;164;p17"/>
          <p:cNvSpPr/>
          <p:nvPr/>
        </p:nvSpPr>
        <p:spPr>
          <a:xfrm>
            <a:off x="425300" y="1289800"/>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Import Data </a:t>
            </a:r>
            <a:endParaRPr sz="1050">
              <a:solidFill>
                <a:schemeClr val="dk1"/>
              </a:solidFill>
              <a:latin typeface="Calibri"/>
              <a:ea typeface="Calibri"/>
              <a:cs typeface="Calibri"/>
              <a:sym typeface="Calibri"/>
            </a:endParaRPr>
          </a:p>
        </p:txBody>
      </p:sp>
      <p:sp>
        <p:nvSpPr>
          <p:cNvPr id="165" name="Google Shape;165;p17"/>
          <p:cNvSpPr/>
          <p:nvPr/>
        </p:nvSpPr>
        <p:spPr>
          <a:xfrm>
            <a:off x="425300" y="1919375"/>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Preview data </a:t>
            </a:r>
            <a:endParaRPr sz="1050">
              <a:solidFill>
                <a:schemeClr val="dk1"/>
              </a:solidFill>
              <a:latin typeface="Calibri"/>
              <a:ea typeface="Calibri"/>
              <a:cs typeface="Calibri"/>
              <a:sym typeface="Calibri"/>
            </a:endParaRPr>
          </a:p>
        </p:txBody>
      </p:sp>
      <p:sp>
        <p:nvSpPr>
          <p:cNvPr id="166" name="Google Shape;166;p17"/>
          <p:cNvSpPr/>
          <p:nvPr/>
        </p:nvSpPr>
        <p:spPr>
          <a:xfrm>
            <a:off x="425300" y="2548950"/>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Drop NaN values </a:t>
            </a:r>
            <a:endParaRPr sz="1050">
              <a:solidFill>
                <a:schemeClr val="dk1"/>
              </a:solidFill>
              <a:latin typeface="Calibri"/>
              <a:ea typeface="Calibri"/>
              <a:cs typeface="Calibri"/>
              <a:sym typeface="Calibri"/>
            </a:endParaRPr>
          </a:p>
        </p:txBody>
      </p:sp>
      <p:sp>
        <p:nvSpPr>
          <p:cNvPr id="167" name="Google Shape;167;p17"/>
          <p:cNvSpPr/>
          <p:nvPr/>
        </p:nvSpPr>
        <p:spPr>
          <a:xfrm>
            <a:off x="425300" y="3178525"/>
            <a:ext cx="1481850" cy="82932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Check unique values for column of interest to ensure data is usable </a:t>
            </a:r>
            <a:endParaRPr sz="1050">
              <a:solidFill>
                <a:schemeClr val="dk1"/>
              </a:solidFill>
              <a:latin typeface="Calibri"/>
              <a:ea typeface="Calibri"/>
              <a:cs typeface="Calibri"/>
              <a:sym typeface="Calibri"/>
            </a:endParaRPr>
          </a:p>
        </p:txBody>
      </p:sp>
      <p:sp>
        <p:nvSpPr>
          <p:cNvPr id="168" name="Google Shape;168;p17"/>
          <p:cNvSpPr/>
          <p:nvPr/>
        </p:nvSpPr>
        <p:spPr>
          <a:xfrm>
            <a:off x="425300" y="4222750"/>
            <a:ext cx="1481850" cy="414675"/>
          </a:xfrm>
          <a:prstGeom prst="flowChartPunchedCard">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Calibri"/>
                <a:ea typeface="Calibri"/>
                <a:cs typeface="Calibri"/>
                <a:sym typeface="Calibri"/>
              </a:rPr>
              <a:t>Save cleaned data </a:t>
            </a:r>
            <a:endParaRPr sz="1050">
              <a:solidFill>
                <a:schemeClr val="dk1"/>
              </a:solidFill>
              <a:latin typeface="Calibri"/>
              <a:ea typeface="Calibri"/>
              <a:cs typeface="Calibri"/>
              <a:sym typeface="Calibri"/>
            </a:endParaRPr>
          </a:p>
        </p:txBody>
      </p:sp>
      <p:pic>
        <p:nvPicPr>
          <p:cNvPr id="169" name="Google Shape;169;p17"/>
          <p:cNvPicPr preferRelativeResize="0"/>
          <p:nvPr/>
        </p:nvPicPr>
        <p:blipFill rotWithShape="1">
          <a:blip r:embed="rId3">
            <a:alphaModFix/>
          </a:blip>
          <a:srcRect l="1127"/>
          <a:stretch/>
        </p:blipFill>
        <p:spPr>
          <a:xfrm>
            <a:off x="2063600" y="1460675"/>
            <a:ext cx="6479549" cy="300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 faced</a:t>
            </a:r>
            <a:endParaRPr/>
          </a:p>
        </p:txBody>
      </p:sp>
      <p:sp>
        <p:nvSpPr>
          <p:cNvPr id="175" name="Google Shape;175;p18"/>
          <p:cNvSpPr txBox="1">
            <a:spLocks noGrp="1"/>
          </p:cNvSpPr>
          <p:nvPr>
            <p:ph type="body" idx="1"/>
          </p:nvPr>
        </p:nvSpPr>
        <p:spPr>
          <a:xfrm>
            <a:off x="819150" y="1606150"/>
            <a:ext cx="7505700" cy="2832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We originally intended to use the Electric Vehicle Population Data dataset to find the population of electric vehicles across all US states.</a:t>
            </a:r>
            <a:endParaRPr sz="1400"/>
          </a:p>
          <a:p>
            <a:pPr marL="457200" lvl="0" indent="-317500" algn="l" rtl="0">
              <a:spcBef>
                <a:spcPts val="0"/>
              </a:spcBef>
              <a:spcAft>
                <a:spcPts val="0"/>
              </a:spcAft>
              <a:buSzPts val="1400"/>
              <a:buChar char="-"/>
            </a:pPr>
            <a:r>
              <a:rPr lang="en" sz="1400"/>
              <a:t>Analysis of the data showed that despite this dataset including data for various US states, there was far more data available for Washington and its counties than data available for the other states and counties.</a:t>
            </a:r>
            <a:endParaRPr sz="1400"/>
          </a:p>
          <a:p>
            <a:pPr marL="457200" lvl="0" indent="-317500" algn="l" rtl="0">
              <a:spcBef>
                <a:spcPts val="0"/>
              </a:spcBef>
              <a:spcAft>
                <a:spcPts val="0"/>
              </a:spcAft>
              <a:buSzPts val="1400"/>
              <a:buChar char="-"/>
            </a:pPr>
            <a:r>
              <a:rPr lang="en" sz="1400"/>
              <a:t>For example, the data summarised that Wisconsin only has a total of 4 electrical and non-electrical vehicles, which is highly inaccurate.</a:t>
            </a:r>
            <a:endParaRPr sz="1400"/>
          </a:p>
          <a:p>
            <a:pPr marL="457200" lvl="0" indent="-317500" algn="l" rtl="0">
              <a:spcBef>
                <a:spcPts val="0"/>
              </a:spcBef>
              <a:spcAft>
                <a:spcPts val="0"/>
              </a:spcAft>
              <a:buSzPts val="1400"/>
              <a:buChar char="-"/>
            </a:pPr>
            <a:r>
              <a:rPr lang="en" sz="1400"/>
              <a:t>Because of this, we concluded that the dataframe does not include all vehicle data for other states as expected.</a:t>
            </a:r>
            <a:endParaRPr sz="1400"/>
          </a:p>
          <a:p>
            <a:pPr marL="457200" lvl="0" indent="-317500" algn="l" rtl="0">
              <a:spcBef>
                <a:spcPts val="0"/>
              </a:spcBef>
              <a:spcAft>
                <a:spcPts val="0"/>
              </a:spcAft>
              <a:buSzPts val="1400"/>
              <a:buChar char="-"/>
            </a:pPr>
            <a:r>
              <a:rPr lang="en" sz="1400"/>
              <a:t>Thus we decided to reduce the data to only include Washington data, in order to prevent incorrect insights from other state data in our analysis.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Popular Electric Vehicles in WA </a:t>
            </a:r>
            <a:endParaRPr/>
          </a:p>
        </p:txBody>
      </p:sp>
      <p:sp>
        <p:nvSpPr>
          <p:cNvPr id="181" name="Google Shape;181;p19"/>
          <p:cNvSpPr txBox="1">
            <a:spLocks noGrp="1"/>
          </p:cNvSpPr>
          <p:nvPr>
            <p:ph type="body" idx="1"/>
          </p:nvPr>
        </p:nvSpPr>
        <p:spPr>
          <a:xfrm>
            <a:off x="4258550" y="1650250"/>
            <a:ext cx="4221000" cy="238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50"/>
              <a:t>Key operating players in Washington are Tesla with largest market share of 42.3% in Washington, followed by Nissan at 14.1% and Chevrolet with 11.1%. </a:t>
            </a:r>
            <a:endParaRPr sz="1250"/>
          </a:p>
          <a:p>
            <a:pPr marL="0" lvl="0" indent="0" algn="l" rtl="0">
              <a:spcBef>
                <a:spcPts val="1200"/>
              </a:spcBef>
              <a:spcAft>
                <a:spcPts val="0"/>
              </a:spcAft>
              <a:buNone/>
            </a:pPr>
            <a:r>
              <a:rPr lang="en" sz="1250" i="1">
                <a:solidFill>
                  <a:srgbClr val="000000"/>
                </a:solidFill>
                <a:highlight>
                  <a:srgbClr val="FFFFFF"/>
                </a:highlight>
              </a:rPr>
              <a:t>How is this data useful? </a:t>
            </a:r>
            <a:endParaRPr sz="1250" i="1">
              <a:solidFill>
                <a:srgbClr val="000000"/>
              </a:solidFill>
              <a:highlight>
                <a:srgbClr val="FFFFFF"/>
              </a:highlight>
            </a:endParaRPr>
          </a:p>
          <a:p>
            <a:pPr marL="0" lvl="0" indent="0" algn="l" rtl="0">
              <a:spcBef>
                <a:spcPts val="1200"/>
              </a:spcBef>
              <a:spcAft>
                <a:spcPts val="0"/>
              </a:spcAft>
              <a:buNone/>
            </a:pPr>
            <a:r>
              <a:rPr lang="en" sz="1250" i="1">
                <a:solidFill>
                  <a:srgbClr val="000000"/>
                </a:solidFill>
                <a:highlight>
                  <a:srgbClr val="FFFFFF"/>
                </a:highlight>
              </a:rPr>
              <a:t>Since the market is heavily dominated by the top 3 key players in Washington, other automotive brands may face a large barrier in gaining traction in this region. Considerations can be taken to explore other states or countries. </a:t>
            </a:r>
            <a:endParaRPr sz="1250" i="1">
              <a:solidFill>
                <a:srgbClr val="000000"/>
              </a:solidFill>
              <a:highlight>
                <a:srgbClr val="FFFFFF"/>
              </a:highlight>
            </a:endParaRPr>
          </a:p>
          <a:p>
            <a:pPr marL="0" lvl="0" indent="0" algn="l" rtl="0">
              <a:spcBef>
                <a:spcPts val="1200"/>
              </a:spcBef>
              <a:spcAft>
                <a:spcPts val="1200"/>
              </a:spcAft>
              <a:buNone/>
            </a:pPr>
            <a:endParaRPr sz="1050" i="1">
              <a:solidFill>
                <a:srgbClr val="000000"/>
              </a:solidFill>
              <a:highlight>
                <a:srgbClr val="FFFFFF"/>
              </a:highlight>
            </a:endParaRPr>
          </a:p>
        </p:txBody>
      </p:sp>
      <p:pic>
        <p:nvPicPr>
          <p:cNvPr id="182" name="Google Shape;182;p19"/>
          <p:cNvPicPr preferRelativeResize="0"/>
          <p:nvPr/>
        </p:nvPicPr>
        <p:blipFill rotWithShape="1">
          <a:blip r:embed="rId3">
            <a:alphaModFix/>
          </a:blip>
          <a:srcRect l="13663" r="11754" b="12165"/>
          <a:stretch/>
        </p:blipFill>
        <p:spPr>
          <a:xfrm>
            <a:off x="819150" y="1650250"/>
            <a:ext cx="3315150" cy="260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Population of EV in Each Washington County</a:t>
            </a:r>
            <a:endParaRPr/>
          </a:p>
        </p:txBody>
      </p:sp>
      <p:sp>
        <p:nvSpPr>
          <p:cNvPr id="188" name="Google Shape;188;p20"/>
          <p:cNvSpPr txBox="1"/>
          <p:nvPr/>
        </p:nvSpPr>
        <p:spPr>
          <a:xfrm>
            <a:off x="910225" y="2181650"/>
            <a:ext cx="638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89" name="Google Shape;189;p20"/>
          <p:cNvPicPr preferRelativeResize="0"/>
          <p:nvPr/>
        </p:nvPicPr>
        <p:blipFill rotWithShape="1">
          <a:blip r:embed="rId3">
            <a:alphaModFix/>
          </a:blip>
          <a:srcRect l="3912" r="8560"/>
          <a:stretch/>
        </p:blipFill>
        <p:spPr>
          <a:xfrm>
            <a:off x="4427855" y="1876400"/>
            <a:ext cx="4410171" cy="2519275"/>
          </a:xfrm>
          <a:prstGeom prst="rect">
            <a:avLst/>
          </a:prstGeom>
          <a:noFill/>
          <a:ln>
            <a:noFill/>
          </a:ln>
        </p:spPr>
      </p:pic>
      <p:sp>
        <p:nvSpPr>
          <p:cNvPr id="190" name="Google Shape;190;p20"/>
          <p:cNvSpPr txBox="1">
            <a:spLocks noGrp="1"/>
          </p:cNvSpPr>
          <p:nvPr>
            <p:ph type="body" idx="1"/>
          </p:nvPr>
        </p:nvSpPr>
        <p:spPr>
          <a:xfrm>
            <a:off x="479375" y="1650250"/>
            <a:ext cx="3786900" cy="2961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350"/>
              <a:t>As of October 31 2021, Washington had 82851 total electric vehicles, making up 1.36% of their total vehicles.</a:t>
            </a:r>
            <a:endParaRPr sz="1350"/>
          </a:p>
          <a:p>
            <a:pPr marL="0" lvl="0" indent="0" algn="l" rtl="0">
              <a:spcBef>
                <a:spcPts val="1200"/>
              </a:spcBef>
              <a:spcAft>
                <a:spcPts val="0"/>
              </a:spcAft>
              <a:buNone/>
            </a:pPr>
            <a:r>
              <a:rPr lang="en" sz="1350"/>
              <a:t>San Juan has the highest percentage of electric vehicles out of total vehicles with 2.96% (600 electric vehicles out of 20267 total vehicles).</a:t>
            </a:r>
            <a:endParaRPr sz="1350"/>
          </a:p>
          <a:p>
            <a:pPr marL="0" lvl="0" indent="0" algn="l" rtl="0">
              <a:spcBef>
                <a:spcPts val="1200"/>
              </a:spcBef>
              <a:spcAft>
                <a:spcPts val="1200"/>
              </a:spcAft>
              <a:buNone/>
            </a:pPr>
            <a:r>
              <a:rPr lang="en" sz="1350"/>
              <a:t>King, Washington has by far the highest count of electric vehicles with 43352 vehicles, making up 2.78% of their total vehicles. </a:t>
            </a:r>
            <a:endParaRPr sz="1150" i="1">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Population of EV in Each Washington County</a:t>
            </a:r>
            <a:endParaRPr/>
          </a:p>
        </p:txBody>
      </p:sp>
      <p:sp>
        <p:nvSpPr>
          <p:cNvPr id="196" name="Google Shape;196;p21"/>
          <p:cNvSpPr txBox="1"/>
          <p:nvPr/>
        </p:nvSpPr>
        <p:spPr>
          <a:xfrm>
            <a:off x="910225" y="2181650"/>
            <a:ext cx="638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97" name="Google Shape;197;p21"/>
          <p:cNvSpPr txBox="1">
            <a:spLocks noGrp="1"/>
          </p:cNvSpPr>
          <p:nvPr>
            <p:ph type="body" idx="1"/>
          </p:nvPr>
        </p:nvSpPr>
        <p:spPr>
          <a:xfrm>
            <a:off x="526350" y="1675425"/>
            <a:ext cx="3747000" cy="281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50">
                <a:solidFill>
                  <a:srgbClr val="000000"/>
                </a:solidFill>
                <a:highlight>
                  <a:srgbClr val="FFFFFF"/>
                </a:highlight>
              </a:rPr>
              <a:t>This heatmap shows a high concentration of electric vehicles in the west of Washington, centred around Seattle. Seattle is Washington’s largest city and is in the county of King.</a:t>
            </a:r>
            <a:endParaRPr sz="1350">
              <a:solidFill>
                <a:srgbClr val="000000"/>
              </a:solidFill>
              <a:highlight>
                <a:srgbClr val="FFFFFF"/>
              </a:highlight>
            </a:endParaRPr>
          </a:p>
          <a:p>
            <a:pPr marL="0" lvl="0" indent="0" algn="l" rtl="0">
              <a:spcBef>
                <a:spcPts val="1200"/>
              </a:spcBef>
              <a:spcAft>
                <a:spcPts val="0"/>
              </a:spcAft>
              <a:buNone/>
            </a:pPr>
            <a:r>
              <a:rPr lang="en" sz="1350" i="1">
                <a:solidFill>
                  <a:srgbClr val="000000"/>
                </a:solidFill>
                <a:highlight>
                  <a:srgbClr val="FFFFFF"/>
                </a:highlight>
              </a:rPr>
              <a:t>How is this data useful? </a:t>
            </a:r>
            <a:endParaRPr sz="1350" i="1">
              <a:solidFill>
                <a:srgbClr val="000000"/>
              </a:solidFill>
              <a:highlight>
                <a:srgbClr val="FFFFFF"/>
              </a:highlight>
            </a:endParaRPr>
          </a:p>
          <a:p>
            <a:pPr marL="0" lvl="0" indent="0" algn="l" rtl="0">
              <a:spcBef>
                <a:spcPts val="1200"/>
              </a:spcBef>
              <a:spcAft>
                <a:spcPts val="1200"/>
              </a:spcAft>
              <a:buNone/>
            </a:pPr>
            <a:r>
              <a:rPr lang="en" sz="1350" i="1">
                <a:solidFill>
                  <a:srgbClr val="000000"/>
                </a:solidFill>
                <a:highlight>
                  <a:srgbClr val="FFFFFF"/>
                </a:highlight>
              </a:rPr>
              <a:t>Automotive brands may use this data to determine the locations where residents may be more likely to purchase electric vehicles. This information could influence where brands advertise or establish dealerships.</a:t>
            </a:r>
            <a:endParaRPr sz="1350" i="1">
              <a:solidFill>
                <a:srgbClr val="000000"/>
              </a:solidFill>
              <a:highlight>
                <a:srgbClr val="FFFFFF"/>
              </a:highlight>
            </a:endParaRPr>
          </a:p>
        </p:txBody>
      </p:sp>
      <p:pic>
        <p:nvPicPr>
          <p:cNvPr id="198" name="Google Shape;198;p21"/>
          <p:cNvPicPr preferRelativeResize="0"/>
          <p:nvPr/>
        </p:nvPicPr>
        <p:blipFill rotWithShape="1">
          <a:blip r:embed="rId3">
            <a:alphaModFix/>
          </a:blip>
          <a:srcRect l="23546" t="12255" r="29286" b="9183"/>
          <a:stretch/>
        </p:blipFill>
        <p:spPr>
          <a:xfrm>
            <a:off x="4572008" y="1737812"/>
            <a:ext cx="4090016" cy="269132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963</Words>
  <Application>Microsoft Macintosh PowerPoint</Application>
  <PresentationFormat>On-screen Show (16:9)</PresentationFormat>
  <Paragraphs>72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Nunito</vt:lpstr>
      <vt:lpstr>Calibri</vt:lpstr>
      <vt:lpstr>Arial</vt:lpstr>
      <vt:lpstr>Shift</vt:lpstr>
      <vt:lpstr>Project 1 - Analysis of Electric Vehicles in Washington, USA  </vt:lpstr>
      <vt:lpstr>Project Scope and Objectives</vt:lpstr>
      <vt:lpstr>Process for Cleaning Data</vt:lpstr>
      <vt:lpstr>Process for Cleaning Data</vt:lpstr>
      <vt:lpstr>Process for Cleaning Data</vt:lpstr>
      <vt:lpstr>Challenges faced</vt:lpstr>
      <vt:lpstr>Popular Electric Vehicles in WA </vt:lpstr>
      <vt:lpstr>Population of EV in Each Washington County</vt:lpstr>
      <vt:lpstr>Population of EV in Each Washington County</vt:lpstr>
      <vt:lpstr>Most Popular Type of Electric Vehicles  </vt:lpstr>
      <vt:lpstr>Adoption of EVs Over Time in Washington </vt:lpstr>
      <vt:lpstr>Adoption of EVs Over Time in Washington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Analysis of Electric Vehicles in Washington, USA  </dc:title>
  <cp:lastModifiedBy>Megan Greenhill</cp:lastModifiedBy>
  <cp:revision>2</cp:revision>
  <dcterms:modified xsi:type="dcterms:W3CDTF">2022-01-04T11:36:25Z</dcterms:modified>
</cp:coreProperties>
</file>