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7037" y="3736975"/>
            <a:ext cx="633571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262"/>
            <a:ext cx="9155115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Straight Connector 3"/>
          <p:cNvSpPr/>
          <p:nvPr/>
        </p:nv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7037" y="3736975"/>
            <a:ext cx="633571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7037" y="3962400"/>
            <a:ext cx="3535364" cy="4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9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ovYORLkO5bQ" TargetMode="External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jpeg"/><Relationship Id="rId6" Type="http://schemas.openxmlformats.org/officeDocument/2006/relationships/image" Target="../media/image5.png"/><Relationship Id="rId7" Type="http://schemas.openxmlformats.org/officeDocument/2006/relationships/image" Target="../media/image2.jpeg"/><Relationship Id="rId8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AJAX and APIs</a:t>
            </a:r>
          </a:p>
        </p:txBody>
      </p:sp>
      <p:sp>
        <p:nvSpPr>
          <p:cNvPr id="63" name="Text Placeholder 2"/>
          <p:cNvSpPr txBox="1"/>
          <p:nvPr>
            <p:ph type="body" sz="quarter" idx="4294967295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57734" indent="-157734" defTabSz="630936">
              <a:spcBef>
                <a:spcPts val="600"/>
              </a:spcBef>
              <a:defRPr sz="1932"/>
            </a:lvl1pPr>
          </a:lstStyle>
          <a:p>
            <a:pPr/>
            <a:r>
              <a:t>June 14, 2018</a:t>
            </a:r>
          </a:p>
        </p:txBody>
      </p:sp>
      <p:sp>
        <p:nvSpPr>
          <p:cNvPr id="64" name="Text Placeholder 3"/>
          <p:cNvSpPr txBox="1"/>
          <p:nvPr/>
        </p:nvSpPr>
        <p:spPr>
          <a:xfrm>
            <a:off x="390605" y="2133600"/>
            <a:ext cx="270033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157734" indent="-157734" defTabSz="630936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32"/>
            </a:lvl1pPr>
          </a:lstStyle>
          <a:p>
            <a:pPr/>
            <a:r>
              <a:t>Day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Use Case #3 – Controlling Physical Hardware</a:t>
            </a:r>
          </a:p>
        </p:txBody>
      </p:sp>
      <p:pic>
        <p:nvPicPr>
          <p:cNvPr id="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199" t="0" r="0" b="0"/>
          <a:stretch>
            <a:fillRect/>
          </a:stretch>
        </p:blipFill>
        <p:spPr>
          <a:xfrm>
            <a:off x="2895600" y="1020562"/>
            <a:ext cx="3806326" cy="28462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12008" t="0" r="8935" b="0"/>
          <a:stretch>
            <a:fillRect/>
          </a:stretch>
        </p:blipFill>
        <p:spPr>
          <a:xfrm>
            <a:off x="6520543" y="1313158"/>
            <a:ext cx="2514601" cy="2121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871" y="996550"/>
            <a:ext cx="2901471" cy="290147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Content Placeholder 2"/>
          <p:cNvSpPr txBox="1"/>
          <p:nvPr/>
        </p:nvSpPr>
        <p:spPr>
          <a:xfrm>
            <a:off x="304799" y="4076853"/>
            <a:ext cx="8583816" cy="221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Nest Smart Thermostat API: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https://developer.nest.com/</a:t>
            </a:r>
          </a:p>
          <a:p>
            <a:pPr indent="228600"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Phillips Hue API: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http://www.developers.meethue.com/</a:t>
            </a:r>
          </a:p>
          <a:p>
            <a:pPr indent="228600"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NodeBots (Ceylon) API: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https://cylonjs.com/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xfrm>
            <a:off x="304800" y="-1"/>
            <a:ext cx="7086600" cy="653856"/>
          </a:xfrm>
          <a:prstGeom prst="rect">
            <a:avLst/>
          </a:prstGeom>
        </p:spPr>
        <p:txBody>
          <a:bodyPr/>
          <a:lstStyle/>
          <a:p>
            <a:pPr/>
            <a:r>
              <a:t>Use Case #3 – Controlling Physical Hardware</a:t>
            </a:r>
          </a:p>
        </p:txBody>
      </p:sp>
      <p:pic>
        <p:nvPicPr>
          <p:cNvPr id="105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" y="763231"/>
            <a:ext cx="8503921" cy="484130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tangle 3"/>
          <p:cNvSpPr txBox="1"/>
          <p:nvPr/>
        </p:nvSpPr>
        <p:spPr>
          <a:xfrm>
            <a:off x="335281" y="5669867"/>
            <a:ext cx="8503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HueCraft: </a:t>
            </a:r>
            <a:r>
              <a:rPr b="0"/>
              <a:t>https://www.youtube.com/watch?v=ovYORLkO5bQ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JSON Recap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11" name="Content Placeholder 2"/>
          <p:cNvSpPr txBox="1"/>
          <p:nvPr/>
        </p:nvSpPr>
        <p:spPr>
          <a:xfrm>
            <a:off x="289559" y="783752"/>
            <a:ext cx="8583816" cy="100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 JSON?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289559" y="783752"/>
            <a:ext cx="8583816" cy="100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 JSON?</a:t>
            </a:r>
          </a:p>
        </p:txBody>
      </p:sp>
      <p:sp>
        <p:nvSpPr>
          <p:cNvPr id="115" name="Content Placeholder 2"/>
          <p:cNvSpPr txBox="1"/>
          <p:nvPr/>
        </p:nvSpPr>
        <p:spPr>
          <a:xfrm>
            <a:off x="264159" y="1990643"/>
            <a:ext cx="8583816" cy="205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 defTabSz="68580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JSON stands for Javascript Object Notation and is nothing more than simple Javascript Objects used as a “</a:t>
            </a:r>
            <a:r>
              <a:rPr u="sng"/>
              <a:t>data interchange format</a:t>
            </a:r>
            <a:r>
              <a:t>”.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19" name="Rectangle 5"/>
          <p:cNvSpPr txBox="1"/>
          <p:nvPr/>
        </p:nvSpPr>
        <p:spPr>
          <a:xfrm>
            <a:off x="19727" y="5976056"/>
            <a:ext cx="913014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JSON is a lightweight </a:t>
            </a:r>
            <a:r>
              <a:rPr b="1"/>
              <a:t>data-interchange format </a:t>
            </a:r>
            <a:r>
              <a:t>used to correlate </a:t>
            </a:r>
            <a:r>
              <a:rPr b="1"/>
              <a:t>keys</a:t>
            </a:r>
            <a:r>
              <a:t> with </a:t>
            </a:r>
            <a:r>
              <a:rPr b="1"/>
              <a:t>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Getting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24" name="Content Placeholder 2"/>
          <p:cNvSpPr txBox="1"/>
          <p:nvPr/>
        </p:nvSpPr>
        <p:spPr>
          <a:xfrm>
            <a:off x="289559" y="783752"/>
            <a:ext cx="8583816" cy="97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jQuery method do we use to retrieve data from a URL database?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27" name="Content Placeholder 2"/>
          <p:cNvSpPr txBox="1"/>
          <p:nvPr/>
        </p:nvSpPr>
        <p:spPr>
          <a:xfrm>
            <a:off x="289559" y="783752"/>
            <a:ext cx="8583816" cy="97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jQuery method do we use to retrieve data from a URL database?</a:t>
            </a:r>
          </a:p>
        </p:txBody>
      </p:sp>
      <p:sp>
        <p:nvSpPr>
          <p:cNvPr id="128" name="Content Placeholder 2"/>
          <p:cNvSpPr txBox="1"/>
          <p:nvPr/>
        </p:nvSpPr>
        <p:spPr>
          <a:xfrm>
            <a:off x="441959" y="2058822"/>
            <a:ext cx="8583816" cy="100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 defTabSz="685800">
              <a:defRPr b="1" sz="6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AJAX!!!!!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021" y="3140707"/>
            <a:ext cx="1458890" cy="342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32" name="Content Placeholder 2"/>
          <p:cNvSpPr txBox="1"/>
          <p:nvPr/>
        </p:nvSpPr>
        <p:spPr>
          <a:xfrm>
            <a:off x="289559" y="747991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two parameters do we pass into AJAX to retrieve data from online?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API Recap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35" name="Content Placeholder 2"/>
          <p:cNvSpPr txBox="1"/>
          <p:nvPr/>
        </p:nvSpPr>
        <p:spPr>
          <a:xfrm>
            <a:off x="289559" y="747991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two parameters do we pass into AJAX to retrieve data from online?</a:t>
            </a:r>
          </a:p>
        </p:txBody>
      </p:sp>
      <p:pic>
        <p:nvPicPr>
          <p:cNvPr id="13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18" y="2133600"/>
            <a:ext cx="9100512" cy="249317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Content Placeholder 2"/>
          <p:cNvSpPr txBox="1"/>
          <p:nvPr/>
        </p:nvSpPr>
        <p:spPr>
          <a:xfrm>
            <a:off x="304799" y="5165687"/>
            <a:ext cx="8583816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Url</a:t>
            </a:r>
            <a:r>
              <a:rPr u="none"/>
              <a:t> and </a:t>
            </a:r>
            <a:r>
              <a:t>method: ‘get’</a:t>
            </a:r>
          </a:p>
        </p:txBody>
      </p:sp>
      <p:sp>
        <p:nvSpPr>
          <p:cNvPr id="138" name="Straight Arrow Connector 7"/>
          <p:cNvSpPr/>
          <p:nvPr/>
        </p:nvSpPr>
        <p:spPr>
          <a:xfrm>
            <a:off x="1981199" y="3581400"/>
            <a:ext cx="1066802" cy="158428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traight Arrow Connector 8"/>
          <p:cNvSpPr/>
          <p:nvPr/>
        </p:nvSpPr>
        <p:spPr>
          <a:xfrm>
            <a:off x="4419599" y="3581399"/>
            <a:ext cx="1447801" cy="15842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304800" y="-1"/>
            <a:ext cx="6096000" cy="653856"/>
          </a:xfrm>
          <a:prstGeom prst="rect">
            <a:avLst/>
          </a:prstGeom>
        </p:spPr>
        <p:txBody>
          <a:bodyPr/>
          <a:lstStyle/>
          <a:p>
            <a:pPr/>
            <a:r>
              <a:t>Welcome to “Full-Stack” Development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424" t="13635" r="3150" b="5247"/>
          <a:stretch>
            <a:fillRect/>
          </a:stretch>
        </p:blipFill>
        <p:spPr>
          <a:xfrm>
            <a:off x="57398" y="982468"/>
            <a:ext cx="8948716" cy="421206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angle 4"/>
          <p:cNvSpPr/>
          <p:nvPr/>
        </p:nvSpPr>
        <p:spPr>
          <a:xfrm>
            <a:off x="-2" y="5150479"/>
            <a:ext cx="9155743" cy="1199184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" name="Rectangle 5"/>
          <p:cNvSpPr txBox="1"/>
          <p:nvPr/>
        </p:nvSpPr>
        <p:spPr>
          <a:xfrm>
            <a:off x="173841" y="5257800"/>
            <a:ext cx="8796317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Full-Stack Development </a:t>
            </a:r>
            <a:r>
              <a:rPr b="0"/>
              <a:t>is the concept of building </a:t>
            </a:r>
            <a:r>
              <a:rPr i="1" u="sng"/>
              <a:t>every</a:t>
            </a:r>
            <a:r>
              <a:rPr b="0" i="1"/>
              <a:t> </a:t>
            </a:r>
            <a:r>
              <a:rPr b="0"/>
              <a:t>aspect of the web application – from the visuals and interactions, to the data transfer and processing.</a:t>
            </a:r>
          </a:p>
        </p:txBody>
      </p:sp>
      <p:grpSp>
        <p:nvGrpSpPr>
          <p:cNvPr id="147" name="Rectangle 2"/>
          <p:cNvGrpSpPr/>
          <p:nvPr/>
        </p:nvGrpSpPr>
        <p:grpSpPr>
          <a:xfrm>
            <a:off x="2362200" y="1770379"/>
            <a:ext cx="914400" cy="269241"/>
            <a:chOff x="0" y="0"/>
            <a:chExt cx="914400" cy="269240"/>
          </a:xfrm>
        </p:grpSpPr>
        <p:sp>
          <p:nvSpPr>
            <p:cNvPr id="145" name="Rectangle"/>
            <p:cNvSpPr/>
            <p:nvPr/>
          </p:nvSpPr>
          <p:spPr>
            <a:xfrm>
              <a:off x="0" y="58419"/>
              <a:ext cx="914400" cy="1524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React.js"/>
            <p:cNvSpPr txBox="1"/>
            <p:nvPr/>
          </p:nvSpPr>
          <p:spPr>
            <a:xfrm>
              <a:off x="0" y="0"/>
              <a:ext cx="9144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React.js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451328" y="852063"/>
            <a:ext cx="8583816" cy="4621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At this point, you should…</a:t>
            </a:r>
          </a:p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Understand what an </a:t>
            </a:r>
            <a:r>
              <a:rPr u="sng"/>
              <a:t>API</a:t>
            </a:r>
            <a:r>
              <a:t> is.</a:t>
            </a:r>
            <a:endParaRPr u="sng"/>
          </a:p>
          <a:p>
            <a:pPr marL="685800" indent="-457200">
              <a:lnSpc>
                <a:spcPct val="90000"/>
              </a:lnSpc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Understand what </a:t>
            </a:r>
            <a:r>
              <a:rPr u="sng"/>
              <a:t>JSON</a:t>
            </a:r>
            <a:r>
              <a:t> means.</a:t>
            </a:r>
          </a:p>
          <a:p>
            <a:pPr marL="685800" indent="-457200">
              <a:lnSpc>
                <a:spcPct val="90000"/>
              </a:lnSpc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AutoNum type="arabicPeriod" startAt="3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Realize that </a:t>
            </a:r>
            <a:r>
              <a:rPr u="sng"/>
              <a:t>AJAX Methods </a:t>
            </a:r>
            <a:r>
              <a:t>are used for retrieving data in databases. </a:t>
            </a:r>
          </a:p>
          <a:p>
            <a:pPr marL="685800" indent="-457200">
              <a:lnSpc>
                <a:spcPct val="90000"/>
              </a:lnSpc>
              <a:buSzPct val="100000"/>
              <a:buAutoNum type="arabicPeriod" startAt="3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AutoNum type="arabicPeriod" startAt="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Know how to </a:t>
            </a:r>
            <a:r>
              <a:rPr u="sng"/>
              <a:t>create a basic AJAX GET Request </a:t>
            </a:r>
            <a:r>
              <a:t>using jQuery. (i.e. include URL and “GET”)</a:t>
            </a:r>
          </a:p>
          <a:p>
            <a:pPr indent="228600">
              <a:lnSpc>
                <a:spcPct val="90000"/>
              </a:lnSpc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br>
              <a:rPr b="1" sz="12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69" name="Content Placeholder 2"/>
          <p:cNvSpPr txBox="1"/>
          <p:nvPr/>
        </p:nvSpPr>
        <p:spPr>
          <a:xfrm>
            <a:off x="289559" y="783752"/>
            <a:ext cx="8583816" cy="100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an API?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72" name="Content Placeholder 2"/>
          <p:cNvSpPr txBox="1"/>
          <p:nvPr/>
        </p:nvSpPr>
        <p:spPr>
          <a:xfrm>
            <a:off x="289559" y="783752"/>
            <a:ext cx="8583816" cy="100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an API?</a:t>
            </a:r>
          </a:p>
        </p:txBody>
      </p:sp>
      <p:sp>
        <p:nvSpPr>
          <p:cNvPr id="73" name="Content Placeholder 2"/>
          <p:cNvSpPr txBox="1"/>
          <p:nvPr/>
        </p:nvSpPr>
        <p:spPr>
          <a:xfrm>
            <a:off x="264159" y="1990643"/>
            <a:ext cx="8583816" cy="241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 defTabSz="68580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“An Application Programming Interface (API) offers a set of </a:t>
            </a:r>
            <a:r>
              <a:rPr u="sng"/>
              <a:t>pre-defined</a:t>
            </a:r>
            <a:r>
              <a:t> routines, code snippets, and tools for building software applications”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pic>
        <p:nvPicPr>
          <p:cNvPr id="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653853"/>
            <a:ext cx="4874160" cy="5557456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Content Placeholder 2"/>
          <p:cNvSpPr txBox="1"/>
          <p:nvPr/>
        </p:nvSpPr>
        <p:spPr>
          <a:xfrm>
            <a:off x="4876800" y="1782222"/>
            <a:ext cx="3971174" cy="354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In software development APIs are often the </a:t>
            </a:r>
            <a:r>
              <a:rPr b="1" u="sng"/>
              <a:t>bridge</a:t>
            </a:r>
            <a:r>
              <a:rPr b="1"/>
              <a:t> </a:t>
            </a:r>
            <a:r>
              <a:t>between different components </a:t>
            </a:r>
            <a:b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API Use Cases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API Use Cases</a:t>
            </a:r>
          </a:p>
        </p:txBody>
      </p:sp>
      <p:sp>
        <p:nvSpPr>
          <p:cNvPr id="82" name="Content Placeholder 2"/>
          <p:cNvSpPr txBox="1"/>
          <p:nvPr/>
        </p:nvSpPr>
        <p:spPr>
          <a:xfrm>
            <a:off x="451328" y="827434"/>
            <a:ext cx="8583816" cy="452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Three Common Use-Cases for APIs:</a:t>
            </a:r>
          </a:p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provide pre-built code for </a:t>
            </a:r>
            <a:r>
              <a:rPr u="sng"/>
              <a:t>getting and sending</a:t>
            </a:r>
            <a:r>
              <a:t> data to a centralized database (e.g. Weather Data, IMDB Movie Data).</a:t>
            </a:r>
          </a:p>
          <a:p>
            <a:pPr marL="685800" indent="-457200">
              <a:lnSpc>
                <a:spcPct val="90000"/>
              </a:lnSpc>
              <a:buSzPct val="100000"/>
              <a:buAutoNum type="arabicPeriod" startAt="1"/>
              <a:defRPr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provide pre-build code for creating or utilizing other software components (e.g. Google Maps, Spotify Tools).</a:t>
            </a:r>
          </a:p>
          <a:p>
            <a:pPr marL="685800" indent="-457200">
              <a:lnSpc>
                <a:spcPct val="90000"/>
              </a:lnSpc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AutoNum type="arabicPeriod" startAt="3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interface with </a:t>
            </a:r>
            <a:r>
              <a:rPr u="sng"/>
              <a:t>physical sensors or hardware </a:t>
            </a:r>
            <a:r>
              <a:t>devices. (e.g. Nest Thermostat, Phillips Hue)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Use Case #1 – Accessing and Sending Data</a:t>
            </a:r>
          </a:p>
        </p:txBody>
      </p:sp>
      <p:pic>
        <p:nvPicPr>
          <p:cNvPr id="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40131" b="0"/>
          <a:stretch>
            <a:fillRect/>
          </a:stretch>
        </p:blipFill>
        <p:spPr>
          <a:xfrm>
            <a:off x="265086" y="672869"/>
            <a:ext cx="3048000" cy="1448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0" r="36362" b="29969"/>
          <a:stretch>
            <a:fillRect/>
          </a:stretch>
        </p:blipFill>
        <p:spPr>
          <a:xfrm>
            <a:off x="1919506" y="2276211"/>
            <a:ext cx="6238383" cy="1170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rcRect l="0" t="0" r="28082" b="36422"/>
          <a:stretch>
            <a:fillRect/>
          </a:stretch>
        </p:blipFill>
        <p:spPr>
          <a:xfrm>
            <a:off x="109511" y="3655631"/>
            <a:ext cx="4648201" cy="2398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84200" y="920128"/>
            <a:ext cx="3333751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38697" y="3764379"/>
            <a:ext cx="4208943" cy="799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55171" y="4680565"/>
            <a:ext cx="2776981" cy="142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10" descr="Picture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38911" y="911508"/>
            <a:ext cx="2189313" cy="1068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Use Case #2 – Utilizing Pre-Built Code</a:t>
            </a:r>
          </a:p>
        </p:txBody>
      </p:sp>
      <p:pic>
        <p:nvPicPr>
          <p:cNvPr id="9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888481"/>
            <a:ext cx="2257425" cy="22955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Content Placeholder 2"/>
          <p:cNvSpPr txBox="1"/>
          <p:nvPr/>
        </p:nvSpPr>
        <p:spPr>
          <a:xfrm>
            <a:off x="304799" y="5165687"/>
            <a:ext cx="8583816" cy="12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 defTabSz="68580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Example: </a:t>
            </a:r>
            <a:r>
              <a:rPr b="0"/>
              <a:t> AirBNB utilizes the Google Maps API to power its entire mapping service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Unbranded">
  <a:themeElements>
    <a:clrScheme name="1_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Unbranded">
  <a:themeElements>
    <a:clrScheme name="1_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