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91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80" r:id="rId26"/>
    <p:sldId id="278" r:id="rId27"/>
    <p:sldId id="279" r:id="rId28"/>
    <p:sldId id="298" r:id="rId29"/>
    <p:sldId id="299" r:id="rId30"/>
    <p:sldId id="300" r:id="rId31"/>
    <p:sldId id="301" r:id="rId32"/>
    <p:sldId id="302" r:id="rId33"/>
    <p:sldId id="281" r:id="rId34"/>
    <p:sldId id="288" r:id="rId35"/>
    <p:sldId id="282" r:id="rId36"/>
    <p:sldId id="283" r:id="rId37"/>
    <p:sldId id="284" r:id="rId38"/>
    <p:sldId id="285" r:id="rId39"/>
    <p:sldId id="286" r:id="rId40"/>
    <p:sldId id="287" r:id="rId41"/>
    <p:sldId id="290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153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74.wmf"/><Relationship Id="rId5" Type="http://schemas.openxmlformats.org/officeDocument/2006/relationships/image" Target="../media/image75.wmf"/><Relationship Id="rId4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6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A41B-ECD2-476F-A22F-F49715214F27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FFD30-CA1F-46F8-BD01-D13F4F96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FFD30-CA1F-46F8-BD01-D13F4F96FD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2362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152400" y="762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dirty="0" smtClean="0">
                <a:solidFill>
                  <a:srgbClr val="263C83"/>
                </a:solidFill>
                <a:latin typeface="Arial" charset="0"/>
              </a:rPr>
              <a:t>Tulsa University Artificial Lift </a:t>
            </a:r>
            <a:r>
              <a:rPr lang="en-US" sz="3600" b="1" dirty="0">
                <a:solidFill>
                  <a:srgbClr val="263C83"/>
                </a:solidFill>
                <a:latin typeface="Arial" charset="0"/>
              </a:rPr>
              <a:t>Projects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SzPct val="90000"/>
              <a:buFont typeface="Wingdings" pitchFamily="2" charset="2"/>
              <a:buChar char=""/>
              <a:defRPr/>
            </a:lvl1pPr>
            <a:lvl2pPr marL="640080">
              <a:buClr>
                <a:srgbClr val="0070C0"/>
              </a:buClr>
              <a:buSzPct val="95000"/>
              <a:defRPr/>
            </a:lvl2pPr>
            <a:lvl3pPr marL="868680">
              <a:buClr>
                <a:srgbClr val="0070C0"/>
              </a:buClr>
              <a:buSzPct val="100000"/>
              <a:buFont typeface="Wingdings 2" pitchFamily="18" charset="2"/>
              <a:buChar char=""/>
              <a:defRPr/>
            </a:lvl3pPr>
            <a:lvl4pPr marL="1143000">
              <a:buClr>
                <a:srgbClr val="0070C0"/>
              </a:buClr>
              <a:buFont typeface="Wingdings 2" pitchFamily="18" charset="2"/>
              <a:buChar char=""/>
              <a:defRPr/>
            </a:lvl4pPr>
            <a:lvl5pPr marL="1371600">
              <a:buClr>
                <a:srgbClr val="0070C0"/>
              </a:buClr>
              <a:buFont typeface="Wingdings 2" pitchFamily="18" charset="2"/>
              <a:buChar char="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7FC90-59B4-4133-B745-893D3DBAA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September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66th ABM, Tulsa, OK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9200"/>
            <a:ext cx="9144000" cy="1588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6477000"/>
            <a:ext cx="900113" cy="26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FF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00000"/>
        <a:buFont typeface="Arial" pitchFamily="34" charset="0"/>
        <a:buChar char="●"/>
        <a:defRPr sz="3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Ø"/>
        <a:defRPr sz="2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868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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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 2" pitchFamily="18" charset="2"/>
        <a:buChar char="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9" Type="http://schemas.openxmlformats.org/officeDocument/2006/relationships/image" Target="../media/image18.png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66.pn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71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77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7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1"/>
            <a:ext cx="9144000" cy="2209799"/>
          </a:xfrm>
        </p:spPr>
        <p:txBody>
          <a:bodyPr/>
          <a:lstStyle/>
          <a:p>
            <a:r>
              <a:rPr lang="en-US" dirty="0" smtClean="0"/>
              <a:t>M</a:t>
            </a:r>
            <a:r>
              <a:rPr lang="en-US" altLang="zh-CN" dirty="0" smtClean="0"/>
              <a:t>echanistic Modeling of ESP Performance under Various Flow 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20000" cy="1752600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tx2"/>
                </a:solidFill>
              </a:rPr>
              <a:t>Jianjun Zhu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McDougall School of Petroleum Engineering 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 University of Tulsa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Mechanistic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Euler </a:t>
            </a:r>
            <a:r>
              <a:rPr lang="en-US" dirty="0" smtClean="0"/>
              <a:t>head</a:t>
            </a:r>
          </a:p>
          <a:p>
            <a:endParaRPr lang="en-US" dirty="0"/>
          </a:p>
          <a:p>
            <a:pPr lvl="1"/>
            <a:r>
              <a:rPr lang="en-US" dirty="0" smtClean="0"/>
              <a:t>No pre-rotation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Real 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85141"/>
              </p:ext>
            </p:extLst>
          </p:nvPr>
        </p:nvGraphicFramePr>
        <p:xfrm>
          <a:off x="990600" y="1905000"/>
          <a:ext cx="22558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3" imgW="1396800" imgH="431640" progId="Equation.3">
                  <p:embed/>
                </p:oleObj>
              </mc:Choice>
              <mc:Fallback>
                <p:oleObj name="Equation" r:id="rId3" imgW="139680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905000"/>
                        <a:ext cx="2255838" cy="6953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19541"/>
              </p:ext>
            </p:extLst>
          </p:nvPr>
        </p:nvGraphicFramePr>
        <p:xfrm>
          <a:off x="914400" y="3135779"/>
          <a:ext cx="27257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5" imgW="1663560" imgH="457200" progId="Equation.3">
                  <p:embed/>
                </p:oleObj>
              </mc:Choice>
              <mc:Fallback>
                <p:oleObj name="Equation" r:id="rId5" imgW="1663560" imgH="4572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135779"/>
                        <a:ext cx="2725738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71352"/>
              </p:ext>
            </p:extLst>
          </p:nvPr>
        </p:nvGraphicFramePr>
        <p:xfrm>
          <a:off x="855663" y="4578350"/>
          <a:ext cx="33210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7" imgW="2019240" imgH="495000" progId="Equation.3">
                  <p:embed/>
                </p:oleObj>
              </mc:Choice>
              <mc:Fallback>
                <p:oleObj name="Equation" r:id="rId7" imgW="2019240" imgH="4950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663" y="4578350"/>
                        <a:ext cx="3321050" cy="81438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1524000"/>
            <a:ext cx="2209800" cy="2602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4225022"/>
            <a:ext cx="3411871" cy="20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Recirculation </a:t>
            </a:r>
            <a:r>
              <a:rPr lang="en-US" altLang="zh-CN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oss</a:t>
            </a:r>
          </a:p>
          <a:p>
            <a:pPr lvl="1"/>
            <a:r>
              <a:rPr lang="en-US" i="1" dirty="0"/>
              <a:t>Q &lt; </a:t>
            </a:r>
            <a:r>
              <a:rPr lang="en-US" i="1" dirty="0" smtClean="0"/>
              <a:t>Q</a:t>
            </a:r>
            <a:r>
              <a:rPr lang="en-US" i="1" baseline="-25000" dirty="0" smtClean="0"/>
              <a:t>B</a:t>
            </a:r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r>
              <a:rPr lang="en-US" dirty="0" smtClean="0"/>
              <a:t>Recirculation flow</a:t>
            </a:r>
            <a:endParaRPr lang="en-US" dirty="0"/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29427"/>
              </p:ext>
            </p:extLst>
          </p:nvPr>
        </p:nvGraphicFramePr>
        <p:xfrm>
          <a:off x="881063" y="2428875"/>
          <a:ext cx="16351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063" y="2428875"/>
                        <a:ext cx="1635125" cy="782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36725"/>
              </p:ext>
            </p:extLst>
          </p:nvPr>
        </p:nvGraphicFramePr>
        <p:xfrm>
          <a:off x="2730500" y="2428875"/>
          <a:ext cx="18129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5" imgW="1028520" imgH="444240" progId="Equation.3">
                  <p:embed/>
                </p:oleObj>
              </mc:Choice>
              <mc:Fallback>
                <p:oleObj name="Equation" r:id="rId5" imgW="1028520" imgH="4442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0500" y="2428875"/>
                        <a:ext cx="1812925" cy="7826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00427"/>
              </p:ext>
            </p:extLst>
          </p:nvPr>
        </p:nvGraphicFramePr>
        <p:xfrm>
          <a:off x="858838" y="3200400"/>
          <a:ext cx="3243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7" imgW="1841400" imgH="253800" progId="Equation.3">
                  <p:embed/>
                </p:oleObj>
              </mc:Choice>
              <mc:Fallback>
                <p:oleObj name="Equation" r:id="rId7" imgW="1841400" imgH="2538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8838" y="3200400"/>
                        <a:ext cx="3243262" cy="4476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75870"/>
              </p:ext>
            </p:extLst>
          </p:nvPr>
        </p:nvGraphicFramePr>
        <p:xfrm>
          <a:off x="897311" y="3667499"/>
          <a:ext cx="27082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" name="Equation" r:id="rId9" imgW="1536480" imgH="457200" progId="Equation.3">
                  <p:embed/>
                </p:oleObj>
              </mc:Choice>
              <mc:Fallback>
                <p:oleObj name="Equation" r:id="rId9" imgW="153648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311" y="3667499"/>
                        <a:ext cx="2708275" cy="8048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42458"/>
              </p:ext>
            </p:extLst>
          </p:nvPr>
        </p:nvGraphicFramePr>
        <p:xfrm>
          <a:off x="827088" y="5041900"/>
          <a:ext cx="28654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Equation" r:id="rId11" imgW="1625400" imgH="215640" progId="Equation.3">
                  <p:embed/>
                </p:oleObj>
              </mc:Choice>
              <mc:Fallback>
                <p:oleObj name="Equation" r:id="rId11" imgW="1625400" imgH="215640" progId="Equation.3">
                  <p:embed/>
                  <p:pic>
                    <p:nvPicPr>
                      <p:cNvPr id="97" name="Object 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088" y="5041900"/>
                        <a:ext cx="2865437" cy="3794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72058"/>
              </p:ext>
            </p:extLst>
          </p:nvPr>
        </p:nvGraphicFramePr>
        <p:xfrm>
          <a:off x="812800" y="5516563"/>
          <a:ext cx="2921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" name="Equation" r:id="rId13" imgW="1777680" imgH="672840" progId="Equation.3">
                  <p:embed/>
                </p:oleObj>
              </mc:Choice>
              <mc:Fallback>
                <p:oleObj name="Equation" r:id="rId13" imgW="1777680" imgH="672840" progId="Equation.3">
                  <p:embed/>
                  <p:pic>
                    <p:nvPicPr>
                      <p:cNvPr id="98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516563"/>
                        <a:ext cx="29210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76866"/>
              </p:ext>
            </p:extLst>
          </p:nvPr>
        </p:nvGraphicFramePr>
        <p:xfrm>
          <a:off x="3948113" y="5781675"/>
          <a:ext cx="1566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" name="Equation" r:id="rId15" imgW="952200" imgH="431640" progId="Equation.3">
                  <p:embed/>
                </p:oleObj>
              </mc:Choice>
              <mc:Fallback>
                <p:oleObj name="Equation" r:id="rId15" imgW="952200" imgH="431640" progId="Equation.3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5781675"/>
                        <a:ext cx="156686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370486"/>
              </p:ext>
            </p:extLst>
          </p:nvPr>
        </p:nvGraphicFramePr>
        <p:xfrm>
          <a:off x="5710238" y="5761038"/>
          <a:ext cx="231616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" name="Equation" r:id="rId17" imgW="1409400" imgH="444240" progId="Equation.3">
                  <p:embed/>
                </p:oleObj>
              </mc:Choice>
              <mc:Fallback>
                <p:oleObj name="Equation" r:id="rId17" imgW="1409400" imgH="444240" progId="Equation.3">
                  <p:embed/>
                  <p:pic>
                    <p:nvPicPr>
                      <p:cNvPr id="10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5761038"/>
                        <a:ext cx="2316162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91200" y="1752600"/>
            <a:ext cx="2450613" cy="31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Recirculation </a:t>
            </a:r>
            <a:r>
              <a:rPr lang="en-US" dirty="0" smtClean="0">
                <a:solidFill>
                  <a:srgbClr val="000000"/>
                </a:solidFill>
              </a:rPr>
              <a:t>loss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i="1" dirty="0"/>
              <a:t>Q </a:t>
            </a:r>
            <a:r>
              <a:rPr lang="en-US" i="1" dirty="0" smtClean="0"/>
              <a:t>&gt; Q</a:t>
            </a:r>
            <a:r>
              <a:rPr lang="en-US" i="1" baseline="-25000" dirty="0" smtClean="0"/>
              <a:t>B</a:t>
            </a:r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endParaRPr lang="en-US" i="1" baseline="-25000" dirty="0"/>
          </a:p>
          <a:p>
            <a:pPr lvl="1"/>
            <a:endParaRPr lang="en-US" i="1" baseline="-25000" dirty="0" smtClean="0"/>
          </a:p>
          <a:p>
            <a:pPr lvl="1"/>
            <a:r>
              <a:rPr lang="en-US" dirty="0" smtClean="0"/>
              <a:t>Recirculation loss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68944"/>
              </p:ext>
            </p:extLst>
          </p:nvPr>
        </p:nvGraphicFramePr>
        <p:xfrm>
          <a:off x="957263" y="2430463"/>
          <a:ext cx="16351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2430463"/>
                        <a:ext cx="1635125" cy="7826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162164"/>
              </p:ext>
            </p:extLst>
          </p:nvPr>
        </p:nvGraphicFramePr>
        <p:xfrm>
          <a:off x="3440113" y="2430463"/>
          <a:ext cx="18161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5" imgW="1028520" imgH="444240" progId="Equation.3">
                  <p:embed/>
                </p:oleObj>
              </mc:Choice>
              <mc:Fallback>
                <p:oleObj name="Equation" r:id="rId5" imgW="1028520" imgH="444240" progId="Equation.3">
                  <p:embed/>
                  <p:pic>
                    <p:nvPicPr>
                      <p:cNvPr id="38" name="Object 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0113" y="2430463"/>
                        <a:ext cx="1816100" cy="7826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28638"/>
              </p:ext>
            </p:extLst>
          </p:nvPr>
        </p:nvGraphicFramePr>
        <p:xfrm>
          <a:off x="923925" y="3276600"/>
          <a:ext cx="3263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7" imgW="1854000" imgH="253800" progId="Equation.3">
                  <p:embed/>
                </p:oleObj>
              </mc:Choice>
              <mc:Fallback>
                <p:oleObj name="Equation" r:id="rId7" imgW="1854000" imgH="25380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925" y="3276600"/>
                        <a:ext cx="3263900" cy="4476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30081"/>
              </p:ext>
            </p:extLst>
          </p:nvPr>
        </p:nvGraphicFramePr>
        <p:xfrm>
          <a:off x="946150" y="3752850"/>
          <a:ext cx="27114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9" imgW="1536480" imgH="457200" progId="Equation.3">
                  <p:embed/>
                </p:oleObj>
              </mc:Choice>
              <mc:Fallback>
                <p:oleObj name="Equation" r:id="rId9" imgW="1536480" imgH="4572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150" y="3752850"/>
                        <a:ext cx="2711450" cy="8048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54450"/>
              </p:ext>
            </p:extLst>
          </p:nvPr>
        </p:nvGraphicFramePr>
        <p:xfrm>
          <a:off x="923925" y="5011738"/>
          <a:ext cx="239553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11" imgW="1358640" imgH="444240" progId="Equation.3">
                  <p:embed/>
                </p:oleObj>
              </mc:Choice>
              <mc:Fallback>
                <p:oleObj name="Equation" r:id="rId11" imgW="1358640" imgH="44424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3925" y="5011738"/>
                        <a:ext cx="2395538" cy="7826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4080" y="1828801"/>
            <a:ext cx="2660993" cy="31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Mechanistic Model </a:t>
            </a:r>
            <a:r>
              <a:rPr lang="en-US" dirty="0" smtClean="0"/>
              <a:t>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Friction loss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loss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Leakage loss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17904"/>
              </p:ext>
            </p:extLst>
          </p:nvPr>
        </p:nvGraphicFramePr>
        <p:xfrm>
          <a:off x="684213" y="1905000"/>
          <a:ext cx="39989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3" imgW="1968480" imgH="457200" progId="Equation.3">
                  <p:embed/>
                </p:oleObj>
              </mc:Choice>
              <mc:Fallback>
                <p:oleObj name="Equation" r:id="rId3" imgW="196848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905000"/>
                        <a:ext cx="3998912" cy="9223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252091"/>
              </p:ext>
            </p:extLst>
          </p:nvPr>
        </p:nvGraphicFramePr>
        <p:xfrm>
          <a:off x="684213" y="3810000"/>
          <a:ext cx="2684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5" imgW="1523880" imgH="444240" progId="Equation.3">
                  <p:embed/>
                </p:oleObj>
              </mc:Choice>
              <mc:Fallback>
                <p:oleObj name="Equation" r:id="rId5" imgW="1523880" imgH="4442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3810000"/>
                        <a:ext cx="2684463" cy="7810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618100"/>
              </p:ext>
            </p:extLst>
          </p:nvPr>
        </p:nvGraphicFramePr>
        <p:xfrm>
          <a:off x="684213" y="5500453"/>
          <a:ext cx="4057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7" imgW="2298600" imgH="457200" progId="Equation.3">
                  <p:embed/>
                </p:oleObj>
              </mc:Choice>
              <mc:Fallback>
                <p:oleObj name="Equation" r:id="rId7" imgW="2298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5500453"/>
                        <a:ext cx="4057650" cy="803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953000" y="2145641"/>
            <a:ext cx="388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400" b="1" i="1" dirty="0"/>
              <a:t> </a:t>
            </a:r>
            <a:r>
              <a:rPr lang="en-US" sz="2400" b="1" dirty="0"/>
              <a:t>and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400" b="1" dirty="0" smtClean="0"/>
              <a:t> from Churchill’s correlation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953000" y="4001346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b="1" i="1" dirty="0" smtClean="0"/>
              <a:t> </a:t>
            </a:r>
            <a:r>
              <a:rPr lang="en-US" sz="2400" b="1" dirty="0"/>
              <a:t>and 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400" b="1" dirty="0" smtClean="0"/>
              <a:t> </a:t>
            </a:r>
            <a:r>
              <a:rPr lang="en-US" altLang="zh-CN" sz="2400" b="1" dirty="0" smtClean="0"/>
              <a:t>from experimental data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953000" y="5578924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from Churchill’s correlation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131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Based on force balance on single bubble in rotating impeller</a:t>
            </a:r>
          </a:p>
          <a:p>
            <a:pPr lvl="1"/>
            <a:r>
              <a:rPr lang="en-US" sz="2400" dirty="0"/>
              <a:t>Centrifugal buoyancy </a:t>
            </a:r>
            <a:r>
              <a:rPr lang="en-US" sz="2400" dirty="0" smtClean="0"/>
              <a:t>force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</a:t>
            </a:r>
            <a:r>
              <a:rPr lang="en-US" altLang="zh-CN" sz="2400" dirty="0" smtClean="0"/>
              <a:t>rag force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en-US" sz="2400" dirty="0"/>
              <a:t>Slippage</a:t>
            </a:r>
            <a:r>
              <a:rPr lang="en-US" altLang="zh-CN" sz="2400" dirty="0"/>
              <a:t> velocity in radial direction</a:t>
            </a:r>
            <a:endParaRPr lang="en-US" sz="2400" dirty="0"/>
          </a:p>
          <a:p>
            <a:pPr lvl="1"/>
            <a:endParaRPr lang="en-US" altLang="zh-CN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149062"/>
              </p:ext>
            </p:extLst>
          </p:nvPr>
        </p:nvGraphicFramePr>
        <p:xfrm>
          <a:off x="990600" y="2743200"/>
          <a:ext cx="32496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3" imgW="1600200" imgH="419040" progId="Equation.3">
                  <p:embed/>
                </p:oleObj>
              </mc:Choice>
              <mc:Fallback>
                <p:oleObj name="Equation" r:id="rId3" imgW="1600200" imgH="41904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743200"/>
                        <a:ext cx="3249613" cy="8461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38050"/>
              </p:ext>
            </p:extLst>
          </p:nvPr>
        </p:nvGraphicFramePr>
        <p:xfrm>
          <a:off x="990600" y="4098926"/>
          <a:ext cx="27003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5" imgW="1295280" imgH="419040" progId="Equation.3">
                  <p:embed/>
                </p:oleObj>
              </mc:Choice>
              <mc:Fallback>
                <p:oleObj name="Equation" r:id="rId5" imgW="1295280" imgH="419040" progId="Equation.3">
                  <p:embed/>
                  <p:pic>
                    <p:nvPicPr>
                      <p:cNvPr id="39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98926"/>
                        <a:ext cx="2700338" cy="862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13525"/>
              </p:ext>
            </p:extLst>
          </p:nvPr>
        </p:nvGraphicFramePr>
        <p:xfrm>
          <a:off x="874713" y="5427663"/>
          <a:ext cx="52355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7" imgW="2577960" imgH="482400" progId="Equation.3">
                  <p:embed/>
                </p:oleObj>
              </mc:Choice>
              <mc:Fallback>
                <p:oleObj name="Equation" r:id="rId7" imgW="2577960" imgH="482400" progId="Equation.3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5427663"/>
                        <a:ext cx="5235575" cy="9731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486400" y="2370137"/>
            <a:ext cx="3259143" cy="2895600"/>
            <a:chOff x="3" y="2"/>
            <a:chExt cx="2049799" cy="1881653"/>
          </a:xfrm>
        </p:grpSpPr>
        <p:grpSp>
          <p:nvGrpSpPr>
            <p:cNvPr id="10" name="Group 9"/>
            <p:cNvGrpSpPr/>
            <p:nvPr/>
          </p:nvGrpSpPr>
          <p:grpSpPr>
            <a:xfrm>
              <a:off x="3" y="2"/>
              <a:ext cx="2049799" cy="1881653"/>
              <a:chOff x="2" y="2"/>
              <a:chExt cx="1726407" cy="15847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" y="2"/>
                <a:ext cx="1726407" cy="1584790"/>
                <a:chOff x="0" y="0"/>
                <a:chExt cx="3379393" cy="3102182"/>
              </a:xfrm>
            </p:grpSpPr>
            <p:sp>
              <p:nvSpPr>
                <p:cNvPr id="17" name="Freeform 16"/>
                <p:cNvSpPr/>
                <p:nvPr/>
              </p:nvSpPr>
              <p:spPr>
                <a:xfrm>
                  <a:off x="2421348" y="944840"/>
                  <a:ext cx="817346" cy="887992"/>
                </a:xfrm>
                <a:custGeom>
                  <a:avLst/>
                  <a:gdLst>
                    <a:gd name="connsiteX0" fmla="*/ 0 w 1118507"/>
                    <a:gd name="connsiteY0" fmla="*/ 1232807 h 1232807"/>
                    <a:gd name="connsiteX1" fmla="*/ 326571 w 1118507"/>
                    <a:gd name="connsiteY1" fmla="*/ 1069521 h 1232807"/>
                    <a:gd name="connsiteX2" fmla="*/ 587829 w 1118507"/>
                    <a:gd name="connsiteY2" fmla="*/ 857250 h 1232807"/>
                    <a:gd name="connsiteX3" fmla="*/ 783771 w 1118507"/>
                    <a:gd name="connsiteY3" fmla="*/ 644978 h 1232807"/>
                    <a:gd name="connsiteX4" fmla="*/ 971550 w 1118507"/>
                    <a:gd name="connsiteY4" fmla="*/ 383721 h 1232807"/>
                    <a:gd name="connsiteX5" fmla="*/ 1077686 w 1118507"/>
                    <a:gd name="connsiteY5" fmla="*/ 163285 h 1232807"/>
                    <a:gd name="connsiteX6" fmla="*/ 1118507 w 1118507"/>
                    <a:gd name="connsiteY6" fmla="*/ 0 h 12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8507" h="1232807">
                      <a:moveTo>
                        <a:pt x="0" y="1232807"/>
                      </a:moveTo>
                      <a:cubicBezTo>
                        <a:pt x="114300" y="1182460"/>
                        <a:pt x="228600" y="1132114"/>
                        <a:pt x="326571" y="1069521"/>
                      </a:cubicBezTo>
                      <a:cubicBezTo>
                        <a:pt x="424542" y="1006928"/>
                        <a:pt x="511629" y="928007"/>
                        <a:pt x="587829" y="857250"/>
                      </a:cubicBezTo>
                      <a:cubicBezTo>
                        <a:pt x="664029" y="786493"/>
                        <a:pt x="719818" y="723899"/>
                        <a:pt x="783771" y="644978"/>
                      </a:cubicBezTo>
                      <a:cubicBezTo>
                        <a:pt x="847724" y="566057"/>
                        <a:pt x="922564" y="464003"/>
                        <a:pt x="971550" y="383721"/>
                      </a:cubicBezTo>
                      <a:cubicBezTo>
                        <a:pt x="1020536" y="303439"/>
                        <a:pt x="1053193" y="227238"/>
                        <a:pt x="1077686" y="163285"/>
                      </a:cubicBezTo>
                      <a:cubicBezTo>
                        <a:pt x="1102179" y="99331"/>
                        <a:pt x="1118507" y="0"/>
                        <a:pt x="1118507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lowchart: Connector 17"/>
                <p:cNvSpPr/>
                <p:nvPr/>
              </p:nvSpPr>
              <p:spPr>
                <a:xfrm>
                  <a:off x="970801" y="810991"/>
                  <a:ext cx="1505689" cy="1484165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>
                  <a:off x="0" y="0"/>
                  <a:ext cx="3379393" cy="3102182"/>
                </a:xfrm>
                <a:prstGeom prst="arc">
                  <a:avLst>
                    <a:gd name="adj1" fmla="val 16229132"/>
                    <a:gd name="adj2" fmla="val 5328120"/>
                  </a:avLst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lowchart: Connector 19"/>
                <p:cNvSpPr/>
                <p:nvPr/>
              </p:nvSpPr>
              <p:spPr>
                <a:xfrm>
                  <a:off x="1723645" y="1534625"/>
                  <a:ext cx="33409" cy="32931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2349756" y="1144785"/>
                  <a:ext cx="125479" cy="676286"/>
                </a:xfrm>
                <a:custGeom>
                  <a:avLst/>
                  <a:gdLst>
                    <a:gd name="connsiteX0" fmla="*/ 0 w 171713"/>
                    <a:gd name="connsiteY0" fmla="*/ 0 h 938893"/>
                    <a:gd name="connsiteX1" fmla="*/ 73478 w 171713"/>
                    <a:gd name="connsiteY1" fmla="*/ 97972 h 938893"/>
                    <a:gd name="connsiteX2" fmla="*/ 138792 w 171713"/>
                    <a:gd name="connsiteY2" fmla="*/ 244929 h 938893"/>
                    <a:gd name="connsiteX3" fmla="*/ 155121 w 171713"/>
                    <a:gd name="connsiteY3" fmla="*/ 351065 h 938893"/>
                    <a:gd name="connsiteX4" fmla="*/ 171450 w 171713"/>
                    <a:gd name="connsiteY4" fmla="*/ 506186 h 938893"/>
                    <a:gd name="connsiteX5" fmla="*/ 163285 w 171713"/>
                    <a:gd name="connsiteY5" fmla="*/ 669472 h 938893"/>
                    <a:gd name="connsiteX6" fmla="*/ 138792 w 171713"/>
                    <a:gd name="connsiteY6" fmla="*/ 824593 h 938893"/>
                    <a:gd name="connsiteX7" fmla="*/ 114300 w 171713"/>
                    <a:gd name="connsiteY7" fmla="*/ 938893 h 938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713" h="938893">
                      <a:moveTo>
                        <a:pt x="0" y="0"/>
                      </a:moveTo>
                      <a:cubicBezTo>
                        <a:pt x="25173" y="28575"/>
                        <a:pt x="50346" y="57151"/>
                        <a:pt x="73478" y="97972"/>
                      </a:cubicBezTo>
                      <a:cubicBezTo>
                        <a:pt x="96610" y="138794"/>
                        <a:pt x="125185" y="202747"/>
                        <a:pt x="138792" y="244929"/>
                      </a:cubicBezTo>
                      <a:cubicBezTo>
                        <a:pt x="152399" y="287111"/>
                        <a:pt x="149678" y="307522"/>
                        <a:pt x="155121" y="351065"/>
                      </a:cubicBezTo>
                      <a:cubicBezTo>
                        <a:pt x="160564" y="394608"/>
                        <a:pt x="170089" y="453118"/>
                        <a:pt x="171450" y="506186"/>
                      </a:cubicBezTo>
                      <a:cubicBezTo>
                        <a:pt x="172811" y="559254"/>
                        <a:pt x="168728" y="616404"/>
                        <a:pt x="163285" y="669472"/>
                      </a:cubicBezTo>
                      <a:cubicBezTo>
                        <a:pt x="157842" y="722540"/>
                        <a:pt x="146956" y="779690"/>
                        <a:pt x="138792" y="824593"/>
                      </a:cubicBezTo>
                      <a:cubicBezTo>
                        <a:pt x="130628" y="869496"/>
                        <a:pt x="118382" y="926647"/>
                        <a:pt x="114300" y="9388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2203278" y="1607177"/>
                  <a:ext cx="626743" cy="713530"/>
                </a:xfrm>
                <a:prstGeom prst="arc">
                  <a:avLst>
                    <a:gd name="adj1" fmla="val 20650848"/>
                    <a:gd name="adj2" fmla="val 4345431"/>
                  </a:avLst>
                </a:prstGeom>
                <a:ln w="19050">
                  <a:solidFill>
                    <a:schemeClr val="tx1"/>
                  </a:solidFill>
                  <a:headEnd w="med" len="lg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TextBox 12"/>
                <p:cNvSpPr txBox="1"/>
                <p:nvPr/>
              </p:nvSpPr>
              <p:spPr>
                <a:xfrm>
                  <a:off x="2421348" y="1896785"/>
                  <a:ext cx="483664" cy="439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l-GR" sz="1200" b="1" i="1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ω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 rot="17838838">
                  <a:off x="1901733" y="389685"/>
                  <a:ext cx="891365" cy="495202"/>
                </a:xfrm>
                <a:custGeom>
                  <a:avLst/>
                  <a:gdLst>
                    <a:gd name="connsiteX0" fmla="*/ 0 w 1118507"/>
                    <a:gd name="connsiteY0" fmla="*/ 1232807 h 1232807"/>
                    <a:gd name="connsiteX1" fmla="*/ 326571 w 1118507"/>
                    <a:gd name="connsiteY1" fmla="*/ 1069521 h 1232807"/>
                    <a:gd name="connsiteX2" fmla="*/ 587829 w 1118507"/>
                    <a:gd name="connsiteY2" fmla="*/ 857250 h 1232807"/>
                    <a:gd name="connsiteX3" fmla="*/ 783771 w 1118507"/>
                    <a:gd name="connsiteY3" fmla="*/ 644978 h 1232807"/>
                    <a:gd name="connsiteX4" fmla="*/ 971550 w 1118507"/>
                    <a:gd name="connsiteY4" fmla="*/ 383721 h 1232807"/>
                    <a:gd name="connsiteX5" fmla="*/ 1077686 w 1118507"/>
                    <a:gd name="connsiteY5" fmla="*/ 163285 h 1232807"/>
                    <a:gd name="connsiteX6" fmla="*/ 1118507 w 1118507"/>
                    <a:gd name="connsiteY6" fmla="*/ 0 h 12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8507" h="1232807">
                      <a:moveTo>
                        <a:pt x="0" y="1232807"/>
                      </a:moveTo>
                      <a:cubicBezTo>
                        <a:pt x="114300" y="1182460"/>
                        <a:pt x="228600" y="1132114"/>
                        <a:pt x="326571" y="1069521"/>
                      </a:cubicBezTo>
                      <a:cubicBezTo>
                        <a:pt x="424542" y="1006928"/>
                        <a:pt x="511629" y="928007"/>
                        <a:pt x="587829" y="857250"/>
                      </a:cubicBezTo>
                      <a:cubicBezTo>
                        <a:pt x="664029" y="786493"/>
                        <a:pt x="719818" y="723899"/>
                        <a:pt x="783771" y="644978"/>
                      </a:cubicBezTo>
                      <a:cubicBezTo>
                        <a:pt x="847724" y="566057"/>
                        <a:pt x="922564" y="464003"/>
                        <a:pt x="971550" y="383721"/>
                      </a:cubicBezTo>
                      <a:cubicBezTo>
                        <a:pt x="1020536" y="303439"/>
                        <a:pt x="1053193" y="227238"/>
                        <a:pt x="1077686" y="163285"/>
                      </a:cubicBezTo>
                      <a:cubicBezTo>
                        <a:pt x="1102179" y="99331"/>
                        <a:pt x="1118507" y="0"/>
                        <a:pt x="1118507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2299297" y="111830"/>
                  <a:ext cx="947681" cy="846755"/>
                </a:xfrm>
                <a:custGeom>
                  <a:avLst/>
                  <a:gdLst>
                    <a:gd name="connsiteX0" fmla="*/ 0 w 906087"/>
                    <a:gd name="connsiteY0" fmla="*/ 0 h 847898"/>
                    <a:gd name="connsiteX1" fmla="*/ 307571 w 906087"/>
                    <a:gd name="connsiteY1" fmla="*/ 157942 h 847898"/>
                    <a:gd name="connsiteX2" fmla="*/ 573578 w 906087"/>
                    <a:gd name="connsiteY2" fmla="*/ 357447 h 847898"/>
                    <a:gd name="connsiteX3" fmla="*/ 773084 w 906087"/>
                    <a:gd name="connsiteY3" fmla="*/ 606829 h 847898"/>
                    <a:gd name="connsiteX4" fmla="*/ 906087 w 906087"/>
                    <a:gd name="connsiteY4" fmla="*/ 847898 h 847898"/>
                    <a:gd name="connsiteX5" fmla="*/ 906087 w 906087"/>
                    <a:gd name="connsiteY5" fmla="*/ 847898 h 847898"/>
                    <a:gd name="connsiteX6" fmla="*/ 906087 w 906087"/>
                    <a:gd name="connsiteY6" fmla="*/ 847898 h 847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087" h="847898">
                      <a:moveTo>
                        <a:pt x="0" y="0"/>
                      </a:moveTo>
                      <a:cubicBezTo>
                        <a:pt x="105987" y="49184"/>
                        <a:pt x="211975" y="98368"/>
                        <a:pt x="307571" y="157942"/>
                      </a:cubicBezTo>
                      <a:cubicBezTo>
                        <a:pt x="403167" y="217516"/>
                        <a:pt x="495993" y="282633"/>
                        <a:pt x="573578" y="357447"/>
                      </a:cubicBezTo>
                      <a:cubicBezTo>
                        <a:pt x="651164" y="432262"/>
                        <a:pt x="717666" y="525087"/>
                        <a:pt x="773084" y="606829"/>
                      </a:cubicBezTo>
                      <a:cubicBezTo>
                        <a:pt x="828502" y="688571"/>
                        <a:pt x="906087" y="847898"/>
                        <a:pt x="906087" y="847898"/>
                      </a:cubicBezTo>
                      <a:lnTo>
                        <a:pt x="906087" y="847898"/>
                      </a:lnTo>
                      <a:lnTo>
                        <a:pt x="906087" y="847898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2349753" y="123905"/>
                  <a:ext cx="888941" cy="1689868"/>
                </a:xfrm>
                <a:custGeom>
                  <a:avLst/>
                  <a:gdLst>
                    <a:gd name="connsiteX0" fmla="*/ 16017 w 899102"/>
                    <a:gd name="connsiteY0" fmla="*/ 1002692 h 1695797"/>
                    <a:gd name="connsiteX1" fmla="*/ 79517 w 899102"/>
                    <a:gd name="connsiteY1" fmla="*/ 805842 h 1695797"/>
                    <a:gd name="connsiteX2" fmla="*/ 104917 w 899102"/>
                    <a:gd name="connsiteY2" fmla="*/ 523267 h 1695797"/>
                    <a:gd name="connsiteX3" fmla="*/ 95392 w 899102"/>
                    <a:gd name="connsiteY3" fmla="*/ 323242 h 1695797"/>
                    <a:gd name="connsiteX4" fmla="*/ 66817 w 899102"/>
                    <a:gd name="connsiteY4" fmla="*/ 145442 h 1695797"/>
                    <a:gd name="connsiteX5" fmla="*/ 142 w 899102"/>
                    <a:gd name="connsiteY5" fmla="*/ 5742 h 1695797"/>
                    <a:gd name="connsiteX6" fmla="*/ 47767 w 899102"/>
                    <a:gd name="connsiteY6" fmla="*/ 24792 h 1695797"/>
                    <a:gd name="connsiteX7" fmla="*/ 127142 w 899102"/>
                    <a:gd name="connsiteY7" fmla="*/ 56542 h 1695797"/>
                    <a:gd name="connsiteX8" fmla="*/ 250967 w 899102"/>
                    <a:gd name="connsiteY8" fmla="*/ 126392 h 1695797"/>
                    <a:gd name="connsiteX9" fmla="*/ 381142 w 899102"/>
                    <a:gd name="connsiteY9" fmla="*/ 196242 h 1695797"/>
                    <a:gd name="connsiteX10" fmla="*/ 524017 w 899102"/>
                    <a:gd name="connsiteY10" fmla="*/ 307367 h 1695797"/>
                    <a:gd name="connsiteX11" fmla="*/ 644667 w 899102"/>
                    <a:gd name="connsiteY11" fmla="*/ 431192 h 1695797"/>
                    <a:gd name="connsiteX12" fmla="*/ 749442 w 899102"/>
                    <a:gd name="connsiteY12" fmla="*/ 570892 h 1695797"/>
                    <a:gd name="connsiteX13" fmla="*/ 809767 w 899102"/>
                    <a:gd name="connsiteY13" fmla="*/ 653442 h 1695797"/>
                    <a:gd name="connsiteX14" fmla="*/ 866917 w 899102"/>
                    <a:gd name="connsiteY14" fmla="*/ 755042 h 1695797"/>
                    <a:gd name="connsiteX15" fmla="*/ 885967 w 899102"/>
                    <a:gd name="connsiteY15" fmla="*/ 802667 h 1695797"/>
                    <a:gd name="connsiteX16" fmla="*/ 898667 w 899102"/>
                    <a:gd name="connsiteY16" fmla="*/ 834417 h 1695797"/>
                    <a:gd name="connsiteX17" fmla="*/ 870092 w 899102"/>
                    <a:gd name="connsiteY17" fmla="*/ 932842 h 1695797"/>
                    <a:gd name="connsiteX18" fmla="*/ 816117 w 899102"/>
                    <a:gd name="connsiteY18" fmla="*/ 1063017 h 1695797"/>
                    <a:gd name="connsiteX19" fmla="*/ 730392 w 899102"/>
                    <a:gd name="connsiteY19" fmla="*/ 1183667 h 1695797"/>
                    <a:gd name="connsiteX20" fmla="*/ 628792 w 899102"/>
                    <a:gd name="connsiteY20" fmla="*/ 1317017 h 1695797"/>
                    <a:gd name="connsiteX21" fmla="*/ 524017 w 899102"/>
                    <a:gd name="connsiteY21" fmla="*/ 1421792 h 1695797"/>
                    <a:gd name="connsiteX22" fmla="*/ 422417 w 899102"/>
                    <a:gd name="connsiteY22" fmla="*/ 1510692 h 1695797"/>
                    <a:gd name="connsiteX23" fmla="*/ 304942 w 899102"/>
                    <a:gd name="connsiteY23" fmla="*/ 1596417 h 1695797"/>
                    <a:gd name="connsiteX24" fmla="*/ 155717 w 899102"/>
                    <a:gd name="connsiteY24" fmla="*/ 1669442 h 1695797"/>
                    <a:gd name="connsiteX25" fmla="*/ 95392 w 899102"/>
                    <a:gd name="connsiteY25" fmla="*/ 1694842 h 1695797"/>
                    <a:gd name="connsiteX26" fmla="*/ 108092 w 899102"/>
                    <a:gd name="connsiteY26" fmla="*/ 1640867 h 1695797"/>
                    <a:gd name="connsiteX27" fmla="*/ 120792 w 899102"/>
                    <a:gd name="connsiteY27" fmla="*/ 1555142 h 1695797"/>
                    <a:gd name="connsiteX28" fmla="*/ 133492 w 899102"/>
                    <a:gd name="connsiteY28" fmla="*/ 1434492 h 1695797"/>
                    <a:gd name="connsiteX29" fmla="*/ 136667 w 899102"/>
                    <a:gd name="connsiteY29" fmla="*/ 1339242 h 1695797"/>
                    <a:gd name="connsiteX30" fmla="*/ 120792 w 899102"/>
                    <a:gd name="connsiteY30" fmla="*/ 1247167 h 1695797"/>
                    <a:gd name="connsiteX31" fmla="*/ 98567 w 899102"/>
                    <a:gd name="connsiteY31" fmla="*/ 1155092 h 1695797"/>
                    <a:gd name="connsiteX32" fmla="*/ 16017 w 899102"/>
                    <a:gd name="connsiteY32" fmla="*/ 1002692 h 1695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99102" h="1695797">
                      <a:moveTo>
                        <a:pt x="16017" y="1002692"/>
                      </a:moveTo>
                      <a:cubicBezTo>
                        <a:pt x="12842" y="944484"/>
                        <a:pt x="64700" y="885746"/>
                        <a:pt x="79517" y="805842"/>
                      </a:cubicBezTo>
                      <a:cubicBezTo>
                        <a:pt x="94334" y="725938"/>
                        <a:pt x="102271" y="603700"/>
                        <a:pt x="104917" y="523267"/>
                      </a:cubicBezTo>
                      <a:cubicBezTo>
                        <a:pt x="107563" y="442834"/>
                        <a:pt x="101742" y="386213"/>
                        <a:pt x="95392" y="323242"/>
                      </a:cubicBezTo>
                      <a:cubicBezTo>
                        <a:pt x="89042" y="260271"/>
                        <a:pt x="82692" y="198359"/>
                        <a:pt x="66817" y="145442"/>
                      </a:cubicBezTo>
                      <a:cubicBezTo>
                        <a:pt x="50942" y="92525"/>
                        <a:pt x="3317" y="25850"/>
                        <a:pt x="142" y="5742"/>
                      </a:cubicBezTo>
                      <a:cubicBezTo>
                        <a:pt x="-3033" y="-14366"/>
                        <a:pt x="47767" y="24792"/>
                        <a:pt x="47767" y="24792"/>
                      </a:cubicBezTo>
                      <a:cubicBezTo>
                        <a:pt x="68934" y="33259"/>
                        <a:pt x="93275" y="39609"/>
                        <a:pt x="127142" y="56542"/>
                      </a:cubicBezTo>
                      <a:cubicBezTo>
                        <a:pt x="161009" y="73475"/>
                        <a:pt x="208634" y="103109"/>
                        <a:pt x="250967" y="126392"/>
                      </a:cubicBezTo>
                      <a:cubicBezTo>
                        <a:pt x="293300" y="149675"/>
                        <a:pt x="335634" y="166080"/>
                        <a:pt x="381142" y="196242"/>
                      </a:cubicBezTo>
                      <a:cubicBezTo>
                        <a:pt x="426650" y="226404"/>
                        <a:pt x="480096" y="268209"/>
                        <a:pt x="524017" y="307367"/>
                      </a:cubicBezTo>
                      <a:cubicBezTo>
                        <a:pt x="567938" y="346525"/>
                        <a:pt x="607096" y="387271"/>
                        <a:pt x="644667" y="431192"/>
                      </a:cubicBezTo>
                      <a:cubicBezTo>
                        <a:pt x="682238" y="475113"/>
                        <a:pt x="721925" y="533850"/>
                        <a:pt x="749442" y="570892"/>
                      </a:cubicBezTo>
                      <a:cubicBezTo>
                        <a:pt x="776959" y="607934"/>
                        <a:pt x="790188" y="622750"/>
                        <a:pt x="809767" y="653442"/>
                      </a:cubicBezTo>
                      <a:cubicBezTo>
                        <a:pt x="829346" y="684134"/>
                        <a:pt x="854217" y="730171"/>
                        <a:pt x="866917" y="755042"/>
                      </a:cubicBezTo>
                      <a:cubicBezTo>
                        <a:pt x="879617" y="779913"/>
                        <a:pt x="885967" y="802667"/>
                        <a:pt x="885967" y="802667"/>
                      </a:cubicBezTo>
                      <a:cubicBezTo>
                        <a:pt x="891259" y="815896"/>
                        <a:pt x="901313" y="812721"/>
                        <a:pt x="898667" y="834417"/>
                      </a:cubicBezTo>
                      <a:cubicBezTo>
                        <a:pt x="896021" y="856113"/>
                        <a:pt x="883850" y="894742"/>
                        <a:pt x="870092" y="932842"/>
                      </a:cubicBezTo>
                      <a:cubicBezTo>
                        <a:pt x="856334" y="970942"/>
                        <a:pt x="839400" y="1021213"/>
                        <a:pt x="816117" y="1063017"/>
                      </a:cubicBezTo>
                      <a:cubicBezTo>
                        <a:pt x="792834" y="1104821"/>
                        <a:pt x="761613" y="1141334"/>
                        <a:pt x="730392" y="1183667"/>
                      </a:cubicBezTo>
                      <a:cubicBezTo>
                        <a:pt x="699171" y="1226000"/>
                        <a:pt x="663188" y="1277330"/>
                        <a:pt x="628792" y="1317017"/>
                      </a:cubicBezTo>
                      <a:cubicBezTo>
                        <a:pt x="594396" y="1356704"/>
                        <a:pt x="558413" y="1389513"/>
                        <a:pt x="524017" y="1421792"/>
                      </a:cubicBezTo>
                      <a:cubicBezTo>
                        <a:pt x="489621" y="1454071"/>
                        <a:pt x="458929" y="1481588"/>
                        <a:pt x="422417" y="1510692"/>
                      </a:cubicBezTo>
                      <a:cubicBezTo>
                        <a:pt x="385905" y="1539796"/>
                        <a:pt x="349392" y="1569959"/>
                        <a:pt x="304942" y="1596417"/>
                      </a:cubicBezTo>
                      <a:cubicBezTo>
                        <a:pt x="260492" y="1622875"/>
                        <a:pt x="190642" y="1653038"/>
                        <a:pt x="155717" y="1669442"/>
                      </a:cubicBezTo>
                      <a:cubicBezTo>
                        <a:pt x="120792" y="1685846"/>
                        <a:pt x="103330" y="1699605"/>
                        <a:pt x="95392" y="1694842"/>
                      </a:cubicBezTo>
                      <a:cubicBezTo>
                        <a:pt x="87455" y="1690080"/>
                        <a:pt x="103859" y="1664150"/>
                        <a:pt x="108092" y="1640867"/>
                      </a:cubicBezTo>
                      <a:cubicBezTo>
                        <a:pt x="112325" y="1617584"/>
                        <a:pt x="116559" y="1589538"/>
                        <a:pt x="120792" y="1555142"/>
                      </a:cubicBezTo>
                      <a:cubicBezTo>
                        <a:pt x="125025" y="1520746"/>
                        <a:pt x="130846" y="1470475"/>
                        <a:pt x="133492" y="1434492"/>
                      </a:cubicBezTo>
                      <a:cubicBezTo>
                        <a:pt x="136138" y="1398509"/>
                        <a:pt x="138784" y="1370463"/>
                        <a:pt x="136667" y="1339242"/>
                      </a:cubicBezTo>
                      <a:cubicBezTo>
                        <a:pt x="134550" y="1308021"/>
                        <a:pt x="127142" y="1277859"/>
                        <a:pt x="120792" y="1247167"/>
                      </a:cubicBezTo>
                      <a:cubicBezTo>
                        <a:pt x="114442" y="1216475"/>
                        <a:pt x="113913" y="1192134"/>
                        <a:pt x="98567" y="1155092"/>
                      </a:cubicBezTo>
                      <a:cubicBezTo>
                        <a:pt x="83221" y="1118050"/>
                        <a:pt x="19192" y="1060900"/>
                        <a:pt x="16017" y="1002692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lowchart: Connector 26"/>
                <p:cNvSpPr/>
                <p:nvPr/>
              </p:nvSpPr>
              <p:spPr>
                <a:xfrm>
                  <a:off x="2516649" y="746510"/>
                  <a:ext cx="111368" cy="109774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lowchart: Connector 27"/>
                <p:cNvSpPr/>
                <p:nvPr/>
              </p:nvSpPr>
              <p:spPr>
                <a:xfrm>
                  <a:off x="3022160" y="868403"/>
                  <a:ext cx="111366" cy="109774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2623084" y="921365"/>
                  <a:ext cx="111367" cy="109773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lowchart: Connector 29"/>
                <p:cNvSpPr/>
                <p:nvPr/>
              </p:nvSpPr>
              <p:spPr>
                <a:xfrm>
                  <a:off x="2599802" y="1477589"/>
                  <a:ext cx="111367" cy="109773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2898921" y="1186726"/>
                  <a:ext cx="111367" cy="109773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2500936" y="408078"/>
                  <a:ext cx="111367" cy="109773"/>
                </a:xfrm>
                <a:prstGeom prst="flowChartConnector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>
              <a:xfrm flipV="1">
                <a:off x="897615" y="366720"/>
                <a:ext cx="698615" cy="417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369607" y="404194"/>
                <a:ext cx="161729" cy="93924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26" idx="0"/>
              </p:cNvCxnSpPr>
              <p:nvPr/>
            </p:nvCxnSpPr>
            <p:spPr>
              <a:xfrm flipH="1">
                <a:off x="1208493" y="495401"/>
                <a:ext cx="164931" cy="106859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51"/>
            <p:cNvSpPr txBox="1"/>
            <p:nvPr/>
          </p:nvSpPr>
          <p:spPr>
            <a:xfrm>
              <a:off x="1621751" y="298460"/>
              <a:ext cx="318781" cy="2604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sz="1200" b="1" i="1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2" name="TextBox 51"/>
            <p:cNvSpPr txBox="1"/>
            <p:nvPr/>
          </p:nvSpPr>
          <p:spPr>
            <a:xfrm>
              <a:off x="1470563" y="650389"/>
              <a:ext cx="318781" cy="2307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sz="1200" b="1" i="1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32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V</a:t>
            </a:r>
            <a:r>
              <a:rPr lang="en-US" sz="2800" i="1" baseline="-25000" dirty="0"/>
              <a:t>SR </a:t>
            </a:r>
            <a:r>
              <a:rPr lang="en-US" sz="2800" dirty="0"/>
              <a:t>= </a:t>
            </a:r>
            <a:r>
              <a:rPr lang="en-US" sz="2800" i="1" dirty="0"/>
              <a:t>V</a:t>
            </a:r>
            <a:r>
              <a:rPr lang="en-US" sz="2800" i="1" baseline="-25000" dirty="0"/>
              <a:t>LR </a:t>
            </a:r>
            <a:r>
              <a:rPr lang="en-US" sz="2800" dirty="0"/>
              <a:t>– </a:t>
            </a:r>
            <a:r>
              <a:rPr lang="en-US" sz="2800" i="1" dirty="0"/>
              <a:t>V</a:t>
            </a:r>
            <a:r>
              <a:rPr lang="en-US" sz="2800" i="1" baseline="-25000" dirty="0"/>
              <a:t>GR</a:t>
            </a:r>
            <a:r>
              <a:rPr lang="en-US" sz="2800" dirty="0"/>
              <a:t>, </a:t>
            </a:r>
            <a:r>
              <a:rPr lang="en-US" sz="2800" dirty="0" smtClean="0"/>
              <a:t>where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Thus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Then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943656"/>
              </p:ext>
            </p:extLst>
          </p:nvPr>
        </p:nvGraphicFramePr>
        <p:xfrm>
          <a:off x="906463" y="1968500"/>
          <a:ext cx="39433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Equation" r:id="rId3" imgW="1942920" imgH="444240" progId="Equation.3">
                  <p:embed/>
                </p:oleObj>
              </mc:Choice>
              <mc:Fallback>
                <p:oleObj name="Equation" r:id="rId3" imgW="1942920" imgH="4442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6463" y="1968500"/>
                        <a:ext cx="3943350" cy="896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25420"/>
              </p:ext>
            </p:extLst>
          </p:nvPr>
        </p:nvGraphicFramePr>
        <p:xfrm>
          <a:off x="5300663" y="1968500"/>
          <a:ext cx="33226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Equation" r:id="rId5" imgW="1638000" imgH="444240" progId="Equation.3">
                  <p:embed/>
                </p:oleObj>
              </mc:Choice>
              <mc:Fallback>
                <p:oleObj name="Equation" r:id="rId5" imgW="1638000" imgH="4442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0663" y="1968500"/>
                        <a:ext cx="3322637" cy="8969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408372"/>
              </p:ext>
            </p:extLst>
          </p:nvPr>
        </p:nvGraphicFramePr>
        <p:xfrm>
          <a:off x="893763" y="3429000"/>
          <a:ext cx="48466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" name="Equation" r:id="rId7" imgW="2387520" imgH="482400" progId="Equation.3">
                  <p:embed/>
                </p:oleObj>
              </mc:Choice>
              <mc:Fallback>
                <p:oleObj name="Equation" r:id="rId7" imgW="2387520" imgH="4824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763" y="3429000"/>
                        <a:ext cx="4846637" cy="9747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78629"/>
              </p:ext>
            </p:extLst>
          </p:nvPr>
        </p:nvGraphicFramePr>
        <p:xfrm>
          <a:off x="1371600" y="4435475"/>
          <a:ext cx="3890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Equation" r:id="rId9" imgW="1917360" imgH="241200" progId="Equation.3">
                  <p:embed/>
                </p:oleObj>
              </mc:Choice>
              <mc:Fallback>
                <p:oleObj name="Equation" r:id="rId9" imgW="1917360" imgH="2412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435475"/>
                        <a:ext cx="3890963" cy="4873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82649"/>
              </p:ext>
            </p:extLst>
          </p:nvPr>
        </p:nvGraphicFramePr>
        <p:xfrm>
          <a:off x="5756275" y="4229100"/>
          <a:ext cx="3349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Equation" r:id="rId11" imgW="1650960" imgH="444240" progId="Equation.3">
                  <p:embed/>
                </p:oleObj>
              </mc:Choice>
              <mc:Fallback>
                <p:oleObj name="Equation" r:id="rId11" imgW="1650960" imgH="44424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56275" y="4229100"/>
                        <a:ext cx="3349625" cy="8985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73574"/>
              </p:ext>
            </p:extLst>
          </p:nvPr>
        </p:nvGraphicFramePr>
        <p:xfrm>
          <a:off x="906463" y="5495925"/>
          <a:ext cx="43815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Equation" r:id="rId13" imgW="2158920" imgH="520560" progId="Equation.3">
                  <p:embed/>
                </p:oleObj>
              </mc:Choice>
              <mc:Fallback>
                <p:oleObj name="Equation" r:id="rId13" imgW="2158920" imgH="520560" progId="Equation.3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6463" y="5495925"/>
                        <a:ext cx="4381500" cy="10525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66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losure </a:t>
            </a:r>
            <a:r>
              <a:rPr lang="en-US" altLang="zh-CN" dirty="0" smtClean="0"/>
              <a:t>Relationships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Emulsion rheology 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/>
              <a:t>Brinkman (1952) </a:t>
            </a:r>
            <a:r>
              <a:rPr lang="en-US" dirty="0" smtClean="0"/>
              <a:t>correlation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inversion point: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68009"/>
              </p:ext>
            </p:extLst>
          </p:nvPr>
        </p:nvGraphicFramePr>
        <p:xfrm>
          <a:off x="990600" y="2438400"/>
          <a:ext cx="22717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965160" imgH="457200" progId="Equation.3">
                  <p:embed/>
                </p:oleObj>
              </mc:Choice>
              <mc:Fallback>
                <p:oleObj name="Equation" r:id="rId3" imgW="96516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2271713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72477"/>
              </p:ext>
            </p:extLst>
          </p:nvPr>
        </p:nvGraphicFramePr>
        <p:xfrm>
          <a:off x="990600" y="3962400"/>
          <a:ext cx="6904038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5" imgW="2933640" imgH="520560" progId="Equation.3">
                  <p:embed/>
                </p:oleObj>
              </mc:Choice>
              <mc:Fallback>
                <p:oleObj name="Equation" r:id="rId5" imgW="2933640" imgH="5205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962400"/>
                        <a:ext cx="6904038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26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losure </a:t>
            </a:r>
            <a:r>
              <a:rPr lang="en-US" altLang="zh-CN" dirty="0" smtClean="0"/>
              <a:t>Relationships…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Emulsion rheology </a:t>
            </a:r>
          </a:p>
          <a:p>
            <a:pPr lvl="1"/>
            <a:r>
              <a:rPr lang="en-US" dirty="0" smtClean="0"/>
              <a:t>Water cut at inversion point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Apparent viscosity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Mixture viscosity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56545"/>
              </p:ext>
            </p:extLst>
          </p:nvPr>
        </p:nvGraphicFramePr>
        <p:xfrm>
          <a:off x="1143000" y="2501900"/>
          <a:ext cx="2035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501900"/>
                        <a:ext cx="2035175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78035"/>
              </p:ext>
            </p:extLst>
          </p:nvPr>
        </p:nvGraphicFramePr>
        <p:xfrm>
          <a:off x="3389313" y="2438400"/>
          <a:ext cx="28098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5" imgW="1193760" imgH="457200" progId="Equation.3">
                  <p:embed/>
                </p:oleObj>
              </mc:Choice>
              <mc:Fallback>
                <p:oleObj name="Equation" r:id="rId5" imgW="119376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9313" y="2438400"/>
                        <a:ext cx="280987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28434"/>
              </p:ext>
            </p:extLst>
          </p:nvPr>
        </p:nvGraphicFramePr>
        <p:xfrm>
          <a:off x="1143000" y="4179094"/>
          <a:ext cx="349726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7" imgW="1460160" imgH="215640" progId="Equation.3">
                  <p:embed/>
                </p:oleObj>
              </mc:Choice>
              <mc:Fallback>
                <p:oleObj name="Equation" r:id="rId7" imgW="1460160" imgH="21564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179094"/>
                        <a:ext cx="3497263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484408"/>
              </p:ext>
            </p:extLst>
          </p:nvPr>
        </p:nvGraphicFramePr>
        <p:xfrm>
          <a:off x="5562600" y="3921125"/>
          <a:ext cx="2736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9" imgW="1143000" imgH="431640" progId="Equation.3">
                  <p:embed/>
                </p:oleObj>
              </mc:Choice>
              <mc:Fallback>
                <p:oleObj name="Equation" r:id="rId9" imgW="1143000" imgH="43164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3921125"/>
                        <a:ext cx="27368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2852"/>
              </p:ext>
            </p:extLst>
          </p:nvPr>
        </p:nvGraphicFramePr>
        <p:xfrm>
          <a:off x="1143000" y="5283200"/>
          <a:ext cx="28289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11" imgW="1180800" imgH="457200" progId="Equation.3">
                  <p:embed/>
                </p:oleObj>
              </mc:Choice>
              <mc:Fallback>
                <p:oleObj name="Equation" r:id="rId11" imgW="1180800" imgH="457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5283200"/>
                        <a:ext cx="282892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21537"/>
              </p:ext>
            </p:extLst>
          </p:nvPr>
        </p:nvGraphicFramePr>
        <p:xfrm>
          <a:off x="5562600" y="5207000"/>
          <a:ext cx="27971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13" imgW="1168200" imgH="520560" progId="Equation.3">
                  <p:embed/>
                </p:oleObj>
              </mc:Choice>
              <mc:Fallback>
                <p:oleObj name="Equation" r:id="rId13" imgW="1168200" imgH="52056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5207000"/>
                        <a:ext cx="2797175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98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losure </a:t>
            </a:r>
            <a:r>
              <a:rPr lang="en-US" altLang="zh-CN" dirty="0" smtClean="0"/>
              <a:t>Relationships…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In-situ </a:t>
            </a:r>
            <a:r>
              <a:rPr lang="en-US" altLang="zh-CN" dirty="0"/>
              <a:t>b</a:t>
            </a:r>
            <a:r>
              <a:rPr lang="en-US" altLang="zh-CN" dirty="0" smtClean="0"/>
              <a:t>ubble sizes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030463"/>
                  </p:ext>
                </p:extLst>
              </p:nvPr>
            </p:nvGraphicFramePr>
            <p:xfrm>
              <a:off x="381000" y="2133600"/>
              <a:ext cx="8534401" cy="3242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461">
                      <a:extLst>
                        <a:ext uri="{9D8B030D-6E8A-4147-A177-3AD203B41FA5}">
                          <a16:colId xmlns:a16="http://schemas.microsoft.com/office/drawing/2014/main" val="2507142049"/>
                        </a:ext>
                      </a:extLst>
                    </a:gridCol>
                    <a:gridCol w="6184339">
                      <a:extLst>
                        <a:ext uri="{9D8B030D-6E8A-4147-A177-3AD203B41FA5}">
                          <a16:colId xmlns:a16="http://schemas.microsoft.com/office/drawing/2014/main" val="4226253158"/>
                        </a:ext>
                      </a:extLst>
                    </a:gridCol>
                    <a:gridCol w="990601">
                      <a:extLst>
                        <a:ext uri="{9D8B030D-6E8A-4147-A177-3AD203B41FA5}">
                          <a16:colId xmlns:a16="http://schemas.microsoft.com/office/drawing/2014/main" val="1974977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ESP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456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Barrios (2007)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𝑠𝑢𝑟𝑔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0.0348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0.8809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0.25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GC6100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425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Gamboa</a:t>
                          </a:r>
                          <a:r>
                            <a:rPr lang="en-US" dirty="0" smtClean="0"/>
                            <a:t> (2007)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14.2667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1+191.7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0.1997</m:t>
                                        </m:r>
                                      </m:sup>
                                    </m:sSup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l-GR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Ω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GC6100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4384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Zhu and Zhang (2015)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6.034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𝑃𝑞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TE2700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3049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0030463"/>
                  </p:ext>
                </p:extLst>
              </p:nvPr>
            </p:nvGraphicFramePr>
            <p:xfrm>
              <a:off x="381000" y="2133600"/>
              <a:ext cx="8534401" cy="32427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461">
                      <a:extLst>
                        <a:ext uri="{9D8B030D-6E8A-4147-A177-3AD203B41FA5}">
                          <a16:colId xmlns:a16="http://schemas.microsoft.com/office/drawing/2014/main" val="2507142049"/>
                        </a:ext>
                      </a:extLst>
                    </a:gridCol>
                    <a:gridCol w="6184339">
                      <a:extLst>
                        <a:ext uri="{9D8B030D-6E8A-4147-A177-3AD203B41FA5}">
                          <a16:colId xmlns:a16="http://schemas.microsoft.com/office/drawing/2014/main" val="4226253158"/>
                        </a:ext>
                      </a:extLst>
                    </a:gridCol>
                    <a:gridCol w="990601">
                      <a:extLst>
                        <a:ext uri="{9D8B030D-6E8A-4147-A177-3AD203B41FA5}">
                          <a16:colId xmlns:a16="http://schemas.microsoft.com/office/drawing/2014/main" val="19749770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ESP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456407"/>
                      </a:ext>
                    </a:extLst>
                  </a:tr>
                  <a:tr h="7729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Barrios (2007)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9" t="-51969" r="-16453" b="-274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GC6100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4253942"/>
                      </a:ext>
                    </a:extLst>
                  </a:tr>
                  <a:tr h="1051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Gamboa</a:t>
                          </a:r>
                          <a:r>
                            <a:rPr lang="en-US" dirty="0" smtClean="0"/>
                            <a:t> (2007)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9" t="-112209" r="-16453" b="-102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GC6100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4384871"/>
                      </a:ext>
                    </a:extLst>
                  </a:tr>
                  <a:tr h="10473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Zhu and Zhang (2015)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69" t="-212209" r="-16453" b="-2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TE2700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30498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508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losure Relationships…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Drag coefficient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47074"/>
                  </p:ext>
                </p:extLst>
              </p:nvPr>
            </p:nvGraphicFramePr>
            <p:xfrm>
              <a:off x="990600" y="2057400"/>
              <a:ext cx="7467600" cy="39309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5729">
                      <a:extLst>
                        <a:ext uri="{9D8B030D-6E8A-4147-A177-3AD203B41FA5}">
                          <a16:colId xmlns:a16="http://schemas.microsoft.com/office/drawing/2014/main" val="2507142049"/>
                        </a:ext>
                      </a:extLst>
                    </a:gridCol>
                    <a:gridCol w="6121871">
                      <a:extLst>
                        <a:ext uri="{9D8B030D-6E8A-4147-A177-3AD203B41FA5}">
                          <a16:colId xmlns:a16="http://schemas.microsoft.com/office/drawing/2014/main" val="4226253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456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Sun (2003)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4.564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×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0.4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&lt;0.15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6.39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×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1−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𝑔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1.5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0.4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0.5≥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≥0.15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9.13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×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10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7</m:t>
                                                    </m:r>
                                                  </m:sup>
                                                </m:sSup>
                                                <m:sSubSup>
                                                  <m:sSub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𝑊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𝑠𝑔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0.4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        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𝑖𝑓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&gt;0.5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425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Barrios (2007)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𝑅𝑒𝑌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5.48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𝑅𝑒𝑌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0.427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0.36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𝑅𝑒𝑌</m:t>
                                  </m:r>
                                </m:e>
                              </m:d>
                            </m:oMath>
                          </a14:m>
                          <a:endParaRPr lang="en-US" sz="1400" dirty="0" smtClean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=0.00983+389.9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4384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Zhu and Zhang (2015)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1+0.15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0.687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1+0.55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≥50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24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𝑅𝑒</m:t>
                                            </m:r>
                                          </m:den>
                                        </m:f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1+0.15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𝑅𝑒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0.687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1+0.55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2.5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𝑅𝑒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≥50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14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30498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747074"/>
                  </p:ext>
                </p:extLst>
              </p:nvPr>
            </p:nvGraphicFramePr>
            <p:xfrm>
              <a:off x="990600" y="2057400"/>
              <a:ext cx="7467600" cy="3911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57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07142049"/>
                        </a:ext>
                      </a:extLst>
                    </a:gridCol>
                    <a:gridCol w="61218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262531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Study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Equation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42456407"/>
                      </a:ext>
                    </a:extLst>
                  </a:tr>
                  <a:tr h="189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Sun (2003)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090" t="-21154" r="-398" b="-871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94253942"/>
                      </a:ext>
                    </a:extLst>
                  </a:tr>
                  <a:tr h="7941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Barrios (2007)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090" t="-288550" r="-398" b="-107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04384871"/>
                      </a:ext>
                    </a:extLst>
                  </a:tr>
                  <a:tr h="847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Zhu and Zhang (2015)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2090" t="-366187" r="-398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3304985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37597"/>
              </p:ext>
            </p:extLst>
          </p:nvPr>
        </p:nvGraphicFramePr>
        <p:xfrm>
          <a:off x="6629400" y="5299669"/>
          <a:ext cx="762000" cy="54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4" imgW="609480" imgH="431640" progId="Equation.3">
                  <p:embed/>
                </p:oleObj>
              </mc:Choice>
              <mc:Fallback>
                <p:oleObj name="Equation" r:id="rId4" imgW="6094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99669"/>
                        <a:ext cx="762000" cy="545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1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Gas </a:t>
            </a:r>
            <a:r>
              <a:rPr lang="en-US" dirty="0" smtClean="0"/>
              <a:t>entrainment, high-viscosity fluid, oil/water emulsion in </a:t>
            </a:r>
            <a:r>
              <a:rPr lang="en-US" dirty="0"/>
              <a:t>oil </a:t>
            </a:r>
            <a:r>
              <a:rPr lang="en-US" dirty="0" smtClean="0"/>
              <a:t>production affect ESP </a:t>
            </a:r>
            <a:r>
              <a:rPr lang="en-US" dirty="0"/>
              <a:t>boosting pressure </a:t>
            </a:r>
            <a:r>
              <a:rPr lang="en-US" dirty="0" smtClean="0"/>
              <a:t>significantly</a:t>
            </a:r>
          </a:p>
          <a:p>
            <a:r>
              <a:rPr lang="en-US" dirty="0" smtClean="0"/>
              <a:t>Mechanistic model can better predict ESP performance and design </a:t>
            </a:r>
            <a:r>
              <a:rPr lang="en-US" dirty="0"/>
              <a:t>ESP-based production system</a:t>
            </a:r>
          </a:p>
          <a:p>
            <a:r>
              <a:rPr lang="en-US" dirty="0" smtClean="0"/>
              <a:t>Experimental data used to validate mechanistic models and develop closure relationships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r>
              <a:rPr lang="en-US" smtClean="0"/>
              <a:t>September 21, 2018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66th ABM, Tulsa,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ingle-phase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3575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191000"/>
            <a:ext cx="3048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20864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09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ingle-phase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TE-2700 ESP</a:t>
            </a:r>
          </a:p>
          <a:p>
            <a:pPr lvl="1"/>
            <a:r>
              <a:rPr lang="en-US" dirty="0" smtClean="0"/>
              <a:t>Zhang (2017), 94 data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04160"/>
            <a:ext cx="4389120" cy="329184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24400" y="2789219"/>
            <a:ext cx="4389120" cy="3291840"/>
            <a:chOff x="4724400" y="2057400"/>
            <a:chExt cx="4389120" cy="32918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057400"/>
              <a:ext cx="4389120" cy="32918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21782" y="2520434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72921" y="3308866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/>
                <a:t>1</a:t>
              </a:r>
              <a:r>
                <a:rPr lang="en-US" dirty="0" smtClean="0"/>
                <a:t>5%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81200" y="260455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3500 rpm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260455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2400, 3500 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3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</a:t>
            </a:r>
            <a:r>
              <a:rPr lang="en-US" altLang="zh-CN" dirty="0" smtClean="0"/>
              <a:t>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DN-1750 ESP</a:t>
            </a:r>
          </a:p>
          <a:p>
            <a:pPr lvl="1"/>
            <a:r>
              <a:rPr lang="en-US" dirty="0" smtClean="0"/>
              <a:t>Banjar (2018), </a:t>
            </a:r>
            <a:r>
              <a:rPr lang="en-US" dirty="0"/>
              <a:t>424 data points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6" y="2699583"/>
            <a:ext cx="4389120" cy="32918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54880" y="2699583"/>
            <a:ext cx="4389120" cy="3291840"/>
            <a:chOff x="4754880" y="2514600"/>
            <a:chExt cx="4389120" cy="32918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880" y="2514600"/>
              <a:ext cx="4389120" cy="32918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87862" y="277100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7200" y="37338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dirty="0"/>
                <a:t>1</a:t>
              </a:r>
              <a:r>
                <a:rPr lang="en-US" dirty="0" smtClean="0"/>
                <a:t>5%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81200" y="24384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3500 rpm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0940" y="245663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</a:t>
            </a:r>
            <a:r>
              <a:rPr lang="en-US" altLang="zh-CN" dirty="0" smtClean="0"/>
              <a:t>000</a:t>
            </a:r>
            <a:r>
              <a:rPr lang="en-US" dirty="0" smtClean="0"/>
              <a:t>, </a:t>
            </a:r>
            <a:r>
              <a:rPr lang="en-US" altLang="zh-CN" dirty="0" smtClean="0"/>
              <a:t>2500, 3000, </a:t>
            </a:r>
            <a:r>
              <a:rPr lang="en-US" dirty="0" smtClean="0"/>
              <a:t>3500 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89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</a:t>
            </a:r>
            <a:r>
              <a:rPr lang="en-US" altLang="zh-CN" dirty="0" smtClean="0"/>
              <a:t>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DN-1750 ESP</a:t>
            </a:r>
          </a:p>
          <a:p>
            <a:pPr lvl="1"/>
            <a:r>
              <a:rPr lang="en-US" dirty="0" smtClean="0"/>
              <a:t>Solano (2009),</a:t>
            </a:r>
            <a:r>
              <a:rPr lang="zh-CN" altLang="en-US" dirty="0" smtClean="0"/>
              <a:t> </a:t>
            </a:r>
            <a:r>
              <a:rPr lang="en-US" dirty="0"/>
              <a:t>420 data points randomly selected from 168,883 points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2971800"/>
            <a:ext cx="5105400" cy="3829050"/>
            <a:chOff x="1676400" y="2419873"/>
            <a:chExt cx="4876800" cy="3657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400" y="2419873"/>
              <a:ext cx="4876800" cy="3657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94824" y="289560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40386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altLang="zh-CN" dirty="0" smtClean="0"/>
                <a:t>30</a:t>
              </a:r>
              <a:r>
                <a:rPr lang="en-US" dirty="0" smtClean="0"/>
                <a:t>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89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P100 ESP</a:t>
            </a:r>
          </a:p>
          <a:p>
            <a:pPr lvl="1"/>
            <a:r>
              <a:rPr lang="en-US" dirty="0" smtClean="0"/>
              <a:t>BHI, </a:t>
            </a:r>
            <a:r>
              <a:rPr lang="en-US" dirty="0"/>
              <a:t>373 data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000" y="2691073"/>
            <a:ext cx="8732520" cy="3328727"/>
            <a:chOff x="381000" y="2477713"/>
            <a:chExt cx="8732520" cy="33287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514600"/>
              <a:ext cx="4389120" cy="32918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477713"/>
              <a:ext cx="4389120" cy="32918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43800" y="289560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15857" y="373380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r>
                <a:rPr lang="en-US" altLang="zh-CN" dirty="0" smtClean="0"/>
                <a:t>25</a:t>
              </a:r>
              <a:r>
                <a:rPr lang="en-US" dirty="0" smtClean="0"/>
                <a:t>%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88375" y="252626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</a:t>
            </a:r>
            <a:r>
              <a:rPr lang="en-US" altLang="zh-CN" dirty="0" smtClean="0"/>
              <a:t>6</a:t>
            </a:r>
            <a:r>
              <a:rPr lang="en-US" dirty="0" smtClean="0"/>
              <a:t>00 rpm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53695" y="252626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altLang="zh-CN" dirty="0" smtClean="0"/>
              <a:t>3600, 2400 </a:t>
            </a:r>
            <a:r>
              <a:rPr lang="en-US" dirty="0" smtClean="0"/>
              <a:t>rpm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1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Mechanistic Model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Pressure loss comparison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experimental data</a:t>
            </a:r>
          </a:p>
          <a:p>
            <a:pPr lvl="1"/>
            <a:r>
              <a:rPr lang="en-US" dirty="0" smtClean="0"/>
              <a:t>Friction loss is underestimated for large </a:t>
            </a:r>
            <a:r>
              <a:rPr lang="en-US" i="1" dirty="0" smtClean="0"/>
              <a:t>Q</a:t>
            </a:r>
            <a:r>
              <a:rPr lang="en-US" i="1" baseline="-25000" dirty="0" smtClean="0"/>
              <a:t>L</a:t>
            </a:r>
          </a:p>
          <a:p>
            <a:pPr lvl="1"/>
            <a:r>
              <a:rPr lang="en-US" dirty="0" smtClean="0"/>
              <a:t>Recirculation loss </a:t>
            </a:r>
            <a:r>
              <a:rPr lang="en-US" altLang="zh-CN" dirty="0" smtClean="0"/>
              <a:t>is</a:t>
            </a:r>
            <a:r>
              <a:rPr lang="en-US" dirty="0" smtClean="0"/>
              <a:t> overestimated for small </a:t>
            </a:r>
            <a:r>
              <a:rPr lang="en-US" i="1" dirty="0" smtClean="0"/>
              <a:t>Q</a:t>
            </a:r>
            <a:r>
              <a:rPr lang="en-US" i="1" baseline="-25000" dirty="0" smtClean="0"/>
              <a:t>L</a:t>
            </a:r>
          </a:p>
          <a:p>
            <a:pPr lvl="1"/>
            <a:r>
              <a:rPr lang="en-US" dirty="0" smtClean="0"/>
              <a:t>Shock loss is overestimated for high </a:t>
            </a:r>
            <a:r>
              <a:rPr lang="en-US" i="1" dirty="0"/>
              <a:t>Q</a:t>
            </a:r>
            <a:r>
              <a:rPr lang="en-US" i="1" baseline="-25000" dirty="0"/>
              <a:t>L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828800"/>
            <a:ext cx="9129347" cy="2679570"/>
            <a:chOff x="0" y="1770510"/>
            <a:chExt cx="9129347" cy="2679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1" t="11493" r="8749" b="1840"/>
            <a:stretch/>
          </p:blipFill>
          <p:spPr>
            <a:xfrm>
              <a:off x="3048000" y="2164080"/>
              <a:ext cx="3033345" cy="228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1" t="10709" r="8749" b="2625"/>
            <a:stretch/>
          </p:blipFill>
          <p:spPr>
            <a:xfrm>
              <a:off x="6096000" y="2164080"/>
              <a:ext cx="3033347" cy="228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" t="11667" r="8750" b="1667"/>
            <a:stretch/>
          </p:blipFill>
          <p:spPr>
            <a:xfrm>
              <a:off x="0" y="2131209"/>
              <a:ext cx="3033346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43000" y="1770510"/>
              <a:ext cx="8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Friction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2629" y="1811139"/>
              <a:ext cx="1403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Recirculation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7600" y="181113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</a:t>
              </a:r>
              <a:r>
                <a:rPr lang="en-US" altLang="zh-CN" dirty="0" smtClean="0"/>
                <a:t>hock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013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Modification…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</a:t>
            </a:r>
            <a:r>
              <a:rPr lang="en-US" altLang="zh-CN" dirty="0" smtClean="0"/>
              <a:t>echanistic model predictions of ESP performance for viscous fluid flow need to be improved</a:t>
            </a:r>
          </a:p>
          <a:p>
            <a:r>
              <a:rPr lang="en-US" dirty="0" smtClean="0"/>
              <a:t>Special considerations on low flow rates, high viscosities, low rotational speeds</a:t>
            </a:r>
          </a:p>
          <a:p>
            <a:r>
              <a:rPr lang="en-US" dirty="0" smtClean="0"/>
              <a:t>Improvement can be made with</a:t>
            </a:r>
          </a:p>
          <a:p>
            <a:pPr lvl="1"/>
            <a:r>
              <a:rPr lang="en-US" dirty="0" smtClean="0"/>
              <a:t>Friction factor correlation</a:t>
            </a:r>
          </a:p>
          <a:p>
            <a:pPr lvl="1"/>
            <a:r>
              <a:rPr lang="en-US" dirty="0" smtClean="0"/>
              <a:t>Best match flow rates at off-design conditions</a:t>
            </a:r>
          </a:p>
          <a:p>
            <a:pPr lvl="1"/>
            <a:r>
              <a:rPr lang="en-US" dirty="0" smtClean="0"/>
              <a:t>Theoretical head correction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Modification…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534400" cy="48768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Sun and Prado (2003) </a:t>
                </a:r>
                <a:r>
                  <a:rPr lang="en-US" altLang="zh-CN" dirty="0" smtClean="0"/>
                  <a:t>proposed a correlation of </a:t>
                </a:r>
                <a:r>
                  <a:rPr lang="en-US" dirty="0" smtClean="0"/>
                  <a:t>friction factor in rotating ESPs</a:t>
                </a:r>
              </a:p>
              <a:p>
                <a:pPr lvl="1"/>
                <a:r>
                  <a:rPr lang="en-US" dirty="0" smtClean="0"/>
                  <a:t>Friction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u="sng" dirty="0" smtClean="0"/>
                  <a:t>circular, straight, stationary </a:t>
                </a:r>
                <a:r>
                  <a:rPr lang="en-US" dirty="0" smtClean="0"/>
                  <a:t>pipe follows Churchill (1977) correlations</a:t>
                </a:r>
              </a:p>
              <a:p>
                <a:pPr lvl="1"/>
                <a:r>
                  <a:rPr lang="en-US" dirty="0" smtClean="0"/>
                  <a:t>In ESP, the friction factor should account for</a:t>
                </a:r>
              </a:p>
              <a:p>
                <a:pPr lvl="2"/>
                <a:r>
                  <a:rPr lang="en-US" dirty="0" smtClean="0"/>
                  <a:t>Cross-section shape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Pipe curvature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Rotational speed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534400" cy="4876800"/>
              </a:xfrm>
              <a:blipFill>
                <a:blip r:embed="rId2"/>
                <a:stretch>
                  <a:fillRect l="-1357" t="-162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75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CN" dirty="0" smtClean="0"/>
                  <a:t>Reynolds number is given as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Churchill (1977) friction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 smtClean="0"/>
                  <a:t>Cross section shape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75994"/>
              </p:ext>
            </p:extLst>
          </p:nvPr>
        </p:nvGraphicFramePr>
        <p:xfrm>
          <a:off x="990600" y="1828800"/>
          <a:ext cx="3225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4" imgW="1968480" imgH="444240" progId="Equation.3">
                  <p:embed/>
                </p:oleObj>
              </mc:Choice>
              <mc:Fallback>
                <p:oleObj name="Equation" r:id="rId4" imgW="1968480" imgH="44424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3225800" cy="7270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229324"/>
              </p:ext>
            </p:extLst>
          </p:nvPr>
        </p:nvGraphicFramePr>
        <p:xfrm>
          <a:off x="990600" y="2943225"/>
          <a:ext cx="7450138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6" imgW="4546440" imgH="1041120" progId="Equation.3">
                  <p:embed/>
                </p:oleObj>
              </mc:Choice>
              <mc:Fallback>
                <p:oleObj name="Equation" r:id="rId6" imgW="4546440" imgH="104112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943225"/>
                        <a:ext cx="7450138" cy="17049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46013"/>
              </p:ext>
            </p:extLst>
          </p:nvPr>
        </p:nvGraphicFramePr>
        <p:xfrm>
          <a:off x="990600" y="5059362"/>
          <a:ext cx="42672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8" imgW="2603160" imgH="939600" progId="Equation.3">
                  <p:embed/>
                </p:oleObj>
              </mc:Choice>
              <mc:Fallback>
                <p:oleObj name="Equation" r:id="rId8" imgW="2603160" imgH="939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5059362"/>
                        <a:ext cx="4267200" cy="15398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45627"/>
              </p:ext>
            </p:extLst>
          </p:nvPr>
        </p:nvGraphicFramePr>
        <p:xfrm>
          <a:off x="6153150" y="5492750"/>
          <a:ext cx="17907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0" imgW="1091880" imgH="444240" progId="Equation.3">
                  <p:embed/>
                </p:oleObj>
              </mc:Choice>
              <mc:Fallback>
                <p:oleObj name="Equation" r:id="rId10" imgW="1091880" imgH="44424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3150" y="5492750"/>
                        <a:ext cx="1790700" cy="7270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41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Pipe curvature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Critical Reynolds number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marL="640080" lvl="2" indent="0">
                  <a:buNone/>
                </a:pPr>
                <a:endParaRPr lang="en-US" dirty="0" smtClean="0"/>
              </a:p>
              <a:p>
                <a:pPr lvl="2"/>
                <a:r>
                  <a:rPr lang="en-US" dirty="0" smtClean="0"/>
                  <a:t>L</a:t>
                </a:r>
                <a:r>
                  <a:rPr lang="en-US" altLang="zh-CN" dirty="0" smtClean="0"/>
                  <a:t>aminar effect (Re &lt; 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Re</a:t>
                </a:r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84460"/>
              </p:ext>
            </p:extLst>
          </p:nvPr>
        </p:nvGraphicFramePr>
        <p:xfrm>
          <a:off x="1371600" y="2299739"/>
          <a:ext cx="38512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4" imgW="2349360" imgH="939600" progId="Equation.3">
                  <p:embed/>
                </p:oleObj>
              </mc:Choice>
              <mc:Fallback>
                <p:oleObj name="Equation" r:id="rId4" imgW="2349360" imgH="9396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299739"/>
                        <a:ext cx="3851275" cy="15398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00506"/>
              </p:ext>
            </p:extLst>
          </p:nvPr>
        </p:nvGraphicFramePr>
        <p:xfrm>
          <a:off x="1371600" y="3841750"/>
          <a:ext cx="41005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6" imgW="2501640" imgH="304560" progId="Equation.3">
                  <p:embed/>
                </p:oleObj>
              </mc:Choice>
              <mc:Fallback>
                <p:oleObj name="Equation" r:id="rId6" imgW="2501640" imgH="3045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3841750"/>
                        <a:ext cx="4100513" cy="5000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96718"/>
              </p:ext>
            </p:extLst>
          </p:nvPr>
        </p:nvGraphicFramePr>
        <p:xfrm>
          <a:off x="5989918" y="3581400"/>
          <a:ext cx="30400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8" imgW="1854000" imgH="622080" progId="Equation.3">
                  <p:embed/>
                </p:oleObj>
              </mc:Choice>
              <mc:Fallback>
                <p:oleObj name="Equation" r:id="rId8" imgW="1854000" imgH="6220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89918" y="3581400"/>
                        <a:ext cx="3040063" cy="1020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58231"/>
              </p:ext>
            </p:extLst>
          </p:nvPr>
        </p:nvGraphicFramePr>
        <p:xfrm>
          <a:off x="1371600" y="5181600"/>
          <a:ext cx="29352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0" imgW="1790640" imgH="507960" progId="Equation.3">
                  <p:embed/>
                </p:oleObj>
              </mc:Choice>
              <mc:Fallback>
                <p:oleObj name="Equation" r:id="rId10" imgW="1790640" imgH="50796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71600" y="5181600"/>
                        <a:ext cx="2935287" cy="833437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extensive ESP experimental results with many different pumps  </a:t>
            </a:r>
          </a:p>
          <a:p>
            <a:r>
              <a:rPr lang="en-US" dirty="0" smtClean="0"/>
              <a:t>Validate mechanistic models for single-phase, gas-liquid, emulsion flows with experimental data</a:t>
            </a:r>
          </a:p>
          <a:p>
            <a:r>
              <a:rPr lang="en-US" dirty="0" smtClean="0"/>
              <a:t>Further development of mechanistic models and closure laws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Pipe curvature </a:t>
                </a:r>
                <a:r>
                  <a:rPr lang="en-US" dirty="0" smtClean="0"/>
                  <a:t>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 smtClean="0"/>
                  <a:t>Turbulent effect </a:t>
                </a:r>
                <a:r>
                  <a:rPr lang="en-US" altLang="zh-CN" dirty="0"/>
                  <a:t>(Re </a:t>
                </a:r>
                <a:r>
                  <a:rPr lang="en-US" altLang="zh-CN" dirty="0" smtClean="0"/>
                  <a:t>&gt; </a:t>
                </a:r>
                <a:r>
                  <a:rPr lang="en-US" altLang="zh-CN" dirty="0" err="1"/>
                  <a:t>N</a:t>
                </a:r>
                <a:r>
                  <a:rPr lang="en-US" altLang="zh-CN" baseline="-25000" dirty="0" err="1"/>
                  <a:t>Re</a:t>
                </a:r>
                <a:r>
                  <a:rPr lang="en-US" altLang="zh-CN" dirty="0"/>
                  <a:t>)</a:t>
                </a:r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564413"/>
              </p:ext>
            </p:extLst>
          </p:nvPr>
        </p:nvGraphicFramePr>
        <p:xfrm>
          <a:off x="1358900" y="2438400"/>
          <a:ext cx="6426200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3924000" imgH="1765080" progId="Equation.3">
                  <p:embed/>
                </p:oleObj>
              </mc:Choice>
              <mc:Fallback>
                <p:oleObj name="Equation" r:id="rId4" imgW="3924000" imgH="176508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8900" y="2438400"/>
                        <a:ext cx="6426200" cy="29035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056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Rotational speed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Critical Reynolds number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Laminar effect (</a:t>
                </a:r>
                <a:r>
                  <a:rPr lang="en-US" altLang="zh-CN" dirty="0" smtClean="0"/>
                  <a:t>Re &lt; 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Re</a:t>
                </a:r>
                <a:r>
                  <a:rPr lang="en-US" altLang="zh-CN" dirty="0" smtClean="0"/>
                  <a:t>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296079"/>
              </p:ext>
            </p:extLst>
          </p:nvPr>
        </p:nvGraphicFramePr>
        <p:xfrm>
          <a:off x="5410201" y="2362200"/>
          <a:ext cx="15605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4" imgW="952200" imgH="457200" progId="Equation.3">
                  <p:embed/>
                </p:oleObj>
              </mc:Choice>
              <mc:Fallback>
                <p:oleObj name="Equation" r:id="rId4" imgW="9522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0201" y="2362200"/>
                        <a:ext cx="1560513" cy="7477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453609"/>
              </p:ext>
            </p:extLst>
          </p:nvPr>
        </p:nvGraphicFramePr>
        <p:xfrm>
          <a:off x="1274763" y="2362200"/>
          <a:ext cx="31654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6" imgW="1930320" imgH="495000" progId="Equation.3">
                  <p:embed/>
                </p:oleObj>
              </mc:Choice>
              <mc:Fallback>
                <p:oleObj name="Equation" r:id="rId6" imgW="1930320" imgH="4950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4763" y="2362200"/>
                        <a:ext cx="3165475" cy="8112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59844"/>
              </p:ext>
            </p:extLst>
          </p:nvPr>
        </p:nvGraphicFramePr>
        <p:xfrm>
          <a:off x="158750" y="3657600"/>
          <a:ext cx="898525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8" imgW="5486400" imgH="1104840" progId="Equation.3">
                  <p:embed/>
                </p:oleObj>
              </mc:Choice>
              <mc:Fallback>
                <p:oleObj name="Equation" r:id="rId8" imgW="5486400" imgH="11048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750" y="3657600"/>
                        <a:ext cx="8985250" cy="181768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60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599"/>
                <a:ext cx="8534400" cy="5045075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dirty="0"/>
                  <a:t>Rotational speed effect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Turbulent </a:t>
                </a:r>
                <a:r>
                  <a:rPr lang="en-US" dirty="0"/>
                  <a:t>effect (</a:t>
                </a:r>
                <a:r>
                  <a:rPr lang="en-US" altLang="zh-CN" dirty="0"/>
                  <a:t>Re &gt;</a:t>
                </a:r>
                <a:r>
                  <a:rPr lang="en-US" altLang="zh-CN" dirty="0" smtClean="0"/>
                  <a:t> </a:t>
                </a:r>
                <a:r>
                  <a:rPr lang="en-US" altLang="zh-CN" dirty="0" err="1"/>
                  <a:t>N</a:t>
                </a:r>
                <a:r>
                  <a:rPr lang="en-US" altLang="zh-CN" baseline="-25000" dirty="0" err="1"/>
                  <a:t>Re</a:t>
                </a:r>
                <a:r>
                  <a:rPr lang="en-US" altLang="zh-CN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sz="2400" dirty="0"/>
                  <a:t>Thus, friction factor is calculated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𝜸𝜷𝝎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Friction loss is given by</a:t>
                </a:r>
              </a:p>
              <a:p>
                <a:pPr marL="35433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𝒇𝒓𝒊𝒄𝒕𝒊𝒐𝒏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𝜸𝜷𝝎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𝒔𝒊𝒏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599"/>
                <a:ext cx="8534400" cy="5045075"/>
              </a:xfr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124447"/>
              </p:ext>
            </p:extLst>
          </p:nvPr>
        </p:nvGraphicFramePr>
        <p:xfrm>
          <a:off x="1371600" y="2133600"/>
          <a:ext cx="4741863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2895480" imgH="1447560" progId="Equation.3">
                  <p:embed/>
                </p:oleObj>
              </mc:Choice>
              <mc:Fallback>
                <p:oleObj name="Equation" r:id="rId4" imgW="2895480" imgH="144756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133600"/>
                        <a:ext cx="4741863" cy="23828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76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</a:t>
            </a:r>
            <a:r>
              <a:rPr lang="en-US" dirty="0" smtClean="0"/>
              <a:t>Modification…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Best match flow rate (</a:t>
            </a:r>
            <a:r>
              <a:rPr lang="en-US" sz="2800" i="1" dirty="0" smtClean="0"/>
              <a:t>Q</a:t>
            </a:r>
            <a:r>
              <a:rPr lang="en-US" sz="2800" i="1" baseline="-25000" dirty="0" smtClean="0"/>
              <a:t>B</a:t>
            </a:r>
            <a:r>
              <a:rPr lang="en-US" sz="2800" dirty="0" smtClean="0"/>
              <a:t>) should consider</a:t>
            </a:r>
          </a:p>
          <a:p>
            <a:pPr lvl="1"/>
            <a:r>
              <a:rPr lang="en-US" sz="2400" dirty="0" smtClean="0"/>
              <a:t>Liquid viscosity </a:t>
            </a:r>
            <a:r>
              <a:rPr lang="en-US" altLang="zh-CN" sz="2400" dirty="0" smtClean="0"/>
              <a:t>and p</a:t>
            </a:r>
            <a:r>
              <a:rPr lang="en-US" sz="2400" dirty="0" smtClean="0"/>
              <a:t>ump rotational speed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800" dirty="0" smtClean="0"/>
              <a:t>Shearing factor</a:t>
            </a:r>
            <a:endParaRPr lang="en-US" sz="2800" dirty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13870"/>
              </p:ext>
            </p:extLst>
          </p:nvPr>
        </p:nvGraphicFramePr>
        <p:xfrm>
          <a:off x="1068388" y="2344738"/>
          <a:ext cx="29130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3" imgW="1777680" imgH="533160" progId="Equation.3">
                  <p:embed/>
                </p:oleObj>
              </mc:Choice>
              <mc:Fallback>
                <p:oleObj name="Equation" r:id="rId3" imgW="1777680" imgH="5331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388" y="2344738"/>
                        <a:ext cx="2913062" cy="8731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395676" y="2682359"/>
            <a:ext cx="444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 </a:t>
            </a:r>
            <a:r>
              <a:rPr lang="en-US" dirty="0" smtClean="0">
                <a:solidFill>
                  <a:srgbClr val="FF0000"/>
                </a:solidFill>
              </a:rPr>
              <a:t>– constant depending on experimental data</a:t>
            </a:r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9569"/>
              </p:ext>
            </p:extLst>
          </p:nvPr>
        </p:nvGraphicFramePr>
        <p:xfrm>
          <a:off x="762000" y="3891756"/>
          <a:ext cx="2921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5" imgW="1777680" imgH="672840" progId="Equation.3">
                  <p:embed/>
                </p:oleObj>
              </mc:Choice>
              <mc:Fallback>
                <p:oleObj name="Equation" r:id="rId5" imgW="1777680" imgH="6728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91756"/>
                        <a:ext cx="29210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11308"/>
              </p:ext>
            </p:extLst>
          </p:nvPr>
        </p:nvGraphicFramePr>
        <p:xfrm>
          <a:off x="4419600" y="4156868"/>
          <a:ext cx="1566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7" imgW="952200" imgH="431640" progId="Equation.3">
                  <p:embed/>
                </p:oleObj>
              </mc:Choice>
              <mc:Fallback>
                <p:oleObj name="Equation" r:id="rId7" imgW="952200" imgH="43164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56868"/>
                        <a:ext cx="1566862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9728"/>
              </p:ext>
            </p:extLst>
          </p:nvPr>
        </p:nvGraphicFramePr>
        <p:xfrm>
          <a:off x="6181725" y="4136231"/>
          <a:ext cx="231616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9" imgW="1409400" imgH="444240" progId="Equation.3">
                  <p:embed/>
                </p:oleObj>
              </mc:Choice>
              <mc:Fallback>
                <p:oleObj name="Equation" r:id="rId9" imgW="1409400" imgH="4442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4136231"/>
                        <a:ext cx="2316162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457334"/>
              </p:ext>
            </p:extLst>
          </p:nvPr>
        </p:nvGraphicFramePr>
        <p:xfrm>
          <a:off x="762000" y="5092700"/>
          <a:ext cx="2232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11" imgW="1358640" imgH="711000" progId="Equation.3">
                  <p:embed/>
                </p:oleObj>
              </mc:Choice>
              <mc:Fallback>
                <p:oleObj name="Equation" r:id="rId11" imgW="1358640" imgH="7110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92700"/>
                        <a:ext cx="2232025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088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Mechanistic Model Modification…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Theoretical pump head correction</a:t>
            </a:r>
          </a:p>
          <a:p>
            <a:pPr lvl="1"/>
            <a:r>
              <a:rPr lang="en-US" sz="2400" dirty="0"/>
              <a:t>Euler head without </a:t>
            </a:r>
            <a:r>
              <a:rPr lang="en-US" sz="2400" dirty="0" smtClean="0"/>
              <a:t>pre-rotation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err="1"/>
              <a:t>W</a:t>
            </a:r>
            <a:r>
              <a:rPr lang="en-US" altLang="zh-CN" sz="2400" dirty="0" err="1"/>
              <a:t>iesner</a:t>
            </a:r>
            <a:r>
              <a:rPr lang="en-US" altLang="zh-CN" sz="2400" dirty="0"/>
              <a:t> (1967</a:t>
            </a:r>
            <a:r>
              <a:rPr lang="en-US" altLang="zh-CN" sz="2400" dirty="0" smtClean="0"/>
              <a:t>)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Zhang (2017)</a:t>
            </a:r>
            <a:endParaRPr lang="en-US" altLang="zh-CN" sz="2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764499"/>
              </p:ext>
            </p:extLst>
          </p:nvPr>
        </p:nvGraphicFramePr>
        <p:xfrm>
          <a:off x="1066800" y="2362200"/>
          <a:ext cx="27257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Equation" r:id="rId3" imgW="1663560" imgH="457200" progId="Equation.3">
                  <p:embed/>
                </p:oleObj>
              </mc:Choice>
              <mc:Fallback>
                <p:oleObj name="Equation" r:id="rId3" imgW="166356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362200"/>
                        <a:ext cx="2725738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11634"/>
              </p:ext>
            </p:extLst>
          </p:nvPr>
        </p:nvGraphicFramePr>
        <p:xfrm>
          <a:off x="4114800" y="2362200"/>
          <a:ext cx="3390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5" imgW="2070000" imgH="457200" progId="Equation.3">
                  <p:embed/>
                </p:oleObj>
              </mc:Choice>
              <mc:Fallback>
                <p:oleObj name="Equation" r:id="rId5" imgW="2070000" imgH="457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362200"/>
                        <a:ext cx="3390900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02973"/>
              </p:ext>
            </p:extLst>
          </p:nvPr>
        </p:nvGraphicFramePr>
        <p:xfrm>
          <a:off x="1066800" y="3696494"/>
          <a:ext cx="17256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7" imgW="1054080" imgH="495000" progId="Equation.3">
                  <p:embed/>
                </p:oleObj>
              </mc:Choice>
              <mc:Fallback>
                <p:oleObj name="Equation" r:id="rId7" imgW="1054080" imgH="4950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3696494"/>
                        <a:ext cx="1725613" cy="81121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78502"/>
              </p:ext>
            </p:extLst>
          </p:nvPr>
        </p:nvGraphicFramePr>
        <p:xfrm>
          <a:off x="1066800" y="4898628"/>
          <a:ext cx="22240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9" imgW="1358640" imgH="583920" progId="Equation.3">
                  <p:embed/>
                </p:oleObj>
              </mc:Choice>
              <mc:Fallback>
                <p:oleObj name="Equation" r:id="rId9" imgW="1358640" imgH="58392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898628"/>
                        <a:ext cx="2224087" cy="9588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22900"/>
              </p:ext>
            </p:extLst>
          </p:nvPr>
        </p:nvGraphicFramePr>
        <p:xfrm>
          <a:off x="4052887" y="4897134"/>
          <a:ext cx="18907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11" imgW="1155600" imgH="520560" progId="Equation.3">
                  <p:embed/>
                </p:oleObj>
              </mc:Choice>
              <mc:Fallback>
                <p:oleObj name="Equation" r:id="rId11" imgW="1155600" imgH="52056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52887" y="4897134"/>
                        <a:ext cx="1890713" cy="8556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61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1200"/>
            <a:ext cx="3048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81200"/>
            <a:ext cx="3048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5" y="4246749"/>
            <a:ext cx="3048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18" y="423703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19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ingle-phase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TE-2700</a:t>
            </a:r>
            <a:r>
              <a:rPr lang="en-US" dirty="0"/>
              <a:t> </a:t>
            </a:r>
            <a:r>
              <a:rPr lang="en-US" dirty="0" smtClean="0"/>
              <a:t>ESP</a:t>
            </a:r>
          </a:p>
          <a:p>
            <a:pPr lvl="1"/>
            <a:r>
              <a:rPr lang="en-US" dirty="0" smtClean="0"/>
              <a:t>Zhang (2017), </a:t>
            </a:r>
            <a:r>
              <a:rPr lang="en-US" dirty="0"/>
              <a:t>94 data points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81200" y="2456635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3500 rpm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245663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2400, 3500 rpm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800" y="2793701"/>
            <a:ext cx="8778240" cy="3302299"/>
            <a:chOff x="381000" y="2910545"/>
            <a:chExt cx="8778240" cy="33022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910545"/>
              <a:ext cx="4389120" cy="32918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120" y="2921004"/>
              <a:ext cx="4389120" cy="329184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7513913" y="327258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+25%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5052" y="40610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/>
              <a:t>1</a:t>
            </a:r>
            <a:r>
              <a:rPr lang="en-US" dirty="0" smtClean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22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</a:t>
            </a:r>
            <a:r>
              <a:rPr lang="en-US" altLang="zh-CN" dirty="0" smtClean="0"/>
              <a:t>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DN-1750 ESP</a:t>
            </a:r>
          </a:p>
          <a:p>
            <a:pPr lvl="1"/>
            <a:r>
              <a:rPr lang="en-US" dirty="0" smtClean="0"/>
              <a:t>Banjar (2018), 424 data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24384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3500 rpm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49854" y="245663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2</a:t>
            </a:r>
            <a:r>
              <a:rPr lang="en-US" altLang="zh-CN" dirty="0" smtClean="0"/>
              <a:t>000</a:t>
            </a:r>
            <a:r>
              <a:rPr lang="en-US" dirty="0" smtClean="0"/>
              <a:t>, </a:t>
            </a:r>
            <a:r>
              <a:rPr lang="en-US" altLang="zh-CN" dirty="0" smtClean="0"/>
              <a:t>2500, 3000, </a:t>
            </a:r>
            <a:r>
              <a:rPr lang="en-US" dirty="0" smtClean="0"/>
              <a:t>3500 rpm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07732"/>
            <a:ext cx="438912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831941"/>
            <a:ext cx="4389120" cy="3291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43800" y="329887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+25%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94939" y="408730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/>
              <a:t>1</a:t>
            </a:r>
            <a:r>
              <a:rPr lang="en-US" dirty="0" smtClean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64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86" y="2501217"/>
            <a:ext cx="5464027" cy="40980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</a:t>
            </a:r>
            <a:r>
              <a:rPr lang="en-US" altLang="zh-CN" dirty="0" smtClean="0"/>
              <a:t>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DN-1750 ESP</a:t>
            </a:r>
          </a:p>
          <a:p>
            <a:pPr lvl="1"/>
            <a:r>
              <a:rPr lang="en-US" dirty="0" smtClean="0"/>
              <a:t>Solano (2009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34290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+25%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2627" y="449028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altLang="zh-CN" dirty="0" smtClean="0"/>
              <a:t>30</a:t>
            </a:r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2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ingle-phase 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P100</a:t>
            </a:r>
            <a:r>
              <a:rPr lang="en-US" dirty="0"/>
              <a:t> </a:t>
            </a:r>
            <a:r>
              <a:rPr lang="en-US" dirty="0" smtClean="0"/>
              <a:t>ESP</a:t>
            </a:r>
          </a:p>
          <a:p>
            <a:pPr lvl="1"/>
            <a:r>
              <a:rPr lang="en-US" dirty="0" smtClean="0"/>
              <a:t>BHI, 373 data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4430" y="261932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3</a:t>
            </a:r>
            <a:r>
              <a:rPr lang="en-US" altLang="zh-CN" dirty="0" smtClean="0"/>
              <a:t>6</a:t>
            </a:r>
            <a:r>
              <a:rPr lang="en-US" dirty="0" smtClean="0"/>
              <a:t>00 rpm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1421" y="2626797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= </a:t>
            </a:r>
            <a:r>
              <a:rPr lang="en-US" altLang="zh-CN" dirty="0" smtClean="0"/>
              <a:t>3600, 2400 </a:t>
            </a:r>
            <a:r>
              <a:rPr lang="en-US" dirty="0" smtClean="0"/>
              <a:t>rpm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438912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2895600"/>
            <a:ext cx="4389120" cy="3291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88327" y="340039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+25%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10081" y="41657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/>
              <a:t>1</a:t>
            </a:r>
            <a:r>
              <a:rPr lang="en-US" dirty="0" smtClean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1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TUALP ESP Experimental </a:t>
            </a:r>
            <a:r>
              <a:rPr lang="en-US" dirty="0" smtClean="0"/>
              <a:t>Data</a:t>
            </a:r>
            <a:r>
              <a:rPr lang="en-US" altLang="zh-CN" dirty="0" smtClean="0"/>
              <a:t>base</a:t>
            </a:r>
            <a:endParaRPr lang="en-US" dirty="0" smtClean="0"/>
          </a:p>
          <a:p>
            <a:r>
              <a:rPr lang="en-US" dirty="0" smtClean="0"/>
              <a:t>Mechanistic Model Validation</a:t>
            </a:r>
          </a:p>
          <a:p>
            <a:pPr lvl="1"/>
            <a:r>
              <a:rPr lang="en-US" dirty="0" smtClean="0"/>
              <a:t>Model Overview</a:t>
            </a:r>
          </a:p>
          <a:p>
            <a:pPr lvl="1"/>
            <a:r>
              <a:rPr lang="en-US" dirty="0" smtClean="0"/>
              <a:t>Single-phase Flow</a:t>
            </a:r>
          </a:p>
          <a:p>
            <a:pPr lvl="1"/>
            <a:r>
              <a:rPr lang="en-US" dirty="0" smtClean="0"/>
              <a:t>Emulsion Flow</a:t>
            </a:r>
          </a:p>
          <a:p>
            <a:pPr lvl="1"/>
            <a:r>
              <a:rPr lang="en-US" dirty="0" smtClean="0"/>
              <a:t>Gas-liquid </a:t>
            </a:r>
            <a:r>
              <a:rPr lang="en-US" dirty="0"/>
              <a:t>F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Conclusions and Discussions</a:t>
            </a:r>
          </a:p>
          <a:p>
            <a:r>
              <a:rPr lang="en-US" dirty="0" smtClean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Emulsion</a:t>
            </a:r>
            <a:r>
              <a:rPr lang="en-US" altLang="zh-CN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8686800" cy="5045075"/>
          </a:xfrm>
        </p:spPr>
        <p:txBody>
          <a:bodyPr/>
          <a:lstStyle/>
          <a:p>
            <a:r>
              <a:rPr lang="en-US" dirty="0" smtClean="0"/>
              <a:t>DN-1750 ESP</a:t>
            </a:r>
          </a:p>
          <a:p>
            <a:pPr lvl="1"/>
            <a:r>
              <a:rPr lang="en-US" dirty="0" smtClean="0"/>
              <a:t>Banjar (2018), 603 data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52400" y="2508766"/>
            <a:ext cx="8763000" cy="3552705"/>
            <a:chOff x="152400" y="2710935"/>
            <a:chExt cx="8763000" cy="3552705"/>
          </a:xfrm>
        </p:grpSpPr>
        <p:grpSp>
          <p:nvGrpSpPr>
            <p:cNvPr id="14" name="Group 13"/>
            <p:cNvGrpSpPr/>
            <p:nvPr/>
          </p:nvGrpSpPr>
          <p:grpSpPr>
            <a:xfrm>
              <a:off x="152400" y="2971799"/>
              <a:ext cx="8763000" cy="3291841"/>
              <a:chOff x="152400" y="2971799"/>
              <a:chExt cx="8763000" cy="3291841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" y="2971800"/>
                <a:ext cx="4389120" cy="329184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6280" y="2971799"/>
                <a:ext cx="4389120" cy="329184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7239000" y="335280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23289" y="424838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-25%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4901" y="335280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19190" y="424838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-25%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0094" y="2710935"/>
              <a:ext cx="1634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Previous model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1800" y="2716769"/>
              <a:ext cx="1262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r>
                <a:rPr lang="en-US" altLang="zh-CN" dirty="0" smtClean="0"/>
                <a:t>ew</a:t>
              </a:r>
              <a:r>
                <a:rPr lang="en-US" dirty="0" smtClean="0"/>
                <a:t>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847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Gas-liquid Two-phase F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drag force </a:t>
            </a:r>
            <a:r>
              <a:rPr lang="en-US" altLang="zh-CN" dirty="0" smtClean="0"/>
              <a:t>coefficient</a:t>
            </a:r>
          </a:p>
          <a:p>
            <a:pPr lvl="1"/>
            <a:r>
              <a:rPr lang="en-US" dirty="0" smtClean="0"/>
              <a:t>TE-2700, N = 3500 rpm, </a:t>
            </a:r>
            <a:r>
              <a:rPr lang="en-US" i="1" dirty="0" smtClean="0"/>
              <a:t>Q</a:t>
            </a:r>
            <a:r>
              <a:rPr lang="en-US" i="1" baseline="-25000" dirty="0" smtClean="0"/>
              <a:t>L</a:t>
            </a:r>
            <a:r>
              <a:rPr lang="en-US" dirty="0" smtClean="0"/>
              <a:t> = 2700 bpd, </a:t>
            </a:r>
            <a:r>
              <a:rPr lang="el-GR" i="1" dirty="0" smtClean="0"/>
              <a:t>ρ</a:t>
            </a:r>
            <a:r>
              <a:rPr lang="en-US" baseline="-25000" dirty="0" smtClean="0"/>
              <a:t>G</a:t>
            </a:r>
            <a:r>
              <a:rPr lang="en-US" dirty="0" smtClean="0"/>
              <a:t> = 11.2 kg/m</a:t>
            </a:r>
            <a:r>
              <a:rPr lang="en-US" baseline="30000" dirty="0" smtClean="0"/>
              <a:t>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3032760"/>
            <a:ext cx="4389120" cy="3291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032760"/>
            <a:ext cx="438912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1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Gas-liquid Two-phase F</a:t>
            </a:r>
            <a:r>
              <a:rPr lang="en-US" dirty="0" smtClean="0"/>
              <a:t>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model prediction</a:t>
            </a:r>
          </a:p>
          <a:p>
            <a:pPr lvl="1"/>
            <a:r>
              <a:rPr lang="en-US" dirty="0"/>
              <a:t>Z</a:t>
            </a:r>
            <a:r>
              <a:rPr lang="en-US" altLang="zh-CN" dirty="0"/>
              <a:t>hu (2017) experimental </a:t>
            </a:r>
            <a:r>
              <a:rPr lang="en-US" altLang="zh-CN" dirty="0" smtClean="0"/>
              <a:t>data, </a:t>
            </a:r>
            <a:r>
              <a:rPr lang="en-US" dirty="0" smtClean="0"/>
              <a:t>TE-2700</a:t>
            </a:r>
            <a:r>
              <a:rPr lang="en-US" dirty="0"/>
              <a:t>, </a:t>
            </a:r>
            <a:r>
              <a:rPr lang="en-US" dirty="0" smtClean="0"/>
              <a:t>N = 3500 rpm,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sep</a:t>
            </a:r>
            <a:r>
              <a:rPr lang="en-US" dirty="0" smtClean="0"/>
              <a:t> = 150 psig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5415" y="2895600"/>
            <a:ext cx="8893169" cy="3589865"/>
            <a:chOff x="182880" y="2771894"/>
            <a:chExt cx="8893169" cy="3589865"/>
          </a:xfrm>
        </p:grpSpPr>
        <p:grpSp>
          <p:nvGrpSpPr>
            <p:cNvPr id="10" name="Group 9"/>
            <p:cNvGrpSpPr/>
            <p:nvPr/>
          </p:nvGrpSpPr>
          <p:grpSpPr>
            <a:xfrm>
              <a:off x="4686929" y="2771894"/>
              <a:ext cx="4389120" cy="3560643"/>
              <a:chOff x="152400" y="2550597"/>
              <a:chExt cx="4389120" cy="356064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" y="2819400"/>
                <a:ext cx="4389120" cy="329184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070706" y="2550597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= Q</a:t>
                </a:r>
                <a:r>
                  <a:rPr lang="en-US" baseline="-25000" dirty="0" smtClean="0"/>
                  <a:t>BEP</a:t>
                </a:r>
                <a:endParaRPr lang="en-US" baseline="-25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82880" y="2819400"/>
              <a:ext cx="4389120" cy="3542359"/>
              <a:chOff x="4602480" y="2568881"/>
              <a:chExt cx="4389120" cy="354235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2480" y="2819400"/>
                <a:ext cx="4389120" cy="329184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355080" y="2568881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= 0.75Q</a:t>
                </a:r>
                <a:r>
                  <a:rPr lang="en-US" baseline="-25000" dirty="0" smtClean="0"/>
                  <a:t>BEP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154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Gas-liquid Two-phase F</a:t>
            </a:r>
            <a:r>
              <a:rPr lang="en-US" dirty="0" smtClean="0"/>
              <a:t>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model prediction</a:t>
            </a:r>
          </a:p>
          <a:p>
            <a:pPr lvl="1"/>
            <a:r>
              <a:rPr lang="en-US" dirty="0"/>
              <a:t>Zhu (2017) experimental </a:t>
            </a:r>
            <a:r>
              <a:rPr lang="en-US" dirty="0" smtClean="0"/>
              <a:t>data, TE2700</a:t>
            </a:r>
            <a:r>
              <a:rPr lang="en-US" dirty="0"/>
              <a:t>, </a:t>
            </a:r>
            <a:r>
              <a:rPr lang="en-US" dirty="0" smtClean="0"/>
              <a:t>N = 3500 rpm,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sep</a:t>
            </a:r>
            <a:r>
              <a:rPr lang="en-US" dirty="0" smtClean="0"/>
              <a:t> = 150 psig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85160"/>
            <a:ext cx="4389120" cy="3291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3163252"/>
            <a:ext cx="4389120" cy="3291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8800" y="2978586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gd</a:t>
            </a:r>
            <a:r>
              <a:rPr lang="en-US" dirty="0" smtClean="0"/>
              <a:t> = 0.01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636330" y="2978586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gd</a:t>
            </a:r>
            <a:r>
              <a:rPr lang="en-US" dirty="0" smtClean="0"/>
              <a:t> = 0.03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66754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Gas-liquid Two-phase </a:t>
            </a:r>
            <a:r>
              <a:rPr lang="en-US" dirty="0" smtClean="0"/>
              <a:t>Flow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altLang="zh-CN" dirty="0" smtClean="0"/>
              <a:t>with Zhu (2017) data</a:t>
            </a:r>
          </a:p>
          <a:p>
            <a:pPr lvl="1"/>
            <a:r>
              <a:rPr lang="en-US" dirty="0" err="1" smtClean="0"/>
              <a:t>P</a:t>
            </a:r>
            <a:r>
              <a:rPr lang="en-US" baseline="-25000" dirty="0" err="1" smtClean="0"/>
              <a:t>sep</a:t>
            </a:r>
            <a:r>
              <a:rPr lang="en-US" dirty="0" smtClean="0"/>
              <a:t>: 50, 100, 150 psig</a:t>
            </a:r>
          </a:p>
          <a:p>
            <a:pPr lvl="1"/>
            <a:r>
              <a:rPr lang="en-US" dirty="0" smtClean="0"/>
              <a:t>N: 1800, 3500 rpm at stage 3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04887" y="3000494"/>
            <a:ext cx="4389120" cy="3476506"/>
            <a:chOff x="104887" y="3000494"/>
            <a:chExt cx="4389120" cy="3476506"/>
          </a:xfrm>
        </p:grpSpPr>
        <p:grpSp>
          <p:nvGrpSpPr>
            <p:cNvPr id="10" name="Group 9"/>
            <p:cNvGrpSpPr/>
            <p:nvPr/>
          </p:nvGrpSpPr>
          <p:grpSpPr>
            <a:xfrm>
              <a:off x="104887" y="3000494"/>
              <a:ext cx="4389120" cy="3476506"/>
              <a:chOff x="104887" y="2543294"/>
              <a:chExt cx="4389120" cy="347650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87" y="2727960"/>
                <a:ext cx="4389120" cy="329184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905000" y="2543294"/>
                <a:ext cx="1288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Surging test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532373" y="3505200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6662" y="440078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-25%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602480" y="3000494"/>
            <a:ext cx="4389120" cy="3476506"/>
            <a:chOff x="4602480" y="3000494"/>
            <a:chExt cx="4389120" cy="3476506"/>
          </a:xfrm>
        </p:grpSpPr>
        <p:grpSp>
          <p:nvGrpSpPr>
            <p:cNvPr id="11" name="Group 10"/>
            <p:cNvGrpSpPr/>
            <p:nvPr/>
          </p:nvGrpSpPr>
          <p:grpSpPr>
            <a:xfrm>
              <a:off x="4602480" y="3000494"/>
              <a:ext cx="4389120" cy="3476506"/>
              <a:chOff x="4602480" y="2543294"/>
              <a:chExt cx="4389120" cy="3476506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2480" y="2727960"/>
                <a:ext cx="4389120" cy="329184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400800" y="2543294"/>
                <a:ext cx="1426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Mapping test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056160" y="3489375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+25%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86281" y="4216121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-25%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9828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Gas-liquid Two-phase </a:t>
            </a:r>
            <a:r>
              <a:rPr lang="en-US" dirty="0" smtClean="0"/>
              <a:t>Flow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Comparison </a:t>
            </a:r>
            <a:r>
              <a:rPr lang="en-US" altLang="zh-CN" sz="2800" dirty="0"/>
              <a:t>with </a:t>
            </a:r>
            <a:r>
              <a:rPr lang="en-US" altLang="zh-CN" sz="2800" dirty="0" err="1" smtClean="0"/>
              <a:t>Gamboa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2007) data</a:t>
            </a:r>
          </a:p>
          <a:p>
            <a:pPr lvl="1"/>
            <a:r>
              <a:rPr lang="en-US" altLang="zh-CN" sz="2400" dirty="0" smtClean="0"/>
              <a:t>N = 3500 rpm, P</a:t>
            </a:r>
            <a:r>
              <a:rPr lang="en-US" altLang="zh-CN" sz="2400" baseline="-25000" dirty="0" smtClean="0"/>
              <a:t>in</a:t>
            </a:r>
            <a:r>
              <a:rPr lang="en-US" altLang="zh-CN" sz="2400" dirty="0" smtClean="0"/>
              <a:t> = 150 psig, </a:t>
            </a:r>
            <a:r>
              <a:rPr lang="en-US" altLang="zh-CN" sz="2400" dirty="0" err="1" smtClean="0"/>
              <a:t>Q</a:t>
            </a:r>
            <a:r>
              <a:rPr lang="en-US" altLang="zh-CN" sz="2400" baseline="-25000" dirty="0" err="1" smtClean="0"/>
              <a:t>gd</a:t>
            </a:r>
            <a:r>
              <a:rPr lang="en-US" altLang="zh-CN" sz="2400" dirty="0" smtClean="0"/>
              <a:t> = 0.1, 0.2, 0.3, 0.4</a:t>
            </a:r>
            <a:endParaRPr lang="en-US" altLang="zh-CN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86000"/>
            <a:ext cx="2804160" cy="210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286000"/>
            <a:ext cx="2804160" cy="2103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35475"/>
            <a:ext cx="2804160" cy="21031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4450080"/>
            <a:ext cx="2804160" cy="210312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86000" y="3464870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Qgd</a:t>
            </a:r>
            <a:r>
              <a:rPr lang="en-US" sz="1400" dirty="0" smtClean="0"/>
              <a:t> = 0.01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5285" y="344096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Qgd</a:t>
            </a:r>
            <a:r>
              <a:rPr lang="en-US" sz="1400" dirty="0" smtClean="0"/>
              <a:t> = 0.02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5712496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Qgd</a:t>
            </a:r>
            <a:r>
              <a:rPr lang="en-US" sz="1400" dirty="0" smtClean="0"/>
              <a:t> = 0.03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5743704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Qgd</a:t>
            </a:r>
            <a:r>
              <a:rPr lang="en-US" sz="1400" dirty="0" smtClean="0"/>
              <a:t> = 0.04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2984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and </a:t>
            </a:r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Mechanistic model is verified with a large database with more than ~1</a:t>
            </a:r>
            <a:r>
              <a:rPr lang="en-US" altLang="zh-CN" dirty="0" smtClean="0"/>
              <a:t>9</a:t>
            </a:r>
            <a:r>
              <a:rPr lang="en-US" dirty="0" smtClean="0"/>
              <a:t>0K data points</a:t>
            </a:r>
          </a:p>
          <a:p>
            <a:r>
              <a:rPr lang="en-US" dirty="0" smtClean="0"/>
              <a:t>For single-phase and emulsion flow, the mechanistic model predicts ESP boosting pressure with good agreement against experimental measurements</a:t>
            </a:r>
          </a:p>
          <a:p>
            <a:r>
              <a:rPr lang="en-US" dirty="0" smtClean="0"/>
              <a:t>Prediction error for ESP single-phase or emulsion flow boosting pressure is </a:t>
            </a:r>
            <a:r>
              <a:rPr lang="en-US" dirty="0" smtClean="0"/>
              <a:t>around </a:t>
            </a:r>
            <a:r>
              <a:rPr lang="en-US" dirty="0" smtClean="0"/>
              <a:t>25</a:t>
            </a:r>
            <a:r>
              <a:rPr lang="en-US" dirty="0" smtClean="0"/>
              <a:t>%</a:t>
            </a:r>
          </a:p>
          <a:p>
            <a:r>
              <a:rPr lang="en-US" dirty="0" smtClean="0"/>
              <a:t>The mechanistic model predictions of ESP boosting pressure under gas-liquid two-phase flow needs to be improved with better closure relationships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0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Improve mechanistic model for ESP </a:t>
            </a:r>
            <a:r>
              <a:rPr lang="en-US" dirty="0"/>
              <a:t>boosting pressure </a:t>
            </a:r>
            <a:r>
              <a:rPr lang="en-US" dirty="0" smtClean="0"/>
              <a:t>under single-phase or emulsion flow and validate with more experimental data</a:t>
            </a:r>
          </a:p>
          <a:p>
            <a:r>
              <a:rPr lang="en-US" dirty="0" smtClean="0"/>
              <a:t>Review closure relationships for two-phase pipe flow, develop more suitable correlation for drag coefficient in rotating ESPs</a:t>
            </a:r>
          </a:p>
          <a:p>
            <a:r>
              <a:rPr lang="en-US" dirty="0" smtClean="0"/>
              <a:t>Verify mechanistic model with improved closure relationships against experimental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Data Bank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TUALP conducted extensive experimental tests of ESP performance under various flow conditions</a:t>
            </a:r>
            <a:endParaRPr lang="en-US" dirty="0"/>
          </a:p>
          <a:p>
            <a:r>
              <a:rPr lang="en-US" dirty="0" smtClean="0"/>
              <a:t>ESP: GC-6100, TE-2700, DN-1750, P100</a:t>
            </a:r>
            <a:endParaRPr lang="en-US" dirty="0"/>
          </a:p>
          <a:p>
            <a:pPr lvl="1"/>
            <a:r>
              <a:rPr lang="en-US" dirty="0" smtClean="0"/>
              <a:t>High-viscosity fluid flow: </a:t>
            </a:r>
            <a:r>
              <a:rPr lang="en-US" sz="2400" dirty="0" smtClean="0"/>
              <a:t>TE-2700, DN-1750, P100</a:t>
            </a:r>
          </a:p>
          <a:p>
            <a:pPr lvl="1"/>
            <a:r>
              <a:rPr lang="en-US" dirty="0" smtClean="0"/>
              <a:t>Gas/liquid two-phase flow: GC-6100, TE-2700</a:t>
            </a:r>
          </a:p>
          <a:p>
            <a:pPr lvl="1"/>
            <a:r>
              <a:rPr lang="en-US" dirty="0" smtClean="0"/>
              <a:t>Oil/water emulsion flow: DN-1750</a:t>
            </a:r>
          </a:p>
          <a:p>
            <a:r>
              <a:rPr lang="en-US" dirty="0" smtClean="0"/>
              <a:t>The new data bank is based on SQLite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 </a:t>
            </a:r>
            <a:r>
              <a:rPr lang="en-US" dirty="0" smtClean="0"/>
              <a:t>Bank…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bank includes:</a:t>
            </a:r>
          </a:p>
          <a:p>
            <a:pPr lvl="1"/>
            <a:r>
              <a:rPr lang="en-US" dirty="0" smtClean="0"/>
              <a:t>GC-6100 ESP</a:t>
            </a:r>
          </a:p>
          <a:p>
            <a:pPr lvl="2"/>
            <a:r>
              <a:rPr lang="en-US" dirty="0" err="1" smtClean="0"/>
              <a:t>Gamboa</a:t>
            </a:r>
            <a:r>
              <a:rPr lang="en-US" dirty="0" smtClean="0"/>
              <a:t> (2008): 21,050 data points</a:t>
            </a:r>
          </a:p>
          <a:p>
            <a:pPr lvl="1"/>
            <a:r>
              <a:rPr lang="en-US" dirty="0" smtClean="0"/>
              <a:t>TE-2700 ESP</a:t>
            </a:r>
          </a:p>
          <a:p>
            <a:pPr lvl="2"/>
            <a:r>
              <a:rPr lang="en-US" dirty="0" smtClean="0"/>
              <a:t>Zhu (2017): 870 data points</a:t>
            </a:r>
          </a:p>
          <a:p>
            <a:pPr lvl="2"/>
            <a:r>
              <a:rPr lang="en-US" dirty="0" smtClean="0"/>
              <a:t>Zhang (2017): 94 data points</a:t>
            </a:r>
          </a:p>
          <a:p>
            <a:pPr lvl="1"/>
            <a:r>
              <a:rPr lang="en-US" dirty="0" smtClean="0"/>
              <a:t>DN-1750 ESP</a:t>
            </a:r>
          </a:p>
          <a:p>
            <a:pPr lvl="2"/>
            <a:r>
              <a:rPr lang="en-US" dirty="0" smtClean="0"/>
              <a:t>Solano (2009): 168,883 data points</a:t>
            </a:r>
          </a:p>
          <a:p>
            <a:pPr lvl="2"/>
            <a:r>
              <a:rPr lang="en-US" dirty="0" smtClean="0"/>
              <a:t>Banjar (2018): 1642 data points</a:t>
            </a:r>
          </a:p>
          <a:p>
            <a:pPr lvl="1"/>
            <a:r>
              <a:rPr lang="en-US" dirty="0" smtClean="0"/>
              <a:t>P100 ESP: 390 data points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 Bank…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the database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9217"/>
            <a:ext cx="4171950" cy="3063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520919"/>
            <a:ext cx="8915400" cy="29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 Bank…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</a:t>
            </a:r>
            <a:r>
              <a:rPr lang="en-US" altLang="zh-CN" dirty="0" smtClean="0"/>
              <a:t>uery</a:t>
            </a:r>
            <a:r>
              <a:rPr lang="en-US" dirty="0" smtClean="0"/>
              <a:t> the database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console: </a:t>
            </a:r>
            <a:endParaRPr lang="en-US" dirty="0" smtClean="0"/>
          </a:p>
          <a:p>
            <a:pPr marL="354330" lvl="1" indent="0">
              <a:buNone/>
            </a:pPr>
            <a:r>
              <a:rPr lang="en-US" dirty="0"/>
              <a:t>	</a:t>
            </a:r>
            <a:r>
              <a:rPr lang="en-US" dirty="0" smtClean="0"/>
              <a:t>	select </a:t>
            </a:r>
            <a:r>
              <a:rPr lang="en-US" dirty="0"/>
              <a:t>* from </a:t>
            </a:r>
            <a:r>
              <a:rPr lang="en-US" dirty="0" smtClean="0"/>
              <a:t>DN1750_Banjar</a:t>
            </a:r>
          </a:p>
          <a:p>
            <a:pPr lvl="1"/>
            <a:r>
              <a:rPr lang="en-US" dirty="0" smtClean="0"/>
              <a:t>Python console: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35433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86000" y="3505200"/>
            <a:ext cx="487680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import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 = sqlite3.connect(</a:t>
            </a:r>
            <a:r>
              <a:rPr lang="en-US" alt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ESP.db</a:t>
            </a:r>
            <a:r>
              <a:rPr lang="en-US" alt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c.execute</a:t>
            </a:r>
            <a:r>
              <a:rPr lang="en-US" alt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(“select * from DN1750_Banjar”)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Conn.close</a:t>
            </a:r>
            <a:r>
              <a:rPr lang="en-US" alt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05529"/>
            <a:ext cx="8912795" cy="162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6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Data </a:t>
            </a:r>
            <a:r>
              <a:rPr lang="en-US" dirty="0" smtClean="0"/>
              <a:t>Bank…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SQL database is faster to query compared to *.</a:t>
            </a:r>
            <a:r>
              <a:rPr lang="en-US" dirty="0" err="1" smtClean="0"/>
              <a:t>xlsx</a:t>
            </a:r>
            <a:r>
              <a:rPr lang="en-US" dirty="0" smtClean="0"/>
              <a:t>, *.csv, *.txt, especially for much larger data volume</a:t>
            </a:r>
          </a:p>
          <a:p>
            <a:pPr lvl="1"/>
            <a:r>
              <a:rPr lang="en-US" dirty="0" smtClean="0"/>
              <a:t>Occupy much less space on hard drive</a:t>
            </a:r>
          </a:p>
          <a:p>
            <a:pPr lvl="1"/>
            <a:r>
              <a:rPr lang="en-US" dirty="0" smtClean="0"/>
              <a:t>Database is easier to program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Not easy to create, access or edit compared to *.</a:t>
            </a:r>
            <a:r>
              <a:rPr lang="en-US" dirty="0" err="1" smtClean="0"/>
              <a:t>xlsx</a:t>
            </a:r>
            <a:r>
              <a:rPr lang="en-US" dirty="0" smtClean="0"/>
              <a:t>, *.csv etc., require SQL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21,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66th ABM, Tulsa, 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12290</TotalTime>
  <Words>1714</Words>
  <Application>Microsoft Office PowerPoint</Application>
  <PresentationFormat>On-screen Show (4:3)</PresentationFormat>
  <Paragraphs>448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宋体</vt:lpstr>
      <vt:lpstr>宋体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Theme</vt:lpstr>
      <vt:lpstr>Equation</vt:lpstr>
      <vt:lpstr>Microsoft Equation 3.0</vt:lpstr>
      <vt:lpstr>Mechanistic Modeling of ESP Performance under Various Flow Conditions</vt:lpstr>
      <vt:lpstr>Applications</vt:lpstr>
      <vt:lpstr>Objectives</vt:lpstr>
      <vt:lpstr>Outline</vt:lpstr>
      <vt:lpstr>Experimental Data Bank</vt:lpstr>
      <vt:lpstr>Experimental Data Bank…</vt:lpstr>
      <vt:lpstr>Experimental Data Bank…</vt:lpstr>
      <vt:lpstr>Experimental Data Bank…</vt:lpstr>
      <vt:lpstr>Experimental Data Bank…</vt:lpstr>
      <vt:lpstr>Mechanistic Model Overview</vt:lpstr>
      <vt:lpstr>Mechanistic Model Overview…</vt:lpstr>
      <vt:lpstr>Mechanistic Model Overview…</vt:lpstr>
      <vt:lpstr>Mechanistic Model Overview…</vt:lpstr>
      <vt:lpstr>Mechanistic Model Overview…</vt:lpstr>
      <vt:lpstr>Mechanistic Model Overview…</vt:lpstr>
      <vt:lpstr>Closure Relationships</vt:lpstr>
      <vt:lpstr>Closure Relationships…</vt:lpstr>
      <vt:lpstr>Closure Relationships…</vt:lpstr>
      <vt:lpstr>Closure Relationships…</vt:lpstr>
      <vt:lpstr>Single-phase Flow</vt:lpstr>
      <vt:lpstr>Single-phase Flow</vt:lpstr>
      <vt:lpstr>Single-phase Flow…</vt:lpstr>
      <vt:lpstr>Single-phase Flow…</vt:lpstr>
      <vt:lpstr>Single-phase Flow…</vt:lpstr>
      <vt:lpstr>Mechanistic Model Modification</vt:lpstr>
      <vt:lpstr>Mechanistic Model Modification…</vt:lpstr>
      <vt:lpstr>Mechanistic Model Modification…</vt:lpstr>
      <vt:lpstr>Mechanistic Model Modification…</vt:lpstr>
      <vt:lpstr>Mechanistic Model Modification…</vt:lpstr>
      <vt:lpstr>Mechanistic Model Modification…</vt:lpstr>
      <vt:lpstr>Mechanistic Model Modification…</vt:lpstr>
      <vt:lpstr>Mechanistic Model Modification…</vt:lpstr>
      <vt:lpstr>Mechanistic Model Modification…</vt:lpstr>
      <vt:lpstr>Mechanistic Model Modification…</vt:lpstr>
      <vt:lpstr>Single-phase Flow…</vt:lpstr>
      <vt:lpstr>Single-phase Flow</vt:lpstr>
      <vt:lpstr>Single-phase Flow…</vt:lpstr>
      <vt:lpstr>Single-phase Flow…</vt:lpstr>
      <vt:lpstr>Single-phase Flow…</vt:lpstr>
      <vt:lpstr>Emulsion Flow</vt:lpstr>
      <vt:lpstr>Gas-liquid Two-phase Flow</vt:lpstr>
      <vt:lpstr>Gas-liquid Two-phase Flow…</vt:lpstr>
      <vt:lpstr>Gas-liquid Two-phase Flow…</vt:lpstr>
      <vt:lpstr>Gas-liquid Two-phase Flow…</vt:lpstr>
      <vt:lpstr>Gas-liquid Two-phase Flow…</vt:lpstr>
      <vt:lpstr>Conclusions and Discussions</vt:lpstr>
      <vt:lpstr>Future Work</vt:lpstr>
    </vt:vector>
  </TitlesOfParts>
  <Company>University of Tulsa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hong-quan-zhang</dc:creator>
  <cp:lastModifiedBy>Zhu, Jianjun</cp:lastModifiedBy>
  <cp:revision>138</cp:revision>
  <dcterms:created xsi:type="dcterms:W3CDTF">2012-05-04T22:09:09Z</dcterms:created>
  <dcterms:modified xsi:type="dcterms:W3CDTF">2018-09-16T22:37:43Z</dcterms:modified>
</cp:coreProperties>
</file>