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3" r:id="rId7"/>
    <p:sldId id="291" r:id="rId8"/>
    <p:sldId id="293" r:id="rId9"/>
    <p:sldId id="294" r:id="rId10"/>
    <p:sldId id="292" r:id="rId11"/>
    <p:sldId id="286" r:id="rId12"/>
    <p:sldId id="297" r:id="rId13"/>
    <p:sldId id="266" r:id="rId14"/>
    <p:sldId id="268" r:id="rId15"/>
    <p:sldId id="265" r:id="rId16"/>
    <p:sldId id="267" r:id="rId17"/>
    <p:sldId id="296" r:id="rId18"/>
    <p:sldId id="303" r:id="rId19"/>
    <p:sldId id="269" r:id="rId20"/>
    <p:sldId id="298" r:id="rId21"/>
    <p:sldId id="299" r:id="rId22"/>
    <p:sldId id="300" r:id="rId23"/>
    <p:sldId id="301" r:id="rId24"/>
    <p:sldId id="276" r:id="rId25"/>
    <p:sldId id="277" r:id="rId26"/>
    <p:sldId id="278" r:id="rId27"/>
    <p:sldId id="281" r:id="rId28"/>
    <p:sldId id="282" r:id="rId29"/>
    <p:sldId id="283" r:id="rId30"/>
    <p:sldId id="284" r:id="rId31"/>
    <p:sldId id="285" r:id="rId32"/>
    <p:sldId id="295" r:id="rId33"/>
    <p:sldId id="280" r:id="rId34"/>
    <p:sldId id="287" r:id="rId35"/>
    <p:sldId id="288" r:id="rId36"/>
    <p:sldId id="289" r:id="rId37"/>
    <p:sldId id="304" r:id="rId38"/>
    <p:sldId id="305" r:id="rId3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4" d="100"/>
          <a:sy n="104" d="100"/>
        </p:scale>
        <p:origin x="284" y="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984D60-1920-5F79-01E9-2709F7489D9D}"/>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A4708920-DD68-1C28-DE90-F277164DA5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8537AB75-F957-6029-5B60-827BAC2274EE}"/>
              </a:ext>
            </a:extLst>
          </p:cNvPr>
          <p:cNvSpPr>
            <a:spLocks noGrp="1"/>
          </p:cNvSpPr>
          <p:nvPr>
            <p:ph type="dt" sz="half" idx="10"/>
          </p:nvPr>
        </p:nvSpPr>
        <p:spPr/>
        <p:txBody>
          <a:bodyPr/>
          <a:lstStyle/>
          <a:p>
            <a:fld id="{C81073C1-F98C-42A6-B845-D081102A70D1}" type="datetimeFigureOut">
              <a:rPr lang="tr-TR" smtClean="0"/>
              <a:t>17.03.2025</a:t>
            </a:fld>
            <a:endParaRPr lang="tr-TR"/>
          </a:p>
        </p:txBody>
      </p:sp>
      <p:sp>
        <p:nvSpPr>
          <p:cNvPr id="5" name="Alt Bilgi Yer Tutucusu 4">
            <a:extLst>
              <a:ext uri="{FF2B5EF4-FFF2-40B4-BE49-F238E27FC236}">
                <a16:creationId xmlns:a16="http://schemas.microsoft.com/office/drawing/2014/main" id="{D46A1964-94DE-BC3D-F952-D5EB0BEEB2B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0027237-9691-7F1F-356E-CE1A0E1A7721}"/>
              </a:ext>
            </a:extLst>
          </p:cNvPr>
          <p:cNvSpPr>
            <a:spLocks noGrp="1"/>
          </p:cNvSpPr>
          <p:nvPr>
            <p:ph type="sldNum" sz="quarter" idx="12"/>
          </p:nvPr>
        </p:nvSpPr>
        <p:spPr/>
        <p:txBody>
          <a:bodyPr/>
          <a:lstStyle/>
          <a:p>
            <a:fld id="{E5C4CD8B-6F33-4747-8C82-856F66063DE1}" type="slidenum">
              <a:rPr lang="tr-TR" smtClean="0"/>
              <a:t>‹#›</a:t>
            </a:fld>
            <a:endParaRPr lang="tr-TR"/>
          </a:p>
        </p:txBody>
      </p:sp>
    </p:spTree>
    <p:extLst>
      <p:ext uri="{BB962C8B-B14F-4D97-AF65-F5344CB8AC3E}">
        <p14:creationId xmlns:p14="http://schemas.microsoft.com/office/powerpoint/2010/main" val="3416295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5DD696-8D3D-1ACA-A64E-65D2C5ED6807}"/>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1924806E-BF36-02B4-7580-C59D1F5B4CB9}"/>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75E6F9B-C122-EE3D-FC9E-9EA60674BB3F}"/>
              </a:ext>
            </a:extLst>
          </p:cNvPr>
          <p:cNvSpPr>
            <a:spLocks noGrp="1"/>
          </p:cNvSpPr>
          <p:nvPr>
            <p:ph type="dt" sz="half" idx="10"/>
          </p:nvPr>
        </p:nvSpPr>
        <p:spPr/>
        <p:txBody>
          <a:bodyPr/>
          <a:lstStyle/>
          <a:p>
            <a:fld id="{C81073C1-F98C-42A6-B845-D081102A70D1}" type="datetimeFigureOut">
              <a:rPr lang="tr-TR" smtClean="0"/>
              <a:t>17.03.2025</a:t>
            </a:fld>
            <a:endParaRPr lang="tr-TR"/>
          </a:p>
        </p:txBody>
      </p:sp>
      <p:sp>
        <p:nvSpPr>
          <p:cNvPr id="5" name="Alt Bilgi Yer Tutucusu 4">
            <a:extLst>
              <a:ext uri="{FF2B5EF4-FFF2-40B4-BE49-F238E27FC236}">
                <a16:creationId xmlns:a16="http://schemas.microsoft.com/office/drawing/2014/main" id="{982C3198-AF02-6984-3896-9562BD695BA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968936D-AC99-E8AB-B2F5-F4C92241A112}"/>
              </a:ext>
            </a:extLst>
          </p:cNvPr>
          <p:cNvSpPr>
            <a:spLocks noGrp="1"/>
          </p:cNvSpPr>
          <p:nvPr>
            <p:ph type="sldNum" sz="quarter" idx="12"/>
          </p:nvPr>
        </p:nvSpPr>
        <p:spPr/>
        <p:txBody>
          <a:bodyPr/>
          <a:lstStyle/>
          <a:p>
            <a:fld id="{E5C4CD8B-6F33-4747-8C82-856F66063DE1}" type="slidenum">
              <a:rPr lang="tr-TR" smtClean="0"/>
              <a:t>‹#›</a:t>
            </a:fld>
            <a:endParaRPr lang="tr-TR"/>
          </a:p>
        </p:txBody>
      </p:sp>
    </p:spTree>
    <p:extLst>
      <p:ext uri="{BB962C8B-B14F-4D97-AF65-F5344CB8AC3E}">
        <p14:creationId xmlns:p14="http://schemas.microsoft.com/office/powerpoint/2010/main" val="4252517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A293FBC5-CF69-B5D8-D66B-46DAD6069C47}"/>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43F71A26-D060-5AC5-056F-55632AB71DB5}"/>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8FDB054-5512-46EC-E8FD-8E9B0C89C18D}"/>
              </a:ext>
            </a:extLst>
          </p:cNvPr>
          <p:cNvSpPr>
            <a:spLocks noGrp="1"/>
          </p:cNvSpPr>
          <p:nvPr>
            <p:ph type="dt" sz="half" idx="10"/>
          </p:nvPr>
        </p:nvSpPr>
        <p:spPr/>
        <p:txBody>
          <a:bodyPr/>
          <a:lstStyle/>
          <a:p>
            <a:fld id="{C81073C1-F98C-42A6-B845-D081102A70D1}" type="datetimeFigureOut">
              <a:rPr lang="tr-TR" smtClean="0"/>
              <a:t>17.03.2025</a:t>
            </a:fld>
            <a:endParaRPr lang="tr-TR"/>
          </a:p>
        </p:txBody>
      </p:sp>
      <p:sp>
        <p:nvSpPr>
          <p:cNvPr id="5" name="Alt Bilgi Yer Tutucusu 4">
            <a:extLst>
              <a:ext uri="{FF2B5EF4-FFF2-40B4-BE49-F238E27FC236}">
                <a16:creationId xmlns:a16="http://schemas.microsoft.com/office/drawing/2014/main" id="{8DBD6BBC-680F-0EB4-7F61-A6BACEEE1DF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569273B-D94F-8C36-8668-8B8FC11D015C}"/>
              </a:ext>
            </a:extLst>
          </p:cNvPr>
          <p:cNvSpPr>
            <a:spLocks noGrp="1"/>
          </p:cNvSpPr>
          <p:nvPr>
            <p:ph type="sldNum" sz="quarter" idx="12"/>
          </p:nvPr>
        </p:nvSpPr>
        <p:spPr/>
        <p:txBody>
          <a:bodyPr/>
          <a:lstStyle/>
          <a:p>
            <a:fld id="{E5C4CD8B-6F33-4747-8C82-856F66063DE1}" type="slidenum">
              <a:rPr lang="tr-TR" smtClean="0"/>
              <a:t>‹#›</a:t>
            </a:fld>
            <a:endParaRPr lang="tr-TR"/>
          </a:p>
        </p:txBody>
      </p:sp>
    </p:spTree>
    <p:extLst>
      <p:ext uri="{BB962C8B-B14F-4D97-AF65-F5344CB8AC3E}">
        <p14:creationId xmlns:p14="http://schemas.microsoft.com/office/powerpoint/2010/main" val="3078015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5884E2-4411-805B-9F7D-12691F3E2E4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713FB20-4664-9C1E-ADD3-86F2231EEA33}"/>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AF156F5-751A-40F7-BD3A-3DE7F0138AEF}"/>
              </a:ext>
            </a:extLst>
          </p:cNvPr>
          <p:cNvSpPr>
            <a:spLocks noGrp="1"/>
          </p:cNvSpPr>
          <p:nvPr>
            <p:ph type="dt" sz="half" idx="10"/>
          </p:nvPr>
        </p:nvSpPr>
        <p:spPr/>
        <p:txBody>
          <a:bodyPr/>
          <a:lstStyle/>
          <a:p>
            <a:fld id="{C81073C1-F98C-42A6-B845-D081102A70D1}" type="datetimeFigureOut">
              <a:rPr lang="tr-TR" smtClean="0"/>
              <a:t>17.03.2025</a:t>
            </a:fld>
            <a:endParaRPr lang="tr-TR"/>
          </a:p>
        </p:txBody>
      </p:sp>
      <p:sp>
        <p:nvSpPr>
          <p:cNvPr id="5" name="Alt Bilgi Yer Tutucusu 4">
            <a:extLst>
              <a:ext uri="{FF2B5EF4-FFF2-40B4-BE49-F238E27FC236}">
                <a16:creationId xmlns:a16="http://schemas.microsoft.com/office/drawing/2014/main" id="{8BE64D00-23F3-ACBE-CC0C-94B2F093F07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735B164-A100-7013-ECA0-4B6C17FCD7F4}"/>
              </a:ext>
            </a:extLst>
          </p:cNvPr>
          <p:cNvSpPr>
            <a:spLocks noGrp="1"/>
          </p:cNvSpPr>
          <p:nvPr>
            <p:ph type="sldNum" sz="quarter" idx="12"/>
          </p:nvPr>
        </p:nvSpPr>
        <p:spPr/>
        <p:txBody>
          <a:bodyPr/>
          <a:lstStyle/>
          <a:p>
            <a:fld id="{E5C4CD8B-6F33-4747-8C82-856F66063DE1}" type="slidenum">
              <a:rPr lang="tr-TR" smtClean="0"/>
              <a:t>‹#›</a:t>
            </a:fld>
            <a:endParaRPr lang="tr-TR"/>
          </a:p>
        </p:txBody>
      </p:sp>
    </p:spTree>
    <p:extLst>
      <p:ext uri="{BB962C8B-B14F-4D97-AF65-F5344CB8AC3E}">
        <p14:creationId xmlns:p14="http://schemas.microsoft.com/office/powerpoint/2010/main" val="2010103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384E0D-037C-6EE3-03D6-F8716516FE73}"/>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7F0AD5EE-E12A-C3C8-253B-E131499CA81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3C8CD1DE-2A88-B6B9-63F2-CCB6E449111F}"/>
              </a:ext>
            </a:extLst>
          </p:cNvPr>
          <p:cNvSpPr>
            <a:spLocks noGrp="1"/>
          </p:cNvSpPr>
          <p:nvPr>
            <p:ph type="dt" sz="half" idx="10"/>
          </p:nvPr>
        </p:nvSpPr>
        <p:spPr/>
        <p:txBody>
          <a:bodyPr/>
          <a:lstStyle/>
          <a:p>
            <a:fld id="{C81073C1-F98C-42A6-B845-D081102A70D1}" type="datetimeFigureOut">
              <a:rPr lang="tr-TR" smtClean="0"/>
              <a:t>17.03.2025</a:t>
            </a:fld>
            <a:endParaRPr lang="tr-TR"/>
          </a:p>
        </p:txBody>
      </p:sp>
      <p:sp>
        <p:nvSpPr>
          <p:cNvPr id="5" name="Alt Bilgi Yer Tutucusu 4">
            <a:extLst>
              <a:ext uri="{FF2B5EF4-FFF2-40B4-BE49-F238E27FC236}">
                <a16:creationId xmlns:a16="http://schemas.microsoft.com/office/drawing/2014/main" id="{0E8BB436-321E-C242-DEBF-C919FB47E20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4CBEC5F-1C56-37C9-6E84-C20E28E67845}"/>
              </a:ext>
            </a:extLst>
          </p:cNvPr>
          <p:cNvSpPr>
            <a:spLocks noGrp="1"/>
          </p:cNvSpPr>
          <p:nvPr>
            <p:ph type="sldNum" sz="quarter" idx="12"/>
          </p:nvPr>
        </p:nvSpPr>
        <p:spPr/>
        <p:txBody>
          <a:bodyPr/>
          <a:lstStyle/>
          <a:p>
            <a:fld id="{E5C4CD8B-6F33-4747-8C82-856F66063DE1}" type="slidenum">
              <a:rPr lang="tr-TR" smtClean="0"/>
              <a:t>‹#›</a:t>
            </a:fld>
            <a:endParaRPr lang="tr-TR"/>
          </a:p>
        </p:txBody>
      </p:sp>
    </p:spTree>
    <p:extLst>
      <p:ext uri="{BB962C8B-B14F-4D97-AF65-F5344CB8AC3E}">
        <p14:creationId xmlns:p14="http://schemas.microsoft.com/office/powerpoint/2010/main" val="1421711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FE7D65-3660-0E50-378D-3DD0A9158E0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0E34232-049C-F01B-9779-3D694902A01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AE6F0EA4-E7F9-EFA3-300B-12A7BEADC56A}"/>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E0D9C81E-1323-481D-7AAC-83B89D32576A}"/>
              </a:ext>
            </a:extLst>
          </p:cNvPr>
          <p:cNvSpPr>
            <a:spLocks noGrp="1"/>
          </p:cNvSpPr>
          <p:nvPr>
            <p:ph type="dt" sz="half" idx="10"/>
          </p:nvPr>
        </p:nvSpPr>
        <p:spPr/>
        <p:txBody>
          <a:bodyPr/>
          <a:lstStyle/>
          <a:p>
            <a:fld id="{C81073C1-F98C-42A6-B845-D081102A70D1}" type="datetimeFigureOut">
              <a:rPr lang="tr-TR" smtClean="0"/>
              <a:t>17.03.2025</a:t>
            </a:fld>
            <a:endParaRPr lang="tr-TR"/>
          </a:p>
        </p:txBody>
      </p:sp>
      <p:sp>
        <p:nvSpPr>
          <p:cNvPr id="6" name="Alt Bilgi Yer Tutucusu 5">
            <a:extLst>
              <a:ext uri="{FF2B5EF4-FFF2-40B4-BE49-F238E27FC236}">
                <a16:creationId xmlns:a16="http://schemas.microsoft.com/office/drawing/2014/main" id="{DC0B98AC-A987-2F23-57E3-7DE50ACF8BA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F69BAD8-39FB-D49D-EB58-FE17448665CC}"/>
              </a:ext>
            </a:extLst>
          </p:cNvPr>
          <p:cNvSpPr>
            <a:spLocks noGrp="1"/>
          </p:cNvSpPr>
          <p:nvPr>
            <p:ph type="sldNum" sz="quarter" idx="12"/>
          </p:nvPr>
        </p:nvSpPr>
        <p:spPr/>
        <p:txBody>
          <a:bodyPr/>
          <a:lstStyle/>
          <a:p>
            <a:fld id="{E5C4CD8B-6F33-4747-8C82-856F66063DE1}" type="slidenum">
              <a:rPr lang="tr-TR" smtClean="0"/>
              <a:t>‹#›</a:t>
            </a:fld>
            <a:endParaRPr lang="tr-TR"/>
          </a:p>
        </p:txBody>
      </p:sp>
    </p:spTree>
    <p:extLst>
      <p:ext uri="{BB962C8B-B14F-4D97-AF65-F5344CB8AC3E}">
        <p14:creationId xmlns:p14="http://schemas.microsoft.com/office/powerpoint/2010/main" val="1039848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148565-8136-6130-9B7B-7E2AF48D2EA5}"/>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9BC4A76-C2E5-99E8-2385-24C940D209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262BF41-268F-7833-D018-0A1DDAB2C1B6}"/>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2ACC0E2F-F5E0-DCC1-400F-C6FF817D15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3D5FE8AE-A437-1452-3723-FEB859F455C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6F9BBF35-886C-7497-6BFC-5F2004282BCA}"/>
              </a:ext>
            </a:extLst>
          </p:cNvPr>
          <p:cNvSpPr>
            <a:spLocks noGrp="1"/>
          </p:cNvSpPr>
          <p:nvPr>
            <p:ph type="dt" sz="half" idx="10"/>
          </p:nvPr>
        </p:nvSpPr>
        <p:spPr/>
        <p:txBody>
          <a:bodyPr/>
          <a:lstStyle/>
          <a:p>
            <a:fld id="{C81073C1-F98C-42A6-B845-D081102A70D1}" type="datetimeFigureOut">
              <a:rPr lang="tr-TR" smtClean="0"/>
              <a:t>17.03.2025</a:t>
            </a:fld>
            <a:endParaRPr lang="tr-TR"/>
          </a:p>
        </p:txBody>
      </p:sp>
      <p:sp>
        <p:nvSpPr>
          <p:cNvPr id="8" name="Alt Bilgi Yer Tutucusu 7">
            <a:extLst>
              <a:ext uri="{FF2B5EF4-FFF2-40B4-BE49-F238E27FC236}">
                <a16:creationId xmlns:a16="http://schemas.microsoft.com/office/drawing/2014/main" id="{DB84C3AA-03C9-057E-BDB0-10A5B54097F7}"/>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E4BFB754-0359-83C1-8263-8025E42E26AA}"/>
              </a:ext>
            </a:extLst>
          </p:cNvPr>
          <p:cNvSpPr>
            <a:spLocks noGrp="1"/>
          </p:cNvSpPr>
          <p:nvPr>
            <p:ph type="sldNum" sz="quarter" idx="12"/>
          </p:nvPr>
        </p:nvSpPr>
        <p:spPr/>
        <p:txBody>
          <a:bodyPr/>
          <a:lstStyle/>
          <a:p>
            <a:fld id="{E5C4CD8B-6F33-4747-8C82-856F66063DE1}" type="slidenum">
              <a:rPr lang="tr-TR" smtClean="0"/>
              <a:t>‹#›</a:t>
            </a:fld>
            <a:endParaRPr lang="tr-TR"/>
          </a:p>
        </p:txBody>
      </p:sp>
    </p:spTree>
    <p:extLst>
      <p:ext uri="{BB962C8B-B14F-4D97-AF65-F5344CB8AC3E}">
        <p14:creationId xmlns:p14="http://schemas.microsoft.com/office/powerpoint/2010/main" val="2748145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4A8E26-2CF7-FC47-E3E3-7F4B02B4FDCB}"/>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07E19F6-A878-05BA-86DB-5D97F1A63F92}"/>
              </a:ext>
            </a:extLst>
          </p:cNvPr>
          <p:cNvSpPr>
            <a:spLocks noGrp="1"/>
          </p:cNvSpPr>
          <p:nvPr>
            <p:ph type="dt" sz="half" idx="10"/>
          </p:nvPr>
        </p:nvSpPr>
        <p:spPr/>
        <p:txBody>
          <a:bodyPr/>
          <a:lstStyle/>
          <a:p>
            <a:fld id="{C81073C1-F98C-42A6-B845-D081102A70D1}" type="datetimeFigureOut">
              <a:rPr lang="tr-TR" smtClean="0"/>
              <a:t>17.03.2025</a:t>
            </a:fld>
            <a:endParaRPr lang="tr-TR"/>
          </a:p>
        </p:txBody>
      </p:sp>
      <p:sp>
        <p:nvSpPr>
          <p:cNvPr id="4" name="Alt Bilgi Yer Tutucusu 3">
            <a:extLst>
              <a:ext uri="{FF2B5EF4-FFF2-40B4-BE49-F238E27FC236}">
                <a16:creationId xmlns:a16="http://schemas.microsoft.com/office/drawing/2014/main" id="{65B1269E-32D5-D1C2-64BD-7F1C645A0C35}"/>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4E8BC871-90FD-0FF9-1ED6-77C928469BF2}"/>
              </a:ext>
            </a:extLst>
          </p:cNvPr>
          <p:cNvSpPr>
            <a:spLocks noGrp="1"/>
          </p:cNvSpPr>
          <p:nvPr>
            <p:ph type="sldNum" sz="quarter" idx="12"/>
          </p:nvPr>
        </p:nvSpPr>
        <p:spPr/>
        <p:txBody>
          <a:bodyPr/>
          <a:lstStyle/>
          <a:p>
            <a:fld id="{E5C4CD8B-6F33-4747-8C82-856F66063DE1}" type="slidenum">
              <a:rPr lang="tr-TR" smtClean="0"/>
              <a:t>‹#›</a:t>
            </a:fld>
            <a:endParaRPr lang="tr-TR"/>
          </a:p>
        </p:txBody>
      </p:sp>
    </p:spTree>
    <p:extLst>
      <p:ext uri="{BB962C8B-B14F-4D97-AF65-F5344CB8AC3E}">
        <p14:creationId xmlns:p14="http://schemas.microsoft.com/office/powerpoint/2010/main" val="2052816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EC7998A2-6F29-98F3-8227-8914870A5C30}"/>
              </a:ext>
            </a:extLst>
          </p:cNvPr>
          <p:cNvSpPr>
            <a:spLocks noGrp="1"/>
          </p:cNvSpPr>
          <p:nvPr>
            <p:ph type="dt" sz="half" idx="10"/>
          </p:nvPr>
        </p:nvSpPr>
        <p:spPr/>
        <p:txBody>
          <a:bodyPr/>
          <a:lstStyle/>
          <a:p>
            <a:fld id="{C81073C1-F98C-42A6-B845-D081102A70D1}" type="datetimeFigureOut">
              <a:rPr lang="tr-TR" smtClean="0"/>
              <a:t>17.03.2025</a:t>
            </a:fld>
            <a:endParaRPr lang="tr-TR"/>
          </a:p>
        </p:txBody>
      </p:sp>
      <p:sp>
        <p:nvSpPr>
          <p:cNvPr id="3" name="Alt Bilgi Yer Tutucusu 2">
            <a:extLst>
              <a:ext uri="{FF2B5EF4-FFF2-40B4-BE49-F238E27FC236}">
                <a16:creationId xmlns:a16="http://schemas.microsoft.com/office/drawing/2014/main" id="{EBDC6264-647D-362C-6BCC-080C69C879D9}"/>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A51F65B2-7787-96D5-3DB1-7F7BAB945211}"/>
              </a:ext>
            </a:extLst>
          </p:cNvPr>
          <p:cNvSpPr>
            <a:spLocks noGrp="1"/>
          </p:cNvSpPr>
          <p:nvPr>
            <p:ph type="sldNum" sz="quarter" idx="12"/>
          </p:nvPr>
        </p:nvSpPr>
        <p:spPr/>
        <p:txBody>
          <a:bodyPr/>
          <a:lstStyle/>
          <a:p>
            <a:fld id="{E5C4CD8B-6F33-4747-8C82-856F66063DE1}" type="slidenum">
              <a:rPr lang="tr-TR" smtClean="0"/>
              <a:t>‹#›</a:t>
            </a:fld>
            <a:endParaRPr lang="tr-TR"/>
          </a:p>
        </p:txBody>
      </p:sp>
    </p:spTree>
    <p:extLst>
      <p:ext uri="{BB962C8B-B14F-4D97-AF65-F5344CB8AC3E}">
        <p14:creationId xmlns:p14="http://schemas.microsoft.com/office/powerpoint/2010/main" val="4002442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8D0F42-110A-B977-70A8-7C79514FECB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4F2FD72F-F1A4-AE2E-21DC-BE4F3D5A3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A558C161-FD70-1208-8874-AB1920A30F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0060303-1548-4381-ED49-106D679BA809}"/>
              </a:ext>
            </a:extLst>
          </p:cNvPr>
          <p:cNvSpPr>
            <a:spLocks noGrp="1"/>
          </p:cNvSpPr>
          <p:nvPr>
            <p:ph type="dt" sz="half" idx="10"/>
          </p:nvPr>
        </p:nvSpPr>
        <p:spPr/>
        <p:txBody>
          <a:bodyPr/>
          <a:lstStyle/>
          <a:p>
            <a:fld id="{C81073C1-F98C-42A6-B845-D081102A70D1}" type="datetimeFigureOut">
              <a:rPr lang="tr-TR" smtClean="0"/>
              <a:t>17.03.2025</a:t>
            </a:fld>
            <a:endParaRPr lang="tr-TR"/>
          </a:p>
        </p:txBody>
      </p:sp>
      <p:sp>
        <p:nvSpPr>
          <p:cNvPr id="6" name="Alt Bilgi Yer Tutucusu 5">
            <a:extLst>
              <a:ext uri="{FF2B5EF4-FFF2-40B4-BE49-F238E27FC236}">
                <a16:creationId xmlns:a16="http://schemas.microsoft.com/office/drawing/2014/main" id="{F172A88A-7302-750F-D9F1-A34259F05D5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576CE19-2B28-E4A7-CCD1-881BD895E922}"/>
              </a:ext>
            </a:extLst>
          </p:cNvPr>
          <p:cNvSpPr>
            <a:spLocks noGrp="1"/>
          </p:cNvSpPr>
          <p:nvPr>
            <p:ph type="sldNum" sz="quarter" idx="12"/>
          </p:nvPr>
        </p:nvSpPr>
        <p:spPr/>
        <p:txBody>
          <a:bodyPr/>
          <a:lstStyle/>
          <a:p>
            <a:fld id="{E5C4CD8B-6F33-4747-8C82-856F66063DE1}" type="slidenum">
              <a:rPr lang="tr-TR" smtClean="0"/>
              <a:t>‹#›</a:t>
            </a:fld>
            <a:endParaRPr lang="tr-TR"/>
          </a:p>
        </p:txBody>
      </p:sp>
    </p:spTree>
    <p:extLst>
      <p:ext uri="{BB962C8B-B14F-4D97-AF65-F5344CB8AC3E}">
        <p14:creationId xmlns:p14="http://schemas.microsoft.com/office/powerpoint/2010/main" val="306653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B9A316-5DB7-0844-D694-7272B4E5A95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511015F3-6C17-F9F2-A914-42AA14568A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FB6B8287-6EAD-D9D6-288E-7DA0E06E3D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81E4481-3E96-8792-9688-E0D673179C67}"/>
              </a:ext>
            </a:extLst>
          </p:cNvPr>
          <p:cNvSpPr>
            <a:spLocks noGrp="1"/>
          </p:cNvSpPr>
          <p:nvPr>
            <p:ph type="dt" sz="half" idx="10"/>
          </p:nvPr>
        </p:nvSpPr>
        <p:spPr/>
        <p:txBody>
          <a:bodyPr/>
          <a:lstStyle/>
          <a:p>
            <a:fld id="{C81073C1-F98C-42A6-B845-D081102A70D1}" type="datetimeFigureOut">
              <a:rPr lang="tr-TR" smtClean="0"/>
              <a:t>17.03.2025</a:t>
            </a:fld>
            <a:endParaRPr lang="tr-TR"/>
          </a:p>
        </p:txBody>
      </p:sp>
      <p:sp>
        <p:nvSpPr>
          <p:cNvPr id="6" name="Alt Bilgi Yer Tutucusu 5">
            <a:extLst>
              <a:ext uri="{FF2B5EF4-FFF2-40B4-BE49-F238E27FC236}">
                <a16:creationId xmlns:a16="http://schemas.microsoft.com/office/drawing/2014/main" id="{36E00B53-957C-7F1F-403B-81CB6F115F2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5E3624D-BA55-1D4E-D7C3-241D3DB96891}"/>
              </a:ext>
            </a:extLst>
          </p:cNvPr>
          <p:cNvSpPr>
            <a:spLocks noGrp="1"/>
          </p:cNvSpPr>
          <p:nvPr>
            <p:ph type="sldNum" sz="quarter" idx="12"/>
          </p:nvPr>
        </p:nvSpPr>
        <p:spPr/>
        <p:txBody>
          <a:bodyPr/>
          <a:lstStyle/>
          <a:p>
            <a:fld id="{E5C4CD8B-6F33-4747-8C82-856F66063DE1}" type="slidenum">
              <a:rPr lang="tr-TR" smtClean="0"/>
              <a:t>‹#›</a:t>
            </a:fld>
            <a:endParaRPr lang="tr-TR"/>
          </a:p>
        </p:txBody>
      </p:sp>
    </p:spTree>
    <p:extLst>
      <p:ext uri="{BB962C8B-B14F-4D97-AF65-F5344CB8AC3E}">
        <p14:creationId xmlns:p14="http://schemas.microsoft.com/office/powerpoint/2010/main" val="3141962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A38316F2-EC9F-8851-B3CB-B49508F12E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0C17D6B-CBC1-C167-1AFC-0D1DD355ED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985DE72-BA3E-9E1B-3BA9-31B00E44CC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1073C1-F98C-42A6-B845-D081102A70D1}" type="datetimeFigureOut">
              <a:rPr lang="tr-TR" smtClean="0"/>
              <a:t>17.03.2025</a:t>
            </a:fld>
            <a:endParaRPr lang="tr-TR"/>
          </a:p>
        </p:txBody>
      </p:sp>
      <p:sp>
        <p:nvSpPr>
          <p:cNvPr id="5" name="Alt Bilgi Yer Tutucusu 4">
            <a:extLst>
              <a:ext uri="{FF2B5EF4-FFF2-40B4-BE49-F238E27FC236}">
                <a16:creationId xmlns:a16="http://schemas.microsoft.com/office/drawing/2014/main" id="{DFCF3538-8993-A10B-72A2-8E69395952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ADE77891-89E4-22D6-9C09-F2B5045F2A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C4CD8B-6F33-4747-8C82-856F66063DE1}" type="slidenum">
              <a:rPr lang="tr-TR" smtClean="0"/>
              <a:t>‹#›</a:t>
            </a:fld>
            <a:endParaRPr lang="tr-TR"/>
          </a:p>
        </p:txBody>
      </p:sp>
    </p:spTree>
    <p:extLst>
      <p:ext uri="{BB962C8B-B14F-4D97-AF65-F5344CB8AC3E}">
        <p14:creationId xmlns:p14="http://schemas.microsoft.com/office/powerpoint/2010/main" val="2854171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muhammetbaykara.com/wp-content/uploads/2024/03/UML.pdf" TargetMode="External"/><Relationship Id="rId2" Type="http://schemas.openxmlformats.org/officeDocument/2006/relationships/hyperlink" Target="https://staff.emu.edu.tr/duygucelik/Documents/BLGM412/UML%20ve%20Modelleme.pdf" TargetMode="External"/><Relationship Id="rId1" Type="http://schemas.openxmlformats.org/officeDocument/2006/relationships/slideLayout" Target="../slideLayouts/slideLayout2.xml"/><Relationship Id="rId4" Type="http://schemas.openxmlformats.org/officeDocument/2006/relationships/hyperlink" Target="https://www.visual-paradigm.com/guide/uml-unified-modeling-language/what-is-use-case-diagra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Başlık 1">
            <a:extLst>
              <a:ext uri="{FF2B5EF4-FFF2-40B4-BE49-F238E27FC236}">
                <a16:creationId xmlns:a16="http://schemas.microsoft.com/office/drawing/2014/main" id="{0A8C4CE8-D6CB-31B4-99E3-75CEF2BD45A9}"/>
              </a:ext>
            </a:extLst>
          </p:cNvPr>
          <p:cNvSpPr>
            <a:spLocks noGrp="1"/>
          </p:cNvSpPr>
          <p:nvPr>
            <p:ph type="ctrTitle"/>
          </p:nvPr>
        </p:nvSpPr>
        <p:spPr>
          <a:xfrm>
            <a:off x="3502579" y="1943662"/>
            <a:ext cx="5186842" cy="2387918"/>
          </a:xfrm>
        </p:spPr>
        <p:txBody>
          <a:bodyPr anchor="b">
            <a:normAutofit/>
          </a:bodyPr>
          <a:lstStyle/>
          <a:p>
            <a:r>
              <a:rPr lang="tr-TR" sz="4400" dirty="0" err="1">
                <a:solidFill>
                  <a:schemeClr val="tx2"/>
                </a:solidFill>
              </a:rPr>
              <a:t>Use</a:t>
            </a:r>
            <a:r>
              <a:rPr lang="tr-TR" sz="4400" dirty="0">
                <a:solidFill>
                  <a:schemeClr val="tx2"/>
                </a:solidFill>
              </a:rPr>
              <a:t>-Case</a:t>
            </a:r>
            <a:br>
              <a:rPr lang="tr-TR" sz="4400" dirty="0">
                <a:solidFill>
                  <a:schemeClr val="tx2"/>
                </a:solidFill>
              </a:rPr>
            </a:br>
            <a:r>
              <a:rPr lang="tr-TR" sz="4400" dirty="0">
                <a:solidFill>
                  <a:schemeClr val="tx2"/>
                </a:solidFill>
              </a:rPr>
              <a:t>(Kullanım Senaryosu) Diyagramları</a:t>
            </a:r>
          </a:p>
        </p:txBody>
      </p:sp>
      <p:sp>
        <p:nvSpPr>
          <p:cNvPr id="3" name="Alt Başlık 2">
            <a:extLst>
              <a:ext uri="{FF2B5EF4-FFF2-40B4-BE49-F238E27FC236}">
                <a16:creationId xmlns:a16="http://schemas.microsoft.com/office/drawing/2014/main" id="{6D3368F6-D833-2996-32FC-EADC74D19A66}"/>
              </a:ext>
            </a:extLst>
          </p:cNvPr>
          <p:cNvSpPr>
            <a:spLocks noGrp="1"/>
          </p:cNvSpPr>
          <p:nvPr>
            <p:ph type="subTitle" idx="1"/>
          </p:nvPr>
        </p:nvSpPr>
        <p:spPr>
          <a:xfrm>
            <a:off x="3502135" y="4001587"/>
            <a:ext cx="5188034" cy="682079"/>
          </a:xfrm>
        </p:spPr>
        <p:txBody>
          <a:bodyPr>
            <a:normAutofit/>
          </a:bodyPr>
          <a:lstStyle/>
          <a:p>
            <a:endParaRPr lang="tr-TR">
              <a:solidFill>
                <a:schemeClr val="tx2"/>
              </a:solidFill>
            </a:endParaRPr>
          </a:p>
        </p:txBody>
      </p:sp>
      <p:grpSp>
        <p:nvGrpSpPr>
          <p:cNvPr id="34"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35"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8"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54168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nvGrpSpPr>
          <p:cNvPr id="12"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4"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5"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6"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8"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sp>
        <p:nvSpPr>
          <p:cNvPr id="2" name="Başlık 1">
            <a:extLst>
              <a:ext uri="{FF2B5EF4-FFF2-40B4-BE49-F238E27FC236}">
                <a16:creationId xmlns:a16="http://schemas.microsoft.com/office/drawing/2014/main" id="{0AD57DC8-F8EA-925B-0AA4-E0B656A16B9E}"/>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4400" kern="1200">
                <a:solidFill>
                  <a:schemeClr val="tx2"/>
                </a:solidFill>
                <a:latin typeface="+mj-lt"/>
                <a:ea typeface="+mj-ea"/>
                <a:cs typeface="+mj-cs"/>
              </a:rPr>
              <a:t>Use Case Senaryolarının Avantajları</a:t>
            </a:r>
          </a:p>
        </p:txBody>
      </p:sp>
      <p:sp>
        <p:nvSpPr>
          <p:cNvPr id="3" name="Metin Yer Tutucusu 2">
            <a:extLst>
              <a:ext uri="{FF2B5EF4-FFF2-40B4-BE49-F238E27FC236}">
                <a16:creationId xmlns:a16="http://schemas.microsoft.com/office/drawing/2014/main" id="{26F04CA3-3034-3412-B252-C4F9B3101041}"/>
              </a:ext>
            </a:extLst>
          </p:cNvPr>
          <p:cNvSpPr>
            <a:spLocks noGrp="1"/>
          </p:cNvSpPr>
          <p:nvPr>
            <p:ph type="body" idx="1"/>
          </p:nvPr>
        </p:nvSpPr>
        <p:spPr>
          <a:xfrm>
            <a:off x="3045368" y="4160126"/>
            <a:ext cx="6105194" cy="682079"/>
          </a:xfrm>
        </p:spPr>
        <p:txBody>
          <a:bodyPr vert="horz" lIns="91440" tIns="45720" rIns="91440" bIns="45720" rtlCol="0">
            <a:normAutofit/>
          </a:bodyPr>
          <a:lstStyle/>
          <a:p>
            <a:pPr algn="ctr"/>
            <a:endParaRPr lang="en-US" sz="2400" kern="1200">
              <a:solidFill>
                <a:schemeClr val="tx2"/>
              </a:solidFill>
              <a:latin typeface="+mn-lt"/>
              <a:ea typeface="+mn-ea"/>
              <a:cs typeface="+mn-cs"/>
            </a:endParaRPr>
          </a:p>
        </p:txBody>
      </p:sp>
    </p:spTree>
    <p:extLst>
      <p:ext uri="{BB962C8B-B14F-4D97-AF65-F5344CB8AC3E}">
        <p14:creationId xmlns:p14="http://schemas.microsoft.com/office/powerpoint/2010/main" val="380446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2" name="Group 11">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4" name="Freeform: Shape 13">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5" name="Freeform: Shape 14">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sp>
        <p:nvSpPr>
          <p:cNvPr id="2" name="Başlık 1">
            <a:extLst>
              <a:ext uri="{FF2B5EF4-FFF2-40B4-BE49-F238E27FC236}">
                <a16:creationId xmlns:a16="http://schemas.microsoft.com/office/drawing/2014/main" id="{D05EF71B-74B8-8676-36C6-0A0F0B066D33}"/>
              </a:ext>
            </a:extLst>
          </p:cNvPr>
          <p:cNvSpPr>
            <a:spLocks noGrp="1"/>
          </p:cNvSpPr>
          <p:nvPr>
            <p:ph type="title"/>
          </p:nvPr>
        </p:nvSpPr>
        <p:spPr>
          <a:xfrm>
            <a:off x="3033466" y="991261"/>
            <a:ext cx="5754696" cy="1837349"/>
          </a:xfrm>
        </p:spPr>
        <p:txBody>
          <a:bodyPr anchor="ctr">
            <a:normAutofit/>
          </a:bodyPr>
          <a:lstStyle/>
          <a:p>
            <a:pPr algn="ctr"/>
            <a:r>
              <a:rPr lang="tr-TR" sz="3600">
                <a:solidFill>
                  <a:schemeClr val="tx2"/>
                </a:solidFill>
              </a:rPr>
              <a:t>Use Case Senaryolarının Avantajları</a:t>
            </a:r>
          </a:p>
        </p:txBody>
      </p:sp>
      <p:sp>
        <p:nvSpPr>
          <p:cNvPr id="3" name="İçerik Yer Tutucusu 2">
            <a:extLst>
              <a:ext uri="{FF2B5EF4-FFF2-40B4-BE49-F238E27FC236}">
                <a16:creationId xmlns:a16="http://schemas.microsoft.com/office/drawing/2014/main" id="{6884CF42-1BB0-3A81-5383-A3988F9D0A4D}"/>
              </a:ext>
            </a:extLst>
          </p:cNvPr>
          <p:cNvSpPr>
            <a:spLocks noGrp="1"/>
          </p:cNvSpPr>
          <p:nvPr>
            <p:ph idx="1"/>
          </p:nvPr>
        </p:nvSpPr>
        <p:spPr>
          <a:xfrm>
            <a:off x="2691935" y="2811607"/>
            <a:ext cx="7505395" cy="3862426"/>
          </a:xfrm>
        </p:spPr>
        <p:txBody>
          <a:bodyPr anchor="t">
            <a:noAutofit/>
          </a:bodyPr>
          <a:lstStyle/>
          <a:p>
            <a:pPr marL="0" indent="0">
              <a:buNone/>
            </a:pPr>
            <a:r>
              <a:rPr lang="tr-TR" sz="2000" dirty="0">
                <a:solidFill>
                  <a:schemeClr val="tx2"/>
                </a:solidFill>
              </a:rPr>
              <a:t>Sistemin erişimini, sınırlarını belirler. Böylelikle geliştirilecek sistemin boyutunu ve karmaşıklığını kafamızda daha rahat canlandırabiliriz.</a:t>
            </a:r>
          </a:p>
          <a:p>
            <a:r>
              <a:rPr lang="tr-TR" sz="2000" dirty="0">
                <a:solidFill>
                  <a:schemeClr val="tx2"/>
                </a:solidFill>
              </a:rPr>
              <a:t>Kullanım senaryoları isteklerin çözümlenmesine çok benzemektedir: daha nettir ve tamdır. </a:t>
            </a:r>
          </a:p>
          <a:p>
            <a:r>
              <a:rPr lang="tr-TR" sz="2000" dirty="0">
                <a:solidFill>
                  <a:schemeClr val="tx2"/>
                </a:solidFill>
              </a:rPr>
              <a:t>Basit oluşu müşteri ile geliştirme ekibi arasında iletişime olanak tanır. Geliştirme aşaması için temel oluşturur. </a:t>
            </a:r>
          </a:p>
          <a:p>
            <a:r>
              <a:rPr lang="tr-TR" sz="2000" dirty="0">
                <a:solidFill>
                  <a:schemeClr val="tx2"/>
                </a:solidFill>
              </a:rPr>
              <a:t>Sistem testi için temel oluşturur. </a:t>
            </a:r>
          </a:p>
          <a:p>
            <a:r>
              <a:rPr lang="tr-TR" sz="2000" dirty="0">
                <a:solidFill>
                  <a:schemeClr val="tx2"/>
                </a:solidFill>
              </a:rPr>
              <a:t>Kullanıcı kılavuzu hazırlamaya yardımcı olur.</a:t>
            </a:r>
          </a:p>
        </p:txBody>
      </p:sp>
    </p:spTree>
    <p:extLst>
      <p:ext uri="{BB962C8B-B14F-4D97-AF65-F5344CB8AC3E}">
        <p14:creationId xmlns:p14="http://schemas.microsoft.com/office/powerpoint/2010/main" val="2735762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45B2D0-4354-D0A6-8A71-808FDB2F8BA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1700EB8-40C8-407C-7131-D92169796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6DB54FF9-0E12-6C6B-57BF-7DB749E14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2" name="Group 11">
            <a:extLst>
              <a:ext uri="{FF2B5EF4-FFF2-40B4-BE49-F238E27FC236}">
                <a16:creationId xmlns:a16="http://schemas.microsoft.com/office/drawing/2014/main" id="{26CA214C-51F0-69AB-D7E9-B842A24597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802C7FA-C49E-DFE7-864F-ED73A5134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Freeform: Shape 13">
              <a:extLst>
                <a:ext uri="{FF2B5EF4-FFF2-40B4-BE49-F238E27FC236}">
                  <a16:creationId xmlns:a16="http://schemas.microsoft.com/office/drawing/2014/main" id="{AAE89C56-D41D-39C1-F153-10397CBA1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Freeform: Shape 14">
              <a:extLst>
                <a:ext uri="{FF2B5EF4-FFF2-40B4-BE49-F238E27FC236}">
                  <a16:creationId xmlns:a16="http://schemas.microsoft.com/office/drawing/2014/main" id="{5FD97998-378B-BA20-15A1-77743B097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Freeform: Shape 15">
              <a:extLst>
                <a:ext uri="{FF2B5EF4-FFF2-40B4-BE49-F238E27FC236}">
                  <a16:creationId xmlns:a16="http://schemas.microsoft.com/office/drawing/2014/main" id="{97D571D6-EE20-390B-15BC-DAAF4D3AF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grpSp>
        <p:nvGrpSpPr>
          <p:cNvPr id="18" name="Group 17">
            <a:extLst>
              <a:ext uri="{FF2B5EF4-FFF2-40B4-BE49-F238E27FC236}">
                <a16:creationId xmlns:a16="http://schemas.microsoft.com/office/drawing/2014/main" id="{53BD8F41-8087-5EF4-F3CA-FCDDB4ADAA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84FA6287-8F8E-9E03-F9E9-969A432FD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0" name="Freeform: Shape 19">
              <a:extLst>
                <a:ext uri="{FF2B5EF4-FFF2-40B4-BE49-F238E27FC236}">
                  <a16:creationId xmlns:a16="http://schemas.microsoft.com/office/drawing/2014/main" id="{801BEE1F-636F-B668-7FA8-5124EC70F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Freeform: Shape 20">
              <a:extLst>
                <a:ext uri="{FF2B5EF4-FFF2-40B4-BE49-F238E27FC236}">
                  <a16:creationId xmlns:a16="http://schemas.microsoft.com/office/drawing/2014/main" id="{78DA9BA6-81AD-5B8A-1F28-7FB76281D6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2" name="Freeform: Shape 21">
              <a:extLst>
                <a:ext uri="{FF2B5EF4-FFF2-40B4-BE49-F238E27FC236}">
                  <a16:creationId xmlns:a16="http://schemas.microsoft.com/office/drawing/2014/main" id="{EB8B2D51-9899-3257-619E-F0FC10CCD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25" name="Metin kutusu 24">
            <a:extLst>
              <a:ext uri="{FF2B5EF4-FFF2-40B4-BE49-F238E27FC236}">
                <a16:creationId xmlns:a16="http://schemas.microsoft.com/office/drawing/2014/main" id="{9CF1D2E8-BB01-E98F-C102-245C50AAA16D}"/>
              </a:ext>
            </a:extLst>
          </p:cNvPr>
          <p:cNvSpPr txBox="1"/>
          <p:nvPr/>
        </p:nvSpPr>
        <p:spPr>
          <a:xfrm>
            <a:off x="769083" y="1491927"/>
            <a:ext cx="4259731" cy="198508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b="1" kern="1200" dirty="0" err="1">
                <a:solidFill>
                  <a:schemeClr val="tx1"/>
                </a:solidFill>
                <a:latin typeface="+mj-lt"/>
                <a:ea typeface="+mj-ea"/>
                <a:cs typeface="+mj-cs"/>
              </a:rPr>
              <a:t>Şekil</a:t>
            </a:r>
            <a:r>
              <a:rPr lang="en-US" sz="4400" b="1" kern="1200" dirty="0">
                <a:solidFill>
                  <a:schemeClr val="tx1"/>
                </a:solidFill>
                <a:latin typeface="+mj-lt"/>
                <a:ea typeface="+mj-ea"/>
                <a:cs typeface="+mj-cs"/>
              </a:rPr>
              <a:t> 1. </a:t>
            </a:r>
            <a:r>
              <a:rPr lang="en-US" sz="4400" kern="1200" dirty="0">
                <a:solidFill>
                  <a:schemeClr val="tx1"/>
                </a:solidFill>
                <a:latin typeface="+mj-lt"/>
                <a:ea typeface="+mj-ea"/>
                <a:cs typeface="+mj-cs"/>
              </a:rPr>
              <a:t>Use Case </a:t>
            </a:r>
            <a:r>
              <a:rPr lang="en-US" sz="4400" kern="1200" dirty="0" err="1">
                <a:solidFill>
                  <a:schemeClr val="tx1"/>
                </a:solidFill>
                <a:latin typeface="+mj-lt"/>
                <a:ea typeface="+mj-ea"/>
                <a:cs typeface="+mj-cs"/>
              </a:rPr>
              <a:t>Diyagram</a:t>
            </a:r>
            <a:endParaRPr lang="en-US" sz="4400" kern="1200" dirty="0">
              <a:solidFill>
                <a:schemeClr val="tx1"/>
              </a:solidFill>
              <a:latin typeface="+mj-lt"/>
              <a:ea typeface="+mj-ea"/>
              <a:cs typeface="+mj-cs"/>
            </a:endParaRPr>
          </a:p>
        </p:txBody>
      </p:sp>
      <p:pic>
        <p:nvPicPr>
          <p:cNvPr id="26" name="Resim 25" descr="metin, çizgi, yazı tipi, öykü gelişim çizgisi; kumpas; grafiğini çıkarma içeren bir resim&#10;&#10;Yapay zeka tarafından oluşturulan içerik yanlış olabilir.">
            <a:extLst>
              <a:ext uri="{FF2B5EF4-FFF2-40B4-BE49-F238E27FC236}">
                <a16:creationId xmlns:a16="http://schemas.microsoft.com/office/drawing/2014/main" id="{EE8ACE31-75D4-BA3B-F7BC-EA484F3BF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214" y="3829467"/>
            <a:ext cx="3836894" cy="1170326"/>
          </a:xfrm>
          <a:prstGeom prst="rect">
            <a:avLst/>
          </a:prstGeom>
        </p:spPr>
      </p:pic>
      <p:sp>
        <p:nvSpPr>
          <p:cNvPr id="27" name="İçerik Yer Tutucusu 2">
            <a:extLst>
              <a:ext uri="{FF2B5EF4-FFF2-40B4-BE49-F238E27FC236}">
                <a16:creationId xmlns:a16="http://schemas.microsoft.com/office/drawing/2014/main" id="{7873D62E-A04E-C1EC-4A51-41B79AED8AE3}"/>
              </a:ext>
            </a:extLst>
          </p:cNvPr>
          <p:cNvSpPr txBox="1">
            <a:spLocks/>
          </p:cNvSpPr>
          <p:nvPr/>
        </p:nvSpPr>
        <p:spPr>
          <a:xfrm>
            <a:off x="6586415" y="723153"/>
            <a:ext cx="4555782" cy="539248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2000"/>
              <a:t>Use Case diyagramlar </a:t>
            </a:r>
            <a:r>
              <a:rPr lang="en-US" sz="2000" b="1"/>
              <a:t>dört</a:t>
            </a:r>
            <a:r>
              <a:rPr lang="en-US" sz="2000"/>
              <a:t> ana elemandan oluşmaktadır. </a:t>
            </a:r>
            <a:r>
              <a:rPr lang="en-US" sz="2000" b="1"/>
              <a:t>Aktörler</a:t>
            </a:r>
            <a:r>
              <a:rPr lang="en-US" sz="2000"/>
              <a:t>, </a:t>
            </a:r>
            <a:r>
              <a:rPr lang="en-US" sz="2000" b="1"/>
              <a:t>Sistem</a:t>
            </a:r>
            <a:r>
              <a:rPr lang="en-US" sz="2000"/>
              <a:t> (Proje kapsamını belirtir), </a:t>
            </a:r>
            <a:r>
              <a:rPr lang="en-US" sz="2000" b="1"/>
              <a:t>Use Caseler </a:t>
            </a:r>
            <a:r>
              <a:rPr lang="en-US" sz="2000"/>
              <a:t>ve bunlar arasındaki </a:t>
            </a:r>
            <a:r>
              <a:rPr lang="en-US" sz="2000" b="1"/>
              <a:t>ilişkiler</a:t>
            </a:r>
            <a:r>
              <a:rPr lang="en-US" sz="2000"/>
              <a:t>. </a:t>
            </a:r>
          </a:p>
          <a:p>
            <a:pPr marL="0"/>
            <a:r>
              <a:rPr lang="en-US" sz="2000" i="1"/>
              <a:t>Şekil1</a:t>
            </a:r>
            <a:r>
              <a:rPr lang="en-US" sz="2000"/>
              <a:t>’de use case diyagramlarını oluşturan dört ana elemanının gösterim şekli bulunmaktadır.</a:t>
            </a:r>
            <a:endParaRPr lang="en-US" sz="2000" dirty="0"/>
          </a:p>
        </p:txBody>
      </p:sp>
    </p:spTree>
    <p:extLst>
      <p:ext uri="{BB962C8B-B14F-4D97-AF65-F5344CB8AC3E}">
        <p14:creationId xmlns:p14="http://schemas.microsoft.com/office/powerpoint/2010/main" val="1713117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Başlık 1">
            <a:extLst>
              <a:ext uri="{FF2B5EF4-FFF2-40B4-BE49-F238E27FC236}">
                <a16:creationId xmlns:a16="http://schemas.microsoft.com/office/drawing/2014/main" id="{7414D5DF-CE96-FCFD-82B6-6CCE23468D96}"/>
              </a:ext>
            </a:extLst>
          </p:cNvPr>
          <p:cNvSpPr>
            <a:spLocks noGrp="1"/>
          </p:cNvSpPr>
          <p:nvPr>
            <p:ph type="title"/>
          </p:nvPr>
        </p:nvSpPr>
        <p:spPr>
          <a:xfrm>
            <a:off x="1179226" y="1280679"/>
            <a:ext cx="9833548" cy="1325563"/>
          </a:xfrm>
        </p:spPr>
        <p:txBody>
          <a:bodyPr anchor="b">
            <a:normAutofit/>
          </a:bodyPr>
          <a:lstStyle/>
          <a:p>
            <a:pPr algn="ctr"/>
            <a:r>
              <a:rPr lang="tr-TR" sz="3600">
                <a:solidFill>
                  <a:schemeClr val="tx2"/>
                </a:solidFill>
              </a:rPr>
              <a:t>Sistem</a:t>
            </a:r>
          </a:p>
        </p:txBody>
      </p:sp>
      <p:grpSp>
        <p:nvGrpSpPr>
          <p:cNvPr id="40" name="Group 39">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41" name="Freeform: Shape 40">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a:extLst>
              <a:ext uri="{FF2B5EF4-FFF2-40B4-BE49-F238E27FC236}">
                <a16:creationId xmlns:a16="http://schemas.microsoft.com/office/drawing/2014/main" id="{E32718A5-0082-2B41-1252-73EA1E399788}"/>
              </a:ext>
            </a:extLst>
          </p:cNvPr>
          <p:cNvSpPr>
            <a:spLocks noGrp="1"/>
          </p:cNvSpPr>
          <p:nvPr>
            <p:ph idx="1"/>
          </p:nvPr>
        </p:nvSpPr>
        <p:spPr>
          <a:xfrm>
            <a:off x="1179226" y="2890979"/>
            <a:ext cx="9833548" cy="2693976"/>
          </a:xfrm>
        </p:spPr>
        <p:txBody>
          <a:bodyPr>
            <a:normAutofit/>
          </a:bodyPr>
          <a:lstStyle/>
          <a:p>
            <a:pPr marL="0" indent="0">
              <a:buNone/>
            </a:pPr>
            <a:r>
              <a:rPr lang="tr-TR" sz="1800">
                <a:solidFill>
                  <a:schemeClr val="tx2"/>
                </a:solidFill>
              </a:rPr>
              <a:t>• Use Case’lerin yer aldığı sınırları ve kapsamı belli, aktörlerin üzerinde çalıştığı yer sistemdir. Sistem projelerinizin kapsamını belirtmesi açısından önemlidir</a:t>
            </a:r>
          </a:p>
        </p:txBody>
      </p:sp>
      <p:grpSp>
        <p:nvGrpSpPr>
          <p:cNvPr id="46" name="Group 45">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47" name="Freeform: Shape 46">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3020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Başlık 1">
            <a:extLst>
              <a:ext uri="{FF2B5EF4-FFF2-40B4-BE49-F238E27FC236}">
                <a16:creationId xmlns:a16="http://schemas.microsoft.com/office/drawing/2014/main" id="{46C9271F-5194-91D6-5129-0F69C0CC7DEB}"/>
              </a:ext>
            </a:extLst>
          </p:cNvPr>
          <p:cNvSpPr>
            <a:spLocks noGrp="1"/>
          </p:cNvSpPr>
          <p:nvPr>
            <p:ph type="title"/>
          </p:nvPr>
        </p:nvSpPr>
        <p:spPr>
          <a:xfrm>
            <a:off x="1179226" y="1280679"/>
            <a:ext cx="9833548" cy="1325563"/>
          </a:xfrm>
        </p:spPr>
        <p:txBody>
          <a:bodyPr anchor="b">
            <a:normAutofit/>
          </a:bodyPr>
          <a:lstStyle/>
          <a:p>
            <a:pPr algn="ctr"/>
            <a:r>
              <a:rPr lang="tr-TR" sz="3600">
                <a:solidFill>
                  <a:schemeClr val="tx2"/>
                </a:solidFill>
              </a:rPr>
              <a:t>Aktör</a:t>
            </a:r>
          </a:p>
        </p:txBody>
      </p:sp>
      <p:grpSp>
        <p:nvGrpSpPr>
          <p:cNvPr id="40" name="Group 39">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41" name="Freeform: Shape 40">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a:extLst>
              <a:ext uri="{FF2B5EF4-FFF2-40B4-BE49-F238E27FC236}">
                <a16:creationId xmlns:a16="http://schemas.microsoft.com/office/drawing/2014/main" id="{5E3C1ABD-078A-36F3-4AF6-D2E14FB2007F}"/>
              </a:ext>
            </a:extLst>
          </p:cNvPr>
          <p:cNvSpPr>
            <a:spLocks noGrp="1"/>
          </p:cNvSpPr>
          <p:nvPr>
            <p:ph idx="1"/>
          </p:nvPr>
        </p:nvSpPr>
        <p:spPr>
          <a:xfrm>
            <a:off x="1179226" y="2890979"/>
            <a:ext cx="9833548" cy="2693976"/>
          </a:xfrm>
        </p:spPr>
        <p:txBody>
          <a:bodyPr>
            <a:normAutofit/>
          </a:bodyPr>
          <a:lstStyle/>
          <a:p>
            <a:r>
              <a:rPr lang="tr-TR" sz="1800">
                <a:solidFill>
                  <a:schemeClr val="tx2"/>
                </a:solidFill>
              </a:rPr>
              <a:t>Aktör belirlenen sistem üzerinde bir rol oynayan ve etkileşime gecen her türlü ögedir. Burada aktör, sistemi kullanan bir site ziyaretçisi olabileceği gibi sistemden etkilenen dış sistemler yani kargo şirketi de bir aktör olarak yerini alır. </a:t>
            </a:r>
          </a:p>
          <a:p>
            <a:r>
              <a:rPr lang="tr-TR" sz="1800">
                <a:solidFill>
                  <a:schemeClr val="tx2"/>
                </a:solidFill>
              </a:rPr>
              <a:t>Aktör kelimesi bazen yanlış anlaşılmalara neden olabilir, bu yüzden aktör kelimesini açmak için; sistem üzerinde belli bir role sahip kullanıcı, açıklamasını getirmek yerinde olur.</a:t>
            </a:r>
          </a:p>
        </p:txBody>
      </p:sp>
      <p:grpSp>
        <p:nvGrpSpPr>
          <p:cNvPr id="46" name="Group 45">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47" name="Freeform: Shape 46">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92052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5701D3E-B9EA-4DC7-DE94-D31FAC7F1368}"/>
              </a:ext>
            </a:extLst>
          </p:cNvPr>
          <p:cNvSpPr>
            <a:spLocks noGrp="1"/>
          </p:cNvSpPr>
          <p:nvPr>
            <p:ph type="title"/>
          </p:nvPr>
        </p:nvSpPr>
        <p:spPr>
          <a:xfrm>
            <a:off x="1179576" y="1261423"/>
            <a:ext cx="9829800" cy="1325880"/>
          </a:xfrm>
        </p:spPr>
        <p:txBody>
          <a:bodyPr anchor="b">
            <a:normAutofit/>
          </a:bodyPr>
          <a:lstStyle/>
          <a:p>
            <a:pPr algn="ctr"/>
            <a:r>
              <a:rPr lang="en-US" sz="3600" b="1">
                <a:solidFill>
                  <a:schemeClr val="tx2"/>
                </a:solidFill>
              </a:rPr>
              <a:t>Şekil 2. </a:t>
            </a:r>
            <a:r>
              <a:rPr lang="en-US" sz="3600">
                <a:solidFill>
                  <a:schemeClr val="tx2"/>
                </a:solidFill>
              </a:rPr>
              <a:t>Use Case Diyagram Örneği</a:t>
            </a:r>
            <a:endParaRPr lang="tr-TR" sz="3600">
              <a:solidFill>
                <a:schemeClr val="tx2"/>
              </a:solidFill>
            </a:endParaRPr>
          </a:p>
        </p:txBody>
      </p:sp>
      <p:grpSp>
        <p:nvGrpSpPr>
          <p:cNvPr id="33" name="Group 32">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34" name="Freeform: Shape 33">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a:extLst>
              <a:ext uri="{FF2B5EF4-FFF2-40B4-BE49-F238E27FC236}">
                <a16:creationId xmlns:a16="http://schemas.microsoft.com/office/drawing/2014/main" id="{12FCCF64-4C77-2979-17AD-5806D3680B3B}"/>
              </a:ext>
            </a:extLst>
          </p:cNvPr>
          <p:cNvSpPr>
            <a:spLocks noGrp="1"/>
          </p:cNvSpPr>
          <p:nvPr>
            <p:ph idx="1"/>
          </p:nvPr>
        </p:nvSpPr>
        <p:spPr>
          <a:xfrm>
            <a:off x="804672" y="2827419"/>
            <a:ext cx="5126896" cy="3227626"/>
          </a:xfrm>
        </p:spPr>
        <p:txBody>
          <a:bodyPr anchor="ctr">
            <a:normAutofit/>
          </a:bodyPr>
          <a:lstStyle/>
          <a:p>
            <a:r>
              <a:rPr lang="tr-TR" sz="1800" dirty="0" err="1">
                <a:solidFill>
                  <a:schemeClr val="tx2"/>
                </a:solidFill>
              </a:rPr>
              <a:t>Use</a:t>
            </a:r>
            <a:r>
              <a:rPr lang="tr-TR" sz="1800" dirty="0">
                <a:solidFill>
                  <a:schemeClr val="tx2"/>
                </a:solidFill>
              </a:rPr>
              <a:t> </a:t>
            </a:r>
            <a:r>
              <a:rPr lang="tr-TR" sz="1800" dirty="0" err="1">
                <a:solidFill>
                  <a:schemeClr val="tx2"/>
                </a:solidFill>
              </a:rPr>
              <a:t>case</a:t>
            </a:r>
            <a:r>
              <a:rPr lang="tr-TR" sz="1800" dirty="0">
                <a:solidFill>
                  <a:schemeClr val="tx2"/>
                </a:solidFill>
              </a:rPr>
              <a:t> diyagramlarda senaryolar aktör tarafından tetiklenmektedir. Yandaki senaryoda aktör senaryoyu başlatır, </a:t>
            </a:r>
            <a:r>
              <a:rPr lang="tr-TR" sz="1800" dirty="0" err="1">
                <a:solidFill>
                  <a:schemeClr val="tx2"/>
                </a:solidFill>
              </a:rPr>
              <a:t>use</a:t>
            </a:r>
            <a:r>
              <a:rPr lang="tr-TR" sz="1800" dirty="0">
                <a:solidFill>
                  <a:schemeClr val="tx2"/>
                </a:solidFill>
              </a:rPr>
              <a:t> </a:t>
            </a:r>
            <a:r>
              <a:rPr lang="tr-TR" sz="1800" dirty="0" err="1">
                <a:solidFill>
                  <a:schemeClr val="tx2"/>
                </a:solidFill>
              </a:rPr>
              <a:t>case</a:t>
            </a:r>
            <a:r>
              <a:rPr lang="tr-TR" sz="1800" dirty="0">
                <a:solidFill>
                  <a:schemeClr val="tx2"/>
                </a:solidFill>
              </a:rPr>
              <a:t> sonucunda elde edilen değer diğer aktöre verilir.</a:t>
            </a:r>
          </a:p>
        </p:txBody>
      </p:sp>
      <p:grpSp>
        <p:nvGrpSpPr>
          <p:cNvPr id="39" name="Group 38">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40" name="Freeform: Shape 39">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3" name="Freeform: Shape 42">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Resim 4" descr="çizgi, diyagram, öykü gelişim çizgisi; kumpas; grafiğini çıkarma, metin içeren bir resim">
            <a:extLst>
              <a:ext uri="{FF2B5EF4-FFF2-40B4-BE49-F238E27FC236}">
                <a16:creationId xmlns:a16="http://schemas.microsoft.com/office/drawing/2014/main" id="{AE19ADF8-B1D2-10AA-4DCE-2F4F5BB15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378" y="3528256"/>
            <a:ext cx="4954693" cy="1836244"/>
          </a:xfrm>
          <a:prstGeom prst="rect">
            <a:avLst/>
          </a:prstGeom>
        </p:spPr>
      </p:pic>
    </p:spTree>
    <p:extLst>
      <p:ext uri="{BB962C8B-B14F-4D97-AF65-F5344CB8AC3E}">
        <p14:creationId xmlns:p14="http://schemas.microsoft.com/office/powerpoint/2010/main" val="1291083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Başlık 1">
            <a:extLst>
              <a:ext uri="{FF2B5EF4-FFF2-40B4-BE49-F238E27FC236}">
                <a16:creationId xmlns:a16="http://schemas.microsoft.com/office/drawing/2014/main" id="{A80AC2D8-3081-06F5-5BF3-736594DD96A0}"/>
              </a:ext>
            </a:extLst>
          </p:cNvPr>
          <p:cNvSpPr>
            <a:spLocks noGrp="1"/>
          </p:cNvSpPr>
          <p:nvPr>
            <p:ph type="title"/>
          </p:nvPr>
        </p:nvSpPr>
        <p:spPr>
          <a:xfrm>
            <a:off x="1179226" y="1280679"/>
            <a:ext cx="9833548" cy="1325563"/>
          </a:xfrm>
        </p:spPr>
        <p:txBody>
          <a:bodyPr anchor="b">
            <a:normAutofit/>
          </a:bodyPr>
          <a:lstStyle/>
          <a:p>
            <a:pPr algn="ctr"/>
            <a:r>
              <a:rPr lang="tr-TR" sz="3600">
                <a:solidFill>
                  <a:schemeClr val="tx2"/>
                </a:solidFill>
              </a:rPr>
              <a:t>Use Case</a:t>
            </a:r>
          </a:p>
        </p:txBody>
      </p:sp>
      <p:grpSp>
        <p:nvGrpSpPr>
          <p:cNvPr id="40" name="Group 39">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41" name="Freeform: Shape 40">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a:extLst>
              <a:ext uri="{FF2B5EF4-FFF2-40B4-BE49-F238E27FC236}">
                <a16:creationId xmlns:a16="http://schemas.microsoft.com/office/drawing/2014/main" id="{A7814988-ED32-DDFA-870A-510F26D52659}"/>
              </a:ext>
            </a:extLst>
          </p:cNvPr>
          <p:cNvSpPr>
            <a:spLocks noGrp="1"/>
          </p:cNvSpPr>
          <p:nvPr>
            <p:ph idx="1"/>
          </p:nvPr>
        </p:nvSpPr>
        <p:spPr>
          <a:xfrm>
            <a:off x="1179226" y="2890979"/>
            <a:ext cx="9833548" cy="2693976"/>
          </a:xfrm>
        </p:spPr>
        <p:txBody>
          <a:bodyPr>
            <a:normAutofit/>
          </a:bodyPr>
          <a:lstStyle/>
          <a:p>
            <a:pPr marL="0" indent="0">
              <a:buNone/>
            </a:pPr>
            <a:r>
              <a:rPr lang="tr-TR" sz="1800">
                <a:solidFill>
                  <a:schemeClr val="tx2"/>
                </a:solidFill>
              </a:rPr>
              <a:t>• Ortak bir kullanıcı hedefi etrafında oluşturulmuş bir takım senaryoların bütünleşmesinden meydana gelen yapıdır. Use caseler temelde senaryolardan oluşur, fakat her senaryo yukarıda verilen örnek gibi başarılı ve tek düze yürümez. Senaryoların bazı istisnai durumları ve alt senaryoları içermesi gerekmektedir. Bu durumda Use Case verilen senaryoların ötesinde bazı artı özellikler de taşır. </a:t>
            </a:r>
          </a:p>
          <a:p>
            <a:pPr marL="0" indent="0">
              <a:buNone/>
            </a:pPr>
            <a:r>
              <a:rPr lang="tr-TR" sz="1800">
                <a:solidFill>
                  <a:schemeClr val="tx2"/>
                </a:solidFill>
              </a:rPr>
              <a:t>• Örnek olarak müşterinin ödeme işlemini havale ya da kredi kartı olarak yapabilmesi, kredi kartı onayında hata alınması ve teslimat seçenekleri gibi istisnai durum ve alternatif yaklaşımların başarılı senaryo üzerinde toparlanması işlemi UClerin sorumluluğu altındadır.</a:t>
            </a:r>
          </a:p>
        </p:txBody>
      </p:sp>
      <p:grpSp>
        <p:nvGrpSpPr>
          <p:cNvPr id="46" name="Group 45">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47" name="Freeform: Shape 46">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20786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6EAD33-C5DD-4FAE-B20B-2707A6A92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2F7C8AC-27FC-4265-A113-E7CDA1AAD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Başlık 1">
            <a:extLst>
              <a:ext uri="{FF2B5EF4-FFF2-40B4-BE49-F238E27FC236}">
                <a16:creationId xmlns:a16="http://schemas.microsoft.com/office/drawing/2014/main" id="{5660D6AC-8C04-A2DD-08C7-21D10EFE0F70}"/>
              </a:ext>
            </a:extLst>
          </p:cNvPr>
          <p:cNvSpPr>
            <a:spLocks noGrp="1"/>
          </p:cNvSpPr>
          <p:nvPr>
            <p:ph type="ctrTitle"/>
          </p:nvPr>
        </p:nvSpPr>
        <p:spPr>
          <a:xfrm>
            <a:off x="804672" y="1191796"/>
            <a:ext cx="10021446" cy="2976344"/>
          </a:xfrm>
        </p:spPr>
        <p:txBody>
          <a:bodyPr anchor="b">
            <a:normAutofit/>
          </a:bodyPr>
          <a:lstStyle/>
          <a:p>
            <a:pPr algn="l"/>
            <a:r>
              <a:rPr lang="tr-TR" sz="5200">
                <a:solidFill>
                  <a:schemeClr val="tx2"/>
                </a:solidFill>
              </a:rPr>
              <a:t>Use Case’in Detayını Oluşturan Senaryolar </a:t>
            </a:r>
          </a:p>
        </p:txBody>
      </p:sp>
      <p:sp>
        <p:nvSpPr>
          <p:cNvPr id="4" name="Alt Başlık 3">
            <a:extLst>
              <a:ext uri="{FF2B5EF4-FFF2-40B4-BE49-F238E27FC236}">
                <a16:creationId xmlns:a16="http://schemas.microsoft.com/office/drawing/2014/main" id="{16E9EF70-1044-88E5-C6C5-68AD666B5CB3}"/>
              </a:ext>
            </a:extLst>
          </p:cNvPr>
          <p:cNvSpPr>
            <a:spLocks noGrp="1"/>
          </p:cNvSpPr>
          <p:nvPr>
            <p:ph type="subTitle" idx="1"/>
          </p:nvPr>
        </p:nvSpPr>
        <p:spPr>
          <a:xfrm>
            <a:off x="804672" y="4365616"/>
            <a:ext cx="9416898" cy="1160063"/>
          </a:xfrm>
        </p:spPr>
        <p:txBody>
          <a:bodyPr anchor="ctr">
            <a:normAutofit/>
          </a:bodyPr>
          <a:lstStyle/>
          <a:p>
            <a:pPr algn="l"/>
            <a:r>
              <a:rPr lang="tr-TR">
                <a:solidFill>
                  <a:schemeClr val="tx2"/>
                </a:solidFill>
              </a:rPr>
              <a:t>Exception - Extension</a:t>
            </a:r>
          </a:p>
        </p:txBody>
      </p:sp>
      <p:grpSp>
        <p:nvGrpSpPr>
          <p:cNvPr id="13" name="Group 12">
            <a:extLst>
              <a:ext uri="{FF2B5EF4-FFF2-40B4-BE49-F238E27FC236}">
                <a16:creationId xmlns:a16="http://schemas.microsoft.com/office/drawing/2014/main" id="{A574C829-AF08-4CA3-A132-7BA044897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40193"/>
            <a:ext cx="3860800" cy="2357750"/>
            <a:chOff x="6867015" y="-1"/>
            <a:chExt cx="5324985" cy="3251912"/>
          </a:xfrm>
          <a:solidFill>
            <a:schemeClr val="accent5">
              <a:alpha val="5000"/>
            </a:schemeClr>
          </a:solidFill>
        </p:grpSpPr>
        <p:sp>
          <p:nvSpPr>
            <p:cNvPr id="14" name="Freeform: Shape 13">
              <a:extLst>
                <a:ext uri="{FF2B5EF4-FFF2-40B4-BE49-F238E27FC236}">
                  <a16:creationId xmlns:a16="http://schemas.microsoft.com/office/drawing/2014/main" id="{86657EC0-FDE0-46ED-B690-5D6F39E7C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0469DA12-6B55-4610-981D-8D39001A3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17A0838-B219-4FA5-9F2E-41DFEF168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40A62EB-A3D1-42CD-900F-B95A32AD4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1D3FC9CC-6461-481B-BB4C-19D576432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76747" y="4683666"/>
            <a:ext cx="2514948" cy="2174333"/>
            <a:chOff x="-305" y="-4155"/>
            <a:chExt cx="2514948" cy="2174333"/>
          </a:xfrm>
        </p:grpSpPr>
        <p:sp>
          <p:nvSpPr>
            <p:cNvPr id="20" name="Freeform: Shape 19">
              <a:extLst>
                <a:ext uri="{FF2B5EF4-FFF2-40B4-BE49-F238E27FC236}">
                  <a16:creationId xmlns:a16="http://schemas.microsoft.com/office/drawing/2014/main" id="{3DC5B0F2-69AA-43F6-913D-55EE92A3A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7B71A70-289A-4951-A90D-BB2EBEAE5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6B120A3-330F-4099-9B8D-9196387AF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780CC992-5DC7-4E9B-9A16-9FC4C1BE2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1013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CDF451-95C3-CE58-8218-1B4E86836595}"/>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B0195E0-D233-E26A-7E11-BDF1C0158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Rectangle 10">
            <a:extLst>
              <a:ext uri="{FF2B5EF4-FFF2-40B4-BE49-F238E27FC236}">
                <a16:creationId xmlns:a16="http://schemas.microsoft.com/office/drawing/2014/main" id="{FE17482B-AADE-3067-3CD0-E3CA65D2D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nvGrpSpPr>
          <p:cNvPr id="13" name="Group 12">
            <a:extLst>
              <a:ext uri="{FF2B5EF4-FFF2-40B4-BE49-F238E27FC236}">
                <a16:creationId xmlns:a16="http://schemas.microsoft.com/office/drawing/2014/main" id="{478E5541-CF4E-F956-662C-107ED2B77C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40193"/>
            <a:ext cx="3860800" cy="2357750"/>
            <a:chOff x="6867015" y="-1"/>
            <a:chExt cx="5324985" cy="3251912"/>
          </a:xfrm>
          <a:solidFill>
            <a:schemeClr val="accent5">
              <a:alpha val="5000"/>
            </a:schemeClr>
          </a:solidFill>
        </p:grpSpPr>
        <p:sp>
          <p:nvSpPr>
            <p:cNvPr id="14" name="Freeform: Shape 13">
              <a:extLst>
                <a:ext uri="{FF2B5EF4-FFF2-40B4-BE49-F238E27FC236}">
                  <a16:creationId xmlns:a16="http://schemas.microsoft.com/office/drawing/2014/main" id="{6C13B99D-D5C4-9A5A-9FF9-82A19E66C4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Freeform: Shape 14">
              <a:extLst>
                <a:ext uri="{FF2B5EF4-FFF2-40B4-BE49-F238E27FC236}">
                  <a16:creationId xmlns:a16="http://schemas.microsoft.com/office/drawing/2014/main" id="{4B5F3517-8E07-F101-AA9F-CF2B3CA42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Freeform: Shape 15">
              <a:extLst>
                <a:ext uri="{FF2B5EF4-FFF2-40B4-BE49-F238E27FC236}">
                  <a16:creationId xmlns:a16="http://schemas.microsoft.com/office/drawing/2014/main" id="{12197DBD-CA43-D249-0D32-3DB9802FD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Freeform: Shape 16">
              <a:extLst>
                <a:ext uri="{FF2B5EF4-FFF2-40B4-BE49-F238E27FC236}">
                  <a16:creationId xmlns:a16="http://schemas.microsoft.com/office/drawing/2014/main" id="{1CA52267-F2D4-1B73-8D8F-774E815815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grpSp>
        <p:nvGrpSpPr>
          <p:cNvPr id="19" name="Group 18">
            <a:extLst>
              <a:ext uri="{FF2B5EF4-FFF2-40B4-BE49-F238E27FC236}">
                <a16:creationId xmlns:a16="http://schemas.microsoft.com/office/drawing/2014/main" id="{A75E9777-FC93-9302-9A05-AA2975A8CE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76747" y="4683666"/>
            <a:ext cx="2514948" cy="2174333"/>
            <a:chOff x="-305" y="-4155"/>
            <a:chExt cx="2514948" cy="2174333"/>
          </a:xfrm>
        </p:grpSpPr>
        <p:sp>
          <p:nvSpPr>
            <p:cNvPr id="20" name="Freeform: Shape 19">
              <a:extLst>
                <a:ext uri="{FF2B5EF4-FFF2-40B4-BE49-F238E27FC236}">
                  <a16:creationId xmlns:a16="http://schemas.microsoft.com/office/drawing/2014/main" id="{52BAD5AD-3D9E-C217-ABA2-147AB33DCA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Freeform: Shape 20">
              <a:extLst>
                <a:ext uri="{FF2B5EF4-FFF2-40B4-BE49-F238E27FC236}">
                  <a16:creationId xmlns:a16="http://schemas.microsoft.com/office/drawing/2014/main" id="{5B37080E-C47A-9F7F-48E5-B193D8CE57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2" name="Freeform: Shape 21">
              <a:extLst>
                <a:ext uri="{FF2B5EF4-FFF2-40B4-BE49-F238E27FC236}">
                  <a16:creationId xmlns:a16="http://schemas.microsoft.com/office/drawing/2014/main" id="{50914C30-32FD-20EE-9903-DB666587C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3" name="Freeform: Shape 22">
              <a:extLst>
                <a:ext uri="{FF2B5EF4-FFF2-40B4-BE49-F238E27FC236}">
                  <a16:creationId xmlns:a16="http://schemas.microsoft.com/office/drawing/2014/main" id="{6A9E637C-FF62-4F5B-3762-6F4C69411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sp>
        <p:nvSpPr>
          <p:cNvPr id="25" name="Başlık 1">
            <a:extLst>
              <a:ext uri="{FF2B5EF4-FFF2-40B4-BE49-F238E27FC236}">
                <a16:creationId xmlns:a16="http://schemas.microsoft.com/office/drawing/2014/main" id="{80E1B91D-78A9-045C-61E1-307D4A24D15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tr-TR" sz="4400" dirty="0" err="1"/>
              <a:t>Exception</a:t>
            </a:r>
            <a:r>
              <a:rPr lang="tr-TR" sz="4400" dirty="0"/>
              <a:t> = Neler Ters Gidebilir?</a:t>
            </a:r>
          </a:p>
        </p:txBody>
      </p:sp>
      <p:pic>
        <p:nvPicPr>
          <p:cNvPr id="26" name="Resim 25">
            <a:extLst>
              <a:ext uri="{FF2B5EF4-FFF2-40B4-BE49-F238E27FC236}">
                <a16:creationId xmlns:a16="http://schemas.microsoft.com/office/drawing/2014/main" id="{2E971BB0-DA29-0B97-237A-487A8B0CA191}"/>
              </a:ext>
            </a:extLst>
          </p:cNvPr>
          <p:cNvPicPr>
            <a:picLocks noChangeAspect="1"/>
          </p:cNvPicPr>
          <p:nvPr/>
        </p:nvPicPr>
        <p:blipFill>
          <a:blip r:embed="rId2"/>
          <a:stretch>
            <a:fillRect/>
          </a:stretch>
        </p:blipFill>
        <p:spPr>
          <a:xfrm>
            <a:off x="629360" y="1935284"/>
            <a:ext cx="10626249" cy="1603387"/>
          </a:xfrm>
          <a:prstGeom prst="rect">
            <a:avLst/>
          </a:prstGeom>
        </p:spPr>
      </p:pic>
      <p:sp>
        <p:nvSpPr>
          <p:cNvPr id="28" name="Başlık 1">
            <a:extLst>
              <a:ext uri="{FF2B5EF4-FFF2-40B4-BE49-F238E27FC236}">
                <a16:creationId xmlns:a16="http://schemas.microsoft.com/office/drawing/2014/main" id="{C558B0F8-876E-1D54-6E19-4E83B1EF2BD1}"/>
              </a:ext>
            </a:extLst>
          </p:cNvPr>
          <p:cNvSpPr txBox="1">
            <a:spLocks/>
          </p:cNvSpPr>
          <p:nvPr/>
        </p:nvSpPr>
        <p:spPr>
          <a:xfrm>
            <a:off x="838200" y="320999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dirty="0" err="1"/>
              <a:t>Extension</a:t>
            </a:r>
            <a:r>
              <a:rPr lang="tr-TR" dirty="0"/>
              <a:t> = Ne gibi Alternatifler Olabilir</a:t>
            </a:r>
          </a:p>
        </p:txBody>
      </p:sp>
      <p:sp>
        <p:nvSpPr>
          <p:cNvPr id="30" name="Metin kutusu 29">
            <a:extLst>
              <a:ext uri="{FF2B5EF4-FFF2-40B4-BE49-F238E27FC236}">
                <a16:creationId xmlns:a16="http://schemas.microsoft.com/office/drawing/2014/main" id="{BE8F95B0-F24F-92C2-71F0-F9740CDB2BE0}"/>
              </a:ext>
            </a:extLst>
          </p:cNvPr>
          <p:cNvSpPr txBox="1"/>
          <p:nvPr/>
        </p:nvSpPr>
        <p:spPr>
          <a:xfrm>
            <a:off x="908262" y="4510921"/>
            <a:ext cx="9598131" cy="830997"/>
          </a:xfrm>
          <a:prstGeom prst="rect">
            <a:avLst/>
          </a:prstGeom>
          <a:noFill/>
        </p:spPr>
        <p:txBody>
          <a:bodyPr wrap="square">
            <a:spAutoFit/>
          </a:bodyPr>
          <a:lstStyle/>
          <a:p>
            <a:r>
              <a:rPr lang="tr-TR" sz="2400" dirty="0"/>
              <a:t>     Örnek: Para çekmek için makbuz gerekli değildir. Makbuzun istenip istenmeme seçeneğinin sana sunulması bir «</a:t>
            </a:r>
            <a:r>
              <a:rPr lang="tr-TR" sz="2400" dirty="0" err="1"/>
              <a:t>extension»tır</a:t>
            </a:r>
            <a:r>
              <a:rPr lang="tr-TR" sz="2400" dirty="0"/>
              <a:t>.</a:t>
            </a:r>
          </a:p>
        </p:txBody>
      </p:sp>
    </p:spTree>
    <p:extLst>
      <p:ext uri="{BB962C8B-B14F-4D97-AF65-F5344CB8AC3E}">
        <p14:creationId xmlns:p14="http://schemas.microsoft.com/office/powerpoint/2010/main" val="3060253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Başlık 1">
            <a:extLst>
              <a:ext uri="{FF2B5EF4-FFF2-40B4-BE49-F238E27FC236}">
                <a16:creationId xmlns:a16="http://schemas.microsoft.com/office/drawing/2014/main" id="{5F445542-37DA-3831-86F8-D04CE6CB6530}"/>
              </a:ext>
            </a:extLst>
          </p:cNvPr>
          <p:cNvSpPr>
            <a:spLocks noGrp="1"/>
          </p:cNvSpPr>
          <p:nvPr>
            <p:ph type="title"/>
          </p:nvPr>
        </p:nvSpPr>
        <p:spPr>
          <a:xfrm>
            <a:off x="1179226" y="1280679"/>
            <a:ext cx="9833548" cy="1325563"/>
          </a:xfrm>
        </p:spPr>
        <p:txBody>
          <a:bodyPr anchor="b">
            <a:normAutofit/>
          </a:bodyPr>
          <a:lstStyle/>
          <a:p>
            <a:pPr algn="ctr"/>
            <a:r>
              <a:rPr lang="tr-TR" sz="3600">
                <a:solidFill>
                  <a:schemeClr val="tx2"/>
                </a:solidFill>
              </a:rPr>
              <a:t>İlişki</a:t>
            </a:r>
          </a:p>
        </p:txBody>
      </p:sp>
      <p:grpSp>
        <p:nvGrpSpPr>
          <p:cNvPr id="40" name="Group 39">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41" name="Freeform: Shape 40">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a:extLst>
              <a:ext uri="{FF2B5EF4-FFF2-40B4-BE49-F238E27FC236}">
                <a16:creationId xmlns:a16="http://schemas.microsoft.com/office/drawing/2014/main" id="{0475B544-28F4-EA11-06A4-43A0FDFA70EE}"/>
              </a:ext>
            </a:extLst>
          </p:cNvPr>
          <p:cNvSpPr>
            <a:spLocks noGrp="1"/>
          </p:cNvSpPr>
          <p:nvPr>
            <p:ph idx="1"/>
          </p:nvPr>
        </p:nvSpPr>
        <p:spPr>
          <a:xfrm>
            <a:off x="1179226" y="2890979"/>
            <a:ext cx="9833548" cy="2693976"/>
          </a:xfrm>
        </p:spPr>
        <p:txBody>
          <a:bodyPr>
            <a:normAutofit/>
          </a:bodyPr>
          <a:lstStyle/>
          <a:p>
            <a:r>
              <a:rPr lang="tr-TR" sz="1800" dirty="0" err="1">
                <a:solidFill>
                  <a:schemeClr val="tx2"/>
                </a:solidFill>
              </a:rPr>
              <a:t>Use</a:t>
            </a:r>
            <a:r>
              <a:rPr lang="tr-TR" sz="1800" dirty="0">
                <a:solidFill>
                  <a:schemeClr val="tx2"/>
                </a:solidFill>
              </a:rPr>
              <a:t> </a:t>
            </a:r>
            <a:r>
              <a:rPr lang="tr-TR" sz="1800" dirty="0" err="1">
                <a:solidFill>
                  <a:schemeClr val="tx2"/>
                </a:solidFill>
              </a:rPr>
              <a:t>case’ler</a:t>
            </a:r>
            <a:r>
              <a:rPr lang="tr-TR" sz="1800" dirty="0">
                <a:solidFill>
                  <a:schemeClr val="tx2"/>
                </a:solidFill>
              </a:rPr>
              <a:t> tekrar kullanılabilen birimlerdir. Tekrar kullanımı sağlayan yöntemler </a:t>
            </a:r>
            <a:r>
              <a:rPr lang="tr-TR" sz="1800" dirty="0" err="1">
                <a:solidFill>
                  <a:schemeClr val="tx2"/>
                </a:solidFill>
              </a:rPr>
              <a:t>inclusion</a:t>
            </a:r>
            <a:r>
              <a:rPr lang="tr-TR" sz="1800" dirty="0">
                <a:solidFill>
                  <a:schemeClr val="tx2"/>
                </a:solidFill>
              </a:rPr>
              <a:t> (içerme) ve </a:t>
            </a:r>
            <a:r>
              <a:rPr lang="tr-TR" sz="1800" dirty="0" err="1">
                <a:solidFill>
                  <a:schemeClr val="tx2"/>
                </a:solidFill>
              </a:rPr>
              <a:t>extension</a:t>
            </a:r>
            <a:r>
              <a:rPr lang="tr-TR" sz="1800" dirty="0">
                <a:solidFill>
                  <a:schemeClr val="tx2"/>
                </a:solidFill>
              </a:rPr>
              <a:t> (genişletme) </a:t>
            </a:r>
            <a:r>
              <a:rPr lang="tr-TR" sz="1800" dirty="0" err="1">
                <a:solidFill>
                  <a:schemeClr val="tx2"/>
                </a:solidFill>
              </a:rPr>
              <a:t>dır</a:t>
            </a:r>
            <a:r>
              <a:rPr lang="tr-TR" sz="1800" dirty="0">
                <a:solidFill>
                  <a:schemeClr val="tx2"/>
                </a:solidFill>
              </a:rPr>
              <a:t>. Tekrar kullanım yöntemleri dışında </a:t>
            </a:r>
            <a:r>
              <a:rPr lang="tr-TR" sz="1800" dirty="0" err="1">
                <a:solidFill>
                  <a:schemeClr val="tx2"/>
                </a:solidFill>
              </a:rPr>
              <a:t>use</a:t>
            </a:r>
            <a:r>
              <a:rPr lang="tr-TR" sz="1800" dirty="0">
                <a:solidFill>
                  <a:schemeClr val="tx2"/>
                </a:solidFill>
              </a:rPr>
              <a:t> </a:t>
            </a:r>
            <a:r>
              <a:rPr lang="tr-TR" sz="1800" dirty="0" err="1">
                <a:solidFill>
                  <a:schemeClr val="tx2"/>
                </a:solidFill>
              </a:rPr>
              <a:t>caseler</a:t>
            </a:r>
            <a:r>
              <a:rPr lang="tr-TR" sz="1800" dirty="0">
                <a:solidFill>
                  <a:schemeClr val="tx2"/>
                </a:solidFill>
              </a:rPr>
              <a:t> arasındaki ilişkiyi gösteren yöntemler ise </a:t>
            </a:r>
            <a:r>
              <a:rPr lang="tr-TR" sz="1800" dirty="0" err="1">
                <a:solidFill>
                  <a:schemeClr val="tx2"/>
                </a:solidFill>
              </a:rPr>
              <a:t>Generalization</a:t>
            </a:r>
            <a:r>
              <a:rPr lang="tr-TR" sz="1800" dirty="0">
                <a:solidFill>
                  <a:schemeClr val="tx2"/>
                </a:solidFill>
              </a:rPr>
              <a:t> (Genelleme) ve </a:t>
            </a:r>
            <a:r>
              <a:rPr lang="tr-TR" sz="1800" dirty="0" err="1">
                <a:solidFill>
                  <a:schemeClr val="tx2"/>
                </a:solidFill>
              </a:rPr>
              <a:t>Grouping</a:t>
            </a:r>
            <a:r>
              <a:rPr lang="tr-TR" sz="1800" dirty="0">
                <a:solidFill>
                  <a:schemeClr val="tx2"/>
                </a:solidFill>
              </a:rPr>
              <a:t> (gruplama) </a:t>
            </a:r>
            <a:r>
              <a:rPr lang="tr-TR" sz="1800" dirty="0" err="1">
                <a:solidFill>
                  <a:schemeClr val="tx2"/>
                </a:solidFill>
              </a:rPr>
              <a:t>dır</a:t>
            </a:r>
            <a:r>
              <a:rPr lang="tr-TR" sz="1800" dirty="0">
                <a:solidFill>
                  <a:schemeClr val="tx2"/>
                </a:solidFill>
              </a:rPr>
              <a:t>. Bunlar </a:t>
            </a:r>
            <a:r>
              <a:rPr lang="tr-TR" sz="1800" dirty="0" err="1">
                <a:solidFill>
                  <a:schemeClr val="tx2"/>
                </a:solidFill>
              </a:rPr>
              <a:t>Use</a:t>
            </a:r>
            <a:r>
              <a:rPr lang="tr-TR" sz="1800" dirty="0">
                <a:solidFill>
                  <a:schemeClr val="tx2"/>
                </a:solidFill>
              </a:rPr>
              <a:t> </a:t>
            </a:r>
            <a:r>
              <a:rPr lang="tr-TR" sz="1800" dirty="0" err="1">
                <a:solidFill>
                  <a:schemeClr val="tx2"/>
                </a:solidFill>
              </a:rPr>
              <a:t>Case’ler</a:t>
            </a:r>
            <a:r>
              <a:rPr lang="tr-TR" sz="1800" dirty="0">
                <a:solidFill>
                  <a:schemeClr val="tx2"/>
                </a:solidFill>
              </a:rPr>
              <a:t> arasındaki ilişkiyi gösteren kavramlardır.</a:t>
            </a:r>
          </a:p>
        </p:txBody>
      </p:sp>
      <p:grpSp>
        <p:nvGrpSpPr>
          <p:cNvPr id="46" name="Group 45">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47" name="Freeform: Shape 46">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8582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Başlık 1">
            <a:extLst>
              <a:ext uri="{FF2B5EF4-FFF2-40B4-BE49-F238E27FC236}">
                <a16:creationId xmlns:a16="http://schemas.microsoft.com/office/drawing/2014/main" id="{26B4BAA1-9249-3B45-73C4-A7B378781244}"/>
              </a:ext>
            </a:extLst>
          </p:cNvPr>
          <p:cNvSpPr>
            <a:spLocks noGrp="1"/>
          </p:cNvSpPr>
          <p:nvPr>
            <p:ph type="title"/>
          </p:nvPr>
        </p:nvSpPr>
        <p:spPr>
          <a:xfrm>
            <a:off x="3502426" y="2235041"/>
            <a:ext cx="5186842" cy="2387918"/>
          </a:xfrm>
        </p:spPr>
        <p:txBody>
          <a:bodyPr vert="horz" lIns="91440" tIns="45720" rIns="91440" bIns="45720" rtlCol="0" anchor="b">
            <a:normAutofit/>
          </a:bodyPr>
          <a:lstStyle/>
          <a:p>
            <a:pPr algn="ctr"/>
            <a:r>
              <a:rPr lang="en-US" sz="2100" i="1" kern="1200" dirty="0">
                <a:solidFill>
                  <a:schemeClr val="tx2"/>
                </a:solidFill>
                <a:latin typeface="+mj-lt"/>
                <a:ea typeface="+mj-ea"/>
                <a:cs typeface="+mj-cs"/>
              </a:rPr>
              <a:t>“Bir </a:t>
            </a:r>
            <a:r>
              <a:rPr lang="en-US" sz="2100" i="1" kern="1200" dirty="0" err="1">
                <a:solidFill>
                  <a:schemeClr val="tx2"/>
                </a:solidFill>
                <a:latin typeface="+mj-lt"/>
                <a:ea typeface="+mj-ea"/>
                <a:cs typeface="+mj-cs"/>
              </a:rPr>
              <a:t>kullanıcı</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ve</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bir</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sistem</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arasındaki</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etkileşimi</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anlatan</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senaryo</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topluluğudur</a:t>
            </a:r>
            <a:r>
              <a:rPr lang="en-US" sz="2100" i="1" kern="1200" dirty="0">
                <a:solidFill>
                  <a:schemeClr val="tx2"/>
                </a:solidFill>
                <a:latin typeface="+mj-lt"/>
                <a:ea typeface="+mj-ea"/>
                <a:cs typeface="+mj-cs"/>
              </a:rPr>
              <a:t>.” </a:t>
            </a:r>
            <a:br>
              <a:rPr lang="en-US" sz="2100" i="1" kern="1200" dirty="0">
                <a:solidFill>
                  <a:schemeClr val="tx2"/>
                </a:solidFill>
                <a:latin typeface="+mj-lt"/>
                <a:ea typeface="+mj-ea"/>
                <a:cs typeface="+mj-cs"/>
              </a:rPr>
            </a:br>
            <a:br>
              <a:rPr lang="en-US" sz="2100" i="1" kern="1200" dirty="0">
                <a:solidFill>
                  <a:schemeClr val="tx2"/>
                </a:solidFill>
                <a:latin typeface="+mj-lt"/>
                <a:ea typeface="+mj-ea"/>
                <a:cs typeface="+mj-cs"/>
              </a:rPr>
            </a:br>
            <a:r>
              <a:rPr lang="en-US" sz="2100" i="1" kern="1200" dirty="0">
                <a:solidFill>
                  <a:schemeClr val="tx2"/>
                </a:solidFill>
                <a:latin typeface="+mj-lt"/>
                <a:ea typeface="+mj-ea"/>
                <a:cs typeface="+mj-cs"/>
              </a:rPr>
              <a:t>Ivar Jacobson </a:t>
            </a:r>
            <a:r>
              <a:rPr lang="en-US" sz="2100" i="1" kern="1200" dirty="0" err="1">
                <a:solidFill>
                  <a:schemeClr val="tx2"/>
                </a:solidFill>
                <a:latin typeface="+mj-lt"/>
                <a:ea typeface="+mj-ea"/>
                <a:cs typeface="+mj-cs"/>
              </a:rPr>
              <a:t>Senaryo</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tanımı</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için</a:t>
            </a:r>
            <a:r>
              <a:rPr lang="en-US" sz="2100" i="1" kern="1200" dirty="0">
                <a:solidFill>
                  <a:schemeClr val="tx2"/>
                </a:solidFill>
                <a:latin typeface="+mj-lt"/>
                <a:ea typeface="+mj-ea"/>
                <a:cs typeface="+mj-cs"/>
              </a:rPr>
              <a:t> der ki: “</a:t>
            </a:r>
            <a:r>
              <a:rPr lang="en-US" sz="2100" i="1" kern="1200" dirty="0" err="1">
                <a:solidFill>
                  <a:schemeClr val="tx2"/>
                </a:solidFill>
                <a:latin typeface="+mj-lt"/>
                <a:ea typeface="+mj-ea"/>
                <a:cs typeface="+mj-cs"/>
              </a:rPr>
              <a:t>Aktörle</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sistem</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arasında</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gerçekleştirilen</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sonucunda</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aktöre</a:t>
            </a:r>
            <a:r>
              <a:rPr lang="en-US" sz="2100" i="1" kern="1200" dirty="0">
                <a:solidFill>
                  <a:schemeClr val="tx2"/>
                </a:solidFill>
                <a:latin typeface="+mj-lt"/>
                <a:ea typeface="+mj-ea"/>
                <a:cs typeface="+mj-cs"/>
              </a:rPr>
              <a:t> fark</a:t>
            </a:r>
            <a:r>
              <a:rPr lang="tr-TR"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edilir</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getirisi</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faydası</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oluşan</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etkileşimli</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diyalogdur</a:t>
            </a:r>
            <a:r>
              <a:rPr lang="en-US" sz="2100" i="1" kern="1200" dirty="0">
                <a:solidFill>
                  <a:schemeClr val="tx2"/>
                </a:solidFill>
                <a:latin typeface="+mj-lt"/>
                <a:ea typeface="+mj-ea"/>
                <a:cs typeface="+mj-cs"/>
              </a:rPr>
              <a:t>. ”</a:t>
            </a: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80830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1BDEC58-2131-FE25-DCC7-4F13B1498B1E}"/>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115DAA7-49D0-A368-ABBE-25ECE659C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8" name="Rectangle 37">
            <a:extLst>
              <a:ext uri="{FF2B5EF4-FFF2-40B4-BE49-F238E27FC236}">
                <a16:creationId xmlns:a16="http://schemas.microsoft.com/office/drawing/2014/main" id="{16012498-5490-F036-7DF3-A5A855D57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40" name="Group 39">
            <a:extLst>
              <a:ext uri="{FF2B5EF4-FFF2-40B4-BE49-F238E27FC236}">
                <a16:creationId xmlns:a16="http://schemas.microsoft.com/office/drawing/2014/main" id="{D19C524D-44EE-1592-A83C-FF47493F3F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41" name="Freeform: Shape 40">
              <a:extLst>
                <a:ext uri="{FF2B5EF4-FFF2-40B4-BE49-F238E27FC236}">
                  <a16:creationId xmlns:a16="http://schemas.microsoft.com/office/drawing/2014/main" id="{728F49DF-AEC0-5AAC-14A4-C402509E4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2" name="Freeform: Shape 41">
              <a:extLst>
                <a:ext uri="{FF2B5EF4-FFF2-40B4-BE49-F238E27FC236}">
                  <a16:creationId xmlns:a16="http://schemas.microsoft.com/office/drawing/2014/main" id="{7DB583CC-7BF6-0221-FCC9-ADEF210C3A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3" name="Freeform: Shape 42">
              <a:extLst>
                <a:ext uri="{FF2B5EF4-FFF2-40B4-BE49-F238E27FC236}">
                  <a16:creationId xmlns:a16="http://schemas.microsoft.com/office/drawing/2014/main" id="{C6D9D14B-D64F-533D-8ECB-5D8240C5A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Freeform: Shape 43">
              <a:extLst>
                <a:ext uri="{FF2B5EF4-FFF2-40B4-BE49-F238E27FC236}">
                  <a16:creationId xmlns:a16="http://schemas.microsoft.com/office/drawing/2014/main" id="{8C1FFCD1-B660-86D0-D086-323A048A3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grpSp>
        <p:nvGrpSpPr>
          <p:cNvPr id="46" name="Group 45">
            <a:extLst>
              <a:ext uri="{FF2B5EF4-FFF2-40B4-BE49-F238E27FC236}">
                <a16:creationId xmlns:a16="http://schemas.microsoft.com/office/drawing/2014/main" id="{7085D5E0-CFB0-3FB4-A62A-B278AF6AB3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47" name="Freeform: Shape 46">
              <a:extLst>
                <a:ext uri="{FF2B5EF4-FFF2-40B4-BE49-F238E27FC236}">
                  <a16:creationId xmlns:a16="http://schemas.microsoft.com/office/drawing/2014/main" id="{27E4E759-F3EB-D17B-A393-7214674E1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8" name="Freeform: Shape 47">
              <a:extLst>
                <a:ext uri="{FF2B5EF4-FFF2-40B4-BE49-F238E27FC236}">
                  <a16:creationId xmlns:a16="http://schemas.microsoft.com/office/drawing/2014/main" id="{10F9DABD-18F5-492B-642E-FDFF5237D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9" name="Freeform: Shape 48">
              <a:extLst>
                <a:ext uri="{FF2B5EF4-FFF2-40B4-BE49-F238E27FC236}">
                  <a16:creationId xmlns:a16="http://schemas.microsoft.com/office/drawing/2014/main" id="{63C294EA-91B8-B184-F340-DEE648EA88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0" name="Freeform: Shape 49">
              <a:extLst>
                <a:ext uri="{FF2B5EF4-FFF2-40B4-BE49-F238E27FC236}">
                  <a16:creationId xmlns:a16="http://schemas.microsoft.com/office/drawing/2014/main" id="{CFEEED06-E9A1-E5B4-D2A9-6733B89B89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pic>
        <p:nvPicPr>
          <p:cNvPr id="4" name="Resim 3" descr="metin, daire, yazı tipi, beyaz içeren bir resim&#10;&#10;Yapay zeka tarafından oluşturulan içerik yanlış olabilir.">
            <a:extLst>
              <a:ext uri="{FF2B5EF4-FFF2-40B4-BE49-F238E27FC236}">
                <a16:creationId xmlns:a16="http://schemas.microsoft.com/office/drawing/2014/main" id="{2BEA48EF-43AC-9FF3-F6AD-492B762EF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955" y="594709"/>
            <a:ext cx="9875259" cy="2386769"/>
          </a:xfrm>
          <a:prstGeom prst="rect">
            <a:avLst/>
          </a:prstGeom>
        </p:spPr>
      </p:pic>
      <p:sp>
        <p:nvSpPr>
          <p:cNvPr id="5" name="Başlık 1">
            <a:extLst>
              <a:ext uri="{FF2B5EF4-FFF2-40B4-BE49-F238E27FC236}">
                <a16:creationId xmlns:a16="http://schemas.microsoft.com/office/drawing/2014/main" id="{C2A07429-80F7-AD26-254C-751AA6072976}"/>
              </a:ext>
            </a:extLst>
          </p:cNvPr>
          <p:cNvSpPr>
            <a:spLocks noGrp="1"/>
          </p:cNvSpPr>
          <p:nvPr>
            <p:ph type="title"/>
          </p:nvPr>
        </p:nvSpPr>
        <p:spPr>
          <a:xfrm>
            <a:off x="838200" y="3905833"/>
            <a:ext cx="4215063" cy="2398713"/>
          </a:xfrm>
        </p:spPr>
        <p:txBody>
          <a:bodyPr>
            <a:normAutofit/>
          </a:bodyPr>
          <a:lstStyle/>
          <a:p>
            <a:r>
              <a:rPr lang="tr-TR" dirty="0"/>
              <a:t>İçerme (</a:t>
            </a:r>
            <a:r>
              <a:rPr lang="tr-TR" dirty="0" err="1"/>
              <a:t>Include</a:t>
            </a:r>
            <a:r>
              <a:rPr lang="tr-TR" dirty="0"/>
              <a:t>, </a:t>
            </a:r>
            <a:r>
              <a:rPr lang="tr-TR" dirty="0" err="1"/>
              <a:t>uses</a:t>
            </a:r>
            <a:r>
              <a:rPr lang="tr-TR" dirty="0"/>
              <a:t>):</a:t>
            </a:r>
          </a:p>
        </p:txBody>
      </p:sp>
      <p:sp>
        <p:nvSpPr>
          <p:cNvPr id="6" name="İçerik Yer Tutucusu 2">
            <a:extLst>
              <a:ext uri="{FF2B5EF4-FFF2-40B4-BE49-F238E27FC236}">
                <a16:creationId xmlns:a16="http://schemas.microsoft.com/office/drawing/2014/main" id="{F65CF1F3-D0D5-5E8A-5361-9DE009072097}"/>
              </a:ext>
            </a:extLst>
          </p:cNvPr>
          <p:cNvSpPr>
            <a:spLocks noGrp="1"/>
          </p:cNvSpPr>
          <p:nvPr>
            <p:ph idx="1"/>
          </p:nvPr>
        </p:nvSpPr>
        <p:spPr>
          <a:xfrm>
            <a:off x="5630779" y="3884452"/>
            <a:ext cx="5723021" cy="2398713"/>
          </a:xfrm>
        </p:spPr>
        <p:txBody>
          <a:bodyPr anchor="ctr">
            <a:normAutofit/>
          </a:bodyPr>
          <a:lstStyle/>
          <a:p>
            <a:r>
              <a:rPr lang="tr-TR" sz="2000" dirty="0"/>
              <a:t>İçerme ilişkisi senaryo(</a:t>
            </a:r>
            <a:r>
              <a:rPr lang="tr-TR" sz="2000" dirty="0" err="1"/>
              <a:t>lar</a:t>
            </a:r>
            <a:r>
              <a:rPr lang="tr-TR" sz="2000" dirty="0"/>
              <a:t>) içerisinde iki veya daha fazla tekrarlanan adım var ise tekrar edilen kısımlar ayrı </a:t>
            </a:r>
            <a:r>
              <a:rPr lang="tr-TR" sz="2000" dirty="0" err="1"/>
              <a:t>Use</a:t>
            </a:r>
            <a:r>
              <a:rPr lang="tr-TR" sz="2000" dirty="0"/>
              <a:t> </a:t>
            </a:r>
            <a:r>
              <a:rPr lang="tr-TR" sz="2000" dirty="0" err="1"/>
              <a:t>case</a:t>
            </a:r>
            <a:r>
              <a:rPr lang="tr-TR" sz="2000" dirty="0"/>
              <a:t> olarak bölüp içerme ilişkisi kullanılmalıdır. </a:t>
            </a:r>
            <a:r>
              <a:rPr lang="tr-TR" sz="2000" dirty="0" err="1"/>
              <a:t>Use</a:t>
            </a:r>
            <a:r>
              <a:rPr lang="tr-TR" sz="2000" dirty="0"/>
              <a:t> </a:t>
            </a:r>
            <a:r>
              <a:rPr lang="tr-TR" sz="2000" dirty="0" err="1"/>
              <a:t>case’lerin</a:t>
            </a:r>
            <a:r>
              <a:rPr lang="tr-TR" sz="2000" dirty="0"/>
              <a:t> bağlantılı olduğu olayın zorunlu gerçekleşmesidir. </a:t>
            </a:r>
          </a:p>
          <a:p>
            <a:pPr marL="457200" lvl="1" indent="0">
              <a:buNone/>
            </a:pPr>
            <a:r>
              <a:rPr lang="tr-TR" sz="1800" dirty="0"/>
              <a:t>Örnek: Giriş işlemindeki şifre kontrolü zorunlu bir işlemdir. Gerçekleşmezse giriş yapılmaz.</a:t>
            </a:r>
          </a:p>
        </p:txBody>
      </p:sp>
    </p:spTree>
    <p:extLst>
      <p:ext uri="{BB962C8B-B14F-4D97-AF65-F5344CB8AC3E}">
        <p14:creationId xmlns:p14="http://schemas.microsoft.com/office/powerpoint/2010/main" val="1358352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F77B7A-B5E4-7733-3E28-E9CD128646B2}"/>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347390A-1103-7702-D535-6D82E7ECB0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8" name="Rectangle 37">
            <a:extLst>
              <a:ext uri="{FF2B5EF4-FFF2-40B4-BE49-F238E27FC236}">
                <a16:creationId xmlns:a16="http://schemas.microsoft.com/office/drawing/2014/main" id="{B17EF7DE-1217-912E-885A-48B16B7EB0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40" name="Group 39">
            <a:extLst>
              <a:ext uri="{FF2B5EF4-FFF2-40B4-BE49-F238E27FC236}">
                <a16:creationId xmlns:a16="http://schemas.microsoft.com/office/drawing/2014/main" id="{84A781DB-FC61-8C58-83A3-A1421DBD41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41" name="Freeform: Shape 40">
              <a:extLst>
                <a:ext uri="{FF2B5EF4-FFF2-40B4-BE49-F238E27FC236}">
                  <a16:creationId xmlns:a16="http://schemas.microsoft.com/office/drawing/2014/main" id="{C337F5A5-5ED1-303F-49D2-1A8B0CB63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2" name="Freeform: Shape 41">
              <a:extLst>
                <a:ext uri="{FF2B5EF4-FFF2-40B4-BE49-F238E27FC236}">
                  <a16:creationId xmlns:a16="http://schemas.microsoft.com/office/drawing/2014/main" id="{537E7596-9A96-40DE-B378-6DF49649A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3" name="Freeform: Shape 42">
              <a:extLst>
                <a:ext uri="{FF2B5EF4-FFF2-40B4-BE49-F238E27FC236}">
                  <a16:creationId xmlns:a16="http://schemas.microsoft.com/office/drawing/2014/main" id="{8F8413BD-2CA3-27DE-F667-F2BB92057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Freeform: Shape 43">
              <a:extLst>
                <a:ext uri="{FF2B5EF4-FFF2-40B4-BE49-F238E27FC236}">
                  <a16:creationId xmlns:a16="http://schemas.microsoft.com/office/drawing/2014/main" id="{8C0046C0-B135-41C6-0C20-69D26D91D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grpSp>
        <p:nvGrpSpPr>
          <p:cNvPr id="46" name="Group 45">
            <a:extLst>
              <a:ext uri="{FF2B5EF4-FFF2-40B4-BE49-F238E27FC236}">
                <a16:creationId xmlns:a16="http://schemas.microsoft.com/office/drawing/2014/main" id="{75E882C8-6487-5393-7A5E-4DAA9466FD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47" name="Freeform: Shape 46">
              <a:extLst>
                <a:ext uri="{FF2B5EF4-FFF2-40B4-BE49-F238E27FC236}">
                  <a16:creationId xmlns:a16="http://schemas.microsoft.com/office/drawing/2014/main" id="{852FDAC8-A1FF-ED5E-5A3A-093C4CCE3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8" name="Freeform: Shape 47">
              <a:extLst>
                <a:ext uri="{FF2B5EF4-FFF2-40B4-BE49-F238E27FC236}">
                  <a16:creationId xmlns:a16="http://schemas.microsoft.com/office/drawing/2014/main" id="{90BCF66E-511D-E10A-60B1-DA64ED25C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9" name="Freeform: Shape 48">
              <a:extLst>
                <a:ext uri="{FF2B5EF4-FFF2-40B4-BE49-F238E27FC236}">
                  <a16:creationId xmlns:a16="http://schemas.microsoft.com/office/drawing/2014/main" id="{26AD2A2A-A38F-8CCA-E211-803F257ED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0" name="Freeform: Shape 49">
              <a:extLst>
                <a:ext uri="{FF2B5EF4-FFF2-40B4-BE49-F238E27FC236}">
                  <a16:creationId xmlns:a16="http://schemas.microsoft.com/office/drawing/2014/main" id="{D2144F22-3A9E-1E79-D8BB-2327BB944E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3" name="Başlık 2">
            <a:extLst>
              <a:ext uri="{FF2B5EF4-FFF2-40B4-BE49-F238E27FC236}">
                <a16:creationId xmlns:a16="http://schemas.microsoft.com/office/drawing/2014/main" id="{BEA3203A-6BB3-1C28-B4D2-C96AA0F1F967}"/>
              </a:ext>
            </a:extLst>
          </p:cNvPr>
          <p:cNvSpPr>
            <a:spLocks noGrp="1"/>
          </p:cNvSpPr>
          <p:nvPr>
            <p:ph type="title"/>
          </p:nvPr>
        </p:nvSpPr>
        <p:spPr/>
        <p:txBody>
          <a:bodyPr/>
          <a:lstStyle/>
          <a:p>
            <a:endParaRPr lang="tr-TR"/>
          </a:p>
        </p:txBody>
      </p:sp>
      <p:pic>
        <p:nvPicPr>
          <p:cNvPr id="7" name="Resim 6" descr="metin, daire, yazı tipi, beyaz içeren bir resim&#10;&#10;Yapay zeka tarafından oluşturulan içerik yanlış olabilir.">
            <a:extLst>
              <a:ext uri="{FF2B5EF4-FFF2-40B4-BE49-F238E27FC236}">
                <a16:creationId xmlns:a16="http://schemas.microsoft.com/office/drawing/2014/main" id="{FA3C35B1-3A5B-8DF5-FD13-A1BAA5190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955" y="553686"/>
            <a:ext cx="9875259" cy="2468814"/>
          </a:xfrm>
          <a:prstGeom prst="rect">
            <a:avLst/>
          </a:prstGeom>
        </p:spPr>
      </p:pic>
      <p:sp>
        <p:nvSpPr>
          <p:cNvPr id="8" name="Başlık 1">
            <a:extLst>
              <a:ext uri="{FF2B5EF4-FFF2-40B4-BE49-F238E27FC236}">
                <a16:creationId xmlns:a16="http://schemas.microsoft.com/office/drawing/2014/main" id="{1A364EE9-F021-6011-378B-99AD02DC4A00}"/>
              </a:ext>
            </a:extLst>
          </p:cNvPr>
          <p:cNvSpPr txBox="1">
            <a:spLocks/>
          </p:cNvSpPr>
          <p:nvPr/>
        </p:nvSpPr>
        <p:spPr>
          <a:xfrm>
            <a:off x="838200" y="3905833"/>
            <a:ext cx="4215063" cy="23987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a:t>Genişletme (Extend):</a:t>
            </a:r>
            <a:endParaRPr lang="tr-TR" dirty="0"/>
          </a:p>
        </p:txBody>
      </p:sp>
      <p:sp>
        <p:nvSpPr>
          <p:cNvPr id="9" name="İçerik Yer Tutucusu 2">
            <a:extLst>
              <a:ext uri="{FF2B5EF4-FFF2-40B4-BE49-F238E27FC236}">
                <a16:creationId xmlns:a16="http://schemas.microsoft.com/office/drawing/2014/main" id="{CF2528AB-30E2-5D56-7AA0-C4432C9980F9}"/>
              </a:ext>
            </a:extLst>
          </p:cNvPr>
          <p:cNvSpPr>
            <a:spLocks noGrp="1"/>
          </p:cNvSpPr>
          <p:nvPr>
            <p:ph idx="1"/>
          </p:nvPr>
        </p:nvSpPr>
        <p:spPr>
          <a:xfrm>
            <a:off x="5630779" y="3884452"/>
            <a:ext cx="5723021" cy="2398713"/>
          </a:xfrm>
        </p:spPr>
        <p:txBody>
          <a:bodyPr anchor="ctr">
            <a:normAutofit fontScale="85000" lnSpcReduction="10000"/>
          </a:bodyPr>
          <a:lstStyle/>
          <a:p>
            <a:pPr>
              <a:lnSpc>
                <a:spcPct val="120000"/>
              </a:lnSpc>
            </a:pPr>
            <a:r>
              <a:rPr lang="tr-TR" sz="1900" dirty="0"/>
              <a:t>Senaryo grupları doğal akışa göre hazırlanır. Çeşitli koşullar altında bu doğal akıştan sapmalar olabilir. Genişletme ilişkisi ana senaryodan ayrılma noktasından sonra yapılanları belirtir. Genelleme ilişkisine benzemekle birlikte olası ihtimal bağlantısını temsil eder. Kesinlikle gerekli değildir.</a:t>
            </a:r>
          </a:p>
          <a:p>
            <a:pPr marL="0" indent="0">
              <a:lnSpc>
                <a:spcPct val="120000"/>
              </a:lnSpc>
              <a:buNone/>
            </a:pPr>
            <a:r>
              <a:rPr lang="tr-TR" sz="1900" dirty="0"/>
              <a:t>            Örnek: Şifre girildiğinde şifre yanlış komutu verilmesi genişletilmiş kullanım senaryosudur.</a:t>
            </a:r>
          </a:p>
        </p:txBody>
      </p:sp>
    </p:spTree>
    <p:extLst>
      <p:ext uri="{BB962C8B-B14F-4D97-AF65-F5344CB8AC3E}">
        <p14:creationId xmlns:p14="http://schemas.microsoft.com/office/powerpoint/2010/main" val="3698661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4626DA-6EC5-DB40-BCCC-07F3378483D4}"/>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38062123-77B0-5490-BF3F-C97A27699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8" name="Rectangle 37">
            <a:extLst>
              <a:ext uri="{FF2B5EF4-FFF2-40B4-BE49-F238E27FC236}">
                <a16:creationId xmlns:a16="http://schemas.microsoft.com/office/drawing/2014/main" id="{BF08A2C1-0A8B-DCCA-3531-047D836DC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40" name="Group 39">
            <a:extLst>
              <a:ext uri="{FF2B5EF4-FFF2-40B4-BE49-F238E27FC236}">
                <a16:creationId xmlns:a16="http://schemas.microsoft.com/office/drawing/2014/main" id="{4BABFC56-3E05-2FA5-B61D-07D50221E1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41" name="Freeform: Shape 40">
              <a:extLst>
                <a:ext uri="{FF2B5EF4-FFF2-40B4-BE49-F238E27FC236}">
                  <a16:creationId xmlns:a16="http://schemas.microsoft.com/office/drawing/2014/main" id="{A994F74A-287C-43D7-3056-C558F88EA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2" name="Freeform: Shape 41">
              <a:extLst>
                <a:ext uri="{FF2B5EF4-FFF2-40B4-BE49-F238E27FC236}">
                  <a16:creationId xmlns:a16="http://schemas.microsoft.com/office/drawing/2014/main" id="{FF1CB524-D35E-8A41-82C7-559A939D0C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3" name="Freeform: Shape 42">
              <a:extLst>
                <a:ext uri="{FF2B5EF4-FFF2-40B4-BE49-F238E27FC236}">
                  <a16:creationId xmlns:a16="http://schemas.microsoft.com/office/drawing/2014/main" id="{66D306DC-23AD-9D5D-A911-9E148FF6EC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Freeform: Shape 43">
              <a:extLst>
                <a:ext uri="{FF2B5EF4-FFF2-40B4-BE49-F238E27FC236}">
                  <a16:creationId xmlns:a16="http://schemas.microsoft.com/office/drawing/2014/main" id="{487F2C99-896C-4737-3E79-FCF240F31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grpSp>
        <p:nvGrpSpPr>
          <p:cNvPr id="46" name="Group 45">
            <a:extLst>
              <a:ext uri="{FF2B5EF4-FFF2-40B4-BE49-F238E27FC236}">
                <a16:creationId xmlns:a16="http://schemas.microsoft.com/office/drawing/2014/main" id="{9EE239AC-8C66-8513-0B7F-06358B0A5B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47" name="Freeform: Shape 46">
              <a:extLst>
                <a:ext uri="{FF2B5EF4-FFF2-40B4-BE49-F238E27FC236}">
                  <a16:creationId xmlns:a16="http://schemas.microsoft.com/office/drawing/2014/main" id="{D006D169-7083-E35E-2F43-BF87222BF0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8" name="Freeform: Shape 47">
              <a:extLst>
                <a:ext uri="{FF2B5EF4-FFF2-40B4-BE49-F238E27FC236}">
                  <a16:creationId xmlns:a16="http://schemas.microsoft.com/office/drawing/2014/main" id="{5AE103C2-E431-6806-1ACA-167209D66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9" name="Freeform: Shape 48">
              <a:extLst>
                <a:ext uri="{FF2B5EF4-FFF2-40B4-BE49-F238E27FC236}">
                  <a16:creationId xmlns:a16="http://schemas.microsoft.com/office/drawing/2014/main" id="{70C72167-5E8D-D19B-9A2B-6A1BAB2644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0" name="Freeform: Shape 49">
              <a:extLst>
                <a:ext uri="{FF2B5EF4-FFF2-40B4-BE49-F238E27FC236}">
                  <a16:creationId xmlns:a16="http://schemas.microsoft.com/office/drawing/2014/main" id="{A37C362D-E677-93B7-DBF8-BCC3E8EF8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3" name="Başlık 2">
            <a:extLst>
              <a:ext uri="{FF2B5EF4-FFF2-40B4-BE49-F238E27FC236}">
                <a16:creationId xmlns:a16="http://schemas.microsoft.com/office/drawing/2014/main" id="{6D05EBCB-9818-D6B9-5612-C672131285B8}"/>
              </a:ext>
            </a:extLst>
          </p:cNvPr>
          <p:cNvSpPr>
            <a:spLocks noGrp="1"/>
          </p:cNvSpPr>
          <p:nvPr>
            <p:ph type="title"/>
          </p:nvPr>
        </p:nvSpPr>
        <p:spPr>
          <a:xfrm>
            <a:off x="838200" y="604465"/>
            <a:ext cx="10515600" cy="1325563"/>
          </a:xfrm>
        </p:spPr>
        <p:txBody>
          <a:bodyPr/>
          <a:lstStyle/>
          <a:p>
            <a:r>
              <a:rPr kumimoji="0" lang="tr-TR" sz="4400" b="0" i="0" u="none" strike="noStrike" kern="1200" cap="none" spc="0" normalizeH="0" baseline="0" noProof="0" dirty="0">
                <a:ln>
                  <a:noFill/>
                </a:ln>
                <a:solidFill>
                  <a:prstClr val="black">
                    <a:lumMod val="85000"/>
                    <a:lumOff val="15000"/>
                  </a:prstClr>
                </a:solidFill>
                <a:effectLst/>
                <a:uLnTx/>
                <a:uFillTx/>
                <a:latin typeface="Aptos Display" panose="02110004020202020204"/>
                <a:ea typeface="+mj-ea"/>
                <a:cs typeface="+mj-cs"/>
              </a:rPr>
              <a:t>Genelleme (</a:t>
            </a:r>
            <a:r>
              <a:rPr kumimoji="0" lang="tr-TR" sz="4400" b="0" i="0" u="none" strike="noStrike" kern="1200" cap="none" spc="0" normalizeH="0" baseline="0" noProof="0" dirty="0" err="1">
                <a:ln>
                  <a:noFill/>
                </a:ln>
                <a:solidFill>
                  <a:prstClr val="black">
                    <a:lumMod val="85000"/>
                    <a:lumOff val="15000"/>
                  </a:prstClr>
                </a:solidFill>
                <a:effectLst/>
                <a:uLnTx/>
                <a:uFillTx/>
                <a:latin typeface="Aptos Display" panose="02110004020202020204"/>
                <a:ea typeface="+mj-ea"/>
                <a:cs typeface="+mj-cs"/>
              </a:rPr>
              <a:t>Generalization</a:t>
            </a:r>
            <a:r>
              <a:rPr kumimoji="0" lang="tr-TR" sz="4400" b="0" i="0" u="none" strike="noStrike" kern="1200" cap="none" spc="0" normalizeH="0" baseline="0" noProof="0" dirty="0">
                <a:ln>
                  <a:noFill/>
                </a:ln>
                <a:solidFill>
                  <a:prstClr val="black">
                    <a:lumMod val="85000"/>
                    <a:lumOff val="15000"/>
                  </a:prstClr>
                </a:solidFill>
                <a:effectLst/>
                <a:uLnTx/>
                <a:uFillTx/>
                <a:latin typeface="Aptos Display" panose="02110004020202020204"/>
                <a:ea typeface="+mj-ea"/>
                <a:cs typeface="+mj-cs"/>
              </a:rPr>
              <a:t>):</a:t>
            </a:r>
            <a:endParaRPr lang="tr-TR" dirty="0"/>
          </a:p>
        </p:txBody>
      </p:sp>
      <p:sp>
        <p:nvSpPr>
          <p:cNvPr id="8" name="Başlık 1">
            <a:extLst>
              <a:ext uri="{FF2B5EF4-FFF2-40B4-BE49-F238E27FC236}">
                <a16:creationId xmlns:a16="http://schemas.microsoft.com/office/drawing/2014/main" id="{EFA289A1-6EDF-1E8F-3865-F1BFEA58AA8F}"/>
              </a:ext>
            </a:extLst>
          </p:cNvPr>
          <p:cNvSpPr txBox="1">
            <a:spLocks/>
          </p:cNvSpPr>
          <p:nvPr/>
        </p:nvSpPr>
        <p:spPr>
          <a:xfrm>
            <a:off x="838200" y="3905833"/>
            <a:ext cx="4215063" cy="23987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tr-TR" sz="4400" b="0" i="0" u="none" strike="noStrike" kern="1200" cap="none" spc="0" normalizeH="0" baseline="0" noProof="0" dirty="0">
              <a:ln>
                <a:noFill/>
              </a:ln>
              <a:solidFill>
                <a:prstClr val="black"/>
              </a:solidFill>
              <a:effectLst/>
              <a:uLnTx/>
              <a:uFillTx/>
              <a:latin typeface="Aptos Display" panose="02110004020202020204"/>
              <a:ea typeface="+mj-ea"/>
              <a:cs typeface="+mj-cs"/>
            </a:endParaRPr>
          </a:p>
        </p:txBody>
      </p:sp>
      <p:sp>
        <p:nvSpPr>
          <p:cNvPr id="4" name="Metin kutusu 3">
            <a:extLst>
              <a:ext uri="{FF2B5EF4-FFF2-40B4-BE49-F238E27FC236}">
                <a16:creationId xmlns:a16="http://schemas.microsoft.com/office/drawing/2014/main" id="{A017B349-C22E-FA6C-A054-7007C9D690E0}"/>
              </a:ext>
            </a:extLst>
          </p:cNvPr>
          <p:cNvSpPr txBox="1"/>
          <p:nvPr/>
        </p:nvSpPr>
        <p:spPr>
          <a:xfrm>
            <a:off x="1270340" y="3029213"/>
            <a:ext cx="8450530" cy="646331"/>
          </a:xfrm>
          <a:prstGeom prst="rect">
            <a:avLst/>
          </a:prstGeom>
          <a:noFill/>
        </p:spPr>
        <p:txBody>
          <a:bodyPr wrap="square">
            <a:spAutoFit/>
          </a:bodyPr>
          <a:lstStyle/>
          <a:p>
            <a:pPr marL="285750" indent="-285750">
              <a:buFont typeface="Arial" panose="020B0604020202020204" pitchFamily="34" charset="0"/>
              <a:buChar char="•"/>
            </a:pPr>
            <a:r>
              <a:rPr lang="tr-TR" sz="1800" dirty="0">
                <a:solidFill>
                  <a:schemeClr val="tx1">
                    <a:lumMod val="85000"/>
                    <a:lumOff val="15000"/>
                  </a:schemeClr>
                </a:solidFill>
              </a:rPr>
              <a:t>Sınıflar arasındaki türeme ilişkisine benzer. Genel bir senaryo grubundan özel bir senaryo grubu türetilir.</a:t>
            </a:r>
          </a:p>
        </p:txBody>
      </p:sp>
    </p:spTree>
    <p:extLst>
      <p:ext uri="{BB962C8B-B14F-4D97-AF65-F5344CB8AC3E}">
        <p14:creationId xmlns:p14="http://schemas.microsoft.com/office/powerpoint/2010/main" val="3559467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B10A87A-BFEB-FAFA-1E35-CCD68BAE758D}"/>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E02A47CF-E705-0EE9-8926-324DEE9713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8" name="Rectangle 37">
            <a:extLst>
              <a:ext uri="{FF2B5EF4-FFF2-40B4-BE49-F238E27FC236}">
                <a16:creationId xmlns:a16="http://schemas.microsoft.com/office/drawing/2014/main" id="{FC1B55EC-E216-4F97-D577-A62218DE2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40" name="Group 39">
            <a:extLst>
              <a:ext uri="{FF2B5EF4-FFF2-40B4-BE49-F238E27FC236}">
                <a16:creationId xmlns:a16="http://schemas.microsoft.com/office/drawing/2014/main" id="{26FB2989-F244-891B-28C0-A1E24B94F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41" name="Freeform: Shape 40">
              <a:extLst>
                <a:ext uri="{FF2B5EF4-FFF2-40B4-BE49-F238E27FC236}">
                  <a16:creationId xmlns:a16="http://schemas.microsoft.com/office/drawing/2014/main" id="{47B4FD4D-7D18-5237-2D6A-EF4299DF3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2" name="Freeform: Shape 41">
              <a:extLst>
                <a:ext uri="{FF2B5EF4-FFF2-40B4-BE49-F238E27FC236}">
                  <a16:creationId xmlns:a16="http://schemas.microsoft.com/office/drawing/2014/main" id="{84155239-FE1A-4B52-7379-55DE115A4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3" name="Freeform: Shape 42">
              <a:extLst>
                <a:ext uri="{FF2B5EF4-FFF2-40B4-BE49-F238E27FC236}">
                  <a16:creationId xmlns:a16="http://schemas.microsoft.com/office/drawing/2014/main" id="{55EFE183-439D-9D48-B8DA-D8CA1D5B2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Freeform: Shape 43">
              <a:extLst>
                <a:ext uri="{FF2B5EF4-FFF2-40B4-BE49-F238E27FC236}">
                  <a16:creationId xmlns:a16="http://schemas.microsoft.com/office/drawing/2014/main" id="{A6868152-6FD7-3014-EED1-60412758CA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grpSp>
        <p:nvGrpSpPr>
          <p:cNvPr id="46" name="Group 45">
            <a:extLst>
              <a:ext uri="{FF2B5EF4-FFF2-40B4-BE49-F238E27FC236}">
                <a16:creationId xmlns:a16="http://schemas.microsoft.com/office/drawing/2014/main" id="{1CF52744-321F-3520-858A-35B50722CC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47" name="Freeform: Shape 46">
              <a:extLst>
                <a:ext uri="{FF2B5EF4-FFF2-40B4-BE49-F238E27FC236}">
                  <a16:creationId xmlns:a16="http://schemas.microsoft.com/office/drawing/2014/main" id="{C61C3C9A-63D3-1E47-1EC1-78EAD1036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8" name="Freeform: Shape 47">
              <a:extLst>
                <a:ext uri="{FF2B5EF4-FFF2-40B4-BE49-F238E27FC236}">
                  <a16:creationId xmlns:a16="http://schemas.microsoft.com/office/drawing/2014/main" id="{00585D6E-B9A9-B123-AD51-B50981359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9" name="Freeform: Shape 48">
              <a:extLst>
                <a:ext uri="{FF2B5EF4-FFF2-40B4-BE49-F238E27FC236}">
                  <a16:creationId xmlns:a16="http://schemas.microsoft.com/office/drawing/2014/main" id="{BC746BA5-C029-99DB-A4A2-BE523D5E0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0" name="Freeform: Shape 49">
              <a:extLst>
                <a:ext uri="{FF2B5EF4-FFF2-40B4-BE49-F238E27FC236}">
                  <a16:creationId xmlns:a16="http://schemas.microsoft.com/office/drawing/2014/main" id="{E616ED9F-32DB-7B4B-0EA5-A6242BCC7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8" name="Başlık 1">
            <a:extLst>
              <a:ext uri="{FF2B5EF4-FFF2-40B4-BE49-F238E27FC236}">
                <a16:creationId xmlns:a16="http://schemas.microsoft.com/office/drawing/2014/main" id="{B6B0215D-9137-16A2-B643-A1DB5AE996DC}"/>
              </a:ext>
            </a:extLst>
          </p:cNvPr>
          <p:cNvSpPr txBox="1">
            <a:spLocks/>
          </p:cNvSpPr>
          <p:nvPr/>
        </p:nvSpPr>
        <p:spPr>
          <a:xfrm>
            <a:off x="838200" y="3905833"/>
            <a:ext cx="4215063" cy="23987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tr-TR" sz="4400" b="0" i="0" u="none" strike="noStrike" kern="1200" cap="none" spc="0" normalizeH="0" baseline="0" noProof="0" dirty="0">
              <a:ln>
                <a:noFill/>
              </a:ln>
              <a:solidFill>
                <a:prstClr val="black"/>
              </a:solidFill>
              <a:effectLst/>
              <a:uLnTx/>
              <a:uFillTx/>
              <a:latin typeface="Aptos Display" panose="02110004020202020204"/>
              <a:ea typeface="+mj-ea"/>
              <a:cs typeface="+mj-cs"/>
            </a:endParaRPr>
          </a:p>
        </p:txBody>
      </p:sp>
      <p:sp>
        <p:nvSpPr>
          <p:cNvPr id="5" name="Metin kutusu 4">
            <a:extLst>
              <a:ext uri="{FF2B5EF4-FFF2-40B4-BE49-F238E27FC236}">
                <a16:creationId xmlns:a16="http://schemas.microsoft.com/office/drawing/2014/main" id="{DD738CED-F3CA-E1C7-D1A6-CD1C79B3552C}"/>
              </a:ext>
            </a:extLst>
          </p:cNvPr>
          <p:cNvSpPr txBox="1"/>
          <p:nvPr/>
        </p:nvSpPr>
        <p:spPr>
          <a:xfrm>
            <a:off x="931276" y="806767"/>
            <a:ext cx="6097022" cy="769441"/>
          </a:xfrm>
          <a:prstGeom prst="rect">
            <a:avLst/>
          </a:prstGeom>
          <a:noFill/>
        </p:spPr>
        <p:txBody>
          <a:bodyPr wrap="square">
            <a:spAutoFit/>
          </a:bodyPr>
          <a:lstStyle/>
          <a:p>
            <a:r>
              <a:rPr kumimoji="0" lang="tr-TR" sz="4400" b="0" i="0" u="none" strike="noStrike" kern="1200" cap="none" spc="0" normalizeH="0" baseline="0" noProof="0" dirty="0">
                <a:ln>
                  <a:noFill/>
                </a:ln>
                <a:solidFill>
                  <a:prstClr val="black">
                    <a:lumMod val="85000"/>
                    <a:lumOff val="15000"/>
                  </a:prstClr>
                </a:solidFill>
                <a:effectLst/>
                <a:uLnTx/>
                <a:uFillTx/>
                <a:latin typeface="Aptos Display" panose="02110004020202020204"/>
                <a:ea typeface="+mj-ea"/>
                <a:cs typeface="+mj-cs"/>
              </a:rPr>
              <a:t>Gruplama(</a:t>
            </a:r>
            <a:r>
              <a:rPr kumimoji="0" lang="tr-TR" sz="4400" b="0" i="0" u="none" strike="noStrike" kern="1200" cap="none" spc="0" normalizeH="0" baseline="0" noProof="0" dirty="0" err="1">
                <a:ln>
                  <a:noFill/>
                </a:ln>
                <a:solidFill>
                  <a:prstClr val="black">
                    <a:lumMod val="85000"/>
                    <a:lumOff val="15000"/>
                  </a:prstClr>
                </a:solidFill>
                <a:effectLst/>
                <a:uLnTx/>
                <a:uFillTx/>
                <a:latin typeface="Aptos Display" panose="02110004020202020204"/>
                <a:ea typeface="+mj-ea"/>
                <a:cs typeface="+mj-cs"/>
              </a:rPr>
              <a:t>Groupping</a:t>
            </a:r>
            <a:r>
              <a:rPr kumimoji="0" lang="tr-TR" sz="4400" b="0" i="0" u="none" strike="noStrike" kern="1200" cap="none" spc="0" normalizeH="0" baseline="0" noProof="0" dirty="0">
                <a:ln>
                  <a:noFill/>
                </a:ln>
                <a:solidFill>
                  <a:prstClr val="black">
                    <a:lumMod val="85000"/>
                    <a:lumOff val="15000"/>
                  </a:prstClr>
                </a:solidFill>
                <a:effectLst/>
                <a:uLnTx/>
                <a:uFillTx/>
                <a:latin typeface="Aptos Display" panose="02110004020202020204"/>
                <a:ea typeface="+mj-ea"/>
                <a:cs typeface="+mj-cs"/>
              </a:rPr>
              <a:t>):</a:t>
            </a:r>
            <a:endParaRPr lang="tr-TR" dirty="0"/>
          </a:p>
        </p:txBody>
      </p:sp>
      <p:sp>
        <p:nvSpPr>
          <p:cNvPr id="6" name="İçerik Yer Tutucusu 2">
            <a:extLst>
              <a:ext uri="{FF2B5EF4-FFF2-40B4-BE49-F238E27FC236}">
                <a16:creationId xmlns:a16="http://schemas.microsoft.com/office/drawing/2014/main" id="{9F884BE9-C831-E9FA-D071-3CCBA02127D3}"/>
              </a:ext>
            </a:extLst>
          </p:cNvPr>
          <p:cNvSpPr>
            <a:spLocks noGrp="1"/>
          </p:cNvSpPr>
          <p:nvPr>
            <p:ph idx="1"/>
          </p:nvPr>
        </p:nvSpPr>
        <p:spPr>
          <a:xfrm>
            <a:off x="1245793" y="1080097"/>
            <a:ext cx="8988220" cy="4671699"/>
          </a:xfrm>
        </p:spPr>
        <p:txBody>
          <a:bodyPr anchor="ctr">
            <a:normAutofit/>
          </a:bodyPr>
          <a:lstStyle/>
          <a:p>
            <a:r>
              <a:rPr lang="tr-TR" sz="2000" dirty="0" err="1">
                <a:solidFill>
                  <a:schemeClr val="tx1">
                    <a:lumMod val="85000"/>
                    <a:lumOff val="15000"/>
                  </a:schemeClr>
                </a:solidFill>
              </a:rPr>
              <a:t>Use</a:t>
            </a:r>
            <a:r>
              <a:rPr lang="tr-TR" sz="2000" dirty="0">
                <a:solidFill>
                  <a:schemeClr val="tx1">
                    <a:lumMod val="85000"/>
                    <a:lumOff val="15000"/>
                  </a:schemeClr>
                </a:solidFill>
              </a:rPr>
              <a:t> </a:t>
            </a:r>
            <a:r>
              <a:rPr lang="tr-TR" sz="2000" dirty="0" err="1">
                <a:solidFill>
                  <a:schemeClr val="tx1">
                    <a:lumMod val="85000"/>
                    <a:lumOff val="15000"/>
                  </a:schemeClr>
                </a:solidFill>
              </a:rPr>
              <a:t>Case’leri</a:t>
            </a:r>
            <a:r>
              <a:rPr lang="tr-TR" sz="2000" dirty="0">
                <a:solidFill>
                  <a:schemeClr val="tx1">
                    <a:lumMod val="85000"/>
                    <a:lumOff val="15000"/>
                  </a:schemeClr>
                </a:solidFill>
              </a:rPr>
              <a:t> bir arada toplamak için kullanılan tekniktir. Gruplama tekniği genellikle birkaç alt sistemden oluşan büyük sistemlerde kullanılır.</a:t>
            </a:r>
          </a:p>
        </p:txBody>
      </p:sp>
    </p:spTree>
    <p:extLst>
      <p:ext uri="{BB962C8B-B14F-4D97-AF65-F5344CB8AC3E}">
        <p14:creationId xmlns:p14="http://schemas.microsoft.com/office/powerpoint/2010/main" val="1076661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80CE058-1CEC-4C7D-F3BC-C5173CC3E6F7}"/>
              </a:ext>
            </a:extLst>
          </p:cNvPr>
          <p:cNvSpPr>
            <a:spLocks noGrp="1"/>
          </p:cNvSpPr>
          <p:nvPr>
            <p:ph type="title"/>
          </p:nvPr>
        </p:nvSpPr>
        <p:spPr>
          <a:xfrm>
            <a:off x="6094105" y="802955"/>
            <a:ext cx="4977976" cy="1454051"/>
          </a:xfrm>
        </p:spPr>
        <p:txBody>
          <a:bodyPr>
            <a:normAutofit/>
          </a:bodyPr>
          <a:lstStyle/>
          <a:p>
            <a:r>
              <a:rPr lang="tr-TR" sz="3600">
                <a:solidFill>
                  <a:schemeClr val="tx2"/>
                </a:solidFill>
              </a:rPr>
              <a:t>Bir örnek: ATM uygulaması</a:t>
            </a:r>
          </a:p>
        </p:txBody>
      </p:sp>
      <p:pic>
        <p:nvPicPr>
          <p:cNvPr id="7" name="Graphic 6" descr="Madeni paralar">
            <a:extLst>
              <a:ext uri="{FF2B5EF4-FFF2-40B4-BE49-F238E27FC236}">
                <a16:creationId xmlns:a16="http://schemas.microsoft.com/office/drawing/2014/main" id="{FB92B3A3-285C-661F-EAC9-C75849A3EC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İçerik Yer Tutucusu 2">
            <a:extLst>
              <a:ext uri="{FF2B5EF4-FFF2-40B4-BE49-F238E27FC236}">
                <a16:creationId xmlns:a16="http://schemas.microsoft.com/office/drawing/2014/main" id="{72098E0C-7D9A-97C2-FFE6-B524CD20BF38}"/>
              </a:ext>
            </a:extLst>
          </p:cNvPr>
          <p:cNvSpPr>
            <a:spLocks noGrp="1"/>
          </p:cNvSpPr>
          <p:nvPr>
            <p:ph idx="1"/>
          </p:nvPr>
        </p:nvSpPr>
        <p:spPr>
          <a:xfrm>
            <a:off x="6090574" y="2421682"/>
            <a:ext cx="4977578" cy="3639289"/>
          </a:xfrm>
        </p:spPr>
        <p:txBody>
          <a:bodyPr anchor="ctr">
            <a:normAutofit/>
          </a:bodyPr>
          <a:lstStyle/>
          <a:p>
            <a:pPr marL="0" indent="0">
              <a:buNone/>
            </a:pPr>
            <a:r>
              <a:rPr lang="tr-TR" sz="1800">
                <a:solidFill>
                  <a:schemeClr val="tx2"/>
                </a:solidFill>
              </a:rPr>
              <a:t>• Bir bankanın </a:t>
            </a:r>
            <a:r>
              <a:rPr lang="tr-TR" sz="1800" b="1">
                <a:solidFill>
                  <a:schemeClr val="tx2"/>
                </a:solidFill>
              </a:rPr>
              <a:t>ATM cihazı </a:t>
            </a:r>
            <a:r>
              <a:rPr lang="tr-TR" sz="1800">
                <a:solidFill>
                  <a:schemeClr val="tx2"/>
                </a:solidFill>
              </a:rPr>
              <a:t>için yazılım geliştirilecektir. ATM, banka kartı olan </a:t>
            </a:r>
            <a:r>
              <a:rPr lang="tr-TR" sz="1800" b="1">
                <a:solidFill>
                  <a:schemeClr val="tx2"/>
                </a:solidFill>
              </a:rPr>
              <a:t>müşteri</a:t>
            </a:r>
            <a:r>
              <a:rPr lang="tr-TR" sz="1800">
                <a:solidFill>
                  <a:schemeClr val="tx2"/>
                </a:solidFill>
              </a:rPr>
              <a:t>lerin hesaplarından </a:t>
            </a:r>
            <a:r>
              <a:rPr lang="tr-TR" sz="1800" b="1">
                <a:solidFill>
                  <a:schemeClr val="tx2"/>
                </a:solidFill>
              </a:rPr>
              <a:t>para çekme</a:t>
            </a:r>
            <a:r>
              <a:rPr lang="tr-TR" sz="1800">
                <a:solidFill>
                  <a:schemeClr val="tx2"/>
                </a:solidFill>
              </a:rPr>
              <a:t>lerine, hesaplarına </a:t>
            </a:r>
            <a:r>
              <a:rPr lang="tr-TR" sz="1800" b="1">
                <a:solidFill>
                  <a:schemeClr val="tx2"/>
                </a:solidFill>
              </a:rPr>
              <a:t>para</a:t>
            </a:r>
            <a:r>
              <a:rPr lang="tr-TR" sz="1800">
                <a:solidFill>
                  <a:schemeClr val="tx2"/>
                </a:solidFill>
              </a:rPr>
              <a:t> </a:t>
            </a:r>
            <a:r>
              <a:rPr lang="tr-TR" sz="1800" b="1">
                <a:solidFill>
                  <a:schemeClr val="tx2"/>
                </a:solidFill>
              </a:rPr>
              <a:t>yatırma</a:t>
            </a:r>
            <a:r>
              <a:rPr lang="tr-TR" sz="1800">
                <a:solidFill>
                  <a:schemeClr val="tx2"/>
                </a:solidFill>
              </a:rPr>
              <a:t>larına ve hesapları arasında </a:t>
            </a:r>
            <a:r>
              <a:rPr lang="tr-TR" sz="1800" b="1">
                <a:solidFill>
                  <a:schemeClr val="tx2"/>
                </a:solidFill>
              </a:rPr>
              <a:t>para transferi yapma</a:t>
            </a:r>
            <a:r>
              <a:rPr lang="tr-TR" sz="1800">
                <a:solidFill>
                  <a:schemeClr val="tx2"/>
                </a:solidFill>
              </a:rPr>
              <a:t>larına olanak sağlayacaktır. </a:t>
            </a:r>
            <a:r>
              <a:rPr lang="tr-TR" sz="1800" b="1">
                <a:solidFill>
                  <a:schemeClr val="tx2"/>
                </a:solidFill>
              </a:rPr>
              <a:t>ATM, banka müşterisi </a:t>
            </a:r>
            <a:r>
              <a:rPr lang="tr-TR" sz="1800">
                <a:solidFill>
                  <a:schemeClr val="tx2"/>
                </a:solidFill>
              </a:rPr>
              <a:t>ve hesapları ile ilgili bilgileri, gerektiğinde </a:t>
            </a:r>
            <a:r>
              <a:rPr lang="tr-TR" sz="1800" b="1">
                <a:solidFill>
                  <a:schemeClr val="tx2"/>
                </a:solidFill>
              </a:rPr>
              <a:t>merkezi banka sistemi</a:t>
            </a:r>
            <a:r>
              <a:rPr lang="tr-TR" sz="1800">
                <a:solidFill>
                  <a:schemeClr val="tx2"/>
                </a:solidFill>
              </a:rPr>
              <a:t>nden</a:t>
            </a:r>
            <a:r>
              <a:rPr lang="tr-TR" sz="1800" b="1">
                <a:solidFill>
                  <a:schemeClr val="tx2"/>
                </a:solidFill>
              </a:rPr>
              <a:t> </a:t>
            </a:r>
            <a:r>
              <a:rPr lang="tr-TR" sz="1800">
                <a:solidFill>
                  <a:schemeClr val="tx2"/>
                </a:solidFill>
              </a:rPr>
              <a:t>alacaktır. ATM uygulama yazılımının kullanıcıları: </a:t>
            </a:r>
          </a:p>
          <a:p>
            <a:pPr marL="0" indent="0">
              <a:buNone/>
            </a:pPr>
            <a:r>
              <a:rPr lang="tr-TR" sz="1800" b="1">
                <a:solidFill>
                  <a:schemeClr val="tx2"/>
                </a:solidFill>
              </a:rPr>
              <a:t>Aktörler </a:t>
            </a:r>
          </a:p>
          <a:p>
            <a:pPr marL="0" indent="0">
              <a:buNone/>
            </a:pPr>
            <a:r>
              <a:rPr lang="tr-TR" sz="1800">
                <a:solidFill>
                  <a:schemeClr val="tx2"/>
                </a:solidFill>
              </a:rPr>
              <a:t>• Banka müşterisi </a:t>
            </a:r>
          </a:p>
          <a:p>
            <a:pPr marL="0" indent="0">
              <a:buNone/>
            </a:pPr>
            <a:r>
              <a:rPr lang="tr-TR" sz="1800">
                <a:solidFill>
                  <a:schemeClr val="tx2"/>
                </a:solidFill>
              </a:rPr>
              <a:t>• Merkezi Banka Sistemi</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54729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8AC8E79-ECD6-4F34-BE5A-9F5E850E8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2BE1BB-2AB2-4D7E-9E27-8D245181B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22A1615C-2156-4B15-BF3E-39794B37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97691"/>
            <a:ext cx="5378624" cy="6402614"/>
            <a:chOff x="-19221" y="197691"/>
            <a:chExt cx="5378624" cy="6402614"/>
          </a:xfrm>
        </p:grpSpPr>
        <p:sp>
          <p:nvSpPr>
            <p:cNvPr id="22" name="Freeform: Shape 21">
              <a:extLst>
                <a:ext uri="{FF2B5EF4-FFF2-40B4-BE49-F238E27FC236}">
                  <a16:creationId xmlns:a16="http://schemas.microsoft.com/office/drawing/2014/main" id="{D0AAA4B8-4E08-4663-9835-BA403F00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CB4869D1-3E13-4881-A292-2F38ECC07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3FEDB7CE-BB3D-4A0D-A73F-3117044F3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A6E0C6E1-7FBF-471E-849C-A54AF1D41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B2BFAA38-D910-41AD-BBED-0608E4AE7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Başlık 1">
            <a:extLst>
              <a:ext uri="{FF2B5EF4-FFF2-40B4-BE49-F238E27FC236}">
                <a16:creationId xmlns:a16="http://schemas.microsoft.com/office/drawing/2014/main" id="{11408720-7165-34EE-65C2-8B43A9E6EC9B}"/>
              </a:ext>
            </a:extLst>
          </p:cNvPr>
          <p:cNvSpPr>
            <a:spLocks noGrp="1"/>
          </p:cNvSpPr>
          <p:nvPr>
            <p:ph type="title"/>
          </p:nvPr>
        </p:nvSpPr>
        <p:spPr>
          <a:xfrm>
            <a:off x="424950" y="2457836"/>
            <a:ext cx="3476488" cy="1786515"/>
          </a:xfrm>
        </p:spPr>
        <p:txBody>
          <a:bodyPr vert="horz" lIns="91440" tIns="45720" rIns="91440" bIns="45720" rtlCol="0" anchor="t">
            <a:normAutofit/>
          </a:bodyPr>
          <a:lstStyle/>
          <a:p>
            <a:pPr algn="ctr"/>
            <a:r>
              <a:rPr lang="en-US" sz="4000" kern="1200" dirty="0">
                <a:solidFill>
                  <a:schemeClr val="tx2"/>
                </a:solidFill>
                <a:latin typeface="+mj-lt"/>
                <a:ea typeface="+mj-ea"/>
                <a:cs typeface="+mj-cs"/>
              </a:rPr>
              <a:t>ATM </a:t>
            </a:r>
            <a:br>
              <a:rPr lang="en-US" sz="4000" kern="1200" dirty="0">
                <a:solidFill>
                  <a:schemeClr val="tx2"/>
                </a:solidFill>
                <a:latin typeface="+mj-lt"/>
                <a:ea typeface="+mj-ea"/>
                <a:cs typeface="+mj-cs"/>
              </a:rPr>
            </a:br>
            <a:r>
              <a:rPr lang="en-US" sz="4000" kern="1200" dirty="0" err="1">
                <a:solidFill>
                  <a:schemeClr val="tx2"/>
                </a:solidFill>
                <a:latin typeface="+mj-lt"/>
                <a:ea typeface="+mj-ea"/>
                <a:cs typeface="+mj-cs"/>
              </a:rPr>
              <a:t>Yazılımı</a:t>
            </a:r>
            <a:r>
              <a:rPr lang="en-US" sz="4000" kern="1200" dirty="0">
                <a:solidFill>
                  <a:schemeClr val="tx2"/>
                </a:solidFill>
                <a:latin typeface="+mj-lt"/>
                <a:ea typeface="+mj-ea"/>
                <a:cs typeface="+mj-cs"/>
              </a:rPr>
              <a:t> </a:t>
            </a:r>
            <a:r>
              <a:rPr lang="en-US" sz="4000" kern="1200" dirty="0" err="1">
                <a:solidFill>
                  <a:schemeClr val="tx2"/>
                </a:solidFill>
                <a:latin typeface="+mj-lt"/>
                <a:ea typeface="+mj-ea"/>
                <a:cs typeface="+mj-cs"/>
              </a:rPr>
              <a:t>Kullanıcıları</a:t>
            </a:r>
            <a:endParaRPr lang="en-US" sz="4000" kern="1200" dirty="0">
              <a:solidFill>
                <a:schemeClr val="tx2"/>
              </a:solidFill>
              <a:latin typeface="+mj-lt"/>
              <a:ea typeface="+mj-ea"/>
              <a:cs typeface="+mj-cs"/>
            </a:endParaRPr>
          </a:p>
        </p:txBody>
      </p:sp>
      <p:pic>
        <p:nvPicPr>
          <p:cNvPr id="5" name="İçerik Yer Tutucusu 4" descr="metin, ekran görüntüsü, beyaz eşya, insan yüzü içeren bir resim&#10;&#10;Yapay zeka tarafından oluşturulan içerik yanlış olabilir.">
            <a:extLst>
              <a:ext uri="{FF2B5EF4-FFF2-40B4-BE49-F238E27FC236}">
                <a16:creationId xmlns:a16="http://schemas.microsoft.com/office/drawing/2014/main" id="{F818ED02-42BA-7736-806E-CB5DE32C8D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0739" y="1017899"/>
            <a:ext cx="5507803" cy="4819326"/>
          </a:xfrm>
          <a:custGeom>
            <a:avLst/>
            <a:gdLst/>
            <a:ahLst/>
            <a:cxnLst/>
            <a:rect l="l" t="t" r="r" b="b"/>
            <a:pathLst>
              <a:path w="5017317" h="5380277">
                <a:moveTo>
                  <a:pt x="0" y="0"/>
                </a:moveTo>
                <a:lnTo>
                  <a:pt x="5017317" y="0"/>
                </a:lnTo>
                <a:lnTo>
                  <a:pt x="5017317" y="5380277"/>
                </a:lnTo>
                <a:lnTo>
                  <a:pt x="0" y="5380277"/>
                </a:lnTo>
                <a:close/>
              </a:path>
            </a:pathLst>
          </a:custGeom>
        </p:spPr>
      </p:pic>
    </p:spTree>
    <p:extLst>
      <p:ext uri="{BB962C8B-B14F-4D97-AF65-F5344CB8AC3E}">
        <p14:creationId xmlns:p14="http://schemas.microsoft.com/office/powerpoint/2010/main" val="1068770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2C19D2F-7478-FFD0-C5F2-9D8589292F25}"/>
              </a:ext>
            </a:extLst>
          </p:cNvPr>
          <p:cNvSpPr>
            <a:spLocks noGrp="1"/>
          </p:cNvSpPr>
          <p:nvPr>
            <p:ph type="title"/>
          </p:nvPr>
        </p:nvSpPr>
        <p:spPr>
          <a:xfrm>
            <a:off x="1179576" y="1261423"/>
            <a:ext cx="9829800" cy="1325880"/>
          </a:xfrm>
        </p:spPr>
        <p:txBody>
          <a:bodyPr anchor="b">
            <a:normAutofit/>
          </a:bodyPr>
          <a:lstStyle/>
          <a:p>
            <a:pPr algn="ctr"/>
            <a:r>
              <a:rPr lang="tr-TR" sz="3600">
                <a:solidFill>
                  <a:schemeClr val="tx2"/>
                </a:solidFill>
              </a:rPr>
              <a:t>Belirlenen aktörler ATM’den NE istiyorlar?</a:t>
            </a:r>
          </a:p>
        </p:txBody>
      </p:sp>
      <p:grpSp>
        <p:nvGrpSpPr>
          <p:cNvPr id="14"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a:extLst>
              <a:ext uri="{FF2B5EF4-FFF2-40B4-BE49-F238E27FC236}">
                <a16:creationId xmlns:a16="http://schemas.microsoft.com/office/drawing/2014/main" id="{46D857CD-5A2A-056D-97C1-BF54F25E8CD3}"/>
              </a:ext>
            </a:extLst>
          </p:cNvPr>
          <p:cNvSpPr>
            <a:spLocks noGrp="1"/>
          </p:cNvSpPr>
          <p:nvPr>
            <p:ph idx="1"/>
          </p:nvPr>
        </p:nvSpPr>
        <p:spPr>
          <a:xfrm>
            <a:off x="804672" y="2827419"/>
            <a:ext cx="5126896" cy="3227626"/>
          </a:xfrm>
        </p:spPr>
        <p:txBody>
          <a:bodyPr anchor="ctr">
            <a:normAutofit/>
          </a:bodyPr>
          <a:lstStyle/>
          <a:p>
            <a:pPr marL="0" indent="0">
              <a:buNone/>
            </a:pPr>
            <a:r>
              <a:rPr lang="tr-TR" sz="1800" b="1">
                <a:solidFill>
                  <a:schemeClr val="tx2"/>
                </a:solidFill>
              </a:rPr>
              <a:t>Aktör: Banka müşterisi </a:t>
            </a:r>
          </a:p>
          <a:p>
            <a:pPr marL="0" indent="0">
              <a:buNone/>
            </a:pPr>
            <a:r>
              <a:rPr lang="tr-TR" sz="1800">
                <a:solidFill>
                  <a:schemeClr val="tx2"/>
                </a:solidFill>
              </a:rPr>
              <a:t>• Bankada hesabı ve banka kartı olan, ATM’den işlem yapma hakkı olan kişidir. </a:t>
            </a:r>
          </a:p>
          <a:p>
            <a:pPr marL="0" indent="0">
              <a:buNone/>
            </a:pPr>
            <a:r>
              <a:rPr lang="tr-TR" sz="1800" b="1">
                <a:solidFill>
                  <a:schemeClr val="tx2"/>
                </a:solidFill>
              </a:rPr>
              <a:t>Kullanım Durumu: </a:t>
            </a:r>
            <a:r>
              <a:rPr lang="tr-TR" sz="1800" b="1" u="sng">
                <a:solidFill>
                  <a:schemeClr val="tx2"/>
                </a:solidFill>
              </a:rPr>
              <a:t>Para çekme </a:t>
            </a:r>
          </a:p>
          <a:p>
            <a:pPr marL="0" indent="0">
              <a:buNone/>
            </a:pPr>
            <a:r>
              <a:rPr lang="tr-TR" sz="1800">
                <a:solidFill>
                  <a:schemeClr val="tx2"/>
                </a:solidFill>
              </a:rPr>
              <a:t>• Banka müşterisinin nasıl para çekeceğini tanımlar. Para çekme işlemi sırasında banka müşterisinin istediği tutarı belirtmesi ve hesabında bu tutarın mevcut olması gerekir.</a:t>
            </a: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Resim 4" descr="metin, yazı tipi, ekran görüntüsü, beyaz içeren bir resim&#10;&#10;Yapay zeka tarafından oluşturulan içerik yanlış olabilir.">
            <a:extLst>
              <a:ext uri="{FF2B5EF4-FFF2-40B4-BE49-F238E27FC236}">
                <a16:creationId xmlns:a16="http://schemas.microsoft.com/office/drawing/2014/main" id="{58C8DAB8-6F8A-9F37-7F3A-26AA1DCE3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6737" y="2837712"/>
            <a:ext cx="4819975" cy="3217333"/>
          </a:xfrm>
          <a:prstGeom prst="rect">
            <a:avLst/>
          </a:prstGeom>
        </p:spPr>
      </p:pic>
    </p:spTree>
    <p:extLst>
      <p:ext uri="{BB962C8B-B14F-4D97-AF65-F5344CB8AC3E}">
        <p14:creationId xmlns:p14="http://schemas.microsoft.com/office/powerpoint/2010/main" val="2759770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4D10833-3518-6F45-74E9-EA0B59D38BB5}"/>
              </a:ext>
            </a:extLst>
          </p:cNvPr>
          <p:cNvSpPr>
            <a:spLocks noGrp="1"/>
          </p:cNvSpPr>
          <p:nvPr>
            <p:ph type="title"/>
          </p:nvPr>
        </p:nvSpPr>
        <p:spPr>
          <a:xfrm>
            <a:off x="1179576" y="1261423"/>
            <a:ext cx="9829800" cy="1325880"/>
          </a:xfrm>
        </p:spPr>
        <p:txBody>
          <a:bodyPr anchor="b">
            <a:normAutofit/>
          </a:bodyPr>
          <a:lstStyle/>
          <a:p>
            <a:pPr algn="ctr"/>
            <a:r>
              <a:rPr lang="tr-TR" sz="3600" dirty="0">
                <a:solidFill>
                  <a:schemeClr val="tx2"/>
                </a:solidFill>
              </a:rPr>
              <a:t>   USE Case – Aktörler, Senaryolar ve İlişkiler</a:t>
            </a:r>
          </a:p>
        </p:txBody>
      </p:sp>
      <p:grpSp>
        <p:nvGrpSpPr>
          <p:cNvPr id="16" name="Group 15">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7" name="Freeform: Shape 16">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3" name="Freeform: Shape 22">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çerik Yer Tutucusu 4" descr="metin, diyagram, ekran görüntüsü, çizgi film içeren bir resim&#10;&#10;Yapay zeka tarafından oluşturulan içerik yanlış olabilir.">
            <a:extLst>
              <a:ext uri="{FF2B5EF4-FFF2-40B4-BE49-F238E27FC236}">
                <a16:creationId xmlns:a16="http://schemas.microsoft.com/office/drawing/2014/main" id="{91182F6D-0CD2-7B03-768F-83D953E49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7129" y="2839691"/>
            <a:ext cx="4954693" cy="3183389"/>
          </a:xfrm>
          <a:prstGeom prst="rect">
            <a:avLst/>
          </a:prstGeom>
        </p:spPr>
      </p:pic>
    </p:spTree>
    <p:extLst>
      <p:ext uri="{BB962C8B-B14F-4D97-AF65-F5344CB8AC3E}">
        <p14:creationId xmlns:p14="http://schemas.microsoft.com/office/powerpoint/2010/main" val="1788653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8AC8E79-ECD6-4F34-BE5A-9F5E850E8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2BE1BB-2AB2-4D7E-9E27-8D245181B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22A1615C-2156-4B15-BF3E-39794B37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97691"/>
            <a:ext cx="5378624" cy="6402614"/>
            <a:chOff x="-19221" y="197691"/>
            <a:chExt cx="5378624" cy="6402614"/>
          </a:xfrm>
        </p:grpSpPr>
        <p:sp>
          <p:nvSpPr>
            <p:cNvPr id="15" name="Freeform: Shape 14">
              <a:extLst>
                <a:ext uri="{FF2B5EF4-FFF2-40B4-BE49-F238E27FC236}">
                  <a16:creationId xmlns:a16="http://schemas.microsoft.com/office/drawing/2014/main" id="{D0AAA4B8-4E08-4663-9835-BA403F00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CB4869D1-3E13-4881-A292-2F38ECC07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3FEDB7CE-BB3D-4A0D-A73F-3117044F3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6E0C6E1-7FBF-471E-849C-A54AF1D41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B2BFAA38-D910-41AD-BBED-0608E4AE7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Başlık 1">
            <a:extLst>
              <a:ext uri="{FF2B5EF4-FFF2-40B4-BE49-F238E27FC236}">
                <a16:creationId xmlns:a16="http://schemas.microsoft.com/office/drawing/2014/main" id="{BDB29727-E244-9D03-3D56-95DC13EFE185}"/>
              </a:ext>
            </a:extLst>
          </p:cNvPr>
          <p:cNvSpPr>
            <a:spLocks noGrp="1"/>
          </p:cNvSpPr>
          <p:nvPr>
            <p:ph type="title"/>
          </p:nvPr>
        </p:nvSpPr>
        <p:spPr>
          <a:xfrm>
            <a:off x="855355" y="2651122"/>
            <a:ext cx="3476488" cy="1786515"/>
          </a:xfrm>
        </p:spPr>
        <p:txBody>
          <a:bodyPr vert="horz" lIns="91440" tIns="45720" rIns="91440" bIns="45720" rtlCol="0" anchor="t">
            <a:normAutofit/>
          </a:bodyPr>
          <a:lstStyle/>
          <a:p>
            <a:r>
              <a:rPr lang="en-US" sz="3400" kern="1200" dirty="0" err="1">
                <a:solidFill>
                  <a:schemeClr val="tx2"/>
                </a:solidFill>
                <a:latin typeface="+mj-lt"/>
                <a:ea typeface="+mj-ea"/>
                <a:cs typeface="+mj-cs"/>
              </a:rPr>
              <a:t>Başka</a:t>
            </a:r>
            <a:r>
              <a:rPr lang="en-US" sz="3400" kern="1200" dirty="0">
                <a:solidFill>
                  <a:schemeClr val="tx2"/>
                </a:solidFill>
                <a:latin typeface="+mj-lt"/>
                <a:ea typeface="+mj-ea"/>
                <a:cs typeface="+mj-cs"/>
              </a:rPr>
              <a:t> Bir Örnek: </a:t>
            </a:r>
            <a:r>
              <a:rPr lang="en-US" sz="3400" kern="1200" dirty="0" err="1">
                <a:solidFill>
                  <a:schemeClr val="tx2"/>
                </a:solidFill>
                <a:latin typeface="+mj-lt"/>
                <a:ea typeface="+mj-ea"/>
                <a:cs typeface="+mj-cs"/>
              </a:rPr>
              <a:t>Otel</a:t>
            </a:r>
            <a:r>
              <a:rPr lang="en-US" sz="3400" kern="1200" dirty="0">
                <a:solidFill>
                  <a:schemeClr val="tx2"/>
                </a:solidFill>
                <a:latin typeface="+mj-lt"/>
                <a:ea typeface="+mj-ea"/>
                <a:cs typeface="+mj-cs"/>
              </a:rPr>
              <a:t> </a:t>
            </a:r>
            <a:r>
              <a:rPr lang="en-US" sz="3400" kern="1200" dirty="0" err="1">
                <a:solidFill>
                  <a:schemeClr val="tx2"/>
                </a:solidFill>
                <a:latin typeface="+mj-lt"/>
                <a:ea typeface="+mj-ea"/>
                <a:cs typeface="+mj-cs"/>
              </a:rPr>
              <a:t>Rezervasyon</a:t>
            </a:r>
            <a:r>
              <a:rPr lang="en-US" sz="3400" kern="1200" dirty="0">
                <a:solidFill>
                  <a:schemeClr val="tx2"/>
                </a:solidFill>
                <a:latin typeface="+mj-lt"/>
                <a:ea typeface="+mj-ea"/>
                <a:cs typeface="+mj-cs"/>
              </a:rPr>
              <a:t> </a:t>
            </a:r>
            <a:r>
              <a:rPr lang="en-US" sz="3400" kern="1200" dirty="0" err="1">
                <a:solidFill>
                  <a:schemeClr val="tx2"/>
                </a:solidFill>
                <a:latin typeface="+mj-lt"/>
                <a:ea typeface="+mj-ea"/>
                <a:cs typeface="+mj-cs"/>
              </a:rPr>
              <a:t>Sistemi</a:t>
            </a:r>
            <a:endParaRPr lang="en-US" sz="3400" kern="1200" dirty="0">
              <a:solidFill>
                <a:schemeClr val="tx2"/>
              </a:solidFill>
              <a:latin typeface="+mj-lt"/>
              <a:ea typeface="+mj-ea"/>
              <a:cs typeface="+mj-cs"/>
            </a:endParaRPr>
          </a:p>
        </p:txBody>
      </p:sp>
      <p:pic>
        <p:nvPicPr>
          <p:cNvPr id="5" name="İçerik Yer Tutucusu 4" descr="diyagram, çizgi, daire, taslak içeren bir resim&#10;&#10;Yapay zeka tarafından oluşturulan içerik yanlış olabilir.">
            <a:extLst>
              <a:ext uri="{FF2B5EF4-FFF2-40B4-BE49-F238E27FC236}">
                <a16:creationId xmlns:a16="http://schemas.microsoft.com/office/drawing/2014/main" id="{5CA70362-0770-8623-2951-6D749D0C6D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7197" y="683972"/>
            <a:ext cx="6937349" cy="5720816"/>
          </a:xfrm>
          <a:custGeom>
            <a:avLst/>
            <a:gdLst/>
            <a:ahLst/>
            <a:cxnLst/>
            <a:rect l="l" t="t" r="r" b="b"/>
            <a:pathLst>
              <a:path w="5017317" h="5380277">
                <a:moveTo>
                  <a:pt x="0" y="0"/>
                </a:moveTo>
                <a:lnTo>
                  <a:pt x="5017317" y="0"/>
                </a:lnTo>
                <a:lnTo>
                  <a:pt x="5017317" y="5380277"/>
                </a:lnTo>
                <a:lnTo>
                  <a:pt x="0" y="5380277"/>
                </a:lnTo>
                <a:close/>
              </a:path>
            </a:pathLst>
          </a:custGeom>
        </p:spPr>
      </p:pic>
    </p:spTree>
    <p:extLst>
      <p:ext uri="{BB962C8B-B14F-4D97-AF65-F5344CB8AC3E}">
        <p14:creationId xmlns:p14="http://schemas.microsoft.com/office/powerpoint/2010/main" val="3062676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Başlık 1">
            <a:extLst>
              <a:ext uri="{FF2B5EF4-FFF2-40B4-BE49-F238E27FC236}">
                <a16:creationId xmlns:a16="http://schemas.microsoft.com/office/drawing/2014/main" id="{296C3BE0-3DB4-2C6D-F37C-87390CD77DA3}"/>
              </a:ext>
            </a:extLst>
          </p:cNvPr>
          <p:cNvSpPr>
            <a:spLocks noGrp="1"/>
          </p:cNvSpPr>
          <p:nvPr>
            <p:ph type="title"/>
          </p:nvPr>
        </p:nvSpPr>
        <p:spPr>
          <a:xfrm>
            <a:off x="640080" y="1243013"/>
            <a:ext cx="3855720" cy="4371974"/>
          </a:xfrm>
        </p:spPr>
        <p:txBody>
          <a:bodyPr>
            <a:normAutofit/>
          </a:bodyPr>
          <a:lstStyle/>
          <a:p>
            <a:r>
              <a:rPr lang="tr-TR" sz="3600" dirty="0" err="1">
                <a:solidFill>
                  <a:schemeClr val="tx2"/>
                </a:solidFill>
              </a:rPr>
              <a:t>Use</a:t>
            </a:r>
            <a:r>
              <a:rPr lang="tr-TR" sz="3600" dirty="0">
                <a:solidFill>
                  <a:schemeClr val="tx2"/>
                </a:solidFill>
              </a:rPr>
              <a:t> Case </a:t>
            </a:r>
            <a:r>
              <a:rPr lang="tr-TR" sz="3600" dirty="0" err="1">
                <a:solidFill>
                  <a:schemeClr val="tx2"/>
                </a:solidFill>
              </a:rPr>
              <a:t>Dökümantasyonu</a:t>
            </a:r>
            <a:endParaRPr lang="tr-TR" sz="3600" dirty="0">
              <a:solidFill>
                <a:schemeClr val="tx2"/>
              </a:solidFill>
            </a:endParaRPr>
          </a:p>
        </p:txBody>
      </p:sp>
      <p:sp>
        <p:nvSpPr>
          <p:cNvPr id="3" name="İçerik Yer Tutucusu 2">
            <a:extLst>
              <a:ext uri="{FF2B5EF4-FFF2-40B4-BE49-F238E27FC236}">
                <a16:creationId xmlns:a16="http://schemas.microsoft.com/office/drawing/2014/main" id="{81815744-949D-F2A8-74DB-4923338C7C18}"/>
              </a:ext>
            </a:extLst>
          </p:cNvPr>
          <p:cNvSpPr>
            <a:spLocks noGrp="1"/>
          </p:cNvSpPr>
          <p:nvPr>
            <p:ph idx="1"/>
          </p:nvPr>
        </p:nvSpPr>
        <p:spPr>
          <a:xfrm>
            <a:off x="6172200" y="804672"/>
            <a:ext cx="5221224" cy="5230368"/>
          </a:xfrm>
        </p:spPr>
        <p:txBody>
          <a:bodyPr anchor="ctr">
            <a:normAutofit/>
          </a:bodyPr>
          <a:lstStyle/>
          <a:p>
            <a:pPr marL="0" indent="0">
              <a:buNone/>
            </a:pPr>
            <a:r>
              <a:rPr lang="tr-TR" sz="1800">
                <a:solidFill>
                  <a:schemeClr val="tx2"/>
                </a:solidFill>
              </a:rPr>
              <a:t>Yaptığımız analizin Use Case diyagramını oluşturmak ne kadar önemli ise bu senaryonun dökümante edilmesi de o denli önemlidir. Use case dökümantasyonunun standart bir formatı yoktur. Her firma kendisine uygun format belirleyebilir. Temel dökümantasyon formatı aşağıdaki gibidir. İhtiyaçlar doğrultusunda eklemeler yapılabilir.</a:t>
            </a:r>
          </a:p>
        </p:txBody>
      </p:sp>
    </p:spTree>
    <p:extLst>
      <p:ext uri="{BB962C8B-B14F-4D97-AF65-F5344CB8AC3E}">
        <p14:creationId xmlns:p14="http://schemas.microsoft.com/office/powerpoint/2010/main" val="1146761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CAF3CC5-1E42-6ABA-6F2B-86D6CFA5F32E}"/>
              </a:ext>
            </a:extLst>
          </p:cNvPr>
          <p:cNvSpPr>
            <a:spLocks noGrp="1"/>
          </p:cNvSpPr>
          <p:nvPr>
            <p:ph type="title"/>
          </p:nvPr>
        </p:nvSpPr>
        <p:spPr>
          <a:xfrm>
            <a:off x="804672" y="802955"/>
            <a:ext cx="4977976" cy="1454051"/>
          </a:xfrm>
        </p:spPr>
        <p:txBody>
          <a:bodyPr>
            <a:normAutofit/>
          </a:bodyPr>
          <a:lstStyle/>
          <a:p>
            <a:endParaRPr lang="tr-TR" sz="3600">
              <a:solidFill>
                <a:schemeClr val="tx2"/>
              </a:solidFill>
            </a:endParaRPr>
          </a:p>
        </p:txBody>
      </p:sp>
      <p:sp>
        <p:nvSpPr>
          <p:cNvPr id="3" name="İçerik Yer Tutucusu 2">
            <a:extLst>
              <a:ext uri="{FF2B5EF4-FFF2-40B4-BE49-F238E27FC236}">
                <a16:creationId xmlns:a16="http://schemas.microsoft.com/office/drawing/2014/main" id="{EF8D6481-526D-31C9-5D86-892FF799172B}"/>
              </a:ext>
            </a:extLst>
          </p:cNvPr>
          <p:cNvSpPr>
            <a:spLocks noGrp="1"/>
          </p:cNvSpPr>
          <p:nvPr>
            <p:ph idx="1"/>
          </p:nvPr>
        </p:nvSpPr>
        <p:spPr>
          <a:xfrm>
            <a:off x="804672" y="2421682"/>
            <a:ext cx="4977578" cy="3639289"/>
          </a:xfrm>
        </p:spPr>
        <p:txBody>
          <a:bodyPr anchor="ctr">
            <a:normAutofit/>
          </a:bodyPr>
          <a:lstStyle/>
          <a:p>
            <a:r>
              <a:rPr lang="tr-TR" sz="1800">
                <a:solidFill>
                  <a:schemeClr val="tx2"/>
                </a:solidFill>
              </a:rPr>
              <a:t>Analiz aşaması projeler için hayati önem taşır. İyi bir analizden geçmemiş projelerin başarı şansı azdır. Analiz ile birlikte kendimize “Ne?” sorusunu yöneltirken, sistemin fonksiyonel gereksinimlerini yakalamaya çalışırız. Use Case UML içerisinde yer alan ve analiz aşamalarında sıkça kullanılan bir tekniktir. Başarılı projelere göz attığımızda, bu projelerin çok iyi analiz aşamaları geçirdikleri görülür.</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Bar chart">
            <a:extLst>
              <a:ext uri="{FF2B5EF4-FFF2-40B4-BE49-F238E27FC236}">
                <a16:creationId xmlns:a16="http://schemas.microsoft.com/office/drawing/2014/main" id="{25558245-D293-DD60-D24B-F76F5F242A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810040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a:extLst>
              <a:ext uri="{FF2B5EF4-FFF2-40B4-BE49-F238E27FC236}">
                <a16:creationId xmlns:a16="http://schemas.microsoft.com/office/drawing/2014/main" id="{E1268095-7A0F-0E6E-5ABE-F65AD52DFC47}"/>
              </a:ext>
            </a:extLst>
          </p:cNvPr>
          <p:cNvSpPr>
            <a:spLocks noGrp="1"/>
          </p:cNvSpPr>
          <p:nvPr>
            <p:ph idx="1"/>
          </p:nvPr>
        </p:nvSpPr>
        <p:spPr>
          <a:xfrm>
            <a:off x="1179226" y="1426464"/>
            <a:ext cx="9833548" cy="5201106"/>
          </a:xfrm>
        </p:spPr>
        <p:txBody>
          <a:bodyPr>
            <a:normAutofit/>
          </a:bodyPr>
          <a:lstStyle/>
          <a:p>
            <a:r>
              <a:rPr lang="tr-TR" sz="1600" b="1" dirty="0">
                <a:solidFill>
                  <a:schemeClr val="tx2"/>
                </a:solidFill>
              </a:rPr>
              <a:t>Adı: </a:t>
            </a:r>
            <a:r>
              <a:rPr lang="tr-TR" sz="1600" dirty="0">
                <a:solidFill>
                  <a:schemeClr val="tx2"/>
                </a:solidFill>
              </a:rPr>
              <a:t>Senaryo adı</a:t>
            </a:r>
          </a:p>
          <a:p>
            <a:r>
              <a:rPr lang="tr-TR" sz="1600" b="1" dirty="0">
                <a:solidFill>
                  <a:schemeClr val="tx2"/>
                </a:solidFill>
              </a:rPr>
              <a:t>Aktörler: </a:t>
            </a:r>
            <a:r>
              <a:rPr lang="tr-TR" sz="1600" dirty="0">
                <a:solidFill>
                  <a:schemeClr val="tx2"/>
                </a:solidFill>
              </a:rPr>
              <a:t>Senaryoda etkileşimde olan aktörler</a:t>
            </a:r>
          </a:p>
          <a:p>
            <a:r>
              <a:rPr lang="tr-TR" sz="1600" b="1" dirty="0">
                <a:solidFill>
                  <a:schemeClr val="tx2"/>
                </a:solidFill>
              </a:rPr>
              <a:t>Ön Koşullar: </a:t>
            </a:r>
            <a:r>
              <a:rPr lang="tr-TR" sz="1600" dirty="0">
                <a:solidFill>
                  <a:schemeClr val="tx2"/>
                </a:solidFill>
              </a:rPr>
              <a:t>Senaryonun başlayabilmesi için gerekli ön koşullar</a:t>
            </a:r>
          </a:p>
          <a:p>
            <a:r>
              <a:rPr lang="tr-TR" sz="1600" b="1" dirty="0">
                <a:solidFill>
                  <a:schemeClr val="tx2"/>
                </a:solidFill>
              </a:rPr>
              <a:t>Sonuç Koşulları: </a:t>
            </a:r>
            <a:r>
              <a:rPr lang="tr-TR" sz="1600" dirty="0">
                <a:solidFill>
                  <a:schemeClr val="tx2"/>
                </a:solidFill>
              </a:rPr>
              <a:t>Senaryo sonunda ne olduğu tanımlanır</a:t>
            </a:r>
          </a:p>
          <a:p>
            <a:r>
              <a:rPr lang="tr-TR" sz="1600" b="1" dirty="0">
                <a:solidFill>
                  <a:schemeClr val="tx2"/>
                </a:solidFill>
              </a:rPr>
              <a:t>Genişleme Noktası: </a:t>
            </a:r>
            <a:r>
              <a:rPr lang="tr-TR" sz="1600" dirty="0">
                <a:solidFill>
                  <a:schemeClr val="tx2"/>
                </a:solidFill>
              </a:rPr>
              <a:t>Sadece genişleme özelliğinin kullanılacağı durumlarda bu alan kullanılır. Genişleme noktaları başarılı senaryo içerisinde bulunan bir adıma referans verir.</a:t>
            </a:r>
          </a:p>
          <a:p>
            <a:r>
              <a:rPr lang="tr-TR" sz="1600" b="1" dirty="0">
                <a:solidFill>
                  <a:schemeClr val="tx2"/>
                </a:solidFill>
              </a:rPr>
              <a:t>Başarılı Senaryo: </a:t>
            </a:r>
            <a:r>
              <a:rPr lang="tr-TR" sz="1600" dirty="0">
                <a:solidFill>
                  <a:schemeClr val="tx2"/>
                </a:solidFill>
              </a:rPr>
              <a:t>Aktörlerin başarıyla </a:t>
            </a:r>
            <a:r>
              <a:rPr lang="tr-TR" sz="1600" dirty="0" err="1">
                <a:solidFill>
                  <a:schemeClr val="tx2"/>
                </a:solidFill>
              </a:rPr>
              <a:t>Use</a:t>
            </a:r>
            <a:r>
              <a:rPr lang="tr-TR" sz="1600" dirty="0">
                <a:solidFill>
                  <a:schemeClr val="tx2"/>
                </a:solidFill>
              </a:rPr>
              <a:t> Case hedefini gerçekleştirdiği adımlar dizisidir. Senaryo büyük bir işlemi ifade eder, bu kullanıcının 3-4 dakika ile yarım saat arasında tamamladığı ve sonunda tarafların orta hedefe ve faydaya ulaştıkları durumdur. Bu tanımdan da anlaşılacağı üzere </a:t>
            </a:r>
            <a:r>
              <a:rPr lang="tr-TR" sz="1600" dirty="0" err="1">
                <a:solidFill>
                  <a:schemeClr val="tx2"/>
                </a:solidFill>
              </a:rPr>
              <a:t>Use</a:t>
            </a:r>
            <a:r>
              <a:rPr lang="tr-TR" sz="1600" dirty="0">
                <a:solidFill>
                  <a:schemeClr val="tx2"/>
                </a:solidFill>
              </a:rPr>
              <a:t> </a:t>
            </a:r>
            <a:r>
              <a:rPr lang="tr-TR" sz="1600" dirty="0" err="1">
                <a:solidFill>
                  <a:schemeClr val="tx2"/>
                </a:solidFill>
              </a:rPr>
              <a:t>Case’ler</a:t>
            </a:r>
            <a:r>
              <a:rPr lang="tr-TR" sz="1600" dirty="0">
                <a:solidFill>
                  <a:schemeClr val="tx2"/>
                </a:solidFill>
              </a:rPr>
              <a:t> kapsamlı operasyonları içermektedir.</a:t>
            </a:r>
          </a:p>
          <a:p>
            <a:r>
              <a:rPr lang="tr-TR" sz="1600" b="1" dirty="0">
                <a:solidFill>
                  <a:schemeClr val="tx2"/>
                </a:solidFill>
              </a:rPr>
              <a:t>Alternatif Yollar: </a:t>
            </a:r>
            <a:r>
              <a:rPr lang="tr-TR" sz="1600" dirty="0">
                <a:solidFill>
                  <a:schemeClr val="tx2"/>
                </a:solidFill>
              </a:rPr>
              <a:t>Başarılı senaryo üzerinde bazı adımlarda aktör alternatif adımlar ile yoluna devam edebilir. Alternatif referansları başarılı senaryo adımları üzerinde gösterilir. (Ör: A1, A2)</a:t>
            </a:r>
          </a:p>
          <a:p>
            <a:endParaRPr lang="tr-TR" sz="1100" dirty="0">
              <a:solidFill>
                <a:schemeClr val="tx2"/>
              </a:solidFill>
            </a:endParaRPr>
          </a:p>
        </p:txBody>
      </p:sp>
      <p:grpSp>
        <p:nvGrpSpPr>
          <p:cNvPr id="31"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8994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6"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27"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a:extLst>
              <a:ext uri="{FF2B5EF4-FFF2-40B4-BE49-F238E27FC236}">
                <a16:creationId xmlns:a16="http://schemas.microsoft.com/office/drawing/2014/main" id="{57C2AC09-AFCD-981C-79AC-294BA3F002B0}"/>
              </a:ext>
            </a:extLst>
          </p:cNvPr>
          <p:cNvSpPr>
            <a:spLocks noGrp="1"/>
          </p:cNvSpPr>
          <p:nvPr>
            <p:ph idx="1"/>
          </p:nvPr>
        </p:nvSpPr>
        <p:spPr>
          <a:xfrm>
            <a:off x="460545" y="2227163"/>
            <a:ext cx="4811063" cy="2457269"/>
          </a:xfrm>
        </p:spPr>
        <p:txBody>
          <a:bodyPr>
            <a:noAutofit/>
          </a:bodyPr>
          <a:lstStyle/>
          <a:p>
            <a:pPr marL="0" indent="0">
              <a:buNone/>
            </a:pPr>
            <a:r>
              <a:rPr lang="tr-TR" sz="1600" b="1" dirty="0">
                <a:solidFill>
                  <a:schemeClr val="tx2"/>
                </a:solidFill>
              </a:rPr>
              <a:t>Adı: </a:t>
            </a:r>
            <a:r>
              <a:rPr lang="tr-TR" sz="1600" dirty="0">
                <a:solidFill>
                  <a:schemeClr val="tx2"/>
                </a:solidFill>
              </a:rPr>
              <a:t>Yeni Rezervasyon </a:t>
            </a:r>
          </a:p>
          <a:p>
            <a:pPr marL="0" indent="0">
              <a:buNone/>
            </a:pPr>
            <a:r>
              <a:rPr lang="tr-TR" sz="1600" b="1" dirty="0">
                <a:solidFill>
                  <a:schemeClr val="tx2"/>
                </a:solidFill>
              </a:rPr>
              <a:t>Aktörler: </a:t>
            </a:r>
            <a:r>
              <a:rPr lang="tr-TR" sz="1600" dirty="0">
                <a:solidFill>
                  <a:schemeClr val="tx2"/>
                </a:solidFill>
              </a:rPr>
              <a:t>Resepsiyon Görevlisi, Rezervasyon Görevlisi, Muhasebe </a:t>
            </a:r>
          </a:p>
          <a:p>
            <a:pPr marL="0" indent="0">
              <a:buNone/>
            </a:pPr>
            <a:r>
              <a:rPr lang="tr-TR" sz="1600" b="1" dirty="0">
                <a:solidFill>
                  <a:schemeClr val="tx2"/>
                </a:solidFill>
              </a:rPr>
              <a:t>Ön Koşullar: </a:t>
            </a:r>
            <a:r>
              <a:rPr lang="tr-TR" sz="1600" dirty="0">
                <a:solidFill>
                  <a:schemeClr val="tx2"/>
                </a:solidFill>
              </a:rPr>
              <a:t>Sisteme login olunmalıdır </a:t>
            </a:r>
          </a:p>
          <a:p>
            <a:pPr marL="0" indent="0">
              <a:buNone/>
            </a:pPr>
            <a:r>
              <a:rPr lang="tr-TR" sz="1600" b="1" dirty="0">
                <a:solidFill>
                  <a:schemeClr val="tx2"/>
                </a:solidFill>
              </a:rPr>
              <a:t>Son Durum: </a:t>
            </a:r>
            <a:r>
              <a:rPr lang="tr-TR" sz="1600" dirty="0">
                <a:solidFill>
                  <a:schemeClr val="tx2"/>
                </a:solidFill>
              </a:rPr>
              <a:t>Muhasebe sistemi ve rezervasyon kayıt sistemi güncellenir. </a:t>
            </a:r>
          </a:p>
          <a:p>
            <a:pPr marL="0" indent="0">
              <a:buNone/>
            </a:pPr>
            <a:r>
              <a:rPr lang="tr-TR" sz="1600" b="1" dirty="0">
                <a:solidFill>
                  <a:schemeClr val="tx2"/>
                </a:solidFill>
              </a:rPr>
              <a:t>Genişleme Noktası: </a:t>
            </a:r>
            <a:r>
              <a:rPr lang="tr-TR" sz="1600" dirty="0">
                <a:solidFill>
                  <a:schemeClr val="tx2"/>
                </a:solidFill>
              </a:rPr>
              <a:t>Rezervasyon Tipi, müşteri bilgi kaydı </a:t>
            </a:r>
          </a:p>
        </p:txBody>
      </p:sp>
      <p:grpSp>
        <p:nvGrpSpPr>
          <p:cNvPr id="31"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32"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Metin kutusu 3">
            <a:extLst>
              <a:ext uri="{FF2B5EF4-FFF2-40B4-BE49-F238E27FC236}">
                <a16:creationId xmlns:a16="http://schemas.microsoft.com/office/drawing/2014/main" id="{B333B958-F39E-329E-CB5B-FACAE024E7B5}"/>
              </a:ext>
            </a:extLst>
          </p:cNvPr>
          <p:cNvSpPr txBox="1"/>
          <p:nvPr/>
        </p:nvSpPr>
        <p:spPr>
          <a:xfrm>
            <a:off x="6311355" y="705744"/>
            <a:ext cx="5069090" cy="5355312"/>
          </a:xfrm>
          <a:prstGeom prst="rect">
            <a:avLst/>
          </a:prstGeom>
          <a:noFill/>
        </p:spPr>
        <p:txBody>
          <a:bodyPr wrap="square" rtlCol="0">
            <a:spAutoFit/>
          </a:bodyPr>
          <a:lstStyle/>
          <a:p>
            <a:pPr marL="0" indent="0">
              <a:buNone/>
            </a:pPr>
            <a:r>
              <a:rPr lang="tr-TR" sz="1800" b="1">
                <a:solidFill>
                  <a:schemeClr val="tx2"/>
                </a:solidFill>
              </a:rPr>
              <a:t>Başarılı Senaryo: </a:t>
            </a:r>
          </a:p>
          <a:p>
            <a:pPr marL="0" indent="0">
              <a:buNone/>
            </a:pPr>
            <a:r>
              <a:rPr lang="tr-TR" sz="1800">
                <a:solidFill>
                  <a:schemeClr val="tx2"/>
                </a:solidFill>
              </a:rPr>
              <a:t>    1.Müşteriye oda tipleri sunulur </a:t>
            </a:r>
          </a:p>
          <a:p>
            <a:pPr marL="0" indent="0">
              <a:buNone/>
            </a:pPr>
            <a:r>
              <a:rPr lang="tr-TR" sz="1800">
                <a:solidFill>
                  <a:schemeClr val="tx2"/>
                </a:solidFill>
              </a:rPr>
              <a:t>    2. Müşteri oda tipini seçer </a:t>
            </a:r>
          </a:p>
          <a:p>
            <a:pPr marL="0" indent="0">
              <a:buNone/>
            </a:pPr>
            <a:r>
              <a:rPr lang="tr-TR" sz="1800">
                <a:solidFill>
                  <a:schemeClr val="tx2"/>
                </a:solidFill>
              </a:rPr>
              <a:t>    3. Müşteri konaklama başlangıç tarihini ve konaklama süresini girer </a:t>
            </a:r>
          </a:p>
          <a:p>
            <a:pPr marL="0" indent="0">
              <a:buNone/>
            </a:pPr>
            <a:r>
              <a:rPr lang="tr-TR" sz="1800">
                <a:solidFill>
                  <a:schemeClr val="tx2"/>
                </a:solidFill>
              </a:rPr>
              <a:t>    4. Müşteri mevcut odalar üzerinde arama yapar </a:t>
            </a:r>
          </a:p>
          <a:p>
            <a:pPr marL="0" indent="0">
              <a:buNone/>
            </a:pPr>
            <a:r>
              <a:rPr lang="tr-TR" sz="1800">
                <a:solidFill>
                  <a:schemeClr val="tx2"/>
                </a:solidFill>
              </a:rPr>
              <a:t>    5. Eğer oda bulunamamışsa (A1) </a:t>
            </a:r>
          </a:p>
          <a:p>
            <a:pPr marL="0" indent="0">
              <a:buNone/>
            </a:pPr>
            <a:r>
              <a:rPr lang="tr-TR" sz="1800">
                <a:solidFill>
                  <a:schemeClr val="tx2"/>
                </a:solidFill>
              </a:rPr>
              <a:t>    6. Oda bulunmuştur, fiyat görüntülenir </a:t>
            </a:r>
          </a:p>
          <a:p>
            <a:pPr marL="0" indent="0">
              <a:buNone/>
            </a:pPr>
            <a:r>
              <a:rPr lang="tr-TR" sz="1800">
                <a:solidFill>
                  <a:schemeClr val="tx2"/>
                </a:solidFill>
              </a:rPr>
              <a:t>    7. Müşteri teklifi reddederse (A2) </a:t>
            </a:r>
          </a:p>
          <a:p>
            <a:pPr marL="0" indent="0">
              <a:buNone/>
            </a:pPr>
            <a:r>
              <a:rPr lang="tr-TR" sz="1800">
                <a:solidFill>
                  <a:schemeClr val="tx2"/>
                </a:solidFill>
              </a:rPr>
              <a:t>    8. Müşteri bilgilerini girer </a:t>
            </a:r>
          </a:p>
          <a:p>
            <a:pPr marL="0" indent="0">
              <a:buNone/>
            </a:pPr>
            <a:r>
              <a:rPr lang="tr-TR" sz="1800">
                <a:solidFill>
                  <a:schemeClr val="tx2"/>
                </a:solidFill>
              </a:rPr>
              <a:t>    9. Rezervasyon Yapılır </a:t>
            </a:r>
          </a:p>
          <a:p>
            <a:pPr marL="0" indent="0">
              <a:buNone/>
            </a:pPr>
            <a:r>
              <a:rPr lang="tr-TR" sz="1800">
                <a:solidFill>
                  <a:schemeClr val="tx2"/>
                </a:solidFill>
              </a:rPr>
              <a:t>    10. Rezervasyonda anlaşılan fiyat kayıt edilir ve rezervasyon numarası verilir </a:t>
            </a:r>
          </a:p>
          <a:p>
            <a:pPr marL="0" indent="0">
              <a:buNone/>
            </a:pPr>
            <a:r>
              <a:rPr lang="tr-TR" sz="1800">
                <a:solidFill>
                  <a:schemeClr val="tx2"/>
                </a:solidFill>
              </a:rPr>
              <a:t>    11. Muhasebe sistemi haberdar edilir </a:t>
            </a:r>
          </a:p>
          <a:p>
            <a:pPr marL="0" indent="0">
              <a:buNone/>
            </a:pPr>
            <a:r>
              <a:rPr lang="tr-TR" sz="1800" b="1">
                <a:solidFill>
                  <a:schemeClr val="tx2"/>
                </a:solidFill>
              </a:rPr>
              <a:t>Alternatif Yollar: </a:t>
            </a:r>
          </a:p>
          <a:p>
            <a:pPr marL="0" indent="0">
              <a:buNone/>
            </a:pPr>
            <a:r>
              <a:rPr lang="tr-TR" sz="1800">
                <a:solidFill>
                  <a:schemeClr val="tx2"/>
                </a:solidFill>
              </a:rPr>
              <a:t>       A1. farklı bir oda tipi yada tarih deneyin mesajı ile 2. adıma geri döner </a:t>
            </a:r>
          </a:p>
          <a:p>
            <a:pPr marL="0" indent="0">
              <a:buNone/>
            </a:pPr>
            <a:r>
              <a:rPr lang="tr-TR" sz="1800">
                <a:solidFill>
                  <a:schemeClr val="tx2"/>
                </a:solidFill>
              </a:rPr>
              <a:t>       A2. Use case iptal edilir ve herhangi bir değişiklik yapılmaz.</a:t>
            </a:r>
            <a:endParaRPr lang="tr-TR" sz="1800" dirty="0">
              <a:solidFill>
                <a:schemeClr val="tx2"/>
              </a:solidFill>
            </a:endParaRPr>
          </a:p>
        </p:txBody>
      </p:sp>
    </p:spTree>
    <p:extLst>
      <p:ext uri="{BB962C8B-B14F-4D97-AF65-F5344CB8AC3E}">
        <p14:creationId xmlns:p14="http://schemas.microsoft.com/office/powerpoint/2010/main" val="1967148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70" name="Rectangle 69">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aşlık 3">
            <a:extLst>
              <a:ext uri="{FF2B5EF4-FFF2-40B4-BE49-F238E27FC236}">
                <a16:creationId xmlns:a16="http://schemas.microsoft.com/office/drawing/2014/main" id="{A24FC498-0217-98E2-FB18-BD70D1111B8C}"/>
              </a:ext>
            </a:extLst>
          </p:cNvPr>
          <p:cNvSpPr>
            <a:spLocks noGrp="1"/>
          </p:cNvSpPr>
          <p:nvPr>
            <p:ph type="ctrTitle"/>
          </p:nvPr>
        </p:nvSpPr>
        <p:spPr>
          <a:xfrm>
            <a:off x="3371787" y="1741337"/>
            <a:ext cx="5448730" cy="2387918"/>
          </a:xfrm>
        </p:spPr>
        <p:txBody>
          <a:bodyPr anchor="b">
            <a:normAutofit/>
          </a:bodyPr>
          <a:lstStyle/>
          <a:p>
            <a:r>
              <a:rPr lang="tr-TR" sz="5200">
                <a:solidFill>
                  <a:schemeClr val="tx2"/>
                </a:solidFill>
              </a:rPr>
              <a:t>Use Case Senaryolarının Oluşturulması</a:t>
            </a:r>
          </a:p>
        </p:txBody>
      </p:sp>
      <p:sp>
        <p:nvSpPr>
          <p:cNvPr id="5" name="Alt Başlık 4">
            <a:extLst>
              <a:ext uri="{FF2B5EF4-FFF2-40B4-BE49-F238E27FC236}">
                <a16:creationId xmlns:a16="http://schemas.microsoft.com/office/drawing/2014/main" id="{80C04F44-3077-B7ED-57FA-7A9B5818F9C8}"/>
              </a:ext>
            </a:extLst>
          </p:cNvPr>
          <p:cNvSpPr>
            <a:spLocks noGrp="1"/>
          </p:cNvSpPr>
          <p:nvPr>
            <p:ph type="subTitle" idx="1"/>
          </p:nvPr>
        </p:nvSpPr>
        <p:spPr>
          <a:xfrm>
            <a:off x="3371161" y="4200522"/>
            <a:ext cx="5449982" cy="682079"/>
          </a:xfrm>
        </p:spPr>
        <p:txBody>
          <a:bodyPr>
            <a:normAutofit/>
          </a:bodyPr>
          <a:lstStyle/>
          <a:p>
            <a:endParaRPr lang="tr-TR">
              <a:solidFill>
                <a:schemeClr val="tx2"/>
              </a:solidFill>
            </a:endParaRPr>
          </a:p>
        </p:txBody>
      </p:sp>
      <p:grpSp>
        <p:nvGrpSpPr>
          <p:cNvPr id="72" name="Group 71">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73" name="Freeform: Shape 72">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79" name="Freeform: Shape 78">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82" name="Freeform: Shape 81">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69165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Başlık 1">
            <a:extLst>
              <a:ext uri="{FF2B5EF4-FFF2-40B4-BE49-F238E27FC236}">
                <a16:creationId xmlns:a16="http://schemas.microsoft.com/office/drawing/2014/main" id="{4A8A0973-E1DE-6DA9-35DC-08751537647F}"/>
              </a:ext>
            </a:extLst>
          </p:cNvPr>
          <p:cNvSpPr>
            <a:spLocks noGrp="1"/>
          </p:cNvSpPr>
          <p:nvPr>
            <p:ph type="title"/>
          </p:nvPr>
        </p:nvSpPr>
        <p:spPr>
          <a:xfrm>
            <a:off x="3027924" y="991261"/>
            <a:ext cx="5754696" cy="1837349"/>
          </a:xfrm>
        </p:spPr>
        <p:txBody>
          <a:bodyPr>
            <a:normAutofit/>
          </a:bodyPr>
          <a:lstStyle/>
          <a:p>
            <a:pPr algn="ctr"/>
            <a:r>
              <a:rPr lang="tr-TR" sz="3600" dirty="0" err="1">
                <a:solidFill>
                  <a:schemeClr val="tx2"/>
                </a:solidFill>
              </a:rPr>
              <a:t>Use</a:t>
            </a:r>
            <a:r>
              <a:rPr lang="tr-TR" sz="3600" dirty="0">
                <a:solidFill>
                  <a:schemeClr val="tx2"/>
                </a:solidFill>
              </a:rPr>
              <a:t> Case Senaryolarının Oluşturulması</a:t>
            </a:r>
          </a:p>
        </p:txBody>
      </p:sp>
      <p:sp>
        <p:nvSpPr>
          <p:cNvPr id="3" name="İçerik Yer Tutucusu 2">
            <a:extLst>
              <a:ext uri="{FF2B5EF4-FFF2-40B4-BE49-F238E27FC236}">
                <a16:creationId xmlns:a16="http://schemas.microsoft.com/office/drawing/2014/main" id="{596F95DD-EBC0-9924-4B8D-24E148BEEE34}"/>
              </a:ext>
            </a:extLst>
          </p:cNvPr>
          <p:cNvSpPr>
            <a:spLocks noGrp="1"/>
          </p:cNvSpPr>
          <p:nvPr>
            <p:ph idx="1"/>
          </p:nvPr>
        </p:nvSpPr>
        <p:spPr>
          <a:xfrm>
            <a:off x="3050412" y="2979336"/>
            <a:ext cx="5709721" cy="2430864"/>
          </a:xfrm>
        </p:spPr>
        <p:txBody>
          <a:bodyPr anchor="t">
            <a:normAutofit/>
          </a:bodyPr>
          <a:lstStyle/>
          <a:p>
            <a:pPr marL="0" indent="0">
              <a:buNone/>
            </a:pPr>
            <a:r>
              <a:rPr lang="tr-TR" sz="2000" b="1" dirty="0">
                <a:solidFill>
                  <a:schemeClr val="tx2"/>
                </a:solidFill>
              </a:rPr>
              <a:t>1. Aktörlerin belirlenmesi</a:t>
            </a:r>
          </a:p>
          <a:p>
            <a:r>
              <a:rPr lang="tr-TR" sz="2000" dirty="0">
                <a:solidFill>
                  <a:schemeClr val="tx2"/>
                </a:solidFill>
              </a:rPr>
              <a:t>Sistemin temel işlevlerini kim kullanacak?</a:t>
            </a:r>
          </a:p>
          <a:p>
            <a:r>
              <a:rPr lang="tr-TR" sz="2000" dirty="0">
                <a:solidFill>
                  <a:schemeClr val="tx2"/>
                </a:solidFill>
              </a:rPr>
              <a:t>Sistemin bakımını ve işletimini kim yapacak?</a:t>
            </a:r>
          </a:p>
          <a:p>
            <a:r>
              <a:rPr lang="tr-TR" sz="2000" dirty="0">
                <a:solidFill>
                  <a:schemeClr val="tx2"/>
                </a:solidFill>
              </a:rPr>
              <a:t>Sistem hangi cihazları kullanacak?</a:t>
            </a:r>
          </a:p>
          <a:p>
            <a:r>
              <a:rPr lang="tr-TR" sz="2000" dirty="0">
                <a:solidFill>
                  <a:schemeClr val="tx2"/>
                </a:solidFill>
              </a:rPr>
              <a:t>Diğer hangi sistemlerle etkileşimde bulunacak?</a:t>
            </a:r>
          </a:p>
          <a:p>
            <a:r>
              <a:rPr lang="tr-TR" sz="2000" dirty="0">
                <a:solidFill>
                  <a:schemeClr val="tx2"/>
                </a:solidFill>
              </a:rPr>
              <a:t>Sistemin çıkışlarını kimleri ilgilendirir?</a:t>
            </a: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99014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Başlık 1">
            <a:extLst>
              <a:ext uri="{FF2B5EF4-FFF2-40B4-BE49-F238E27FC236}">
                <a16:creationId xmlns:a16="http://schemas.microsoft.com/office/drawing/2014/main" id="{4C86DBE8-B91C-C007-3124-0EDBAE4F0B35}"/>
              </a:ext>
            </a:extLst>
          </p:cNvPr>
          <p:cNvSpPr>
            <a:spLocks noGrp="1"/>
          </p:cNvSpPr>
          <p:nvPr>
            <p:ph type="title"/>
          </p:nvPr>
        </p:nvSpPr>
        <p:spPr>
          <a:xfrm>
            <a:off x="3027924" y="991261"/>
            <a:ext cx="5754696" cy="1837349"/>
          </a:xfrm>
        </p:spPr>
        <p:txBody>
          <a:bodyPr>
            <a:normAutofit/>
          </a:bodyPr>
          <a:lstStyle/>
          <a:p>
            <a:pPr algn="ctr"/>
            <a:r>
              <a:rPr lang="tr-TR" sz="3600" dirty="0" err="1">
                <a:solidFill>
                  <a:schemeClr val="tx2"/>
                </a:solidFill>
              </a:rPr>
              <a:t>Use</a:t>
            </a:r>
            <a:r>
              <a:rPr lang="tr-TR" sz="3600" dirty="0">
                <a:solidFill>
                  <a:schemeClr val="tx2"/>
                </a:solidFill>
              </a:rPr>
              <a:t> Case Senaryolarının Oluşturulması</a:t>
            </a:r>
          </a:p>
        </p:txBody>
      </p:sp>
      <p:sp>
        <p:nvSpPr>
          <p:cNvPr id="3" name="İçerik Yer Tutucusu 2">
            <a:extLst>
              <a:ext uri="{FF2B5EF4-FFF2-40B4-BE49-F238E27FC236}">
                <a16:creationId xmlns:a16="http://schemas.microsoft.com/office/drawing/2014/main" id="{DA0DA9F8-F039-E34B-1E85-C3C35B4499DE}"/>
              </a:ext>
            </a:extLst>
          </p:cNvPr>
          <p:cNvSpPr>
            <a:spLocks noGrp="1"/>
          </p:cNvSpPr>
          <p:nvPr>
            <p:ph idx="1"/>
          </p:nvPr>
        </p:nvSpPr>
        <p:spPr>
          <a:xfrm>
            <a:off x="3050412" y="2979336"/>
            <a:ext cx="5709721" cy="2430864"/>
          </a:xfrm>
        </p:spPr>
        <p:txBody>
          <a:bodyPr anchor="t">
            <a:normAutofit/>
          </a:bodyPr>
          <a:lstStyle/>
          <a:p>
            <a:pPr marL="0" indent="0">
              <a:buNone/>
            </a:pPr>
            <a:r>
              <a:rPr lang="tr-TR" sz="2000" b="1">
                <a:solidFill>
                  <a:schemeClr val="tx2"/>
                </a:solidFill>
              </a:rPr>
              <a:t>2. Aktörlerden yararlanarak sistem davranışının belirlenmesi</a:t>
            </a:r>
          </a:p>
          <a:p>
            <a:r>
              <a:rPr lang="tr-TR" sz="2000">
                <a:solidFill>
                  <a:schemeClr val="tx2"/>
                </a:solidFill>
              </a:rPr>
              <a:t>Aktörlerin temel işlevi nedir?</a:t>
            </a:r>
          </a:p>
          <a:p>
            <a:r>
              <a:rPr lang="tr-TR" sz="2000">
                <a:solidFill>
                  <a:schemeClr val="tx2"/>
                </a:solidFill>
              </a:rPr>
              <a:t>Aktör sistem bilgilerine erişmeli mi?</a:t>
            </a:r>
          </a:p>
          <a:p>
            <a:r>
              <a:rPr lang="tr-TR" sz="2000">
                <a:solidFill>
                  <a:schemeClr val="tx2"/>
                </a:solidFill>
              </a:rPr>
              <a:t>Durum değişiklikleri aktöre bildirilecek mi?</a:t>
            </a:r>
          </a:p>
          <a:p>
            <a:r>
              <a:rPr lang="tr-TR" sz="2000">
                <a:solidFill>
                  <a:schemeClr val="tx2"/>
                </a:solidFill>
              </a:rPr>
              <a:t>Aktör hangi işlevlere ihtiyaç duyar?</a:t>
            </a: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81011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32" name="Freeform: Shape 31">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Başlık 1">
            <a:extLst>
              <a:ext uri="{FF2B5EF4-FFF2-40B4-BE49-F238E27FC236}">
                <a16:creationId xmlns:a16="http://schemas.microsoft.com/office/drawing/2014/main" id="{0CEED5FC-D9D2-7B47-8FB9-CD34A796E988}"/>
              </a:ext>
            </a:extLst>
          </p:cNvPr>
          <p:cNvSpPr>
            <a:spLocks noGrp="1"/>
          </p:cNvSpPr>
          <p:nvPr>
            <p:ph type="title"/>
          </p:nvPr>
        </p:nvSpPr>
        <p:spPr>
          <a:xfrm>
            <a:off x="3027924" y="991261"/>
            <a:ext cx="5754696" cy="1837349"/>
          </a:xfrm>
        </p:spPr>
        <p:txBody>
          <a:bodyPr>
            <a:normAutofit/>
          </a:bodyPr>
          <a:lstStyle/>
          <a:p>
            <a:pPr algn="ctr"/>
            <a:r>
              <a:rPr lang="tr-TR" sz="3600" dirty="0" err="1">
                <a:solidFill>
                  <a:schemeClr val="tx2"/>
                </a:solidFill>
              </a:rPr>
              <a:t>Use</a:t>
            </a:r>
            <a:r>
              <a:rPr lang="tr-TR" sz="3600" dirty="0">
                <a:solidFill>
                  <a:schemeClr val="tx2"/>
                </a:solidFill>
              </a:rPr>
              <a:t> Case Senaryolarının oluşturulması</a:t>
            </a:r>
          </a:p>
        </p:txBody>
      </p:sp>
      <p:sp>
        <p:nvSpPr>
          <p:cNvPr id="3" name="İçerik Yer Tutucusu 2">
            <a:extLst>
              <a:ext uri="{FF2B5EF4-FFF2-40B4-BE49-F238E27FC236}">
                <a16:creationId xmlns:a16="http://schemas.microsoft.com/office/drawing/2014/main" id="{F822D352-29EF-3651-D781-759097311F32}"/>
              </a:ext>
            </a:extLst>
          </p:cNvPr>
          <p:cNvSpPr>
            <a:spLocks noGrp="1"/>
          </p:cNvSpPr>
          <p:nvPr>
            <p:ph idx="1"/>
          </p:nvPr>
        </p:nvSpPr>
        <p:spPr>
          <a:xfrm>
            <a:off x="3050412" y="2979336"/>
            <a:ext cx="5709721" cy="2430864"/>
          </a:xfrm>
        </p:spPr>
        <p:txBody>
          <a:bodyPr anchor="t">
            <a:normAutofit/>
          </a:bodyPr>
          <a:lstStyle/>
          <a:p>
            <a:pPr marL="0" indent="0">
              <a:buNone/>
            </a:pPr>
            <a:r>
              <a:rPr lang="tr-TR" sz="1700" b="1">
                <a:solidFill>
                  <a:schemeClr val="tx2"/>
                </a:solidFill>
              </a:rPr>
              <a:t>3. Bazı davranışlar aktörlerden yola çıkarak belirlenemeyebilir. Bu durumda aşağıdaki soruları da sormak uygun olur:</a:t>
            </a:r>
          </a:p>
          <a:p>
            <a:r>
              <a:rPr lang="tr-TR" sz="1700">
                <a:solidFill>
                  <a:schemeClr val="tx2"/>
                </a:solidFill>
              </a:rPr>
              <a:t>Sistemin gerek duyduğu giriş ve çıkış nedir?</a:t>
            </a:r>
          </a:p>
          <a:p>
            <a:r>
              <a:rPr lang="tr-TR" sz="1700">
                <a:solidFill>
                  <a:schemeClr val="tx2"/>
                </a:solidFill>
              </a:rPr>
              <a:t>Sistem dış olaylardan etkilenir?</a:t>
            </a:r>
          </a:p>
          <a:p>
            <a:r>
              <a:rPr lang="tr-TR" sz="1700">
                <a:solidFill>
                  <a:schemeClr val="tx2"/>
                </a:solidFill>
              </a:rPr>
              <a:t>Şu andaki sistemin eksiklikleri ve problemleri nelerdir?</a:t>
            </a:r>
          </a:p>
          <a:p>
            <a:r>
              <a:rPr lang="tr-TR" sz="1700">
                <a:solidFill>
                  <a:schemeClr val="tx2"/>
                </a:solidFill>
              </a:rPr>
              <a:t>Periyodik olarak gerçekleştirilen işlemler var mı?</a:t>
            </a:r>
          </a:p>
        </p:txBody>
      </p:sp>
      <p:grpSp>
        <p:nvGrpSpPr>
          <p:cNvPr id="37" name="Group 36">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8" name="Freeform: Shape 37">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1" name="Freeform: Shape 40">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679529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45" name="Freeform: Shape 44">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Başlık 1">
            <a:extLst>
              <a:ext uri="{FF2B5EF4-FFF2-40B4-BE49-F238E27FC236}">
                <a16:creationId xmlns:a16="http://schemas.microsoft.com/office/drawing/2014/main" id="{C10D82E8-63EA-2FE0-1F1A-15EF1A97E8AB}"/>
              </a:ext>
            </a:extLst>
          </p:cNvPr>
          <p:cNvSpPr>
            <a:spLocks noGrp="1"/>
          </p:cNvSpPr>
          <p:nvPr>
            <p:ph type="title"/>
          </p:nvPr>
        </p:nvSpPr>
        <p:spPr>
          <a:xfrm>
            <a:off x="3027924" y="991261"/>
            <a:ext cx="5754696" cy="1837349"/>
          </a:xfrm>
        </p:spPr>
        <p:txBody>
          <a:bodyPr>
            <a:normAutofit/>
          </a:bodyPr>
          <a:lstStyle/>
          <a:p>
            <a:pPr algn="ctr"/>
            <a:r>
              <a:rPr lang="tr-TR" sz="3600" dirty="0" err="1">
                <a:solidFill>
                  <a:schemeClr val="tx2"/>
                </a:solidFill>
              </a:rPr>
              <a:t>Use</a:t>
            </a:r>
            <a:r>
              <a:rPr lang="tr-TR" sz="3600" dirty="0">
                <a:solidFill>
                  <a:schemeClr val="tx2"/>
                </a:solidFill>
              </a:rPr>
              <a:t> Case Senaryolarının oluşturulması</a:t>
            </a:r>
          </a:p>
        </p:txBody>
      </p:sp>
      <p:sp>
        <p:nvSpPr>
          <p:cNvPr id="3" name="İçerik Yer Tutucusu 2">
            <a:extLst>
              <a:ext uri="{FF2B5EF4-FFF2-40B4-BE49-F238E27FC236}">
                <a16:creationId xmlns:a16="http://schemas.microsoft.com/office/drawing/2014/main" id="{6DBD659F-ED25-56EA-C7E2-4B335D93365F}"/>
              </a:ext>
            </a:extLst>
          </p:cNvPr>
          <p:cNvSpPr>
            <a:spLocks noGrp="1"/>
          </p:cNvSpPr>
          <p:nvPr>
            <p:ph idx="1"/>
          </p:nvPr>
        </p:nvSpPr>
        <p:spPr>
          <a:xfrm>
            <a:off x="3050412" y="2979336"/>
            <a:ext cx="5709721" cy="2430864"/>
          </a:xfrm>
        </p:spPr>
        <p:txBody>
          <a:bodyPr anchor="t">
            <a:normAutofit/>
          </a:bodyPr>
          <a:lstStyle/>
          <a:p>
            <a:pPr marL="0" indent="0">
              <a:buNone/>
            </a:pPr>
            <a:r>
              <a:rPr lang="tr-TR" sz="1700" b="1">
                <a:solidFill>
                  <a:schemeClr val="tx2"/>
                </a:solidFill>
              </a:rPr>
              <a:t>4. Use Case Senaryolarının Saptanmasındaki adımlar</a:t>
            </a:r>
          </a:p>
          <a:p>
            <a:r>
              <a:rPr lang="tr-TR" sz="1700">
                <a:solidFill>
                  <a:schemeClr val="tx2"/>
                </a:solidFill>
              </a:rPr>
              <a:t>Olası sistem kullanıcıları ile görüşme yapılmalı</a:t>
            </a:r>
          </a:p>
          <a:p>
            <a:r>
              <a:rPr lang="tr-TR" sz="1700">
                <a:solidFill>
                  <a:schemeClr val="tx2"/>
                </a:solidFill>
              </a:rPr>
              <a:t>Olası tüm aktörlerin saptanması</a:t>
            </a:r>
          </a:p>
          <a:p>
            <a:r>
              <a:rPr lang="tr-TR" sz="1700">
                <a:solidFill>
                  <a:schemeClr val="tx2"/>
                </a:solidFill>
              </a:rPr>
              <a:t>Olası tüm senaryolar saptanır</a:t>
            </a:r>
          </a:p>
          <a:p>
            <a:r>
              <a:rPr lang="tr-TR" sz="1700">
                <a:solidFill>
                  <a:schemeClr val="tx2"/>
                </a:solidFill>
              </a:rPr>
              <a:t>Her senaryo için Kullanım Senaryo Anlatımı kağıda aktarılır ve doğrulanır</a:t>
            </a:r>
          </a:p>
          <a:p>
            <a:r>
              <a:rPr lang="tr-TR" sz="1700">
                <a:solidFill>
                  <a:schemeClr val="tx2"/>
                </a:solidFill>
              </a:rPr>
              <a:t>Senaryo bilgisayarda oluşturulur</a:t>
            </a:r>
          </a:p>
        </p:txBody>
      </p:sp>
      <p:grpSp>
        <p:nvGrpSpPr>
          <p:cNvPr id="50" name="Group 49">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51" name="Freeform: Shape 50">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4" name="Freeform: Shape 53">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419827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16A1798-5D31-D006-58A4-30659853FE02}"/>
              </a:ext>
            </a:extLst>
          </p:cNvPr>
          <p:cNvSpPr>
            <a:spLocks noGrp="1"/>
          </p:cNvSpPr>
          <p:nvPr>
            <p:ph type="title"/>
          </p:nvPr>
        </p:nvSpPr>
        <p:spPr>
          <a:xfrm>
            <a:off x="3033466" y="991261"/>
            <a:ext cx="5754696" cy="1837349"/>
          </a:xfrm>
        </p:spPr>
        <p:txBody>
          <a:bodyPr anchor="b">
            <a:normAutofit/>
          </a:bodyPr>
          <a:lstStyle/>
          <a:p>
            <a:pPr algn="ctr"/>
            <a:r>
              <a:rPr lang="tr-TR" sz="3600" dirty="0">
                <a:solidFill>
                  <a:schemeClr val="tx2"/>
                </a:solidFill>
              </a:rPr>
              <a:t>Kaynakça</a:t>
            </a:r>
          </a:p>
        </p:txBody>
      </p:sp>
      <p:grpSp>
        <p:nvGrpSpPr>
          <p:cNvPr id="10" name="Group 9">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219" y="3985"/>
            <a:ext cx="9747620" cy="6858000"/>
            <a:chOff x="1318434" y="36937"/>
            <a:chExt cx="9747620" cy="6858000"/>
          </a:xfrm>
        </p:grpSpPr>
        <p:sp>
          <p:nvSpPr>
            <p:cNvPr id="11" name="Freeform: Shape 10">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İçerik Yer Tutucusu 2">
            <a:extLst>
              <a:ext uri="{FF2B5EF4-FFF2-40B4-BE49-F238E27FC236}">
                <a16:creationId xmlns:a16="http://schemas.microsoft.com/office/drawing/2014/main" id="{CE01B232-10A4-78E0-2D74-D7D1896D0CBE}"/>
              </a:ext>
            </a:extLst>
          </p:cNvPr>
          <p:cNvSpPr>
            <a:spLocks noGrp="1"/>
          </p:cNvSpPr>
          <p:nvPr>
            <p:ph idx="1"/>
          </p:nvPr>
        </p:nvSpPr>
        <p:spPr>
          <a:xfrm>
            <a:off x="3055954" y="2979336"/>
            <a:ext cx="5709721" cy="2430864"/>
          </a:xfrm>
        </p:spPr>
        <p:txBody>
          <a:bodyPr anchor="t">
            <a:normAutofit/>
          </a:bodyPr>
          <a:lstStyle/>
          <a:p>
            <a:r>
              <a:rPr lang="tr-TR" sz="2000" dirty="0">
                <a:solidFill>
                  <a:schemeClr val="tx2"/>
                </a:solidFill>
                <a:hlinkClick r:id="rId2"/>
              </a:rPr>
              <a:t>https://staff.emu.edu.tr/duygucelik/Documents/BLGM412/UML%20ve%20Modelleme.pdf</a:t>
            </a:r>
            <a:endParaRPr lang="tr-TR" sz="2000" dirty="0">
              <a:solidFill>
                <a:schemeClr val="tx2"/>
              </a:solidFill>
            </a:endParaRPr>
          </a:p>
          <a:p>
            <a:r>
              <a:rPr lang="tr-TR" sz="2000" dirty="0">
                <a:solidFill>
                  <a:schemeClr val="tx2"/>
                </a:solidFill>
                <a:hlinkClick r:id="rId3"/>
              </a:rPr>
              <a:t>https://muhammetbaykara.com/wp-content/uploads/2024/03/UML.pdf</a:t>
            </a:r>
            <a:r>
              <a:rPr lang="tr-TR" sz="2000" dirty="0">
                <a:solidFill>
                  <a:schemeClr val="tx2"/>
                </a:solidFill>
              </a:rPr>
              <a:t> </a:t>
            </a:r>
          </a:p>
          <a:p>
            <a:r>
              <a:rPr lang="tr-TR" sz="2000" dirty="0">
                <a:solidFill>
                  <a:schemeClr val="tx2"/>
                </a:solidFill>
                <a:hlinkClick r:id="rId4"/>
              </a:rPr>
              <a:t>https://www.visual-paradigm.com/guide/uml-unified-modeling-language/what-is-use-case-diagram/</a:t>
            </a:r>
            <a:r>
              <a:rPr lang="tr-TR" sz="2000" dirty="0">
                <a:solidFill>
                  <a:schemeClr val="tx2"/>
                </a:solidFill>
              </a:rPr>
              <a:t> </a:t>
            </a:r>
          </a:p>
        </p:txBody>
      </p:sp>
    </p:spTree>
    <p:extLst>
      <p:ext uri="{BB962C8B-B14F-4D97-AF65-F5344CB8AC3E}">
        <p14:creationId xmlns:p14="http://schemas.microsoft.com/office/powerpoint/2010/main" val="62138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63E6C55-E228-BD5A-DE7C-78AB5D28A267}"/>
              </a:ext>
            </a:extLst>
          </p:cNvPr>
          <p:cNvSpPr>
            <a:spLocks noGrp="1"/>
          </p:cNvSpPr>
          <p:nvPr>
            <p:ph type="title"/>
          </p:nvPr>
        </p:nvSpPr>
        <p:spPr>
          <a:xfrm>
            <a:off x="3033466" y="991261"/>
            <a:ext cx="5754696" cy="1837349"/>
          </a:xfrm>
        </p:spPr>
        <p:txBody>
          <a:bodyPr anchor="b">
            <a:normAutofit/>
          </a:bodyPr>
          <a:lstStyle/>
          <a:p>
            <a:pPr algn="ctr"/>
            <a:r>
              <a:rPr lang="tr-TR" sz="3600" dirty="0">
                <a:solidFill>
                  <a:schemeClr val="tx2"/>
                </a:solidFill>
              </a:rPr>
              <a:t>Emeği Geçenler</a:t>
            </a:r>
          </a:p>
        </p:txBody>
      </p:sp>
      <p:grpSp>
        <p:nvGrpSpPr>
          <p:cNvPr id="10" name="Group 9">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219" y="3985"/>
            <a:ext cx="9747620" cy="6858000"/>
            <a:chOff x="1318434" y="36937"/>
            <a:chExt cx="9747620" cy="6858000"/>
          </a:xfrm>
        </p:grpSpPr>
        <p:sp>
          <p:nvSpPr>
            <p:cNvPr id="11" name="Freeform: Shape 10">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İçerik Yer Tutucusu 2">
            <a:extLst>
              <a:ext uri="{FF2B5EF4-FFF2-40B4-BE49-F238E27FC236}">
                <a16:creationId xmlns:a16="http://schemas.microsoft.com/office/drawing/2014/main" id="{572F1A25-0605-7B7C-F10A-D2D91FA3A66E}"/>
              </a:ext>
            </a:extLst>
          </p:cNvPr>
          <p:cNvSpPr>
            <a:spLocks noGrp="1"/>
          </p:cNvSpPr>
          <p:nvPr>
            <p:ph idx="1"/>
          </p:nvPr>
        </p:nvSpPr>
        <p:spPr>
          <a:xfrm>
            <a:off x="4677617" y="3213697"/>
            <a:ext cx="5709721" cy="2430864"/>
          </a:xfrm>
        </p:spPr>
        <p:txBody>
          <a:bodyPr anchor="t">
            <a:normAutofit/>
          </a:bodyPr>
          <a:lstStyle/>
          <a:p>
            <a:pPr marL="0" indent="0">
              <a:buNone/>
            </a:pPr>
            <a:r>
              <a:rPr lang="tr-TR" sz="2000" dirty="0">
                <a:solidFill>
                  <a:schemeClr val="tx2"/>
                </a:solidFill>
              </a:rPr>
              <a:t>Hazal Karayiğit</a:t>
            </a:r>
          </a:p>
          <a:p>
            <a:pPr marL="0" indent="0">
              <a:buNone/>
            </a:pPr>
            <a:r>
              <a:rPr lang="tr-TR" sz="2000" dirty="0">
                <a:solidFill>
                  <a:schemeClr val="tx2"/>
                </a:solidFill>
              </a:rPr>
              <a:t>Elif </a:t>
            </a:r>
            <a:r>
              <a:rPr lang="tr-TR" sz="2000" dirty="0" err="1">
                <a:solidFill>
                  <a:schemeClr val="tx2"/>
                </a:solidFill>
              </a:rPr>
              <a:t>Nevanur</a:t>
            </a:r>
            <a:r>
              <a:rPr lang="tr-TR" sz="2000" dirty="0">
                <a:solidFill>
                  <a:schemeClr val="tx2"/>
                </a:solidFill>
              </a:rPr>
              <a:t> Öztürk</a:t>
            </a:r>
          </a:p>
          <a:p>
            <a:pPr marL="0" indent="0">
              <a:buNone/>
            </a:pPr>
            <a:r>
              <a:rPr lang="tr-TR" sz="2000" dirty="0">
                <a:solidFill>
                  <a:schemeClr val="tx2"/>
                </a:solidFill>
              </a:rPr>
              <a:t>Didem Avşar</a:t>
            </a:r>
          </a:p>
        </p:txBody>
      </p:sp>
    </p:spTree>
    <p:extLst>
      <p:ext uri="{BB962C8B-B14F-4D97-AF65-F5344CB8AC3E}">
        <p14:creationId xmlns:p14="http://schemas.microsoft.com/office/powerpoint/2010/main" val="450184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3335812-841C-F99F-1EEA-3E1D9CDE4995}"/>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D3D13A1-63A7-7742-6721-3F41870FBA48}"/>
              </a:ext>
            </a:extLst>
          </p:cNvPr>
          <p:cNvSpPr>
            <a:spLocks noGrp="1"/>
          </p:cNvSpPr>
          <p:nvPr>
            <p:ph type="title"/>
          </p:nvPr>
        </p:nvSpPr>
        <p:spPr>
          <a:xfrm>
            <a:off x="804672" y="802955"/>
            <a:ext cx="4977976" cy="1454051"/>
          </a:xfrm>
        </p:spPr>
        <p:txBody>
          <a:bodyPr>
            <a:normAutofit/>
          </a:bodyPr>
          <a:lstStyle/>
          <a:p>
            <a:endParaRPr lang="tr-TR" sz="3600">
              <a:solidFill>
                <a:schemeClr val="tx2"/>
              </a:solidFill>
            </a:endParaRPr>
          </a:p>
        </p:txBody>
      </p:sp>
      <p:sp>
        <p:nvSpPr>
          <p:cNvPr id="3" name="İçerik Yer Tutucusu 2">
            <a:extLst>
              <a:ext uri="{FF2B5EF4-FFF2-40B4-BE49-F238E27FC236}">
                <a16:creationId xmlns:a16="http://schemas.microsoft.com/office/drawing/2014/main" id="{6794369C-2DB4-CD1F-806A-F6BCD2CA4E3C}"/>
              </a:ext>
            </a:extLst>
          </p:cNvPr>
          <p:cNvSpPr>
            <a:spLocks noGrp="1"/>
          </p:cNvSpPr>
          <p:nvPr>
            <p:ph idx="1"/>
          </p:nvPr>
        </p:nvSpPr>
        <p:spPr>
          <a:xfrm>
            <a:off x="804672" y="2421682"/>
            <a:ext cx="4977578" cy="3639289"/>
          </a:xfrm>
        </p:spPr>
        <p:txBody>
          <a:bodyPr anchor="ctr">
            <a:normAutofit/>
          </a:bodyPr>
          <a:lstStyle/>
          <a:p>
            <a:r>
              <a:rPr lang="tr-TR" sz="1800">
                <a:solidFill>
                  <a:schemeClr val="tx2"/>
                </a:solidFill>
              </a:rPr>
              <a:t>Analiz ve tasarım genellikle birlikte kullanılan iki terim. Bu iki terimi kısaca şu iki kelime ile açıklamak mümkün. “Ne? ve Nasil?”. Ne sorusu analizi temsil ederken, Nasıl sorusu ise tasarım etkinliğinden sorumludur. Ne sorusunun cevabı nasıl sorusunu tetiklediğinden tasarım analizin bir sonucudur denilebilir.</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Robot">
            <a:extLst>
              <a:ext uri="{FF2B5EF4-FFF2-40B4-BE49-F238E27FC236}">
                <a16:creationId xmlns:a16="http://schemas.microsoft.com/office/drawing/2014/main" id="{57D259C2-6FE0-A556-E330-8DC9407991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518494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F749091-1E50-38CF-948A-7476D406DE61}"/>
              </a:ext>
            </a:extLst>
          </p:cNvPr>
          <p:cNvSpPr>
            <a:spLocks noGrp="1"/>
          </p:cNvSpPr>
          <p:nvPr>
            <p:ph type="title"/>
          </p:nvPr>
        </p:nvSpPr>
        <p:spPr>
          <a:xfrm>
            <a:off x="804672" y="802955"/>
            <a:ext cx="4977976" cy="1454051"/>
          </a:xfrm>
        </p:spPr>
        <p:txBody>
          <a:bodyPr>
            <a:normAutofit/>
          </a:bodyPr>
          <a:lstStyle/>
          <a:p>
            <a:endParaRPr lang="tr-TR" sz="3600">
              <a:solidFill>
                <a:schemeClr val="tx2"/>
              </a:solidFill>
            </a:endParaRPr>
          </a:p>
        </p:txBody>
      </p:sp>
      <p:sp>
        <p:nvSpPr>
          <p:cNvPr id="3" name="İçerik Yer Tutucusu 2">
            <a:extLst>
              <a:ext uri="{FF2B5EF4-FFF2-40B4-BE49-F238E27FC236}">
                <a16:creationId xmlns:a16="http://schemas.microsoft.com/office/drawing/2014/main" id="{C579CCBE-B0C5-4540-E943-44AE823EBA8A}"/>
              </a:ext>
            </a:extLst>
          </p:cNvPr>
          <p:cNvSpPr>
            <a:spLocks noGrp="1"/>
          </p:cNvSpPr>
          <p:nvPr>
            <p:ph idx="1"/>
          </p:nvPr>
        </p:nvSpPr>
        <p:spPr>
          <a:xfrm>
            <a:off x="804672" y="2421682"/>
            <a:ext cx="4977578" cy="3639289"/>
          </a:xfrm>
        </p:spPr>
        <p:txBody>
          <a:bodyPr anchor="ctr">
            <a:normAutofit/>
          </a:bodyPr>
          <a:lstStyle/>
          <a:p>
            <a:r>
              <a:rPr lang="tr-TR" sz="1800">
                <a:solidFill>
                  <a:schemeClr val="tx2"/>
                </a:solidFill>
              </a:rPr>
              <a:t>Bir sistemi modellemek, gereksinimleri ortaya koymak ve bunun sonucunda istenilen ürünü tam olarak gerçekleştirmek için en önemli nokta sistemde gerçekleştirilecek olan dinamik davranışları yakalamaktır. Sistemin tasarlanmasında ihtiyaçları ayrıntılı olarak açıklığa kavuşturmak için bahsedilen bu dinamik davranış, sistemin çalıştırıldığındaki davranışını ifade eder.</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Filtrele">
            <a:extLst>
              <a:ext uri="{FF2B5EF4-FFF2-40B4-BE49-F238E27FC236}">
                <a16:creationId xmlns:a16="http://schemas.microsoft.com/office/drawing/2014/main" id="{1729035E-DBAF-3E5D-56E1-384E41AA05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518812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C90EDB3-B86A-5780-F5F8-BCBB6ABBCCD1}"/>
              </a:ext>
            </a:extLst>
          </p:cNvPr>
          <p:cNvSpPr>
            <a:spLocks noGrp="1"/>
          </p:cNvSpPr>
          <p:nvPr>
            <p:ph type="title"/>
          </p:nvPr>
        </p:nvSpPr>
        <p:spPr>
          <a:xfrm>
            <a:off x="6094105" y="802955"/>
            <a:ext cx="4977976" cy="1454051"/>
          </a:xfrm>
        </p:spPr>
        <p:txBody>
          <a:bodyPr>
            <a:normAutofit/>
          </a:bodyPr>
          <a:lstStyle/>
          <a:p>
            <a:r>
              <a:rPr lang="tr-TR" sz="3300">
                <a:solidFill>
                  <a:schemeClr val="tx2"/>
                </a:solidFill>
              </a:rPr>
              <a:t>Kullanım Durumu Diyagramlarının Amacı (UseCase diyagramları)</a:t>
            </a:r>
          </a:p>
        </p:txBody>
      </p:sp>
      <p:pic>
        <p:nvPicPr>
          <p:cNvPr id="7" name="Graphic 6" descr="Yelpaze">
            <a:extLst>
              <a:ext uri="{FF2B5EF4-FFF2-40B4-BE49-F238E27FC236}">
                <a16:creationId xmlns:a16="http://schemas.microsoft.com/office/drawing/2014/main" id="{F3593D33-A128-F703-A65D-69D2855D61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İçerik Yer Tutucusu 2">
            <a:extLst>
              <a:ext uri="{FF2B5EF4-FFF2-40B4-BE49-F238E27FC236}">
                <a16:creationId xmlns:a16="http://schemas.microsoft.com/office/drawing/2014/main" id="{4A7927E4-A7B5-1CEC-942B-5D33AAE8E0BF}"/>
              </a:ext>
            </a:extLst>
          </p:cNvPr>
          <p:cNvSpPr>
            <a:spLocks noGrp="1"/>
          </p:cNvSpPr>
          <p:nvPr>
            <p:ph idx="1"/>
          </p:nvPr>
        </p:nvSpPr>
        <p:spPr>
          <a:xfrm>
            <a:off x="6090574" y="2421682"/>
            <a:ext cx="4977578" cy="3639289"/>
          </a:xfrm>
        </p:spPr>
        <p:txBody>
          <a:bodyPr anchor="ctr">
            <a:normAutofit/>
          </a:bodyPr>
          <a:lstStyle/>
          <a:p>
            <a:pPr marL="0" indent="0">
              <a:buNone/>
            </a:pPr>
            <a:r>
              <a:rPr lang="tr-TR" sz="1700">
                <a:solidFill>
                  <a:schemeClr val="tx2"/>
                </a:solidFill>
              </a:rPr>
              <a:t>• Bir sistemin gereksinimlerini toplamak için kullanılır. Toplanan gereksinimler üzerinde anlaşmayı kolaylaştırır. </a:t>
            </a:r>
          </a:p>
          <a:p>
            <a:pPr marL="0" indent="0">
              <a:buNone/>
            </a:pPr>
            <a:r>
              <a:rPr lang="tr-TR" sz="1700">
                <a:solidFill>
                  <a:schemeClr val="tx2"/>
                </a:solidFill>
              </a:rPr>
              <a:t>• Bir sistemin dış görünümünü elde etmek için kullanılır. </a:t>
            </a:r>
          </a:p>
          <a:p>
            <a:pPr marL="0" indent="0">
              <a:buNone/>
            </a:pPr>
            <a:r>
              <a:rPr lang="tr-TR" sz="1700">
                <a:solidFill>
                  <a:schemeClr val="tx2"/>
                </a:solidFill>
              </a:rPr>
              <a:t>• Sistemi etkileyen dış ve iç faktörleri tanımlamak için kullanılır. </a:t>
            </a:r>
          </a:p>
          <a:p>
            <a:pPr marL="0" indent="0">
              <a:buNone/>
            </a:pPr>
            <a:r>
              <a:rPr lang="tr-TR" sz="1700">
                <a:solidFill>
                  <a:schemeClr val="tx2"/>
                </a:solidFill>
              </a:rPr>
              <a:t>• Gereksinimler arasındaki etkileşimi aktörler bazında göstermek için kullanılır. </a:t>
            </a:r>
          </a:p>
          <a:p>
            <a:pPr marL="0" indent="0">
              <a:buNone/>
            </a:pPr>
            <a:r>
              <a:rPr lang="tr-TR" sz="1700">
                <a:solidFill>
                  <a:schemeClr val="tx2"/>
                </a:solidFill>
              </a:rPr>
              <a:t>• Use case diyagramları yazılım ekip üyeleri arasındaki iletişimi geliştirir. </a:t>
            </a:r>
          </a:p>
          <a:p>
            <a:pPr marL="0" indent="0">
              <a:buNone/>
            </a:pPr>
            <a:r>
              <a:rPr lang="tr-TR" sz="1700">
                <a:solidFill>
                  <a:schemeClr val="tx2"/>
                </a:solidFill>
              </a:rPr>
              <a:t>• İş süreçlerinin anlaşılmasını kolaylaştırır.</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66421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2" name="Rectangle 41">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nvGrpSpPr>
          <p:cNvPr id="44" name="Group 43">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45" name="Freeform: Shape 44">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46" name="Freeform: Shape 45">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47" name="Freeform: Shape 46">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48" name="Freeform: Shape 47">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49" name="Freeform: Shape 48">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50" name="Freeform: Shape 49">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51" name="Freeform: Shape 50">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sp>
        <p:nvSpPr>
          <p:cNvPr id="2" name="Başlık 1">
            <a:extLst>
              <a:ext uri="{FF2B5EF4-FFF2-40B4-BE49-F238E27FC236}">
                <a16:creationId xmlns:a16="http://schemas.microsoft.com/office/drawing/2014/main" id="{EA1CCFCE-7233-3DDE-C555-072A61191D51}"/>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4400" kern="1200" dirty="0">
                <a:solidFill>
                  <a:schemeClr val="tx2"/>
                </a:solidFill>
                <a:latin typeface="+mj-lt"/>
                <a:ea typeface="+mj-ea"/>
                <a:cs typeface="+mj-cs"/>
              </a:rPr>
              <a:t>Use Case </a:t>
            </a:r>
            <a:r>
              <a:rPr lang="en-US" sz="4400" kern="1200">
                <a:solidFill>
                  <a:schemeClr val="tx2"/>
                </a:solidFill>
                <a:latin typeface="+mj-lt"/>
                <a:ea typeface="+mj-ea"/>
                <a:cs typeface="+mj-cs"/>
              </a:rPr>
              <a:t>Diyagram</a:t>
            </a:r>
            <a:r>
              <a:rPr lang="en-US" sz="4400" kern="1200" dirty="0">
                <a:solidFill>
                  <a:schemeClr val="tx2"/>
                </a:solidFill>
                <a:latin typeface="+mj-lt"/>
                <a:ea typeface="+mj-ea"/>
                <a:cs typeface="+mj-cs"/>
              </a:rPr>
              <a:t> </a:t>
            </a:r>
            <a:r>
              <a:rPr lang="en-US" sz="4400" kern="1200">
                <a:solidFill>
                  <a:schemeClr val="tx2"/>
                </a:solidFill>
                <a:latin typeface="+mj-lt"/>
                <a:ea typeface="+mj-ea"/>
                <a:cs typeface="+mj-cs"/>
              </a:rPr>
              <a:t>Oluşturulurken</a:t>
            </a:r>
            <a:r>
              <a:rPr lang="en-US" sz="4400" kern="1200" dirty="0">
                <a:solidFill>
                  <a:schemeClr val="tx2"/>
                </a:solidFill>
                <a:latin typeface="+mj-lt"/>
                <a:ea typeface="+mj-ea"/>
                <a:cs typeface="+mj-cs"/>
              </a:rPr>
              <a:t> </a:t>
            </a:r>
            <a:r>
              <a:rPr lang="en-US" sz="4400" kern="1200">
                <a:solidFill>
                  <a:schemeClr val="tx2"/>
                </a:solidFill>
                <a:latin typeface="+mj-lt"/>
                <a:ea typeface="+mj-ea"/>
                <a:cs typeface="+mj-cs"/>
              </a:rPr>
              <a:t>Nelere</a:t>
            </a:r>
            <a:r>
              <a:rPr lang="en-US" sz="4400" kern="1200" dirty="0">
                <a:solidFill>
                  <a:schemeClr val="tx2"/>
                </a:solidFill>
                <a:latin typeface="+mj-lt"/>
                <a:ea typeface="+mj-ea"/>
                <a:cs typeface="+mj-cs"/>
              </a:rPr>
              <a:t> </a:t>
            </a:r>
            <a:r>
              <a:rPr lang="en-US" sz="4400" kern="1200">
                <a:solidFill>
                  <a:schemeClr val="tx2"/>
                </a:solidFill>
                <a:latin typeface="+mj-lt"/>
                <a:ea typeface="+mj-ea"/>
                <a:cs typeface="+mj-cs"/>
              </a:rPr>
              <a:t>Dikkat</a:t>
            </a:r>
            <a:r>
              <a:rPr lang="en-US" sz="4400" kern="1200" dirty="0">
                <a:solidFill>
                  <a:schemeClr val="tx2"/>
                </a:solidFill>
                <a:latin typeface="+mj-lt"/>
                <a:ea typeface="+mj-ea"/>
                <a:cs typeface="+mj-cs"/>
              </a:rPr>
              <a:t> </a:t>
            </a:r>
            <a:r>
              <a:rPr lang="en-US" sz="4400" kern="1200">
                <a:solidFill>
                  <a:schemeClr val="tx2"/>
                </a:solidFill>
                <a:latin typeface="+mj-lt"/>
                <a:ea typeface="+mj-ea"/>
                <a:cs typeface="+mj-cs"/>
              </a:rPr>
              <a:t>Edilmeli</a:t>
            </a:r>
            <a:r>
              <a:rPr lang="en-US" sz="4400" kern="1200" dirty="0">
                <a:solidFill>
                  <a:schemeClr val="tx2"/>
                </a:solidFill>
                <a:latin typeface="+mj-lt"/>
                <a:ea typeface="+mj-ea"/>
                <a:cs typeface="+mj-cs"/>
              </a:rPr>
              <a:t>?</a:t>
            </a:r>
          </a:p>
        </p:txBody>
      </p:sp>
      <p:sp>
        <p:nvSpPr>
          <p:cNvPr id="3" name="Metin Yer Tutucusu 2">
            <a:extLst>
              <a:ext uri="{FF2B5EF4-FFF2-40B4-BE49-F238E27FC236}">
                <a16:creationId xmlns:a16="http://schemas.microsoft.com/office/drawing/2014/main" id="{A9EDFAA8-C0CA-B564-EB51-095D625433F7}"/>
              </a:ext>
            </a:extLst>
          </p:cNvPr>
          <p:cNvSpPr>
            <a:spLocks noGrp="1"/>
          </p:cNvSpPr>
          <p:nvPr>
            <p:ph type="body" idx="1"/>
          </p:nvPr>
        </p:nvSpPr>
        <p:spPr>
          <a:xfrm>
            <a:off x="3045368" y="4160126"/>
            <a:ext cx="6105194" cy="682079"/>
          </a:xfrm>
        </p:spPr>
        <p:txBody>
          <a:bodyPr vert="horz" lIns="91440" tIns="45720" rIns="91440" bIns="45720" rtlCol="0">
            <a:normAutofit/>
          </a:bodyPr>
          <a:lstStyle/>
          <a:p>
            <a:pPr algn="ctr"/>
            <a:endParaRPr lang="en-US" sz="2400" kern="1200">
              <a:solidFill>
                <a:schemeClr val="tx2"/>
              </a:solidFill>
              <a:latin typeface="+mn-lt"/>
              <a:ea typeface="+mn-ea"/>
              <a:cs typeface="+mn-cs"/>
            </a:endParaRPr>
          </a:p>
        </p:txBody>
      </p:sp>
    </p:spTree>
    <p:extLst>
      <p:ext uri="{BB962C8B-B14F-4D97-AF65-F5344CB8AC3E}">
        <p14:creationId xmlns:p14="http://schemas.microsoft.com/office/powerpoint/2010/main" val="3279879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2" name="Rectangle 41">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44" name="Group 43">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45" name="Freeform: Shape 44">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46" name="Freeform: Shape 45">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47" name="Freeform: Shape 46">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48" name="Freeform: Shape 47">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49" name="Freeform: Shape 48">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50" name="Freeform: Shape 49">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51" name="Freeform: Shape 50">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sp>
        <p:nvSpPr>
          <p:cNvPr id="3" name="İçerik Yer Tutucusu 2">
            <a:extLst>
              <a:ext uri="{FF2B5EF4-FFF2-40B4-BE49-F238E27FC236}">
                <a16:creationId xmlns:a16="http://schemas.microsoft.com/office/drawing/2014/main" id="{82A63DC8-8120-E6C7-03AB-89DFE358B20D}"/>
              </a:ext>
            </a:extLst>
          </p:cNvPr>
          <p:cNvSpPr>
            <a:spLocks noGrp="1"/>
          </p:cNvSpPr>
          <p:nvPr>
            <p:ph idx="1"/>
          </p:nvPr>
        </p:nvSpPr>
        <p:spPr>
          <a:xfrm>
            <a:off x="2348179" y="2392069"/>
            <a:ext cx="6949439" cy="3101645"/>
          </a:xfrm>
        </p:spPr>
        <p:txBody>
          <a:bodyPr anchor="t">
            <a:noAutofit/>
          </a:bodyPr>
          <a:lstStyle/>
          <a:p>
            <a:r>
              <a:rPr lang="tr-TR" sz="1800" dirty="0">
                <a:solidFill>
                  <a:schemeClr val="tx2"/>
                </a:solidFill>
              </a:rPr>
              <a:t>Aktörler tespit edilirken sistemde çok sık adı geçen özneler kullanılmalı </a:t>
            </a:r>
          </a:p>
          <a:p>
            <a:r>
              <a:rPr lang="tr-TR" sz="1800" dirty="0">
                <a:solidFill>
                  <a:schemeClr val="tx2"/>
                </a:solidFill>
              </a:rPr>
              <a:t>Özneler çıkarılırken rollere göre gruplandırılmalıdır. </a:t>
            </a:r>
          </a:p>
          <a:p>
            <a:r>
              <a:rPr lang="tr-TR" sz="1800" dirty="0">
                <a:solidFill>
                  <a:schemeClr val="tx2"/>
                </a:solidFill>
              </a:rPr>
              <a:t>Aktör sayısının en aza indirilmesine özen gösterilmelidir. </a:t>
            </a:r>
          </a:p>
          <a:p>
            <a:r>
              <a:rPr lang="tr-TR" sz="1800" dirty="0" err="1">
                <a:solidFill>
                  <a:schemeClr val="tx2"/>
                </a:solidFill>
              </a:rPr>
              <a:t>Use</a:t>
            </a:r>
            <a:r>
              <a:rPr lang="tr-TR" sz="1800" dirty="0">
                <a:solidFill>
                  <a:schemeClr val="tx2"/>
                </a:solidFill>
              </a:rPr>
              <a:t> Case diyagramları oluştururken cümleler arasında geçen kilit fiiller önemlidir. </a:t>
            </a:r>
          </a:p>
          <a:p>
            <a:r>
              <a:rPr lang="tr-TR" sz="1800" dirty="0">
                <a:solidFill>
                  <a:schemeClr val="tx2"/>
                </a:solidFill>
              </a:rPr>
              <a:t>Fiillerin çok sık geçmesi ve bunların projenin ana hedeflerine uygun, sisteme değer katan iş süreçlerini içermesine dikkat edilmelidir.</a:t>
            </a:r>
          </a:p>
        </p:txBody>
      </p:sp>
    </p:spTree>
    <p:extLst>
      <p:ext uri="{BB962C8B-B14F-4D97-AF65-F5344CB8AC3E}">
        <p14:creationId xmlns:p14="http://schemas.microsoft.com/office/powerpoint/2010/main" val="547719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2" name="Group 11">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4" name="Freeform: Shape 13">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5" name="Freeform: Shape 14">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sp>
        <p:nvSpPr>
          <p:cNvPr id="3" name="İçerik Yer Tutucusu 2">
            <a:extLst>
              <a:ext uri="{FF2B5EF4-FFF2-40B4-BE49-F238E27FC236}">
                <a16:creationId xmlns:a16="http://schemas.microsoft.com/office/drawing/2014/main" id="{B6A0F218-AA52-B6E9-4664-68DBBC36B592}"/>
              </a:ext>
            </a:extLst>
          </p:cNvPr>
          <p:cNvSpPr>
            <a:spLocks noGrp="1"/>
          </p:cNvSpPr>
          <p:nvPr>
            <p:ph idx="1"/>
          </p:nvPr>
        </p:nvSpPr>
        <p:spPr>
          <a:xfrm>
            <a:off x="2384756" y="2494483"/>
            <a:ext cx="6942124" cy="3087015"/>
          </a:xfrm>
        </p:spPr>
        <p:txBody>
          <a:bodyPr anchor="t">
            <a:noAutofit/>
          </a:bodyPr>
          <a:lstStyle/>
          <a:p>
            <a:r>
              <a:rPr lang="tr-TR" sz="1800" dirty="0" err="1">
                <a:solidFill>
                  <a:schemeClr val="tx2"/>
                </a:solidFill>
              </a:rPr>
              <a:t>Use</a:t>
            </a:r>
            <a:r>
              <a:rPr lang="tr-TR" sz="1800" dirty="0">
                <a:solidFill>
                  <a:schemeClr val="tx2"/>
                </a:solidFill>
              </a:rPr>
              <a:t> Case diyagramlardaki en önemli ilişkinin içerme ilişkisi olduğunda hem fikir olduğumuzu düşünerek içerme ilişkisini kullanmaya özen gösterin. Zorunlu olmadıkça diğer ilişkileri kullanmaktan kaçınılmalıdır. </a:t>
            </a:r>
          </a:p>
          <a:p>
            <a:r>
              <a:rPr lang="tr-TR" sz="1800" dirty="0" err="1">
                <a:solidFill>
                  <a:schemeClr val="tx2"/>
                </a:solidFill>
              </a:rPr>
              <a:t>Use</a:t>
            </a:r>
            <a:r>
              <a:rPr lang="tr-TR" sz="1800" dirty="0">
                <a:solidFill>
                  <a:schemeClr val="tx2"/>
                </a:solidFill>
              </a:rPr>
              <a:t> Case diyagramlarının kullanım amacını unutmamak gerekir. Çok fazla </a:t>
            </a:r>
            <a:r>
              <a:rPr lang="tr-TR" sz="1800" dirty="0" err="1">
                <a:solidFill>
                  <a:schemeClr val="tx2"/>
                </a:solidFill>
              </a:rPr>
              <a:t>Use</a:t>
            </a:r>
            <a:r>
              <a:rPr lang="tr-TR" sz="1800" dirty="0">
                <a:solidFill>
                  <a:schemeClr val="tx2"/>
                </a:solidFill>
              </a:rPr>
              <a:t> Case diyagramı çizmekten ziyade kolaylıkla anlaşılabilir, kullanıcılar için değer taşıyabilen çekirdek iş süreçlerini anlatan diyagramlar olmalıdır.</a:t>
            </a:r>
          </a:p>
        </p:txBody>
      </p:sp>
    </p:spTree>
    <p:extLst>
      <p:ext uri="{BB962C8B-B14F-4D97-AF65-F5344CB8AC3E}">
        <p14:creationId xmlns:p14="http://schemas.microsoft.com/office/powerpoint/2010/main" val="137757859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Tema1</Template>
  <TotalTime>266</TotalTime>
  <Words>1674</Words>
  <Application>Microsoft Office PowerPoint</Application>
  <PresentationFormat>Geniş ekran</PresentationFormat>
  <Paragraphs>134</Paragraphs>
  <Slides>38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38</vt:i4>
      </vt:variant>
    </vt:vector>
  </HeadingPairs>
  <TitlesOfParts>
    <vt:vector size="42" baseType="lpstr">
      <vt:lpstr>Aptos</vt:lpstr>
      <vt:lpstr>Aptos Display</vt:lpstr>
      <vt:lpstr>Arial</vt:lpstr>
      <vt:lpstr>Office Teması</vt:lpstr>
      <vt:lpstr>Use-Case (Kullanım Senaryosu) Diyagramları</vt:lpstr>
      <vt:lpstr>“Bir kullanıcı ve bir sistem arasındaki etkileşimi anlatan senaryo topluluğudur.”   Ivar Jacobson Senaryo tanımı için der ki: “Aktörle sistem arasında gerçekleştirilen, sonucunda aktöre fark edilir getirisi/ faydası oluşan etkileşimli diyalogdur. ”</vt:lpstr>
      <vt:lpstr>PowerPoint Sunusu</vt:lpstr>
      <vt:lpstr>PowerPoint Sunusu</vt:lpstr>
      <vt:lpstr>PowerPoint Sunusu</vt:lpstr>
      <vt:lpstr>Kullanım Durumu Diyagramlarının Amacı (UseCase diyagramları)</vt:lpstr>
      <vt:lpstr>Use Case Diyagram Oluşturulurken Nelere Dikkat Edilmeli?</vt:lpstr>
      <vt:lpstr>PowerPoint Sunusu</vt:lpstr>
      <vt:lpstr>PowerPoint Sunusu</vt:lpstr>
      <vt:lpstr>Use Case Senaryolarının Avantajları</vt:lpstr>
      <vt:lpstr>Use Case Senaryolarının Avantajları</vt:lpstr>
      <vt:lpstr>PowerPoint Sunusu</vt:lpstr>
      <vt:lpstr>Sistem</vt:lpstr>
      <vt:lpstr>Aktör</vt:lpstr>
      <vt:lpstr>Şekil 2. Use Case Diyagram Örneği</vt:lpstr>
      <vt:lpstr>Use Case</vt:lpstr>
      <vt:lpstr>Use Case’in Detayını Oluşturan Senaryolar </vt:lpstr>
      <vt:lpstr>PowerPoint Sunusu</vt:lpstr>
      <vt:lpstr>İlişki</vt:lpstr>
      <vt:lpstr>İçerme (Include, uses):</vt:lpstr>
      <vt:lpstr>PowerPoint Sunusu</vt:lpstr>
      <vt:lpstr>Genelleme (Generalization):</vt:lpstr>
      <vt:lpstr>PowerPoint Sunusu</vt:lpstr>
      <vt:lpstr>Bir örnek: ATM uygulaması</vt:lpstr>
      <vt:lpstr>ATM  Yazılımı Kullanıcıları</vt:lpstr>
      <vt:lpstr>Belirlenen aktörler ATM’den NE istiyorlar?</vt:lpstr>
      <vt:lpstr>   USE Case – Aktörler, Senaryolar ve İlişkiler</vt:lpstr>
      <vt:lpstr>Başka Bir Örnek: Otel Rezervasyon Sistemi</vt:lpstr>
      <vt:lpstr>Use Case Dökümantasyonu</vt:lpstr>
      <vt:lpstr>PowerPoint Sunusu</vt:lpstr>
      <vt:lpstr>PowerPoint Sunusu</vt:lpstr>
      <vt:lpstr>Use Case Senaryolarının Oluşturulması</vt:lpstr>
      <vt:lpstr>Use Case Senaryolarının Oluşturulması</vt:lpstr>
      <vt:lpstr>Use Case Senaryolarının Oluşturulması</vt:lpstr>
      <vt:lpstr>Use Case Senaryolarının oluşturulması</vt:lpstr>
      <vt:lpstr>Use Case Senaryolarının oluşturulması</vt:lpstr>
      <vt:lpstr>Kaynakça</vt:lpstr>
      <vt:lpstr>Emeği Geçenler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hazal oksal</dc:creator>
  <cp:lastModifiedBy>hazal oksal</cp:lastModifiedBy>
  <cp:revision>12</cp:revision>
  <dcterms:created xsi:type="dcterms:W3CDTF">2025-03-15T09:07:16Z</dcterms:created>
  <dcterms:modified xsi:type="dcterms:W3CDTF">2025-03-16T22:52:44Z</dcterms:modified>
</cp:coreProperties>
</file>