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8B1ED-0A33-2541-BF1F-86F8FCC444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/>
    <p:restoredTop sz="94694"/>
  </p:normalViewPr>
  <p:slideViewPr>
    <p:cSldViewPr snapToGrid="0">
      <p:cViewPr>
        <p:scale>
          <a:sx n="109" d="100"/>
          <a:sy n="109" d="100"/>
        </p:scale>
        <p:origin x="16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E321B-EFCC-0946-BD5A-8A8053B9403F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67B4F-1989-9040-8F94-62868E9A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7B4F-1989-9040-8F94-62868E9A34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C5-FD45-E286-88D3-B13A1C4C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34F5F-208B-47F4-F20B-8806E650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817E-42DB-7ACC-7473-FB21771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B1D2-32A4-DC9D-2EF6-E7570BD8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B4D8-E480-A895-4CE5-5C0BDCC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22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873F-CD00-04A3-015C-9575325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FCDB-CE3A-3CBF-B6E4-4B3FF4073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C7CE-687A-CD56-6C18-EA61682B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3D22-1451-A7FF-85DA-A31A4AB0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C425-37DD-B0EE-3C21-CC87AFDB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72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EA01-72C6-9744-03DA-41DE36CF5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4A99-3A1B-99BF-4510-FA9C37E6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7186-7C92-E347-C84E-D3DB24DC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5B07-B772-51D0-DCEA-6748133D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EDA6-9696-B951-43C3-23D8E76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21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1441-C87C-A4F4-750A-3C16905E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314-93A9-3FB8-CAE7-A89B7042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4872-1EC4-DDAA-33F8-4CF90DC6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8AB8-44B4-85E0-D169-3B8A8F3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55B-E3C3-E3DF-06ED-DE401769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577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296E-3DA2-A384-36FE-1B65C63E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F789-B65F-2A63-5A50-039B1A0A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2983-2DC5-9A3B-096C-1E52DB87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33E7-D0CD-F23B-CD1F-84F1A335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7EB4-72D2-3A6C-B46E-5F6EE43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62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F309-6C8B-31A7-B818-93C7555E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80D5-0C61-0502-7E24-FE51D255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1E6D-105F-93EA-62C5-23CDEE10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6E92-8488-B19B-4E14-E7A6B35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4E625-0E64-1D22-D7CB-9C591D7A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A4BA-7284-0E98-A11B-799A6309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626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439B-5EC5-BCD5-D812-6630CF96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9BD5-02CC-C89A-9AB4-B802C1DD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6EFD-ED26-8789-05EB-8844025F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2313-BAD3-53C2-C5C4-21B5DA4B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09F2C-5B9C-FBD8-9211-69340D3B5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DC526-0023-4731-411D-50477430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B2EAE-E40C-DA5A-CEEC-D43DF8B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2497-2763-0D84-995C-9FD78596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568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18CF-8AF8-A583-129B-1A2B91E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BE846-3E74-D90F-76FF-677C1E75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1C2B-2A58-5F05-712D-AD1CDF39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F530-C1A6-91DD-8D19-7FC6EE7D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822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345D9-D450-BB94-583A-1A2B0B9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8AA1C-7FF4-17CB-7976-FB669D74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2D642-4D6F-07E8-883E-E8D9E8FA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553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87BF-C1FE-6214-8FFC-FE0121E2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B5E1-F942-5FD3-59D7-D350A77A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46C7-F108-E9D0-28F0-1FC54F8B2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D9C2-5061-6976-6E84-1069A1E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A51EE-914F-009B-C677-BBE9A163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EA616-4595-0280-1285-7905AB5F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481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F41-0889-01C7-57FF-AFE025F9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3D3FC-D756-55B7-26D2-867CACBED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E1FE6-C1BA-5151-7CAE-15D1EBAA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0A510-6CA3-F820-4331-912FFC16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F2AC-5A9B-0041-3C8C-2EE9FC71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8577-2FF8-E1A3-0C76-674A8C0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372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1DDF5-6BD6-46D8-E532-C465F65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C128-0BA9-956C-9F4C-47AA1367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918E-C76C-3799-E8D1-83E6F869E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4386-034A-7140-B661-10FF64EE3A69}" type="datetimeFigureOut">
              <a:rPr lang="en-TR" smtClean="0"/>
              <a:t>7.04.2024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95FB-0B1D-3783-0591-2B240910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D7A4-9669-43C1-A8BD-C7ED809F9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5F58-3392-C740-91E4-1CEF6B47801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26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D8F9-E8BC-0A8E-7F24-B9FD56FDA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841" y="406400"/>
            <a:ext cx="11076317" cy="1193800"/>
          </a:xfrm>
        </p:spPr>
        <p:txBody>
          <a:bodyPr>
            <a:normAutofit fontScale="90000"/>
          </a:bodyPr>
          <a:lstStyle/>
          <a:p>
            <a:r>
              <a:rPr lang="en-TR" dirty="0"/>
              <a:t>Student Information System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FE16-1BFE-D0BB-2814-14294B78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0371"/>
            <a:ext cx="9144000" cy="2442675"/>
          </a:xfrm>
        </p:spPr>
        <p:txBody>
          <a:bodyPr>
            <a:normAutofit/>
          </a:bodyPr>
          <a:lstStyle/>
          <a:p>
            <a:r>
              <a:rPr lang="en-TR" sz="3600" dirty="0"/>
              <a:t>CMPE341-Database Design and Management Project</a:t>
            </a:r>
          </a:p>
          <a:p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39930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261872"/>
            <a:ext cx="4203172" cy="291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3. LECTURE</a:t>
            </a:r>
          </a:p>
          <a:p>
            <a:pPr marL="0" indent="0">
              <a:buNone/>
            </a:pPr>
            <a:r>
              <a:rPr lang="en-US" sz="1400" noProof="1"/>
              <a:t>Create table “hazal”.”lecture”(</a:t>
            </a:r>
          </a:p>
          <a:p>
            <a:pPr marL="0" indent="0">
              <a:buNone/>
            </a:pPr>
            <a:r>
              <a:rPr lang="en-US" sz="1400" noProof="1"/>
              <a:t>“instructor_id” number,</a:t>
            </a:r>
          </a:p>
          <a:p>
            <a:pPr marL="0" indent="0">
              <a:buNone/>
            </a:pPr>
            <a:r>
              <a:rPr lang="en-US" sz="1400" noProof="1"/>
              <a:t>“course_id” varchar2(10 byte),</a:t>
            </a:r>
          </a:p>
          <a:p>
            <a:pPr marL="0" indent="0">
              <a:buNone/>
            </a:pPr>
            <a:r>
              <a:rPr lang="en-US" sz="1400" noProof="1"/>
              <a:t>“semester” varchar2(10 byte),</a:t>
            </a:r>
          </a:p>
          <a:p>
            <a:pPr marL="0" indent="0">
              <a:buNone/>
            </a:pPr>
            <a:r>
              <a:rPr lang="en-US" sz="1400" noProof="1"/>
              <a:t>“year” number,</a:t>
            </a:r>
          </a:p>
          <a:p>
            <a:pPr marL="0" indent="0">
              <a:buNone/>
            </a:pPr>
            <a:r>
              <a:rPr lang="en-US" sz="1400" noProof="1"/>
              <a:t>Primary key (“instructor_id”, “course_id)</a:t>
            </a:r>
          </a:p>
          <a:p>
            <a:pPr marL="0" indent="0">
              <a:buNone/>
            </a:pPr>
            <a:r>
              <a:rPr lang="en-US" sz="1400" noProof="1"/>
              <a:t>Foreign key (“instructor_id”)</a:t>
            </a:r>
          </a:p>
          <a:p>
            <a:pPr marL="0" indent="0">
              <a:buNone/>
            </a:pPr>
            <a:r>
              <a:rPr lang="en-US" sz="1400" noProof="1"/>
              <a:t>References “hazal”.”instructor”(“instructor_id”) enable</a:t>
            </a:r>
          </a:p>
          <a:p>
            <a:pPr marL="0" indent="0">
              <a:buNone/>
            </a:pPr>
            <a:r>
              <a:rPr lang="en-US" sz="1400" noProof="1"/>
              <a:t>Foreign key (“course_id”)</a:t>
            </a:r>
          </a:p>
          <a:p>
            <a:pPr marL="0" indent="0">
              <a:buNone/>
            </a:pPr>
            <a:r>
              <a:rPr lang="en-US" sz="1400" noProof="1"/>
              <a:t>References “hazal”.”course”(“course_id”) enable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5041372" y="1264802"/>
            <a:ext cx="621888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lecture values(1,CMPE301’, ’23-24FALL’, 2023)</a:t>
            </a:r>
          </a:p>
          <a:p>
            <a:pPr marL="0" indent="0">
              <a:buNone/>
            </a:pPr>
            <a:r>
              <a:rPr lang="en-US" sz="1400" noProof="1"/>
              <a:t>insert into lecture values(2,ISE302’, ’23-24FALL’, 2023)</a:t>
            </a:r>
          </a:p>
          <a:p>
            <a:pPr marL="0" indent="0">
              <a:buNone/>
            </a:pPr>
            <a:r>
              <a:rPr lang="en-US" sz="1400" noProof="1"/>
              <a:t>insert into lecture values(3,MATH303’, ’23-24FALL’, 2023)</a:t>
            </a:r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D5A20-4B7D-2FB0-D359-CA1BB8F7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4"/>
          <a:stretch/>
        </p:blipFill>
        <p:spPr>
          <a:xfrm>
            <a:off x="3831981" y="4732273"/>
            <a:ext cx="4528038" cy="11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1"/>
            <a:ext cx="4500947" cy="3294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4. INSTRUCTOR</a:t>
            </a:r>
          </a:p>
          <a:p>
            <a:pPr marL="0" indent="0">
              <a:buNone/>
            </a:pPr>
            <a:r>
              <a:rPr lang="en-US" sz="1400" noProof="1"/>
              <a:t>Create table “hazal”.”instructor”(</a:t>
            </a:r>
          </a:p>
          <a:p>
            <a:pPr marL="0" indent="0">
              <a:buNone/>
            </a:pPr>
            <a:r>
              <a:rPr lang="en-US" sz="1400" noProof="1"/>
              <a:t>“instructor_id” number(*,0),</a:t>
            </a:r>
          </a:p>
          <a:p>
            <a:pPr marL="0" indent="0">
              <a:buNone/>
            </a:pPr>
            <a:r>
              <a:rPr lang="en-US" sz="1400" noProof="1"/>
              <a:t>“instructor_name” varchar2(100 byte) not null enable,</a:t>
            </a:r>
          </a:p>
          <a:p>
            <a:pPr marL="0" indent="0">
              <a:buNone/>
            </a:pPr>
            <a:r>
              <a:rPr lang="en-US" sz="1400" noProof="1"/>
              <a:t>“instructor_surname” varchar2(100 byte) not null enable,</a:t>
            </a:r>
          </a:p>
          <a:p>
            <a:pPr marL="0" indent="0">
              <a:buNone/>
            </a:pPr>
            <a:r>
              <a:rPr lang="en-US" sz="1400" noProof="1"/>
              <a:t>“instructor_mail” varchar2(100 byte) not null enable,</a:t>
            </a:r>
          </a:p>
          <a:p>
            <a:pPr marL="0" indent="0">
              <a:buNone/>
            </a:pPr>
            <a:r>
              <a:rPr lang="en-US" sz="1400" noProof="1"/>
              <a:t>“instructor_phone” varchar2(15 byte) not null enable,</a:t>
            </a:r>
          </a:p>
          <a:p>
            <a:pPr marL="0" indent="0">
              <a:buNone/>
            </a:pPr>
            <a:r>
              <a:rPr lang="en-US" sz="1400" noProof="1"/>
              <a:t>“department_id” number not null enable,</a:t>
            </a:r>
          </a:p>
          <a:p>
            <a:pPr marL="0" indent="0">
              <a:buNone/>
            </a:pPr>
            <a:r>
              <a:rPr lang="en-US" sz="1400" noProof="1"/>
              <a:t>Primary key (“instructor_id”)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738015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instructor values(2, ’Ayşe’, ’Koç’, ‘koc_ayse@atilim.edu.tr’, 05422560002, 3)</a:t>
            </a:r>
          </a:p>
          <a:p>
            <a:pPr marL="0" indent="0">
              <a:buNone/>
            </a:pPr>
            <a:r>
              <a:rPr lang="en-US" sz="1400" noProof="1"/>
              <a:t>insert into instructor values(3, ‘Mehmet’, ‘Demir’, ‘demir_mehmet@atilim.edu.tr’, 05422560003, 4)</a:t>
            </a:r>
          </a:p>
          <a:p>
            <a:pPr marL="0" indent="0">
              <a:buNone/>
            </a:pPr>
            <a:r>
              <a:rPr lang="en-US" sz="1400" noProof="1"/>
              <a:t>insert into instructor values(1, ’Ahmet’, ‘Yildirim’, ‘yildirim_ahmet@atilim.edu.tr’, 05422560001,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11436-C4A5-9E7E-2E58-7191A0FA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51" y="4555992"/>
            <a:ext cx="10864297" cy="10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1"/>
            <a:ext cx="4500947" cy="3549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5. ENROLL</a:t>
            </a:r>
          </a:p>
          <a:p>
            <a:pPr marL="0" indent="0">
              <a:buNone/>
            </a:pPr>
            <a:r>
              <a:rPr lang="en-US" sz="1400" noProof="1"/>
              <a:t>Create table “hazal”.”enroll”(</a:t>
            </a:r>
          </a:p>
          <a:p>
            <a:pPr marL="0" indent="0">
              <a:buNone/>
            </a:pPr>
            <a:r>
              <a:rPr lang="en-US" sz="1400" noProof="1"/>
              <a:t>“sudent_id” number,</a:t>
            </a:r>
          </a:p>
          <a:p>
            <a:pPr marL="0" indent="0">
              <a:buNone/>
            </a:pPr>
            <a:r>
              <a:rPr lang="en-US" sz="1400" noProof="1"/>
              <a:t>“course_id” varchar2(10 byte),</a:t>
            </a:r>
          </a:p>
          <a:p>
            <a:pPr marL="0" indent="0">
              <a:buNone/>
            </a:pPr>
            <a:r>
              <a:rPr lang="en-US" sz="1400" noProof="1"/>
              <a:t>“mark” number not null enable,</a:t>
            </a:r>
          </a:p>
          <a:p>
            <a:pPr marL="0" indent="0">
              <a:buNone/>
            </a:pPr>
            <a:r>
              <a:rPr lang="en-US" sz="1400" noProof="1"/>
              <a:t>“grade” ” varchar2(10 byte),</a:t>
            </a:r>
          </a:p>
          <a:p>
            <a:pPr marL="0" indent="0">
              <a:buNone/>
            </a:pPr>
            <a:r>
              <a:rPr lang="en-US" sz="1400" noProof="1"/>
              <a:t>Primary key (“student_id”,” course_id”)</a:t>
            </a:r>
          </a:p>
          <a:p>
            <a:pPr marL="0" indent="0">
              <a:buNone/>
            </a:pPr>
            <a:r>
              <a:rPr lang="en-US" sz="1400" noProof="1"/>
              <a:t>Foreign key (“student_id”)</a:t>
            </a:r>
          </a:p>
          <a:p>
            <a:pPr marL="0" indent="0">
              <a:buNone/>
            </a:pPr>
            <a:r>
              <a:rPr lang="en-US" sz="1400" noProof="1"/>
              <a:t>References “hazal”.”student”(“student_id”) enable,</a:t>
            </a:r>
          </a:p>
          <a:p>
            <a:pPr marL="0" indent="0">
              <a:buNone/>
            </a:pPr>
            <a:r>
              <a:rPr lang="en-US" sz="1400" noProof="1"/>
              <a:t>Foreign key (“course_id”)</a:t>
            </a:r>
          </a:p>
          <a:p>
            <a:pPr marL="0" indent="0">
              <a:buNone/>
            </a:pPr>
            <a:r>
              <a:rPr lang="en-US" sz="1400" noProof="1"/>
              <a:t>References “hazal”.”course”(“course_id”) enable,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633908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enroll values(10020030001, ‘CMPE301’, 90,’BA’)</a:t>
            </a:r>
          </a:p>
          <a:p>
            <a:pPr marL="0" indent="0">
              <a:buNone/>
            </a:pPr>
            <a:r>
              <a:rPr lang="en-US" sz="1400" noProof="1"/>
              <a:t>insert into enroll values(10020030002, ‘CMPE301’, 61,’DD’)</a:t>
            </a:r>
          </a:p>
          <a:p>
            <a:pPr marL="0" indent="0">
              <a:buNone/>
            </a:pPr>
            <a:r>
              <a:rPr lang="en-US" sz="1400" noProof="1"/>
              <a:t>insert into enroll values(10020030005, ‘CMPE301’, 78,’CB’)</a:t>
            </a:r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71DDCD-0702-3154-14DA-EEDFCDED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46" y="4707902"/>
            <a:ext cx="4473907" cy="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1"/>
            <a:ext cx="4500947" cy="216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6. DEPARTMENT</a:t>
            </a:r>
          </a:p>
          <a:p>
            <a:pPr marL="0" indent="0">
              <a:buNone/>
            </a:pPr>
            <a:r>
              <a:rPr lang="en-US" sz="1400" noProof="1"/>
              <a:t>Create table “hazal”.”department”(</a:t>
            </a:r>
          </a:p>
          <a:p>
            <a:pPr marL="0" indent="0">
              <a:buNone/>
            </a:pPr>
            <a:r>
              <a:rPr lang="en-US" sz="1400" noProof="1"/>
              <a:t>“department_id” number(*,0),</a:t>
            </a:r>
          </a:p>
          <a:p>
            <a:pPr marL="0" indent="0">
              <a:buNone/>
            </a:pPr>
            <a:r>
              <a:rPr lang="en-US" sz="1400" noProof="1"/>
              <a:t>“department_name” varchar2(10 byte) not null enable,</a:t>
            </a:r>
          </a:p>
          <a:p>
            <a:pPr marL="0" indent="0">
              <a:buNone/>
            </a:pPr>
            <a:r>
              <a:rPr lang="en-US" sz="1400" noProof="1"/>
              <a:t>Primary key (“department_id”)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2" y="1264802"/>
            <a:ext cx="6233530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department values(1,’ISE’)</a:t>
            </a:r>
          </a:p>
          <a:p>
            <a:pPr marL="0" indent="0">
              <a:buNone/>
            </a:pPr>
            <a:r>
              <a:rPr lang="en-US" sz="1400" noProof="1"/>
              <a:t>insert into department values(2’, ‘CMPE’)</a:t>
            </a:r>
          </a:p>
          <a:p>
            <a:pPr marL="0" indent="0">
              <a:buNone/>
            </a:pPr>
            <a:r>
              <a:rPr lang="en-US" sz="1400" noProof="1"/>
              <a:t>insert into department values(3, ’SE’)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A70504-DA69-8B93-E151-1A13C658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47" y="4493328"/>
            <a:ext cx="3318906" cy="10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2"/>
            <a:ext cx="4500947" cy="2589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7. CLUB</a:t>
            </a:r>
          </a:p>
          <a:p>
            <a:pPr marL="0" indent="0">
              <a:buNone/>
            </a:pPr>
            <a:r>
              <a:rPr lang="en-US" sz="1400" noProof="1"/>
              <a:t>Create table “hazal”.”club”(</a:t>
            </a:r>
          </a:p>
          <a:p>
            <a:pPr marL="0" indent="0">
              <a:buNone/>
            </a:pPr>
            <a:r>
              <a:rPr lang="en-US" sz="1400" noProof="1"/>
              <a:t>“club_id” number(*,0),</a:t>
            </a:r>
          </a:p>
          <a:p>
            <a:pPr marL="0" indent="0">
              <a:buNone/>
            </a:pPr>
            <a:r>
              <a:rPr lang="en-US" sz="1400" noProof="1"/>
              <a:t>“club_name” varchar2(100 byte) not null enable,</a:t>
            </a:r>
          </a:p>
          <a:p>
            <a:pPr marL="0" indent="0">
              <a:buNone/>
            </a:pPr>
            <a:r>
              <a:rPr lang="en-US" sz="1400" noProof="1"/>
              <a:t>“student_id” number(*,0),</a:t>
            </a:r>
          </a:p>
          <a:p>
            <a:pPr marL="0" indent="0">
              <a:buNone/>
            </a:pPr>
            <a:r>
              <a:rPr lang="en-US" sz="1400" noProof="1"/>
              <a:t>Primary key (“club_id”)</a:t>
            </a:r>
          </a:p>
          <a:p>
            <a:pPr marL="0" indent="0">
              <a:buNone/>
            </a:pPr>
            <a:r>
              <a:rPr lang="en-US" sz="1400" noProof="1"/>
              <a:t>References “hazal”.”student”(”student_id”) enable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738015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club values(1,’Bilgisayar Kulübü’, 10020030001)</a:t>
            </a:r>
          </a:p>
          <a:p>
            <a:pPr marL="0" indent="0">
              <a:buNone/>
            </a:pPr>
            <a:r>
              <a:rPr lang="en-US" sz="1400" noProof="1"/>
              <a:t>insert into club values(2,’Satranç Kulübü’, 10020030002)</a:t>
            </a:r>
          </a:p>
          <a:p>
            <a:pPr marL="0" indent="0">
              <a:buNone/>
            </a:pPr>
            <a:r>
              <a:rPr lang="en-US" sz="1400" noProof="1"/>
              <a:t>insert into club values(3,’Müzik Kulübü’, 10020030003)</a:t>
            </a:r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5BE27-879B-1B48-5A31-18F40ED8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58" y="4432305"/>
            <a:ext cx="4833883" cy="11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1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2"/>
            <a:ext cx="4500947" cy="2589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8. COURSE</a:t>
            </a:r>
          </a:p>
          <a:p>
            <a:pPr marL="0" indent="0">
              <a:buNone/>
            </a:pPr>
            <a:r>
              <a:rPr lang="en-US" sz="1400" noProof="1"/>
              <a:t>Create table “hazal”.”course”(</a:t>
            </a:r>
          </a:p>
          <a:p>
            <a:pPr marL="0" indent="0">
              <a:buNone/>
            </a:pPr>
            <a:r>
              <a:rPr lang="en-US" sz="1400" noProof="1"/>
              <a:t>“course_id” varchar2(10 byte),</a:t>
            </a:r>
          </a:p>
          <a:p>
            <a:pPr marL="0" indent="0">
              <a:buNone/>
            </a:pPr>
            <a:r>
              <a:rPr lang="en-US" sz="1400" noProof="1"/>
              <a:t>“course_name” varchar2(100 byte) not null enable,</a:t>
            </a:r>
          </a:p>
          <a:p>
            <a:pPr marL="0" indent="0">
              <a:buNone/>
            </a:pPr>
            <a:r>
              <a:rPr lang="en-US" sz="1400" noProof="1"/>
              <a:t>“creditpoints” number(*,0) not null enable,</a:t>
            </a:r>
          </a:p>
          <a:p>
            <a:pPr marL="0" indent="0">
              <a:buNone/>
            </a:pPr>
            <a:r>
              <a:rPr lang="en-US" sz="1400" noProof="1"/>
              <a:t>Primary key (“course_id”)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738015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course values(‘CMPE301’, ’Mikroislemciler’, 6)</a:t>
            </a:r>
          </a:p>
          <a:p>
            <a:pPr marL="0" indent="0">
              <a:buNone/>
            </a:pPr>
            <a:r>
              <a:rPr lang="en-US" sz="1400" noProof="1"/>
              <a:t>insert into course values(‘ISE302’, ‘Kalite Kontrol’, 5)</a:t>
            </a:r>
          </a:p>
          <a:p>
            <a:pPr marL="0" indent="0">
              <a:buNone/>
            </a:pPr>
            <a:r>
              <a:rPr lang="en-US" sz="1400" noProof="1"/>
              <a:t>insert into course values(‘MATH303’, ‘Diferansiyler Denklemler’, 8)</a:t>
            </a:r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7A7F37-CFCF-3B5B-6BC1-FEE260D3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96" y="4389257"/>
            <a:ext cx="5274408" cy="12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1"/>
            <a:ext cx="4500947" cy="316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9. MEMBER_CLUB</a:t>
            </a:r>
          </a:p>
          <a:p>
            <a:pPr marL="0" indent="0">
              <a:buNone/>
            </a:pPr>
            <a:r>
              <a:rPr lang="en-US" sz="1400" noProof="1"/>
              <a:t>Create table “hazal”.”member_club”(</a:t>
            </a:r>
          </a:p>
          <a:p>
            <a:pPr marL="0" indent="0">
              <a:buNone/>
            </a:pPr>
            <a:r>
              <a:rPr lang="en-US" sz="1400" noProof="1"/>
              <a:t>“student_id” number,</a:t>
            </a:r>
          </a:p>
          <a:p>
            <a:pPr marL="0" indent="0">
              <a:buNone/>
            </a:pPr>
            <a:r>
              <a:rPr lang="en-US" sz="1400" noProof="1"/>
              <a:t>“club_id” number,</a:t>
            </a:r>
          </a:p>
          <a:p>
            <a:pPr marL="0" indent="0">
              <a:buNone/>
            </a:pPr>
            <a:r>
              <a:rPr lang="en-US" sz="1400" noProof="1"/>
              <a:t>Primary key (“club_id”,”student_id”)</a:t>
            </a:r>
          </a:p>
          <a:p>
            <a:pPr marL="0" indent="0">
              <a:buNone/>
            </a:pPr>
            <a:r>
              <a:rPr lang="en-US" sz="1400" noProof="1"/>
              <a:t>Foreign key (“club_id”)</a:t>
            </a:r>
          </a:p>
          <a:p>
            <a:pPr marL="0" indent="0">
              <a:buNone/>
            </a:pPr>
            <a:r>
              <a:rPr lang="en-US" sz="1400" noProof="1"/>
              <a:t>References “hazal”.”club”(”club_id”) enable</a:t>
            </a:r>
          </a:p>
          <a:p>
            <a:pPr marL="0" indent="0">
              <a:buNone/>
            </a:pPr>
            <a:r>
              <a:rPr lang="en-US" sz="1400" noProof="1"/>
              <a:t>Foreign key (“student_id”)</a:t>
            </a:r>
          </a:p>
          <a:p>
            <a:pPr marL="0" indent="0">
              <a:buNone/>
            </a:pPr>
            <a:r>
              <a:rPr lang="en-US" sz="1400" noProof="1"/>
              <a:t>References “hazal”.”student”(”student_id”) enable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2" y="1264802"/>
            <a:ext cx="6137208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member_club values(10020030001, 1)</a:t>
            </a:r>
          </a:p>
          <a:p>
            <a:pPr marL="0" indent="0">
              <a:buNone/>
            </a:pPr>
            <a:r>
              <a:rPr lang="en-US" sz="1400" noProof="1"/>
              <a:t>insert into member_club values(10020030002, 1)</a:t>
            </a:r>
          </a:p>
          <a:p>
            <a:pPr marL="0" indent="0">
              <a:buNone/>
            </a:pPr>
            <a:r>
              <a:rPr lang="en-US" sz="1400" noProof="1"/>
              <a:t>insert into member_club values(10020030003, 1)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58075D-628D-D850-8E9D-73E5B730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21" y="4388844"/>
            <a:ext cx="2351358" cy="1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2"/>
            <a:ext cx="4500947" cy="3167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10. PARTICIPATE_PROJECT</a:t>
            </a:r>
          </a:p>
          <a:p>
            <a:pPr marL="0" indent="0">
              <a:buNone/>
            </a:pPr>
            <a:r>
              <a:rPr lang="en-US" sz="1400" noProof="1"/>
              <a:t>Create table “hazal”.”participate_project”(</a:t>
            </a:r>
          </a:p>
          <a:p>
            <a:pPr marL="0" indent="0">
              <a:buNone/>
            </a:pPr>
            <a:r>
              <a:rPr lang="en-US" sz="1400" noProof="1"/>
              <a:t>“student_id” number,</a:t>
            </a:r>
          </a:p>
          <a:p>
            <a:pPr marL="0" indent="0">
              <a:buNone/>
            </a:pPr>
            <a:r>
              <a:rPr lang="en-US" sz="1400" noProof="1"/>
              <a:t>“project_id” varchar2(10 byte),</a:t>
            </a:r>
          </a:p>
          <a:p>
            <a:pPr marL="0" indent="0">
              <a:buNone/>
            </a:pPr>
            <a:r>
              <a:rPr lang="en-US" sz="1400" noProof="1"/>
              <a:t>Primary key (“student_id”,”project_id”),</a:t>
            </a:r>
          </a:p>
          <a:p>
            <a:pPr marL="0" indent="0">
              <a:buNone/>
            </a:pPr>
            <a:r>
              <a:rPr lang="en-US" sz="1400" noProof="1"/>
              <a:t>Foreign key (“student_id”),</a:t>
            </a:r>
          </a:p>
          <a:p>
            <a:pPr marL="0" indent="0">
              <a:buNone/>
            </a:pPr>
            <a:r>
              <a:rPr lang="en-US" sz="1400" noProof="1"/>
              <a:t>References “hazal”.”student”(”student_id”) enable,</a:t>
            </a:r>
          </a:p>
          <a:p>
            <a:pPr marL="0" indent="0">
              <a:buNone/>
            </a:pPr>
            <a:r>
              <a:rPr lang="en-US" sz="1400" noProof="1"/>
              <a:t>Foreign key (“project_id”),</a:t>
            </a:r>
          </a:p>
          <a:p>
            <a:pPr marL="0" indent="0">
              <a:buNone/>
            </a:pPr>
            <a:r>
              <a:rPr lang="en-US" sz="1400" noProof="1"/>
              <a:t>References “hazal”.”project”(”project_id”) enable,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654195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participate _projects values(10020030001, ‘PROJ01’)</a:t>
            </a:r>
          </a:p>
          <a:p>
            <a:pPr marL="0" indent="0">
              <a:buNone/>
            </a:pPr>
            <a:r>
              <a:rPr lang="en-US" sz="1400" noProof="1"/>
              <a:t>insert into participate _projects values(10020030002, ‘PROJ01’)</a:t>
            </a:r>
          </a:p>
          <a:p>
            <a:pPr marL="0" indent="0">
              <a:buNone/>
            </a:pPr>
            <a:r>
              <a:rPr lang="en-US" sz="1400" noProof="1"/>
              <a:t>insert into participate _projects values(10020030003, ‘PROJ01’)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FAD5895-5A36-E875-A331-9B1A242B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79" y="4275779"/>
            <a:ext cx="2823041" cy="13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" y="1261872"/>
            <a:ext cx="4500947" cy="3167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noProof="1"/>
              <a:t>11. SUPERVISE_PROJECT</a:t>
            </a:r>
          </a:p>
          <a:p>
            <a:pPr marL="0" indent="0">
              <a:buNone/>
            </a:pPr>
            <a:r>
              <a:rPr lang="en-US" sz="1400" noProof="1"/>
              <a:t>Create table “hazal”.”supervise_project”(</a:t>
            </a:r>
          </a:p>
          <a:p>
            <a:pPr marL="0" indent="0">
              <a:buNone/>
            </a:pPr>
            <a:r>
              <a:rPr lang="en-US" sz="1400" noProof="1"/>
              <a:t>“instructor_id” number,</a:t>
            </a:r>
          </a:p>
          <a:p>
            <a:pPr marL="0" indent="0">
              <a:buNone/>
            </a:pPr>
            <a:r>
              <a:rPr lang="en-US" sz="1400" noProof="1"/>
              <a:t>“project_id” varchar2(10 byte),</a:t>
            </a:r>
          </a:p>
          <a:p>
            <a:pPr marL="0" indent="0">
              <a:buNone/>
            </a:pPr>
            <a:r>
              <a:rPr lang="en-US" sz="1400" noProof="1"/>
              <a:t>Primary key (“instructor_id”,”project_id”),</a:t>
            </a:r>
          </a:p>
          <a:p>
            <a:pPr marL="0" indent="0">
              <a:buNone/>
            </a:pPr>
            <a:r>
              <a:rPr lang="en-US" sz="1400" noProof="1"/>
              <a:t>Foreign key (“instructor_id”),</a:t>
            </a:r>
          </a:p>
          <a:p>
            <a:pPr marL="0" indent="0">
              <a:buNone/>
            </a:pPr>
            <a:r>
              <a:rPr lang="en-US" sz="1400" noProof="1"/>
              <a:t>References “hazal”.”instructor”(”instructor_id”) enable,</a:t>
            </a:r>
          </a:p>
          <a:p>
            <a:pPr marL="0" indent="0">
              <a:buNone/>
            </a:pPr>
            <a:r>
              <a:rPr lang="en-US" sz="1400" noProof="1"/>
              <a:t>Foreign key (“project_id”),</a:t>
            </a:r>
          </a:p>
          <a:p>
            <a:pPr marL="0" indent="0">
              <a:buNone/>
            </a:pPr>
            <a:r>
              <a:rPr lang="en-US" sz="1400" noProof="1"/>
              <a:t>References “hazal”.”project”(”project_id”) enable,</a:t>
            </a:r>
          </a:p>
          <a:p>
            <a:pPr marL="0" indent="0">
              <a:buNone/>
            </a:pPr>
            <a:r>
              <a:rPr lang="en-US" sz="1400" noProof="1"/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811841" y="1264802"/>
            <a:ext cx="7380159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supervise_projects values(1, ‘PROJ01’)</a:t>
            </a:r>
          </a:p>
          <a:p>
            <a:pPr marL="0" indent="0">
              <a:buNone/>
            </a:pPr>
            <a:r>
              <a:rPr lang="en-US" sz="1400" noProof="1"/>
              <a:t>insert into supervise_projects values(3, ‘PROJ02’)</a:t>
            </a:r>
          </a:p>
          <a:p>
            <a:pPr marL="0" indent="0">
              <a:buNone/>
            </a:pPr>
            <a:r>
              <a:rPr lang="en-US" sz="1400" noProof="1"/>
              <a:t>insert into supervise_projects values(5, ‘PROJ03’)</a:t>
            </a:r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7ACE734-CE96-7920-8AC9-AD330BF1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54" y="4306704"/>
            <a:ext cx="3452092" cy="12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4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71C4-7045-3767-1B5A-F75CCD68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Physical Design-Queries(1)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ECB0-A25F-FAA4-E338-D6073FCD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941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noProof="1"/>
              <a:t>1. Display data from multiple tables (join)</a:t>
            </a:r>
          </a:p>
          <a:p>
            <a:pPr marL="0" indent="0">
              <a:buNone/>
            </a:pPr>
            <a:r>
              <a:rPr lang="en-US" sz="1800" noProof="1"/>
              <a:t>Display the club names and the count of registered members for each club. Count column should be displayed as Number_of_members.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0586D9-4B08-3F1F-B98B-667B4E00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0190"/>
            <a:ext cx="2902527" cy="12093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27FD4-5B5A-5792-D9A0-BB2CA3D8CED1}"/>
              </a:ext>
            </a:extLst>
          </p:cNvPr>
          <p:cNvSpPr txBox="1">
            <a:spLocks/>
          </p:cNvSpPr>
          <p:nvPr/>
        </p:nvSpPr>
        <p:spPr>
          <a:xfrm>
            <a:off x="838200" y="2627459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Query:</a:t>
            </a:r>
          </a:p>
        </p:txBody>
      </p:sp>
      <p:pic>
        <p:nvPicPr>
          <p:cNvPr id="14" name="Picture 1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0A791EB-05E3-2B17-B908-274BCAFBE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92037"/>
            <a:ext cx="5521478" cy="94116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25FA55-508C-B2EA-88C5-CF86A8B39B4D}"/>
              </a:ext>
            </a:extLst>
          </p:cNvPr>
          <p:cNvSpPr txBox="1">
            <a:spLocks/>
          </p:cNvSpPr>
          <p:nvPr/>
        </p:nvSpPr>
        <p:spPr>
          <a:xfrm>
            <a:off x="838199" y="4395612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0306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1096-AE45-FAE9-68B1-D3E26C56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113"/>
          </a:xfrm>
        </p:spPr>
        <p:txBody>
          <a:bodyPr/>
          <a:lstStyle/>
          <a:p>
            <a:r>
              <a:rPr lang="en-TR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0D9B-CCE2-DCD1-66EC-976C2AEC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043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R" sz="3000" dirty="0"/>
              <a:t>Database for student information system. Entities in this database: Club, Student, Course, Project, Department and Instructor.</a:t>
            </a:r>
          </a:p>
          <a:p>
            <a:pPr marL="0" indent="0">
              <a:buNone/>
            </a:pPr>
            <a:endParaRPr lang="en-TR" dirty="0"/>
          </a:p>
          <a:p>
            <a:r>
              <a:rPr lang="en-US" sz="3000" b="1" dirty="0"/>
              <a:t>Student</a:t>
            </a:r>
            <a:r>
              <a:rPr lang="en-US" sz="3000" dirty="0"/>
              <a:t>s can register a </a:t>
            </a:r>
            <a:r>
              <a:rPr lang="en-US" sz="3000" b="1" dirty="0"/>
              <a:t>department</a:t>
            </a:r>
            <a:r>
              <a:rPr lang="en-US" sz="3000" dirty="0"/>
              <a:t>.</a:t>
            </a:r>
          </a:p>
          <a:p>
            <a:r>
              <a:rPr lang="en-US" sz="3000" b="1" dirty="0"/>
              <a:t>Department</a:t>
            </a:r>
            <a:r>
              <a:rPr lang="en-US" sz="3000" dirty="0"/>
              <a:t>s have one or many </a:t>
            </a:r>
            <a:r>
              <a:rPr lang="en-US" sz="3000" b="1" dirty="0"/>
              <a:t>student</a:t>
            </a:r>
            <a:r>
              <a:rPr lang="en-US" sz="3000" dirty="0"/>
              <a:t>s.</a:t>
            </a:r>
          </a:p>
          <a:p>
            <a:r>
              <a:rPr lang="en-US" sz="3000" b="1" dirty="0"/>
              <a:t>Student</a:t>
            </a:r>
            <a:r>
              <a:rPr lang="en-US" sz="3000" dirty="0"/>
              <a:t>s enroll zero or many </a:t>
            </a:r>
            <a:r>
              <a:rPr lang="en-US" sz="3000" b="1" dirty="0"/>
              <a:t>course</a:t>
            </a:r>
            <a:r>
              <a:rPr lang="en-US" sz="3000" dirty="0"/>
              <a:t>s.</a:t>
            </a:r>
          </a:p>
          <a:p>
            <a:r>
              <a:rPr lang="en-US" sz="3000" b="1" dirty="0"/>
              <a:t>Course</a:t>
            </a:r>
            <a:r>
              <a:rPr lang="en-US" sz="3000" dirty="0"/>
              <a:t> have zero or many </a:t>
            </a:r>
            <a:r>
              <a:rPr lang="en-US" sz="3000" b="1" dirty="0"/>
              <a:t>student</a:t>
            </a:r>
            <a:r>
              <a:rPr lang="en-US" sz="3000" dirty="0"/>
              <a:t>s. All </a:t>
            </a:r>
            <a:r>
              <a:rPr lang="en-US" sz="3000" b="1" dirty="0"/>
              <a:t>student</a:t>
            </a:r>
            <a:r>
              <a:rPr lang="en-US" sz="3000" dirty="0"/>
              <a:t>s have a grade and a mark, when enroll a </a:t>
            </a:r>
            <a:r>
              <a:rPr lang="en-US" sz="3000" b="1" dirty="0"/>
              <a:t>course</a:t>
            </a:r>
            <a:r>
              <a:rPr lang="en-US" sz="3000" dirty="0"/>
              <a:t>. </a:t>
            </a:r>
          </a:p>
          <a:p>
            <a:r>
              <a:rPr lang="en-US" sz="3000" b="1" dirty="0"/>
              <a:t>Student</a:t>
            </a:r>
            <a:r>
              <a:rPr lang="en-US" sz="3000" dirty="0"/>
              <a:t>s can member many clubs.</a:t>
            </a:r>
          </a:p>
          <a:p>
            <a:r>
              <a:rPr lang="en-US" sz="3000" b="1" dirty="0"/>
              <a:t>Club</a:t>
            </a:r>
            <a:r>
              <a:rPr lang="en-US" sz="3000" dirty="0"/>
              <a:t>s can have many students.</a:t>
            </a:r>
          </a:p>
          <a:p>
            <a:r>
              <a:rPr lang="en-US" sz="3000" b="1" dirty="0"/>
              <a:t>Club</a:t>
            </a:r>
            <a:r>
              <a:rPr lang="en-US" sz="3000" dirty="0"/>
              <a:t>s manage by a student.</a:t>
            </a:r>
          </a:p>
        </p:txBody>
      </p:sp>
    </p:spTree>
    <p:extLst>
      <p:ext uri="{BB962C8B-B14F-4D97-AF65-F5344CB8AC3E}">
        <p14:creationId xmlns:p14="http://schemas.microsoft.com/office/powerpoint/2010/main" val="86615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71C4-7045-3767-1B5A-F75CCD68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Physical Design-Queries(2)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ECB0-A25F-FAA4-E338-D6073FCD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941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2. Group by/Order by statements</a:t>
            </a:r>
          </a:p>
          <a:p>
            <a:pPr marL="0" indent="0">
              <a:buNone/>
            </a:pPr>
            <a:r>
              <a:rPr lang="en-US" sz="1800" b="0" i="0" u="none" strike="noStrike" dirty="0">
                <a:effectLst/>
              </a:rPr>
              <a:t>Display the names and surnames of ISE students, ordering the results by student id in descending order.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27FD4-5B5A-5792-D9A0-BB2CA3D8CED1}"/>
              </a:ext>
            </a:extLst>
          </p:cNvPr>
          <p:cNvSpPr txBox="1">
            <a:spLocks/>
          </p:cNvSpPr>
          <p:nvPr/>
        </p:nvSpPr>
        <p:spPr>
          <a:xfrm>
            <a:off x="838200" y="2627459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Query: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25FA55-508C-B2EA-88C5-CF86A8B39B4D}"/>
              </a:ext>
            </a:extLst>
          </p:cNvPr>
          <p:cNvSpPr txBox="1">
            <a:spLocks/>
          </p:cNvSpPr>
          <p:nvPr/>
        </p:nvSpPr>
        <p:spPr>
          <a:xfrm>
            <a:off x="838200" y="3862835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5EFCE-C416-33E3-69F8-A96BA64C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037"/>
            <a:ext cx="6816999" cy="791952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77B78D70-61BF-EAD9-D279-2011A78E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8573"/>
            <a:ext cx="3086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71C4-7045-3767-1B5A-F75CCD68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Physical Design-Queries(3)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ECB0-A25F-FAA4-E338-D6073FCD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941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3. Subqueries</a:t>
            </a:r>
          </a:p>
          <a:p>
            <a:pPr marL="0" indent="0">
              <a:buNone/>
            </a:pPr>
            <a:r>
              <a:rPr lang="en-US" sz="1800" b="0" i="0" u="none" strike="noStrike" dirty="0">
                <a:effectLst/>
              </a:rPr>
              <a:t>Display the name, credit, semester, year, and instructor name of the course belonging to department id 2. Order the results by credit points.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27FD4-5B5A-5792-D9A0-BB2CA3D8CED1}"/>
              </a:ext>
            </a:extLst>
          </p:cNvPr>
          <p:cNvSpPr txBox="1">
            <a:spLocks/>
          </p:cNvSpPr>
          <p:nvPr/>
        </p:nvSpPr>
        <p:spPr>
          <a:xfrm>
            <a:off x="838200" y="2627459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Query: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25FA55-508C-B2EA-88C5-CF86A8B39B4D}"/>
              </a:ext>
            </a:extLst>
          </p:cNvPr>
          <p:cNvSpPr txBox="1">
            <a:spLocks/>
          </p:cNvSpPr>
          <p:nvPr/>
        </p:nvSpPr>
        <p:spPr>
          <a:xfrm>
            <a:off x="743198" y="4527853"/>
            <a:ext cx="1121229" cy="3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Result:</a:t>
            </a:r>
          </a:p>
        </p:txBody>
      </p:sp>
      <p:pic>
        <p:nvPicPr>
          <p:cNvPr id="6" name="Picture 5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454A4761-689E-0E1E-D3BF-ACC9A205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87585"/>
            <a:ext cx="6587996" cy="1005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2C798D-1F8D-D3A4-BC5B-9B1ACA35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92431"/>
            <a:ext cx="5463349" cy="4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AD61-D7E5-3098-1AE7-181EA22E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/>
              <a:t>THANKS FOR LISTENING!</a:t>
            </a:r>
          </a:p>
        </p:txBody>
      </p:sp>
      <p:pic>
        <p:nvPicPr>
          <p:cNvPr id="7" name="Picture 6" descr="A cartoon of a person with her fist up&#10;&#10;Description automatically generated">
            <a:extLst>
              <a:ext uri="{FF2B5EF4-FFF2-40B4-BE49-F238E27FC236}">
                <a16:creationId xmlns:a16="http://schemas.microsoft.com/office/drawing/2014/main" id="{30EE3E36-3C44-CEA2-4872-029239E66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" r="169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695F-5C08-E456-5527-0BEF20E7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14"/>
            <a:ext cx="10515600" cy="5969479"/>
          </a:xfrm>
        </p:spPr>
        <p:txBody>
          <a:bodyPr anchor="ctr"/>
          <a:lstStyle/>
          <a:p>
            <a:r>
              <a:rPr lang="en-US" dirty="0"/>
              <a:t>A </a:t>
            </a:r>
            <a:r>
              <a:rPr lang="en-US" b="1" dirty="0"/>
              <a:t>student</a:t>
            </a:r>
            <a:r>
              <a:rPr lang="en-US" dirty="0"/>
              <a:t> can manage one </a:t>
            </a:r>
            <a:r>
              <a:rPr lang="en-US" b="1" dirty="0"/>
              <a:t>club</a:t>
            </a:r>
            <a:r>
              <a:rPr lang="en-US" dirty="0"/>
              <a:t>.</a:t>
            </a:r>
          </a:p>
          <a:p>
            <a:r>
              <a:rPr lang="en-US" b="1" dirty="0"/>
              <a:t>Student</a:t>
            </a:r>
            <a:r>
              <a:rPr lang="en-US" dirty="0"/>
              <a:t>s can participate many </a:t>
            </a:r>
            <a:r>
              <a:rPr lang="en-US" b="1" dirty="0"/>
              <a:t>project</a:t>
            </a:r>
            <a:r>
              <a:rPr lang="en-US" dirty="0"/>
              <a:t>s.</a:t>
            </a:r>
          </a:p>
          <a:p>
            <a:r>
              <a:rPr lang="en-US" b="1" dirty="0"/>
              <a:t>Project</a:t>
            </a:r>
            <a:r>
              <a:rPr lang="en-US" dirty="0"/>
              <a:t> have at least one </a:t>
            </a:r>
            <a:r>
              <a:rPr lang="en-US" b="1" dirty="0"/>
              <a:t>student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b="1" dirty="0"/>
              <a:t>project</a:t>
            </a:r>
            <a:r>
              <a:rPr lang="en-US" dirty="0"/>
              <a:t> manage by at least one </a:t>
            </a:r>
            <a:r>
              <a:rPr lang="en-US" b="1" dirty="0"/>
              <a:t>instructor</a:t>
            </a:r>
            <a:r>
              <a:rPr lang="en-US" dirty="0"/>
              <a:t>.</a:t>
            </a:r>
          </a:p>
          <a:p>
            <a:r>
              <a:rPr lang="en-US" b="1" dirty="0"/>
              <a:t>Instructor</a:t>
            </a:r>
            <a:r>
              <a:rPr lang="en-US" dirty="0"/>
              <a:t>s can supervise many </a:t>
            </a:r>
            <a:r>
              <a:rPr lang="en-US" b="1" dirty="0"/>
              <a:t>project</a:t>
            </a:r>
            <a:r>
              <a:rPr lang="en-US" dirty="0"/>
              <a:t>s.</a:t>
            </a:r>
          </a:p>
          <a:p>
            <a:r>
              <a:rPr lang="en-US" dirty="0"/>
              <a:t>Each </a:t>
            </a:r>
            <a:r>
              <a:rPr lang="en-US" b="1" dirty="0"/>
              <a:t>course</a:t>
            </a:r>
            <a:r>
              <a:rPr lang="en-US" dirty="0"/>
              <a:t> lecture by at least one </a:t>
            </a:r>
            <a:r>
              <a:rPr lang="en-US" b="1" dirty="0"/>
              <a:t>instructor</a:t>
            </a:r>
            <a:r>
              <a:rPr lang="en-US" dirty="0"/>
              <a:t>. </a:t>
            </a:r>
          </a:p>
          <a:p>
            <a:r>
              <a:rPr lang="en-US" dirty="0"/>
              <a:t>An </a:t>
            </a:r>
            <a:r>
              <a:rPr lang="en-US" b="1" dirty="0"/>
              <a:t>instructor</a:t>
            </a:r>
            <a:r>
              <a:rPr lang="en-US" dirty="0"/>
              <a:t> can lecture many course. Each </a:t>
            </a:r>
            <a:r>
              <a:rPr lang="en-US" b="1" dirty="0"/>
              <a:t>course</a:t>
            </a:r>
            <a:r>
              <a:rPr lang="en-US" dirty="0"/>
              <a:t> have a semester and a year.</a:t>
            </a:r>
          </a:p>
          <a:p>
            <a:r>
              <a:rPr lang="en-US" dirty="0"/>
              <a:t>All </a:t>
            </a:r>
            <a:r>
              <a:rPr lang="en-US" b="1" dirty="0"/>
              <a:t>department</a:t>
            </a:r>
            <a:r>
              <a:rPr lang="en-US" dirty="0"/>
              <a:t>s have at least one </a:t>
            </a:r>
            <a:r>
              <a:rPr lang="en-US" b="1" dirty="0"/>
              <a:t>instructor</a:t>
            </a:r>
            <a:r>
              <a:rPr lang="en-US" dirty="0"/>
              <a:t>.</a:t>
            </a:r>
          </a:p>
          <a:p>
            <a:r>
              <a:rPr lang="en-US" dirty="0"/>
              <a:t>An </a:t>
            </a:r>
            <a:r>
              <a:rPr lang="en-US" b="1" dirty="0"/>
              <a:t>instructor</a:t>
            </a:r>
            <a:r>
              <a:rPr lang="en-US" dirty="0"/>
              <a:t> be assigned a </a:t>
            </a:r>
            <a:r>
              <a:rPr lang="en-US" b="1" dirty="0"/>
              <a:t>department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044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9BEE-A059-3AF1-A08F-0AA35587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781"/>
            <a:ext cx="10515600" cy="894332"/>
          </a:xfrm>
        </p:spPr>
        <p:txBody>
          <a:bodyPr/>
          <a:lstStyle/>
          <a:p>
            <a:r>
              <a:rPr lang="en-TR" dirty="0"/>
              <a:t>Conceptual Design</a:t>
            </a:r>
          </a:p>
        </p:txBody>
      </p:sp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09967013-F4F5-0EA8-DF34-43536A45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6845"/>
            <a:ext cx="10515600" cy="5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CA1C-8BEB-3E11-0E72-884693DD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49" y="178159"/>
            <a:ext cx="10515600" cy="960528"/>
          </a:xfrm>
        </p:spPr>
        <p:txBody>
          <a:bodyPr/>
          <a:lstStyle/>
          <a:p>
            <a:r>
              <a:rPr lang="en-TR" dirty="0"/>
              <a:t>Logical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828-4249-0856-F6B3-9E917C3E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138687"/>
            <a:ext cx="11248846" cy="5354188"/>
          </a:xfrm>
        </p:spPr>
        <p:txBody>
          <a:bodyPr>
            <a:noAutofit/>
          </a:bodyPr>
          <a:lstStyle/>
          <a:p>
            <a:r>
              <a:rPr lang="en-TR" dirty="0"/>
              <a:t>STUDENT (</a:t>
            </a:r>
            <a:r>
              <a:rPr lang="en-TR" u="sng" dirty="0"/>
              <a:t>student_</a:t>
            </a:r>
            <a:r>
              <a:rPr lang="en-TR" dirty="0"/>
              <a:t>id, stu_name, stu_surname, stu_email, stu_age, year_enrolled, </a:t>
            </a:r>
            <a:r>
              <a:rPr lang="en-TR" u="sng" dirty="0"/>
              <a:t>dep_id</a:t>
            </a:r>
            <a:r>
              <a:rPr lang="en-TR" dirty="0"/>
              <a:t> (</a:t>
            </a:r>
            <a:r>
              <a:rPr lang="en-TR" i="1" dirty="0"/>
              <a:t>FK refers to DEPARTMENT</a:t>
            </a:r>
            <a:r>
              <a:rPr lang="en-TR" dirty="0"/>
              <a:t>))</a:t>
            </a:r>
          </a:p>
          <a:p>
            <a:endParaRPr lang="en-TR" dirty="0"/>
          </a:p>
          <a:p>
            <a:r>
              <a:rPr lang="en-TR" dirty="0"/>
              <a:t>DEPARTMENT (</a:t>
            </a:r>
            <a:r>
              <a:rPr lang="en-TR" u="sng" dirty="0"/>
              <a:t>department_id</a:t>
            </a:r>
            <a:r>
              <a:rPr lang="en-TR" dirty="0"/>
              <a:t>, dep_name)</a:t>
            </a:r>
          </a:p>
          <a:p>
            <a:endParaRPr lang="en-TR" dirty="0"/>
          </a:p>
          <a:p>
            <a:r>
              <a:rPr lang="en-TR" dirty="0"/>
              <a:t>COURSE (</a:t>
            </a:r>
            <a:r>
              <a:rPr lang="en-TR" u="sng" dirty="0"/>
              <a:t>course_id</a:t>
            </a:r>
            <a:r>
              <a:rPr lang="en-TR" dirty="0"/>
              <a:t>, course_name, credit_points)</a:t>
            </a:r>
          </a:p>
          <a:p>
            <a:pPr marL="0" indent="0">
              <a:buNone/>
            </a:pPr>
            <a:endParaRPr lang="en-TR" u="sng" dirty="0"/>
          </a:p>
          <a:p>
            <a:r>
              <a:rPr lang="en-TR" dirty="0"/>
              <a:t>INSTRUCTOR (</a:t>
            </a:r>
            <a:r>
              <a:rPr lang="en-TR" u="sng" dirty="0"/>
              <a:t>instructor_id</a:t>
            </a:r>
            <a:r>
              <a:rPr lang="en-TR" dirty="0"/>
              <a:t>, instructor_name, instructor_surname, instructor_mail, instructor_phone, </a:t>
            </a:r>
            <a:r>
              <a:rPr lang="en-TR" u="sng" dirty="0"/>
              <a:t>dept_id</a:t>
            </a:r>
            <a:r>
              <a:rPr lang="en-TR" dirty="0"/>
              <a:t>(</a:t>
            </a:r>
            <a:r>
              <a:rPr lang="en-TR" i="1" dirty="0"/>
              <a:t>FK refers to DEPARTMENT</a:t>
            </a:r>
            <a:r>
              <a:rPr lang="en-TR" dirty="0"/>
              <a:t>))</a:t>
            </a:r>
          </a:p>
          <a:p>
            <a:endParaRPr lang="en-TR" dirty="0"/>
          </a:p>
          <a:p>
            <a:r>
              <a:rPr lang="en-TR" dirty="0"/>
              <a:t>PROJECT (</a:t>
            </a:r>
            <a:r>
              <a:rPr lang="en-TR" u="sng" dirty="0"/>
              <a:t>project_id</a:t>
            </a:r>
            <a:r>
              <a:rPr lang="en-TR" dirty="0"/>
              <a:t>, project_name, start_date, end_date, budget)</a:t>
            </a:r>
            <a:endParaRPr lang="en-TR" u="sng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8309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F35B-3487-C3C1-B126-03FC0DCF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8" y="521673"/>
            <a:ext cx="11694543" cy="5814654"/>
          </a:xfrm>
        </p:spPr>
        <p:txBody>
          <a:bodyPr anchor="t">
            <a:normAutofit lnSpcReduction="10000"/>
          </a:bodyPr>
          <a:lstStyle/>
          <a:p>
            <a:r>
              <a:rPr lang="en-TR" dirty="0"/>
              <a:t>SUPERVISE (</a:t>
            </a:r>
            <a:r>
              <a:rPr lang="en-TR" u="sng" dirty="0"/>
              <a:t>p_id</a:t>
            </a:r>
            <a:r>
              <a:rPr lang="en-TR" dirty="0"/>
              <a:t> (</a:t>
            </a:r>
            <a:r>
              <a:rPr lang="en-TR" i="1" dirty="0"/>
              <a:t>FK refers to PROJECT)</a:t>
            </a:r>
            <a:r>
              <a:rPr lang="en-TR" dirty="0"/>
              <a:t>, </a:t>
            </a:r>
            <a:r>
              <a:rPr lang="en-TR" u="sng" dirty="0"/>
              <a:t>i_id</a:t>
            </a:r>
            <a:r>
              <a:rPr lang="en-TR" dirty="0"/>
              <a:t> (</a:t>
            </a:r>
            <a:r>
              <a:rPr lang="en-TR" i="1" dirty="0"/>
              <a:t>FK refers to INSTRUCTOR))</a:t>
            </a:r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ENROLL (mark, grade, </a:t>
            </a:r>
            <a:r>
              <a:rPr lang="en-TR" u="sng" dirty="0"/>
              <a:t>s_id</a:t>
            </a:r>
            <a:r>
              <a:rPr lang="en-TR" dirty="0"/>
              <a:t>(</a:t>
            </a:r>
            <a:r>
              <a:rPr lang="en-TR" i="1" dirty="0"/>
              <a:t>FK refers to STUDENT)</a:t>
            </a:r>
            <a:r>
              <a:rPr lang="en-TR" dirty="0"/>
              <a:t>, </a:t>
            </a:r>
            <a:r>
              <a:rPr lang="en-TR" u="sng" dirty="0"/>
              <a:t>c_id</a:t>
            </a:r>
            <a:r>
              <a:rPr lang="en-TR" dirty="0"/>
              <a:t> (</a:t>
            </a:r>
            <a:r>
              <a:rPr lang="en-TR" i="1" dirty="0"/>
              <a:t>FK refers to COURSE))</a:t>
            </a:r>
          </a:p>
          <a:p>
            <a:pPr marL="0" indent="0">
              <a:buNone/>
            </a:pPr>
            <a:endParaRPr lang="en-TR" i="1" dirty="0"/>
          </a:p>
          <a:p>
            <a:r>
              <a:rPr lang="en-TR" dirty="0"/>
              <a:t>CLUB (</a:t>
            </a:r>
            <a:r>
              <a:rPr lang="en-TR" u="sng" dirty="0"/>
              <a:t>club_id</a:t>
            </a:r>
            <a:r>
              <a:rPr lang="en-TR" dirty="0"/>
              <a:t>, club_name, </a:t>
            </a:r>
            <a:r>
              <a:rPr lang="en-TR" u="sng" dirty="0"/>
              <a:t>stu_id</a:t>
            </a:r>
            <a:r>
              <a:rPr lang="en-TR" dirty="0"/>
              <a:t> (</a:t>
            </a:r>
            <a:r>
              <a:rPr lang="en-TR" i="1" dirty="0"/>
              <a:t>FK refers to STUDENT))</a:t>
            </a:r>
          </a:p>
          <a:p>
            <a:pPr marL="0" indent="0">
              <a:buNone/>
            </a:pPr>
            <a:endParaRPr lang="en-TR" i="1" dirty="0"/>
          </a:p>
          <a:p>
            <a:r>
              <a:rPr lang="en-TR" dirty="0"/>
              <a:t>MEMBER (</a:t>
            </a:r>
            <a:r>
              <a:rPr lang="en-TR" u="sng" dirty="0"/>
              <a:t>n_club_id</a:t>
            </a:r>
            <a:r>
              <a:rPr lang="en-TR" dirty="0"/>
              <a:t>(</a:t>
            </a:r>
            <a:r>
              <a:rPr lang="en-TR" i="1" dirty="0"/>
              <a:t>FK refers to CLUB), </a:t>
            </a:r>
            <a:r>
              <a:rPr lang="en-TR" u="sng" dirty="0"/>
              <a:t>n_stu_id</a:t>
            </a:r>
            <a:r>
              <a:rPr lang="en-TR" dirty="0"/>
              <a:t>(</a:t>
            </a:r>
            <a:r>
              <a:rPr lang="en-TR" i="1" dirty="0"/>
              <a:t>FK refers to STUDENT)</a:t>
            </a:r>
          </a:p>
          <a:p>
            <a:pPr marL="0" indent="0">
              <a:buNone/>
            </a:pPr>
            <a:endParaRPr lang="en-TR" i="1" dirty="0"/>
          </a:p>
          <a:p>
            <a:r>
              <a:rPr lang="en-TR" dirty="0"/>
              <a:t>PARTİCİPATE (</a:t>
            </a:r>
            <a:r>
              <a:rPr lang="en-TR" u="sng" dirty="0"/>
              <a:t>p_id</a:t>
            </a:r>
            <a:r>
              <a:rPr lang="en-TR" dirty="0"/>
              <a:t> (</a:t>
            </a:r>
            <a:r>
              <a:rPr lang="en-TR" i="1" dirty="0"/>
              <a:t>FK refers to PROJECT), </a:t>
            </a:r>
            <a:r>
              <a:rPr lang="en-TR" u="sng" dirty="0"/>
              <a:t>s_id</a:t>
            </a:r>
            <a:r>
              <a:rPr lang="en-TR" dirty="0"/>
              <a:t> (</a:t>
            </a:r>
            <a:r>
              <a:rPr lang="en-TR" i="1" dirty="0"/>
              <a:t>FK refers to STUDENT))</a:t>
            </a:r>
          </a:p>
          <a:p>
            <a:endParaRPr lang="en-TR" i="1" dirty="0"/>
          </a:p>
          <a:p>
            <a:r>
              <a:rPr lang="en-TR" dirty="0"/>
              <a:t>LECTURE (</a:t>
            </a:r>
            <a:r>
              <a:rPr lang="en-TR" u="sng" dirty="0"/>
              <a:t>inst_id</a:t>
            </a:r>
            <a:r>
              <a:rPr lang="en-TR" dirty="0"/>
              <a:t>(</a:t>
            </a:r>
            <a:r>
              <a:rPr lang="en-TR" i="1" dirty="0"/>
              <a:t>FK refers to INSTRUCTOR</a:t>
            </a:r>
            <a:r>
              <a:rPr lang="en-TR" dirty="0"/>
              <a:t>), cour_id(</a:t>
            </a:r>
            <a:r>
              <a:rPr lang="en-TR" i="1" dirty="0"/>
              <a:t>FK refers to COURSE</a:t>
            </a:r>
            <a:r>
              <a:rPr lang="en-TR" dirty="0"/>
              <a:t>), semester, year)</a:t>
            </a:r>
          </a:p>
          <a:p>
            <a:pPr marL="0" indent="0">
              <a:buNone/>
            </a:pPr>
            <a:endParaRPr lang="en-TR" i="1" dirty="0"/>
          </a:p>
          <a:p>
            <a:pPr marL="0" indent="0">
              <a:buNone/>
            </a:pPr>
            <a:endParaRPr lang="en-TR" i="1" u="sng" dirty="0"/>
          </a:p>
        </p:txBody>
      </p:sp>
    </p:spTree>
    <p:extLst>
      <p:ext uri="{BB962C8B-B14F-4D97-AF65-F5344CB8AC3E}">
        <p14:creationId xmlns:p14="http://schemas.microsoft.com/office/powerpoint/2010/main" val="16606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course&#10;&#10;Description automatically generated">
            <a:extLst>
              <a:ext uri="{FF2B5EF4-FFF2-40B4-BE49-F238E27FC236}">
                <a16:creationId xmlns:a16="http://schemas.microsoft.com/office/drawing/2014/main" id="{1060B179-6BDA-820E-15F2-1B34ED94B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53" y="1013432"/>
            <a:ext cx="11891293" cy="4831136"/>
          </a:xfrm>
        </p:spPr>
      </p:pic>
    </p:spTree>
    <p:extLst>
      <p:ext uri="{BB962C8B-B14F-4D97-AF65-F5344CB8AC3E}">
        <p14:creationId xmlns:p14="http://schemas.microsoft.com/office/powerpoint/2010/main" val="55177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261872"/>
            <a:ext cx="3950553" cy="29133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i="1" noProof="1"/>
              <a:t>1. STUDENT</a:t>
            </a:r>
          </a:p>
          <a:p>
            <a:pPr marL="0" indent="0">
              <a:buNone/>
            </a:pPr>
            <a:r>
              <a:rPr lang="en-US" sz="1800" noProof="1"/>
              <a:t>Create table “hazal”.”student”(</a:t>
            </a:r>
          </a:p>
          <a:p>
            <a:pPr marL="0" indent="0">
              <a:buNone/>
            </a:pPr>
            <a:r>
              <a:rPr lang="en-US" sz="1800" noProof="1"/>
              <a:t>“student_id” number(*,0),</a:t>
            </a:r>
          </a:p>
          <a:p>
            <a:pPr marL="0" indent="0">
              <a:buNone/>
            </a:pPr>
            <a:r>
              <a:rPr lang="en-US" sz="1800" noProof="1"/>
              <a:t>“stu_name” varchar2(30 byte) not null enable,</a:t>
            </a:r>
          </a:p>
          <a:p>
            <a:pPr marL="0" indent="0">
              <a:buNone/>
            </a:pPr>
            <a:r>
              <a:rPr lang="en-US" sz="1800" noProof="1"/>
              <a:t>“stu_surname” varchar2(30 byte) not null enable,</a:t>
            </a:r>
          </a:p>
          <a:p>
            <a:pPr marL="0" indent="0">
              <a:buNone/>
            </a:pPr>
            <a:r>
              <a:rPr lang="en-US" sz="1800" noProof="1"/>
              <a:t>“stu_email” varchar2(30 byte),</a:t>
            </a:r>
          </a:p>
          <a:p>
            <a:pPr marL="0" indent="0">
              <a:buNone/>
            </a:pPr>
            <a:r>
              <a:rPr lang="en-US" sz="1800" noProof="1"/>
              <a:t>“stu_age” number(*,0),</a:t>
            </a:r>
          </a:p>
          <a:p>
            <a:pPr marL="0" indent="0">
              <a:buNone/>
            </a:pPr>
            <a:r>
              <a:rPr lang="en-US" sz="1800" noProof="1"/>
              <a:t>“year_enrolled” number(*,0) not null enable,</a:t>
            </a:r>
          </a:p>
          <a:p>
            <a:pPr marL="0" indent="0">
              <a:buNone/>
            </a:pPr>
            <a:r>
              <a:rPr lang="en-US" sz="1800" noProof="1"/>
              <a:t>“department_id” number not null enable,</a:t>
            </a:r>
          </a:p>
          <a:p>
            <a:pPr marL="0" indent="0">
              <a:buNone/>
            </a:pPr>
            <a:r>
              <a:rPr lang="en-US" sz="1800" noProof="1"/>
              <a:t>Primary key (“student_id”));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261449" y="1495776"/>
            <a:ext cx="7471954" cy="13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insert into student values(10020030010, ‘MUSTAFA’, ‘ÇELİK’, ’celik_mustafa@atilim.edu.tr’, 22, 2019, 2)</a:t>
            </a:r>
          </a:p>
          <a:p>
            <a:pPr marL="0" indent="0">
              <a:buNone/>
            </a:pPr>
            <a:r>
              <a:rPr lang="en-US" sz="1400" noProof="1"/>
              <a:t>insert into student values(10020030002, ‘NECMİ MERT’, ‘KINAY’, ’ncmrt@atilim.edu.tr’, 21, 2019, 1)</a:t>
            </a:r>
          </a:p>
          <a:p>
            <a:pPr marL="0" indent="0">
              <a:buNone/>
            </a:pPr>
            <a:r>
              <a:rPr lang="en-US" sz="1400" noProof="1"/>
              <a:t>insert into student values(10020030001, ‘DENİZ ARDA’, ‘KÜÇÜK’, ’dnzrd@atilim.edu.tr’, 21, 2019, 1)</a:t>
            </a:r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0EF7C-6D6B-5A0A-0237-4F3994CF7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3"/>
          <a:stretch/>
        </p:blipFill>
        <p:spPr>
          <a:xfrm>
            <a:off x="1370222" y="4634068"/>
            <a:ext cx="9451555" cy="9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85B-085F-7929-6869-686D8F4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 fontScale="90000"/>
          </a:bodyPr>
          <a:lstStyle/>
          <a:p>
            <a:r>
              <a:rPr lang="en-TR" dirty="0"/>
              <a:t>Physical Design-Create Tables&amp;Insert Records(2)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75EC-5FD1-425C-D0CD-30736CB0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261872"/>
            <a:ext cx="3950553" cy="291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noProof="1"/>
              <a:t>2. PROJECT</a:t>
            </a:r>
          </a:p>
          <a:p>
            <a:pPr marL="0" indent="0">
              <a:buNone/>
            </a:pPr>
            <a:r>
              <a:rPr lang="en-US" sz="1400" noProof="1"/>
              <a:t>Create table “hazal”.”project”(</a:t>
            </a:r>
          </a:p>
          <a:p>
            <a:pPr marL="0" indent="0">
              <a:buNone/>
            </a:pPr>
            <a:r>
              <a:rPr lang="en-US" sz="1400" noProof="1"/>
              <a:t>“project_id” varchar2(10 byte),</a:t>
            </a:r>
          </a:p>
          <a:p>
            <a:pPr marL="0" indent="0">
              <a:buNone/>
            </a:pPr>
            <a:r>
              <a:rPr lang="en-US" sz="1400" noProof="1"/>
              <a:t>“project_name” varchar2(50 byte) not null enable,</a:t>
            </a:r>
          </a:p>
          <a:p>
            <a:pPr marL="0" indent="0">
              <a:buNone/>
            </a:pPr>
            <a:r>
              <a:rPr lang="en-US" sz="1400" noProof="1"/>
              <a:t>“start_date” date not null enable,</a:t>
            </a:r>
          </a:p>
          <a:p>
            <a:pPr marL="0" indent="0">
              <a:buNone/>
            </a:pPr>
            <a:r>
              <a:rPr lang="en-US" sz="1400" noProof="1"/>
              <a:t>“end_date” date not null enable,</a:t>
            </a:r>
          </a:p>
          <a:p>
            <a:pPr marL="0" indent="0">
              <a:buNone/>
            </a:pPr>
            <a:r>
              <a:rPr lang="en-US" sz="1400" noProof="1"/>
              <a:t>“budget” number(*,0),</a:t>
            </a:r>
          </a:p>
          <a:p>
            <a:pPr marL="0" indent="0">
              <a:buNone/>
            </a:pPr>
            <a:r>
              <a:rPr lang="en-US" sz="1400" noProof="1"/>
              <a:t>Primary key (“project_id”));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FEF68-CF47-FDD2-ED77-3F99495E6E13}"/>
              </a:ext>
            </a:extLst>
          </p:cNvPr>
          <p:cNvSpPr txBox="1">
            <a:spLocks/>
          </p:cNvSpPr>
          <p:nvPr/>
        </p:nvSpPr>
        <p:spPr>
          <a:xfrm>
            <a:off x="4514068" y="1261870"/>
            <a:ext cx="7461114" cy="17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insert into project values(‘PROJ01’, ’Eye Tracking Project’, ’15/02/2022’, ’15/08/2022’, 10000)</a:t>
            </a:r>
          </a:p>
          <a:p>
            <a:pPr marL="0" indent="0">
              <a:buNone/>
            </a:pPr>
            <a:r>
              <a:rPr lang="en-US" sz="1400" noProof="1"/>
              <a:t>insert into project values(‘PROJ02’, ’3D Printer Development’, ’10/09/2021’, ’15/01/2022’, 8000)</a:t>
            </a:r>
          </a:p>
          <a:p>
            <a:pPr marL="0" indent="0">
              <a:buNone/>
            </a:pPr>
            <a:r>
              <a:rPr lang="en-US" sz="1400" noProof="1"/>
              <a:t>insert into project values(‘PROJ01’, ’Artificial Intelligence-based Automation’, ’05/01/2023’, ’05/05/2023’, 12000)</a:t>
            </a:r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sz="1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C9286F-8958-E906-000C-28EB358CF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5"/>
          <a:stretch/>
        </p:blipFill>
        <p:spPr>
          <a:xfrm>
            <a:off x="2005012" y="4514787"/>
            <a:ext cx="8181975" cy="10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1937</Words>
  <Application>Microsoft Macintosh PowerPoint</Application>
  <PresentationFormat>Widescreen</PresentationFormat>
  <Paragraphs>217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Student Information System Database</vt:lpstr>
      <vt:lpstr>Introduction</vt:lpstr>
      <vt:lpstr>PowerPoint Presentation</vt:lpstr>
      <vt:lpstr>Conceptual Design</vt:lpstr>
      <vt:lpstr>Logical Design</vt:lpstr>
      <vt:lpstr>PowerPoint Presentation</vt:lpstr>
      <vt:lpstr>PowerPoint Presentation</vt:lpstr>
      <vt:lpstr>Physical Design-Create Tables&amp;Insert Records(1)</vt:lpstr>
      <vt:lpstr>Physical Design-Create Tables&amp;Insert Records(2)</vt:lpstr>
      <vt:lpstr>Physical Design-Create Tables&amp;Insert Records(3)</vt:lpstr>
      <vt:lpstr>Physical Design-Create Tables&amp;Insert Records(4)</vt:lpstr>
      <vt:lpstr>Physical Design-Create Tables&amp;Insert Records(5)</vt:lpstr>
      <vt:lpstr>Physical Design-Create Tables&amp;Insert Records(6)</vt:lpstr>
      <vt:lpstr>Physical Design-Create Tables&amp;Insert Records(7)</vt:lpstr>
      <vt:lpstr>Physical Design-Create Tables&amp;Insert Records(8)</vt:lpstr>
      <vt:lpstr>Physical Design-Create Tables&amp;Insert Records(9)</vt:lpstr>
      <vt:lpstr>Physical Design-Create Tables&amp;Insert Records(10)</vt:lpstr>
      <vt:lpstr>Physical Design-Create Tables&amp;Insert Records(11)</vt:lpstr>
      <vt:lpstr>Physical Design-Queries(1)</vt:lpstr>
      <vt:lpstr>Physical Design-Queries(2)</vt:lpstr>
      <vt:lpstr>Physical Design-Queries(3)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 Database</dc:title>
  <dc:creator>Hazal PALTACI</dc:creator>
  <cp:lastModifiedBy>Hazal PALTACI</cp:lastModifiedBy>
  <cp:revision>5</cp:revision>
  <dcterms:created xsi:type="dcterms:W3CDTF">2024-01-03T08:54:41Z</dcterms:created>
  <dcterms:modified xsi:type="dcterms:W3CDTF">2024-04-06T21:10:07Z</dcterms:modified>
</cp:coreProperties>
</file>