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oppins"/>
      <p:bold r:id="rId17"/>
      <p:boldItalic r:id="rId18"/>
    </p:embeddedFont>
    <p:embeddedFont>
      <p:font typeface="Archivo Black"/>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C1885A-1B49-4E89-A30C-C6AD60BC922A}">
  <a:tblStyle styleId="{0FC1885A-1B49-4E89-A30C-C6AD60BC922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oppins-bold.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rchivoBlack-regular.fntdata"/><Relationship Id="rId6" Type="http://schemas.openxmlformats.org/officeDocument/2006/relationships/notesMaster" Target="notesMasters/notesMaster1.xml"/><Relationship Id="rId18" Type="http://schemas.openxmlformats.org/officeDocument/2006/relationships/font" Target="fonts/Poppins-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83" name="Shape 83"/>
        <p:cNvGrpSpPr/>
        <p:nvPr/>
      </p:nvGrpSpPr>
      <p:grpSpPr>
        <a:xfrm>
          <a:off x="0" y="0"/>
          <a:ext cx="0" cy="0"/>
          <a:chOff x="0" y="0"/>
          <a:chExt cx="0" cy="0"/>
        </a:xfrm>
      </p:grpSpPr>
      <p:grpSp>
        <p:nvGrpSpPr>
          <p:cNvPr id="84" name="Google Shape;84;p13"/>
          <p:cNvGrpSpPr/>
          <p:nvPr/>
        </p:nvGrpSpPr>
        <p:grpSpPr>
          <a:xfrm>
            <a:off x="497048" y="3210723"/>
            <a:ext cx="10411455" cy="1011648"/>
            <a:chOff x="0" y="0"/>
            <a:chExt cx="13881940" cy="1348864"/>
          </a:xfrm>
        </p:grpSpPr>
        <p:sp>
          <p:nvSpPr>
            <p:cNvPr id="85" name="Google Shape;85;p13"/>
            <p:cNvSpPr/>
            <p:nvPr/>
          </p:nvSpPr>
          <p:spPr>
            <a:xfrm>
              <a:off x="0" y="0"/>
              <a:ext cx="13881940" cy="1348864"/>
            </a:xfrm>
            <a:custGeom>
              <a:rect b="b" l="l" r="r" t="t"/>
              <a:pathLst>
                <a:path extrusionOk="0" h="1348864" w="13881940">
                  <a:moveTo>
                    <a:pt x="0" y="0"/>
                  </a:moveTo>
                  <a:lnTo>
                    <a:pt x="13881940" y="0"/>
                  </a:lnTo>
                  <a:lnTo>
                    <a:pt x="13881940" y="1348864"/>
                  </a:lnTo>
                  <a:lnTo>
                    <a:pt x="0" y="1348864"/>
                  </a:lnTo>
                  <a:close/>
                </a:path>
              </a:pathLst>
            </a:custGeom>
            <a:solidFill>
              <a:srgbClr val="000000">
                <a:alpha val="0"/>
              </a:srgbClr>
            </a:solidFill>
            <a:ln>
              <a:noFill/>
            </a:ln>
          </p:spPr>
        </p:sp>
        <p:sp>
          <p:nvSpPr>
            <p:cNvPr id="86" name="Google Shape;86;p13"/>
            <p:cNvSpPr txBox="1"/>
            <p:nvPr/>
          </p:nvSpPr>
          <p:spPr>
            <a:xfrm>
              <a:off x="0" y="9525"/>
              <a:ext cx="13881940" cy="1339339"/>
            </a:xfrm>
            <a:prstGeom prst="rect">
              <a:avLst/>
            </a:prstGeom>
            <a:noFill/>
            <a:ln>
              <a:noFill/>
            </a:ln>
          </p:spPr>
          <p:txBody>
            <a:bodyPr anchorCtr="0" anchor="t" bIns="0" lIns="0" spcFirstLastPara="1" rIns="0" wrap="square" tIns="0">
              <a:noAutofit/>
            </a:bodyPr>
            <a:lstStyle/>
            <a:p>
              <a:pPr indent="0" lvl="0" marL="0" marR="0" rtl="0" algn="l">
                <a:lnSpc>
                  <a:spcPct val="114992"/>
                </a:lnSpc>
                <a:spcBef>
                  <a:spcPts val="0"/>
                </a:spcBef>
                <a:spcAft>
                  <a:spcPts val="0"/>
                </a:spcAft>
                <a:buNone/>
              </a:pPr>
              <a:r>
                <a:rPr b="0" i="0" lang="en-US" sz="5056" u="none" cap="none" strike="noStrike">
                  <a:solidFill>
                    <a:srgbClr val="F2F2F2"/>
                  </a:solidFill>
                  <a:latin typeface="Archivo Black"/>
                  <a:ea typeface="Archivo Black"/>
                  <a:cs typeface="Archivo Black"/>
                  <a:sym typeface="Archivo Black"/>
                </a:rPr>
                <a:t>Araştırma Yöntem ve Teknikleri</a:t>
              </a:r>
              <a:endParaRPr/>
            </a:p>
          </p:txBody>
        </p:sp>
      </p:grpSp>
      <p:grpSp>
        <p:nvGrpSpPr>
          <p:cNvPr id="87" name="Google Shape;87;p13"/>
          <p:cNvGrpSpPr/>
          <p:nvPr/>
        </p:nvGrpSpPr>
        <p:grpSpPr>
          <a:xfrm>
            <a:off x="497048" y="5505682"/>
            <a:ext cx="9760979" cy="489075"/>
            <a:chOff x="0" y="0"/>
            <a:chExt cx="13014638" cy="652100"/>
          </a:xfrm>
        </p:grpSpPr>
        <p:sp>
          <p:nvSpPr>
            <p:cNvPr id="88" name="Google Shape;88;p13"/>
            <p:cNvSpPr/>
            <p:nvPr/>
          </p:nvSpPr>
          <p:spPr>
            <a:xfrm>
              <a:off x="0" y="0"/>
              <a:ext cx="13014638" cy="652100"/>
            </a:xfrm>
            <a:custGeom>
              <a:rect b="b" l="l" r="r" t="t"/>
              <a:pathLst>
                <a:path extrusionOk="0" h="652100" w="13014638">
                  <a:moveTo>
                    <a:pt x="0" y="0"/>
                  </a:moveTo>
                  <a:lnTo>
                    <a:pt x="13014638" y="0"/>
                  </a:lnTo>
                  <a:lnTo>
                    <a:pt x="13014638" y="652100"/>
                  </a:lnTo>
                  <a:lnTo>
                    <a:pt x="0" y="652100"/>
                  </a:lnTo>
                  <a:close/>
                </a:path>
              </a:pathLst>
            </a:custGeom>
            <a:solidFill>
              <a:srgbClr val="000000">
                <a:alpha val="0"/>
              </a:srgbClr>
            </a:solidFill>
            <a:ln>
              <a:noFill/>
            </a:ln>
          </p:spPr>
        </p:sp>
        <p:sp>
          <p:nvSpPr>
            <p:cNvPr id="89" name="Google Shape;89;p13"/>
            <p:cNvSpPr txBox="1"/>
            <p:nvPr/>
          </p:nvSpPr>
          <p:spPr>
            <a:xfrm>
              <a:off x="0" y="9525"/>
              <a:ext cx="13014638" cy="642575"/>
            </a:xfrm>
            <a:prstGeom prst="rect">
              <a:avLst/>
            </a:prstGeom>
            <a:noFill/>
            <a:ln>
              <a:noFill/>
            </a:ln>
          </p:spPr>
          <p:txBody>
            <a:bodyPr anchorCtr="0" anchor="t" bIns="0" lIns="0" spcFirstLastPara="1" rIns="0" wrap="square" tIns="0">
              <a:noAutofit/>
            </a:bodyPr>
            <a:lstStyle/>
            <a:p>
              <a:pPr indent="0" lvl="0" marL="0" marR="0" rtl="0" algn="l">
                <a:lnSpc>
                  <a:spcPct val="115039"/>
                </a:lnSpc>
                <a:spcBef>
                  <a:spcPts val="0"/>
                </a:spcBef>
                <a:spcAft>
                  <a:spcPts val="0"/>
                </a:spcAft>
                <a:buNone/>
              </a:pPr>
              <a:r>
                <a:rPr b="0" i="0" lang="en-US" sz="2520" u="none" cap="none" strike="noStrike">
                  <a:solidFill>
                    <a:srgbClr val="000000"/>
                  </a:solidFill>
                  <a:latin typeface="Archivo Black"/>
                  <a:ea typeface="Archivo Black"/>
                  <a:cs typeface="Archivo Black"/>
                  <a:sym typeface="Archivo Black"/>
                </a:rPr>
                <a:t>MiniProje2 Sunumu</a:t>
              </a:r>
              <a:endParaRPr/>
            </a:p>
          </p:txBody>
        </p:sp>
      </p:grpSp>
      <p:grpSp>
        <p:nvGrpSpPr>
          <p:cNvPr id="90" name="Google Shape;90;p13"/>
          <p:cNvGrpSpPr/>
          <p:nvPr/>
        </p:nvGrpSpPr>
        <p:grpSpPr>
          <a:xfrm>
            <a:off x="497048" y="5827455"/>
            <a:ext cx="10337972" cy="664680"/>
            <a:chOff x="0" y="-66675"/>
            <a:chExt cx="13783962" cy="886240"/>
          </a:xfrm>
        </p:grpSpPr>
        <p:sp>
          <p:nvSpPr>
            <p:cNvPr id="91" name="Google Shape;91;p13"/>
            <p:cNvSpPr/>
            <p:nvPr/>
          </p:nvSpPr>
          <p:spPr>
            <a:xfrm>
              <a:off x="0" y="0"/>
              <a:ext cx="13783962" cy="819565"/>
            </a:xfrm>
            <a:custGeom>
              <a:rect b="b" l="l" r="r" t="t"/>
              <a:pathLst>
                <a:path extrusionOk="0" h="819565" w="13783962">
                  <a:moveTo>
                    <a:pt x="0" y="0"/>
                  </a:moveTo>
                  <a:lnTo>
                    <a:pt x="13783962" y="0"/>
                  </a:lnTo>
                  <a:lnTo>
                    <a:pt x="13783962" y="819565"/>
                  </a:lnTo>
                  <a:lnTo>
                    <a:pt x="0" y="819565"/>
                  </a:lnTo>
                  <a:close/>
                </a:path>
              </a:pathLst>
            </a:custGeom>
            <a:solidFill>
              <a:srgbClr val="000000">
                <a:alpha val="0"/>
              </a:srgbClr>
            </a:solidFill>
            <a:ln>
              <a:noFill/>
            </a:ln>
          </p:spPr>
        </p:sp>
        <p:sp>
          <p:nvSpPr>
            <p:cNvPr id="92" name="Google Shape;92;p13"/>
            <p:cNvSpPr txBox="1"/>
            <p:nvPr/>
          </p:nvSpPr>
          <p:spPr>
            <a:xfrm>
              <a:off x="0" y="-66675"/>
              <a:ext cx="13783961" cy="886240"/>
            </a:xfrm>
            <a:prstGeom prst="rect">
              <a:avLst/>
            </a:prstGeom>
            <a:noFill/>
            <a:ln>
              <a:noFill/>
            </a:ln>
          </p:spPr>
          <p:txBody>
            <a:bodyPr anchorCtr="0" anchor="t" bIns="0" lIns="0" spcFirstLastPara="1" rIns="0" wrap="square" tIns="0">
              <a:noAutofit/>
            </a:bodyPr>
            <a:lstStyle/>
            <a:p>
              <a:pPr indent="0" lvl="0" marL="0" marR="0" rtl="0" algn="just">
                <a:lnSpc>
                  <a:spcPct val="1883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3" name="Google Shape;93;p13"/>
          <p:cNvSpPr/>
          <p:nvPr/>
        </p:nvSpPr>
        <p:spPr>
          <a:xfrm>
            <a:off x="10729926" y="2225821"/>
            <a:ext cx="6197047" cy="6118176"/>
          </a:xfrm>
          <a:custGeom>
            <a:rect b="b" l="l" r="r" t="t"/>
            <a:pathLst>
              <a:path extrusionOk="0" h="6118176" w="6197047">
                <a:moveTo>
                  <a:pt x="0" y="0"/>
                </a:moveTo>
                <a:lnTo>
                  <a:pt x="6197047" y="0"/>
                </a:lnTo>
                <a:lnTo>
                  <a:pt x="6197047" y="6118175"/>
                </a:lnTo>
                <a:lnTo>
                  <a:pt x="0" y="6118175"/>
                </a:lnTo>
                <a:lnTo>
                  <a:pt x="0" y="0"/>
                </a:lnTo>
                <a:close/>
              </a:path>
            </a:pathLst>
          </a:custGeom>
          <a:blipFill rotWithShape="1">
            <a:blip r:embed="rId3">
              <a:alphaModFix/>
            </a:blip>
            <a:stretch>
              <a:fillRect b="0" l="0" r="0" t="0"/>
            </a:stretch>
          </a:blipFill>
          <a:ln>
            <a:noFill/>
          </a:ln>
        </p:spPr>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205" name="Shape 205"/>
        <p:cNvGrpSpPr/>
        <p:nvPr/>
      </p:nvGrpSpPr>
      <p:grpSpPr>
        <a:xfrm>
          <a:off x="0" y="0"/>
          <a:ext cx="0" cy="0"/>
          <a:chOff x="0" y="0"/>
          <a:chExt cx="0" cy="0"/>
        </a:xfrm>
      </p:grpSpPr>
      <p:grpSp>
        <p:nvGrpSpPr>
          <p:cNvPr id="206" name="Google Shape;206;p22"/>
          <p:cNvGrpSpPr/>
          <p:nvPr/>
        </p:nvGrpSpPr>
        <p:grpSpPr>
          <a:xfrm>
            <a:off x="4945192" y="4441989"/>
            <a:ext cx="9207335" cy="1965788"/>
            <a:chOff x="0" y="-114300"/>
            <a:chExt cx="12276447" cy="2621051"/>
          </a:xfrm>
        </p:grpSpPr>
        <p:sp>
          <p:nvSpPr>
            <p:cNvPr id="207" name="Google Shape;207;p22"/>
            <p:cNvSpPr/>
            <p:nvPr/>
          </p:nvSpPr>
          <p:spPr>
            <a:xfrm>
              <a:off x="0" y="0"/>
              <a:ext cx="12276446" cy="2506751"/>
            </a:xfrm>
            <a:custGeom>
              <a:rect b="b" l="l" r="r" t="t"/>
              <a:pathLst>
                <a:path extrusionOk="0" h="2506751" w="12276446">
                  <a:moveTo>
                    <a:pt x="0" y="0"/>
                  </a:moveTo>
                  <a:lnTo>
                    <a:pt x="12276446" y="0"/>
                  </a:lnTo>
                  <a:lnTo>
                    <a:pt x="12276446" y="2506751"/>
                  </a:lnTo>
                  <a:lnTo>
                    <a:pt x="0" y="2506751"/>
                  </a:lnTo>
                  <a:close/>
                </a:path>
              </a:pathLst>
            </a:custGeom>
            <a:solidFill>
              <a:srgbClr val="000000">
                <a:alpha val="0"/>
              </a:srgbClr>
            </a:solidFill>
            <a:ln>
              <a:noFill/>
            </a:ln>
          </p:spPr>
        </p:sp>
        <p:sp>
          <p:nvSpPr>
            <p:cNvPr id="208" name="Google Shape;208;p22"/>
            <p:cNvSpPr txBox="1"/>
            <p:nvPr/>
          </p:nvSpPr>
          <p:spPr>
            <a:xfrm>
              <a:off x="0" y="-114300"/>
              <a:ext cx="12276447" cy="2621051"/>
            </a:xfrm>
            <a:prstGeom prst="rect">
              <a:avLst/>
            </a:prstGeom>
            <a:noFill/>
            <a:ln>
              <a:noFill/>
            </a:ln>
          </p:spPr>
          <p:txBody>
            <a:bodyPr anchorCtr="0" anchor="t" bIns="0" lIns="0" spcFirstLastPara="1" rIns="0" wrap="square" tIns="0">
              <a:noAutofit/>
            </a:bodyPr>
            <a:lstStyle/>
            <a:p>
              <a:pPr indent="0" lvl="0" marL="0" marR="0" rtl="0" algn="just">
                <a:lnSpc>
                  <a:spcPct val="137006"/>
                </a:lnSpc>
                <a:spcBef>
                  <a:spcPts val="0"/>
                </a:spcBef>
                <a:spcAft>
                  <a:spcPts val="0"/>
                </a:spcAft>
                <a:buNone/>
              </a:pPr>
              <a:r>
                <a:rPr b="1" i="0" lang="en-US" sz="4483" u="none" cap="none" strike="noStrike">
                  <a:solidFill>
                    <a:srgbClr val="F2F2F2"/>
                  </a:solidFill>
                  <a:latin typeface="Poppins"/>
                  <a:ea typeface="Poppins"/>
                  <a:cs typeface="Poppins"/>
                  <a:sym typeface="Poppins"/>
                </a:rPr>
                <a:t>Dinlediğiniz için teşekkürler...</a:t>
              </a:r>
              <a:endParaRPr/>
            </a:p>
            <a:p>
              <a:pPr indent="0" lvl="0" marL="0" marR="0" rtl="0" algn="just">
                <a:lnSpc>
                  <a:spcPct val="137006"/>
                </a:lnSpc>
                <a:spcBef>
                  <a:spcPts val="0"/>
                </a:spcBef>
                <a:spcAft>
                  <a:spcPts val="0"/>
                </a:spcAft>
                <a:buNone/>
              </a:pPr>
              <a:r>
                <a:t/>
              </a:r>
              <a:endParaRPr b="1" i="0" sz="4483" u="none" cap="none" strike="noStrike">
                <a:solidFill>
                  <a:srgbClr val="F2F2F2"/>
                </a:solidFill>
                <a:latin typeface="Poppins"/>
                <a:ea typeface="Poppins"/>
                <a:cs typeface="Poppins"/>
                <a:sym typeface="Poppins"/>
              </a:endParaRPr>
            </a:p>
          </p:txBody>
        </p:sp>
      </p:gr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97" name="Shape 97"/>
        <p:cNvGrpSpPr/>
        <p:nvPr/>
      </p:nvGrpSpPr>
      <p:grpSpPr>
        <a:xfrm>
          <a:off x="0" y="0"/>
          <a:ext cx="0" cy="0"/>
          <a:chOff x="0" y="0"/>
          <a:chExt cx="0" cy="0"/>
        </a:xfrm>
      </p:grpSpPr>
      <p:grpSp>
        <p:nvGrpSpPr>
          <p:cNvPr id="98" name="Google Shape;98;p14"/>
          <p:cNvGrpSpPr/>
          <p:nvPr/>
        </p:nvGrpSpPr>
        <p:grpSpPr>
          <a:xfrm>
            <a:off x="1028700" y="1037505"/>
            <a:ext cx="8663474" cy="1000655"/>
            <a:chOff x="0" y="0"/>
            <a:chExt cx="11551299" cy="1334206"/>
          </a:xfrm>
        </p:grpSpPr>
        <p:sp>
          <p:nvSpPr>
            <p:cNvPr id="99" name="Google Shape;99;p14"/>
            <p:cNvSpPr/>
            <p:nvPr/>
          </p:nvSpPr>
          <p:spPr>
            <a:xfrm>
              <a:off x="0" y="0"/>
              <a:ext cx="11551299" cy="1334206"/>
            </a:xfrm>
            <a:custGeom>
              <a:rect b="b" l="l" r="r" t="t"/>
              <a:pathLst>
                <a:path extrusionOk="0" h="1334206" w="11551299">
                  <a:moveTo>
                    <a:pt x="0" y="0"/>
                  </a:moveTo>
                  <a:lnTo>
                    <a:pt x="11551299" y="0"/>
                  </a:lnTo>
                  <a:lnTo>
                    <a:pt x="11551299" y="1334206"/>
                  </a:lnTo>
                  <a:lnTo>
                    <a:pt x="0" y="1334206"/>
                  </a:lnTo>
                  <a:close/>
                </a:path>
              </a:pathLst>
            </a:custGeom>
            <a:solidFill>
              <a:srgbClr val="000000">
                <a:alpha val="0"/>
              </a:srgbClr>
            </a:solidFill>
            <a:ln>
              <a:noFill/>
            </a:ln>
          </p:spPr>
        </p:sp>
        <p:sp>
          <p:nvSpPr>
            <p:cNvPr id="100" name="Google Shape;100;p14"/>
            <p:cNvSpPr txBox="1"/>
            <p:nvPr/>
          </p:nvSpPr>
          <p:spPr>
            <a:xfrm>
              <a:off x="0" y="9525"/>
              <a:ext cx="11551299" cy="1324681"/>
            </a:xfrm>
            <a:prstGeom prst="rect">
              <a:avLst/>
            </a:prstGeom>
            <a:noFill/>
            <a:ln>
              <a:noFill/>
            </a:ln>
          </p:spPr>
          <p:txBody>
            <a:bodyPr anchorCtr="0" anchor="t" bIns="0" lIns="0" spcFirstLastPara="1" rIns="0" wrap="square" tIns="0">
              <a:noAutofit/>
            </a:bodyPr>
            <a:lstStyle/>
            <a:p>
              <a:pPr indent="0" lvl="0" marL="0" marR="0" rtl="0" algn="l">
                <a:lnSpc>
                  <a:spcPct val="114993"/>
                </a:lnSpc>
                <a:spcBef>
                  <a:spcPts val="0"/>
                </a:spcBef>
                <a:spcAft>
                  <a:spcPts val="0"/>
                </a:spcAft>
                <a:buNone/>
              </a:pPr>
              <a:r>
                <a:rPr b="0" i="0" lang="en-US" sz="5109" u="none" cap="none" strike="noStrike">
                  <a:solidFill>
                    <a:srgbClr val="000000"/>
                  </a:solidFill>
                  <a:latin typeface="Archivo Black"/>
                  <a:ea typeface="Archivo Black"/>
                  <a:cs typeface="Archivo Black"/>
                  <a:sym typeface="Archivo Black"/>
                </a:rPr>
                <a:t>KONU TANITIMI</a:t>
              </a:r>
              <a:endParaRPr/>
            </a:p>
          </p:txBody>
        </p:sp>
      </p:grpSp>
      <p:sp>
        <p:nvSpPr>
          <p:cNvPr id="101" name="Google Shape;101;p14"/>
          <p:cNvSpPr/>
          <p:nvPr/>
        </p:nvSpPr>
        <p:spPr>
          <a:xfrm>
            <a:off x="6865763" y="1537832"/>
            <a:ext cx="9389554" cy="38100"/>
          </a:xfrm>
          <a:custGeom>
            <a:rect b="b" l="l" r="r" t="t"/>
            <a:pathLst>
              <a:path extrusionOk="0" h="50800" w="12519406">
                <a:moveTo>
                  <a:pt x="0" y="0"/>
                </a:moveTo>
                <a:lnTo>
                  <a:pt x="12519406" y="0"/>
                </a:lnTo>
                <a:lnTo>
                  <a:pt x="12519406" y="50800"/>
                </a:lnTo>
                <a:lnTo>
                  <a:pt x="0" y="50800"/>
                </a:lnTo>
                <a:close/>
              </a:path>
            </a:pathLst>
          </a:custGeom>
          <a:solidFill>
            <a:srgbClr val="F2F2F2"/>
          </a:solidFill>
          <a:ln>
            <a:noFill/>
          </a:ln>
        </p:spPr>
      </p:sp>
      <p:grpSp>
        <p:nvGrpSpPr>
          <p:cNvPr id="102" name="Google Shape;102;p14"/>
          <p:cNvGrpSpPr/>
          <p:nvPr/>
        </p:nvGrpSpPr>
        <p:grpSpPr>
          <a:xfrm>
            <a:off x="1028700" y="3236010"/>
            <a:ext cx="16230600" cy="5544950"/>
            <a:chOff x="0" y="-57150"/>
            <a:chExt cx="15459228" cy="5281421"/>
          </a:xfrm>
        </p:grpSpPr>
        <p:sp>
          <p:nvSpPr>
            <p:cNvPr id="103" name="Google Shape;103;p14"/>
            <p:cNvSpPr/>
            <p:nvPr/>
          </p:nvSpPr>
          <p:spPr>
            <a:xfrm>
              <a:off x="0" y="0"/>
              <a:ext cx="15459228" cy="5224271"/>
            </a:xfrm>
            <a:custGeom>
              <a:rect b="b" l="l" r="r" t="t"/>
              <a:pathLst>
                <a:path extrusionOk="0" h="5224271" w="15459228">
                  <a:moveTo>
                    <a:pt x="0" y="0"/>
                  </a:moveTo>
                  <a:lnTo>
                    <a:pt x="15459228" y="0"/>
                  </a:lnTo>
                  <a:lnTo>
                    <a:pt x="15459228" y="5224271"/>
                  </a:lnTo>
                  <a:lnTo>
                    <a:pt x="0" y="5224271"/>
                  </a:lnTo>
                  <a:close/>
                </a:path>
              </a:pathLst>
            </a:custGeom>
            <a:solidFill>
              <a:srgbClr val="000000">
                <a:alpha val="0"/>
              </a:srgbClr>
            </a:solidFill>
            <a:ln>
              <a:noFill/>
            </a:ln>
          </p:spPr>
        </p:sp>
        <p:sp>
          <p:nvSpPr>
            <p:cNvPr id="104" name="Google Shape;104;p14"/>
            <p:cNvSpPr txBox="1"/>
            <p:nvPr/>
          </p:nvSpPr>
          <p:spPr>
            <a:xfrm>
              <a:off x="0" y="-57150"/>
              <a:ext cx="15459228" cy="5281421"/>
            </a:xfrm>
            <a:prstGeom prst="rect">
              <a:avLst/>
            </a:prstGeom>
            <a:noFill/>
            <a:ln>
              <a:noFill/>
            </a:ln>
          </p:spPr>
          <p:txBody>
            <a:bodyPr anchorCtr="0" anchor="t" bIns="0" lIns="0" spcFirstLastPara="1" rIns="0" wrap="square" tIns="0">
              <a:noAutofit/>
            </a:bodyPr>
            <a:lstStyle/>
            <a:p>
              <a:pPr indent="-234791" lvl="1" marL="469582" marR="0" rtl="0" algn="just">
                <a:lnSpc>
                  <a:spcPct val="136965"/>
                </a:lnSpc>
                <a:spcBef>
                  <a:spcPts val="0"/>
                </a:spcBef>
                <a:spcAft>
                  <a:spcPts val="0"/>
                </a:spcAft>
                <a:buClr>
                  <a:srgbClr val="F2F2F2"/>
                </a:buClr>
                <a:buSzPts val="2175"/>
                <a:buFont typeface="Arial"/>
                <a:buChar char="•"/>
              </a:pPr>
              <a:r>
                <a:rPr b="1" i="0" lang="en-US" sz="2175" u="none" cap="none" strike="noStrike">
                  <a:solidFill>
                    <a:srgbClr val="F2F2F2"/>
                  </a:solidFill>
                  <a:latin typeface="Poppins"/>
                  <a:ea typeface="Poppins"/>
                  <a:cs typeface="Poppins"/>
                  <a:sym typeface="Poppins"/>
                </a:rPr>
                <a:t>Araştırma Konusu: Yapay zeka teknolojilerinin iş gücü üzerindeki etkileri</a:t>
              </a:r>
              <a:endParaRPr/>
            </a:p>
            <a:p>
              <a:pPr indent="0" lvl="0" marL="0" marR="0" rtl="0" algn="just">
                <a:lnSpc>
                  <a:spcPct val="136965"/>
                </a:lnSpc>
                <a:spcBef>
                  <a:spcPts val="0"/>
                </a:spcBef>
                <a:spcAft>
                  <a:spcPts val="0"/>
                </a:spcAft>
                <a:buNone/>
              </a:pPr>
              <a:r>
                <a:t/>
              </a:r>
              <a:endParaRPr b="1" i="0" sz="2175" u="none" cap="none" strike="noStrike">
                <a:solidFill>
                  <a:srgbClr val="F2F2F2"/>
                </a:solidFill>
                <a:latin typeface="Poppins"/>
                <a:ea typeface="Poppins"/>
                <a:cs typeface="Poppins"/>
                <a:sym typeface="Poppins"/>
              </a:endParaRPr>
            </a:p>
            <a:p>
              <a:pPr indent="0" lvl="0" marL="0" marR="0" rtl="0" algn="just">
                <a:lnSpc>
                  <a:spcPct val="155862"/>
                </a:lnSpc>
                <a:spcBef>
                  <a:spcPts val="0"/>
                </a:spcBef>
                <a:spcAft>
                  <a:spcPts val="0"/>
                </a:spcAft>
                <a:buNone/>
              </a:pPr>
              <a:r>
                <a:t/>
              </a:r>
              <a:endParaRPr b="1" i="0" sz="2175" u="none" cap="none" strike="noStrike">
                <a:solidFill>
                  <a:srgbClr val="F2F2F2"/>
                </a:solidFill>
                <a:latin typeface="Poppins"/>
                <a:ea typeface="Poppins"/>
                <a:cs typeface="Poppins"/>
                <a:sym typeface="Poppins"/>
              </a:endParaRPr>
            </a:p>
            <a:p>
              <a:pPr indent="0" lvl="0" marL="0" marR="0" rtl="0" algn="just">
                <a:lnSpc>
                  <a:spcPct val="155862"/>
                </a:lnSpc>
                <a:spcBef>
                  <a:spcPts val="0"/>
                </a:spcBef>
                <a:spcAft>
                  <a:spcPts val="0"/>
                </a:spcAft>
                <a:buNone/>
              </a:pPr>
              <a:r>
                <a:t/>
              </a:r>
              <a:endParaRPr b="1" i="0" sz="2175" u="none" cap="none" strike="noStrike">
                <a:solidFill>
                  <a:srgbClr val="F2F2F2"/>
                </a:solidFill>
                <a:latin typeface="Poppins"/>
                <a:ea typeface="Poppins"/>
                <a:cs typeface="Poppins"/>
                <a:sym typeface="Poppins"/>
              </a:endParaRPr>
            </a:p>
            <a:p>
              <a:pPr indent="0" lvl="0" marL="0" marR="0" rtl="0" algn="just">
                <a:lnSpc>
                  <a:spcPct val="137025"/>
                </a:lnSpc>
                <a:spcBef>
                  <a:spcPts val="0"/>
                </a:spcBef>
                <a:spcAft>
                  <a:spcPts val="0"/>
                </a:spcAft>
                <a:buNone/>
              </a:pPr>
              <a:r>
                <a:rPr b="1" i="0" lang="en-US" sz="2474" u="none" cap="none" strike="noStrike">
                  <a:solidFill>
                    <a:srgbClr val="F2F2F2"/>
                  </a:solidFill>
                  <a:latin typeface="Poppins"/>
                  <a:ea typeface="Poppins"/>
                  <a:cs typeface="Poppins"/>
                  <a:sym typeface="Poppins"/>
                </a:rPr>
                <a:t>Önemi;</a:t>
              </a:r>
              <a:endParaRPr/>
            </a:p>
            <a:p>
              <a:pPr indent="-234791" lvl="1" marL="469582" marR="0" rtl="0" algn="just">
                <a:lnSpc>
                  <a:spcPct val="136965"/>
                </a:lnSpc>
                <a:spcBef>
                  <a:spcPts val="0"/>
                </a:spcBef>
                <a:spcAft>
                  <a:spcPts val="0"/>
                </a:spcAft>
                <a:buClr>
                  <a:srgbClr val="F2F2F2"/>
                </a:buClr>
                <a:buSzPts val="2175"/>
                <a:buFont typeface="Arial"/>
                <a:buChar char="•"/>
              </a:pPr>
              <a:r>
                <a:rPr b="1" i="0" lang="en-US" sz="2175" u="none" cap="none" strike="noStrike">
                  <a:solidFill>
                    <a:srgbClr val="F2F2F2"/>
                  </a:solidFill>
                  <a:latin typeface="Poppins"/>
                  <a:ea typeface="Poppins"/>
                  <a:cs typeface="Poppins"/>
                  <a:sym typeface="Poppins"/>
                </a:rPr>
                <a:t>Yapay zeka, otomasyon, makine öğrenmesi ve robotik sistemler gibi teknolojileri kapsar ve iş süreçlerinde verimliliği artırırken iş gücü yapısını değiştirmektedir.</a:t>
              </a:r>
              <a:endParaRPr/>
            </a:p>
            <a:p>
              <a:pPr indent="0" lvl="0" marL="0" marR="0" rtl="0" algn="just">
                <a:lnSpc>
                  <a:spcPct val="136965"/>
                </a:lnSpc>
                <a:spcBef>
                  <a:spcPts val="0"/>
                </a:spcBef>
                <a:spcAft>
                  <a:spcPts val="0"/>
                </a:spcAft>
                <a:buNone/>
              </a:pPr>
              <a:r>
                <a:t/>
              </a:r>
              <a:endParaRPr b="1" i="0" sz="2175" u="none" cap="none" strike="noStrike">
                <a:solidFill>
                  <a:srgbClr val="F2F2F2"/>
                </a:solidFill>
                <a:latin typeface="Poppins"/>
                <a:ea typeface="Poppins"/>
                <a:cs typeface="Poppins"/>
                <a:sym typeface="Poppins"/>
              </a:endParaRPr>
            </a:p>
            <a:p>
              <a:pPr indent="-234791" lvl="1" marL="469582" marR="0" rtl="0" algn="just">
                <a:lnSpc>
                  <a:spcPct val="136965"/>
                </a:lnSpc>
                <a:spcBef>
                  <a:spcPts val="0"/>
                </a:spcBef>
                <a:spcAft>
                  <a:spcPts val="0"/>
                </a:spcAft>
                <a:buClr>
                  <a:srgbClr val="F2F2F2"/>
                </a:buClr>
                <a:buSzPts val="2175"/>
                <a:buFont typeface="Arial"/>
                <a:buChar char="•"/>
              </a:pPr>
              <a:r>
                <a:rPr b="1" i="0" lang="en-US" sz="2175" u="none" cap="none" strike="noStrike">
                  <a:solidFill>
                    <a:srgbClr val="F2F2F2"/>
                  </a:solidFill>
                  <a:latin typeface="Poppins"/>
                  <a:ea typeface="Poppins"/>
                  <a:cs typeface="Poppins"/>
                  <a:sym typeface="Poppins"/>
                </a:rPr>
                <a:t> Bu değişim, istihdam oranları, çalışan verimliliği ve yeni mesleklerin ortaya çıkışı gibi alanlarda önemli etkiler yaratmaktadır.</a:t>
              </a:r>
              <a:endParaRPr/>
            </a:p>
          </p:txBody>
        </p:sp>
      </p:grpSp>
      <p:grpSp>
        <p:nvGrpSpPr>
          <p:cNvPr id="105" name="Google Shape;105;p14"/>
          <p:cNvGrpSpPr/>
          <p:nvPr/>
        </p:nvGrpSpPr>
        <p:grpSpPr>
          <a:xfrm>
            <a:off x="16464898" y="710769"/>
            <a:ext cx="948447" cy="1167641"/>
            <a:chOff x="0" y="0"/>
            <a:chExt cx="1264596" cy="1556855"/>
          </a:xfrm>
        </p:grpSpPr>
        <p:sp>
          <p:nvSpPr>
            <p:cNvPr id="106" name="Google Shape;106;p14"/>
            <p:cNvSpPr/>
            <p:nvPr/>
          </p:nvSpPr>
          <p:spPr>
            <a:xfrm>
              <a:off x="0" y="0"/>
              <a:ext cx="1264596" cy="1556855"/>
            </a:xfrm>
            <a:custGeom>
              <a:rect b="b" l="l" r="r" t="t"/>
              <a:pathLst>
                <a:path extrusionOk="0" h="1556855" w="1264596">
                  <a:moveTo>
                    <a:pt x="0" y="0"/>
                  </a:moveTo>
                  <a:lnTo>
                    <a:pt x="1264596" y="0"/>
                  </a:lnTo>
                  <a:lnTo>
                    <a:pt x="1264596" y="1556855"/>
                  </a:lnTo>
                  <a:lnTo>
                    <a:pt x="0" y="1556855"/>
                  </a:lnTo>
                  <a:close/>
                </a:path>
              </a:pathLst>
            </a:custGeom>
            <a:solidFill>
              <a:srgbClr val="000000">
                <a:alpha val="0"/>
              </a:srgbClr>
            </a:solidFill>
            <a:ln>
              <a:noFill/>
            </a:ln>
          </p:spPr>
        </p:sp>
        <p:sp>
          <p:nvSpPr>
            <p:cNvPr id="107" name="Google Shape;107;p14"/>
            <p:cNvSpPr txBox="1"/>
            <p:nvPr/>
          </p:nvSpPr>
          <p:spPr>
            <a:xfrm>
              <a:off x="0" y="19050"/>
              <a:ext cx="1264596" cy="1537805"/>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2F2F2"/>
                  </a:solidFill>
                  <a:latin typeface="Archivo Black"/>
                  <a:ea typeface="Archivo Black"/>
                  <a:cs typeface="Archivo Black"/>
                  <a:sym typeface="Archivo Black"/>
                </a:rPr>
                <a:t>1</a:t>
              </a:r>
              <a:endParaRPr/>
            </a:p>
          </p:txBody>
        </p:sp>
      </p:gr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111" name="Shape 111"/>
        <p:cNvGrpSpPr/>
        <p:nvPr/>
      </p:nvGrpSpPr>
      <p:grpSpPr>
        <a:xfrm>
          <a:off x="0" y="0"/>
          <a:ext cx="0" cy="0"/>
          <a:chOff x="0" y="0"/>
          <a:chExt cx="0" cy="0"/>
        </a:xfrm>
      </p:grpSpPr>
      <p:grpSp>
        <p:nvGrpSpPr>
          <p:cNvPr id="112" name="Google Shape;112;p15"/>
          <p:cNvGrpSpPr/>
          <p:nvPr/>
        </p:nvGrpSpPr>
        <p:grpSpPr>
          <a:xfrm>
            <a:off x="1028700" y="1037505"/>
            <a:ext cx="8663474" cy="846010"/>
            <a:chOff x="0" y="0"/>
            <a:chExt cx="11551299" cy="1128014"/>
          </a:xfrm>
        </p:grpSpPr>
        <p:sp>
          <p:nvSpPr>
            <p:cNvPr id="113" name="Google Shape;113;p15"/>
            <p:cNvSpPr/>
            <p:nvPr/>
          </p:nvSpPr>
          <p:spPr>
            <a:xfrm>
              <a:off x="0" y="0"/>
              <a:ext cx="11551299" cy="1128014"/>
            </a:xfrm>
            <a:custGeom>
              <a:rect b="b" l="l" r="r" t="t"/>
              <a:pathLst>
                <a:path extrusionOk="0" h="1128014" w="11551299">
                  <a:moveTo>
                    <a:pt x="0" y="0"/>
                  </a:moveTo>
                  <a:lnTo>
                    <a:pt x="11551299" y="0"/>
                  </a:lnTo>
                  <a:lnTo>
                    <a:pt x="11551299" y="1128014"/>
                  </a:lnTo>
                  <a:lnTo>
                    <a:pt x="0" y="1128014"/>
                  </a:lnTo>
                  <a:close/>
                </a:path>
              </a:pathLst>
            </a:custGeom>
            <a:solidFill>
              <a:srgbClr val="000000">
                <a:alpha val="0"/>
              </a:srgbClr>
            </a:solidFill>
            <a:ln>
              <a:noFill/>
            </a:ln>
          </p:spPr>
        </p:sp>
        <p:sp>
          <p:nvSpPr>
            <p:cNvPr id="114" name="Google Shape;114;p15"/>
            <p:cNvSpPr txBox="1"/>
            <p:nvPr/>
          </p:nvSpPr>
          <p:spPr>
            <a:xfrm>
              <a:off x="0" y="9525"/>
              <a:ext cx="11551299" cy="1118489"/>
            </a:xfrm>
            <a:prstGeom prst="rect">
              <a:avLst/>
            </a:prstGeom>
            <a:noFill/>
            <a:ln>
              <a:noFill/>
            </a:ln>
          </p:spPr>
          <p:txBody>
            <a:bodyPr anchorCtr="0" anchor="t" bIns="0" lIns="0" spcFirstLastPara="1" rIns="0" wrap="square" tIns="0">
              <a:noAutofit/>
            </a:bodyPr>
            <a:lstStyle/>
            <a:p>
              <a:pPr indent="0" lvl="0" marL="0" marR="0" rtl="0" algn="l">
                <a:lnSpc>
                  <a:spcPct val="114988"/>
                </a:lnSpc>
                <a:spcBef>
                  <a:spcPts val="0"/>
                </a:spcBef>
                <a:spcAft>
                  <a:spcPts val="0"/>
                </a:spcAft>
                <a:buNone/>
              </a:pPr>
              <a:r>
                <a:rPr b="0" i="0" lang="en-US" sz="4310" u="none" cap="none" strike="noStrike">
                  <a:solidFill>
                    <a:srgbClr val="000000"/>
                  </a:solidFill>
                  <a:latin typeface="Archivo Black"/>
                  <a:ea typeface="Archivo Black"/>
                  <a:cs typeface="Archivo Black"/>
                  <a:sym typeface="Archivo Black"/>
                </a:rPr>
                <a:t>Temel Kavramlar</a:t>
              </a:r>
              <a:endParaRPr/>
            </a:p>
          </p:txBody>
        </p:sp>
      </p:grpSp>
      <p:grpSp>
        <p:nvGrpSpPr>
          <p:cNvPr id="115" name="Google Shape;115;p15"/>
          <p:cNvGrpSpPr/>
          <p:nvPr/>
        </p:nvGrpSpPr>
        <p:grpSpPr>
          <a:xfrm>
            <a:off x="1028700" y="2040451"/>
            <a:ext cx="16230778" cy="6972390"/>
            <a:chOff x="0" y="-66683"/>
            <a:chExt cx="13784100" cy="6806316"/>
          </a:xfrm>
        </p:grpSpPr>
        <p:sp>
          <p:nvSpPr>
            <p:cNvPr id="116" name="Google Shape;116;p15"/>
            <p:cNvSpPr/>
            <p:nvPr/>
          </p:nvSpPr>
          <p:spPr>
            <a:xfrm>
              <a:off x="0" y="0"/>
              <a:ext cx="13783962" cy="6739633"/>
            </a:xfrm>
            <a:custGeom>
              <a:rect b="b" l="l" r="r" t="t"/>
              <a:pathLst>
                <a:path extrusionOk="0" h="6739633" w="13783962">
                  <a:moveTo>
                    <a:pt x="0" y="0"/>
                  </a:moveTo>
                  <a:lnTo>
                    <a:pt x="13783962" y="0"/>
                  </a:lnTo>
                  <a:lnTo>
                    <a:pt x="13783962" y="6739633"/>
                  </a:lnTo>
                  <a:lnTo>
                    <a:pt x="0" y="6739633"/>
                  </a:lnTo>
                  <a:close/>
                </a:path>
              </a:pathLst>
            </a:custGeom>
            <a:solidFill>
              <a:srgbClr val="000000">
                <a:alpha val="0"/>
              </a:srgbClr>
            </a:solidFill>
            <a:ln>
              <a:noFill/>
            </a:ln>
          </p:spPr>
        </p:sp>
        <p:sp>
          <p:nvSpPr>
            <p:cNvPr id="117" name="Google Shape;117;p15"/>
            <p:cNvSpPr txBox="1"/>
            <p:nvPr/>
          </p:nvSpPr>
          <p:spPr>
            <a:xfrm>
              <a:off x="0" y="-66683"/>
              <a:ext cx="13784100" cy="6148500"/>
            </a:xfrm>
            <a:prstGeom prst="rect">
              <a:avLst/>
            </a:prstGeom>
            <a:noFill/>
            <a:ln>
              <a:noFill/>
            </a:ln>
          </p:spPr>
          <p:txBody>
            <a:bodyPr anchorCtr="0" anchor="t" bIns="0" lIns="0" spcFirstLastPara="1" rIns="0" wrap="square" tIns="0">
              <a:noAutofit/>
            </a:bodyPr>
            <a:lstStyle/>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Yapay Zeka (YZ): Yapay Zeka, bilgisayarların öğrenme, problem çözme ve karar verme gibi normalde insan zekası gerektiren görevleri yerine getirmesini sağlayan teknolojidir.</a:t>
              </a:r>
              <a:endParaRPr sz="1200"/>
            </a:p>
            <a:p>
              <a:pPr indent="0" lvl="0" marL="0" marR="0" rtl="0" algn="just">
                <a:lnSpc>
                  <a:spcPct val="137027"/>
                </a:lnSpc>
                <a:spcBef>
                  <a:spcPts val="0"/>
                </a:spcBef>
                <a:spcAft>
                  <a:spcPts val="0"/>
                </a:spcAft>
                <a:buNone/>
              </a:pPr>
              <a:r>
                <a:t/>
              </a:r>
              <a:endParaRPr b="1" i="0" sz="2074" u="none" cap="none" strike="noStrike">
                <a:solidFill>
                  <a:srgbClr val="F2F2F2"/>
                </a:solidFill>
                <a:latin typeface="Poppins"/>
                <a:ea typeface="Poppins"/>
                <a:cs typeface="Poppins"/>
                <a:sym typeface="Poppins"/>
              </a:endParaRPr>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Otomasyon: İnsan müdahalesini azaltarak makineler veya yazılımlar aracılığıyla iş süreçlerinin gerçekleştirilmesi.</a:t>
              </a:r>
              <a:endParaRPr sz="1200"/>
            </a:p>
            <a:p>
              <a:pPr indent="0" lvl="0" marL="0" marR="0" rtl="0" algn="just">
                <a:lnSpc>
                  <a:spcPct val="137027"/>
                </a:lnSpc>
                <a:spcBef>
                  <a:spcPts val="0"/>
                </a:spcBef>
                <a:spcAft>
                  <a:spcPts val="0"/>
                </a:spcAft>
                <a:buNone/>
              </a:pPr>
              <a:r>
                <a:t/>
              </a:r>
              <a:endParaRPr b="1" i="0" sz="2074" u="none" cap="none" strike="noStrike">
                <a:solidFill>
                  <a:srgbClr val="F2F2F2"/>
                </a:solidFill>
                <a:latin typeface="Poppins"/>
                <a:ea typeface="Poppins"/>
                <a:cs typeface="Poppins"/>
                <a:sym typeface="Poppins"/>
              </a:endParaRPr>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İş Gücü: Bir ekonomideki çalışanların sektörlere, mesleklere ve beceri düzeylerine göre dağılımı. </a:t>
              </a:r>
              <a:endParaRPr sz="1200"/>
            </a:p>
            <a:p>
              <a:pPr indent="0" lvl="0" marL="0" marR="0" rtl="0" algn="just">
                <a:lnSpc>
                  <a:spcPct val="137027"/>
                </a:lnSpc>
                <a:spcBef>
                  <a:spcPts val="0"/>
                </a:spcBef>
                <a:spcAft>
                  <a:spcPts val="0"/>
                </a:spcAft>
                <a:buNone/>
              </a:pPr>
              <a:r>
                <a:t/>
              </a:r>
              <a:endParaRPr b="1" i="0" sz="2074" u="none" cap="none" strike="noStrike">
                <a:solidFill>
                  <a:srgbClr val="F2F2F2"/>
                </a:solidFill>
                <a:latin typeface="Poppins"/>
                <a:ea typeface="Poppins"/>
                <a:cs typeface="Poppins"/>
                <a:sym typeface="Poppins"/>
              </a:endParaRPr>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İstihdam Oranı: Çalışabilir yaştaki bireylerin istihdam edilen kısmının oranı.</a:t>
              </a:r>
              <a:endParaRPr sz="1200"/>
            </a:p>
            <a:p>
              <a:pPr indent="0" lvl="0" marL="0" marR="0" rtl="0" algn="just">
                <a:lnSpc>
                  <a:spcPct val="137027"/>
                </a:lnSpc>
                <a:spcBef>
                  <a:spcPts val="0"/>
                </a:spcBef>
                <a:spcAft>
                  <a:spcPts val="0"/>
                </a:spcAft>
                <a:buNone/>
              </a:pPr>
              <a:r>
                <a:t/>
              </a:r>
              <a:endParaRPr b="1" i="0" sz="2074" u="none" cap="none" strike="noStrike">
                <a:solidFill>
                  <a:srgbClr val="F2F2F2"/>
                </a:solidFill>
                <a:latin typeface="Poppins"/>
                <a:ea typeface="Poppins"/>
                <a:cs typeface="Poppins"/>
                <a:sym typeface="Poppins"/>
              </a:endParaRPr>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Çalışan Verimliliği: Bir çalışanın üretim sürecinde ortaya koyduğu çıktı miktarı.</a:t>
              </a:r>
              <a:endParaRPr sz="1200"/>
            </a:p>
            <a:p>
              <a:pPr indent="0" lvl="0" marL="0" marR="0" rtl="0" algn="just">
                <a:lnSpc>
                  <a:spcPct val="137027"/>
                </a:lnSpc>
                <a:spcBef>
                  <a:spcPts val="0"/>
                </a:spcBef>
                <a:spcAft>
                  <a:spcPts val="0"/>
                </a:spcAft>
                <a:buNone/>
              </a:pPr>
              <a:r>
                <a:t/>
              </a:r>
              <a:endParaRPr b="1" i="0" sz="2074" u="none" cap="none" strike="noStrike">
                <a:solidFill>
                  <a:srgbClr val="F2F2F2"/>
                </a:solidFill>
                <a:latin typeface="Poppins"/>
                <a:ea typeface="Poppins"/>
                <a:cs typeface="Poppins"/>
                <a:sym typeface="Poppins"/>
              </a:endParaRPr>
            </a:p>
            <a:p>
              <a:pPr indent="0" lvl="0" marL="0" marR="0" rtl="0" algn="just">
                <a:lnSpc>
                  <a:spcPct val="137027"/>
                </a:lnSpc>
                <a:spcBef>
                  <a:spcPts val="0"/>
                </a:spcBef>
                <a:spcAft>
                  <a:spcPts val="0"/>
                </a:spcAft>
                <a:buNone/>
              </a:pPr>
              <a:r>
                <a:rPr b="1" i="0" lang="en-US" sz="2074" u="none" cap="none" strike="noStrike">
                  <a:solidFill>
                    <a:srgbClr val="F2F2F2"/>
                  </a:solidFill>
                  <a:latin typeface="Poppins"/>
                  <a:ea typeface="Poppins"/>
                  <a:cs typeface="Poppins"/>
                  <a:sym typeface="Poppins"/>
                </a:rPr>
                <a:t>Bağımlı Değişkenler:</a:t>
              </a:r>
              <a:endParaRPr sz="1200"/>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Sektördeki çalışan sayısı</a:t>
              </a:r>
              <a:endParaRPr sz="1200"/>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Çalışan verimliliği</a:t>
              </a:r>
              <a:endParaRPr sz="1200"/>
            </a:p>
            <a:p>
              <a:pPr indent="0" lvl="0" marL="0" marR="0" rtl="0" algn="just">
                <a:lnSpc>
                  <a:spcPct val="137027"/>
                </a:lnSpc>
                <a:spcBef>
                  <a:spcPts val="0"/>
                </a:spcBef>
                <a:spcAft>
                  <a:spcPts val="0"/>
                </a:spcAft>
                <a:buNone/>
              </a:pPr>
              <a:r>
                <a:t/>
              </a:r>
              <a:endParaRPr b="1" i="0" sz="2074" u="none" cap="none" strike="noStrike">
                <a:solidFill>
                  <a:srgbClr val="F2F2F2"/>
                </a:solidFill>
                <a:latin typeface="Poppins"/>
                <a:ea typeface="Poppins"/>
                <a:cs typeface="Poppins"/>
                <a:sym typeface="Poppins"/>
              </a:endParaRPr>
            </a:p>
            <a:p>
              <a:pPr indent="0" lvl="0" marL="0" marR="0" rtl="0" algn="just">
                <a:lnSpc>
                  <a:spcPct val="137027"/>
                </a:lnSpc>
                <a:spcBef>
                  <a:spcPts val="0"/>
                </a:spcBef>
                <a:spcAft>
                  <a:spcPts val="0"/>
                </a:spcAft>
                <a:buNone/>
              </a:pPr>
              <a:r>
                <a:rPr b="1" i="0" lang="en-US" sz="2074" u="none" cap="none" strike="noStrike">
                  <a:solidFill>
                    <a:srgbClr val="F2F2F2"/>
                  </a:solidFill>
                  <a:latin typeface="Poppins"/>
                  <a:ea typeface="Poppins"/>
                  <a:cs typeface="Poppins"/>
                  <a:sym typeface="Poppins"/>
                </a:rPr>
                <a:t>Bağımsız Değişkenler:</a:t>
              </a:r>
              <a:endParaRPr sz="1200"/>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Sektörün otomasyon oranı</a:t>
              </a:r>
              <a:endParaRPr sz="1200"/>
            </a:p>
            <a:p>
              <a:pPr indent="-232885" lvl="1" marL="491172" marR="0" rtl="0" algn="just">
                <a:lnSpc>
                  <a:spcPct val="137027"/>
                </a:lnSpc>
                <a:spcBef>
                  <a:spcPts val="0"/>
                </a:spcBef>
                <a:spcAft>
                  <a:spcPts val="0"/>
                </a:spcAft>
                <a:buClr>
                  <a:srgbClr val="F2F2F2"/>
                </a:buClr>
                <a:buSzPts val="2074"/>
                <a:buFont typeface="Arial"/>
                <a:buChar char="•"/>
              </a:pPr>
              <a:r>
                <a:rPr b="1" i="0" lang="en-US" sz="2074" u="none" cap="none" strike="noStrike">
                  <a:solidFill>
                    <a:srgbClr val="F2F2F2"/>
                  </a:solidFill>
                  <a:latin typeface="Poppins"/>
                  <a:ea typeface="Poppins"/>
                  <a:cs typeface="Poppins"/>
                  <a:sym typeface="Poppins"/>
                </a:rPr>
                <a:t>Teknolojiye yapılan yatırım miktarı</a:t>
              </a:r>
              <a:endParaRPr sz="1200"/>
            </a:p>
            <a:p>
              <a:pPr indent="0" lvl="0" marL="0" marR="0" rtl="0" algn="just">
                <a:lnSpc>
                  <a:spcPct val="124978"/>
                </a:lnSpc>
                <a:spcBef>
                  <a:spcPts val="0"/>
                </a:spcBef>
                <a:spcAft>
                  <a:spcPts val="0"/>
                </a:spcAft>
                <a:buNone/>
              </a:pPr>
              <a:r>
                <a:t/>
              </a:r>
              <a:endParaRPr b="1" i="0" sz="2074" u="none" cap="none" strike="noStrike">
                <a:solidFill>
                  <a:srgbClr val="F2F2F2"/>
                </a:solidFill>
                <a:latin typeface="Poppins"/>
                <a:ea typeface="Poppins"/>
                <a:cs typeface="Poppins"/>
                <a:sym typeface="Poppins"/>
              </a:endParaRPr>
            </a:p>
          </p:txBody>
        </p:sp>
      </p:grpSp>
      <p:grpSp>
        <p:nvGrpSpPr>
          <p:cNvPr id="118" name="Google Shape;118;p15"/>
          <p:cNvGrpSpPr/>
          <p:nvPr/>
        </p:nvGrpSpPr>
        <p:grpSpPr>
          <a:xfrm>
            <a:off x="16436111" y="682771"/>
            <a:ext cx="1270924" cy="1563316"/>
            <a:chOff x="0" y="0"/>
            <a:chExt cx="1694566" cy="2084421"/>
          </a:xfrm>
        </p:grpSpPr>
        <p:sp>
          <p:nvSpPr>
            <p:cNvPr id="119" name="Google Shape;119;p15"/>
            <p:cNvSpPr/>
            <p:nvPr/>
          </p:nvSpPr>
          <p:spPr>
            <a:xfrm>
              <a:off x="0" y="0"/>
              <a:ext cx="1694566" cy="2084421"/>
            </a:xfrm>
            <a:custGeom>
              <a:rect b="b" l="l" r="r" t="t"/>
              <a:pathLst>
                <a:path extrusionOk="0" h="2084421" w="1694566">
                  <a:moveTo>
                    <a:pt x="0" y="0"/>
                  </a:moveTo>
                  <a:lnTo>
                    <a:pt x="1694566" y="0"/>
                  </a:lnTo>
                  <a:lnTo>
                    <a:pt x="1694566" y="2084421"/>
                  </a:lnTo>
                  <a:lnTo>
                    <a:pt x="0" y="2084421"/>
                  </a:lnTo>
                  <a:close/>
                </a:path>
              </a:pathLst>
            </a:custGeom>
            <a:solidFill>
              <a:srgbClr val="000000">
                <a:alpha val="0"/>
              </a:srgbClr>
            </a:solidFill>
            <a:ln>
              <a:noFill/>
            </a:ln>
          </p:spPr>
        </p:sp>
        <p:sp>
          <p:nvSpPr>
            <p:cNvPr id="120" name="Google Shape;120;p15"/>
            <p:cNvSpPr txBox="1"/>
            <p:nvPr/>
          </p:nvSpPr>
          <p:spPr>
            <a:xfrm>
              <a:off x="0" y="19050"/>
              <a:ext cx="1694566" cy="2065371"/>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2F2F2"/>
                  </a:solidFill>
                  <a:latin typeface="Archivo Black"/>
                  <a:ea typeface="Archivo Black"/>
                  <a:cs typeface="Archivo Black"/>
                  <a:sym typeface="Archivo Black"/>
                </a:rPr>
                <a:t>2</a:t>
              </a:r>
              <a:endParaRPr/>
            </a:p>
          </p:txBody>
        </p:sp>
      </p:grpSp>
      <p:sp>
        <p:nvSpPr>
          <p:cNvPr id="121" name="Google Shape;121;p15"/>
          <p:cNvSpPr/>
          <p:nvPr/>
        </p:nvSpPr>
        <p:spPr>
          <a:xfrm>
            <a:off x="6618154" y="1401223"/>
            <a:ext cx="9654172" cy="96464"/>
          </a:xfrm>
          <a:custGeom>
            <a:rect b="b" l="l" r="r" t="t"/>
            <a:pathLst>
              <a:path extrusionOk="0" h="63516" w="6356731">
                <a:moveTo>
                  <a:pt x="0" y="0"/>
                </a:moveTo>
                <a:lnTo>
                  <a:pt x="6356731" y="158"/>
                </a:lnTo>
                <a:lnTo>
                  <a:pt x="6356731" y="63516"/>
                </a:lnTo>
                <a:lnTo>
                  <a:pt x="0" y="63362"/>
                </a:lnTo>
                <a:close/>
              </a:path>
            </a:pathLst>
          </a:custGeom>
          <a:solidFill>
            <a:srgbClr val="F2F2F2"/>
          </a:solidFill>
          <a:ln>
            <a:noFill/>
          </a:ln>
        </p:spPr>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125" name="Shape 125"/>
        <p:cNvGrpSpPr/>
        <p:nvPr/>
      </p:nvGrpSpPr>
      <p:grpSpPr>
        <a:xfrm>
          <a:off x="0" y="0"/>
          <a:ext cx="0" cy="0"/>
          <a:chOff x="0" y="0"/>
          <a:chExt cx="0" cy="0"/>
        </a:xfrm>
      </p:grpSpPr>
      <p:grpSp>
        <p:nvGrpSpPr>
          <p:cNvPr id="126" name="Google Shape;126;p16"/>
          <p:cNvGrpSpPr/>
          <p:nvPr/>
        </p:nvGrpSpPr>
        <p:grpSpPr>
          <a:xfrm>
            <a:off x="879120" y="884141"/>
            <a:ext cx="10813788" cy="884678"/>
            <a:chOff x="0" y="0"/>
            <a:chExt cx="14418384" cy="1179571"/>
          </a:xfrm>
        </p:grpSpPr>
        <p:sp>
          <p:nvSpPr>
            <p:cNvPr id="127" name="Google Shape;127;p16"/>
            <p:cNvSpPr/>
            <p:nvPr/>
          </p:nvSpPr>
          <p:spPr>
            <a:xfrm>
              <a:off x="0" y="0"/>
              <a:ext cx="14418383" cy="1179571"/>
            </a:xfrm>
            <a:custGeom>
              <a:rect b="b" l="l" r="r" t="t"/>
              <a:pathLst>
                <a:path extrusionOk="0" h="1179571" w="14418383">
                  <a:moveTo>
                    <a:pt x="0" y="0"/>
                  </a:moveTo>
                  <a:lnTo>
                    <a:pt x="14418383" y="0"/>
                  </a:lnTo>
                  <a:lnTo>
                    <a:pt x="14418383" y="1179571"/>
                  </a:lnTo>
                  <a:lnTo>
                    <a:pt x="0" y="1179571"/>
                  </a:lnTo>
                  <a:close/>
                </a:path>
              </a:pathLst>
            </a:custGeom>
            <a:solidFill>
              <a:srgbClr val="000000">
                <a:alpha val="0"/>
              </a:srgbClr>
            </a:solidFill>
            <a:ln>
              <a:noFill/>
            </a:ln>
          </p:spPr>
        </p:sp>
        <p:sp>
          <p:nvSpPr>
            <p:cNvPr id="128" name="Google Shape;128;p16"/>
            <p:cNvSpPr txBox="1"/>
            <p:nvPr/>
          </p:nvSpPr>
          <p:spPr>
            <a:xfrm>
              <a:off x="0" y="19050"/>
              <a:ext cx="14418384" cy="1160521"/>
            </a:xfrm>
            <a:prstGeom prst="rect">
              <a:avLst/>
            </a:prstGeom>
            <a:noFill/>
            <a:ln>
              <a:noFill/>
            </a:ln>
          </p:spPr>
          <p:txBody>
            <a:bodyPr anchorCtr="0" anchor="t" bIns="0" lIns="0" spcFirstLastPara="1" rIns="0" wrap="square" tIns="0">
              <a:noAutofit/>
            </a:bodyPr>
            <a:lstStyle/>
            <a:p>
              <a:pPr indent="0" lvl="0" marL="0" marR="0" rtl="0" algn="l">
                <a:lnSpc>
                  <a:spcPct val="114966"/>
                </a:lnSpc>
                <a:spcBef>
                  <a:spcPts val="0"/>
                </a:spcBef>
                <a:spcAft>
                  <a:spcPts val="0"/>
                </a:spcAft>
                <a:buNone/>
              </a:pPr>
              <a:r>
                <a:rPr b="0" i="0" lang="en-US" sz="4510" u="none" cap="none" strike="noStrike">
                  <a:solidFill>
                    <a:srgbClr val="000000"/>
                  </a:solidFill>
                  <a:latin typeface="Archivo Black"/>
                  <a:ea typeface="Archivo Black"/>
                  <a:cs typeface="Archivo Black"/>
                  <a:sym typeface="Archivo Black"/>
                </a:rPr>
                <a:t>Literatür Taraması</a:t>
              </a:r>
              <a:endParaRPr/>
            </a:p>
          </p:txBody>
        </p:sp>
      </p:grpSp>
      <p:sp>
        <p:nvSpPr>
          <p:cNvPr id="129" name="Google Shape;129;p16"/>
          <p:cNvSpPr/>
          <p:nvPr/>
        </p:nvSpPr>
        <p:spPr>
          <a:xfrm>
            <a:off x="6983825" y="1336996"/>
            <a:ext cx="9792756" cy="72698"/>
          </a:xfrm>
          <a:custGeom>
            <a:rect b="b" l="l" r="r" t="t"/>
            <a:pathLst>
              <a:path extrusionOk="0" h="50927" w="9866757">
                <a:moveTo>
                  <a:pt x="0" y="0"/>
                </a:moveTo>
                <a:lnTo>
                  <a:pt x="9866757" y="127"/>
                </a:lnTo>
                <a:lnTo>
                  <a:pt x="9866757" y="50927"/>
                </a:lnTo>
                <a:lnTo>
                  <a:pt x="0" y="50800"/>
                </a:lnTo>
                <a:close/>
              </a:path>
            </a:pathLst>
          </a:custGeom>
          <a:solidFill>
            <a:srgbClr val="F2F2F2"/>
          </a:solidFill>
          <a:ln>
            <a:noFill/>
          </a:ln>
        </p:spPr>
      </p:sp>
      <p:grpSp>
        <p:nvGrpSpPr>
          <p:cNvPr id="130" name="Google Shape;130;p16"/>
          <p:cNvGrpSpPr/>
          <p:nvPr/>
        </p:nvGrpSpPr>
        <p:grpSpPr>
          <a:xfrm>
            <a:off x="16785076" y="601014"/>
            <a:ext cx="1125810" cy="1563316"/>
            <a:chOff x="0" y="0"/>
            <a:chExt cx="1501079" cy="2084421"/>
          </a:xfrm>
        </p:grpSpPr>
        <p:sp>
          <p:nvSpPr>
            <p:cNvPr id="131" name="Google Shape;131;p16"/>
            <p:cNvSpPr/>
            <p:nvPr/>
          </p:nvSpPr>
          <p:spPr>
            <a:xfrm>
              <a:off x="0" y="0"/>
              <a:ext cx="1501079" cy="2084421"/>
            </a:xfrm>
            <a:custGeom>
              <a:rect b="b" l="l" r="r" t="t"/>
              <a:pathLst>
                <a:path extrusionOk="0" h="2084421" w="1501079">
                  <a:moveTo>
                    <a:pt x="0" y="0"/>
                  </a:moveTo>
                  <a:lnTo>
                    <a:pt x="1501079" y="0"/>
                  </a:lnTo>
                  <a:lnTo>
                    <a:pt x="1501079" y="2084421"/>
                  </a:lnTo>
                  <a:lnTo>
                    <a:pt x="0" y="2084421"/>
                  </a:lnTo>
                  <a:close/>
                </a:path>
              </a:pathLst>
            </a:custGeom>
            <a:solidFill>
              <a:srgbClr val="000000">
                <a:alpha val="0"/>
              </a:srgbClr>
            </a:solidFill>
            <a:ln>
              <a:noFill/>
            </a:ln>
          </p:spPr>
        </p:sp>
        <p:sp>
          <p:nvSpPr>
            <p:cNvPr id="132" name="Google Shape;132;p16"/>
            <p:cNvSpPr txBox="1"/>
            <p:nvPr/>
          </p:nvSpPr>
          <p:spPr>
            <a:xfrm>
              <a:off x="0" y="19050"/>
              <a:ext cx="1501079" cy="2065371"/>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FFFFF"/>
                  </a:solidFill>
                  <a:latin typeface="Archivo Black"/>
                  <a:ea typeface="Archivo Black"/>
                  <a:cs typeface="Archivo Black"/>
                  <a:sym typeface="Archivo Black"/>
                </a:rPr>
                <a:t>3</a:t>
              </a:r>
              <a:endParaRPr/>
            </a:p>
          </p:txBody>
        </p:sp>
      </p:grpSp>
      <p:grpSp>
        <p:nvGrpSpPr>
          <p:cNvPr id="133" name="Google Shape;133;p16"/>
          <p:cNvGrpSpPr/>
          <p:nvPr/>
        </p:nvGrpSpPr>
        <p:grpSpPr>
          <a:xfrm>
            <a:off x="879070" y="2142929"/>
            <a:ext cx="16529850" cy="7633350"/>
            <a:chOff x="-67" y="-28533"/>
            <a:chExt cx="22039800" cy="10177800"/>
          </a:xfrm>
        </p:grpSpPr>
        <p:sp>
          <p:nvSpPr>
            <p:cNvPr id="134" name="Google Shape;134;p16"/>
            <p:cNvSpPr/>
            <p:nvPr/>
          </p:nvSpPr>
          <p:spPr>
            <a:xfrm>
              <a:off x="0" y="0"/>
              <a:ext cx="22039678" cy="10120759"/>
            </a:xfrm>
            <a:custGeom>
              <a:rect b="b" l="l" r="r" t="t"/>
              <a:pathLst>
                <a:path extrusionOk="0" h="10120759" w="22039678">
                  <a:moveTo>
                    <a:pt x="0" y="0"/>
                  </a:moveTo>
                  <a:lnTo>
                    <a:pt x="22039678" y="0"/>
                  </a:lnTo>
                  <a:lnTo>
                    <a:pt x="22039678" y="10120759"/>
                  </a:lnTo>
                  <a:lnTo>
                    <a:pt x="0" y="10120759"/>
                  </a:lnTo>
                  <a:close/>
                </a:path>
              </a:pathLst>
            </a:custGeom>
            <a:solidFill>
              <a:srgbClr val="000000">
                <a:alpha val="0"/>
              </a:srgbClr>
            </a:solidFill>
            <a:ln>
              <a:noFill/>
            </a:ln>
          </p:spPr>
        </p:sp>
        <p:sp>
          <p:nvSpPr>
            <p:cNvPr id="135" name="Google Shape;135;p16"/>
            <p:cNvSpPr txBox="1"/>
            <p:nvPr/>
          </p:nvSpPr>
          <p:spPr>
            <a:xfrm>
              <a:off x="-67" y="-28533"/>
              <a:ext cx="22039800" cy="10177800"/>
            </a:xfrm>
            <a:prstGeom prst="rect">
              <a:avLst/>
            </a:prstGeom>
            <a:noFill/>
            <a:ln>
              <a:noFill/>
            </a:ln>
          </p:spPr>
          <p:txBody>
            <a:bodyPr anchorCtr="0" anchor="t" bIns="0" lIns="0" spcFirstLastPara="1" rIns="0" wrap="square" tIns="0">
              <a:noAutofit/>
            </a:bodyPr>
            <a:lstStyle/>
            <a:p>
              <a:pPr indent="0" lvl="0" marL="0" marR="0" rtl="0" algn="just">
                <a:lnSpc>
                  <a:spcPct val="136869"/>
                </a:lnSpc>
                <a:spcBef>
                  <a:spcPts val="0"/>
                </a:spcBef>
                <a:spcAft>
                  <a:spcPts val="0"/>
                </a:spcAft>
                <a:buNone/>
              </a:pPr>
              <a:r>
                <a:rPr b="1" i="0" lang="en-US" sz="1940" u="none" cap="none" strike="noStrike">
                  <a:solidFill>
                    <a:srgbClr val="F2F2F2"/>
                  </a:solidFill>
                  <a:latin typeface="Poppins"/>
                  <a:ea typeface="Poppins"/>
                  <a:cs typeface="Poppins"/>
                  <a:sym typeface="Poppins"/>
                </a:rPr>
                <a:t>Son yıllarda yapay zeka (YZ) teknolojilerinin iş gücü üzerindeki etkileri, akademik ve sektörel düzeyde geniş bir ilgi görmüştür. Güncel araştırmalar, YZ'nin iş gücü piyasasında hem olumsuz hem de olumlu etkiler yarattığını ortaya koymaktadır.</a:t>
              </a:r>
              <a:endParaRPr sz="1200"/>
            </a:p>
            <a:p>
              <a:pPr indent="0" lvl="0" marL="0" marR="0" rtl="0" algn="just">
                <a:lnSpc>
                  <a:spcPct val="136869"/>
                </a:lnSpc>
                <a:spcBef>
                  <a:spcPts val="0"/>
                </a:spcBef>
                <a:spcAft>
                  <a:spcPts val="0"/>
                </a:spcAft>
                <a:buNone/>
              </a:pPr>
              <a:r>
                <a:t/>
              </a:r>
              <a:endParaRPr b="1" i="0" sz="1940" u="none" cap="none" strike="noStrike">
                <a:solidFill>
                  <a:srgbClr val="F2F2F2"/>
                </a:solidFill>
                <a:latin typeface="Poppins"/>
                <a:ea typeface="Poppins"/>
                <a:cs typeface="Poppins"/>
                <a:sym typeface="Poppins"/>
              </a:endParaRPr>
            </a:p>
            <a:p>
              <a:pPr indent="-218315" lvl="1" marL="462030" marR="0" rtl="0" algn="just">
                <a:lnSpc>
                  <a:spcPct val="136869"/>
                </a:lnSpc>
                <a:spcBef>
                  <a:spcPts val="0"/>
                </a:spcBef>
                <a:spcAft>
                  <a:spcPts val="0"/>
                </a:spcAft>
                <a:buClr>
                  <a:srgbClr val="F2F2F2"/>
                </a:buClr>
                <a:buSzPts val="1940"/>
                <a:buFont typeface="Arial"/>
                <a:buChar char="•"/>
              </a:pPr>
              <a:r>
                <a:rPr b="1" i="0" lang="en-US" sz="1940" u="none" cap="none" strike="noStrike">
                  <a:solidFill>
                    <a:srgbClr val="F2F2F2"/>
                  </a:solidFill>
                  <a:latin typeface="Poppins"/>
                  <a:ea typeface="Poppins"/>
                  <a:cs typeface="Poppins"/>
                  <a:sym typeface="Poppins"/>
                </a:rPr>
                <a:t>Zhou (2025), YZ'nin düşük vasıflı işlerde otomasyonu artırarak bu tür işlerde istihdamı azalttığını belirtmektedir. Brynjolfsson, Chandar ve Chen (2025), ABD'deki yüksek frekanslı bordro verilerini analiz ederek, Yapay zekaya maruz kalan 22–25 yaş arasındaki çalışanlarda istihdamda %16'lık bir azalma gözlemlemişlerdir. </a:t>
              </a:r>
              <a:endParaRPr sz="1200"/>
            </a:p>
            <a:p>
              <a:pPr indent="0" lvl="0" marL="0" marR="0" rtl="0" algn="just">
                <a:lnSpc>
                  <a:spcPct val="136869"/>
                </a:lnSpc>
                <a:spcBef>
                  <a:spcPts val="0"/>
                </a:spcBef>
                <a:spcAft>
                  <a:spcPts val="0"/>
                </a:spcAft>
                <a:buNone/>
              </a:pPr>
              <a:r>
                <a:t/>
              </a:r>
              <a:endParaRPr b="1" i="0" sz="1940" u="none" cap="none" strike="noStrike">
                <a:solidFill>
                  <a:srgbClr val="F2F2F2"/>
                </a:solidFill>
                <a:latin typeface="Poppins"/>
                <a:ea typeface="Poppins"/>
                <a:cs typeface="Poppins"/>
                <a:sym typeface="Poppins"/>
              </a:endParaRPr>
            </a:p>
            <a:p>
              <a:pPr indent="-218315" lvl="1" marL="462030" marR="0" rtl="0" algn="just">
                <a:lnSpc>
                  <a:spcPct val="136869"/>
                </a:lnSpc>
                <a:spcBef>
                  <a:spcPts val="0"/>
                </a:spcBef>
                <a:spcAft>
                  <a:spcPts val="0"/>
                </a:spcAft>
                <a:buClr>
                  <a:srgbClr val="F2F2F2"/>
                </a:buClr>
                <a:buSzPts val="1940"/>
                <a:buFont typeface="Arial"/>
                <a:buChar char="•"/>
              </a:pPr>
              <a:r>
                <a:rPr b="1" i="0" lang="en-US" sz="1940" u="none" cap="none" strike="noStrike">
                  <a:solidFill>
                    <a:srgbClr val="F2F2F2"/>
                  </a:solidFill>
                  <a:latin typeface="Poppins"/>
                  <a:ea typeface="Poppins"/>
                  <a:cs typeface="Poppins"/>
                  <a:sym typeface="Poppins"/>
                </a:rPr>
                <a:t>World Economic Forum (2025) ise, AI ve otomasyonun 2028 yılına kadar dünya genelinde 69 milyon yeni iş yaratacağını öngörmektedir.</a:t>
              </a:r>
              <a:endParaRPr sz="1200"/>
            </a:p>
            <a:p>
              <a:pPr indent="0" lvl="0" marL="0" marR="0" rtl="0" algn="just">
                <a:lnSpc>
                  <a:spcPct val="136869"/>
                </a:lnSpc>
                <a:spcBef>
                  <a:spcPts val="0"/>
                </a:spcBef>
                <a:spcAft>
                  <a:spcPts val="0"/>
                </a:spcAft>
                <a:buNone/>
              </a:pPr>
              <a:r>
                <a:t/>
              </a:r>
              <a:endParaRPr b="1" i="0" sz="1940" u="none" cap="none" strike="noStrike">
                <a:solidFill>
                  <a:srgbClr val="F2F2F2"/>
                </a:solidFill>
                <a:latin typeface="Poppins"/>
                <a:ea typeface="Poppins"/>
                <a:cs typeface="Poppins"/>
                <a:sym typeface="Poppins"/>
              </a:endParaRPr>
            </a:p>
            <a:p>
              <a:pPr indent="-218315" lvl="1" marL="462030" marR="0" rtl="0" algn="just">
                <a:lnSpc>
                  <a:spcPct val="136869"/>
                </a:lnSpc>
                <a:spcBef>
                  <a:spcPts val="0"/>
                </a:spcBef>
                <a:spcAft>
                  <a:spcPts val="0"/>
                </a:spcAft>
                <a:buClr>
                  <a:srgbClr val="F2F2F2"/>
                </a:buClr>
                <a:buSzPts val="1940"/>
                <a:buFont typeface="Arial"/>
                <a:buChar char="•"/>
              </a:pPr>
              <a:r>
                <a:rPr b="1" i="0" lang="en-US" sz="1940" u="none" cap="none" strike="noStrike">
                  <a:solidFill>
                    <a:srgbClr val="F2F2F2"/>
                  </a:solidFill>
                  <a:latin typeface="Poppins"/>
                  <a:ea typeface="Poppins"/>
                  <a:cs typeface="Poppins"/>
                  <a:sym typeface="Poppins"/>
                </a:rPr>
                <a:t>Çin’de yapılan bir çalışma (2023), yapay zekâ kullanımının bazı sektörlerde verimliliği artırırken, bazılarında çalışan sayısını azalttığını göstermiştir.</a:t>
              </a:r>
              <a:endParaRPr sz="1200"/>
            </a:p>
            <a:p>
              <a:pPr indent="0" lvl="0" marL="0" marR="0" rtl="0" algn="just">
                <a:lnSpc>
                  <a:spcPct val="136869"/>
                </a:lnSpc>
                <a:spcBef>
                  <a:spcPts val="0"/>
                </a:spcBef>
                <a:spcAft>
                  <a:spcPts val="0"/>
                </a:spcAft>
                <a:buNone/>
              </a:pPr>
              <a:r>
                <a:t/>
              </a:r>
              <a:endParaRPr b="1" i="0" sz="1940" u="none" cap="none" strike="noStrike">
                <a:solidFill>
                  <a:srgbClr val="F2F2F2"/>
                </a:solidFill>
                <a:latin typeface="Poppins"/>
                <a:ea typeface="Poppins"/>
                <a:cs typeface="Poppins"/>
                <a:sym typeface="Poppins"/>
              </a:endParaRPr>
            </a:p>
            <a:p>
              <a:pPr indent="-218315" lvl="1" marL="462030" marR="0" rtl="0" algn="just">
                <a:lnSpc>
                  <a:spcPct val="136869"/>
                </a:lnSpc>
                <a:spcBef>
                  <a:spcPts val="0"/>
                </a:spcBef>
                <a:spcAft>
                  <a:spcPts val="0"/>
                </a:spcAft>
                <a:buClr>
                  <a:srgbClr val="F2F2F2"/>
                </a:buClr>
                <a:buSzPts val="1940"/>
                <a:buFont typeface="Arial"/>
                <a:buChar char="•"/>
              </a:pPr>
              <a:r>
                <a:rPr b="1" i="0" lang="en-US" sz="1940" u="none" cap="none" strike="noStrike">
                  <a:solidFill>
                    <a:srgbClr val="F2F2F2"/>
                  </a:solidFill>
                  <a:latin typeface="Poppins"/>
                  <a:ea typeface="Poppins"/>
                  <a:cs typeface="Poppins"/>
                  <a:sym typeface="Poppins"/>
                </a:rPr>
                <a:t>OECD (2021) verileri, 32 ülkenin istihdam oranları ve sektör bazlı iş gücü dağılımını yıllık olarak sunmaktadır. Bu veriler, YZ ve otomasyon etkilerini ülkeler arası karşılaştırmalı olarak analiz etmeye olanak sağlamaktadır ve sektörler arası farklılıkları gözlemlemeyi mümkün kılmaktadır.</a:t>
              </a:r>
              <a:endParaRPr sz="1200"/>
            </a:p>
            <a:p>
              <a:pPr indent="0" lvl="0" marL="0" marR="0" rtl="0" algn="just">
                <a:lnSpc>
                  <a:spcPct val="136869"/>
                </a:lnSpc>
                <a:spcBef>
                  <a:spcPts val="0"/>
                </a:spcBef>
                <a:spcAft>
                  <a:spcPts val="0"/>
                </a:spcAft>
                <a:buNone/>
              </a:pPr>
              <a:r>
                <a:t/>
              </a:r>
              <a:endParaRPr b="1" i="0" sz="1940" u="none" cap="none" strike="noStrike">
                <a:solidFill>
                  <a:srgbClr val="F2F2F2"/>
                </a:solidFill>
                <a:latin typeface="Poppins"/>
                <a:ea typeface="Poppins"/>
                <a:cs typeface="Poppins"/>
                <a:sym typeface="Poppins"/>
              </a:endParaRPr>
            </a:p>
            <a:p>
              <a:pPr indent="0" lvl="0" marL="0" marR="0" rtl="0" algn="just">
                <a:lnSpc>
                  <a:spcPct val="136962"/>
                </a:lnSpc>
                <a:spcBef>
                  <a:spcPts val="0"/>
                </a:spcBef>
                <a:spcAft>
                  <a:spcPts val="0"/>
                </a:spcAft>
                <a:buNone/>
              </a:pPr>
              <a:r>
                <a:rPr b="1" i="0" lang="en-US" sz="1940" u="none" cap="none" strike="noStrike">
                  <a:solidFill>
                    <a:srgbClr val="F2F2F2"/>
                  </a:solidFill>
                  <a:latin typeface="Poppins"/>
                  <a:ea typeface="Poppins"/>
                  <a:cs typeface="Poppins"/>
                  <a:sym typeface="Poppins"/>
                </a:rPr>
                <a:t>Literatür araştırmasında, “Yapay zeka” nın iş gücü piyasasında önemli değişikliklere yol açtığını ve bu değişikliklerin hem fırsatlar hem de zorluklar sunduğunu göstermektedir.</a:t>
              </a:r>
              <a:endParaRPr sz="1200"/>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139" name="Shape 139"/>
        <p:cNvGrpSpPr/>
        <p:nvPr/>
      </p:nvGrpSpPr>
      <p:grpSpPr>
        <a:xfrm>
          <a:off x="0" y="0"/>
          <a:ext cx="0" cy="0"/>
          <a:chOff x="0" y="0"/>
          <a:chExt cx="0" cy="0"/>
        </a:xfrm>
      </p:grpSpPr>
      <p:grpSp>
        <p:nvGrpSpPr>
          <p:cNvPr id="140" name="Google Shape;140;p17"/>
          <p:cNvGrpSpPr/>
          <p:nvPr/>
        </p:nvGrpSpPr>
        <p:grpSpPr>
          <a:xfrm>
            <a:off x="1028700" y="766510"/>
            <a:ext cx="7325192" cy="846010"/>
            <a:chOff x="0" y="0"/>
            <a:chExt cx="9766923" cy="1128014"/>
          </a:xfrm>
        </p:grpSpPr>
        <p:sp>
          <p:nvSpPr>
            <p:cNvPr id="141" name="Google Shape;141;p17"/>
            <p:cNvSpPr/>
            <p:nvPr/>
          </p:nvSpPr>
          <p:spPr>
            <a:xfrm>
              <a:off x="0" y="0"/>
              <a:ext cx="9766923" cy="1128014"/>
            </a:xfrm>
            <a:custGeom>
              <a:rect b="b" l="l" r="r" t="t"/>
              <a:pathLst>
                <a:path extrusionOk="0" h="1128014" w="9766923">
                  <a:moveTo>
                    <a:pt x="0" y="0"/>
                  </a:moveTo>
                  <a:lnTo>
                    <a:pt x="9766923" y="0"/>
                  </a:lnTo>
                  <a:lnTo>
                    <a:pt x="9766923" y="1128014"/>
                  </a:lnTo>
                  <a:lnTo>
                    <a:pt x="0" y="1128014"/>
                  </a:lnTo>
                  <a:close/>
                </a:path>
              </a:pathLst>
            </a:custGeom>
            <a:solidFill>
              <a:srgbClr val="000000">
                <a:alpha val="0"/>
              </a:srgbClr>
            </a:solidFill>
            <a:ln>
              <a:noFill/>
            </a:ln>
          </p:spPr>
        </p:sp>
        <p:sp>
          <p:nvSpPr>
            <p:cNvPr id="142" name="Google Shape;142;p17"/>
            <p:cNvSpPr txBox="1"/>
            <p:nvPr/>
          </p:nvSpPr>
          <p:spPr>
            <a:xfrm>
              <a:off x="0" y="9525"/>
              <a:ext cx="9766923" cy="1118489"/>
            </a:xfrm>
            <a:prstGeom prst="rect">
              <a:avLst/>
            </a:prstGeom>
            <a:noFill/>
            <a:ln>
              <a:noFill/>
            </a:ln>
          </p:spPr>
          <p:txBody>
            <a:bodyPr anchorCtr="0" anchor="t" bIns="0" lIns="0" spcFirstLastPara="1" rIns="0" wrap="square" tIns="0">
              <a:noAutofit/>
            </a:bodyPr>
            <a:lstStyle/>
            <a:p>
              <a:pPr indent="0" lvl="0" marL="0" marR="0" rtl="0" algn="l">
                <a:lnSpc>
                  <a:spcPct val="114988"/>
                </a:lnSpc>
                <a:spcBef>
                  <a:spcPts val="0"/>
                </a:spcBef>
                <a:spcAft>
                  <a:spcPts val="0"/>
                </a:spcAft>
                <a:buNone/>
              </a:pPr>
              <a:r>
                <a:rPr b="0" i="0" lang="en-US" sz="4310" u="none" cap="none" strike="noStrike">
                  <a:solidFill>
                    <a:srgbClr val="000000"/>
                  </a:solidFill>
                  <a:latin typeface="Archivo Black"/>
                  <a:ea typeface="Archivo Black"/>
                  <a:cs typeface="Archivo Black"/>
                  <a:sym typeface="Archivo Black"/>
                </a:rPr>
                <a:t>Literatür Taraması</a:t>
              </a:r>
              <a:endParaRPr/>
            </a:p>
          </p:txBody>
        </p:sp>
      </p:grpSp>
      <p:grpSp>
        <p:nvGrpSpPr>
          <p:cNvPr id="143" name="Google Shape;143;p17"/>
          <p:cNvGrpSpPr/>
          <p:nvPr/>
        </p:nvGrpSpPr>
        <p:grpSpPr>
          <a:xfrm>
            <a:off x="16515057" y="444880"/>
            <a:ext cx="1206429" cy="1563316"/>
            <a:chOff x="0" y="0"/>
            <a:chExt cx="1608572" cy="2084421"/>
          </a:xfrm>
        </p:grpSpPr>
        <p:sp>
          <p:nvSpPr>
            <p:cNvPr id="144" name="Google Shape;144;p17"/>
            <p:cNvSpPr/>
            <p:nvPr/>
          </p:nvSpPr>
          <p:spPr>
            <a:xfrm>
              <a:off x="0" y="0"/>
              <a:ext cx="1608572" cy="2084421"/>
            </a:xfrm>
            <a:custGeom>
              <a:rect b="b" l="l" r="r" t="t"/>
              <a:pathLst>
                <a:path extrusionOk="0" h="2084421" w="1608572">
                  <a:moveTo>
                    <a:pt x="0" y="0"/>
                  </a:moveTo>
                  <a:lnTo>
                    <a:pt x="1608572" y="0"/>
                  </a:lnTo>
                  <a:lnTo>
                    <a:pt x="1608572" y="2084421"/>
                  </a:lnTo>
                  <a:lnTo>
                    <a:pt x="0" y="2084421"/>
                  </a:lnTo>
                  <a:close/>
                </a:path>
              </a:pathLst>
            </a:custGeom>
            <a:solidFill>
              <a:srgbClr val="000000">
                <a:alpha val="0"/>
              </a:srgbClr>
            </a:solidFill>
            <a:ln>
              <a:noFill/>
            </a:ln>
          </p:spPr>
        </p:sp>
        <p:sp>
          <p:nvSpPr>
            <p:cNvPr id="145" name="Google Shape;145;p17"/>
            <p:cNvSpPr txBox="1"/>
            <p:nvPr/>
          </p:nvSpPr>
          <p:spPr>
            <a:xfrm>
              <a:off x="0" y="19050"/>
              <a:ext cx="1608572" cy="2065371"/>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2F2F2"/>
                  </a:solidFill>
                  <a:latin typeface="Archivo Black"/>
                  <a:ea typeface="Archivo Black"/>
                  <a:cs typeface="Archivo Black"/>
                  <a:sym typeface="Archivo Black"/>
                </a:rPr>
                <a:t>4</a:t>
              </a:r>
              <a:endParaRPr/>
            </a:p>
          </p:txBody>
        </p:sp>
      </p:grpSp>
      <p:sp>
        <p:nvSpPr>
          <p:cNvPr id="146" name="Google Shape;146;p17"/>
          <p:cNvSpPr/>
          <p:nvPr/>
        </p:nvSpPr>
        <p:spPr>
          <a:xfrm>
            <a:off x="6905200" y="1148251"/>
            <a:ext cx="9296719" cy="78286"/>
          </a:xfrm>
          <a:custGeom>
            <a:rect b="b" l="l" r="r" t="t"/>
            <a:pathLst>
              <a:path extrusionOk="0" h="56220" w="6356731">
                <a:moveTo>
                  <a:pt x="0" y="0"/>
                </a:moveTo>
                <a:lnTo>
                  <a:pt x="6356731" y="140"/>
                </a:lnTo>
                <a:lnTo>
                  <a:pt x="6356731" y="56220"/>
                </a:lnTo>
                <a:lnTo>
                  <a:pt x="0" y="56082"/>
                </a:lnTo>
                <a:close/>
              </a:path>
            </a:pathLst>
          </a:custGeom>
          <a:solidFill>
            <a:srgbClr val="F2F2F2"/>
          </a:solidFill>
          <a:ln>
            <a:noFill/>
          </a:ln>
        </p:spPr>
      </p:sp>
      <p:graphicFrame>
        <p:nvGraphicFramePr>
          <p:cNvPr id="147" name="Google Shape;147;p17"/>
          <p:cNvGraphicFramePr/>
          <p:nvPr/>
        </p:nvGraphicFramePr>
        <p:xfrm>
          <a:off x="1169754" y="1536638"/>
          <a:ext cx="3000000" cy="3000000"/>
        </p:xfrm>
        <a:graphic>
          <a:graphicData uri="http://schemas.openxmlformats.org/drawingml/2006/table">
            <a:tbl>
              <a:tblPr>
                <a:noFill/>
                <a:tableStyleId>{0FC1885A-1B49-4E89-A30C-C6AD60BC922A}</a:tableStyleId>
              </a:tblPr>
              <a:tblGrid>
                <a:gridCol w="3987125"/>
                <a:gridCol w="3987125"/>
                <a:gridCol w="3987125"/>
                <a:gridCol w="3987125"/>
              </a:tblGrid>
              <a:tr h="2104425">
                <a:tc>
                  <a:txBody>
                    <a:bodyPr/>
                    <a:lstStyle/>
                    <a:p>
                      <a:pPr indent="0" lvl="0" marL="0" marR="0" rtl="0" algn="ctr">
                        <a:lnSpc>
                          <a:spcPct val="140013"/>
                        </a:lnSpc>
                        <a:spcBef>
                          <a:spcPts val="0"/>
                        </a:spcBef>
                        <a:spcAft>
                          <a:spcPts val="0"/>
                        </a:spcAft>
                        <a:buNone/>
                      </a:pPr>
                      <a:r>
                        <a:rPr lang="en-US" sz="2999" u="none" cap="none" strike="noStrike">
                          <a:solidFill>
                            <a:srgbClr val="000000"/>
                          </a:solidFill>
                          <a:latin typeface="Archivo Black"/>
                          <a:ea typeface="Archivo Black"/>
                          <a:cs typeface="Archivo Black"/>
                          <a:sym typeface="Archivo Black"/>
                        </a:rPr>
                        <a:t>YAZAR ve YIL</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chivo Black"/>
                          <a:ea typeface="Archivo Black"/>
                          <a:cs typeface="Archivo Black"/>
                          <a:sym typeface="Archivo Black"/>
                        </a:rPr>
                        <a:t>Zhou (2025)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5"/>
                        </a:lnSpc>
                        <a:spcBef>
                          <a:spcPts val="0"/>
                        </a:spcBef>
                        <a:spcAft>
                          <a:spcPts val="0"/>
                        </a:spcAft>
                        <a:buNone/>
                      </a:pPr>
                      <a:r>
                        <a:rPr lang="en-US" sz="2599" u="none" cap="none" strike="noStrike">
                          <a:solidFill>
                            <a:srgbClr val="000000"/>
                          </a:solidFill>
                          <a:latin typeface="Archivo Black"/>
                          <a:ea typeface="Archivo Black"/>
                          <a:cs typeface="Archivo Black"/>
                          <a:sym typeface="Archivo Black"/>
                        </a:rPr>
                        <a:t>Brynjolfsson, Chandar, Chen (2025)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5"/>
                        </a:lnSpc>
                        <a:spcBef>
                          <a:spcPts val="0"/>
                        </a:spcBef>
                        <a:spcAft>
                          <a:spcPts val="0"/>
                        </a:spcAft>
                        <a:buNone/>
                      </a:pPr>
                      <a:r>
                        <a:rPr lang="en-US" sz="2599" u="none" cap="none" strike="noStrike">
                          <a:solidFill>
                            <a:srgbClr val="000000"/>
                          </a:solidFill>
                          <a:latin typeface="Archivo Black"/>
                          <a:ea typeface="Archivo Black"/>
                          <a:cs typeface="Archivo Black"/>
                          <a:sym typeface="Archivo Black"/>
                        </a:rPr>
                        <a:t>World Economic Forum (2025)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961575">
                <a:tc>
                  <a:txBody>
                    <a:bodyPr/>
                    <a:lstStyle/>
                    <a:p>
                      <a:pPr indent="0" lvl="0" marL="0" marR="0" rtl="0" algn="ctr">
                        <a:lnSpc>
                          <a:spcPct val="140013"/>
                        </a:lnSpc>
                        <a:spcBef>
                          <a:spcPts val="0"/>
                        </a:spcBef>
                        <a:spcAft>
                          <a:spcPts val="0"/>
                        </a:spcAft>
                        <a:buNone/>
                      </a:pPr>
                      <a:r>
                        <a:rPr lang="en-US" sz="2999" u="none" cap="none" strike="noStrike">
                          <a:solidFill>
                            <a:srgbClr val="000000"/>
                          </a:solidFill>
                          <a:latin typeface="Archivo Black"/>
                          <a:ea typeface="Archivo Black"/>
                          <a:cs typeface="Archivo Black"/>
                          <a:sym typeface="Archivo Black"/>
                        </a:rPr>
                        <a:t>Yöntem/Model</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İstatistiksel analiz</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267181"/>
                        </a:lnSpc>
                        <a:spcBef>
                          <a:spcPts val="0"/>
                        </a:spcBef>
                        <a:spcAft>
                          <a:spcPts val="0"/>
                        </a:spcAft>
                        <a:buNone/>
                      </a:pPr>
                      <a:r>
                        <a:t/>
                      </a:r>
                      <a:endParaRPr sz="1100" u="none" cap="none" strike="noStrike"/>
                    </a:p>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Yüksek frekanslı veri analizi</a:t>
                      </a:r>
                      <a:endParaRPr/>
                    </a:p>
                    <a:p>
                      <a:pPr indent="0" lvl="0" marL="0" marR="0" rtl="0" algn="ctr">
                        <a:lnSpc>
                          <a:spcPct val="140019"/>
                        </a:lnSpc>
                        <a:spcBef>
                          <a:spcPts val="0"/>
                        </a:spcBef>
                        <a:spcAft>
                          <a:spcPts val="0"/>
                        </a:spcAft>
                        <a:buNone/>
                      </a:pPr>
                      <a:r>
                        <a:t/>
                      </a:r>
                      <a:endParaRPr sz="2099" u="none" cap="none" strike="noStrike">
                        <a:solidFill>
                          <a:srgbClr val="000000"/>
                        </a:solidFill>
                        <a:latin typeface="Archivo Black"/>
                        <a:ea typeface="Archivo Black"/>
                        <a:cs typeface="Archivo Black"/>
                        <a:sym typeface="Archivo Black"/>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Tahminsel modelleme</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938625">
                <a:tc>
                  <a:txBody>
                    <a:bodyPr/>
                    <a:lstStyle/>
                    <a:p>
                      <a:pPr indent="0" lvl="0" marL="0" marR="0" rtl="0" algn="ctr">
                        <a:lnSpc>
                          <a:spcPct val="140013"/>
                        </a:lnSpc>
                        <a:spcBef>
                          <a:spcPts val="0"/>
                        </a:spcBef>
                        <a:spcAft>
                          <a:spcPts val="0"/>
                        </a:spcAft>
                        <a:buNone/>
                      </a:pPr>
                      <a:r>
                        <a:rPr lang="en-US" sz="2999" u="none" cap="none" strike="noStrike">
                          <a:solidFill>
                            <a:srgbClr val="000000"/>
                          </a:solidFill>
                          <a:latin typeface="Archivo Black"/>
                          <a:ea typeface="Archivo Black"/>
                          <a:cs typeface="Archivo Black"/>
                          <a:sym typeface="Archivo Black"/>
                        </a:rPr>
                        <a:t>VERİ TÜRÜ</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Anket ve anket verisi</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ABD bordro verisi</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267181"/>
                        </a:lnSpc>
                        <a:spcBef>
                          <a:spcPts val="0"/>
                        </a:spcBef>
                        <a:spcAft>
                          <a:spcPts val="0"/>
                        </a:spcAft>
                        <a:buNone/>
                      </a:pPr>
                      <a:r>
                        <a:t/>
                      </a:r>
                      <a:endParaRPr sz="1100" u="none" cap="none" strike="noStrike"/>
                    </a:p>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Küresel veri</a:t>
                      </a:r>
                      <a:endParaRPr/>
                    </a:p>
                    <a:p>
                      <a:pPr indent="0" lvl="0" marL="0" marR="0" rtl="0" algn="ctr">
                        <a:lnSpc>
                          <a:spcPct val="140019"/>
                        </a:lnSpc>
                        <a:spcBef>
                          <a:spcPts val="0"/>
                        </a:spcBef>
                        <a:spcAft>
                          <a:spcPts val="0"/>
                        </a:spcAft>
                        <a:buNone/>
                      </a:pPr>
                      <a:r>
                        <a:t/>
                      </a:r>
                      <a:endParaRPr sz="2099" u="none" cap="none" strike="noStrike">
                        <a:solidFill>
                          <a:srgbClr val="000000"/>
                        </a:solidFill>
                        <a:latin typeface="Archivo Black"/>
                        <a:ea typeface="Archivo Black"/>
                        <a:cs typeface="Archivo Black"/>
                        <a:sym typeface="Archivo Black"/>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2334775">
                <a:tc>
                  <a:txBody>
                    <a:bodyPr/>
                    <a:lstStyle/>
                    <a:p>
                      <a:pPr indent="0" lvl="0" marL="0" marR="0" rtl="0" algn="ctr">
                        <a:lnSpc>
                          <a:spcPct val="140013"/>
                        </a:lnSpc>
                        <a:spcBef>
                          <a:spcPts val="0"/>
                        </a:spcBef>
                        <a:spcAft>
                          <a:spcPts val="0"/>
                        </a:spcAft>
                        <a:buNone/>
                      </a:pPr>
                      <a:r>
                        <a:rPr lang="en-US" sz="2899" u="none" cap="none" strike="noStrike">
                          <a:solidFill>
                            <a:srgbClr val="000000"/>
                          </a:solidFill>
                          <a:latin typeface="Archivo Black"/>
                          <a:ea typeface="Archivo Black"/>
                          <a:cs typeface="Archivo Black"/>
                          <a:sym typeface="Archivo Black"/>
                        </a:rPr>
                        <a:t>TEMEL SONUÇ</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AI, tekrarlayan ve basit görevleri yerine getirerek düşük vasıflı işler üzerinde olumsuz etki yapmaktadır.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Yapay zekaya maruz kalan 22–25 yaş arası çalışanlarda istihdamda %16'lık bir azalma gözlemlenmiştir.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AI ve otomasyon, 2028 yılına kadar dünya genelinde 69 milyon yeni iş yaratacaktır.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151" name="Shape 151"/>
        <p:cNvGrpSpPr/>
        <p:nvPr/>
      </p:nvGrpSpPr>
      <p:grpSpPr>
        <a:xfrm>
          <a:off x="0" y="0"/>
          <a:ext cx="0" cy="0"/>
          <a:chOff x="0" y="0"/>
          <a:chExt cx="0" cy="0"/>
        </a:xfrm>
      </p:grpSpPr>
      <p:grpSp>
        <p:nvGrpSpPr>
          <p:cNvPr id="152" name="Google Shape;152;p18"/>
          <p:cNvGrpSpPr/>
          <p:nvPr/>
        </p:nvGrpSpPr>
        <p:grpSpPr>
          <a:xfrm>
            <a:off x="1028700" y="766510"/>
            <a:ext cx="7325192" cy="846010"/>
            <a:chOff x="0" y="0"/>
            <a:chExt cx="9766923" cy="1128014"/>
          </a:xfrm>
        </p:grpSpPr>
        <p:sp>
          <p:nvSpPr>
            <p:cNvPr id="153" name="Google Shape;153;p18"/>
            <p:cNvSpPr/>
            <p:nvPr/>
          </p:nvSpPr>
          <p:spPr>
            <a:xfrm>
              <a:off x="0" y="0"/>
              <a:ext cx="9766923" cy="1128014"/>
            </a:xfrm>
            <a:custGeom>
              <a:rect b="b" l="l" r="r" t="t"/>
              <a:pathLst>
                <a:path extrusionOk="0" h="1128014" w="9766923">
                  <a:moveTo>
                    <a:pt x="0" y="0"/>
                  </a:moveTo>
                  <a:lnTo>
                    <a:pt x="9766923" y="0"/>
                  </a:lnTo>
                  <a:lnTo>
                    <a:pt x="9766923" y="1128014"/>
                  </a:lnTo>
                  <a:lnTo>
                    <a:pt x="0" y="1128014"/>
                  </a:lnTo>
                  <a:close/>
                </a:path>
              </a:pathLst>
            </a:custGeom>
            <a:solidFill>
              <a:srgbClr val="000000">
                <a:alpha val="0"/>
              </a:srgbClr>
            </a:solidFill>
            <a:ln>
              <a:noFill/>
            </a:ln>
          </p:spPr>
        </p:sp>
        <p:sp>
          <p:nvSpPr>
            <p:cNvPr id="154" name="Google Shape;154;p18"/>
            <p:cNvSpPr txBox="1"/>
            <p:nvPr/>
          </p:nvSpPr>
          <p:spPr>
            <a:xfrm>
              <a:off x="0" y="9525"/>
              <a:ext cx="9766923" cy="1118489"/>
            </a:xfrm>
            <a:prstGeom prst="rect">
              <a:avLst/>
            </a:prstGeom>
            <a:noFill/>
            <a:ln>
              <a:noFill/>
            </a:ln>
          </p:spPr>
          <p:txBody>
            <a:bodyPr anchorCtr="0" anchor="t" bIns="0" lIns="0" spcFirstLastPara="1" rIns="0" wrap="square" tIns="0">
              <a:noAutofit/>
            </a:bodyPr>
            <a:lstStyle/>
            <a:p>
              <a:pPr indent="0" lvl="0" marL="0" marR="0" rtl="0" algn="l">
                <a:lnSpc>
                  <a:spcPct val="114988"/>
                </a:lnSpc>
                <a:spcBef>
                  <a:spcPts val="0"/>
                </a:spcBef>
                <a:spcAft>
                  <a:spcPts val="0"/>
                </a:spcAft>
                <a:buNone/>
              </a:pPr>
              <a:r>
                <a:rPr b="0" i="0" lang="en-US" sz="4310" u="none" cap="none" strike="noStrike">
                  <a:solidFill>
                    <a:srgbClr val="000000"/>
                  </a:solidFill>
                  <a:latin typeface="Archivo Black"/>
                  <a:ea typeface="Archivo Black"/>
                  <a:cs typeface="Archivo Black"/>
                  <a:sym typeface="Archivo Black"/>
                </a:rPr>
                <a:t>Literatür Taraması</a:t>
              </a:r>
              <a:endParaRPr/>
            </a:p>
          </p:txBody>
        </p:sp>
      </p:grpSp>
      <p:grpSp>
        <p:nvGrpSpPr>
          <p:cNvPr id="155" name="Google Shape;155;p18"/>
          <p:cNvGrpSpPr/>
          <p:nvPr/>
        </p:nvGrpSpPr>
        <p:grpSpPr>
          <a:xfrm>
            <a:off x="16520463" y="444880"/>
            <a:ext cx="1206429" cy="1563316"/>
            <a:chOff x="0" y="0"/>
            <a:chExt cx="1608572" cy="2084421"/>
          </a:xfrm>
        </p:grpSpPr>
        <p:sp>
          <p:nvSpPr>
            <p:cNvPr id="156" name="Google Shape;156;p18"/>
            <p:cNvSpPr/>
            <p:nvPr/>
          </p:nvSpPr>
          <p:spPr>
            <a:xfrm>
              <a:off x="0" y="0"/>
              <a:ext cx="1608572" cy="2084421"/>
            </a:xfrm>
            <a:custGeom>
              <a:rect b="b" l="l" r="r" t="t"/>
              <a:pathLst>
                <a:path extrusionOk="0" h="2084421" w="1608572">
                  <a:moveTo>
                    <a:pt x="0" y="0"/>
                  </a:moveTo>
                  <a:lnTo>
                    <a:pt x="1608572" y="0"/>
                  </a:lnTo>
                  <a:lnTo>
                    <a:pt x="1608572" y="2084421"/>
                  </a:lnTo>
                  <a:lnTo>
                    <a:pt x="0" y="2084421"/>
                  </a:lnTo>
                  <a:close/>
                </a:path>
              </a:pathLst>
            </a:custGeom>
            <a:solidFill>
              <a:srgbClr val="000000">
                <a:alpha val="0"/>
              </a:srgbClr>
            </a:solidFill>
            <a:ln>
              <a:noFill/>
            </a:ln>
          </p:spPr>
        </p:sp>
        <p:sp>
          <p:nvSpPr>
            <p:cNvPr id="157" name="Google Shape;157;p18"/>
            <p:cNvSpPr txBox="1"/>
            <p:nvPr/>
          </p:nvSpPr>
          <p:spPr>
            <a:xfrm>
              <a:off x="0" y="19050"/>
              <a:ext cx="1608572" cy="2065371"/>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2F2F2"/>
                  </a:solidFill>
                  <a:latin typeface="Archivo Black"/>
                  <a:ea typeface="Archivo Black"/>
                  <a:cs typeface="Archivo Black"/>
                  <a:sym typeface="Archivo Black"/>
                </a:rPr>
                <a:t>5</a:t>
              </a:r>
              <a:endParaRPr/>
            </a:p>
          </p:txBody>
        </p:sp>
      </p:grpSp>
      <p:graphicFrame>
        <p:nvGraphicFramePr>
          <p:cNvPr id="158" name="Google Shape;158;p18"/>
          <p:cNvGraphicFramePr/>
          <p:nvPr/>
        </p:nvGraphicFramePr>
        <p:xfrm>
          <a:off x="1169754" y="1612536"/>
          <a:ext cx="3000000" cy="3000000"/>
        </p:xfrm>
        <a:graphic>
          <a:graphicData uri="http://schemas.openxmlformats.org/drawingml/2006/table">
            <a:tbl>
              <a:tblPr>
                <a:noFill/>
                <a:tableStyleId>{0FC1885A-1B49-4E89-A30C-C6AD60BC922A}</a:tableStyleId>
              </a:tblPr>
              <a:tblGrid>
                <a:gridCol w="3987125"/>
                <a:gridCol w="3987125"/>
                <a:gridCol w="3987125"/>
                <a:gridCol w="3987125"/>
              </a:tblGrid>
              <a:tr h="2104425">
                <a:tc>
                  <a:txBody>
                    <a:bodyPr/>
                    <a:lstStyle/>
                    <a:p>
                      <a:pPr indent="0" lvl="0" marL="0" marR="0" rtl="0" algn="ctr">
                        <a:lnSpc>
                          <a:spcPct val="140013"/>
                        </a:lnSpc>
                        <a:spcBef>
                          <a:spcPts val="0"/>
                        </a:spcBef>
                        <a:spcAft>
                          <a:spcPts val="0"/>
                        </a:spcAft>
                        <a:buNone/>
                      </a:pPr>
                      <a:r>
                        <a:rPr lang="en-US" sz="2999" u="none" cap="none" strike="noStrike">
                          <a:solidFill>
                            <a:srgbClr val="000000"/>
                          </a:solidFill>
                          <a:latin typeface="Archivo Black"/>
                          <a:ea typeface="Archivo Black"/>
                          <a:cs typeface="Archivo Black"/>
                          <a:sym typeface="Archivo Black"/>
                        </a:rPr>
                        <a:t>YAZAR ve YIL</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4"/>
                        </a:lnSpc>
                        <a:spcBef>
                          <a:spcPts val="0"/>
                        </a:spcBef>
                        <a:spcAft>
                          <a:spcPts val="0"/>
                        </a:spcAft>
                        <a:buNone/>
                      </a:pPr>
                      <a:r>
                        <a:rPr lang="en-US" sz="2799" u="none" cap="none" strike="noStrike">
                          <a:solidFill>
                            <a:srgbClr val="000000"/>
                          </a:solidFill>
                          <a:latin typeface="Archivo Black"/>
                          <a:ea typeface="Archivo Black"/>
                          <a:cs typeface="Archivo Black"/>
                          <a:sym typeface="Archivo Black"/>
                        </a:rPr>
                        <a:t>Zhang (2023)</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5"/>
                        </a:lnSpc>
                        <a:spcBef>
                          <a:spcPts val="0"/>
                        </a:spcBef>
                        <a:spcAft>
                          <a:spcPts val="0"/>
                        </a:spcAft>
                        <a:buNone/>
                      </a:pPr>
                      <a:r>
                        <a:rPr lang="en-US" sz="2599" u="none" cap="none" strike="noStrike">
                          <a:solidFill>
                            <a:srgbClr val="000000"/>
                          </a:solidFill>
                          <a:latin typeface="Archivo Black"/>
                          <a:ea typeface="Archivo Black"/>
                          <a:cs typeface="Archivo Black"/>
                          <a:sym typeface="Archivo Black"/>
                        </a:rPr>
                        <a:t>OECD (2021)</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5"/>
                        </a:lnSpc>
                        <a:spcBef>
                          <a:spcPts val="0"/>
                        </a:spcBef>
                        <a:spcAft>
                          <a:spcPts val="0"/>
                        </a:spcAft>
                        <a:buNone/>
                      </a:pPr>
                      <a:r>
                        <a:rPr lang="en-US" sz="2599" u="none" cap="none" strike="noStrike">
                          <a:solidFill>
                            <a:srgbClr val="000000"/>
                          </a:solidFill>
                          <a:latin typeface="Archivo Black"/>
                          <a:ea typeface="Archivo Black"/>
                          <a:cs typeface="Archivo Black"/>
                          <a:sym typeface="Archivo Black"/>
                        </a:rPr>
                        <a:t>Webb (2020)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961575">
                <a:tc>
                  <a:txBody>
                    <a:bodyPr/>
                    <a:lstStyle/>
                    <a:p>
                      <a:pPr indent="0" lvl="0" marL="0" marR="0" rtl="0" algn="ctr">
                        <a:lnSpc>
                          <a:spcPct val="140013"/>
                        </a:lnSpc>
                        <a:spcBef>
                          <a:spcPts val="0"/>
                        </a:spcBef>
                        <a:spcAft>
                          <a:spcPts val="0"/>
                        </a:spcAft>
                        <a:buNone/>
                      </a:pPr>
                      <a:r>
                        <a:rPr lang="en-US" sz="2999" u="none" cap="none" strike="noStrike">
                          <a:solidFill>
                            <a:srgbClr val="000000"/>
                          </a:solidFill>
                          <a:latin typeface="Archivo Black"/>
                          <a:ea typeface="Archivo Black"/>
                          <a:cs typeface="Archivo Black"/>
                          <a:sym typeface="Archivo Black"/>
                        </a:rPr>
                        <a:t>Yöntem/Model</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Makine öğrenimi tabanlı tahmin modeli</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267181"/>
                        </a:lnSpc>
                        <a:spcBef>
                          <a:spcPts val="0"/>
                        </a:spcBef>
                        <a:spcAft>
                          <a:spcPts val="0"/>
                        </a:spcAft>
                        <a:buNone/>
                      </a:pPr>
                      <a:r>
                        <a:t/>
                      </a:r>
                      <a:endParaRPr sz="1100" u="none" cap="none" strike="noStrike"/>
                    </a:p>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Ekonomik analiz, politika incelemesi</a:t>
                      </a:r>
                      <a:endParaRPr/>
                    </a:p>
                    <a:p>
                      <a:pPr indent="0" lvl="0" marL="0" marR="0" rtl="0" algn="ctr">
                        <a:lnSpc>
                          <a:spcPct val="140019"/>
                        </a:lnSpc>
                        <a:spcBef>
                          <a:spcPts val="0"/>
                        </a:spcBef>
                        <a:spcAft>
                          <a:spcPts val="0"/>
                        </a:spcAft>
                        <a:buNone/>
                      </a:pPr>
                      <a:r>
                        <a:t/>
                      </a:r>
                      <a:endParaRPr sz="2099" u="none" cap="none" strike="noStrike">
                        <a:solidFill>
                          <a:srgbClr val="000000"/>
                        </a:solidFill>
                        <a:latin typeface="Archivo Black"/>
                        <a:ea typeface="Archivo Black"/>
                        <a:cs typeface="Archivo Black"/>
                        <a:sym typeface="Archivo Black"/>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İstihdam analizi, meslek sınıflandırması</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938625">
                <a:tc>
                  <a:txBody>
                    <a:bodyPr/>
                    <a:lstStyle/>
                    <a:p>
                      <a:pPr indent="0" lvl="0" marL="0" marR="0" rtl="0" algn="ctr">
                        <a:lnSpc>
                          <a:spcPct val="140013"/>
                        </a:lnSpc>
                        <a:spcBef>
                          <a:spcPts val="0"/>
                        </a:spcBef>
                        <a:spcAft>
                          <a:spcPts val="0"/>
                        </a:spcAft>
                        <a:buNone/>
                      </a:pPr>
                      <a:r>
                        <a:rPr lang="en-US" sz="2999" u="none" cap="none" strike="noStrike">
                          <a:solidFill>
                            <a:srgbClr val="000000"/>
                          </a:solidFill>
                          <a:latin typeface="Archivo Black"/>
                          <a:ea typeface="Archivo Black"/>
                          <a:cs typeface="Archivo Black"/>
                          <a:sym typeface="Archivo Black"/>
                        </a:rPr>
                        <a:t>VERİ TÜRÜ</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Çin üretim sektörü verileri</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32 ülkenin istihdam verileri</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Meslek tanımları ve görev verileri</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2334775">
                <a:tc>
                  <a:txBody>
                    <a:bodyPr/>
                    <a:lstStyle/>
                    <a:p>
                      <a:pPr indent="0" lvl="0" marL="0" marR="0" rtl="0" algn="ctr">
                        <a:lnSpc>
                          <a:spcPct val="140013"/>
                        </a:lnSpc>
                        <a:spcBef>
                          <a:spcPts val="0"/>
                        </a:spcBef>
                        <a:spcAft>
                          <a:spcPts val="0"/>
                        </a:spcAft>
                        <a:buNone/>
                      </a:pPr>
                      <a:r>
                        <a:rPr lang="en-US" sz="2899" u="none" cap="none" strike="noStrike">
                          <a:solidFill>
                            <a:srgbClr val="000000"/>
                          </a:solidFill>
                          <a:latin typeface="Archivo Black"/>
                          <a:ea typeface="Archivo Black"/>
                          <a:cs typeface="Archivo Black"/>
                          <a:sym typeface="Archivo Black"/>
                        </a:rPr>
                        <a:t>TEMEL SONUÇ</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AI uygulamaları verimliliği yükseltmiş, fakat düşük vasıflı işlerde azalma görülmüştür.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AI, beceri talebini değiştirerek yeni mesleklerin ortaya çıkmasına yol açmaktadır.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9"/>
                        </a:lnSpc>
                        <a:spcBef>
                          <a:spcPts val="0"/>
                        </a:spcBef>
                        <a:spcAft>
                          <a:spcPts val="0"/>
                        </a:spcAft>
                        <a:buNone/>
                      </a:pPr>
                      <a:r>
                        <a:rPr lang="en-US" sz="2099" u="none" cap="none" strike="noStrike">
                          <a:solidFill>
                            <a:srgbClr val="000000"/>
                          </a:solidFill>
                          <a:latin typeface="Archivo Black"/>
                          <a:ea typeface="Archivo Black"/>
                          <a:cs typeface="Archivo Black"/>
                          <a:sym typeface="Archivo Black"/>
                        </a:rPr>
                        <a:t>Yapay zekâ, tekrar eden görevleri yüksek oranda etkiler; bilişsel işler daha az etkilenir.</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59" name="Google Shape;159;p18"/>
          <p:cNvSpPr/>
          <p:nvPr/>
        </p:nvSpPr>
        <p:spPr>
          <a:xfrm>
            <a:off x="6999575" y="1148252"/>
            <a:ext cx="9217260" cy="78146"/>
          </a:xfrm>
          <a:custGeom>
            <a:rect b="b" l="l" r="r" t="t"/>
            <a:pathLst>
              <a:path extrusionOk="0" h="56220" w="6356731">
                <a:moveTo>
                  <a:pt x="0" y="0"/>
                </a:moveTo>
                <a:lnTo>
                  <a:pt x="6356731" y="140"/>
                </a:lnTo>
                <a:lnTo>
                  <a:pt x="6356731" y="56220"/>
                </a:lnTo>
                <a:lnTo>
                  <a:pt x="0" y="56082"/>
                </a:lnTo>
                <a:close/>
              </a:path>
            </a:pathLst>
          </a:custGeom>
          <a:solidFill>
            <a:srgbClr val="F2F2F2"/>
          </a:solidFill>
          <a:ln>
            <a:noFill/>
          </a:ln>
        </p:spPr>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163" name="Shape 163"/>
        <p:cNvGrpSpPr/>
        <p:nvPr/>
      </p:nvGrpSpPr>
      <p:grpSpPr>
        <a:xfrm>
          <a:off x="0" y="0"/>
          <a:ext cx="0" cy="0"/>
          <a:chOff x="0" y="0"/>
          <a:chExt cx="0" cy="0"/>
        </a:xfrm>
      </p:grpSpPr>
      <p:sp>
        <p:nvSpPr>
          <p:cNvPr id="164" name="Google Shape;164;p19"/>
          <p:cNvSpPr/>
          <p:nvPr/>
        </p:nvSpPr>
        <p:spPr>
          <a:xfrm>
            <a:off x="11347197" y="1750481"/>
            <a:ext cx="4937138" cy="47637"/>
          </a:xfrm>
          <a:custGeom>
            <a:rect b="b" l="l" r="r" t="t"/>
            <a:pathLst>
              <a:path extrusionOk="0" h="64789" w="6714744">
                <a:moveTo>
                  <a:pt x="0" y="0"/>
                </a:moveTo>
                <a:lnTo>
                  <a:pt x="6714744" y="162"/>
                </a:lnTo>
                <a:lnTo>
                  <a:pt x="6714744" y="64789"/>
                </a:lnTo>
                <a:lnTo>
                  <a:pt x="0" y="64631"/>
                </a:lnTo>
                <a:close/>
              </a:path>
            </a:pathLst>
          </a:custGeom>
          <a:solidFill>
            <a:srgbClr val="F2F2F2"/>
          </a:solidFill>
          <a:ln>
            <a:noFill/>
          </a:ln>
        </p:spPr>
      </p:sp>
      <p:grpSp>
        <p:nvGrpSpPr>
          <p:cNvPr id="165" name="Google Shape;165;p19"/>
          <p:cNvGrpSpPr/>
          <p:nvPr/>
        </p:nvGrpSpPr>
        <p:grpSpPr>
          <a:xfrm>
            <a:off x="16545276" y="1028700"/>
            <a:ext cx="1742724" cy="1563316"/>
            <a:chOff x="0" y="0"/>
            <a:chExt cx="2323632" cy="2084421"/>
          </a:xfrm>
        </p:grpSpPr>
        <p:sp>
          <p:nvSpPr>
            <p:cNvPr id="166" name="Google Shape;166;p19"/>
            <p:cNvSpPr/>
            <p:nvPr/>
          </p:nvSpPr>
          <p:spPr>
            <a:xfrm>
              <a:off x="0" y="0"/>
              <a:ext cx="2323632" cy="2084421"/>
            </a:xfrm>
            <a:custGeom>
              <a:rect b="b" l="l" r="r" t="t"/>
              <a:pathLst>
                <a:path extrusionOk="0" h="2084421" w="2323632">
                  <a:moveTo>
                    <a:pt x="0" y="0"/>
                  </a:moveTo>
                  <a:lnTo>
                    <a:pt x="2323632" y="0"/>
                  </a:lnTo>
                  <a:lnTo>
                    <a:pt x="2323632" y="2084421"/>
                  </a:lnTo>
                  <a:lnTo>
                    <a:pt x="0" y="2084421"/>
                  </a:lnTo>
                  <a:close/>
                </a:path>
              </a:pathLst>
            </a:custGeom>
            <a:solidFill>
              <a:srgbClr val="000000">
                <a:alpha val="0"/>
              </a:srgbClr>
            </a:solidFill>
            <a:ln>
              <a:noFill/>
            </a:ln>
          </p:spPr>
        </p:sp>
        <p:sp>
          <p:nvSpPr>
            <p:cNvPr id="167" name="Google Shape;167;p19"/>
            <p:cNvSpPr txBox="1"/>
            <p:nvPr/>
          </p:nvSpPr>
          <p:spPr>
            <a:xfrm>
              <a:off x="0" y="19050"/>
              <a:ext cx="2323632" cy="2065371"/>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FFFFF"/>
                  </a:solidFill>
                  <a:latin typeface="Archivo Black"/>
                  <a:ea typeface="Archivo Black"/>
                  <a:cs typeface="Archivo Black"/>
                  <a:sym typeface="Archivo Black"/>
                </a:rPr>
                <a:t>6</a:t>
              </a:r>
              <a:endParaRPr/>
            </a:p>
          </p:txBody>
        </p:sp>
      </p:grpSp>
      <p:grpSp>
        <p:nvGrpSpPr>
          <p:cNvPr id="168" name="Google Shape;168;p19"/>
          <p:cNvGrpSpPr/>
          <p:nvPr/>
        </p:nvGrpSpPr>
        <p:grpSpPr>
          <a:xfrm>
            <a:off x="1028700" y="1308142"/>
            <a:ext cx="10214899" cy="884678"/>
            <a:chOff x="0" y="0"/>
            <a:chExt cx="13619866" cy="1179571"/>
          </a:xfrm>
        </p:grpSpPr>
        <p:sp>
          <p:nvSpPr>
            <p:cNvPr id="169" name="Google Shape;169;p19"/>
            <p:cNvSpPr/>
            <p:nvPr/>
          </p:nvSpPr>
          <p:spPr>
            <a:xfrm>
              <a:off x="0" y="0"/>
              <a:ext cx="13619866" cy="1179571"/>
            </a:xfrm>
            <a:custGeom>
              <a:rect b="b" l="l" r="r" t="t"/>
              <a:pathLst>
                <a:path extrusionOk="0" h="1179571" w="13619866">
                  <a:moveTo>
                    <a:pt x="0" y="0"/>
                  </a:moveTo>
                  <a:lnTo>
                    <a:pt x="13619866" y="0"/>
                  </a:lnTo>
                  <a:lnTo>
                    <a:pt x="13619866" y="1179571"/>
                  </a:lnTo>
                  <a:lnTo>
                    <a:pt x="0" y="1179571"/>
                  </a:lnTo>
                  <a:close/>
                </a:path>
              </a:pathLst>
            </a:custGeom>
            <a:solidFill>
              <a:srgbClr val="000000">
                <a:alpha val="0"/>
              </a:srgbClr>
            </a:solidFill>
            <a:ln>
              <a:noFill/>
            </a:ln>
          </p:spPr>
        </p:sp>
        <p:sp>
          <p:nvSpPr>
            <p:cNvPr id="170" name="Google Shape;170;p19"/>
            <p:cNvSpPr txBox="1"/>
            <p:nvPr/>
          </p:nvSpPr>
          <p:spPr>
            <a:xfrm>
              <a:off x="0" y="19050"/>
              <a:ext cx="13619866" cy="1160521"/>
            </a:xfrm>
            <a:prstGeom prst="rect">
              <a:avLst/>
            </a:prstGeom>
            <a:noFill/>
            <a:ln>
              <a:noFill/>
            </a:ln>
          </p:spPr>
          <p:txBody>
            <a:bodyPr anchorCtr="0" anchor="t" bIns="0" lIns="0" spcFirstLastPara="1" rIns="0" wrap="square" tIns="0">
              <a:noAutofit/>
            </a:bodyPr>
            <a:lstStyle/>
            <a:p>
              <a:pPr indent="0" lvl="0" marL="0" marR="0" rtl="0" algn="l">
                <a:lnSpc>
                  <a:spcPct val="114966"/>
                </a:lnSpc>
                <a:spcBef>
                  <a:spcPts val="0"/>
                </a:spcBef>
                <a:spcAft>
                  <a:spcPts val="0"/>
                </a:spcAft>
                <a:buNone/>
              </a:pPr>
              <a:r>
                <a:rPr b="0" i="0" lang="en-US" sz="4110" u="none" cap="none" strike="noStrike">
                  <a:solidFill>
                    <a:srgbClr val="000000"/>
                  </a:solidFill>
                  <a:latin typeface="Archivo Black"/>
                  <a:ea typeface="Archivo Black"/>
                  <a:cs typeface="Archivo Black"/>
                  <a:sym typeface="Archivo Black"/>
                </a:rPr>
                <a:t>Araştırma Boşluğu (Research Gap)</a:t>
              </a:r>
              <a:endParaRPr sz="1000"/>
            </a:p>
          </p:txBody>
        </p:sp>
      </p:grpSp>
      <p:grpSp>
        <p:nvGrpSpPr>
          <p:cNvPr id="171" name="Google Shape;171;p19"/>
          <p:cNvGrpSpPr/>
          <p:nvPr/>
        </p:nvGrpSpPr>
        <p:grpSpPr>
          <a:xfrm>
            <a:off x="532433" y="4049687"/>
            <a:ext cx="16726867" cy="5478209"/>
            <a:chOff x="0" y="-85725"/>
            <a:chExt cx="26028948" cy="8524729"/>
          </a:xfrm>
        </p:grpSpPr>
        <p:sp>
          <p:nvSpPr>
            <p:cNvPr id="172" name="Google Shape;172;p19"/>
            <p:cNvSpPr/>
            <p:nvPr/>
          </p:nvSpPr>
          <p:spPr>
            <a:xfrm>
              <a:off x="0" y="0"/>
              <a:ext cx="26028948" cy="8439004"/>
            </a:xfrm>
            <a:custGeom>
              <a:rect b="b" l="l" r="r" t="t"/>
              <a:pathLst>
                <a:path extrusionOk="0" h="8439004" w="26028948">
                  <a:moveTo>
                    <a:pt x="0" y="0"/>
                  </a:moveTo>
                  <a:lnTo>
                    <a:pt x="26028948" y="0"/>
                  </a:lnTo>
                  <a:lnTo>
                    <a:pt x="26028948" y="8439004"/>
                  </a:lnTo>
                  <a:lnTo>
                    <a:pt x="0" y="8439004"/>
                  </a:lnTo>
                  <a:close/>
                </a:path>
              </a:pathLst>
            </a:custGeom>
            <a:solidFill>
              <a:srgbClr val="000000">
                <a:alpha val="0"/>
              </a:srgbClr>
            </a:solidFill>
            <a:ln>
              <a:noFill/>
            </a:ln>
          </p:spPr>
        </p:sp>
        <p:sp>
          <p:nvSpPr>
            <p:cNvPr id="173" name="Google Shape;173;p19"/>
            <p:cNvSpPr txBox="1"/>
            <p:nvPr/>
          </p:nvSpPr>
          <p:spPr>
            <a:xfrm>
              <a:off x="0" y="-85725"/>
              <a:ext cx="26028948" cy="8524729"/>
            </a:xfrm>
            <a:prstGeom prst="rect">
              <a:avLst/>
            </a:prstGeom>
            <a:noFill/>
            <a:ln>
              <a:noFill/>
            </a:ln>
          </p:spPr>
          <p:txBody>
            <a:bodyPr anchorCtr="0" anchor="t" bIns="0" lIns="0" spcFirstLastPara="1" rIns="0" wrap="square" tIns="0">
              <a:noAutofit/>
            </a:bodyPr>
            <a:lstStyle/>
            <a:p>
              <a:pPr indent="-360551" lvl="1" marL="721104" marR="0" rtl="0" algn="just">
                <a:lnSpc>
                  <a:spcPct val="136987"/>
                </a:lnSpc>
                <a:spcBef>
                  <a:spcPts val="0"/>
                </a:spcBef>
                <a:spcAft>
                  <a:spcPts val="0"/>
                </a:spcAft>
                <a:buClr>
                  <a:srgbClr val="F2F2F2"/>
                </a:buClr>
                <a:buSzPts val="3339"/>
                <a:buFont typeface="Arial"/>
                <a:buChar char="•"/>
              </a:pPr>
              <a:r>
                <a:rPr b="1" i="0" lang="en-US" sz="3339" u="none" cap="none" strike="noStrike">
                  <a:solidFill>
                    <a:srgbClr val="F2F2F2"/>
                  </a:solidFill>
                  <a:latin typeface="Poppins"/>
                  <a:ea typeface="Poppins"/>
                  <a:cs typeface="Poppins"/>
                  <a:sym typeface="Poppins"/>
                </a:rPr>
                <a:t>Mevcut çalışmalar, yapay zeka ve otomasyonun iş gücü üzerindeki etkilerini çeşitli ülkeler ve sektörler için incelemiştir; ancak meslek bazında, farklı beceri seviyeleri ve çalışma koşullarına göre etkilerin karşılaştırmalı olarak analiz edilmesi sınırlı kalmıştır. Ayrıca, yapay zeka adaptasyonu ile çalışan verimliliği ve yeni iş fırsatları arasındaki ilişkiyi ölçen kapsamlı çalışmalar halen azdır.</a:t>
              </a:r>
              <a:endParaRPr/>
            </a:p>
          </p:txBody>
        </p:sp>
      </p:gr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177" name="Shape 177"/>
        <p:cNvGrpSpPr/>
        <p:nvPr/>
      </p:nvGrpSpPr>
      <p:grpSpPr>
        <a:xfrm>
          <a:off x="0" y="0"/>
          <a:ext cx="0" cy="0"/>
          <a:chOff x="0" y="0"/>
          <a:chExt cx="0" cy="0"/>
        </a:xfrm>
      </p:grpSpPr>
      <p:sp>
        <p:nvSpPr>
          <p:cNvPr id="178" name="Google Shape;178;p20"/>
          <p:cNvSpPr/>
          <p:nvPr/>
        </p:nvSpPr>
        <p:spPr>
          <a:xfrm>
            <a:off x="4033772" y="1667401"/>
            <a:ext cx="12138390" cy="92061"/>
          </a:xfrm>
          <a:custGeom>
            <a:rect b="b" l="l" r="r" t="t"/>
            <a:pathLst>
              <a:path extrusionOk="0" h="50927" w="6714744">
                <a:moveTo>
                  <a:pt x="0" y="0"/>
                </a:moveTo>
                <a:lnTo>
                  <a:pt x="6714744" y="127"/>
                </a:lnTo>
                <a:lnTo>
                  <a:pt x="6714744" y="50927"/>
                </a:lnTo>
                <a:lnTo>
                  <a:pt x="0" y="50800"/>
                </a:lnTo>
                <a:close/>
              </a:path>
            </a:pathLst>
          </a:custGeom>
          <a:solidFill>
            <a:srgbClr val="F2F2F2"/>
          </a:solidFill>
          <a:ln>
            <a:noFill/>
          </a:ln>
        </p:spPr>
      </p:sp>
      <p:grpSp>
        <p:nvGrpSpPr>
          <p:cNvPr id="179" name="Google Shape;179;p20"/>
          <p:cNvGrpSpPr/>
          <p:nvPr/>
        </p:nvGrpSpPr>
        <p:grpSpPr>
          <a:xfrm>
            <a:off x="16545276" y="931760"/>
            <a:ext cx="1742724" cy="1563316"/>
            <a:chOff x="0" y="0"/>
            <a:chExt cx="2323632" cy="2084421"/>
          </a:xfrm>
        </p:grpSpPr>
        <p:sp>
          <p:nvSpPr>
            <p:cNvPr id="180" name="Google Shape;180;p20"/>
            <p:cNvSpPr/>
            <p:nvPr/>
          </p:nvSpPr>
          <p:spPr>
            <a:xfrm>
              <a:off x="0" y="0"/>
              <a:ext cx="2323632" cy="2084421"/>
            </a:xfrm>
            <a:custGeom>
              <a:rect b="b" l="l" r="r" t="t"/>
              <a:pathLst>
                <a:path extrusionOk="0" h="2084421" w="2323632">
                  <a:moveTo>
                    <a:pt x="0" y="0"/>
                  </a:moveTo>
                  <a:lnTo>
                    <a:pt x="2323632" y="0"/>
                  </a:lnTo>
                  <a:lnTo>
                    <a:pt x="2323632" y="2084421"/>
                  </a:lnTo>
                  <a:lnTo>
                    <a:pt x="0" y="2084421"/>
                  </a:lnTo>
                  <a:close/>
                </a:path>
              </a:pathLst>
            </a:custGeom>
            <a:solidFill>
              <a:srgbClr val="000000">
                <a:alpha val="0"/>
              </a:srgbClr>
            </a:solidFill>
            <a:ln>
              <a:noFill/>
            </a:ln>
          </p:spPr>
        </p:sp>
        <p:sp>
          <p:nvSpPr>
            <p:cNvPr id="181" name="Google Shape;181;p20"/>
            <p:cNvSpPr txBox="1"/>
            <p:nvPr/>
          </p:nvSpPr>
          <p:spPr>
            <a:xfrm>
              <a:off x="0" y="19050"/>
              <a:ext cx="2323632" cy="2065371"/>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FFFFF"/>
                  </a:solidFill>
                  <a:latin typeface="Archivo Black"/>
                  <a:ea typeface="Archivo Black"/>
                  <a:cs typeface="Archivo Black"/>
                  <a:sym typeface="Archivo Black"/>
                </a:rPr>
                <a:t>7</a:t>
              </a:r>
              <a:endParaRPr/>
            </a:p>
          </p:txBody>
        </p:sp>
      </p:grpSp>
      <p:grpSp>
        <p:nvGrpSpPr>
          <p:cNvPr id="182" name="Google Shape;182;p20"/>
          <p:cNvGrpSpPr/>
          <p:nvPr/>
        </p:nvGrpSpPr>
        <p:grpSpPr>
          <a:xfrm>
            <a:off x="1028700" y="1308142"/>
            <a:ext cx="2959156" cy="884678"/>
            <a:chOff x="0" y="0"/>
            <a:chExt cx="3945542" cy="1179571"/>
          </a:xfrm>
        </p:grpSpPr>
        <p:sp>
          <p:nvSpPr>
            <p:cNvPr id="183" name="Google Shape;183;p20"/>
            <p:cNvSpPr/>
            <p:nvPr/>
          </p:nvSpPr>
          <p:spPr>
            <a:xfrm>
              <a:off x="0" y="0"/>
              <a:ext cx="3945542" cy="1179571"/>
            </a:xfrm>
            <a:custGeom>
              <a:rect b="b" l="l" r="r" t="t"/>
              <a:pathLst>
                <a:path extrusionOk="0" h="1179571" w="3945542">
                  <a:moveTo>
                    <a:pt x="0" y="0"/>
                  </a:moveTo>
                  <a:lnTo>
                    <a:pt x="3945542" y="0"/>
                  </a:lnTo>
                  <a:lnTo>
                    <a:pt x="3945542" y="1179571"/>
                  </a:lnTo>
                  <a:lnTo>
                    <a:pt x="0" y="1179571"/>
                  </a:lnTo>
                  <a:close/>
                </a:path>
              </a:pathLst>
            </a:custGeom>
            <a:solidFill>
              <a:srgbClr val="000000">
                <a:alpha val="0"/>
              </a:srgbClr>
            </a:solidFill>
            <a:ln>
              <a:noFill/>
            </a:ln>
          </p:spPr>
        </p:sp>
        <p:sp>
          <p:nvSpPr>
            <p:cNvPr id="184" name="Google Shape;184;p20"/>
            <p:cNvSpPr txBox="1"/>
            <p:nvPr/>
          </p:nvSpPr>
          <p:spPr>
            <a:xfrm>
              <a:off x="0" y="19050"/>
              <a:ext cx="3945542" cy="1160521"/>
            </a:xfrm>
            <a:prstGeom prst="rect">
              <a:avLst/>
            </a:prstGeom>
            <a:noFill/>
            <a:ln>
              <a:noFill/>
            </a:ln>
          </p:spPr>
          <p:txBody>
            <a:bodyPr anchorCtr="0" anchor="t" bIns="0" lIns="0" spcFirstLastPara="1" rIns="0" wrap="square" tIns="0">
              <a:noAutofit/>
            </a:bodyPr>
            <a:lstStyle/>
            <a:p>
              <a:pPr indent="0" lvl="0" marL="0" marR="0" rtl="0" algn="l">
                <a:lnSpc>
                  <a:spcPct val="114966"/>
                </a:lnSpc>
                <a:spcBef>
                  <a:spcPts val="0"/>
                </a:spcBef>
                <a:spcAft>
                  <a:spcPts val="0"/>
                </a:spcAft>
                <a:buNone/>
              </a:pPr>
              <a:r>
                <a:rPr b="0" i="0" lang="en-US" sz="4510" u="none" cap="none" strike="noStrike">
                  <a:solidFill>
                    <a:srgbClr val="000000"/>
                  </a:solidFill>
                  <a:latin typeface="Archivo Black"/>
                  <a:ea typeface="Archivo Black"/>
                  <a:cs typeface="Archivo Black"/>
                  <a:sym typeface="Archivo Black"/>
                </a:rPr>
                <a:t>HİPOTEZ</a:t>
              </a:r>
              <a:endParaRPr/>
            </a:p>
          </p:txBody>
        </p:sp>
      </p:grpSp>
      <p:grpSp>
        <p:nvGrpSpPr>
          <p:cNvPr id="185" name="Google Shape;185;p20"/>
          <p:cNvGrpSpPr/>
          <p:nvPr/>
        </p:nvGrpSpPr>
        <p:grpSpPr>
          <a:xfrm>
            <a:off x="689771" y="4017440"/>
            <a:ext cx="16726867" cy="5478209"/>
            <a:chOff x="0" y="-85725"/>
            <a:chExt cx="26028948" cy="8524729"/>
          </a:xfrm>
        </p:grpSpPr>
        <p:sp>
          <p:nvSpPr>
            <p:cNvPr id="186" name="Google Shape;186;p20"/>
            <p:cNvSpPr/>
            <p:nvPr/>
          </p:nvSpPr>
          <p:spPr>
            <a:xfrm>
              <a:off x="0" y="0"/>
              <a:ext cx="26028948" cy="8439004"/>
            </a:xfrm>
            <a:custGeom>
              <a:rect b="b" l="l" r="r" t="t"/>
              <a:pathLst>
                <a:path extrusionOk="0" h="8439004" w="26028948">
                  <a:moveTo>
                    <a:pt x="0" y="0"/>
                  </a:moveTo>
                  <a:lnTo>
                    <a:pt x="26028948" y="0"/>
                  </a:lnTo>
                  <a:lnTo>
                    <a:pt x="26028948" y="8439004"/>
                  </a:lnTo>
                  <a:lnTo>
                    <a:pt x="0" y="8439004"/>
                  </a:lnTo>
                  <a:close/>
                </a:path>
              </a:pathLst>
            </a:custGeom>
            <a:solidFill>
              <a:srgbClr val="000000">
                <a:alpha val="0"/>
              </a:srgbClr>
            </a:solidFill>
            <a:ln>
              <a:noFill/>
            </a:ln>
          </p:spPr>
        </p:sp>
        <p:sp>
          <p:nvSpPr>
            <p:cNvPr id="187" name="Google Shape;187;p20"/>
            <p:cNvSpPr txBox="1"/>
            <p:nvPr/>
          </p:nvSpPr>
          <p:spPr>
            <a:xfrm>
              <a:off x="0" y="-85725"/>
              <a:ext cx="26028948" cy="8524729"/>
            </a:xfrm>
            <a:prstGeom prst="rect">
              <a:avLst/>
            </a:prstGeom>
            <a:noFill/>
            <a:ln>
              <a:noFill/>
            </a:ln>
          </p:spPr>
          <p:txBody>
            <a:bodyPr anchorCtr="0" anchor="t" bIns="0" lIns="0" spcFirstLastPara="1" rIns="0" wrap="square" tIns="0">
              <a:noAutofit/>
            </a:bodyPr>
            <a:lstStyle/>
            <a:p>
              <a:pPr indent="-360551" lvl="1" marL="721104" marR="0" rtl="0" algn="just">
                <a:lnSpc>
                  <a:spcPct val="136987"/>
                </a:lnSpc>
                <a:spcBef>
                  <a:spcPts val="0"/>
                </a:spcBef>
                <a:spcAft>
                  <a:spcPts val="0"/>
                </a:spcAft>
                <a:buClr>
                  <a:srgbClr val="F2F2F2"/>
                </a:buClr>
                <a:buSzPts val="3339"/>
                <a:buFont typeface="Arial"/>
                <a:buChar char="•"/>
              </a:pPr>
              <a:r>
                <a:rPr b="1" i="0" lang="en-US" sz="3339" u="none" cap="none" strike="noStrike">
                  <a:solidFill>
                    <a:srgbClr val="F2F2F2"/>
                  </a:solidFill>
                  <a:latin typeface="Poppins"/>
                  <a:ea typeface="Poppins"/>
                  <a:cs typeface="Poppins"/>
                  <a:sym typeface="Poppins"/>
                </a:rPr>
                <a:t>H1: Farklı sektörlerde yapay zekâ ve otomasyon düzeyi yükseldikçe, düşük beceri gerektiren işlerde çalışan sayısı azalırken, teknolojiye uyum sağlayan alanlarda verimlilik artar.</a:t>
              </a:r>
              <a:endParaRPr/>
            </a:p>
          </p:txBody>
        </p:sp>
      </p:gr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8C52FF"/>
            </a:gs>
            <a:gs pos="100000">
              <a:srgbClr val="FF914D"/>
            </a:gs>
          </a:gsLst>
          <a:lin ang="0" scaled="0"/>
        </a:gradFill>
      </p:bgPr>
    </p:bg>
    <p:spTree>
      <p:nvGrpSpPr>
        <p:cNvPr id="191" name="Shape 191"/>
        <p:cNvGrpSpPr/>
        <p:nvPr/>
      </p:nvGrpSpPr>
      <p:grpSpPr>
        <a:xfrm>
          <a:off x="0" y="0"/>
          <a:ext cx="0" cy="0"/>
          <a:chOff x="0" y="0"/>
          <a:chExt cx="0" cy="0"/>
        </a:xfrm>
      </p:grpSpPr>
      <p:sp>
        <p:nvSpPr>
          <p:cNvPr id="192" name="Google Shape;192;p21"/>
          <p:cNvSpPr/>
          <p:nvPr/>
        </p:nvSpPr>
        <p:spPr>
          <a:xfrm>
            <a:off x="4869066" y="1677923"/>
            <a:ext cx="11306245" cy="59753"/>
          </a:xfrm>
          <a:custGeom>
            <a:rect b="b" l="l" r="r" t="t"/>
            <a:pathLst>
              <a:path extrusionOk="0" h="35487" w="6714744">
                <a:moveTo>
                  <a:pt x="0" y="0"/>
                </a:moveTo>
                <a:lnTo>
                  <a:pt x="6714744" y="88"/>
                </a:lnTo>
                <a:lnTo>
                  <a:pt x="6714744" y="35487"/>
                </a:lnTo>
                <a:lnTo>
                  <a:pt x="0" y="35394"/>
                </a:lnTo>
                <a:close/>
              </a:path>
            </a:pathLst>
          </a:custGeom>
          <a:solidFill>
            <a:srgbClr val="F2F2F2"/>
          </a:solidFill>
          <a:ln>
            <a:noFill/>
          </a:ln>
        </p:spPr>
      </p:sp>
      <p:grpSp>
        <p:nvGrpSpPr>
          <p:cNvPr id="193" name="Google Shape;193;p21"/>
          <p:cNvGrpSpPr/>
          <p:nvPr/>
        </p:nvGrpSpPr>
        <p:grpSpPr>
          <a:xfrm>
            <a:off x="16387938" y="955991"/>
            <a:ext cx="1742724" cy="1563316"/>
            <a:chOff x="0" y="0"/>
            <a:chExt cx="2323632" cy="2084421"/>
          </a:xfrm>
        </p:grpSpPr>
        <p:sp>
          <p:nvSpPr>
            <p:cNvPr id="194" name="Google Shape;194;p21"/>
            <p:cNvSpPr/>
            <p:nvPr/>
          </p:nvSpPr>
          <p:spPr>
            <a:xfrm>
              <a:off x="0" y="0"/>
              <a:ext cx="2323632" cy="2084421"/>
            </a:xfrm>
            <a:custGeom>
              <a:rect b="b" l="l" r="r" t="t"/>
              <a:pathLst>
                <a:path extrusionOk="0" h="2084421" w="2323632">
                  <a:moveTo>
                    <a:pt x="0" y="0"/>
                  </a:moveTo>
                  <a:lnTo>
                    <a:pt x="2323632" y="0"/>
                  </a:lnTo>
                  <a:lnTo>
                    <a:pt x="2323632" y="2084421"/>
                  </a:lnTo>
                  <a:lnTo>
                    <a:pt x="0" y="2084421"/>
                  </a:lnTo>
                  <a:close/>
                </a:path>
              </a:pathLst>
            </a:custGeom>
            <a:solidFill>
              <a:srgbClr val="000000">
                <a:alpha val="0"/>
              </a:srgbClr>
            </a:solidFill>
            <a:ln>
              <a:noFill/>
            </a:ln>
          </p:spPr>
        </p:sp>
        <p:sp>
          <p:nvSpPr>
            <p:cNvPr id="195" name="Google Shape;195;p21"/>
            <p:cNvSpPr txBox="1"/>
            <p:nvPr/>
          </p:nvSpPr>
          <p:spPr>
            <a:xfrm>
              <a:off x="0" y="19050"/>
              <a:ext cx="2323632" cy="2065371"/>
            </a:xfrm>
            <a:prstGeom prst="rect">
              <a:avLst/>
            </a:prstGeom>
            <a:noFill/>
            <a:ln>
              <a:noFill/>
            </a:ln>
          </p:spPr>
          <p:txBody>
            <a:bodyPr anchorCtr="0" anchor="t" bIns="0" lIns="0" spcFirstLastPara="1" rIns="0" wrap="square" tIns="0">
              <a:noAutofit/>
            </a:bodyPr>
            <a:lstStyle/>
            <a:p>
              <a:pPr indent="0" lvl="0" marL="0" marR="0" rtl="0" algn="l">
                <a:lnSpc>
                  <a:spcPct val="115016"/>
                </a:lnSpc>
                <a:spcBef>
                  <a:spcPts val="0"/>
                </a:spcBef>
                <a:spcAft>
                  <a:spcPts val="0"/>
                </a:spcAft>
                <a:buNone/>
              </a:pPr>
              <a:r>
                <a:rPr b="0" i="0" lang="en-US" sz="7958" u="none" cap="none" strike="noStrike">
                  <a:solidFill>
                    <a:srgbClr val="FFFFFF"/>
                  </a:solidFill>
                  <a:latin typeface="Archivo Black"/>
                  <a:ea typeface="Archivo Black"/>
                  <a:cs typeface="Archivo Black"/>
                  <a:sym typeface="Archivo Black"/>
                </a:rPr>
                <a:t>8</a:t>
              </a:r>
              <a:endParaRPr/>
            </a:p>
          </p:txBody>
        </p:sp>
      </p:grpSp>
      <p:grpSp>
        <p:nvGrpSpPr>
          <p:cNvPr id="196" name="Google Shape;196;p21"/>
          <p:cNvGrpSpPr/>
          <p:nvPr/>
        </p:nvGrpSpPr>
        <p:grpSpPr>
          <a:xfrm>
            <a:off x="1028700" y="1295310"/>
            <a:ext cx="3797598" cy="884678"/>
            <a:chOff x="0" y="0"/>
            <a:chExt cx="5063464" cy="1179571"/>
          </a:xfrm>
        </p:grpSpPr>
        <p:sp>
          <p:nvSpPr>
            <p:cNvPr id="197" name="Google Shape;197;p21"/>
            <p:cNvSpPr/>
            <p:nvPr/>
          </p:nvSpPr>
          <p:spPr>
            <a:xfrm>
              <a:off x="0" y="0"/>
              <a:ext cx="5063463" cy="1179571"/>
            </a:xfrm>
            <a:custGeom>
              <a:rect b="b" l="l" r="r" t="t"/>
              <a:pathLst>
                <a:path extrusionOk="0" h="1179571" w="5063463">
                  <a:moveTo>
                    <a:pt x="0" y="0"/>
                  </a:moveTo>
                  <a:lnTo>
                    <a:pt x="5063463" y="0"/>
                  </a:lnTo>
                  <a:lnTo>
                    <a:pt x="5063463" y="1179571"/>
                  </a:lnTo>
                  <a:lnTo>
                    <a:pt x="0" y="1179571"/>
                  </a:lnTo>
                  <a:close/>
                </a:path>
              </a:pathLst>
            </a:custGeom>
            <a:solidFill>
              <a:srgbClr val="000000">
                <a:alpha val="0"/>
              </a:srgbClr>
            </a:solidFill>
            <a:ln>
              <a:noFill/>
            </a:ln>
          </p:spPr>
        </p:sp>
        <p:sp>
          <p:nvSpPr>
            <p:cNvPr id="198" name="Google Shape;198;p21"/>
            <p:cNvSpPr txBox="1"/>
            <p:nvPr/>
          </p:nvSpPr>
          <p:spPr>
            <a:xfrm>
              <a:off x="0" y="19050"/>
              <a:ext cx="5063464" cy="1160521"/>
            </a:xfrm>
            <a:prstGeom prst="rect">
              <a:avLst/>
            </a:prstGeom>
            <a:noFill/>
            <a:ln>
              <a:noFill/>
            </a:ln>
          </p:spPr>
          <p:txBody>
            <a:bodyPr anchorCtr="0" anchor="t" bIns="0" lIns="0" spcFirstLastPara="1" rIns="0" wrap="square" tIns="0">
              <a:noAutofit/>
            </a:bodyPr>
            <a:lstStyle/>
            <a:p>
              <a:pPr indent="0" lvl="0" marL="0" marR="0" rtl="0" algn="l">
                <a:lnSpc>
                  <a:spcPct val="114966"/>
                </a:lnSpc>
                <a:spcBef>
                  <a:spcPts val="0"/>
                </a:spcBef>
                <a:spcAft>
                  <a:spcPts val="0"/>
                </a:spcAft>
                <a:buNone/>
              </a:pPr>
              <a:r>
                <a:rPr b="0" i="0" lang="en-US" sz="4510" u="none" cap="none" strike="noStrike">
                  <a:solidFill>
                    <a:srgbClr val="000000"/>
                  </a:solidFill>
                  <a:latin typeface="Archivo Black"/>
                  <a:ea typeface="Archivo Black"/>
                  <a:cs typeface="Archivo Black"/>
                  <a:sym typeface="Archivo Black"/>
                </a:rPr>
                <a:t>KAYNAKÇA</a:t>
              </a:r>
              <a:endParaRPr/>
            </a:p>
          </p:txBody>
        </p:sp>
      </p:grpSp>
      <p:grpSp>
        <p:nvGrpSpPr>
          <p:cNvPr id="199" name="Google Shape;199;p21"/>
          <p:cNvGrpSpPr/>
          <p:nvPr/>
        </p:nvGrpSpPr>
        <p:grpSpPr>
          <a:xfrm>
            <a:off x="670487" y="2258617"/>
            <a:ext cx="16836946" cy="7671715"/>
            <a:chOff x="-171296" y="-1668488"/>
            <a:chExt cx="26200244" cy="11938079"/>
          </a:xfrm>
        </p:grpSpPr>
        <p:sp>
          <p:nvSpPr>
            <p:cNvPr id="200" name="Google Shape;200;p21"/>
            <p:cNvSpPr/>
            <p:nvPr/>
          </p:nvSpPr>
          <p:spPr>
            <a:xfrm>
              <a:off x="0" y="0"/>
              <a:ext cx="26028948" cy="10269591"/>
            </a:xfrm>
            <a:custGeom>
              <a:rect b="b" l="l" r="r" t="t"/>
              <a:pathLst>
                <a:path extrusionOk="0" h="10269591" w="26028948">
                  <a:moveTo>
                    <a:pt x="0" y="0"/>
                  </a:moveTo>
                  <a:lnTo>
                    <a:pt x="26028948" y="0"/>
                  </a:lnTo>
                  <a:lnTo>
                    <a:pt x="26028948" y="10269591"/>
                  </a:lnTo>
                  <a:lnTo>
                    <a:pt x="0" y="10269591"/>
                  </a:lnTo>
                  <a:close/>
                </a:path>
              </a:pathLst>
            </a:custGeom>
            <a:solidFill>
              <a:srgbClr val="000000">
                <a:alpha val="0"/>
              </a:srgbClr>
            </a:solidFill>
            <a:ln>
              <a:noFill/>
            </a:ln>
          </p:spPr>
        </p:sp>
        <p:sp>
          <p:nvSpPr>
            <p:cNvPr id="201" name="Google Shape;201;p21"/>
            <p:cNvSpPr txBox="1"/>
            <p:nvPr/>
          </p:nvSpPr>
          <p:spPr>
            <a:xfrm>
              <a:off x="-171296" y="-1668488"/>
              <a:ext cx="26028900" cy="10336200"/>
            </a:xfrm>
            <a:prstGeom prst="rect">
              <a:avLst/>
            </a:prstGeom>
            <a:noFill/>
            <a:ln>
              <a:noFill/>
            </a:ln>
          </p:spPr>
          <p:txBody>
            <a:bodyPr anchorCtr="0" anchor="t" bIns="0" lIns="0" spcFirstLastPara="1" rIns="0" wrap="square" tIns="0">
              <a:noAutofit/>
            </a:bodyPr>
            <a:lstStyle/>
            <a:p>
              <a:pPr indent="0" lvl="0" marL="914400" rtl="0" algn="just">
                <a:lnSpc>
                  <a:spcPct val="136969"/>
                </a:lnSpc>
                <a:spcBef>
                  <a:spcPts val="0"/>
                </a:spcBef>
                <a:spcAft>
                  <a:spcPts val="0"/>
                </a:spcAft>
                <a:buClr>
                  <a:schemeClr val="dk1"/>
                </a:buClr>
                <a:buSzPts val="1100"/>
                <a:buFont typeface="Arial"/>
                <a:buNone/>
              </a:pPr>
              <a:r>
                <a:rPr b="1" lang="en-US" sz="2640">
                  <a:solidFill>
                    <a:srgbClr val="F2F2F2"/>
                  </a:solidFill>
                  <a:latin typeface="Poppins"/>
                  <a:ea typeface="Poppins"/>
                  <a:cs typeface="Poppins"/>
                  <a:sym typeface="Poppins"/>
                </a:rPr>
                <a:t>[1] Y. Zhang, "Impact of AI on workforce productivity," Journal of AI and Society, 2023.</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rPr b="1" lang="en-US" sz="2640">
                  <a:solidFill>
                    <a:srgbClr val="F2F2F2"/>
                  </a:solidFill>
                  <a:latin typeface="Poppins"/>
                  <a:ea typeface="Poppins"/>
                  <a:cs typeface="Poppins"/>
                  <a:sym typeface="Poppins"/>
                </a:rPr>
                <a:t>[2] OECD, OECD Employment Outlook 2021, Paris: OECD Publishing, 2021.</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rPr b="1" lang="en-US" sz="2640">
                  <a:solidFill>
                    <a:srgbClr val="F2F2F2"/>
                  </a:solidFill>
                  <a:latin typeface="Poppins"/>
                  <a:ea typeface="Poppins"/>
                  <a:cs typeface="Poppins"/>
                  <a:sym typeface="Poppins"/>
                </a:rPr>
                <a:t>[3] A. Webb, "The economic effects of AI on global labor markets," Technology in Society, vol. 63, 2020.</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rPr b="1" lang="en-US" sz="2640">
                  <a:solidFill>
                    <a:srgbClr val="F2F2F2"/>
                  </a:solidFill>
                  <a:latin typeface="Poppins"/>
                  <a:ea typeface="Poppins"/>
                  <a:cs typeface="Poppins"/>
                  <a:sym typeface="Poppins"/>
                </a:rPr>
                <a:t>[4] X. Zhou, "Automation and low-skilled jobs: Evidence from recent AI adoption," International Journal of Labor Studies, 2025.</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rPr b="1" lang="en-US" sz="2640">
                  <a:solidFill>
                    <a:srgbClr val="F2F2F2"/>
                  </a:solidFill>
                  <a:latin typeface="Poppins"/>
                  <a:ea typeface="Poppins"/>
                  <a:cs typeface="Poppins"/>
                  <a:sym typeface="Poppins"/>
                </a:rPr>
                <a:t>[5] E. Brynjolfsson, V. Chandar, and H. Chen, "High-frequency payroll data analysis of AI impact on employment," TIME, 2025.</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rPr b="1" lang="en-US" sz="2640">
                  <a:solidFill>
                    <a:srgbClr val="F2F2F2"/>
                  </a:solidFill>
                  <a:latin typeface="Poppins"/>
                  <a:ea typeface="Poppins"/>
                  <a:cs typeface="Poppins"/>
                  <a:sym typeface="Poppins"/>
                </a:rPr>
                <a:t>[6] World Economic Forum, The Future of Jobs Report 2025, Geneva: WEF, 2025.</a:t>
              </a:r>
              <a:endParaRPr b="1" sz="2640">
                <a:solidFill>
                  <a:srgbClr val="F2F2F2"/>
                </a:solidFill>
                <a:latin typeface="Poppins"/>
                <a:ea typeface="Poppins"/>
                <a:cs typeface="Poppins"/>
                <a:sym typeface="Poppins"/>
              </a:endParaRPr>
            </a:p>
            <a:p>
              <a:pPr indent="0" lvl="0" marL="914400" rtl="0" algn="just">
                <a:lnSpc>
                  <a:spcPct val="136969"/>
                </a:lnSpc>
                <a:spcBef>
                  <a:spcPts val="0"/>
                </a:spcBef>
                <a:spcAft>
                  <a:spcPts val="0"/>
                </a:spcAft>
                <a:buClr>
                  <a:schemeClr val="dk1"/>
                </a:buClr>
                <a:buSzPts val="1100"/>
                <a:buFont typeface="Arial"/>
                <a:buNone/>
              </a:pPr>
              <a:r>
                <a:t/>
              </a:r>
              <a:endParaRPr b="1" sz="2640">
                <a:solidFill>
                  <a:srgbClr val="F2F2F2"/>
                </a:solidFill>
                <a:latin typeface="Poppins"/>
                <a:ea typeface="Poppins"/>
                <a:cs typeface="Poppins"/>
                <a:sym typeface="Poppins"/>
              </a:endParaRPr>
            </a:p>
            <a:p>
              <a:pPr indent="0" lvl="0" marL="914400" marR="0" rtl="0" algn="just">
                <a:lnSpc>
                  <a:spcPct val="136969"/>
                </a:lnSpc>
                <a:spcBef>
                  <a:spcPts val="0"/>
                </a:spcBef>
                <a:spcAft>
                  <a:spcPts val="0"/>
                </a:spcAft>
                <a:buNone/>
              </a:pPr>
              <a:r>
                <a:t/>
              </a:r>
              <a:endParaRPr b="1" sz="2640">
                <a:solidFill>
                  <a:srgbClr val="F2F2F2"/>
                </a:solidFill>
                <a:latin typeface="Poppins"/>
                <a:ea typeface="Poppins"/>
                <a:cs typeface="Poppins"/>
                <a:sym typeface="Poppins"/>
              </a:endParaRPr>
            </a:p>
          </p:txBody>
        </p:sp>
      </p:grpSp>
    </p:spTree>
  </p:cSld>
  <p:clrMapOvr>
    <a:masterClrMapping/>
  </p:clrMapOvr>
  <p:transition>
    <p:fade/>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