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8" r:id="rId3"/>
    <p:sldId id="306" r:id="rId4"/>
    <p:sldId id="304" r:id="rId5"/>
    <p:sldId id="262" r:id="rId6"/>
    <p:sldId id="264" r:id="rId7"/>
    <p:sldId id="298" r:id="rId8"/>
    <p:sldId id="299" r:id="rId9"/>
    <p:sldId id="297" r:id="rId10"/>
    <p:sldId id="277" r:id="rId11"/>
    <p:sldId id="305" r:id="rId12"/>
    <p:sldId id="275"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Chakravarthy" initials="PC" lastIdx="1" clrIdx="0"/>
  <p:cmAuthor id="2" name="sai vamshi marri" initials="svm" lastIdx="3" clrIdx="1"/>
  <p:cmAuthor id="3" name="sandeep reddy"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0C8D"/>
    <a:srgbClr val="1407B9"/>
    <a:srgbClr val="DC0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FE770-0CA2-449A-82A1-E30B104A68B1}" v="589" dt="2020-12-25T20:13:46.099"/>
    <p1510:client id="{F918101C-8B72-4E36-808A-6C236FC0CA4B}" v="445" dt="2020-12-25T19:40:56.29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4728" autoAdjust="0"/>
  </p:normalViewPr>
  <p:slideViewPr>
    <p:cSldViewPr snapToGrid="0">
      <p:cViewPr>
        <p:scale>
          <a:sx n="50" d="100"/>
          <a:sy n="50" d="100"/>
        </p:scale>
        <p:origin x="1500" y="504"/>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686266-876D-44A7-A81D-A4753C22FEC0}" type="datetime1">
              <a:rPr lang="en-IN" smtClean="0"/>
              <a:t>26-12-2020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65D4D-291C-4D15-B8F3-C793CB405DB9}"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BB73-B25F-46E1-94C2-D4933D60B905}" type="datetime1">
              <a:rPr lang="en-IN" smtClean="0"/>
              <a:t>26-12-2020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EC57-331A-434C-A52C-990765F135F8}" type="slidenum">
              <a:rPr lang="en-IN" smtClean="0"/>
              <a:t>‹#›</a:t>
            </a:fld>
            <a:endParaRPr lang="en-IN"/>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BE7BB73-B25F-46E1-94C2-D4933D60B905}" type="datetime1">
              <a:rPr lang="en-IN" smtClean="0"/>
              <a:t>26-12-2020</a:t>
            </a:fld>
            <a:endParaRPr lang="en-IN"/>
          </a:p>
        </p:txBody>
      </p:sp>
      <p:sp>
        <p:nvSpPr>
          <p:cNvPr id="5" name="Slide Number Placeholder 4"/>
          <p:cNvSpPr>
            <a:spLocks noGrp="1"/>
          </p:cNvSpPr>
          <p:nvPr>
            <p:ph type="sldNum" sz="quarter" idx="11"/>
          </p:nvPr>
        </p:nvSpPr>
        <p:spPr/>
        <p:txBody>
          <a:bodyPr/>
          <a:lstStyle/>
          <a:p>
            <a:fld id="{2264EC57-331A-434C-A52C-990765F135F8}" type="slidenum">
              <a:rPr lang="en-IN" smtClean="0"/>
              <a:t>1</a:t>
            </a:fld>
            <a:endParaRPr lang="en-IN"/>
          </a:p>
        </p:txBody>
      </p:sp>
    </p:spTree>
    <p:extLst>
      <p:ext uri="{BB962C8B-B14F-4D97-AF65-F5344CB8AC3E}">
        <p14:creationId xmlns:p14="http://schemas.microsoft.com/office/powerpoint/2010/main" val="39557107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3C210-7815-4F88-8EB1-2083CF22A32D}" type="datetime1">
              <a:rPr lang="en-IN" smtClean="0"/>
              <a:t>26-12-2020</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4647C-1C45-4B56-943F-EF83EC6892E2}" type="datetime1">
              <a:rPr lang="en-IN" smtClean="0"/>
              <a:t>26-12-2020</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8BD95-E9A3-4518-B07C-CE2F59315762}" type="datetime1">
              <a:rPr lang="en-IN" smtClean="0"/>
              <a:t>26-12-2020</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9AF09-A4C0-43F2-ACC3-E7D7A34DE395}" type="datetime1">
              <a:rPr lang="en-IN" smtClean="0"/>
              <a:t>26-12-2020</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15CD2D4-71EF-4D24-90F8-074F05671269}" type="datetime1">
              <a:rPr lang="en-IN" smtClean="0"/>
              <a:t>26-12-2020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MINI  PROJECT (2020-21) , DEPARTMENT OF ECE, Anurag University</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2DC5D-0238-4D28-AF99-CFE82DF93DC8}" type="datetime1">
              <a:rPr lang="en-IN" smtClean="0"/>
              <a:t>26-12-2020</a:t>
            </a:fld>
            <a:endParaRPr lang="en-US" dirty="0"/>
          </a:p>
        </p:txBody>
      </p:sp>
      <p:sp>
        <p:nvSpPr>
          <p:cNvPr id="6" name="Footer Placeholder 5"/>
          <p:cNvSpPr>
            <a:spLocks noGrp="1"/>
          </p:cNvSpPr>
          <p:nvPr>
            <p:ph type="ftr" sz="quarter" idx="11"/>
          </p:nvPr>
        </p:nvSpPr>
        <p:spPr/>
        <p:txBody>
          <a:bodyPr/>
          <a:lstStyle/>
          <a:p>
            <a:r>
              <a:rPr lang="en-US"/>
              <a:t>MINI  PROJECT (2020-21) , DEPARTMENT OF ECE, Anurag University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1EF44-859D-4B6B-A214-379A15662FDA}" type="datetime1">
              <a:rPr lang="en-IN" smtClean="0"/>
              <a:t>26-12-2020</a:t>
            </a:fld>
            <a:endParaRPr lang="en-US" dirty="0"/>
          </a:p>
        </p:txBody>
      </p:sp>
      <p:sp>
        <p:nvSpPr>
          <p:cNvPr id="8" name="Footer Placeholder 7"/>
          <p:cNvSpPr>
            <a:spLocks noGrp="1"/>
          </p:cNvSpPr>
          <p:nvPr>
            <p:ph type="ftr" sz="quarter" idx="11"/>
          </p:nvPr>
        </p:nvSpPr>
        <p:spPr/>
        <p:txBody>
          <a:bodyPr/>
          <a:lstStyle/>
          <a:p>
            <a:r>
              <a:rPr lang="en-US"/>
              <a:t>MINI  PROJECT (2020-21) , DEPARTMENT OF ECE, Anurag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85F28-C76F-4B43-A671-E597678A550A}" type="datetime1">
              <a:rPr lang="en-IN" smtClean="0"/>
              <a:t>26-12-2020</a:t>
            </a:fld>
            <a:endParaRPr lang="en-US" dirty="0"/>
          </a:p>
        </p:txBody>
      </p:sp>
      <p:sp>
        <p:nvSpPr>
          <p:cNvPr id="4" name="Footer Placeholder 3"/>
          <p:cNvSpPr>
            <a:spLocks noGrp="1"/>
          </p:cNvSpPr>
          <p:nvPr>
            <p:ph type="ftr" sz="quarter" idx="11"/>
          </p:nvPr>
        </p:nvSpPr>
        <p:spPr/>
        <p:txBody>
          <a:bodyPr/>
          <a:lstStyle/>
          <a:p>
            <a:r>
              <a:rPr lang="en-US"/>
              <a:t>MINI  PROJECT (2020-21) , DEPARTMENT OF ECE, Anurag University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EF104-8A10-41F7-8AA8-8BD3B038634A}" type="datetime1">
              <a:rPr lang="en-IN" smtClean="0"/>
              <a:t>26-12-2020</a:t>
            </a:fld>
            <a:endParaRPr lang="en-US" dirty="0"/>
          </a:p>
        </p:txBody>
      </p:sp>
      <p:sp>
        <p:nvSpPr>
          <p:cNvPr id="3" name="Footer Placeholder 2"/>
          <p:cNvSpPr>
            <a:spLocks noGrp="1"/>
          </p:cNvSpPr>
          <p:nvPr>
            <p:ph type="ftr" sz="quarter" idx="11"/>
          </p:nvPr>
        </p:nvSpPr>
        <p:spPr/>
        <p:txBody>
          <a:bodyPr/>
          <a:lstStyle/>
          <a:p>
            <a:r>
              <a:rPr lang="en-US"/>
              <a:t>MINI  PROJECT (2020-21) , DEPARTMENT OF ECE, Anurag University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6F22E-A732-4A4C-A999-3A1E113CCF81}" type="datetime1">
              <a:rPr lang="en-IN" smtClean="0"/>
              <a:t>26-12-2020</a:t>
            </a:fld>
            <a:endParaRPr lang="en-US" dirty="0"/>
          </a:p>
        </p:txBody>
      </p:sp>
      <p:sp>
        <p:nvSpPr>
          <p:cNvPr id="6" name="Footer Placeholder 5"/>
          <p:cNvSpPr>
            <a:spLocks noGrp="1"/>
          </p:cNvSpPr>
          <p:nvPr>
            <p:ph type="ftr" sz="quarter" idx="11"/>
          </p:nvPr>
        </p:nvSpPr>
        <p:spPr/>
        <p:txBody>
          <a:bodyPr/>
          <a:lstStyle/>
          <a:p>
            <a:r>
              <a:rPr lang="en-US"/>
              <a:t>MINI  PROJECT (2020-21) , DEPARTMENT OF ECE, Anurag University</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238601-D1ED-45D2-ABB0-A19F5714B6C0}" type="datetime1">
              <a:rPr lang="en-IN" smtClean="0"/>
              <a:t>26-12-2020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9E94065-586E-40BD-9058-8EDCC0870A59}" type="datetime1">
              <a:rPr lang="en-IN" smtClean="0"/>
              <a:t>26-12-2020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MINI  PROJECT (2020-21) , DEPARTMENT OF ECE, Anurag University</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cholarpedia.org/article/Local_Binary_Patterns" TargetMode="External"/><Relationship Id="rId2" Type="http://schemas.openxmlformats.org/officeDocument/2006/relationships/hyperlink" Target="https://docs.opencv.org/2.4/modules/contrib/doc/facerec/facerec_tutorial.htm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D57F1E4F-1CFF-5643-939E-217C01CDF565}" type="slidenum">
              <a:rPr lang="en-US" smtClean="0"/>
              <a:t>1</a:t>
            </a:fld>
            <a:endParaRPr lang="en-US" dirty="0">
              <a:gradFill>
                <a:gsLst>
                  <a:gs pos="0">
                    <a:srgbClr val="007BD3"/>
                  </a:gs>
                  <a:gs pos="100000">
                    <a:srgbClr val="034373"/>
                  </a:gs>
                </a:gsLst>
                <a:lin scaled="0"/>
              </a:gradFill>
            </a:endParaRPr>
          </a:p>
        </p:txBody>
      </p:sp>
      <p:sp>
        <p:nvSpPr>
          <p:cNvPr id="14" name="Content Placeholder 13"/>
          <p:cNvSpPr>
            <a:spLocks noGrp="1"/>
          </p:cNvSpPr>
          <p:nvPr>
            <p:ph sz="half" idx="4294967295"/>
          </p:nvPr>
        </p:nvSpPr>
        <p:spPr>
          <a:xfrm>
            <a:off x="258792" y="3432594"/>
            <a:ext cx="4632325" cy="2740025"/>
          </a:xfrm>
        </p:spPr>
        <p:txBody>
          <a:bodyPr vert="horz" lIns="91440" tIns="45720" rIns="91440" bIns="45720" rtlCol="0" anchor="t">
            <a:normAutofit/>
          </a:bodyPr>
          <a:lstStyle/>
          <a:p>
            <a:pPr marL="0" indent="0" algn="ctr">
              <a:buNone/>
            </a:pPr>
            <a:r>
              <a:rPr lang="en-US" b="1" dirty="0">
                <a:solidFill>
                  <a:srgbClr val="C00000"/>
                </a:solidFill>
                <a:latin typeface="Times New Roman"/>
                <a:cs typeface="Times New Roman"/>
              </a:rPr>
              <a:t>A Mini Project work by</a:t>
            </a:r>
          </a:p>
          <a:p>
            <a:r>
              <a:rPr lang="en-IN" sz="1800" b="1" dirty="0">
                <a:latin typeface="Times New Roman"/>
                <a:cs typeface="Times New Roman"/>
              </a:rPr>
              <a:t>B Shiva Kumar - 17H61A0467</a:t>
            </a:r>
          </a:p>
          <a:p>
            <a:pPr>
              <a:buClr>
                <a:srgbClr val="9E3611"/>
              </a:buClr>
            </a:pPr>
            <a:r>
              <a:rPr lang="en-IN" sz="1800" b="1" dirty="0">
                <a:latin typeface="Times New Roman"/>
                <a:ea typeface="+mn-lt"/>
                <a:cs typeface="+mn-lt"/>
              </a:rPr>
              <a:t>Bharath Kumar </a:t>
            </a:r>
            <a:r>
              <a:rPr lang="en-IN" sz="1800" b="1" dirty="0" err="1">
                <a:latin typeface="Times New Roman"/>
                <a:ea typeface="+mn-lt"/>
                <a:cs typeface="+mn-lt"/>
              </a:rPr>
              <a:t>Kairoju</a:t>
            </a:r>
            <a:r>
              <a:rPr lang="en-IN" sz="1800" b="1" dirty="0">
                <a:latin typeface="Times New Roman"/>
                <a:ea typeface="+mn-lt"/>
                <a:cs typeface="+mn-lt"/>
              </a:rPr>
              <a:t> - 17H61A0470</a:t>
            </a:r>
          </a:p>
          <a:p>
            <a:pPr>
              <a:buClr>
                <a:srgbClr val="9E3611"/>
              </a:buClr>
            </a:pPr>
            <a:r>
              <a:rPr lang="en-IN" sz="1800" b="1" dirty="0">
                <a:latin typeface="Times New Roman"/>
                <a:cs typeface="Times New Roman"/>
              </a:rPr>
              <a:t>Hazari Sai Jagadeesh - 17H61A0482</a:t>
            </a:r>
          </a:p>
          <a:p>
            <a:pPr>
              <a:buClr>
                <a:srgbClr val="9E3611"/>
              </a:buClr>
            </a:pPr>
            <a:endParaRPr lang="en-IN" dirty="0">
              <a:latin typeface="Times New Roman"/>
              <a:cs typeface="Times New Roman"/>
            </a:endParaRPr>
          </a:p>
          <a:p>
            <a:pPr>
              <a:buClr>
                <a:srgbClr val="9E3611"/>
              </a:buClr>
            </a:pPr>
            <a:endParaRPr lang="en-IN" dirty="0">
              <a:latin typeface="Times New Roman"/>
              <a:cs typeface="Times New Roman"/>
            </a:endParaRPr>
          </a:p>
          <a:p>
            <a:endParaRPr lang="en-IN" dirty="0">
              <a:latin typeface="Times New Roman"/>
              <a:cs typeface="Times New Roman"/>
            </a:endParaRPr>
          </a:p>
        </p:txBody>
      </p:sp>
      <p:sp>
        <p:nvSpPr>
          <p:cNvPr id="10" name="Content Placeholder 9"/>
          <p:cNvSpPr>
            <a:spLocks noGrp="1"/>
          </p:cNvSpPr>
          <p:nvPr>
            <p:ph sz="quarter" idx="4294967295"/>
          </p:nvPr>
        </p:nvSpPr>
        <p:spPr>
          <a:xfrm>
            <a:off x="7387147" y="3429719"/>
            <a:ext cx="4632325" cy="2997200"/>
          </a:xfrm>
        </p:spPr>
        <p:txBody>
          <a:bodyPr vert="horz" lIns="91440" tIns="45720" rIns="91440" bIns="45720" rtlCol="0" anchor="t">
            <a:normAutofit/>
          </a:bodyPr>
          <a:lstStyle/>
          <a:p>
            <a:pPr marL="0" indent="0" algn="ctr">
              <a:buNone/>
            </a:pPr>
            <a:r>
              <a:rPr lang="en-US" sz="2400" b="1" dirty="0">
                <a:solidFill>
                  <a:srgbClr val="1407B9"/>
                </a:solidFill>
                <a:latin typeface="Times New Roman"/>
                <a:cs typeface="Times New Roman"/>
              </a:rPr>
              <a:t>Under the </a:t>
            </a:r>
            <a:r>
              <a:rPr lang="en-IN" altLang="en-US" sz="2400" b="1" dirty="0">
                <a:solidFill>
                  <a:srgbClr val="1407B9"/>
                </a:solidFill>
                <a:latin typeface="Times New Roman"/>
                <a:cs typeface="Times New Roman"/>
              </a:rPr>
              <a:t>guidance</a:t>
            </a:r>
            <a:r>
              <a:rPr lang="en-US" sz="2400" b="1" dirty="0">
                <a:solidFill>
                  <a:srgbClr val="1407B9"/>
                </a:solidFill>
                <a:latin typeface="Times New Roman"/>
                <a:cs typeface="Times New Roman"/>
              </a:rPr>
              <a:t> of</a:t>
            </a:r>
          </a:p>
          <a:p>
            <a:pPr marL="0" indent="0" algn="ctr">
              <a:buNone/>
            </a:pPr>
            <a:r>
              <a:rPr lang="en-US" sz="1800" b="1" dirty="0" err="1">
                <a:latin typeface="Times New Roman"/>
                <a:cs typeface="Times New Roman"/>
              </a:rPr>
              <a:t>Dr.D.Narendhar</a:t>
            </a:r>
            <a:r>
              <a:rPr lang="en-US" sz="1800" b="1" dirty="0">
                <a:latin typeface="Times New Roman"/>
                <a:cs typeface="Times New Roman"/>
              </a:rPr>
              <a:t> Singh</a:t>
            </a:r>
          </a:p>
          <a:p>
            <a:pPr marL="0" indent="0" algn="ctr">
              <a:buNone/>
            </a:pPr>
            <a:r>
              <a:rPr lang="en-US" sz="1800" b="1" dirty="0">
                <a:latin typeface="Times New Roman"/>
                <a:cs typeface="Times New Roman"/>
              </a:rPr>
              <a:t>(Associate Professor, ECE)</a:t>
            </a:r>
          </a:p>
          <a:p>
            <a:pPr marL="0" indent="0">
              <a:buNone/>
            </a:pPr>
            <a:endParaRPr lang="en-US" sz="2400" dirty="0">
              <a:latin typeface="Times New Roman"/>
              <a:cs typeface="Times New Roman"/>
            </a:endParaRPr>
          </a:p>
        </p:txBody>
      </p:sp>
      <p:sp>
        <p:nvSpPr>
          <p:cNvPr id="2" name="Rectangle 16"/>
          <p:cNvSpPr>
            <a:spLocks noGrp="1" noRot="1" noChangeAspect="1" noMove="1" noResize="1" noEditPoints="1" noAdjustHandles="1" noChangeArrowheads="1" noChangeShapeType="1" noTextEdit="1"/>
          </p:cNvSpPr>
          <p:nvPr/>
        </p:nvSpPr>
        <p:spPr>
          <a:xfrm>
            <a:off x="0" y="-635"/>
            <a:ext cx="12190095" cy="1275080"/>
          </a:xfrm>
          <a:prstGeom prst="rect">
            <a:avLst/>
          </a:prstGeom>
          <a:solidFill>
            <a:srgbClr val="00206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 name="AutoShape 2" descr="DEP_ECE | NSS College of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b="17484"/>
          <a:stretch/>
        </p:blipFill>
        <p:spPr>
          <a:xfrm>
            <a:off x="-747" y="1280884"/>
            <a:ext cx="4660900" cy="1540193"/>
          </a:xfrm>
          <a:prstGeom prst="rect">
            <a:avLst/>
          </a:prstGeom>
        </p:spPr>
      </p:pic>
      <p:sp>
        <p:nvSpPr>
          <p:cNvPr id="13" name="Title 1"/>
          <p:cNvSpPr txBox="1">
            <a:spLocks/>
          </p:cNvSpPr>
          <p:nvPr/>
        </p:nvSpPr>
        <p:spPr>
          <a:xfrm>
            <a:off x="-367630" y="-143774"/>
            <a:ext cx="11840127" cy="1681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a:solidFill>
                  <a:schemeClr val="bg1"/>
                </a:solidFill>
                <a:latin typeface="Times New Roman"/>
                <a:cs typeface="Times New Roman"/>
              </a:rPr>
              <a:t>SMART ATTENDANCE SYSTEM USING FACE RECOGNITION </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10896600" y="-635"/>
            <a:ext cx="1293495" cy="13108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10</a:t>
            </a:fld>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 Box 7"/>
          <p:cNvSpPr txBox="1"/>
          <p:nvPr/>
        </p:nvSpPr>
        <p:spPr>
          <a:xfrm>
            <a:off x="0" y="147917"/>
            <a:ext cx="12192000" cy="707886"/>
          </a:xfrm>
          <a:prstGeom prst="rect">
            <a:avLst/>
          </a:prstGeom>
          <a:noFill/>
        </p:spPr>
        <p:txBody>
          <a:bodyPr wrap="square" rtlCol="0" anchor="t">
            <a:spAutoFit/>
          </a:bodyPr>
          <a:lstStyle/>
          <a:p>
            <a:pPr algn="ctr"/>
            <a:r>
              <a:rPr lang="en-IN" altLang="en-US" sz="4000" b="1" dirty="0">
                <a:solidFill>
                  <a:schemeClr val="bg1"/>
                </a:solidFill>
                <a:latin typeface="Times New Roman" panose="02020603050405020304" pitchFamily="18" charset="0"/>
                <a:cs typeface="Times New Roman" panose="02020603050405020304" pitchFamily="18" charset="0"/>
              </a:rPr>
              <a:t>CONCLUSION</a:t>
            </a:r>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0896600" y="-635"/>
            <a:ext cx="1293495" cy="1310804"/>
          </a:xfrm>
          <a:prstGeom prst="rect">
            <a:avLst/>
          </a:prstGeom>
        </p:spPr>
      </p:pic>
      <p:sp>
        <p:nvSpPr>
          <p:cNvPr id="2" name="TextBox 1">
            <a:extLst>
              <a:ext uri="{FF2B5EF4-FFF2-40B4-BE49-F238E27FC236}">
                <a16:creationId xmlns:a16="http://schemas.microsoft.com/office/drawing/2014/main" id="{D557E4CE-20A1-4865-933C-2BB900A910EF}"/>
              </a:ext>
            </a:extLst>
          </p:cNvPr>
          <p:cNvSpPr txBox="1"/>
          <p:nvPr/>
        </p:nvSpPr>
        <p:spPr>
          <a:xfrm>
            <a:off x="497458" y="1590136"/>
            <a:ext cx="1089516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From initiation through conclusion of developing this system the following results has been achieved. They are as follows: </a:t>
            </a:r>
            <a:endParaRPr lang="en-US" sz="2400" dirty="0">
              <a:latin typeface="Times New Roman"/>
              <a:cs typeface="Times New Roman"/>
            </a:endParaRPr>
          </a:p>
          <a:p>
            <a:r>
              <a:rPr lang="en-US" sz="2400" dirty="0">
                <a:latin typeface="Times New Roman"/>
                <a:ea typeface="+mn-lt"/>
                <a:cs typeface="+mn-lt"/>
              </a:rPr>
              <a:t>  </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The system can be administered by a non-IT technician.</a:t>
            </a:r>
            <a:endParaRPr lang="en-US" sz="2400" dirty="0">
              <a:latin typeface="Times New Roman"/>
              <a:cs typeface="Times New Roman"/>
            </a:endParaRPr>
          </a:p>
          <a:p>
            <a:r>
              <a:rPr lang="en-US" sz="2400" dirty="0">
                <a:latin typeface="Times New Roman"/>
                <a:ea typeface="+mn-lt"/>
                <a:cs typeface="+mn-lt"/>
              </a:rPr>
              <a:t>  </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The system is market ready for commercial use.</a:t>
            </a:r>
            <a:endParaRPr lang="en-US" sz="2400" dirty="0">
              <a:latin typeface="Times New Roman"/>
              <a:cs typeface="Times New Roman"/>
            </a:endParaRPr>
          </a:p>
          <a:p>
            <a:r>
              <a:rPr lang="en-US" sz="2400" dirty="0">
                <a:latin typeface="Times New Roman"/>
                <a:ea typeface="+mn-lt"/>
                <a:cs typeface="+mn-lt"/>
              </a:rPr>
              <a:t>  </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The system has the capacity to carry up to a thousand faces to recognize.</a:t>
            </a:r>
            <a:endParaRPr lang="en-US" sz="2400" dirty="0">
              <a:latin typeface="Times New Roman"/>
              <a:cs typeface="Times New Roman"/>
            </a:endParaRPr>
          </a:p>
          <a:p>
            <a:r>
              <a:rPr lang="en-US" sz="2400" dirty="0">
                <a:latin typeface="Times New Roman"/>
                <a:ea typeface="+mn-lt"/>
                <a:cs typeface="+mn-lt"/>
              </a:rPr>
              <a:t>  </a:t>
            </a:r>
            <a:endParaRPr lang="en-US" sz="2400" dirty="0">
              <a:latin typeface="Times New Roman"/>
              <a:cs typeface="Times New Roman"/>
            </a:endParaRPr>
          </a:p>
          <a:p>
            <a:pPr marL="285750" indent="-285750">
              <a:buFont typeface="Arial"/>
              <a:buChar char="•"/>
            </a:pPr>
            <a:r>
              <a:rPr lang="en-US" sz="2400" dirty="0">
                <a:latin typeface="Times New Roman"/>
                <a:ea typeface="+mn-lt"/>
                <a:cs typeface="+mn-lt"/>
              </a:rPr>
              <a:t>The system can serve as much people as they want within an organization.</a:t>
            </a:r>
            <a:endParaRPr lang="en-US" sz="2400" dirty="0">
              <a:latin typeface="Times New Roman"/>
              <a:cs typeface="Times New Roman"/>
            </a:endParaRPr>
          </a:p>
          <a:p>
            <a:pPr algn="l"/>
            <a:endParaRPr lang="en-US" sz="24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11</a:t>
            </a:fld>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 Box 7"/>
          <p:cNvSpPr txBox="1"/>
          <p:nvPr/>
        </p:nvSpPr>
        <p:spPr>
          <a:xfrm>
            <a:off x="0" y="180092"/>
            <a:ext cx="11133455" cy="707886"/>
          </a:xfrm>
          <a:prstGeom prst="rect">
            <a:avLst/>
          </a:prstGeom>
          <a:noFill/>
        </p:spPr>
        <p:txBody>
          <a:bodyPr wrap="square" rtlCol="0" anchor="t">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sym typeface="+mn-ea"/>
              </a:rPr>
              <a:t>FUTURE SCOPE</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0896600" y="-635"/>
            <a:ext cx="1293495" cy="1310804"/>
          </a:xfrm>
          <a:prstGeom prst="rect">
            <a:avLst/>
          </a:prstGeom>
        </p:spPr>
      </p:pic>
      <p:sp>
        <p:nvSpPr>
          <p:cNvPr id="2" name="TextBox 1">
            <a:extLst>
              <a:ext uri="{FF2B5EF4-FFF2-40B4-BE49-F238E27FC236}">
                <a16:creationId xmlns:a16="http://schemas.microsoft.com/office/drawing/2014/main" id="{C8D5F34C-DA69-491F-B83B-7403936B075B}"/>
              </a:ext>
            </a:extLst>
          </p:cNvPr>
          <p:cNvSpPr txBox="1"/>
          <p:nvPr/>
        </p:nvSpPr>
        <p:spPr>
          <a:xfrm>
            <a:off x="669985" y="1892061"/>
            <a:ext cx="905485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rPr>
              <a:t>There are so many future scope on this project. Some of them are:</a:t>
            </a:r>
            <a:endParaRPr lang="en-US" sz="2400" dirty="0">
              <a:latin typeface="Times New Roman"/>
              <a:cs typeface="Times New Roman"/>
            </a:endParaRPr>
          </a:p>
          <a:p>
            <a:pPr algn="just"/>
            <a:endParaRPr lang="en-US" sz="2400" dirty="0">
              <a:latin typeface="Times New Roman"/>
              <a:cs typeface="Times New Roman"/>
            </a:endParaRPr>
          </a:p>
          <a:p>
            <a:pPr marL="342900" indent="-342900">
              <a:buFont typeface="Arial"/>
              <a:buChar char="•"/>
            </a:pPr>
            <a:r>
              <a:rPr lang="en-US" sz="2400" dirty="0">
                <a:latin typeface="Times New Roman"/>
                <a:cs typeface="Times New Roman"/>
              </a:rPr>
              <a:t>Integrate with CC cameras</a:t>
            </a:r>
          </a:p>
          <a:p>
            <a:pPr marL="342900" indent="-342900" algn="just">
              <a:buFont typeface="Arial"/>
              <a:buChar char="•"/>
            </a:pPr>
            <a:r>
              <a:rPr lang="en-US" sz="2400" dirty="0">
                <a:latin typeface="Times New Roman"/>
              </a:rPr>
              <a:t>Can improve</a:t>
            </a:r>
            <a:r>
              <a:rPr lang="en-US" sz="2400" spc="-15" dirty="0">
                <a:latin typeface="Times New Roman"/>
              </a:rPr>
              <a:t> </a:t>
            </a:r>
            <a:r>
              <a:rPr lang="en-US" sz="2400" dirty="0">
                <a:latin typeface="Times New Roman"/>
              </a:rPr>
              <a:t>security</a:t>
            </a:r>
            <a:endParaRPr lang="en-US" sz="2400" dirty="0">
              <a:latin typeface="Times New Roman"/>
              <a:cs typeface="Times New Roman"/>
            </a:endParaRPr>
          </a:p>
          <a:p>
            <a:pPr marL="342900" indent="-342900" algn="just">
              <a:buFont typeface="Arial"/>
              <a:buChar char="•"/>
            </a:pPr>
            <a:r>
              <a:rPr lang="en-US" sz="2400" dirty="0">
                <a:latin typeface="Times New Roman"/>
              </a:rPr>
              <a:t>Can use Neural Network for high</a:t>
            </a:r>
            <a:r>
              <a:rPr lang="en-US" sz="2400" spc="-45" dirty="0">
                <a:latin typeface="Times New Roman"/>
              </a:rPr>
              <a:t> </a:t>
            </a:r>
            <a:r>
              <a:rPr lang="en-US" sz="2400" dirty="0">
                <a:latin typeface="Times New Roman"/>
              </a:rPr>
              <a:t>accuracy</a:t>
            </a:r>
            <a:endParaRPr lang="en-US" sz="2400" dirty="0">
              <a:latin typeface="Times New Roman"/>
              <a:cs typeface="Times New Roman"/>
            </a:endParaRPr>
          </a:p>
          <a:p>
            <a:pPr marL="342900" indent="-342900" algn="just">
              <a:buFont typeface="Arial"/>
              <a:buChar char="•"/>
            </a:pPr>
            <a:r>
              <a:rPr lang="en-US" sz="2400" dirty="0">
                <a:latin typeface="Times New Roman"/>
              </a:rPr>
              <a:t>Can used in big factory or employee</a:t>
            </a:r>
            <a:r>
              <a:rPr lang="en-US" sz="2400" spc="-80" dirty="0">
                <a:latin typeface="Times New Roman"/>
              </a:rPr>
              <a:t> </a:t>
            </a:r>
            <a:r>
              <a:rPr lang="en-US" sz="2400" dirty="0">
                <a:latin typeface="Times New Roman"/>
              </a:rPr>
              <a:t>attendance</a:t>
            </a:r>
            <a:endParaRPr lang="en-US" sz="2400" dirty="0">
              <a:latin typeface="Times New Roman"/>
              <a:cs typeface="Times New Roman"/>
            </a:endParaRPr>
          </a:p>
          <a:p>
            <a:pPr marL="342900" indent="-342900" algn="just">
              <a:buFont typeface="Arial"/>
              <a:buChar char="•"/>
            </a:pPr>
            <a:r>
              <a:rPr lang="en-US" sz="2400" dirty="0">
                <a:latin typeface="Times New Roman"/>
              </a:rPr>
              <a:t>Can build on fully web base</a:t>
            </a:r>
            <a:r>
              <a:rPr lang="en-US" sz="2400" spc="-50" dirty="0">
                <a:latin typeface="Times New Roman"/>
              </a:rPr>
              <a:t> </a:t>
            </a:r>
            <a:r>
              <a:rPr lang="en-US" sz="2400" dirty="0">
                <a:latin typeface="Times New Roman"/>
              </a:rPr>
              <a:t>system.</a:t>
            </a:r>
            <a:endParaRPr lang="en-US"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nvSpPr>
        <p:spPr>
          <a:xfrm>
            <a:off x="3175" y="0"/>
            <a:ext cx="12189460" cy="11144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175" y="0"/>
            <a:ext cx="11088370" cy="952500"/>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references</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2874" y="1224703"/>
            <a:ext cx="11862039" cy="4427004"/>
          </a:xfrm>
        </p:spPr>
        <p:txBody>
          <a:bodyPr vert="horz" lIns="91440" tIns="45720" rIns="91440" bIns="45720" rtlCol="0" anchor="t">
            <a:noAutofit/>
          </a:bodyPr>
          <a:lstStyle/>
          <a:p>
            <a:pPr marL="0" indent="0">
              <a:buNone/>
            </a:pPr>
            <a:r>
              <a:rPr lang="en-IN" sz="2400" dirty="0">
                <a:latin typeface="Times New Roman"/>
                <a:cs typeface="Times New Roman"/>
              </a:rPr>
              <a:t>[1] </a:t>
            </a:r>
            <a:r>
              <a:rPr lang="en-US" sz="2400" dirty="0">
                <a:latin typeface="Times New Roman"/>
                <a:ea typeface="+mn-lt"/>
                <a:cs typeface="+mn-lt"/>
              </a:rPr>
              <a:t>Ahonen, Timo, Abdenour Hadid, and Matti Pietikainen. “Face description with local binary patterns: Application to face recognition.” IEEE transactions on pattern analysis and machine intelligence 28.12 (2006): 2037–2041.</a:t>
            </a:r>
          </a:p>
          <a:p>
            <a:pPr marL="0" indent="0">
              <a:buNone/>
            </a:pPr>
            <a:r>
              <a:rPr lang="en-US" sz="2400" dirty="0">
                <a:latin typeface="Times New Roman"/>
                <a:ea typeface="+mn-lt"/>
                <a:cs typeface="+mn-lt"/>
              </a:rPr>
              <a:t>[2] Ojala, Timo, Matti Pietikainen, and Topi Maenpaa. “Multiresolution gray-scale and rotation invariant texture classification with local binary patterns.” IEEE Transactions on pattern analysis and machine intelligence 24.7 (2002): 971–987.</a:t>
            </a:r>
          </a:p>
          <a:p>
            <a:pPr marL="0" indent="0">
              <a:buNone/>
            </a:pPr>
            <a:r>
              <a:rPr lang="en-US" sz="2400" dirty="0">
                <a:latin typeface="Times New Roman"/>
                <a:ea typeface="+mn-lt"/>
                <a:cs typeface="+mn-lt"/>
              </a:rPr>
              <a:t>[3] Ahonen, Timo, Abdenour Hadid, and Matti Pietikäinen. “Face recognition with local binary patterns.” Computer vision-</a:t>
            </a:r>
            <a:r>
              <a:rPr lang="en-US" sz="2400" dirty="0" err="1">
                <a:latin typeface="Times New Roman"/>
                <a:ea typeface="+mn-lt"/>
                <a:cs typeface="+mn-lt"/>
              </a:rPr>
              <a:t>eccv</a:t>
            </a:r>
            <a:r>
              <a:rPr lang="en-US" sz="2400" dirty="0">
                <a:latin typeface="Times New Roman"/>
                <a:ea typeface="+mn-lt"/>
                <a:cs typeface="+mn-lt"/>
              </a:rPr>
              <a:t> 2004 (2004): 469–481.</a:t>
            </a:r>
            <a:br>
              <a:rPr lang="en-US" sz="2400" dirty="0">
                <a:latin typeface="Times New Roman"/>
                <a:ea typeface="+mn-lt"/>
                <a:cs typeface="+mn-lt"/>
              </a:rPr>
            </a:br>
            <a:r>
              <a:rPr lang="en-US" sz="2400" dirty="0">
                <a:latin typeface="Times New Roman"/>
                <a:ea typeface="+mn-lt"/>
                <a:cs typeface="+mn-lt"/>
              </a:rPr>
              <a:t/>
            </a:r>
            <a:br>
              <a:rPr lang="en-US" sz="2400" dirty="0">
                <a:latin typeface="Times New Roman"/>
                <a:ea typeface="+mn-lt"/>
                <a:cs typeface="+mn-lt"/>
              </a:rPr>
            </a:br>
            <a:r>
              <a:rPr lang="en-IN" sz="2400" dirty="0">
                <a:latin typeface="Times New Roman"/>
                <a:ea typeface="+mn-lt"/>
                <a:cs typeface="+mn-lt"/>
              </a:rPr>
              <a:t>[4] </a:t>
            </a:r>
            <a:r>
              <a:rPr lang="en-US" sz="2400" dirty="0">
                <a:latin typeface="Times New Roman"/>
                <a:ea typeface="+mn-lt"/>
                <a:cs typeface="+mn-lt"/>
              </a:rPr>
              <a:t>LBPH OpenCV: </a:t>
            </a:r>
            <a:r>
              <a:rPr lang="en-US" sz="2400" dirty="0">
                <a:latin typeface="Times New Roman"/>
                <a:ea typeface="+mn-lt"/>
                <a:cs typeface="+mn-lt"/>
                <a:hlinkClick r:id="rId2"/>
              </a:rPr>
              <a:t>https://docs.opencv.org/2.4/modules/contrib/doc/facerec/facerec_tutorial.html#local-binary-patterns-histograms</a:t>
            </a:r>
            <a:endParaRPr lang="en-IN" sz="2400">
              <a:latin typeface="Times New Roman"/>
              <a:ea typeface="+mn-lt"/>
              <a:cs typeface="Times New Roman"/>
            </a:endParaRPr>
          </a:p>
          <a:p>
            <a:pPr marL="0" indent="0">
              <a:buNone/>
            </a:pPr>
            <a:r>
              <a:rPr lang="en-US" sz="2400" dirty="0">
                <a:latin typeface="Times New Roman"/>
                <a:ea typeface="+mn-lt"/>
                <a:cs typeface="+mn-lt"/>
              </a:rPr>
              <a:t/>
            </a:r>
            <a:br>
              <a:rPr lang="en-US" sz="2400" dirty="0">
                <a:latin typeface="Times New Roman"/>
                <a:ea typeface="+mn-lt"/>
                <a:cs typeface="+mn-lt"/>
              </a:rPr>
            </a:br>
            <a:r>
              <a:rPr lang="en-US" sz="2400" dirty="0">
                <a:latin typeface="Times New Roman"/>
                <a:ea typeface="+mn-lt"/>
                <a:cs typeface="+mn-lt"/>
              </a:rPr>
              <a:t>[5] Local Binary Patterns: </a:t>
            </a:r>
            <a:r>
              <a:rPr lang="en-US" sz="2400" dirty="0">
                <a:latin typeface="Times New Roman"/>
                <a:ea typeface="+mn-lt"/>
                <a:cs typeface="+mn-lt"/>
                <a:hlinkClick r:id="rId3"/>
              </a:rPr>
              <a:t>http://www.scholarpedia.org/article/Local_Binary_Patterns</a:t>
            </a:r>
            <a:endParaRPr lang="en-IN" sz="2400">
              <a:latin typeface="Times New Roman"/>
              <a:cs typeface="Times New Roman"/>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20" name="Oval 19"/>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12</a:t>
            </a:fld>
            <a:endParaRPr lang="en-US"/>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10896600" y="-635"/>
            <a:ext cx="1293495" cy="13108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13</a:t>
            </a:fld>
            <a:endParaRPr lang="en-US" dirty="0"/>
          </a:p>
        </p:txBody>
      </p:sp>
      <p:sp>
        <p:nvSpPr>
          <p:cNvPr id="4" name="Title 1"/>
          <p:cNvSpPr>
            <a:spLocks noGrp="1"/>
          </p:cNvSpPr>
          <p:nvPr>
            <p:ph type="title"/>
          </p:nvPr>
        </p:nvSpPr>
        <p:spPr>
          <a:xfrm>
            <a:off x="113347" y="2807724"/>
            <a:ext cx="11430000" cy="9525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7" name="Rectangle 6"/>
          <p:cNvSpPr>
            <a:spLocks noGrp="1" noRot="1" noChangeAspect="1" noMove="1" noResize="1" noEditPoints="1" noAdjustHandles="1" noChangeArrowheads="1" noChangeShapeType="1" noTextEdit="1"/>
          </p:cNvSpPr>
          <p:nvPr/>
        </p:nvSpPr>
        <p:spPr>
          <a:xfrm>
            <a:off x="3175" y="0"/>
            <a:ext cx="12189460" cy="11144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p:cNvPicPr>
            <a:picLocks noChangeAspect="1"/>
          </p:cNvPicPr>
          <p:nvPr/>
        </p:nvPicPr>
        <p:blipFill>
          <a:blip r:embed="rId2"/>
          <a:stretch>
            <a:fillRect/>
          </a:stretch>
        </p:blipFill>
        <p:spPr>
          <a:xfrm>
            <a:off x="10896600" y="-635"/>
            <a:ext cx="1293495" cy="13108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6220" y="0"/>
            <a:ext cx="11955145" cy="1063625"/>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OVERVIEW</a:t>
            </a:r>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Slide Number Placeholder 7"/>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2</a:t>
            </a:fld>
            <a:endParaRPr lang="en-US"/>
          </a:p>
        </p:txBody>
      </p:sp>
      <p:sp>
        <p:nvSpPr>
          <p:cNvPr id="4" name="Text Box 3"/>
          <p:cNvSpPr txBox="1"/>
          <p:nvPr/>
        </p:nvSpPr>
        <p:spPr>
          <a:xfrm>
            <a:off x="241228" y="1192291"/>
            <a:ext cx="11830459"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342900" indent="-342900">
              <a:buFont typeface="Arial"/>
              <a:buChar char="•"/>
            </a:pPr>
            <a:r>
              <a:rPr lang="en-US" sz="2400" dirty="0">
                <a:latin typeface="Times New Roman"/>
                <a:ea typeface="+mn-lt"/>
                <a:cs typeface="+mn-lt"/>
              </a:rPr>
              <a:t>Authentication is one of the significant issues in the era of information system. Among other things, human face recognition (HFR) is one of known techniques which can be used for user authentication. However, it is difficult to estimate the attendance precisely using each result of face recognition independently because the face detection rate is not sufficiently high.</a:t>
            </a:r>
            <a:endParaRPr lang="en-US" sz="2400">
              <a:latin typeface="Times New Roman"/>
              <a:ea typeface="+mn-lt"/>
              <a:cs typeface="+mn-lt"/>
            </a:endParaRPr>
          </a:p>
          <a:p>
            <a:pPr marL="342900" indent="-342900">
              <a:buFont typeface="Arial"/>
              <a:buChar char="•"/>
            </a:pPr>
            <a:r>
              <a:rPr lang="en-US" sz="2400" dirty="0">
                <a:latin typeface="Times New Roman"/>
                <a:ea typeface="+mn-lt"/>
                <a:cs typeface="+mn-lt"/>
              </a:rPr>
              <a:t>  Continuous observation improves the performance for the estimation of the attendance we constructed the lecture attendance system based on face recognition, and applied the system to classroom. This paper first review the related works in the field of attendance management and face recognition. Then, it introduces our system structure and plan.</a:t>
            </a:r>
            <a:endParaRPr lang="en-US" sz="2400">
              <a:latin typeface="Times New Roman"/>
              <a:ea typeface="+mn-lt"/>
              <a:cs typeface="+mn-lt"/>
            </a:endParaRPr>
          </a:p>
          <a:p>
            <a:pPr marL="342900" indent="-342900">
              <a:buFont typeface="Arial"/>
              <a:buChar char="•"/>
            </a:pPr>
            <a:r>
              <a:rPr lang="en-US" sz="2400" dirty="0">
                <a:latin typeface="Times New Roman"/>
                <a:ea typeface="+mn-lt"/>
                <a:cs typeface="+mn-lt"/>
              </a:rPr>
              <a:t>Finally, experiments are implemented to provide as evidence to support our plan. The result shows that continuous observation improved the performance for the estimation of the attendance.</a:t>
            </a:r>
            <a:endParaRPr lang="en-US" sz="2400">
              <a:latin typeface="Times New Roman"/>
              <a:cs typeface="Times New Roman"/>
            </a:endParaRPr>
          </a:p>
        </p:txBody>
      </p:sp>
      <p:pic>
        <p:nvPicPr>
          <p:cNvPr id="9" name="Picture 8"/>
          <p:cNvPicPr>
            <a:picLocks noChangeAspect="1"/>
          </p:cNvPicPr>
          <p:nvPr/>
        </p:nvPicPr>
        <p:blipFill>
          <a:blip r:embed="rId3"/>
          <a:stretch>
            <a:fillRect/>
          </a:stretch>
        </p:blipFill>
        <p:spPr>
          <a:xfrm>
            <a:off x="10896600" y="-635"/>
            <a:ext cx="1293495" cy="1310804"/>
          </a:xfrm>
          <a:prstGeom prst="rect">
            <a:avLst/>
          </a:prstGeom>
        </p:spPr>
      </p:pic>
      <p:sp>
        <p:nvSpPr>
          <p:cNvPr id="12"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6220" y="0"/>
            <a:ext cx="11955145" cy="1063625"/>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Problem statement</a:t>
            </a:r>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Slide Number Placeholder 7"/>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3</a:t>
            </a:fld>
            <a:endParaRPr lang="en-US"/>
          </a:p>
        </p:txBody>
      </p:sp>
      <p:sp>
        <p:nvSpPr>
          <p:cNvPr id="4" name="Text Box 3"/>
          <p:cNvSpPr txBox="1"/>
          <p:nvPr/>
        </p:nvSpPr>
        <p:spPr>
          <a:xfrm>
            <a:off x="241228" y="1709877"/>
            <a:ext cx="10776796" cy="3785652"/>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342900" indent="-342900">
              <a:buFont typeface="Arial,Sans-Serif"/>
              <a:buChar char="•"/>
            </a:pPr>
            <a:r>
              <a:rPr lang="en-US" sz="2400" dirty="0">
                <a:latin typeface="Times New Roman"/>
                <a:cs typeface="Times New Roman"/>
              </a:rPr>
              <a:t>Attendance of the student is very important for every college, universities and school. </a:t>
            </a:r>
            <a:endParaRPr lang="en-US" sz="2400" dirty="0">
              <a:ea typeface="+mn-lt"/>
              <a:cs typeface="+mn-lt"/>
            </a:endParaRPr>
          </a:p>
          <a:p>
            <a:pPr marL="342900" indent="-342900">
              <a:buFont typeface="Arial,Sans-Serif"/>
              <a:buChar char="•"/>
            </a:pPr>
            <a:r>
              <a:rPr lang="en-US" sz="2400" dirty="0">
                <a:latin typeface="Times New Roman"/>
                <a:cs typeface="Times New Roman"/>
              </a:rPr>
              <a:t>Conventional methodology for taking attendance is by calling the name or roll number of the student and the attendance is recorded. </a:t>
            </a:r>
            <a:endParaRPr lang="en-US" sz="2400" dirty="0">
              <a:ea typeface="+mn-lt"/>
              <a:cs typeface="+mn-lt"/>
            </a:endParaRPr>
          </a:p>
          <a:p>
            <a:pPr marL="342900" indent="-342900">
              <a:buFont typeface="Arial,Sans-Serif"/>
              <a:buChar char="•"/>
            </a:pPr>
            <a:r>
              <a:rPr lang="en-US" sz="2400" dirty="0">
                <a:latin typeface="Times New Roman"/>
                <a:cs typeface="Times New Roman"/>
              </a:rPr>
              <a:t>Time consumption for this purpose is an important point of concern. </a:t>
            </a:r>
            <a:endParaRPr lang="en-US" sz="2400" dirty="0">
              <a:latin typeface="Rockwell"/>
              <a:cs typeface="Times New Roman"/>
            </a:endParaRPr>
          </a:p>
          <a:p>
            <a:pPr marL="342900" indent="-342900">
              <a:buFont typeface="Arial,Sans-Serif"/>
              <a:buChar char="•"/>
            </a:pPr>
            <a:r>
              <a:rPr lang="en-US" sz="2400" dirty="0">
                <a:latin typeface="Times New Roman"/>
                <a:cs typeface="Times New Roman"/>
              </a:rPr>
              <a:t>Assume that the duration for one subject is around 60 minutes or 1 hour &amp; to record attendance takes 5 to 10 minutes. </a:t>
            </a:r>
            <a:endParaRPr lang="en-US" sz="2400">
              <a:ea typeface="+mn-lt"/>
              <a:cs typeface="+mn-lt"/>
            </a:endParaRPr>
          </a:p>
          <a:p>
            <a:pPr marL="342900" indent="-342900">
              <a:buFont typeface="Arial,Sans-Serif"/>
              <a:buChar char="•"/>
            </a:pPr>
            <a:r>
              <a:rPr lang="en-US" sz="2400" dirty="0">
                <a:latin typeface="Times New Roman"/>
                <a:cs typeface="Times New Roman"/>
              </a:rPr>
              <a:t>For every tutor this is consumption of time. </a:t>
            </a:r>
            <a:endParaRPr lang="en-US" sz="2400" dirty="0">
              <a:latin typeface="Rockwell"/>
              <a:cs typeface="Times New Roman"/>
            </a:endParaRPr>
          </a:p>
          <a:p>
            <a:pPr marL="342900" indent="-342900">
              <a:buFont typeface="Arial,Sans-Serif"/>
              <a:buChar char="•"/>
            </a:pPr>
            <a:r>
              <a:rPr lang="en-US" sz="2400" dirty="0">
                <a:latin typeface="Times New Roman"/>
                <a:cs typeface="Times New Roman"/>
              </a:rPr>
              <a:t>To stay away from these losses, an automatic process is used in this project which is based on image processing. </a:t>
            </a:r>
            <a:endParaRPr lang="en-US" sz="2400">
              <a:ea typeface="+mn-lt"/>
              <a:cs typeface="+mn-lt"/>
            </a:endParaRPr>
          </a:p>
        </p:txBody>
      </p:sp>
      <p:pic>
        <p:nvPicPr>
          <p:cNvPr id="9" name="Picture 8"/>
          <p:cNvPicPr>
            <a:picLocks noChangeAspect="1"/>
          </p:cNvPicPr>
          <p:nvPr/>
        </p:nvPicPr>
        <p:blipFill>
          <a:blip r:embed="rId3"/>
          <a:stretch>
            <a:fillRect/>
          </a:stretch>
        </p:blipFill>
        <p:spPr>
          <a:xfrm>
            <a:off x="10896600" y="-635"/>
            <a:ext cx="1293495" cy="1310804"/>
          </a:xfrm>
          <a:prstGeom prst="rect">
            <a:avLst/>
          </a:prstGeom>
        </p:spPr>
      </p:pic>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34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6220" y="0"/>
            <a:ext cx="11955145" cy="1063625"/>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OBJECTIVE</a:t>
            </a:r>
            <a:r>
              <a:rPr lang="en-IN" altLang="en-US" sz="4000" b="1" dirty="0">
                <a:solidFill>
                  <a:schemeClr val="bg1"/>
                </a:solidFill>
                <a:latin typeface="Times New Roman" panose="02020603050405020304" pitchFamily="18" charset="0"/>
                <a:cs typeface="Times New Roman" panose="02020603050405020304" pitchFamily="18" charset="0"/>
              </a:rPr>
              <a:t>s</a:t>
            </a:r>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Slide Number Placeholder 7"/>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4</a:t>
            </a:fld>
            <a:endParaRPr lang="en-US"/>
          </a:p>
        </p:txBody>
      </p:sp>
      <p:pic>
        <p:nvPicPr>
          <p:cNvPr id="9" name="Picture 8"/>
          <p:cNvPicPr>
            <a:picLocks noChangeAspect="1"/>
          </p:cNvPicPr>
          <p:nvPr/>
        </p:nvPicPr>
        <p:blipFill>
          <a:blip r:embed="rId3"/>
          <a:stretch>
            <a:fillRect/>
          </a:stretch>
        </p:blipFill>
        <p:spPr>
          <a:xfrm>
            <a:off x="10896600" y="-635"/>
            <a:ext cx="1293495" cy="1310804"/>
          </a:xfrm>
          <a:prstGeom prst="rect">
            <a:avLst/>
          </a:prstGeom>
        </p:spPr>
      </p:pic>
      <p:sp>
        <p:nvSpPr>
          <p:cNvPr id="13" name="Text Box 3"/>
          <p:cNvSpPr txBox="1"/>
          <p:nvPr/>
        </p:nvSpPr>
        <p:spPr>
          <a:xfrm>
            <a:off x="557530" y="1709876"/>
            <a:ext cx="10719285" cy="3785652"/>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endParaRPr lang="en-US" sz="2400" dirty="0">
              <a:ea typeface="+mn-lt"/>
              <a:cs typeface="+mn-lt"/>
            </a:endParaRPr>
          </a:p>
          <a:p>
            <a:r>
              <a:rPr lang="en-US" sz="2400" dirty="0">
                <a:latin typeface="Times New Roman"/>
                <a:cs typeface="Times New Roman"/>
              </a:rPr>
              <a:t>The objective of this project is to develop face recognition attendance system. Expected achievements in order to fulfill the objectives are: </a:t>
            </a:r>
            <a:endParaRPr lang="en-US" sz="2400" dirty="0">
              <a:ea typeface="+mn-lt"/>
              <a:cs typeface="+mn-lt"/>
            </a:endParaRPr>
          </a:p>
          <a:p>
            <a:endParaRPr lang="en-US" sz="2400" dirty="0">
              <a:ea typeface="+mn-lt"/>
              <a:cs typeface="+mn-lt"/>
            </a:endParaRPr>
          </a:p>
          <a:p>
            <a:pPr marL="1200150" lvl="2" indent="-285750">
              <a:buFont typeface="Arial,Sans-Serif"/>
              <a:buChar char="•"/>
            </a:pPr>
            <a:r>
              <a:rPr lang="en-US" sz="2400" dirty="0">
                <a:latin typeface="Times New Roman"/>
                <a:cs typeface="Times New Roman"/>
              </a:rPr>
              <a:t>To detect the face segment from the video frame.</a:t>
            </a:r>
            <a:endParaRPr lang="en-US" sz="2400" dirty="0">
              <a:ea typeface="+mn-lt"/>
              <a:cs typeface="+mn-lt"/>
            </a:endParaRPr>
          </a:p>
          <a:p>
            <a:pPr marL="1200150" lvl="2" indent="-285750">
              <a:buFont typeface="Arial,Sans-Serif"/>
              <a:buChar char="•"/>
            </a:pPr>
            <a:r>
              <a:rPr lang="en-US" sz="2400" dirty="0">
                <a:latin typeface="Times New Roman"/>
                <a:cs typeface="Times New Roman"/>
              </a:rPr>
              <a:t>To extract the useful features from the face detected.</a:t>
            </a:r>
            <a:endParaRPr lang="en-US" sz="2400" dirty="0">
              <a:ea typeface="+mn-lt"/>
              <a:cs typeface="+mn-lt"/>
            </a:endParaRPr>
          </a:p>
          <a:p>
            <a:pPr marL="1200150" lvl="2" indent="-285750">
              <a:buFont typeface="Arial,Sans-Serif"/>
              <a:buChar char="•"/>
            </a:pPr>
            <a:r>
              <a:rPr lang="en-US" sz="2400" dirty="0">
                <a:latin typeface="Times New Roman"/>
                <a:cs typeface="Times New Roman"/>
              </a:rPr>
              <a:t>To classify the features in order to recognize the face detected.</a:t>
            </a:r>
            <a:endParaRPr lang="en-US" sz="2400" dirty="0">
              <a:ea typeface="+mn-lt"/>
              <a:cs typeface="+mn-lt"/>
            </a:endParaRPr>
          </a:p>
          <a:p>
            <a:pPr marL="1200150" lvl="2" indent="-285750">
              <a:buFont typeface="Arial,Sans-Serif"/>
              <a:buChar char="•"/>
            </a:pPr>
            <a:r>
              <a:rPr lang="en-US" sz="2400" dirty="0">
                <a:latin typeface="Times New Roman"/>
                <a:cs typeface="Times New Roman"/>
              </a:rPr>
              <a:t>To record the attendance of the identified student</a:t>
            </a:r>
            <a:endParaRPr lang="en-US" sz="2400" dirty="0">
              <a:ea typeface="+mn-lt"/>
              <a:cs typeface="+mn-lt"/>
            </a:endParaRPr>
          </a:p>
          <a:p>
            <a:pPr marL="342900" indent="-342900">
              <a:buFont typeface="Arial,Sans-Serif"/>
              <a:buChar char="•"/>
            </a:pPr>
            <a:endParaRPr lang="en-US" sz="2400" dirty="0">
              <a:ea typeface="+mn-lt"/>
              <a:cs typeface="+mn-lt"/>
            </a:endParaRPr>
          </a:p>
          <a:p>
            <a:endParaRPr lang="en-IN" altLang="en-US" sz="2400" dirty="0">
              <a:latin typeface="Times New Roman" panose="02020603050405020304" pitchFamily="18" charset="0"/>
              <a:cs typeface="Times New Roman" panose="02020603050405020304" pitchFamily="18" charset="0"/>
            </a:endParaRPr>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5</a:t>
            </a:fld>
            <a:endParaRPr lang="en-US"/>
          </a:p>
        </p:txBody>
      </p:sp>
      <p:sp>
        <p:nvSpPr>
          <p:cNvPr id="17" name="Rectangle 16"/>
          <p:cNvSpPr>
            <a:spLocks noGrp="1" noRot="1" noChangeAspect="1" noMove="1" noResize="1" noEditPoints="1" noAdjustHandles="1" noChangeArrowheads="1" noChangeShapeType="1" noTextEdit="1"/>
          </p:cNvSpPr>
          <p:nvPr/>
        </p:nvSpPr>
        <p:spPr>
          <a:xfrm>
            <a:off x="0" y="0"/>
            <a:ext cx="12191365"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0" y="146050"/>
            <a:ext cx="12192000" cy="707886"/>
          </a:xfrm>
          <a:prstGeom prst="rect">
            <a:avLst/>
          </a:prstGeom>
          <a:noFill/>
        </p:spPr>
        <p:txBody>
          <a:bodyPr wrap="square" rtlCol="0" anchor="t">
            <a:spAutoFit/>
          </a:bodyPr>
          <a:lstStyle/>
          <a:p>
            <a:pPr algn="ctr"/>
            <a:r>
              <a:rPr lang="en-IN" altLang="en-US" sz="4000" b="1" dirty="0">
                <a:solidFill>
                  <a:schemeClr val="bg1"/>
                </a:solidFill>
                <a:latin typeface="Times New Roman" panose="02020603050405020304" pitchFamily="18" charset="0"/>
                <a:cs typeface="Times New Roman" panose="02020603050405020304" pitchFamily="18" charset="0"/>
                <a:sym typeface="+mn-ea"/>
              </a:rPr>
              <a:t>METHODOLGY </a:t>
            </a:r>
          </a:p>
        </p:txBody>
      </p:sp>
      <p:sp>
        <p:nvSpPr>
          <p:cNvPr id="9"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0896600" y="-635"/>
            <a:ext cx="1293495" cy="1310804"/>
          </a:xfrm>
          <a:prstGeom prst="rect">
            <a:avLst/>
          </a:prstGeom>
        </p:spPr>
      </p:pic>
      <p:sp>
        <p:nvSpPr>
          <p:cNvPr id="2" name="TextBox 1">
            <a:extLst>
              <a:ext uri="{FF2B5EF4-FFF2-40B4-BE49-F238E27FC236}">
                <a16:creationId xmlns:a16="http://schemas.microsoft.com/office/drawing/2014/main" id="{32998098-97ED-4449-8767-E3F53BF03C04}"/>
              </a:ext>
            </a:extLst>
          </p:cNvPr>
          <p:cNvSpPr txBox="1"/>
          <p:nvPr/>
        </p:nvSpPr>
        <p:spPr>
          <a:xfrm>
            <a:off x="785005" y="1446362"/>
            <a:ext cx="981685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dirty="0">
                <a:latin typeface="Times New Roman"/>
                <a:cs typeface="Times New Roman"/>
              </a:rPr>
              <a:t>In this project face detection and face recognition is used. </a:t>
            </a:r>
            <a:endParaRPr lang="en-US" sz="2400">
              <a:latin typeface="Times New Roman"/>
              <a:ea typeface="+mn-lt"/>
              <a:cs typeface="+mn-lt"/>
            </a:endParaRPr>
          </a:p>
          <a:p>
            <a:pPr marL="342900" indent="-342900">
              <a:buFont typeface="Arial,Sans-Serif"/>
              <a:buChar char="•"/>
            </a:pPr>
            <a:r>
              <a:rPr lang="en-US" sz="2400" dirty="0">
                <a:latin typeface="Times New Roman"/>
                <a:cs typeface="Times New Roman"/>
              </a:rPr>
              <a:t>Face detection is used to locate the position of face region and face recognition is used for marking the understudy’s attendance. </a:t>
            </a:r>
            <a:endParaRPr lang="en-US" sz="2400">
              <a:latin typeface="Times New Roman"/>
              <a:ea typeface="+mn-lt"/>
              <a:cs typeface="+mn-lt"/>
            </a:endParaRPr>
          </a:p>
          <a:p>
            <a:pPr marL="342900" indent="-342900">
              <a:buFont typeface="Arial,Sans-Serif"/>
              <a:buChar char="•"/>
            </a:pPr>
            <a:r>
              <a:rPr lang="en-US" sz="2400" dirty="0">
                <a:latin typeface="Times New Roman"/>
                <a:cs typeface="Times New Roman"/>
              </a:rPr>
              <a:t>The database of all the students in the class is stored and when the face of the individual student matches with one of the faces stored in the database then the attendance is recorded.</a:t>
            </a:r>
            <a:r>
              <a:rPr lang="en-IN" sz="2400" dirty="0">
                <a:latin typeface="Times New Roman"/>
                <a:cs typeface="Times New Roman"/>
              </a:rPr>
              <a:t> </a:t>
            </a:r>
            <a:endParaRPr lang="en-US" sz="2400">
              <a:latin typeface="Times New Roman"/>
              <a:ea typeface="+mn-lt"/>
              <a:cs typeface="+mn-lt"/>
            </a:endParaRPr>
          </a:p>
          <a:p>
            <a:pPr algn="l"/>
            <a:endParaRPr lang="en-US"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5" y="0"/>
            <a:ext cx="12192635" cy="1068705"/>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Block diagram</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6</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0896600" y="-635"/>
            <a:ext cx="1293495" cy="1310804"/>
          </a:xfrm>
          <a:prstGeom prst="rect">
            <a:avLst/>
          </a:prstGeom>
        </p:spPr>
      </p:pic>
      <p:pic>
        <p:nvPicPr>
          <p:cNvPr id="3" name="Picture 3" descr="Diagram&#10;&#10;Description automatically generated">
            <a:extLst>
              <a:ext uri="{FF2B5EF4-FFF2-40B4-BE49-F238E27FC236}">
                <a16:creationId xmlns:a16="http://schemas.microsoft.com/office/drawing/2014/main" id="{9959BB71-F1E4-4EE7-9CB4-1DD6787AC228}"/>
              </a:ext>
            </a:extLst>
          </p:cNvPr>
          <p:cNvPicPr>
            <a:picLocks noChangeAspect="1"/>
          </p:cNvPicPr>
          <p:nvPr/>
        </p:nvPicPr>
        <p:blipFill>
          <a:blip r:embed="rId4"/>
          <a:stretch>
            <a:fillRect/>
          </a:stretch>
        </p:blipFill>
        <p:spPr>
          <a:xfrm>
            <a:off x="6837872" y="1305318"/>
            <a:ext cx="4065916" cy="5469439"/>
          </a:xfrm>
          <a:prstGeom prst="rect">
            <a:avLst/>
          </a:prstGeom>
        </p:spPr>
      </p:pic>
      <p:pic>
        <p:nvPicPr>
          <p:cNvPr id="4" name="Picture 4" descr="Diagram&#10;&#10;Description automatically generated">
            <a:extLst>
              <a:ext uri="{FF2B5EF4-FFF2-40B4-BE49-F238E27FC236}">
                <a16:creationId xmlns:a16="http://schemas.microsoft.com/office/drawing/2014/main" id="{4D97FA7E-4B56-4FDE-8E31-E419433D3B23}"/>
              </a:ext>
            </a:extLst>
          </p:cNvPr>
          <p:cNvPicPr>
            <a:picLocks noChangeAspect="1"/>
          </p:cNvPicPr>
          <p:nvPr/>
        </p:nvPicPr>
        <p:blipFill>
          <a:blip r:embed="rId5"/>
          <a:stretch>
            <a:fillRect/>
          </a:stretch>
        </p:blipFill>
        <p:spPr>
          <a:xfrm>
            <a:off x="900022" y="1862396"/>
            <a:ext cx="4655388" cy="425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0" y="0"/>
            <a:ext cx="11123295" cy="1071245"/>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SOFTWARE </a:t>
            </a:r>
            <a:r>
              <a:rPr lang="en-IN" altLang="en-US" sz="3600" b="1" dirty="0">
                <a:solidFill>
                  <a:schemeClr val="bg1"/>
                </a:solidFill>
                <a:latin typeface="Times New Roman" panose="02020603050405020304" pitchFamily="18" charset="0"/>
                <a:cs typeface="Times New Roman" panose="02020603050405020304" pitchFamily="18" charset="0"/>
                <a:sym typeface="+mn-ea"/>
              </a:rPr>
              <a:t>and hardware Requirements</a:t>
            </a:r>
            <a:r>
              <a:rPr lang="en-US" sz="3600" dirty="0">
                <a:solidFill>
                  <a:schemeClr val="bg1"/>
                </a:solidFill>
                <a:latin typeface="Times New Roman" panose="02020603050405020304" pitchFamily="18" charset="0"/>
                <a:cs typeface="Times New Roman" panose="02020603050405020304" pitchFamily="18" charset="0"/>
                <a:sym typeface="+mn-ea"/>
              </a:rPr>
              <a:t> </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7</a:t>
            </a:fld>
            <a:endParaRPr lang="en-US"/>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0896600" y="-635"/>
            <a:ext cx="1293495" cy="1310804"/>
          </a:xfrm>
          <a:prstGeom prst="rect">
            <a:avLst/>
          </a:prstGeom>
        </p:spPr>
      </p:pic>
      <p:sp>
        <p:nvSpPr>
          <p:cNvPr id="3" name="TextBox 2">
            <a:extLst>
              <a:ext uri="{FF2B5EF4-FFF2-40B4-BE49-F238E27FC236}">
                <a16:creationId xmlns:a16="http://schemas.microsoft.com/office/drawing/2014/main" id="{8BB9A9AF-063B-46A4-97DA-C38E5AA31EC9}"/>
              </a:ext>
            </a:extLst>
          </p:cNvPr>
          <p:cNvSpPr txBox="1"/>
          <p:nvPr/>
        </p:nvSpPr>
        <p:spPr>
          <a:xfrm>
            <a:off x="152401" y="1230702"/>
            <a:ext cx="1075138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Times New Roman"/>
              </a:rPr>
              <a:t>OpenCV: </a:t>
            </a:r>
            <a:r>
              <a:rPr lang="en-US" sz="2400" dirty="0">
                <a:latin typeface="Times New Roman"/>
              </a:rPr>
              <a:t>We used OpenCV 3 dependency for python 3. OpenCV is library where there are lots of image processing functions are available. This is very useful library for image processing.</a:t>
            </a:r>
            <a:r>
              <a:rPr lang="en-US" sz="2400" spc="-125" dirty="0">
                <a:latin typeface="Times New Roman"/>
              </a:rPr>
              <a:t> </a:t>
            </a:r>
            <a:r>
              <a:rPr lang="en-US" sz="2400" dirty="0">
                <a:latin typeface="Times New Roman"/>
              </a:rPr>
              <a:t>Even</a:t>
            </a:r>
            <a:r>
              <a:rPr lang="en-US" sz="2400" spc="-105" dirty="0">
                <a:latin typeface="Times New Roman"/>
              </a:rPr>
              <a:t> </a:t>
            </a:r>
            <a:r>
              <a:rPr lang="en-US" sz="2400" dirty="0">
                <a:latin typeface="Times New Roman"/>
              </a:rPr>
              <a:t>one</a:t>
            </a:r>
            <a:r>
              <a:rPr lang="en-US" sz="2400" spc="-120" dirty="0">
                <a:latin typeface="Times New Roman"/>
              </a:rPr>
              <a:t> </a:t>
            </a:r>
            <a:r>
              <a:rPr lang="en-US" sz="2400" dirty="0">
                <a:latin typeface="Times New Roman"/>
              </a:rPr>
              <a:t>can</a:t>
            </a:r>
            <a:r>
              <a:rPr lang="en-US" sz="2400" spc="-125" dirty="0">
                <a:latin typeface="Times New Roman"/>
              </a:rPr>
              <a:t> </a:t>
            </a:r>
            <a:r>
              <a:rPr lang="en-US" sz="2400" dirty="0">
                <a:latin typeface="Times New Roman"/>
              </a:rPr>
              <a:t>get</a:t>
            </a:r>
            <a:r>
              <a:rPr lang="en-US" sz="2400" spc="-120" dirty="0">
                <a:latin typeface="Times New Roman"/>
              </a:rPr>
              <a:t> </a:t>
            </a:r>
            <a:r>
              <a:rPr lang="en-US" sz="2400" dirty="0">
                <a:latin typeface="Times New Roman"/>
              </a:rPr>
              <a:t>expected</a:t>
            </a:r>
            <a:r>
              <a:rPr lang="en-US" sz="2400" spc="-120" dirty="0">
                <a:latin typeface="Times New Roman"/>
              </a:rPr>
              <a:t> </a:t>
            </a:r>
            <a:r>
              <a:rPr lang="en-US" sz="2400" dirty="0">
                <a:latin typeface="Times New Roman"/>
              </a:rPr>
              <a:t>outcome</a:t>
            </a:r>
            <a:r>
              <a:rPr lang="en-US" sz="2400" spc="-120" dirty="0">
                <a:latin typeface="Times New Roman"/>
              </a:rPr>
              <a:t> </a:t>
            </a:r>
            <a:r>
              <a:rPr lang="en-US" sz="2400" dirty="0">
                <a:latin typeface="Times New Roman"/>
              </a:rPr>
              <a:t>without</a:t>
            </a:r>
            <a:r>
              <a:rPr lang="en-US" sz="2400" spc="-125" dirty="0">
                <a:latin typeface="Times New Roman"/>
              </a:rPr>
              <a:t> </a:t>
            </a:r>
            <a:r>
              <a:rPr lang="en-US" sz="2400" dirty="0">
                <a:latin typeface="Times New Roman"/>
              </a:rPr>
              <a:t>writing a single code. The library is cross-platform and free for use under the open-source BSD license. Example of some supported functions are given</a:t>
            </a:r>
            <a:r>
              <a:rPr lang="en-US" sz="2400" spc="-45" dirty="0">
                <a:latin typeface="Times New Roman"/>
              </a:rPr>
              <a:t> </a:t>
            </a:r>
            <a:r>
              <a:rPr lang="en-US" sz="2400" dirty="0">
                <a:latin typeface="Times New Roman"/>
              </a:rPr>
              <a:t>bellow:</a:t>
            </a:r>
            <a:endParaRPr lang="en-US" sz="2400" dirty="0">
              <a:latin typeface="Times New Roman"/>
              <a:cs typeface="Times New Roman"/>
            </a:endParaRPr>
          </a:p>
          <a:p>
            <a:pPr algn="just"/>
            <a:endParaRPr lang="en-US" sz="2400" dirty="0">
              <a:latin typeface="Times New Roman"/>
              <a:cs typeface="Times New Roman"/>
            </a:endParaRPr>
          </a:p>
          <a:p>
            <a:pPr algn="just"/>
            <a:r>
              <a:rPr lang="en-US" sz="2400" b="1" dirty="0">
                <a:latin typeface="Times New Roman"/>
              </a:rPr>
              <a:t>Python IDE: </a:t>
            </a:r>
            <a:r>
              <a:rPr lang="en-US" sz="2400" dirty="0">
                <a:latin typeface="Times New Roman"/>
              </a:rPr>
              <a:t>There are lots of IDEs for python. Some of them</a:t>
            </a:r>
            <a:r>
              <a:rPr lang="en-US" sz="2400" spc="-245" dirty="0">
                <a:latin typeface="Times New Roman"/>
              </a:rPr>
              <a:t> </a:t>
            </a:r>
            <a:r>
              <a:rPr lang="en-US" sz="2400" dirty="0">
                <a:latin typeface="Times New Roman"/>
              </a:rPr>
              <a:t>are PyCharm,</a:t>
            </a:r>
            <a:r>
              <a:rPr lang="en-US" sz="2400" spc="-100" dirty="0">
                <a:latin typeface="Times New Roman"/>
              </a:rPr>
              <a:t> </a:t>
            </a:r>
            <a:r>
              <a:rPr lang="en-US" sz="2400" dirty="0">
                <a:latin typeface="Times New Roman"/>
              </a:rPr>
              <a:t>Thonny,</a:t>
            </a:r>
            <a:r>
              <a:rPr lang="en-US" sz="2400" spc="-95" dirty="0">
                <a:latin typeface="Times New Roman"/>
              </a:rPr>
              <a:t> </a:t>
            </a:r>
            <a:r>
              <a:rPr lang="en-US" sz="2400" dirty="0">
                <a:latin typeface="Times New Roman"/>
              </a:rPr>
              <a:t>Ninja,</a:t>
            </a:r>
            <a:r>
              <a:rPr lang="en-US" sz="2400" spc="-95" dirty="0">
                <a:latin typeface="Times New Roman"/>
              </a:rPr>
              <a:t> </a:t>
            </a:r>
            <a:r>
              <a:rPr lang="en-US" sz="2400" dirty="0">
                <a:latin typeface="Times New Roman"/>
              </a:rPr>
              <a:t>Spyder</a:t>
            </a:r>
            <a:r>
              <a:rPr lang="en-US" sz="2400" spc="-100" dirty="0">
                <a:latin typeface="Times New Roman"/>
              </a:rPr>
              <a:t> </a:t>
            </a:r>
            <a:r>
              <a:rPr lang="en-US" sz="2400" dirty="0">
                <a:latin typeface="Times New Roman"/>
              </a:rPr>
              <a:t>etc.</a:t>
            </a:r>
            <a:r>
              <a:rPr lang="en-US" sz="2400" spc="-95" dirty="0">
                <a:latin typeface="Times New Roman"/>
              </a:rPr>
              <a:t> </a:t>
            </a:r>
            <a:r>
              <a:rPr lang="en-US" sz="2400" dirty="0">
                <a:latin typeface="Times New Roman"/>
              </a:rPr>
              <a:t>Ninja</a:t>
            </a:r>
            <a:r>
              <a:rPr lang="en-US" sz="2400" spc="-95" dirty="0">
                <a:latin typeface="Times New Roman"/>
              </a:rPr>
              <a:t> </a:t>
            </a:r>
            <a:r>
              <a:rPr lang="en-US" sz="2400" dirty="0">
                <a:latin typeface="Times New Roman"/>
              </a:rPr>
              <a:t>and</a:t>
            </a:r>
            <a:r>
              <a:rPr lang="en-US" sz="2400" spc="-100" dirty="0">
                <a:latin typeface="Times New Roman"/>
              </a:rPr>
              <a:t> </a:t>
            </a:r>
            <a:r>
              <a:rPr lang="en-US" sz="2400" dirty="0">
                <a:latin typeface="Times New Roman"/>
              </a:rPr>
              <a:t>Spyder</a:t>
            </a:r>
            <a:r>
              <a:rPr lang="en-US" sz="2400" spc="-95" dirty="0">
                <a:latin typeface="Times New Roman"/>
              </a:rPr>
              <a:t> </a:t>
            </a:r>
            <a:r>
              <a:rPr lang="en-US" sz="2400" dirty="0">
                <a:latin typeface="Times New Roman"/>
              </a:rPr>
              <a:t>both</a:t>
            </a:r>
            <a:r>
              <a:rPr lang="en-US" sz="2400" spc="-95" dirty="0">
                <a:latin typeface="Times New Roman"/>
              </a:rPr>
              <a:t> </a:t>
            </a:r>
            <a:r>
              <a:rPr lang="en-US" sz="2400" dirty="0">
                <a:latin typeface="Times New Roman"/>
              </a:rPr>
              <a:t>are</a:t>
            </a:r>
            <a:r>
              <a:rPr lang="en-US" sz="2400" spc="-100" dirty="0">
                <a:latin typeface="Times New Roman"/>
              </a:rPr>
              <a:t> </a:t>
            </a:r>
            <a:r>
              <a:rPr lang="en-US" sz="2400" dirty="0">
                <a:latin typeface="Times New Roman"/>
              </a:rPr>
              <a:t>very excellent and free but we used </a:t>
            </a:r>
            <a:r>
              <a:rPr lang="en-US" sz="2400" dirty="0" err="1">
                <a:latin typeface="Times New Roman"/>
              </a:rPr>
              <a:t>Pycharm</a:t>
            </a:r>
            <a:r>
              <a:rPr lang="en-US" sz="2400" dirty="0">
                <a:latin typeface="Times New Roman"/>
              </a:rPr>
              <a:t> as it feature- rich than </a:t>
            </a:r>
            <a:r>
              <a:rPr lang="en-US" sz="2400" dirty="0" err="1">
                <a:latin typeface="Times New Roman"/>
              </a:rPr>
              <a:t>spyder</a:t>
            </a:r>
            <a:r>
              <a:rPr lang="en-US" sz="2400" dirty="0">
                <a:latin typeface="Times New Roman"/>
              </a:rPr>
              <a:t>.</a:t>
            </a:r>
            <a:endParaRPr lang="en-US" sz="2400" dirty="0">
              <a:latin typeface="Times New Roman"/>
              <a:cs typeface="Times New Roman"/>
            </a:endParaRPr>
          </a:p>
          <a:p>
            <a:pPr algn="just"/>
            <a:endParaRPr lang="en-US" sz="2400" dirty="0">
              <a:latin typeface="Times New Roman"/>
              <a:cs typeface="Times New Roman"/>
            </a:endParaRPr>
          </a:p>
          <a:p>
            <a:pPr algn="just"/>
            <a:r>
              <a:rPr lang="en-US" sz="2400" b="1" dirty="0">
                <a:latin typeface="Times New Roman"/>
                <a:cs typeface="Times New Roman"/>
              </a:rPr>
              <a:t>Camera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0" y="0"/>
            <a:ext cx="12192000" cy="1076960"/>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Results</a:t>
            </a: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8</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0896600" y="-635"/>
            <a:ext cx="1293495" cy="1310804"/>
          </a:xfrm>
          <a:prstGeom prst="rect">
            <a:avLst/>
          </a:prstGeom>
        </p:spPr>
      </p:pic>
      <p:pic>
        <p:nvPicPr>
          <p:cNvPr id="15" name="Picture 15" descr="Graphical user interface&#10;&#10;Description automatically generated">
            <a:extLst>
              <a:ext uri="{FF2B5EF4-FFF2-40B4-BE49-F238E27FC236}">
                <a16:creationId xmlns:a16="http://schemas.microsoft.com/office/drawing/2014/main" id="{F8954306-5E61-4ED1-B6C5-346D44DB8F1F}"/>
              </a:ext>
            </a:extLst>
          </p:cNvPr>
          <p:cNvPicPr>
            <a:picLocks noChangeAspect="1"/>
          </p:cNvPicPr>
          <p:nvPr/>
        </p:nvPicPr>
        <p:blipFill>
          <a:blip r:embed="rId4"/>
          <a:stretch>
            <a:fillRect/>
          </a:stretch>
        </p:blipFill>
        <p:spPr>
          <a:xfrm>
            <a:off x="253041" y="2125889"/>
            <a:ext cx="5719312" cy="3181315"/>
          </a:xfrm>
          <a:prstGeom prst="rect">
            <a:avLst/>
          </a:prstGeom>
        </p:spPr>
      </p:pic>
      <p:pic>
        <p:nvPicPr>
          <p:cNvPr id="16" name="Picture 16">
            <a:extLst>
              <a:ext uri="{FF2B5EF4-FFF2-40B4-BE49-F238E27FC236}">
                <a16:creationId xmlns:a16="http://schemas.microsoft.com/office/drawing/2014/main" id="{8444FDAF-2EBF-4DFA-B36E-FD7AE14E2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9685" y="2144256"/>
            <a:ext cx="5618669" cy="31589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0" y="0"/>
            <a:ext cx="12192000" cy="1068705"/>
          </a:xfrm>
        </p:spPr>
        <p:txBody>
          <a:bodyPr>
            <a:normAutofit/>
          </a:bodyPr>
          <a:lstStyle/>
          <a:p>
            <a:pPr algn="ctr"/>
            <a:r>
              <a:rPr lang="en-IN" sz="4000" b="1" dirty="0">
                <a:solidFill>
                  <a:schemeClr val="bg1"/>
                </a:solidFill>
                <a:latin typeface="Times New Roman"/>
                <a:cs typeface="Times New Roman"/>
              </a:rPr>
              <a:t>Results</a:t>
            </a:r>
            <a:endParaRPr lang="en-US">
              <a:solidFill>
                <a:schemeClr val="bg1"/>
              </a:solidFill>
              <a:latin typeface="Times New Roman"/>
              <a:cs typeface="Times New Roman"/>
            </a:endParaRP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9</a:t>
            </a:fld>
            <a:endParaRPr lang="en-US"/>
          </a:p>
        </p:txBody>
      </p:sp>
      <p:sp>
        <p:nvSpPr>
          <p:cNvPr id="12"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(2020-21) , DEPARTMENT OF ECE, 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0896600" y="-635"/>
            <a:ext cx="1293495" cy="1310804"/>
          </a:xfrm>
          <a:prstGeom prst="rect">
            <a:avLst/>
          </a:prstGeom>
        </p:spPr>
      </p:pic>
      <p:pic>
        <p:nvPicPr>
          <p:cNvPr id="8" name="Picture 8" descr="Graphical user interface&#10;&#10;Description automatically generated">
            <a:extLst>
              <a:ext uri="{FF2B5EF4-FFF2-40B4-BE49-F238E27FC236}">
                <a16:creationId xmlns:a16="http://schemas.microsoft.com/office/drawing/2014/main" id="{39B155F1-FAFB-4E63-BB72-802B1D4A44F1}"/>
              </a:ext>
            </a:extLst>
          </p:cNvPr>
          <p:cNvPicPr>
            <a:picLocks noGrp="1" noChangeAspect="1"/>
          </p:cNvPicPr>
          <p:nvPr>
            <p:ph idx="1"/>
          </p:nvPr>
        </p:nvPicPr>
        <p:blipFill>
          <a:blip r:embed="rId4"/>
          <a:stretch>
            <a:fillRect/>
          </a:stretch>
        </p:blipFill>
        <p:spPr>
          <a:xfrm>
            <a:off x="2151530" y="1273144"/>
            <a:ext cx="7679376" cy="4323961"/>
          </a:xfrm>
        </p:spPr>
      </p:pic>
      <p:sp>
        <p:nvSpPr>
          <p:cNvPr id="9" name="TextBox 8">
            <a:extLst>
              <a:ext uri="{FF2B5EF4-FFF2-40B4-BE49-F238E27FC236}">
                <a16:creationId xmlns:a16="http://schemas.microsoft.com/office/drawing/2014/main" id="{88138800-3BD8-49B7-97EB-66754051DE8D}"/>
              </a:ext>
            </a:extLst>
          </p:cNvPr>
          <p:cNvSpPr txBox="1"/>
          <p:nvPr/>
        </p:nvSpPr>
        <p:spPr>
          <a:xfrm>
            <a:off x="2840966" y="5687683"/>
            <a:ext cx="6668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Attendance filled automatically using face recognition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solidFill>
          <a:srgbClr val="002060"/>
        </a:solidFill>
        <a:ln>
          <a:noFill/>
        </a:ln>
      </a:spPr>
      <a:bodyPr rtlCol="0" anchor="ct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514</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Arial,Sans-Serif</vt:lpstr>
      <vt:lpstr>Calibri</vt:lpstr>
      <vt:lpstr>Rockwell</vt:lpstr>
      <vt:lpstr>Rockwell Condensed</vt:lpstr>
      <vt:lpstr>Rockwell Extra Bold</vt:lpstr>
      <vt:lpstr>Times New Roman</vt:lpstr>
      <vt:lpstr>Wingdings</vt:lpstr>
      <vt:lpstr>Wood Type</vt:lpstr>
      <vt:lpstr>PowerPoint Presentation</vt:lpstr>
      <vt:lpstr>OVERVIEW</vt:lpstr>
      <vt:lpstr>Problem statement</vt:lpstr>
      <vt:lpstr>OBJECTIVEs</vt:lpstr>
      <vt:lpstr>PowerPoint Presentation</vt:lpstr>
      <vt:lpstr>Block diagram</vt:lpstr>
      <vt:lpstr>SOFTWARE and hardware Requirements </vt:lpstr>
      <vt:lpstr>Results</vt:lpstr>
      <vt:lpstr>Results</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Praveen Chakravarthy</dc:creator>
  <cp:lastModifiedBy>india</cp:lastModifiedBy>
  <cp:revision>308</cp:revision>
  <dcterms:created xsi:type="dcterms:W3CDTF">2020-06-17T01:59:00Z</dcterms:created>
  <dcterms:modified xsi:type="dcterms:W3CDTF">2020-12-25T20:15:56Z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