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38"/>
  </p:notesMasterIdLst>
  <p:sldIdLst>
    <p:sldId id="258" r:id="rId2"/>
    <p:sldId id="284" r:id="rId3"/>
    <p:sldId id="331" r:id="rId4"/>
    <p:sldId id="285" r:id="rId5"/>
    <p:sldId id="286" r:id="rId6"/>
    <p:sldId id="269" r:id="rId7"/>
    <p:sldId id="298" r:id="rId8"/>
    <p:sldId id="332" r:id="rId9"/>
    <p:sldId id="268" r:id="rId10"/>
    <p:sldId id="333" r:id="rId11"/>
    <p:sldId id="287" r:id="rId12"/>
    <p:sldId id="316" r:id="rId13"/>
    <p:sldId id="317" r:id="rId14"/>
    <p:sldId id="319" r:id="rId15"/>
    <p:sldId id="320" r:id="rId16"/>
    <p:sldId id="342" r:id="rId17"/>
    <p:sldId id="343" r:id="rId18"/>
    <p:sldId id="344" r:id="rId19"/>
    <p:sldId id="345" r:id="rId20"/>
    <p:sldId id="322" r:id="rId21"/>
    <p:sldId id="323" r:id="rId22"/>
    <p:sldId id="327" r:id="rId23"/>
    <p:sldId id="325" r:id="rId24"/>
    <p:sldId id="326" r:id="rId25"/>
    <p:sldId id="340" r:id="rId26"/>
    <p:sldId id="341" r:id="rId27"/>
    <p:sldId id="329" r:id="rId28"/>
    <p:sldId id="336" r:id="rId29"/>
    <p:sldId id="296" r:id="rId30"/>
    <p:sldId id="292" r:id="rId31"/>
    <p:sldId id="293" r:id="rId32"/>
    <p:sldId id="294" r:id="rId33"/>
    <p:sldId id="337" r:id="rId34"/>
    <p:sldId id="330" r:id="rId35"/>
    <p:sldId id="338" r:id="rId36"/>
    <p:sldId id="339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9" charset="-128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4422C98-3116-44F0-9EEF-B17F7E246B24}">
          <p14:sldIdLst>
            <p14:sldId id="258"/>
            <p14:sldId id="284"/>
            <p14:sldId id="331"/>
          </p14:sldIdLst>
        </p14:section>
        <p14:section name="Untitled Section" id="{28AC36F4-E606-411F-A0AE-5C38B39336C0}">
          <p14:sldIdLst>
            <p14:sldId id="285"/>
            <p14:sldId id="286"/>
            <p14:sldId id="269"/>
            <p14:sldId id="298"/>
            <p14:sldId id="332"/>
            <p14:sldId id="268"/>
            <p14:sldId id="333"/>
            <p14:sldId id="287"/>
            <p14:sldId id="316"/>
            <p14:sldId id="317"/>
            <p14:sldId id="319"/>
            <p14:sldId id="320"/>
            <p14:sldId id="342"/>
            <p14:sldId id="343"/>
            <p14:sldId id="344"/>
            <p14:sldId id="345"/>
            <p14:sldId id="322"/>
            <p14:sldId id="323"/>
            <p14:sldId id="327"/>
            <p14:sldId id="325"/>
            <p14:sldId id="326"/>
            <p14:sldId id="340"/>
            <p14:sldId id="341"/>
            <p14:sldId id="329"/>
            <p14:sldId id="336"/>
            <p14:sldId id="296"/>
            <p14:sldId id="292"/>
            <p14:sldId id="293"/>
            <p14:sldId id="294"/>
            <p14:sldId id="337"/>
            <p14:sldId id="330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20000"/>
    <a:srgbClr val="72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39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CAA8-4778-4C73-9F6E-E3D0971DFAE4}" type="datetimeFigureOut">
              <a:rPr lang="en-CA" smtClean="0"/>
              <a:pPr/>
              <a:t>2022-09-26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140D-00C5-4036-BE6E-5A9B1BAB625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55656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08040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63036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21813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76573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C140D-00C5-4036-BE6E-5A9B1BAB625C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5361-9E17-4918-8B50-BE968BA17B61}" type="datetimeFigureOut">
              <a:rPr lang="en-US" smtClean="0"/>
              <a:pPr/>
              <a:t>9/26/2022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C17C-1C2A-4555-8097-61D1F2691B8F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16" descr="ppoint_JMSB_Textwhite-FR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graph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ldb.org/pvldb/vol9/p13-khaouid.pdf" TargetMode="External"/><Relationship Id="rId5" Type="http://schemas.openxmlformats.org/officeDocument/2006/relationships/hyperlink" Target="http://delab.csd.auth.gr/~apostol/tutorial-edbt-2016-summary.pdf" TargetMode="External"/><Relationship Id="rId4" Type="http://schemas.openxmlformats.org/officeDocument/2006/relationships/hyperlink" Target="https://docs.oracle.com/javase/8/docs/a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 descr="ppoint_ENCS_TitleRed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83568" y="1484784"/>
            <a:ext cx="77724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3149600" algn="l"/>
              </a:tabLst>
            </a:pP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Core decomposition of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 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US" sz="4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259632" y="3068960"/>
            <a:ext cx="640080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6380" y="3429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members</a:t>
            </a:r>
            <a:b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Hazar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Snoussi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Ananta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Purohit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Lokesh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Parappurath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Soudabeh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Barghi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CA" dirty="0">
              <a:solidFill>
                <a:schemeClr val="accent3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0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92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920000"/>
                </a:solidFill>
              </a:rPr>
              <a:t>IMPLEMENTATION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92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Image result for IMPLEMENTATION OF ALGORITHM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6836"/>
            <a:ext cx="6336704" cy="34706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72264" cy="7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COMPUTING K-CORES IN DETERMINISTIC GRAPH</a:t>
            </a:r>
            <a:endParaRPr lang="en-CA" sz="2800" dirty="0"/>
          </a:p>
        </p:txBody>
      </p:sp>
      <p:sp>
        <p:nvSpPr>
          <p:cNvPr id="8" name="Rectangle 7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7345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920000"/>
                </a:solidFill>
              </a:rPr>
              <a:t>Core Decomposition for </a:t>
            </a:r>
            <a:r>
              <a:rPr lang="en-CA" b="1" i="1" dirty="0" smtClean="0">
                <a:solidFill>
                  <a:srgbClr val="920000"/>
                </a:solidFill>
              </a:rPr>
              <a:t>Deterministic</a:t>
            </a:r>
            <a:r>
              <a:rPr lang="en-CA" b="1" dirty="0" smtClean="0">
                <a:solidFill>
                  <a:srgbClr val="920000"/>
                </a:solidFill>
              </a:rPr>
              <a:t> Graph</a:t>
            </a:r>
            <a:endParaRPr lang="en-CA" b="1" dirty="0">
              <a:solidFill>
                <a:srgbClr val="920000"/>
              </a:solidFill>
            </a:endParaRPr>
          </a:p>
        </p:txBody>
      </p:sp>
      <p:graphicFrame>
        <p:nvGraphicFramePr>
          <p:cNvPr id="10" name="Espace réservé du contenu 9"/>
          <p:cNvGraphicFramePr>
            <a:graphicFrameLocks noGrp="1" noChangeAspect="1"/>
          </p:cNvGraphicFramePr>
          <p:nvPr>
            <p:ph idx="1"/>
          </p:nvPr>
        </p:nvGraphicFramePr>
        <p:xfrm>
          <a:off x="1857356" y="1000108"/>
          <a:ext cx="4357718" cy="5214974"/>
        </p:xfrm>
        <a:graphic>
          <a:graphicData uri="http://schemas.openxmlformats.org/presentationml/2006/ole">
            <p:oleObj spid="_x0000_s1084" name="Équation" r:id="rId3" imgW="2654300" imgH="3378200" progId="">
              <p:embed/>
            </p:oleObj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578645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906613" y="2928934"/>
          <a:ext cx="6380163" cy="1000125"/>
        </p:xfrm>
        <a:graphic>
          <a:graphicData uri="http://schemas.openxmlformats.org/presentationml/2006/ole">
            <p:oleObj spid="_x0000_s1085" name="Équation" r:id="rId5" imgW="1637589" imgH="203112" progId="">
              <p:embed/>
            </p:oleObj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2571736" y="2928934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 smtClean="0"/>
              <a:t>n_dimensional</a:t>
            </a:r>
            <a:r>
              <a:rPr lang="en-CA" sz="3600" b="1" dirty="0" smtClean="0"/>
              <a:t> vector </a:t>
            </a:r>
          </a:p>
          <a:p>
            <a:pPr algn="ctr"/>
            <a:r>
              <a:rPr lang="en-CA" sz="3600" b="1" dirty="0" smtClean="0">
                <a:solidFill>
                  <a:srgbClr val="920000"/>
                </a:solidFill>
              </a:rPr>
              <a:t>core number</a:t>
            </a:r>
            <a:r>
              <a:rPr lang="en-CA" sz="3600" b="1" dirty="0" smtClean="0"/>
              <a:t> </a:t>
            </a:r>
            <a:endParaRPr lang="en-CA" sz="3600" b="1" dirty="0"/>
          </a:p>
        </p:txBody>
      </p:sp>
    </p:spTree>
    <p:extLst>
      <p:ext uri="{BB962C8B-B14F-4D97-AF65-F5344CB8AC3E}">
        <p14:creationId xmlns="" xmlns:p14="http://schemas.microsoft.com/office/powerpoint/2010/main" val="28209677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5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9144000" cy="6858000"/>
          </a:xfrm>
          <a:prstGeom prst="rect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Losange 5"/>
          <p:cNvSpPr/>
          <p:nvPr/>
        </p:nvSpPr>
        <p:spPr bwMode="auto">
          <a:xfrm>
            <a:off x="4286248" y="1928802"/>
            <a:ext cx="2000264" cy="1642161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628651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3"/>
            <a:endCxn id="11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5" idx="0"/>
            <a:endCxn id="7" idx="2"/>
          </p:cNvCxnSpPr>
          <p:nvPr/>
        </p:nvCxnSpPr>
        <p:spPr bwMode="auto">
          <a:xfrm rot="16200000" flipH="1">
            <a:off x="5875743" y="2946794"/>
            <a:ext cx="285752" cy="15359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85720" y="714356"/>
          <a:ext cx="2498755" cy="1428760"/>
        </p:xfrm>
        <a:graphic>
          <a:graphicData uri="http://schemas.openxmlformats.org/presentationml/2006/ole">
            <p:oleObj spid="_x0000_s2079" name="Équation" r:id="rId4" imgW="672808" imgH="431613" progId="">
              <p:embed/>
            </p:oleObj>
          </a:graphicData>
        </a:graphic>
      </p:graphicFrame>
      <p:cxnSp>
        <p:nvCxnSpPr>
          <p:cNvPr id="21" name="Connecteur droit 20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41546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e 28"/>
          <p:cNvGrpSpPr/>
          <p:nvPr/>
        </p:nvGrpSpPr>
        <p:grpSpPr>
          <a:xfrm>
            <a:off x="-32" y="-24"/>
            <a:ext cx="9144000" cy="6858000"/>
            <a:chOff x="-32" y="-71462"/>
            <a:chExt cx="9144000" cy="6858000"/>
          </a:xfrm>
        </p:grpSpPr>
        <p:pic>
          <p:nvPicPr>
            <p:cNvPr id="14338" name="Picture 4" descr="ppoint_ENCS_TextWhiteENG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2" y="-71462"/>
              <a:ext cx="9144000" cy="6858000"/>
            </a:xfrm>
            <a:prstGeom prst="rect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2" name="Groupe 75"/>
            <p:cNvGrpSpPr/>
            <p:nvPr/>
          </p:nvGrpSpPr>
          <p:grpSpPr>
            <a:xfrm>
              <a:off x="4286248" y="1928802"/>
              <a:ext cx="2000264" cy="1643074"/>
              <a:chOff x="1714480" y="1928802"/>
              <a:chExt cx="1143008" cy="1429554"/>
            </a:xfrm>
            <a:noFill/>
          </p:grpSpPr>
          <p:cxnSp>
            <p:nvCxnSpPr>
              <p:cNvPr id="70" name="Connecteur droit 69"/>
              <p:cNvCxnSpPr>
                <a:stCxn id="68" idx="0"/>
                <a:endCxn id="68" idx="2"/>
              </p:cNvCxnSpPr>
              <p:nvPr/>
            </p:nvCxnSpPr>
            <p:spPr bwMode="auto">
              <a:xfrm rot="16200000" flipH="1">
                <a:off x="1571604" y="2643182"/>
                <a:ext cx="1428760" cy="1588"/>
              </a:xfrm>
              <a:prstGeom prst="line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>
                <a:stCxn id="68" idx="3"/>
                <a:endCxn id="68" idx="1"/>
              </p:cNvCxnSpPr>
              <p:nvPr/>
            </p:nvCxnSpPr>
            <p:spPr bwMode="auto">
              <a:xfrm flipH="1">
                <a:off x="1714480" y="2643182"/>
                <a:ext cx="1143008" cy="1588"/>
              </a:xfrm>
              <a:prstGeom prst="line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Losange 67"/>
              <p:cNvSpPr/>
              <p:nvPr/>
            </p:nvSpPr>
            <p:spPr bwMode="auto">
              <a:xfrm>
                <a:off x="1714480" y="1928802"/>
                <a:ext cx="1143008" cy="1428760"/>
              </a:xfrm>
              <a:prstGeom prst="diamond">
                <a:avLst/>
              </a:prstGeom>
              <a:grp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endParaRPr>
              </a:p>
            </p:txBody>
          </p:sp>
        </p:grpSp>
        <p:sp>
          <p:nvSpPr>
            <p:cNvPr id="13" name="Ellipse 12"/>
            <p:cNvSpPr/>
            <p:nvPr/>
          </p:nvSpPr>
          <p:spPr bwMode="auto">
            <a:xfrm>
              <a:off x="6786578" y="3571876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7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6286512" y="2428868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6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16" name="Ellipse 15"/>
            <p:cNvSpPr/>
            <p:nvPr/>
          </p:nvSpPr>
          <p:spPr bwMode="auto">
            <a:xfrm>
              <a:off x="5000628" y="1357298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5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2571736" y="3643314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1428728" y="3071810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1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 bwMode="auto">
            <a:xfrm>
              <a:off x="1928794" y="3429000"/>
              <a:ext cx="642942" cy="3571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8" idx="3"/>
              <a:endCxn id="19" idx="7"/>
            </p:cNvCxnSpPr>
            <p:nvPr/>
          </p:nvCxnSpPr>
          <p:spPr bwMode="auto">
            <a:xfrm rot="5400000">
              <a:off x="3023826" y="2891420"/>
              <a:ext cx="810332" cy="8608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17" idx="0"/>
            </p:cNvCxnSpPr>
            <p:nvPr/>
          </p:nvCxnSpPr>
          <p:spPr bwMode="auto">
            <a:xfrm rot="16200000" flipH="1">
              <a:off x="5840024" y="2982513"/>
              <a:ext cx="357190" cy="153591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68" idx="3"/>
              <a:endCxn id="13" idx="2"/>
            </p:cNvCxnSpPr>
            <p:nvPr/>
          </p:nvCxnSpPr>
          <p:spPr bwMode="auto">
            <a:xfrm>
              <a:off x="6286512" y="2749883"/>
              <a:ext cx="500066" cy="11077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 bwMode="auto">
            <a:xfrm>
              <a:off x="5000628" y="3571876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4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3786182" y="2428868"/>
              <a:ext cx="500066" cy="571504"/>
            </a:xfrm>
            <a:prstGeom prst="ellipse">
              <a:avLst/>
            </a:prstGeom>
            <a:solidFill>
              <a:srgbClr val="9900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Arial" pitchFamily="-125" charset="0"/>
                  <a:ea typeface="ＭＳ Ｐゴシック" pitchFamily="-125" charset="-128"/>
                  <a:cs typeface="ＭＳ Ｐゴシック" pitchFamily="-125" charset="-128"/>
                </a:rPr>
                <a:t>3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1" i="0" u="none" strike="noStrike" normalizeH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</p:grpSp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71406" y="1071546"/>
          <a:ext cx="4354285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71406" y="71414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578645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" name="Tableau 35"/>
          <p:cNvGraphicFramePr>
            <a:graphicFrameLocks noGrp="1"/>
          </p:cNvGraphicFramePr>
          <p:nvPr/>
        </p:nvGraphicFramePr>
        <p:xfrm>
          <a:off x="71406" y="4357694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5" name="Connecteur droit 24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1687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9144000" cy="6858000"/>
          </a:xfrm>
          <a:prstGeom prst="rect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68" idx="3"/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142844" y="442913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5" name="Connecteur droit 24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75"/>
          <p:cNvGrpSpPr/>
          <p:nvPr/>
        </p:nvGrpSpPr>
        <p:grpSpPr>
          <a:xfrm>
            <a:off x="4286248" y="1928802"/>
            <a:ext cx="2000264" cy="1643074"/>
            <a:chOff x="1714480" y="1928802"/>
            <a:chExt cx="1143008" cy="1429554"/>
          </a:xfrm>
          <a:noFill/>
        </p:grpSpPr>
        <p:sp>
          <p:nvSpPr>
            <p:cNvPr id="68" name="Losange 67"/>
            <p:cNvSpPr/>
            <p:nvPr/>
          </p:nvSpPr>
          <p:spPr bwMode="auto">
            <a:xfrm>
              <a:off x="1714480" y="1928802"/>
              <a:ext cx="1143008" cy="1428760"/>
            </a:xfrm>
            <a:prstGeom prst="diamond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cxnSp>
          <p:nvCxnSpPr>
            <p:cNvPr id="70" name="Connecteur droit 69"/>
            <p:cNvCxnSpPr>
              <a:stCxn id="68" idx="0"/>
              <a:endCxn id="68" idx="2"/>
            </p:cNvCxnSpPr>
            <p:nvPr/>
          </p:nvCxnSpPr>
          <p:spPr bwMode="auto">
            <a:xfrm rot="16200000" flipH="1">
              <a:off x="1571604" y="2643182"/>
              <a:ext cx="1428760" cy="158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>
              <a:stCxn id="68" idx="3"/>
              <a:endCxn id="68" idx="1"/>
            </p:cNvCxnSpPr>
            <p:nvPr/>
          </p:nvCxnSpPr>
          <p:spPr bwMode="auto">
            <a:xfrm flipH="1">
              <a:off x="1714480" y="2643182"/>
              <a:ext cx="1143008" cy="1588"/>
            </a:xfrm>
            <a:prstGeom prst="lin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ZoneTexte 26"/>
          <p:cNvSpPr txBox="1"/>
          <p:nvPr/>
        </p:nvSpPr>
        <p:spPr>
          <a:xfrm>
            <a:off x="142844" y="268158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k=1</a:t>
            </a:r>
            <a:endParaRPr lang="en-CA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142844" y="1102034"/>
          <a:ext cx="4354285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-69" charset="-128"/>
                          <a:cs typeface="Arial" pitchFamily="34" charset="0"/>
                        </a:rPr>
                        <a:t>3</a:t>
                      </a:r>
                      <a:endParaRPr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-69" charset="-128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en-CA" sz="24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5" name="ZoneTexte 34"/>
          <p:cNvSpPr txBox="1"/>
          <p:nvPr/>
        </p:nvSpPr>
        <p:spPr>
          <a:xfrm>
            <a:off x="428596" y="4896161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36" name="ZoneTexte 35"/>
          <p:cNvSpPr txBox="1"/>
          <p:nvPr/>
        </p:nvSpPr>
        <p:spPr>
          <a:xfrm>
            <a:off x="428596" y="4896161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285852" y="571480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43" name="ZoneTexte 42"/>
          <p:cNvSpPr txBox="1"/>
          <p:nvPr/>
        </p:nvSpPr>
        <p:spPr>
          <a:xfrm>
            <a:off x="1285852" y="571480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142844" y="1575440"/>
            <a:ext cx="857256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22612" y="1575440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28794" y="2000240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71538" y="1571612"/>
            <a:ext cx="785818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6017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185 L 0.00347 0.0698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3469E-6 L -0.09201 -0.001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42276E-7 L -2.77778E-6 -0.062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2" grpId="0"/>
      <p:bldP spid="43" grpId="0"/>
      <p:bldP spid="40" grpId="0" animBg="1"/>
      <p:bldP spid="44" grpId="0" animBg="1"/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4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42844" y="1163002"/>
          <a:ext cx="435428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571472" y="25717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k=3</a:t>
            </a:r>
            <a:endParaRPr lang="en-CA" dirty="0"/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endCxn id="68" idx="2"/>
          </p:cNvCxnSpPr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endCxn id="68" idx="1"/>
          </p:cNvCxnSpPr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42844" y="442913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143108" y="489616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2143108" y="485776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3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35743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22612" y="2075506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CA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22612" y="1650706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CA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794" y="2932762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8794" y="2504134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43" name="Connecteur droit 42"/>
          <p:cNvCxnSpPr/>
          <p:nvPr/>
        </p:nvCxnSpPr>
        <p:spPr bwMode="auto">
          <a:xfrm rot="10800000" flipV="1">
            <a:off x="4286248" y="1928802"/>
            <a:ext cx="1000132" cy="81033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rot="10800000" flipV="1">
            <a:off x="5357818" y="2714620"/>
            <a:ext cx="928694" cy="8817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 bwMode="auto">
          <a:xfrm rot="10800000">
            <a:off x="5286382" y="1928804"/>
            <a:ext cx="1000131" cy="85725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 bwMode="auto">
          <a:xfrm rot="16200000" flipV="1">
            <a:off x="4411264" y="2696761"/>
            <a:ext cx="785818" cy="96441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947E-6 L -0.3283 -0.0023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2105 L -2.22222E-6 -0.064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4.80111E-6 L 0.00173 -0.0638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3.01573E-6 L 0.00173 -0.0633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D4D4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9" grpId="0" animBg="1"/>
      <p:bldP spid="40" grpId="0" animBg="1"/>
      <p:bldP spid="41" grpId="0" animBg="1"/>
      <p:bldP spid="42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4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42844" y="1163002"/>
          <a:ext cx="435428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571472" y="25717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k=3</a:t>
            </a:r>
            <a:endParaRPr lang="en-CA" dirty="0"/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42844" y="442913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c[7]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071802" y="489616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35743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22612" y="1646878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CA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794" y="2504134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2612" y="2075506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071802" y="4896161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cxnSp>
        <p:nvCxnSpPr>
          <p:cNvPr id="37" name="Connecteur droit 36"/>
          <p:cNvCxnSpPr/>
          <p:nvPr/>
        </p:nvCxnSpPr>
        <p:spPr bwMode="auto">
          <a:xfrm rot="16200000" flipH="1">
            <a:off x="4463910" y="2749406"/>
            <a:ext cx="1642161" cy="2779"/>
          </a:xfrm>
          <a:prstGeom prst="line">
            <a:avLst/>
          </a:prstGeom>
          <a:ln w="5080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51"/>
          <p:cNvGrpSpPr/>
          <p:nvPr/>
        </p:nvGrpSpPr>
        <p:grpSpPr>
          <a:xfrm>
            <a:off x="4286248" y="1928802"/>
            <a:ext cx="2000264" cy="1643074"/>
            <a:chOff x="6786578" y="785794"/>
            <a:chExt cx="2000264" cy="1643074"/>
          </a:xfrm>
        </p:grpSpPr>
        <p:sp>
          <p:nvSpPr>
            <p:cNvPr id="35" name="Losange 34"/>
            <p:cNvSpPr/>
            <p:nvPr/>
          </p:nvSpPr>
          <p:spPr bwMode="auto">
            <a:xfrm>
              <a:off x="6786578" y="785794"/>
              <a:ext cx="2000264" cy="1642161"/>
            </a:xfrm>
            <a:prstGeom prst="diamond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5" charset="0"/>
                <a:ea typeface="ＭＳ Ｐゴシック" pitchFamily="-125" charset="-128"/>
                <a:cs typeface="ＭＳ Ｐゴシック" pitchFamily="-125" charset="-128"/>
              </a:endParaRPr>
            </a:p>
          </p:txBody>
        </p:sp>
        <p:cxnSp>
          <p:nvCxnSpPr>
            <p:cNvPr id="45" name="Connecteur droit 44"/>
            <p:cNvCxnSpPr/>
            <p:nvPr/>
          </p:nvCxnSpPr>
          <p:spPr bwMode="auto">
            <a:xfrm flipH="1">
              <a:off x="7786710" y="1606875"/>
              <a:ext cx="1000132" cy="821993"/>
            </a:xfrm>
            <a:prstGeom prst="line">
              <a:avLst/>
            </a:prstGeom>
            <a:ln w="50800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 bwMode="auto">
            <a:xfrm flipH="1" flipV="1">
              <a:off x="7786710" y="785794"/>
              <a:ext cx="1000132" cy="821082"/>
            </a:xfrm>
            <a:prstGeom prst="line">
              <a:avLst/>
            </a:prstGeom>
            <a:ln w="50800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 bwMode="auto">
            <a:xfrm rot="10800000">
              <a:off x="6858016" y="1643050"/>
              <a:ext cx="1857388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34783E-7 L -0.31267 -0.0018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925 L -2.22222E-6 -0.0615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2013 L 0.00173 -0.0612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 animBg="1"/>
      <p:bldP spid="41" grpId="0" animBg="1"/>
      <p:bldP spid="42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d[6]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d[7]</a:t>
                      </a:r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42844" y="1163002"/>
          <a:ext cx="435428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latin typeface="Arial" pitchFamily="34" charset="0"/>
                          <a:cs typeface="Arial" pitchFamily="34" charset="0"/>
                        </a:rPr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571472" y="25717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k=3</a:t>
            </a:r>
            <a:endParaRPr lang="en-CA" dirty="0"/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70" name="Connecteur droit 69"/>
          <p:cNvCxnSpPr/>
          <p:nvPr/>
        </p:nvCxnSpPr>
        <p:spPr bwMode="auto">
          <a:xfrm rot="16200000" flipH="1">
            <a:off x="6536545" y="3036091"/>
            <a:ext cx="571506" cy="357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42844" y="4429132"/>
          <a:ext cx="6095999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c[4]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c[5]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c[6]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c[7]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857620" y="478632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3857620" y="478632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15074" y="250030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794" y="2071678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22612" y="1643050"/>
            <a:ext cx="792000" cy="42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33" name="Connecteur droit 32"/>
          <p:cNvCxnSpPr>
            <a:stCxn id="61" idx="1"/>
          </p:cNvCxnSpPr>
          <p:nvPr/>
        </p:nvCxnSpPr>
        <p:spPr bwMode="auto">
          <a:xfrm rot="10800000" flipH="1" flipV="1">
            <a:off x="4214810" y="2749882"/>
            <a:ext cx="1928826" cy="361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61" idx="0"/>
            <a:endCxn id="61" idx="2"/>
          </p:cNvCxnSpPr>
          <p:nvPr/>
        </p:nvCxnSpPr>
        <p:spPr bwMode="auto">
          <a:xfrm rot="16200000" flipH="1">
            <a:off x="4393861" y="2749882"/>
            <a:ext cx="1642161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Losange 60"/>
          <p:cNvSpPr/>
          <p:nvPr/>
        </p:nvSpPr>
        <p:spPr bwMode="auto">
          <a:xfrm>
            <a:off x="4214810" y="1928802"/>
            <a:ext cx="2000264" cy="1642161"/>
          </a:xfrm>
          <a:prstGeom prst="diamond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63" name="Connecteur droit 62"/>
          <p:cNvCxnSpPr>
            <a:endCxn id="61" idx="3"/>
          </p:cNvCxnSpPr>
          <p:nvPr/>
        </p:nvCxnSpPr>
        <p:spPr bwMode="auto">
          <a:xfrm>
            <a:off x="5214942" y="1928801"/>
            <a:ext cx="1000132" cy="82108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4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68" idx="3"/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19075" y="115552"/>
          <a:ext cx="6095999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d[4]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d[5]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d[6]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d[7]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42844" y="1028696"/>
          <a:ext cx="4354285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D[5]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571472" y="25717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k=3</a:t>
            </a:r>
            <a:endParaRPr lang="en-CA" dirty="0"/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68" name="Losange 67"/>
          <p:cNvSpPr/>
          <p:nvPr/>
        </p:nvSpPr>
        <p:spPr bwMode="auto">
          <a:xfrm>
            <a:off x="4286248" y="1928802"/>
            <a:ext cx="2000264" cy="1642161"/>
          </a:xfrm>
          <a:prstGeom prst="diamond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70" name="Connecteur droit 69"/>
          <p:cNvCxnSpPr>
            <a:stCxn id="68" idx="0"/>
            <a:endCxn id="68" idx="2"/>
          </p:cNvCxnSpPr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8" idx="3"/>
            <a:endCxn id="68" idx="1"/>
          </p:cNvCxnSpPr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42844" y="4429132"/>
          <a:ext cx="6095999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c[4]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c[5]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c[6]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c[7]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714876" y="478632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4714876" y="478632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3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357430"/>
            <a:ext cx="500066" cy="5715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2612" y="1428736"/>
            <a:ext cx="792000" cy="42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34783E-7 L -0.30469 -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9292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 bwMode="auto">
          <a:xfrm>
            <a:off x="5214942" y="3571876"/>
            <a:ext cx="1571636" cy="3571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68" idx="3"/>
            <a:endCxn id="13" idx="2"/>
          </p:cNvCxnSpPr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24" name="Connecteur droit 23"/>
          <p:cNvCxnSpPr>
            <a:stCxn id="18" idx="3"/>
            <a:endCxn id="19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68" name="Losange 67"/>
          <p:cNvSpPr/>
          <p:nvPr/>
        </p:nvSpPr>
        <p:spPr bwMode="auto">
          <a:xfrm>
            <a:off x="4286248" y="1928802"/>
            <a:ext cx="2000264" cy="1642161"/>
          </a:xfrm>
          <a:prstGeom prst="diamond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70" name="Connecteur droit 69"/>
          <p:cNvCxnSpPr>
            <a:stCxn id="68" idx="0"/>
            <a:endCxn id="68" idx="2"/>
          </p:cNvCxnSpPr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8" idx="3"/>
            <a:endCxn id="68" idx="1"/>
          </p:cNvCxnSpPr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1357290" y="4500570"/>
          <a:ext cx="6095999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c[1]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c[2]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c[3]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c[4]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c[5]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c[6]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c[7]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3" name="Connecteur droit 22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ysDash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ysDash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286512" y="2357430"/>
            <a:ext cx="500066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1636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143404" y="357166"/>
            <a:ext cx="5072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Mathematical Graph-Theory 		                      &amp; Algorithms</a:t>
            </a:r>
            <a:endParaRPr lang="en-CA" dirty="0"/>
          </a:p>
        </p:txBody>
      </p:sp>
      <p:pic>
        <p:nvPicPr>
          <p:cNvPr id="76802" name="Picture 2" descr="Image result for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214290"/>
            <a:ext cx="942945" cy="928694"/>
          </a:xfrm>
          <a:prstGeom prst="rect">
            <a:avLst/>
          </a:prstGeom>
          <a:noFill/>
        </p:spPr>
      </p:pic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143116"/>
            <a:ext cx="85058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714480" y="428604"/>
            <a:ext cx="2343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57158" y="5072074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 smtClean="0"/>
              <a:t>K-Core Decomposition of Large Networks on a Single PC </a:t>
            </a:r>
            <a:endParaRPr lang="en-CA" i="1" dirty="0"/>
          </a:p>
        </p:txBody>
      </p:sp>
    </p:spTree>
    <p:extLst>
      <p:ext uri="{BB962C8B-B14F-4D97-AF65-F5344CB8AC3E}">
        <p14:creationId xmlns="" xmlns:p14="http://schemas.microsoft.com/office/powerpoint/2010/main" val="1185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Image result for IMPLEMENTATION OF ALGORITHM log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336704" cy="34706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14282" y="160322"/>
          <a:ext cx="4714908" cy="1054100"/>
        </p:xfrm>
        <a:graphic>
          <a:graphicData uri="http://schemas.openxmlformats.org/presentationml/2006/ole">
            <p:oleObj spid="_x0000_s30723" name="Équation" r:id="rId5" imgW="1802618" imgH="40622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057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23</a:t>
            </a:fld>
            <a:endParaRPr kumimoji="0" lang="en-US"/>
          </a:p>
        </p:txBody>
      </p:sp>
      <p:pic>
        <p:nvPicPr>
          <p:cNvPr id="5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9144000" cy="6858000"/>
          </a:xfrm>
          <a:prstGeom prst="rect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Losange 5"/>
          <p:cNvSpPr/>
          <p:nvPr/>
        </p:nvSpPr>
        <p:spPr bwMode="auto">
          <a:xfrm>
            <a:off x="4286248" y="1928802"/>
            <a:ext cx="2000264" cy="1642161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678657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7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628651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000628" y="135729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786182" y="2428868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571736" y="3643314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428728" y="3071810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1928794" y="3429000"/>
            <a:ext cx="642942" cy="357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3"/>
            <a:endCxn id="11" idx="7"/>
          </p:cNvCxnSpPr>
          <p:nvPr/>
        </p:nvCxnSpPr>
        <p:spPr bwMode="auto">
          <a:xfrm rot="5400000">
            <a:off x="3023826" y="2891420"/>
            <a:ext cx="810332" cy="8608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auto">
          <a:xfrm rot="16200000" flipH="1">
            <a:off x="4465299" y="2749406"/>
            <a:ext cx="1642161" cy="2779"/>
          </a:xfrm>
          <a:prstGeom prst="line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 bwMode="auto">
          <a:xfrm flipH="1">
            <a:off x="4286248" y="2749883"/>
            <a:ext cx="2000264" cy="1825"/>
          </a:xfrm>
          <a:prstGeom prst="line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 bwMode="auto">
          <a:xfrm>
            <a:off x="6286512" y="2749883"/>
            <a:ext cx="500066" cy="1107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5" idx="0"/>
            <a:endCxn id="7" idx="2"/>
          </p:cNvCxnSpPr>
          <p:nvPr/>
        </p:nvCxnSpPr>
        <p:spPr bwMode="auto">
          <a:xfrm rot="16200000" flipH="1">
            <a:off x="5875743" y="2946794"/>
            <a:ext cx="285752" cy="15359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5000628" y="3571876"/>
            <a:ext cx="500066" cy="571504"/>
          </a:xfrm>
          <a:prstGeom prst="ellipse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-125" charset="0"/>
                <a:ea typeface="ＭＳ Ｐゴシック" pitchFamily="-125" charset="-128"/>
                <a:cs typeface="ＭＳ Ｐゴシック" pitchFamily="-125" charset="-128"/>
              </a:rPr>
              <a:t>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1" i="0" u="none" strike="noStrike" normalizeH="0" baseline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itchFamily="-125" charset="0"/>
              <a:ea typeface="ＭＳ Ｐゴシック" pitchFamily="-125" charset="-128"/>
              <a:cs typeface="ＭＳ Ｐゴシック" pitchFamily="-125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1272" y="857250"/>
          <a:ext cx="4173538" cy="1062038"/>
        </p:xfrm>
        <a:graphic>
          <a:graphicData uri="http://schemas.openxmlformats.org/presentationml/2006/ole">
            <p:oleObj spid="_x0000_s4126" name="Équation" r:id="rId4" imgW="1574800" imgH="431800" progId="">
              <p:embed/>
            </p:oleObj>
          </a:graphicData>
        </a:graphic>
      </p:graphicFrame>
      <p:cxnSp>
        <p:nvCxnSpPr>
          <p:cNvPr id="21" name="Connecteur droit 20"/>
          <p:cNvCxnSpPr/>
          <p:nvPr/>
        </p:nvCxnSpPr>
        <p:spPr bwMode="auto">
          <a:xfrm>
            <a:off x="3071802" y="3929066"/>
            <a:ext cx="1928826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43108" y="307181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0.9</a:t>
            </a:r>
            <a:endParaRPr lang="en-CA" dirty="0"/>
          </a:p>
        </p:txBody>
      </p:sp>
      <p:sp>
        <p:nvSpPr>
          <p:cNvPr id="23" name="ZoneTexte 22"/>
          <p:cNvSpPr txBox="1"/>
          <p:nvPr/>
        </p:nvSpPr>
        <p:spPr>
          <a:xfrm>
            <a:off x="3714744" y="407194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0.2</a:t>
            </a:r>
            <a:endParaRPr lang="en-CA" dirty="0"/>
          </a:p>
        </p:txBody>
      </p:sp>
      <p:sp>
        <p:nvSpPr>
          <p:cNvPr id="24" name="ZoneTexte 23"/>
          <p:cNvSpPr txBox="1"/>
          <p:nvPr/>
        </p:nvSpPr>
        <p:spPr>
          <a:xfrm>
            <a:off x="2928926" y="292893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25" name="ZoneTexte 24"/>
          <p:cNvSpPr txBox="1"/>
          <p:nvPr/>
        </p:nvSpPr>
        <p:spPr>
          <a:xfrm>
            <a:off x="4143372" y="300037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0.6</a:t>
            </a:r>
            <a:endParaRPr lang="en-CA" dirty="0"/>
          </a:p>
        </p:txBody>
      </p:sp>
      <p:sp>
        <p:nvSpPr>
          <p:cNvPr id="26" name="ZoneTexte 25"/>
          <p:cNvSpPr txBox="1"/>
          <p:nvPr/>
        </p:nvSpPr>
        <p:spPr>
          <a:xfrm>
            <a:off x="4786314" y="278605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0.1</a:t>
            </a:r>
            <a:endParaRPr lang="en-CA" dirty="0"/>
          </a:p>
        </p:txBody>
      </p:sp>
      <p:sp>
        <p:nvSpPr>
          <p:cNvPr id="27" name="ZoneTexte 26"/>
          <p:cNvSpPr txBox="1"/>
          <p:nvPr/>
        </p:nvSpPr>
        <p:spPr>
          <a:xfrm>
            <a:off x="4286248" y="192880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0.6</a:t>
            </a:r>
            <a:endParaRPr lang="en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5786446" y="200024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5643570" y="307181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0.8</a:t>
            </a:r>
            <a:endParaRPr lang="en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6572264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60" y="378619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0.1</a:t>
            </a:r>
            <a:endParaRPr lang="en-CA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651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24</a:t>
            </a:fld>
            <a:endParaRPr kumimoji="0" lang="en-US"/>
          </a:p>
        </p:txBody>
      </p:sp>
      <p:pic>
        <p:nvPicPr>
          <p:cNvPr id="5" name="Picture 4" descr="ppoint_ENCS_TextWhiteE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9144000" cy="6858000"/>
          </a:xfrm>
          <a:prstGeom prst="rect">
            <a:avLst/>
          </a:prstGeom>
          <a:solidFill>
            <a:srgbClr val="99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graphicFrame>
        <p:nvGraphicFramePr>
          <p:cNvPr id="74754" name="Espace réservé du contenu 9"/>
          <p:cNvGraphicFramePr>
            <a:graphicFrameLocks noChangeAspect="1"/>
          </p:cNvGraphicFramePr>
          <p:nvPr/>
        </p:nvGraphicFramePr>
        <p:xfrm>
          <a:off x="1357312" y="1"/>
          <a:ext cx="7072340" cy="6858000"/>
        </p:xfrm>
        <a:graphic>
          <a:graphicData uri="http://schemas.openxmlformats.org/presentationml/2006/ole">
            <p:oleObj spid="_x0000_s5150" name="Équation" r:id="rId4" imgW="2654300" imgH="3835400" progId="">
              <p:embed/>
            </p:oleObj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348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Espace réservé du contenu 5" descr="comput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500174"/>
            <a:ext cx="7572428" cy="408739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5" name="Espace réservé du contenu 4" descr="recomputeX.png"/>
          <p:cNvPicPr>
            <a:picLocks noGrp="1" noChangeAspect="1"/>
          </p:cNvPicPr>
          <p:nvPr>
            <p:ph idx="1"/>
          </p:nvPr>
        </p:nvPicPr>
        <p:blipFill>
          <a:blip r:embed="rId2"/>
          <a:srcRect b="47799"/>
          <a:stretch>
            <a:fillRect/>
          </a:stretch>
        </p:blipFill>
        <p:spPr>
          <a:xfrm>
            <a:off x="142844" y="1785926"/>
            <a:ext cx="8429684" cy="342902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216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495463" cy="37420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41481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-714412" y="357166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Quantitative Experiments</a:t>
            </a:r>
            <a:endParaRPr lang="en-CA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dirty="0" smtClean="0">
              <a:solidFill>
                <a:srgbClr val="72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772400" cy="3429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Efficiency</a:t>
            </a:r>
            <a:endParaRPr lang="en-US" dirty="0">
              <a:solidFill>
                <a:srgbClr val="72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20000"/>
                </a:solidFill>
              </a:rPr>
              <a:t>Accuracy</a:t>
            </a:r>
            <a:endParaRPr lang="en-CA" dirty="0">
              <a:solidFill>
                <a:srgbClr val="72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1749983"/>
              </p:ext>
            </p:extLst>
          </p:nvPr>
        </p:nvGraphicFramePr>
        <p:xfrm>
          <a:off x="642910" y="2857496"/>
          <a:ext cx="799288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7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9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76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Networking</a:t>
                      </a:r>
                    </a:p>
                    <a:p>
                      <a:r>
                        <a:rPr lang="en-US" dirty="0" smtClean="0"/>
                        <a:t>Website</a:t>
                      </a:r>
                      <a:endParaRPr lang="en-CA" dirty="0"/>
                    </a:p>
                  </a:txBody>
                  <a:tcPr>
                    <a:solidFill>
                      <a:srgbClr val="7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No. Vertex</a:t>
                      </a:r>
                      <a:endParaRPr lang="en-CA" dirty="0"/>
                    </a:p>
                  </a:txBody>
                  <a:tcPr>
                    <a:solidFill>
                      <a:srgbClr val="7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No. Edge</a:t>
                      </a:r>
                      <a:endParaRPr lang="en-CA" dirty="0"/>
                    </a:p>
                  </a:txBody>
                  <a:tcPr>
                    <a:solidFill>
                      <a:srgbClr val="72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Definition of Probability</a:t>
                      </a:r>
                      <a:endParaRPr lang="en-CA" dirty="0"/>
                    </a:p>
                  </a:txBody>
                  <a:tcPr>
                    <a:solidFill>
                      <a:srgbClr val="7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1" dirty="0" smtClean="0"/>
                        <a:t>Flicker</a:t>
                      </a:r>
                    </a:p>
                    <a:p>
                      <a:r>
                        <a:rPr lang="en-CA" sz="1000" dirty="0" smtClean="0"/>
                        <a:t>www.flicker.com</a:t>
                      </a:r>
                      <a:endParaRPr lang="en-CA" sz="1000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24125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300836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Homophily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1" dirty="0" smtClean="0"/>
                        <a:t>DBLP</a:t>
                      </a:r>
                    </a:p>
                    <a:p>
                      <a:r>
                        <a:rPr lang="en-CA" sz="1000" dirty="0" smtClean="0"/>
                        <a:t>www.informatik.uni-trier.de/~ley/db/</a:t>
                      </a:r>
                      <a:endParaRPr lang="en-CA" sz="1000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684911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2284991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Co-authored (at least once)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b="1" dirty="0" err="1" smtClean="0"/>
                        <a:t>BioMine</a:t>
                      </a:r>
                      <a:r>
                        <a:rPr lang="en-CA" dirty="0" smtClean="0"/>
                        <a:t> </a:t>
                      </a:r>
                    </a:p>
                    <a:p>
                      <a:r>
                        <a:rPr lang="en-CA" sz="1000" dirty="0" smtClean="0"/>
                        <a:t>www.biomine.org</a:t>
                      </a:r>
                      <a:endParaRPr lang="en-CA" sz="1000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1008200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6742939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Biological</a:t>
                      </a:r>
                      <a:r>
                        <a:rPr lang="en-CA" baseline="0" dirty="0" smtClean="0"/>
                        <a:t> I</a:t>
                      </a:r>
                      <a:r>
                        <a:rPr lang="en-CA" dirty="0" smtClean="0"/>
                        <a:t>nteraction</a:t>
                      </a:r>
                      <a:endParaRPr lang="en-CA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3841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rgbClr val="920000"/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5832648" cy="764704"/>
          </a:xfrm>
        </p:spPr>
        <p:txBody>
          <a:bodyPr/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Efficiency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2713" y="1523550"/>
            <a:ext cx="56743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978757" y="5908272"/>
            <a:ext cx="214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Source: </a:t>
            </a:r>
            <a:r>
              <a:rPr lang="en-CA" sz="1400" dirty="0" err="1" smtClean="0"/>
              <a:t>Bonchi,F</a:t>
            </a:r>
            <a:r>
              <a:rPr lang="en-CA" sz="1400" dirty="0" smtClean="0"/>
              <a:t>. </a:t>
            </a:r>
            <a:r>
              <a:rPr lang="en-CA" sz="1400" dirty="0"/>
              <a:t>e</a:t>
            </a:r>
            <a:r>
              <a:rPr lang="en-CA" sz="1400" dirty="0" smtClean="0"/>
              <a:t>t , 2014 </a:t>
            </a:r>
            <a:endParaRPr lang="en-CA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03205" y="1050422"/>
            <a:ext cx="144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CA" sz="2000" b="1" dirty="0" err="1" smtClean="0">
                <a:solidFill>
                  <a:schemeClr val="accent6">
                    <a:lumMod val="75000"/>
                  </a:schemeClr>
                </a:solidFill>
              </a:rPr>
              <a:t>k,ɳ</a:t>
            </a:r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)-CORES</a:t>
            </a:r>
            <a:endParaRPr lang="en-CA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876" y="1046440"/>
            <a:ext cx="165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E-(</a:t>
            </a:r>
            <a:r>
              <a:rPr lang="en-CA" sz="2000" b="1" dirty="0" err="1" smtClean="0">
                <a:solidFill>
                  <a:schemeClr val="accent6">
                    <a:lumMod val="75000"/>
                  </a:schemeClr>
                </a:solidFill>
              </a:rPr>
              <a:t>k,ɳ</a:t>
            </a:r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)-CORES</a:t>
            </a:r>
            <a:endParaRPr lang="en-CA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5400000">
            <a:off x="182633" y="2550381"/>
            <a:ext cx="1008112" cy="43204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3840" y="2118333"/>
            <a:ext cx="792088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52120" y="2179691"/>
            <a:ext cx="792088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9962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98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Accuracy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>
                <a:latin typeface="Arial" pitchFamily="34" charset="0"/>
                <a:cs typeface="Arial" pitchFamily="34" charset="0"/>
              </a:rPr>
              <a:t>Enlarging range and/or precision</a:t>
            </a:r>
          </a:p>
          <a:p>
            <a:pPr>
              <a:buNone/>
            </a:pPr>
            <a:r>
              <a:rPr lang="en-CA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!</a:t>
            </a:r>
            <a:r>
              <a:rPr lang="en-CA" sz="2800" dirty="0" smtClean="0">
                <a:latin typeface="Arial" pitchFamily="34" charset="0"/>
                <a:cs typeface="Arial" pitchFamily="34" charset="0"/>
              </a:rPr>
              <a:t> Slow down the overall computation</a:t>
            </a:r>
          </a:p>
          <a:p>
            <a:pPr>
              <a:buNone/>
            </a:pP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 </a:t>
            </a:r>
            <a:r>
              <a:rPr lang="en-CA" sz="2800" dirty="0" smtClean="0"/>
              <a:t>=&gt;GOAL</a:t>
            </a:r>
            <a:r>
              <a:rPr lang="en-CA" sz="2800" dirty="0"/>
              <a:t>: minimising the number of critical operations</a:t>
            </a:r>
            <a:r>
              <a:rPr lang="en-CA" sz="2400" dirty="0"/>
              <a:t> </a:t>
            </a:r>
          </a:p>
          <a:p>
            <a:pPr>
              <a:buNone/>
            </a:pPr>
            <a:endParaRPr lang="en-CA" sz="2400" dirty="0" smtClean="0"/>
          </a:p>
          <a:p>
            <a:r>
              <a:rPr lang="en-CA" sz="2800" dirty="0" smtClean="0">
                <a:latin typeface="Arial" pitchFamily="34" charset="0"/>
                <a:cs typeface="Arial" pitchFamily="34" charset="0"/>
              </a:rPr>
              <a:t>Dynamic </a:t>
            </a:r>
            <a:r>
              <a:rPr lang="en-CA" sz="2800" dirty="0">
                <a:latin typeface="Arial" pitchFamily="34" charset="0"/>
                <a:cs typeface="Arial" pitchFamily="34" charset="0"/>
              </a:rPr>
              <a:t>programming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21321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83968" y="1844824"/>
            <a:ext cx="5760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43508" y="1098610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Note:</a:t>
            </a:r>
          </a:p>
          <a:p>
            <a:endParaRPr lang="en-CA" dirty="0" smtClean="0"/>
          </a:p>
          <a:p>
            <a:r>
              <a:rPr lang="en-CA" dirty="0" smtClean="0"/>
              <a:t>Larger precision</a:t>
            </a:r>
          </a:p>
          <a:p>
            <a:r>
              <a:rPr lang="en-CA" dirty="0" smtClean="0"/>
              <a:t>leads to: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better</a:t>
            </a:r>
            <a:r>
              <a:rPr lang="en-CA" dirty="0" smtClean="0"/>
              <a:t> accuracy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worse</a:t>
            </a:r>
            <a:r>
              <a:rPr lang="en-CA" dirty="0" smtClean="0"/>
              <a:t> efficiency 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43465"/>
          <a:stretch/>
        </p:blipFill>
        <p:spPr bwMode="auto">
          <a:xfrm>
            <a:off x="1877344" y="2072097"/>
            <a:ext cx="6086623" cy="155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31034"/>
            <a:ext cx="6757317" cy="5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635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496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b="1" dirty="0">
                <a:solidFill>
                  <a:srgbClr val="920000"/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635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03648" y="27089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49244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569827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Implemented the algorithm proposed by </a:t>
            </a:r>
            <a:r>
              <a:rPr lang="en-US" dirty="0" err="1" smtClean="0"/>
              <a:t>Batagelj</a:t>
            </a:r>
            <a:r>
              <a:rPr lang="en-US" dirty="0" smtClean="0"/>
              <a:t> and </a:t>
            </a:r>
            <a:r>
              <a:rPr lang="en-US" dirty="0" err="1" smtClean="0"/>
              <a:t>Zaversnik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97127" y="2524101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programming approach outperforms the EQ5</a:t>
            </a:r>
          </a:p>
          <a:p>
            <a:r>
              <a:rPr lang="en-US" dirty="0" smtClean="0"/>
              <a:t>method and solves the issue of numerical Stability</a:t>
            </a:r>
          </a:p>
          <a:p>
            <a:r>
              <a:rPr lang="en-US" dirty="0" smtClean="0"/>
              <a:t> and re-computation.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09014" y="4036345"/>
            <a:ext cx="7955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algorithm has a polynomial time complexity.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09014" y="4829595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Speeding Up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274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rgbClr val="920000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b="1" dirty="0">
                <a:solidFill>
                  <a:srgbClr val="920000"/>
                </a:solidFill>
              </a:rPr>
              <a:t>REFERENCES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 smtClean="0"/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CA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C17C-1C2A-4555-8097-61D1F2691B8F}" type="slidenum">
              <a:rPr lang="en-CA" smtClean="0"/>
              <a:pPr/>
              <a:t>36</a:t>
            </a:fld>
            <a:endParaRPr lang="en-CA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REFERENCES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http://jgrapht.org/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https://docs.oracle.com/javase/8/docs/api/</a:t>
            </a:r>
            <a:endParaRPr lang="en-CA" dirty="0" smtClean="0"/>
          </a:p>
          <a:p>
            <a:r>
              <a:rPr lang="en-CA" dirty="0" smtClean="0">
                <a:hlinkClick r:id="rId5"/>
              </a:rPr>
              <a:t>http://delab.csd.auth.gr/~apostol/tutorial-edbt-2016-summary.pdf</a:t>
            </a:r>
            <a:endParaRPr lang="en-CA" dirty="0" smtClean="0"/>
          </a:p>
          <a:p>
            <a:r>
              <a:rPr lang="en-CA" dirty="0" smtClean="0">
                <a:hlinkClick r:id="rId6"/>
              </a:rPr>
              <a:t>http://www.vldb.org/pvldb/vol9/p13-khaouid.pdf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785850" y="142852"/>
            <a:ext cx="7772400" cy="762000"/>
          </a:xfrm>
        </p:spPr>
        <p:txBody>
          <a:bodyPr/>
          <a:lstStyle/>
          <a:p>
            <a:r>
              <a:rPr lang="en-US" dirty="0" smtClean="0"/>
              <a:t> k-Core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29" y="4198417"/>
            <a:ext cx="7772400" cy="4032448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CA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Image result for applications of core decompos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6605912" cy="4077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1095375"/>
            <a:ext cx="8892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&lt;V,E&gt; 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subgraph H = (C,E|C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⊆ V </a:t>
            </a:r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k-core /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core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order k </a:t>
            </a:r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∀v ∈ C : </a:t>
            </a:r>
            <a:r>
              <a:rPr lang="en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degreeH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≥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=&gt;H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maximum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subgraph.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  <p:pic>
        <p:nvPicPr>
          <p:cNvPr id="8" name="Picture 4" descr="Image result for applications of core decompos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52328"/>
            <a:ext cx="6605912" cy="4077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8726" y="332656"/>
            <a:ext cx="7772400" cy="76200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k-Core Decomposition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57" y="1196752"/>
            <a:ext cx="4457700" cy="3888432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720" y="5826825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 result for networks crowds and mark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94" y="969602"/>
            <a:ext cx="4211904" cy="428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 descr="Image result for uncertain graph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-571536" y="142852"/>
            <a:ext cx="7772400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about Uncertain Graphs ??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CA" sz="3200" b="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836712"/>
            <a:ext cx="8208912" cy="5328592"/>
          </a:xfrm>
        </p:spPr>
        <p:txBody>
          <a:bodyPr/>
          <a:lstStyle/>
          <a:p>
            <a:pPr marL="0" indent="0"/>
            <a:endParaRPr lang="en-US" sz="2400" dirty="0"/>
          </a:p>
          <a:p>
            <a:pPr marL="0" indent="0"/>
            <a:endParaRPr lang="en-CA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uncertain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ncertain grap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6" descr="Image result for uncertain grap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09" y="1748408"/>
            <a:ext cx="26098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4" y="1185962"/>
            <a:ext cx="6734175" cy="3676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40" y="21429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Reasons of uncertainty</a:t>
            </a:r>
            <a:endParaRPr lang="en-CA" sz="3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91" y="2276872"/>
            <a:ext cx="7414592" cy="2580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ntentional for Privacy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Outcome of Link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Influence of one node on another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(E.g.. Homophily ,Viral Marketing)</a:t>
            </a:r>
          </a:p>
          <a:p>
            <a:endParaRPr lang="en-CA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216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22147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1414"/>
            <a:ext cx="7772400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4" y="1000108"/>
            <a:ext cx="7772400" cy="5279647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92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920000"/>
                </a:solidFill>
              </a:rPr>
              <a:t>PROBLEM SPECIFICATION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92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720" y="5805264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9361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sz="3200" dirty="0" smtClean="0"/>
              <a:t/>
            </a:r>
            <a:br>
              <a:rPr lang="en-CA" sz="3200" dirty="0" smtClean="0"/>
            </a:br>
            <a:endParaRPr lang="en-US" sz="3200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754576"/>
            <a:ext cx="8715436" cy="3960440"/>
          </a:xfrm>
        </p:spPr>
        <p:txBody>
          <a:bodyPr/>
          <a:lstStyle/>
          <a:p>
            <a:pPr marL="457200" lvl="1" indent="0" algn="ctr" eaLnBrk="1" hangingPunct="1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1" indent="0" algn="ctr" eaLnBrk="1" hangingPunct="1"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“Can the core decomposition of an uncertain graph be computed </a:t>
            </a:r>
            <a:r>
              <a:rPr lang="en-US" sz="4000" b="1" dirty="0" smtClean="0">
                <a:solidFill>
                  <a:srgbClr val="720000"/>
                </a:solidFill>
                <a:latin typeface="Arial" pitchFamily="34" charset="0"/>
                <a:cs typeface="Arial" pitchFamily="34" charset="0"/>
              </a:rPr>
              <a:t>efficiently </a:t>
            </a:r>
            <a:r>
              <a:rPr lang="en-US" sz="4000" dirty="0" smtClean="0">
                <a:solidFill>
                  <a:srgbClr val="72000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5733256"/>
            <a:ext cx="2520280" cy="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5106" y="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INTRODUCTION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rgbClr val="920000"/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rgbClr val="920000"/>
                </a:solidFill>
              </a:rPr>
              <a:t>PROBLEM SPECIFICATION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IMPLEMENTATION 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EVALUATION ON REAL WORLD DATASETS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742950" lvl="1" indent="-285750">
              <a:buFont typeface="+mj-lt"/>
              <a:buAutoNum type="romanUcPeriod"/>
            </a:pPr>
            <a:endParaRPr lang="en-US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romanUcPeriod"/>
            </a:pPr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1047</Words>
  <Application>Microsoft Office PowerPoint</Application>
  <PresentationFormat>On-screen Show (4:3)</PresentationFormat>
  <Paragraphs>723</Paragraphs>
  <Slides>36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Thème Office</vt:lpstr>
      <vt:lpstr>Équation</vt:lpstr>
      <vt:lpstr>Slide 1</vt:lpstr>
      <vt:lpstr>Outline</vt:lpstr>
      <vt:lpstr>Outline</vt:lpstr>
      <vt:lpstr> k-Core Decomposition</vt:lpstr>
      <vt:lpstr>Application of k-Core Decomposition</vt:lpstr>
      <vt:lpstr>…what about Uncertain Graphs ?? </vt:lpstr>
      <vt:lpstr>Reasons of uncertainty</vt:lpstr>
      <vt:lpstr>Outline</vt:lpstr>
      <vt:lpstr> </vt:lpstr>
      <vt:lpstr>Outline</vt:lpstr>
      <vt:lpstr>COMPUTING K-CORES IN DETERMINISTIC GRAPH</vt:lpstr>
      <vt:lpstr>Core Decomposition for Deterministic Graph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Outline</vt:lpstr>
      <vt:lpstr>Quantitative Experiments </vt:lpstr>
      <vt:lpstr>Efficiency</vt:lpstr>
      <vt:lpstr>Accuracy</vt:lpstr>
      <vt:lpstr>Slide 32</vt:lpstr>
      <vt:lpstr>Outline</vt:lpstr>
      <vt:lpstr>Slide 34</vt:lpstr>
      <vt:lpstr>Outline</vt:lpstr>
      <vt:lpstr>References</vt:lpstr>
    </vt:vector>
  </TitlesOfParts>
  <Company>Concordia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Johathan Noel</dc:creator>
  <cp:lastModifiedBy>Hazar</cp:lastModifiedBy>
  <cp:revision>244</cp:revision>
  <dcterms:created xsi:type="dcterms:W3CDTF">2008-10-16T18:18:40Z</dcterms:created>
  <dcterms:modified xsi:type="dcterms:W3CDTF">2022-09-27T03:07:18Z</dcterms:modified>
</cp:coreProperties>
</file>