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Etna Sans Serif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5" d="100"/>
          <a:sy n="75" d="100"/>
        </p:scale>
        <p:origin x="-47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DD28-5765-4E67-B452-A6F67FC96A4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EE981-CCB7-44C9-BF99-931E2514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3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E981-CCB7-44C9-BF99-931E2514D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E981-CCB7-44C9-BF99-931E2514D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svg"/><Relationship Id="rId12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.jpeg"/><Relationship Id="rId10" Type="http://schemas.openxmlformats.org/officeDocument/2006/relationships/image" Target="../media/image4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svg"/><Relationship Id="rId1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13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1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7.sv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2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9.svg"/><Relationship Id="rId4" Type="http://schemas.openxmlformats.org/officeDocument/2006/relationships/image" Target="../media/image5.svg"/><Relationship Id="rId9" Type="http://schemas.openxmlformats.org/officeDocument/2006/relationships/image" Target="../media/image11.png"/><Relationship Id="rId1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3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33.svg"/><Relationship Id="rId4" Type="http://schemas.openxmlformats.org/officeDocument/2006/relationships/image" Target="../media/image17.svg"/><Relationship Id="rId9" Type="http://schemas.openxmlformats.org/officeDocument/2006/relationships/image" Target="../media/image18.png"/><Relationship Id="rId14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22" b="-222"/>
            </a:stretch>
          </a:blipFill>
        </p:spPr>
      </p:sp>
      <p:sp>
        <p:nvSpPr>
          <p:cNvPr id="3" name="Freeform 3"/>
          <p:cNvSpPr/>
          <p:nvPr/>
        </p:nvSpPr>
        <p:spPr>
          <a:xfrm rot="-158328" flipH="1">
            <a:off x="3536350" y="1887215"/>
            <a:ext cx="13590932" cy="6047965"/>
          </a:xfrm>
          <a:custGeom>
            <a:avLst/>
            <a:gdLst/>
            <a:ahLst/>
            <a:cxnLst/>
            <a:rect l="l" t="t" r="r" b="b"/>
            <a:pathLst>
              <a:path w="13590932" h="6047965">
                <a:moveTo>
                  <a:pt x="13590933" y="0"/>
                </a:moveTo>
                <a:lnTo>
                  <a:pt x="0" y="0"/>
                </a:lnTo>
                <a:lnTo>
                  <a:pt x="0" y="6047965"/>
                </a:lnTo>
                <a:lnTo>
                  <a:pt x="13590933" y="6047965"/>
                </a:lnTo>
                <a:lnTo>
                  <a:pt x="1359093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3360805" flipV="1">
            <a:off x="16407717" y="9104943"/>
            <a:ext cx="3442176" cy="3437874"/>
          </a:xfrm>
          <a:custGeom>
            <a:avLst/>
            <a:gdLst/>
            <a:ahLst/>
            <a:cxnLst/>
            <a:rect l="l" t="t" r="r" b="b"/>
            <a:pathLst>
              <a:path w="3442176" h="3437874">
                <a:moveTo>
                  <a:pt x="0" y="3437874"/>
                </a:moveTo>
                <a:lnTo>
                  <a:pt x="3442176" y="3437874"/>
                </a:lnTo>
                <a:lnTo>
                  <a:pt x="3442176" y="0"/>
                </a:lnTo>
                <a:lnTo>
                  <a:pt x="0" y="0"/>
                </a:lnTo>
                <a:lnTo>
                  <a:pt x="0" y="343787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5400000">
            <a:off x="15331751" y="-2319719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3325769" flipV="1">
            <a:off x="-1745842" y="-2243049"/>
            <a:ext cx="3491684" cy="3487319"/>
          </a:xfrm>
          <a:custGeom>
            <a:avLst/>
            <a:gdLst/>
            <a:ahLst/>
            <a:cxnLst/>
            <a:rect l="l" t="t" r="r" b="b"/>
            <a:pathLst>
              <a:path w="3491684" h="3487319">
                <a:moveTo>
                  <a:pt x="0" y="3487319"/>
                </a:moveTo>
                <a:lnTo>
                  <a:pt x="3491684" y="3487319"/>
                </a:lnTo>
                <a:lnTo>
                  <a:pt x="3491684" y="0"/>
                </a:lnTo>
                <a:lnTo>
                  <a:pt x="0" y="0"/>
                </a:lnTo>
                <a:lnTo>
                  <a:pt x="0" y="348731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21369" y="2647111"/>
            <a:ext cx="2482964" cy="7639889"/>
          </a:xfrm>
          <a:custGeom>
            <a:avLst/>
            <a:gdLst/>
            <a:ahLst/>
            <a:cxnLst/>
            <a:rect l="l" t="t" r="r" b="b"/>
            <a:pathLst>
              <a:path w="2482964" h="7639889">
                <a:moveTo>
                  <a:pt x="0" y="0"/>
                </a:moveTo>
                <a:lnTo>
                  <a:pt x="2482964" y="0"/>
                </a:lnTo>
                <a:lnTo>
                  <a:pt x="2482964" y="7639889"/>
                </a:lnTo>
                <a:lnTo>
                  <a:pt x="0" y="76398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 rot="-158328">
            <a:off x="3163158" y="4204071"/>
            <a:ext cx="14190018" cy="1945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9"/>
              </a:lnSpc>
            </a:pPr>
            <a:r>
              <a:rPr lang="en-US" sz="6936">
                <a:solidFill>
                  <a:srgbClr val="000000">
                    <a:alpha val="19608"/>
                  </a:srgbClr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Valedhika    24.12.3378</a:t>
            </a:r>
          </a:p>
          <a:p>
            <a:pPr algn="ctr">
              <a:lnSpc>
                <a:spcPts val="7629"/>
              </a:lnSpc>
            </a:pPr>
            <a:r>
              <a:rPr lang="en-US" sz="6936">
                <a:solidFill>
                  <a:srgbClr val="000000">
                    <a:alpha val="19608"/>
                  </a:srgbClr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Irfan             24.12.3332</a:t>
            </a:r>
          </a:p>
        </p:txBody>
      </p:sp>
      <p:sp>
        <p:nvSpPr>
          <p:cNvPr id="9" name="TextBox 9"/>
          <p:cNvSpPr txBox="1"/>
          <p:nvPr/>
        </p:nvSpPr>
        <p:spPr>
          <a:xfrm rot="-158328">
            <a:off x="3238342" y="4204071"/>
            <a:ext cx="14190018" cy="1945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9"/>
              </a:lnSpc>
            </a:pPr>
            <a:r>
              <a:rPr lang="en-US" sz="6936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Valedhika    24.12.3378</a:t>
            </a:r>
          </a:p>
          <a:p>
            <a:pPr algn="ctr">
              <a:lnSpc>
                <a:spcPts val="7629"/>
              </a:lnSpc>
            </a:pPr>
            <a:r>
              <a:rPr lang="en-US" sz="6936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Irfan             24.12.3332</a:t>
            </a:r>
          </a:p>
        </p:txBody>
      </p:sp>
      <p:sp>
        <p:nvSpPr>
          <p:cNvPr id="10" name="TextBox 10"/>
          <p:cNvSpPr txBox="1"/>
          <p:nvPr/>
        </p:nvSpPr>
        <p:spPr>
          <a:xfrm rot="-158328">
            <a:off x="5674235" y="1645660"/>
            <a:ext cx="8771901" cy="1170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</a:pPr>
            <a:r>
              <a:rPr lang="en-US" sz="6811">
                <a:solidFill>
                  <a:srgbClr val="000000">
                    <a:alpha val="19608"/>
                  </a:srgbClr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Anggota Kelompok</a:t>
            </a:r>
          </a:p>
        </p:txBody>
      </p:sp>
      <p:sp>
        <p:nvSpPr>
          <p:cNvPr id="11" name="TextBox 11"/>
          <p:cNvSpPr txBox="1"/>
          <p:nvPr/>
        </p:nvSpPr>
        <p:spPr>
          <a:xfrm rot="-158328">
            <a:off x="5771186" y="1645660"/>
            <a:ext cx="8771901" cy="1170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</a:pPr>
            <a:r>
              <a:rPr lang="en-US" sz="6811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Anggota Kelompok</a:t>
            </a:r>
          </a:p>
        </p:txBody>
      </p:sp>
      <p:pic>
        <p:nvPicPr>
          <p:cNvPr id="12" name="Picture 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-3733800" y="5251271"/>
            <a:ext cx="6096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cmd cmd="playFrom(0.0)">
              <p:cBhvr>
                <p:cTn id="2"/>
                <p:tgtEl>
                  <p:spTgt spid="12"/>
                </p:tgtEl>
              </p:cBhvr>
            </p:cmd>
            <p:audio>
              <p:cMediaNode vol="100000" showWhenStopped="0">
                <p:cTn id="3"/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2" b="-222"/>
            </a:stretch>
          </a:blipFill>
        </p:spPr>
      </p:sp>
      <p:sp>
        <p:nvSpPr>
          <p:cNvPr id="3" name="Freeform 3"/>
          <p:cNvSpPr/>
          <p:nvPr/>
        </p:nvSpPr>
        <p:spPr>
          <a:xfrm rot="-158328" flipH="1">
            <a:off x="3536350" y="1887215"/>
            <a:ext cx="13590932" cy="6047965"/>
          </a:xfrm>
          <a:custGeom>
            <a:avLst/>
            <a:gdLst/>
            <a:ahLst/>
            <a:cxnLst/>
            <a:rect l="l" t="t" r="r" b="b"/>
            <a:pathLst>
              <a:path w="13590932" h="6047965">
                <a:moveTo>
                  <a:pt x="13590933" y="0"/>
                </a:moveTo>
                <a:lnTo>
                  <a:pt x="0" y="0"/>
                </a:lnTo>
                <a:lnTo>
                  <a:pt x="0" y="6047965"/>
                </a:lnTo>
                <a:lnTo>
                  <a:pt x="13590933" y="6047965"/>
                </a:lnTo>
                <a:lnTo>
                  <a:pt x="135909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 rot="-158328">
            <a:off x="4430745" y="2742490"/>
            <a:ext cx="14190018" cy="2907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9"/>
              </a:lnSpc>
            </a:pPr>
            <a:r>
              <a:rPr lang="en-US" sz="6936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Ancaman-Ancaman</a:t>
            </a:r>
          </a:p>
          <a:p>
            <a:pPr algn="ctr">
              <a:lnSpc>
                <a:spcPts val="7629"/>
              </a:lnSpc>
            </a:pPr>
            <a:r>
              <a:rPr lang="en-US" sz="6936" spc="554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Pelemahan Ideologi</a:t>
            </a:r>
          </a:p>
          <a:p>
            <a:pPr algn="ctr">
              <a:lnSpc>
                <a:spcPts val="7629"/>
              </a:lnSpc>
            </a:pPr>
            <a:r>
              <a:rPr lang="en-US" sz="6936" spc="554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Pancasila</a:t>
            </a:r>
          </a:p>
        </p:txBody>
      </p:sp>
      <p:sp>
        <p:nvSpPr>
          <p:cNvPr id="5" name="TextBox 5"/>
          <p:cNvSpPr txBox="1"/>
          <p:nvPr/>
        </p:nvSpPr>
        <p:spPr>
          <a:xfrm rot="21435650">
            <a:off x="6627241" y="6204992"/>
            <a:ext cx="9457119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36"/>
              </a:lnSpc>
            </a:pPr>
            <a:r>
              <a:rPr lang="en-US" sz="6811" dirty="0" err="1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Kehidupan</a:t>
            </a:r>
            <a:r>
              <a:rPr lang="en-US" sz="6811" dirty="0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</a:t>
            </a:r>
            <a:r>
              <a:rPr lang="en-US" sz="6811" dirty="0" err="1">
                <a:solidFill>
                  <a:srgbClr val="AA494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Sehari-hari</a:t>
            </a:r>
            <a:endParaRPr lang="en-US" sz="6811" dirty="0">
              <a:solidFill>
                <a:srgbClr val="AA4949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6" name="Freeform 6"/>
          <p:cNvSpPr/>
          <p:nvPr/>
        </p:nvSpPr>
        <p:spPr>
          <a:xfrm rot="3360805" flipV="1">
            <a:off x="16407717" y="9104943"/>
            <a:ext cx="3442176" cy="3437874"/>
          </a:xfrm>
          <a:custGeom>
            <a:avLst/>
            <a:gdLst/>
            <a:ahLst/>
            <a:cxnLst/>
            <a:rect l="l" t="t" r="r" b="b"/>
            <a:pathLst>
              <a:path w="3442176" h="3437874">
                <a:moveTo>
                  <a:pt x="0" y="3437874"/>
                </a:moveTo>
                <a:lnTo>
                  <a:pt x="3442176" y="3437874"/>
                </a:lnTo>
                <a:lnTo>
                  <a:pt x="3442176" y="0"/>
                </a:lnTo>
                <a:lnTo>
                  <a:pt x="0" y="0"/>
                </a:lnTo>
                <a:lnTo>
                  <a:pt x="0" y="343787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158137">
            <a:off x="293977" y="1423606"/>
            <a:ext cx="6832481" cy="6954179"/>
          </a:xfrm>
          <a:custGeom>
            <a:avLst/>
            <a:gdLst/>
            <a:ahLst/>
            <a:cxnLst/>
            <a:rect l="l" t="t" r="r" b="b"/>
            <a:pathLst>
              <a:path w="6832481" h="6954179">
                <a:moveTo>
                  <a:pt x="0" y="0"/>
                </a:moveTo>
                <a:lnTo>
                  <a:pt x="6832481" y="0"/>
                </a:lnTo>
                <a:lnTo>
                  <a:pt x="6832481" y="6954179"/>
                </a:lnTo>
                <a:lnTo>
                  <a:pt x="0" y="69541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331751" y="-2319719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-262318" y="8469217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 rot="-158328">
            <a:off x="7612565" y="5547966"/>
            <a:ext cx="7822871" cy="84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9"/>
              </a:lnSpc>
            </a:pPr>
            <a:r>
              <a:rPr lang="en-US" sz="5524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 Dampaknya dalam</a:t>
            </a:r>
          </a:p>
        </p:txBody>
      </p:sp>
      <p:sp>
        <p:nvSpPr>
          <p:cNvPr id="11" name="Freeform 11"/>
          <p:cNvSpPr/>
          <p:nvPr/>
        </p:nvSpPr>
        <p:spPr>
          <a:xfrm rot="3325769" flipV="1">
            <a:off x="-1745842" y="-2243049"/>
            <a:ext cx="3491684" cy="3487319"/>
          </a:xfrm>
          <a:custGeom>
            <a:avLst/>
            <a:gdLst/>
            <a:ahLst/>
            <a:cxnLst/>
            <a:rect l="l" t="t" r="r" b="b"/>
            <a:pathLst>
              <a:path w="3491684" h="3487319">
                <a:moveTo>
                  <a:pt x="0" y="3487319"/>
                </a:moveTo>
                <a:lnTo>
                  <a:pt x="3491684" y="3487319"/>
                </a:lnTo>
                <a:lnTo>
                  <a:pt x="3491684" y="0"/>
                </a:lnTo>
                <a:lnTo>
                  <a:pt x="0" y="0"/>
                </a:lnTo>
                <a:lnTo>
                  <a:pt x="0" y="348731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60443" y="1613067"/>
            <a:ext cx="13167115" cy="7060865"/>
          </a:xfrm>
          <a:custGeom>
            <a:avLst/>
            <a:gdLst/>
            <a:ahLst/>
            <a:cxnLst/>
            <a:rect l="l" t="t" r="r" b="b"/>
            <a:pathLst>
              <a:path w="13167115" h="7060865">
                <a:moveTo>
                  <a:pt x="0" y="0"/>
                </a:moveTo>
                <a:lnTo>
                  <a:pt x="13167114" y="0"/>
                </a:lnTo>
                <a:lnTo>
                  <a:pt x="13167114" y="7060866"/>
                </a:lnTo>
                <a:lnTo>
                  <a:pt x="0" y="7060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41736" y="3570452"/>
            <a:ext cx="10678379" cy="39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0"/>
              </a:lnSpc>
            </a:pPr>
            <a:r>
              <a:rPr lang="en-US" sz="3743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Ideologi Pancasila berperan penting dalam kehidupan sehari-hari masyarakat Indonesia. Sebagai dasar negara, Pancasila tidak hanya menjadi pedoman dalam penyelenggaraan pemerintahan, tetapi juga membentuk sikap dan perilaku individu dalam berinteraksi sosial.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14667" y="2809684"/>
            <a:ext cx="8858665" cy="660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6"/>
              </a:lnSpc>
              <a:spcBef>
                <a:spcPct val="0"/>
              </a:spcBef>
            </a:pPr>
            <a:r>
              <a:rPr lang="en-US" sz="6300" spc="176">
                <a:solidFill>
                  <a:srgbClr val="2D2D2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Pendahuluan</a:t>
            </a:r>
          </a:p>
        </p:txBody>
      </p:sp>
      <p:sp>
        <p:nvSpPr>
          <p:cNvPr id="6" name="Freeform 6"/>
          <p:cNvSpPr/>
          <p:nvPr/>
        </p:nvSpPr>
        <p:spPr>
          <a:xfrm rot="2398038" flipV="1">
            <a:off x="17161677" y="8835248"/>
            <a:ext cx="2641969" cy="2638666"/>
          </a:xfrm>
          <a:custGeom>
            <a:avLst/>
            <a:gdLst/>
            <a:ahLst/>
            <a:cxnLst/>
            <a:rect l="l" t="t" r="r" b="b"/>
            <a:pathLst>
              <a:path w="2641969" h="2638666">
                <a:moveTo>
                  <a:pt x="0" y="2638666"/>
                </a:moveTo>
                <a:lnTo>
                  <a:pt x="2641968" y="2638666"/>
                </a:lnTo>
                <a:lnTo>
                  <a:pt x="2641968" y="0"/>
                </a:lnTo>
                <a:lnTo>
                  <a:pt x="0" y="0"/>
                </a:lnTo>
                <a:lnTo>
                  <a:pt x="0" y="263866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5400000">
            <a:off x="-714595" y="-1084762"/>
            <a:ext cx="3405490" cy="3179877"/>
          </a:xfrm>
          <a:custGeom>
            <a:avLst/>
            <a:gdLst/>
            <a:ahLst/>
            <a:cxnLst/>
            <a:rect l="l" t="t" r="r" b="b"/>
            <a:pathLst>
              <a:path w="3405490" h="3179877">
                <a:moveTo>
                  <a:pt x="0" y="0"/>
                </a:moveTo>
                <a:lnTo>
                  <a:pt x="3405490" y="0"/>
                </a:lnTo>
                <a:lnTo>
                  <a:pt x="3405490" y="3179877"/>
                </a:lnTo>
                <a:lnTo>
                  <a:pt x="0" y="31798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331751" y="-2319719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-262318" y="8469217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64476" y="4261998"/>
            <a:ext cx="4703263" cy="4787036"/>
          </a:xfrm>
          <a:custGeom>
            <a:avLst/>
            <a:gdLst/>
            <a:ahLst/>
            <a:cxnLst/>
            <a:rect l="l" t="t" r="r" b="b"/>
            <a:pathLst>
              <a:path w="4703263" h="4787036">
                <a:moveTo>
                  <a:pt x="0" y="0"/>
                </a:moveTo>
                <a:lnTo>
                  <a:pt x="4703263" y="0"/>
                </a:lnTo>
                <a:lnTo>
                  <a:pt x="4703263" y="4787036"/>
                </a:lnTo>
                <a:lnTo>
                  <a:pt x="0" y="4787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598162" y="857103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8598162" y="3254013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1239878" y="1585532"/>
            <a:ext cx="6952459" cy="2016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34"/>
              </a:lnSpc>
            </a:pPr>
            <a:r>
              <a:rPr lang="en-US" sz="4445" spc="124">
                <a:solidFill>
                  <a:srgbClr val="2D2D2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Ancaman-Ancaman yang dapat Melemahkan Ideologi Pancasila</a:t>
            </a:r>
          </a:p>
        </p:txBody>
      </p:sp>
      <p:sp>
        <p:nvSpPr>
          <p:cNvPr id="7" name="Freeform 7"/>
          <p:cNvSpPr/>
          <p:nvPr/>
        </p:nvSpPr>
        <p:spPr>
          <a:xfrm>
            <a:off x="8598162" y="5651388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2390768" flipV="1">
            <a:off x="-995069" y="9291073"/>
            <a:ext cx="1772143" cy="1769928"/>
          </a:xfrm>
          <a:custGeom>
            <a:avLst/>
            <a:gdLst/>
            <a:ahLst/>
            <a:cxnLst/>
            <a:rect l="l" t="t" r="r" b="b"/>
            <a:pathLst>
              <a:path w="1772143" h="1769928">
                <a:moveTo>
                  <a:pt x="0" y="1769928"/>
                </a:moveTo>
                <a:lnTo>
                  <a:pt x="1772143" y="1769928"/>
                </a:lnTo>
                <a:lnTo>
                  <a:pt x="1772143" y="0"/>
                </a:lnTo>
                <a:lnTo>
                  <a:pt x="0" y="0"/>
                </a:lnTo>
                <a:lnTo>
                  <a:pt x="0" y="176992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2408592" flipH="1">
            <a:off x="17540063" y="-780671"/>
            <a:ext cx="1772143" cy="1769928"/>
          </a:xfrm>
          <a:custGeom>
            <a:avLst/>
            <a:gdLst/>
            <a:ahLst/>
            <a:cxnLst/>
            <a:rect l="l" t="t" r="r" b="b"/>
            <a:pathLst>
              <a:path w="1772143" h="1769928">
                <a:moveTo>
                  <a:pt x="1772143" y="0"/>
                </a:moveTo>
                <a:lnTo>
                  <a:pt x="0" y="0"/>
                </a:lnTo>
                <a:lnTo>
                  <a:pt x="0" y="1769928"/>
                </a:lnTo>
                <a:lnTo>
                  <a:pt x="1772143" y="1769928"/>
                </a:lnTo>
                <a:lnTo>
                  <a:pt x="177214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7533290" y="8096187"/>
            <a:ext cx="1785688" cy="2845718"/>
          </a:xfrm>
          <a:custGeom>
            <a:avLst/>
            <a:gdLst/>
            <a:ahLst/>
            <a:cxnLst/>
            <a:rect l="l" t="t" r="r" b="b"/>
            <a:pathLst>
              <a:path w="1785688" h="2845718">
                <a:moveTo>
                  <a:pt x="0" y="0"/>
                </a:moveTo>
                <a:lnTo>
                  <a:pt x="1785688" y="0"/>
                </a:lnTo>
                <a:lnTo>
                  <a:pt x="1785688" y="2845718"/>
                </a:lnTo>
                <a:lnTo>
                  <a:pt x="0" y="28457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107785" y="-565756"/>
            <a:ext cx="1785688" cy="2845718"/>
          </a:xfrm>
          <a:custGeom>
            <a:avLst/>
            <a:gdLst/>
            <a:ahLst/>
            <a:cxnLst/>
            <a:rect l="l" t="t" r="r" b="b"/>
            <a:pathLst>
              <a:path w="1785688" h="2845718">
                <a:moveTo>
                  <a:pt x="0" y="0"/>
                </a:moveTo>
                <a:lnTo>
                  <a:pt x="1785688" y="0"/>
                </a:lnTo>
                <a:lnTo>
                  <a:pt x="1785688" y="2845718"/>
                </a:lnTo>
                <a:lnTo>
                  <a:pt x="0" y="28457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598162" y="6875384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8998294" y="609600"/>
            <a:ext cx="7455049" cy="9178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0"/>
              </a:lnSpc>
            </a:pPr>
            <a:endParaRPr/>
          </a:p>
          <a:p>
            <a:pPr algn="l">
              <a:lnSpc>
                <a:spcPts val="3650"/>
              </a:lnSpc>
            </a:pPr>
            <a:r>
              <a:rPr lang="en-US" sz="2607" b="1">
                <a:solidFill>
                  <a:srgbClr val="2D2D2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- Individualisme: </a:t>
            </a:r>
          </a:p>
          <a:p>
            <a:pPr algn="l">
              <a:lnSpc>
                <a:spcPts val="3650"/>
              </a:lnSpc>
            </a:pPr>
            <a:r>
              <a:rPr lang="en-US" sz="260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Menekankan kepentingan pribadi dan mengabaikan nilai-nilai persatuan dan kebersamaan.</a:t>
            </a:r>
          </a:p>
          <a:p>
            <a:pPr algn="l">
              <a:lnSpc>
                <a:spcPts val="3650"/>
              </a:lnSpc>
            </a:pPr>
            <a:r>
              <a:rPr lang="en-US" sz="2607" b="1">
                <a:solidFill>
                  <a:srgbClr val="2D2D2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- Materialisme:</a:t>
            </a:r>
            <a:r>
              <a:rPr lang="en-US" sz="260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>
              <a:lnSpc>
                <a:spcPts val="3650"/>
              </a:lnSpc>
            </a:pPr>
            <a:r>
              <a:rPr lang="en-US" sz="260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Ketika seseorang hanya terobsesi dengan kekayaan dan kesenangan materi sehingga mengabaikan nilai-nilai spiritual dan moral.</a:t>
            </a:r>
          </a:p>
          <a:p>
            <a:pPr algn="l">
              <a:lnSpc>
                <a:spcPts val="3650"/>
              </a:lnSpc>
            </a:pPr>
            <a:r>
              <a:rPr lang="en-US" sz="2607" b="1">
                <a:solidFill>
                  <a:srgbClr val="2D2D2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- Sekularisme:</a:t>
            </a:r>
            <a:r>
              <a:rPr lang="en-US" sz="260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>
              <a:lnSpc>
                <a:spcPts val="3650"/>
              </a:lnSpc>
            </a:pPr>
            <a:r>
              <a:rPr lang="en-US" sz="260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Menjauhkan kehidupan dari nilai-nilai agama dan moral.</a:t>
            </a:r>
          </a:p>
          <a:p>
            <a:pPr algn="l">
              <a:lnSpc>
                <a:spcPts val="3650"/>
              </a:lnSpc>
            </a:pPr>
            <a:r>
              <a:rPr lang="en-US" sz="2607" b="1">
                <a:solidFill>
                  <a:srgbClr val="2D2D2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- Radikalisme dan Ekstremisme:</a:t>
            </a:r>
            <a:r>
              <a:rPr lang="en-US" sz="260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>
              <a:lnSpc>
                <a:spcPts val="3650"/>
              </a:lnSpc>
            </a:pPr>
            <a:r>
              <a:rPr lang="en-US" sz="260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Mengusung paham yang bertentangan dengan Pancasila dan mengancam keamanan dan persatuan bangsa.</a:t>
            </a:r>
          </a:p>
          <a:p>
            <a:pPr algn="l">
              <a:lnSpc>
                <a:spcPts val="3650"/>
              </a:lnSpc>
            </a:pPr>
            <a:r>
              <a:rPr lang="en-US" sz="2607" b="1">
                <a:solidFill>
                  <a:srgbClr val="2D2D2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- Munculnya Hoax dan Disinformasi: </a:t>
            </a:r>
          </a:p>
          <a:p>
            <a:pPr algn="l">
              <a:lnSpc>
                <a:spcPts val="3650"/>
              </a:lnSpc>
            </a:pPr>
            <a:r>
              <a:rPr lang="en-US" sz="260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Menciptakan kegaduhan dan perpecahan di masyarakat melalui penyebaran informasi palsu dan provokatif.</a:t>
            </a:r>
          </a:p>
          <a:p>
            <a:pPr algn="l">
              <a:lnSpc>
                <a:spcPts val="3650"/>
              </a:lnSpc>
            </a:pPr>
            <a:endParaRPr lang="en-US" sz="2607">
              <a:solidFill>
                <a:srgbClr val="2D2D2D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20504" y="174356"/>
            <a:ext cx="13046992" cy="253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8"/>
              </a:lnSpc>
            </a:pPr>
            <a:r>
              <a:rPr lang="en-US" sz="5581" spc="156">
                <a:solidFill>
                  <a:srgbClr val="2D2D2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Dampak Pelemahan Ideologi Pancasila dalam Kehidupan Sehari-hari</a:t>
            </a:r>
          </a:p>
          <a:p>
            <a:pPr marL="0" lvl="0" indent="0" algn="ctr">
              <a:lnSpc>
                <a:spcPts val="6698"/>
              </a:lnSpc>
            </a:pPr>
            <a:endParaRPr lang="en-US" sz="5581" spc="156">
              <a:solidFill>
                <a:srgbClr val="2D2D2D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4" name="Freeform 4"/>
          <p:cNvSpPr/>
          <p:nvPr/>
        </p:nvSpPr>
        <p:spPr>
          <a:xfrm rot="5400000" flipV="1">
            <a:off x="-2290341" y="-840241"/>
            <a:ext cx="3152474" cy="2719009"/>
          </a:xfrm>
          <a:custGeom>
            <a:avLst/>
            <a:gdLst/>
            <a:ahLst/>
            <a:cxnLst/>
            <a:rect l="l" t="t" r="r" b="b"/>
            <a:pathLst>
              <a:path w="3152474" h="2719009">
                <a:moveTo>
                  <a:pt x="0" y="2719008"/>
                </a:moveTo>
                <a:lnTo>
                  <a:pt x="3152473" y="2719008"/>
                </a:lnTo>
                <a:lnTo>
                  <a:pt x="3152473" y="0"/>
                </a:lnTo>
                <a:lnTo>
                  <a:pt x="0" y="0"/>
                </a:lnTo>
                <a:lnTo>
                  <a:pt x="0" y="271900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5400000" flipH="1">
            <a:off x="17367919" y="8464063"/>
            <a:ext cx="3145403" cy="2712910"/>
          </a:xfrm>
          <a:custGeom>
            <a:avLst/>
            <a:gdLst/>
            <a:ahLst/>
            <a:cxnLst/>
            <a:rect l="l" t="t" r="r" b="b"/>
            <a:pathLst>
              <a:path w="3145403" h="2712910">
                <a:moveTo>
                  <a:pt x="3145403" y="0"/>
                </a:moveTo>
                <a:lnTo>
                  <a:pt x="0" y="0"/>
                </a:lnTo>
                <a:lnTo>
                  <a:pt x="0" y="2712910"/>
                </a:lnTo>
                <a:lnTo>
                  <a:pt x="3145403" y="2712910"/>
                </a:lnTo>
                <a:lnTo>
                  <a:pt x="3145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5400000">
            <a:off x="18156818" y="-3001952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400000">
            <a:off x="-2450855" y="9135551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645400" y="2980920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828909" y="3349535"/>
            <a:ext cx="7919416" cy="205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337" lvl="1" indent="-313169" algn="l">
              <a:lnSpc>
                <a:spcPts val="4061"/>
              </a:lnSpc>
              <a:buFont typeface="Arial"/>
              <a:buChar char="•"/>
            </a:pPr>
            <a:r>
              <a:rPr lang="en-US" sz="2901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Masyarakat menjadi kurang menghargai perbedaan keyakinan dan budaya.</a:t>
            </a:r>
          </a:p>
          <a:p>
            <a:pPr marL="626337" lvl="1" indent="-313169" algn="l">
              <a:lnSpc>
                <a:spcPts val="4061"/>
              </a:lnSpc>
              <a:buFont typeface="Arial"/>
              <a:buChar char="•"/>
            </a:pPr>
            <a:r>
              <a:rPr lang="en-US" sz="2901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Contohnya: maraknya kasus kekerasan dan diskriminasi terhadap kelompok minoritas.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28700" y="2488480"/>
            <a:ext cx="4366820" cy="851530"/>
          </a:xfrm>
          <a:custGeom>
            <a:avLst/>
            <a:gdLst/>
            <a:ahLst/>
            <a:cxnLst/>
            <a:rect l="l" t="t" r="r" b="b"/>
            <a:pathLst>
              <a:path w="4366820" h="851530">
                <a:moveTo>
                  <a:pt x="0" y="0"/>
                </a:moveTo>
                <a:lnTo>
                  <a:pt x="4366820" y="0"/>
                </a:lnTo>
                <a:lnTo>
                  <a:pt x="4366820" y="851530"/>
                </a:lnTo>
                <a:lnTo>
                  <a:pt x="0" y="8515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830387" y="2546656"/>
            <a:ext cx="2763445" cy="7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986"/>
              </a:lnSpc>
              <a:spcBef>
                <a:spcPct val="0"/>
              </a:spcBef>
            </a:pPr>
            <a:r>
              <a:rPr lang="en-US" sz="2666" b="1">
                <a:solidFill>
                  <a:srgbClr val="FFECD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Meningkatnya Intoleransi</a:t>
            </a:r>
          </a:p>
        </p:txBody>
      </p:sp>
      <p:sp>
        <p:nvSpPr>
          <p:cNvPr id="12" name="Freeform 12"/>
          <p:cNvSpPr/>
          <p:nvPr/>
        </p:nvSpPr>
        <p:spPr>
          <a:xfrm>
            <a:off x="645400" y="6875384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028700" y="6430636"/>
            <a:ext cx="4366820" cy="851530"/>
          </a:xfrm>
          <a:custGeom>
            <a:avLst/>
            <a:gdLst/>
            <a:ahLst/>
            <a:cxnLst/>
            <a:rect l="l" t="t" r="r" b="b"/>
            <a:pathLst>
              <a:path w="4366820" h="851530">
                <a:moveTo>
                  <a:pt x="0" y="0"/>
                </a:moveTo>
                <a:lnTo>
                  <a:pt x="4366820" y="0"/>
                </a:lnTo>
                <a:lnTo>
                  <a:pt x="4366820" y="851530"/>
                </a:lnTo>
                <a:lnTo>
                  <a:pt x="0" y="8515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93532" y="6668282"/>
            <a:ext cx="3345492" cy="39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092"/>
              </a:lnSpc>
              <a:spcBef>
                <a:spcPct val="0"/>
              </a:spcBef>
            </a:pPr>
            <a:r>
              <a:rPr lang="en-US" sz="2761" b="1">
                <a:solidFill>
                  <a:srgbClr val="FFECD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Pergeseran Moral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8909" y="7329791"/>
            <a:ext cx="7919416" cy="205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337" lvl="1" indent="-313169" algn="l">
              <a:lnSpc>
                <a:spcPts val="4061"/>
              </a:lnSpc>
              <a:buFont typeface="Arial"/>
              <a:buChar char="•"/>
            </a:pPr>
            <a:r>
              <a:rPr lang="en-US" sz="2901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Nilai luhur Pancasila seperti musyawarah, dan kejujuran mulai ditinggalkan.</a:t>
            </a:r>
          </a:p>
          <a:p>
            <a:pPr marL="626337" lvl="1" indent="-313169" algn="l">
              <a:lnSpc>
                <a:spcPts val="4061"/>
              </a:lnSpc>
              <a:buFont typeface="Arial"/>
              <a:buChar char="•"/>
            </a:pPr>
            <a:r>
              <a:rPr lang="en-US" sz="2901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Contohnya: maraknya kasus kekerasan dan diskriminasi terhadap kelompok minoritas.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9481240" y="2955062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5"/>
                </a:lnTo>
                <a:lnTo>
                  <a:pt x="0" y="2744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9957951" y="2488480"/>
            <a:ext cx="4366820" cy="851530"/>
          </a:xfrm>
          <a:custGeom>
            <a:avLst/>
            <a:gdLst/>
            <a:ahLst/>
            <a:cxnLst/>
            <a:rect l="l" t="t" r="r" b="b"/>
            <a:pathLst>
              <a:path w="4366820" h="851530">
                <a:moveTo>
                  <a:pt x="0" y="0"/>
                </a:moveTo>
                <a:lnTo>
                  <a:pt x="4366820" y="0"/>
                </a:lnTo>
                <a:lnTo>
                  <a:pt x="4366820" y="851530"/>
                </a:lnTo>
                <a:lnTo>
                  <a:pt x="0" y="8515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481240" y="6875384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/>
          <p:cNvSpPr/>
          <p:nvPr/>
        </p:nvSpPr>
        <p:spPr>
          <a:xfrm>
            <a:off x="9957951" y="6449619"/>
            <a:ext cx="4366820" cy="851530"/>
          </a:xfrm>
          <a:custGeom>
            <a:avLst/>
            <a:gdLst/>
            <a:ahLst/>
            <a:cxnLst/>
            <a:rect l="l" t="t" r="r" b="b"/>
            <a:pathLst>
              <a:path w="4366820" h="851530">
                <a:moveTo>
                  <a:pt x="0" y="0"/>
                </a:moveTo>
                <a:lnTo>
                  <a:pt x="4366820" y="0"/>
                </a:lnTo>
                <a:lnTo>
                  <a:pt x="4366820" y="851530"/>
                </a:lnTo>
                <a:lnTo>
                  <a:pt x="0" y="8515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759639" y="2546656"/>
            <a:ext cx="2763445" cy="7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986"/>
              </a:lnSpc>
              <a:spcBef>
                <a:spcPct val="0"/>
              </a:spcBef>
            </a:pPr>
            <a:r>
              <a:rPr lang="en-US" sz="2666" b="1">
                <a:solidFill>
                  <a:srgbClr val="FFECD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Hilangnya Rasa Kebersamaan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29453" y="3349535"/>
            <a:ext cx="7854713" cy="205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337" lvl="1" indent="-313169" algn="l">
              <a:lnSpc>
                <a:spcPts val="4061"/>
              </a:lnSpc>
              <a:buFont typeface="Arial"/>
              <a:buChar char="•"/>
            </a:pPr>
            <a:r>
              <a:rPr lang="en-US" sz="2901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Meningkatnya sikap individualisme, di mana orang lebih mementingkan diri sendiri. </a:t>
            </a:r>
          </a:p>
          <a:p>
            <a:pPr marL="626337" lvl="1" indent="-313169" algn="l">
              <a:lnSpc>
                <a:spcPts val="4061"/>
              </a:lnSpc>
              <a:buFont typeface="Arial"/>
              <a:buChar char="•"/>
            </a:pPr>
            <a:r>
              <a:rPr lang="en-US" sz="2901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Contohnya: menurunnya kepedulian sosial dan kurangnya empati terhadap sesama.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25842" y="7320199"/>
            <a:ext cx="7764595" cy="219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335" lvl="1" indent="-267168" algn="l">
              <a:lnSpc>
                <a:spcPts val="3464"/>
              </a:lnSpc>
              <a:buFont typeface="Arial"/>
              <a:buChar char="•"/>
            </a:pPr>
            <a:r>
              <a:rPr lang="en-US" sz="2474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Perbedaan ideologi dan pandangan politik yang semakin tajam membuat masyarakat mudah terprovokasi dan terpecah belah.</a:t>
            </a:r>
          </a:p>
          <a:p>
            <a:pPr marL="534335" lvl="1" indent="-267168" algn="l">
              <a:lnSpc>
                <a:spcPts val="3464"/>
              </a:lnSpc>
              <a:buFont typeface="Arial"/>
              <a:buChar char="•"/>
            </a:pPr>
            <a:r>
              <a:rPr lang="en-US" sz="2474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Contohnya: menurunnya kepedulian sosial dan kurangnya empati terhadap sesama.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574364" y="6507283"/>
            <a:ext cx="3082445" cy="71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844"/>
              </a:lnSpc>
              <a:spcBef>
                <a:spcPct val="0"/>
              </a:spcBef>
            </a:pPr>
            <a:r>
              <a:rPr lang="en-US" sz="2539" b="1">
                <a:solidFill>
                  <a:srgbClr val="FFECD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Munculnya Konflik dan Perpecahan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3" name="Freeform 3"/>
          <p:cNvSpPr/>
          <p:nvPr/>
        </p:nvSpPr>
        <p:spPr>
          <a:xfrm rot="9029460" flipV="1">
            <a:off x="17644612" y="-874542"/>
            <a:ext cx="2127484" cy="2124825"/>
          </a:xfrm>
          <a:custGeom>
            <a:avLst/>
            <a:gdLst/>
            <a:ahLst/>
            <a:cxnLst/>
            <a:rect l="l" t="t" r="r" b="b"/>
            <a:pathLst>
              <a:path w="2127484" h="2124825">
                <a:moveTo>
                  <a:pt x="0" y="2124824"/>
                </a:moveTo>
                <a:lnTo>
                  <a:pt x="2127484" y="2124824"/>
                </a:lnTo>
                <a:lnTo>
                  <a:pt x="2127484" y="0"/>
                </a:lnTo>
                <a:lnTo>
                  <a:pt x="0" y="0"/>
                </a:lnTo>
                <a:lnTo>
                  <a:pt x="0" y="212482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1159837" y="10012445"/>
            <a:ext cx="2707193" cy="2527842"/>
          </a:xfrm>
          <a:custGeom>
            <a:avLst/>
            <a:gdLst/>
            <a:ahLst/>
            <a:cxnLst/>
            <a:rect l="l" t="t" r="r" b="b"/>
            <a:pathLst>
              <a:path w="2707193" h="2527842">
                <a:moveTo>
                  <a:pt x="0" y="0"/>
                </a:moveTo>
                <a:lnTo>
                  <a:pt x="2707194" y="0"/>
                </a:lnTo>
                <a:lnTo>
                  <a:pt x="2707194" y="2527841"/>
                </a:lnTo>
                <a:lnTo>
                  <a:pt x="0" y="25278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450855" y="-3011642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8156818" y="9191868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0320" y="1490687"/>
            <a:ext cx="8804869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799" b="1">
                <a:solidFill>
                  <a:srgbClr val="2D2D2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Strategi Mengatasi Ancaman Pelemahan Ideologi Pancasila</a:t>
            </a:r>
          </a:p>
        </p:txBody>
      </p:sp>
      <p:sp>
        <p:nvSpPr>
          <p:cNvPr id="8" name="Freeform 8"/>
          <p:cNvSpPr/>
          <p:nvPr/>
        </p:nvSpPr>
        <p:spPr>
          <a:xfrm>
            <a:off x="1534305" y="3580355"/>
            <a:ext cx="6056898" cy="4928822"/>
          </a:xfrm>
          <a:custGeom>
            <a:avLst/>
            <a:gdLst/>
            <a:ahLst/>
            <a:cxnLst/>
            <a:rect l="l" t="t" r="r" b="b"/>
            <a:pathLst>
              <a:path w="6056898" h="4928822">
                <a:moveTo>
                  <a:pt x="0" y="0"/>
                </a:moveTo>
                <a:lnTo>
                  <a:pt x="6056898" y="0"/>
                </a:lnTo>
                <a:lnTo>
                  <a:pt x="6056898" y="4928822"/>
                </a:lnTo>
                <a:lnTo>
                  <a:pt x="0" y="49288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65188" y="2207922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6" y="0"/>
                </a:lnTo>
                <a:lnTo>
                  <a:pt x="8102926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617787" y="1782157"/>
            <a:ext cx="4366820" cy="851530"/>
          </a:xfrm>
          <a:custGeom>
            <a:avLst/>
            <a:gdLst/>
            <a:ahLst/>
            <a:cxnLst/>
            <a:rect l="l" t="t" r="r" b="b"/>
            <a:pathLst>
              <a:path w="4366820" h="851530">
                <a:moveTo>
                  <a:pt x="0" y="0"/>
                </a:moveTo>
                <a:lnTo>
                  <a:pt x="4366820" y="0"/>
                </a:lnTo>
                <a:lnTo>
                  <a:pt x="4366820" y="851530"/>
                </a:lnTo>
                <a:lnTo>
                  <a:pt x="0" y="8515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189801" y="1867935"/>
            <a:ext cx="3222792" cy="68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00"/>
              </a:lnSpc>
              <a:spcBef>
                <a:spcPct val="0"/>
              </a:spcBef>
            </a:pPr>
            <a:r>
              <a:rPr lang="en-US" sz="2410" b="1">
                <a:solidFill>
                  <a:srgbClr val="FFECD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Penguatan Pendidikan Pancasila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69459" y="2799775"/>
            <a:ext cx="7294383" cy="179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Mengintegrasikan pendidikan Pancasila dalam kurikulum sekolah dan lembaga pendidikan lainnya.</a:t>
            </a:r>
          </a:p>
        </p:txBody>
      </p:sp>
      <p:sp>
        <p:nvSpPr>
          <p:cNvPr id="13" name="Freeform 13"/>
          <p:cNvSpPr/>
          <p:nvPr/>
        </p:nvSpPr>
        <p:spPr>
          <a:xfrm>
            <a:off x="8965188" y="6304168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6" y="0"/>
                </a:lnTo>
                <a:lnTo>
                  <a:pt x="8102926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0617787" y="5878403"/>
            <a:ext cx="4366820" cy="851530"/>
          </a:xfrm>
          <a:custGeom>
            <a:avLst/>
            <a:gdLst/>
            <a:ahLst/>
            <a:cxnLst/>
            <a:rect l="l" t="t" r="r" b="b"/>
            <a:pathLst>
              <a:path w="4366820" h="851530">
                <a:moveTo>
                  <a:pt x="0" y="0"/>
                </a:moveTo>
                <a:lnTo>
                  <a:pt x="4366820" y="0"/>
                </a:lnTo>
                <a:lnTo>
                  <a:pt x="4366820" y="851530"/>
                </a:lnTo>
                <a:lnTo>
                  <a:pt x="0" y="8515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851776" y="5973873"/>
            <a:ext cx="3898843" cy="67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625"/>
              </a:lnSpc>
              <a:spcBef>
                <a:spcPct val="0"/>
              </a:spcBef>
            </a:pPr>
            <a:r>
              <a:rPr lang="en-US" sz="2343" b="1">
                <a:solidFill>
                  <a:srgbClr val="FFECD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Memperkuat Peran Keluarga dan Masyarakat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63682" y="6806296"/>
            <a:ext cx="7705939" cy="2106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5"/>
              </a:lnSpc>
            </a:pPr>
            <a:r>
              <a:rPr lang="en-US" sz="2996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Menanamkan nilai-nilai Pancasila sejak dini dalam keluarga dan meningkatkan peran serta masyarakat dalam menjaga persatuan dan kesatuan bangsa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3" name="Freeform 3"/>
          <p:cNvSpPr/>
          <p:nvPr/>
        </p:nvSpPr>
        <p:spPr>
          <a:xfrm rot="9029460" flipV="1">
            <a:off x="17644612" y="-874542"/>
            <a:ext cx="2127484" cy="2124825"/>
          </a:xfrm>
          <a:custGeom>
            <a:avLst/>
            <a:gdLst/>
            <a:ahLst/>
            <a:cxnLst/>
            <a:rect l="l" t="t" r="r" b="b"/>
            <a:pathLst>
              <a:path w="2127484" h="2124825">
                <a:moveTo>
                  <a:pt x="0" y="2124824"/>
                </a:moveTo>
                <a:lnTo>
                  <a:pt x="2127484" y="2124824"/>
                </a:lnTo>
                <a:lnTo>
                  <a:pt x="2127484" y="0"/>
                </a:lnTo>
                <a:lnTo>
                  <a:pt x="0" y="0"/>
                </a:lnTo>
                <a:lnTo>
                  <a:pt x="0" y="212482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1159837" y="10012445"/>
            <a:ext cx="2707193" cy="2527842"/>
          </a:xfrm>
          <a:custGeom>
            <a:avLst/>
            <a:gdLst/>
            <a:ahLst/>
            <a:cxnLst/>
            <a:rect l="l" t="t" r="r" b="b"/>
            <a:pathLst>
              <a:path w="2707193" h="2527842">
                <a:moveTo>
                  <a:pt x="0" y="0"/>
                </a:moveTo>
                <a:lnTo>
                  <a:pt x="2707194" y="0"/>
                </a:lnTo>
                <a:lnTo>
                  <a:pt x="2707194" y="2527841"/>
                </a:lnTo>
                <a:lnTo>
                  <a:pt x="0" y="25278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450855" y="-3011642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8156818" y="9191868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369459" y="1490687"/>
            <a:ext cx="8804869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799" b="1">
                <a:solidFill>
                  <a:srgbClr val="2D2D2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Strategi Mengatasi Ancaman Pelemahan Ideologi Pancasila</a:t>
            </a:r>
          </a:p>
        </p:txBody>
      </p:sp>
      <p:sp>
        <p:nvSpPr>
          <p:cNvPr id="8" name="Freeform 8"/>
          <p:cNvSpPr/>
          <p:nvPr/>
        </p:nvSpPr>
        <p:spPr>
          <a:xfrm>
            <a:off x="1041075" y="2207922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2896753" y="1782157"/>
            <a:ext cx="4366820" cy="851530"/>
          </a:xfrm>
          <a:custGeom>
            <a:avLst/>
            <a:gdLst/>
            <a:ahLst/>
            <a:cxnLst/>
            <a:rect l="l" t="t" r="r" b="b"/>
            <a:pathLst>
              <a:path w="4366820" h="851530">
                <a:moveTo>
                  <a:pt x="0" y="0"/>
                </a:moveTo>
                <a:lnTo>
                  <a:pt x="4366820" y="0"/>
                </a:lnTo>
                <a:lnTo>
                  <a:pt x="4366820" y="851530"/>
                </a:lnTo>
                <a:lnTo>
                  <a:pt x="0" y="8515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836378" y="1867935"/>
            <a:ext cx="2512320" cy="68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00"/>
              </a:lnSpc>
              <a:spcBef>
                <a:spcPct val="0"/>
              </a:spcBef>
            </a:pPr>
            <a:r>
              <a:rPr lang="en-US" sz="2410" b="1">
                <a:solidFill>
                  <a:srgbClr val="FFECD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Peningkatan Literasi Digital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5262" y="2755371"/>
            <a:ext cx="7461832" cy="179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Memanfaatkan teknologi informasi untuk mengedukasi masyarakat tentang bahaya hoaks dan radikalisme.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28700" y="6304168"/>
            <a:ext cx="8102925" cy="2744866"/>
          </a:xfrm>
          <a:custGeom>
            <a:avLst/>
            <a:gdLst/>
            <a:ahLst/>
            <a:cxnLst/>
            <a:rect l="l" t="t" r="r" b="b"/>
            <a:pathLst>
              <a:path w="8102925" h="2744866">
                <a:moveTo>
                  <a:pt x="0" y="0"/>
                </a:moveTo>
                <a:lnTo>
                  <a:pt x="8102925" y="0"/>
                </a:lnTo>
                <a:lnTo>
                  <a:pt x="8102925" y="2744866"/>
                </a:lnTo>
                <a:lnTo>
                  <a:pt x="0" y="27448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896753" y="5878403"/>
            <a:ext cx="4366820" cy="851530"/>
          </a:xfrm>
          <a:custGeom>
            <a:avLst/>
            <a:gdLst/>
            <a:ahLst/>
            <a:cxnLst/>
            <a:rect l="l" t="t" r="r" b="b"/>
            <a:pathLst>
              <a:path w="4366820" h="851530">
                <a:moveTo>
                  <a:pt x="0" y="0"/>
                </a:moveTo>
                <a:lnTo>
                  <a:pt x="4366820" y="0"/>
                </a:lnTo>
                <a:lnTo>
                  <a:pt x="4366820" y="851530"/>
                </a:lnTo>
                <a:lnTo>
                  <a:pt x="0" y="8515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315760" y="5973873"/>
            <a:ext cx="3528805" cy="67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625"/>
              </a:lnSpc>
              <a:spcBef>
                <a:spcPct val="0"/>
              </a:spcBef>
            </a:pPr>
            <a:r>
              <a:rPr lang="en-US" sz="2343" b="1">
                <a:solidFill>
                  <a:srgbClr val="FFECD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Komunikasi Antar Kelompok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9568" y="6939483"/>
            <a:ext cx="7705939" cy="157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5"/>
              </a:lnSpc>
            </a:pPr>
            <a:r>
              <a:rPr lang="en-US" sz="2996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Menciptakan ruang dialog dan komunikasi yang sehat untuk menyelesaikan konflik dan membangun toleransi.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988951" y="3449867"/>
            <a:ext cx="5565886" cy="5708601"/>
          </a:xfrm>
          <a:custGeom>
            <a:avLst/>
            <a:gdLst/>
            <a:ahLst/>
            <a:cxnLst/>
            <a:rect l="l" t="t" r="r" b="b"/>
            <a:pathLst>
              <a:path w="5565886" h="5708601">
                <a:moveTo>
                  <a:pt x="0" y="0"/>
                </a:moveTo>
                <a:lnTo>
                  <a:pt x="5565886" y="0"/>
                </a:lnTo>
                <a:lnTo>
                  <a:pt x="5565886" y="5708601"/>
                </a:lnTo>
                <a:lnTo>
                  <a:pt x="0" y="57086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60443" y="1613067"/>
            <a:ext cx="13167115" cy="7060865"/>
          </a:xfrm>
          <a:custGeom>
            <a:avLst/>
            <a:gdLst/>
            <a:ahLst/>
            <a:cxnLst/>
            <a:rect l="l" t="t" r="r" b="b"/>
            <a:pathLst>
              <a:path w="13167115" h="7060865">
                <a:moveTo>
                  <a:pt x="0" y="0"/>
                </a:moveTo>
                <a:lnTo>
                  <a:pt x="13167114" y="0"/>
                </a:lnTo>
                <a:lnTo>
                  <a:pt x="13167114" y="7060866"/>
                </a:lnTo>
                <a:lnTo>
                  <a:pt x="0" y="7060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41736" y="3570452"/>
            <a:ext cx="10678379" cy="39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0"/>
              </a:lnSpc>
            </a:pPr>
            <a:r>
              <a:rPr lang="en-US" sz="3743">
                <a:solidFill>
                  <a:srgbClr val="2D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Ideologi Pancasila tidak hanya menjadi landasan negara, tetapi juga berfungsi sebagai pedoman dalam kehidupan sehari-hari. Dengan mengamalkan nilai-nilai Pancasila, masyarakat Indonesia diharapkan dapat menciptakan kehidupan yang lebih baik, adil, dan harmonis.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14667" y="2809684"/>
            <a:ext cx="8858665" cy="660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6"/>
              </a:lnSpc>
              <a:spcBef>
                <a:spcPct val="0"/>
              </a:spcBef>
            </a:pPr>
            <a:r>
              <a:rPr lang="en-US" sz="6300" spc="176">
                <a:solidFill>
                  <a:srgbClr val="2D2D2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Kesimpulan</a:t>
            </a:r>
          </a:p>
        </p:txBody>
      </p:sp>
      <p:sp>
        <p:nvSpPr>
          <p:cNvPr id="6" name="Freeform 6"/>
          <p:cNvSpPr/>
          <p:nvPr/>
        </p:nvSpPr>
        <p:spPr>
          <a:xfrm rot="2390842" flipV="1">
            <a:off x="17258919" y="8915072"/>
            <a:ext cx="2539810" cy="2536635"/>
          </a:xfrm>
          <a:custGeom>
            <a:avLst/>
            <a:gdLst/>
            <a:ahLst/>
            <a:cxnLst/>
            <a:rect l="l" t="t" r="r" b="b"/>
            <a:pathLst>
              <a:path w="2539810" h="2536635">
                <a:moveTo>
                  <a:pt x="0" y="2536635"/>
                </a:moveTo>
                <a:lnTo>
                  <a:pt x="2539810" y="2536635"/>
                </a:lnTo>
                <a:lnTo>
                  <a:pt x="2539810" y="0"/>
                </a:lnTo>
                <a:lnTo>
                  <a:pt x="0" y="0"/>
                </a:lnTo>
                <a:lnTo>
                  <a:pt x="0" y="253663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5400000">
            <a:off x="-714595" y="-1084762"/>
            <a:ext cx="3405490" cy="3179877"/>
          </a:xfrm>
          <a:custGeom>
            <a:avLst/>
            <a:gdLst/>
            <a:ahLst/>
            <a:cxnLst/>
            <a:rect l="l" t="t" r="r" b="b"/>
            <a:pathLst>
              <a:path w="3405490" h="3179877">
                <a:moveTo>
                  <a:pt x="0" y="0"/>
                </a:moveTo>
                <a:lnTo>
                  <a:pt x="3405490" y="0"/>
                </a:lnTo>
                <a:lnTo>
                  <a:pt x="3405490" y="3179877"/>
                </a:lnTo>
                <a:lnTo>
                  <a:pt x="0" y="31798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331751" y="-2319719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-262318" y="8469217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225232" y="-1084762"/>
            <a:ext cx="3405490" cy="3179877"/>
          </a:xfrm>
          <a:custGeom>
            <a:avLst/>
            <a:gdLst/>
            <a:ahLst/>
            <a:cxnLst/>
            <a:rect l="l" t="t" r="r" b="b"/>
            <a:pathLst>
              <a:path w="3405490" h="3179877">
                <a:moveTo>
                  <a:pt x="0" y="0"/>
                </a:moveTo>
                <a:lnTo>
                  <a:pt x="3405490" y="0"/>
                </a:lnTo>
                <a:lnTo>
                  <a:pt x="3405490" y="3179877"/>
                </a:lnTo>
                <a:lnTo>
                  <a:pt x="0" y="3179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7389151" y="-2319719"/>
            <a:ext cx="2582037" cy="4114800"/>
          </a:xfrm>
          <a:custGeom>
            <a:avLst/>
            <a:gdLst/>
            <a:ahLst/>
            <a:cxnLst/>
            <a:rect l="l" t="t" r="r" b="b"/>
            <a:pathLst>
              <a:path w="2582037" h="4114800">
                <a:moveTo>
                  <a:pt x="0" y="0"/>
                </a:moveTo>
                <a:lnTo>
                  <a:pt x="2582037" y="0"/>
                </a:lnTo>
                <a:lnTo>
                  <a:pt x="25820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0528" y="2471415"/>
            <a:ext cx="4151456" cy="11207529"/>
          </a:xfrm>
          <a:custGeom>
            <a:avLst/>
            <a:gdLst/>
            <a:ahLst/>
            <a:cxnLst/>
            <a:rect l="l" t="t" r="r" b="b"/>
            <a:pathLst>
              <a:path w="4151456" h="11207529">
                <a:moveTo>
                  <a:pt x="0" y="0"/>
                </a:moveTo>
                <a:lnTo>
                  <a:pt x="4151455" y="0"/>
                </a:lnTo>
                <a:lnTo>
                  <a:pt x="4151455" y="11207529"/>
                </a:lnTo>
                <a:lnTo>
                  <a:pt x="0" y="11207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8747582" y="1837884"/>
            <a:ext cx="7050378" cy="7050378"/>
          </a:xfrm>
          <a:custGeom>
            <a:avLst/>
            <a:gdLst/>
            <a:ahLst/>
            <a:cxnLst/>
            <a:rect l="l" t="t" r="r" b="b"/>
            <a:pathLst>
              <a:path w="7050378" h="7050378">
                <a:moveTo>
                  <a:pt x="0" y="0"/>
                </a:moveTo>
                <a:lnTo>
                  <a:pt x="7050378" y="0"/>
                </a:lnTo>
                <a:lnTo>
                  <a:pt x="7050378" y="7050378"/>
                </a:lnTo>
                <a:lnTo>
                  <a:pt x="0" y="70503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45119" flipH="1">
            <a:off x="10248273" y="7245349"/>
            <a:ext cx="7046903" cy="2255009"/>
          </a:xfrm>
          <a:custGeom>
            <a:avLst/>
            <a:gdLst/>
            <a:ahLst/>
            <a:cxnLst/>
            <a:rect l="l" t="t" r="r" b="b"/>
            <a:pathLst>
              <a:path w="7046903" h="2255009">
                <a:moveTo>
                  <a:pt x="7046903" y="0"/>
                </a:moveTo>
                <a:lnTo>
                  <a:pt x="0" y="0"/>
                </a:lnTo>
                <a:lnTo>
                  <a:pt x="0" y="2255009"/>
                </a:lnTo>
                <a:lnTo>
                  <a:pt x="7046903" y="2255009"/>
                </a:lnTo>
                <a:lnTo>
                  <a:pt x="704690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45119" flipV="1">
            <a:off x="6226843" y="1114637"/>
            <a:ext cx="8479860" cy="2713555"/>
          </a:xfrm>
          <a:custGeom>
            <a:avLst/>
            <a:gdLst/>
            <a:ahLst/>
            <a:cxnLst/>
            <a:rect l="l" t="t" r="r" b="b"/>
            <a:pathLst>
              <a:path w="8479860" h="2713555">
                <a:moveTo>
                  <a:pt x="0" y="2713555"/>
                </a:moveTo>
                <a:lnTo>
                  <a:pt x="8479860" y="2713555"/>
                </a:lnTo>
                <a:lnTo>
                  <a:pt x="8479860" y="0"/>
                </a:lnTo>
                <a:lnTo>
                  <a:pt x="0" y="0"/>
                </a:lnTo>
                <a:lnTo>
                  <a:pt x="0" y="2713555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752031" y="3955237"/>
            <a:ext cx="7045930" cy="332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31"/>
              </a:lnSpc>
            </a:pPr>
            <a:r>
              <a:rPr lang="en-US" sz="12831" spc="218">
                <a:solidFill>
                  <a:srgbClr val="2D2D2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375</Words>
  <Application>Microsoft Office PowerPoint</Application>
  <PresentationFormat>Custom</PresentationFormat>
  <Paragraphs>53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Glacial Indifference Bold</vt:lpstr>
      <vt:lpstr>Glacial Indifference</vt:lpstr>
      <vt:lpstr>Etna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P.Pancasila Ancaman</dc:title>
  <dc:creator>MYBOOK 14E</dc:creator>
  <cp:lastModifiedBy>MYBOOK 14E</cp:lastModifiedBy>
  <cp:revision>3</cp:revision>
  <dcterms:created xsi:type="dcterms:W3CDTF">2006-08-16T00:00:00Z</dcterms:created>
  <dcterms:modified xsi:type="dcterms:W3CDTF">2024-11-21T13:25:22Z</dcterms:modified>
  <dc:identifier>DAGW6IJSjBI</dc:identifier>
</cp:coreProperties>
</file>