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01" r:id="rId2"/>
    <p:sldId id="592" r:id="rId3"/>
    <p:sldId id="632" r:id="rId4"/>
    <p:sldId id="633" r:id="rId5"/>
    <p:sldId id="684" r:id="rId6"/>
    <p:sldId id="690" r:id="rId7"/>
    <p:sldId id="634" r:id="rId8"/>
    <p:sldId id="635" r:id="rId9"/>
    <p:sldId id="636" r:id="rId10"/>
    <p:sldId id="637" r:id="rId11"/>
    <p:sldId id="688" r:id="rId12"/>
    <p:sldId id="638" r:id="rId13"/>
    <p:sldId id="631" r:id="rId14"/>
    <p:sldId id="639" r:id="rId15"/>
    <p:sldId id="640" r:id="rId16"/>
    <p:sldId id="641" r:id="rId17"/>
    <p:sldId id="696" r:id="rId18"/>
    <p:sldId id="692" r:id="rId19"/>
    <p:sldId id="642" r:id="rId20"/>
    <p:sldId id="685" r:id="rId21"/>
    <p:sldId id="686" r:id="rId22"/>
    <p:sldId id="687" r:id="rId23"/>
    <p:sldId id="643" r:id="rId24"/>
    <p:sldId id="694" r:id="rId25"/>
    <p:sldId id="695" r:id="rId26"/>
    <p:sldId id="644" r:id="rId27"/>
    <p:sldId id="646" r:id="rId28"/>
    <p:sldId id="693" r:id="rId29"/>
    <p:sldId id="647" r:id="rId30"/>
    <p:sldId id="648" r:id="rId31"/>
    <p:sldId id="649" r:id="rId32"/>
    <p:sldId id="650" r:id="rId33"/>
    <p:sldId id="651" r:id="rId34"/>
    <p:sldId id="653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996633"/>
    <a:srgbClr val="666633"/>
    <a:srgbClr val="4328A8"/>
    <a:srgbClr val="FF9999"/>
    <a:srgbClr val="FFFF99"/>
    <a:srgbClr val="FFFFCC"/>
    <a:srgbClr val="9C9BA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6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6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C61A42D-20FF-4BEC-A7C3-BF1B5A92F7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4BB5B76A-C5B1-4997-99F2-09479753A8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561-B87A-45A3-94A9-7C096AB9DA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B2D87-E6F4-4395-8CF2-D0556F4D63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E693D-9BC6-4A7D-B0FA-3230C8AAD8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91549-37D8-488C-A057-83F7AD0306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AA50-6B83-433B-9B5E-ED64C66C69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01C16-FFE0-42D7-93DB-4B2EF79F2C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27AE-761C-4F60-ACBC-646597E110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195E0-31FB-4D0C-B900-08E5959208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41D47-FBE0-4BBF-8441-0C02C0724A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9F7B4-0AA0-493C-B6F5-CDBCA65646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84FBC-0F42-4C70-8F76-8E36381B38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381000"/>
            <a:ext cx="86915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838" y="1333500"/>
            <a:ext cx="8674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fld id="{90E3EA7D-F804-4A17-B65C-D606985CA6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769144" y="1009650"/>
            <a:ext cx="6210300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i="1" dirty="0">
                <a:ea typeface="HY엽서L" pitchFamily="18" charset="-127"/>
              </a:rPr>
              <a:t>변수</a:t>
            </a:r>
          </a:p>
        </p:txBody>
      </p:sp>
      <p:pic>
        <p:nvPicPr>
          <p:cNvPr id="3076" name="Picture 564" descr="MCj041597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88" y="2378075"/>
            <a:ext cx="4291012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식별자 관례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674813"/>
            <a:ext cx="82486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식별자 의 중요성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 l="20624" r="1614"/>
          <a:stretch>
            <a:fillRect/>
          </a:stretch>
        </p:blipFill>
        <p:spPr bwMode="blackWhite">
          <a:xfrm>
            <a:off x="447675" y="1374775"/>
            <a:ext cx="8196263" cy="48577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14339" name="Freeform 139"/>
          <p:cNvSpPr>
            <a:spLocks noEditPoints="1"/>
          </p:cNvSpPr>
          <p:nvPr/>
        </p:nvSpPr>
        <p:spPr bwMode="auto">
          <a:xfrm flipH="1">
            <a:off x="4868863" y="4603750"/>
            <a:ext cx="1314450" cy="1784350"/>
          </a:xfrm>
          <a:custGeom>
            <a:avLst/>
            <a:gdLst>
              <a:gd name="T0" fmla="*/ 243049370 w 976"/>
              <a:gd name="T1" fmla="*/ 0 h 1124"/>
              <a:gd name="T2" fmla="*/ 195889448 w 976"/>
              <a:gd name="T3" fmla="*/ 10080624 h 1124"/>
              <a:gd name="T4" fmla="*/ 148730830 w 976"/>
              <a:gd name="T5" fmla="*/ 25201558 h 1124"/>
              <a:gd name="T6" fmla="*/ 72551986 w 976"/>
              <a:gd name="T7" fmla="*/ 90725610 h 1124"/>
              <a:gd name="T8" fmla="*/ 29020258 w 976"/>
              <a:gd name="T9" fmla="*/ 161289980 h 1124"/>
              <a:gd name="T10" fmla="*/ 10883269 w 976"/>
              <a:gd name="T11" fmla="*/ 216733443 h 1124"/>
              <a:gd name="T12" fmla="*/ 0 w 976"/>
              <a:gd name="T13" fmla="*/ 277217166 h 1124"/>
              <a:gd name="T14" fmla="*/ 0 w 976"/>
              <a:gd name="T15" fmla="*/ 2147483647 h 1124"/>
              <a:gd name="T16" fmla="*/ 0 w 976"/>
              <a:gd name="T17" fmla="*/ 2147483647 h 1124"/>
              <a:gd name="T18" fmla="*/ 10883269 w 976"/>
              <a:gd name="T19" fmla="*/ 2147483647 h 1124"/>
              <a:gd name="T20" fmla="*/ 29020258 w 976"/>
              <a:gd name="T21" fmla="*/ 2147483647 h 1124"/>
              <a:gd name="T22" fmla="*/ 72551986 w 976"/>
              <a:gd name="T23" fmla="*/ 2147483647 h 1124"/>
              <a:gd name="T24" fmla="*/ 148730830 w 976"/>
              <a:gd name="T25" fmla="*/ 2147483647 h 1124"/>
              <a:gd name="T26" fmla="*/ 195889448 w 976"/>
              <a:gd name="T27" fmla="*/ 2147483647 h 1124"/>
              <a:gd name="T28" fmla="*/ 243049370 w 976"/>
              <a:gd name="T29" fmla="*/ 2147483647 h 1124"/>
              <a:gd name="T30" fmla="*/ 1527217458 w 976"/>
              <a:gd name="T31" fmla="*/ 2147483647 h 1124"/>
              <a:gd name="T32" fmla="*/ 1574376033 w 976"/>
              <a:gd name="T33" fmla="*/ 2147483647 h 1124"/>
              <a:gd name="T34" fmla="*/ 1621534609 w 976"/>
              <a:gd name="T35" fmla="*/ 2147483647 h 1124"/>
              <a:gd name="T36" fmla="*/ 1697713432 w 976"/>
              <a:gd name="T37" fmla="*/ 2147483647 h 1124"/>
              <a:gd name="T38" fmla="*/ 1741245150 w 976"/>
              <a:gd name="T39" fmla="*/ 2147483647 h 1124"/>
              <a:gd name="T40" fmla="*/ 1759382131 w 976"/>
              <a:gd name="T41" fmla="*/ 2147483647 h 1124"/>
              <a:gd name="T42" fmla="*/ 1770265397 w 976"/>
              <a:gd name="T43" fmla="*/ 2147483647 h 1124"/>
              <a:gd name="T44" fmla="*/ 1770265397 w 976"/>
              <a:gd name="T45" fmla="*/ 307459028 h 1124"/>
              <a:gd name="T46" fmla="*/ 1770265397 w 976"/>
              <a:gd name="T47" fmla="*/ 277217166 h 1124"/>
              <a:gd name="T48" fmla="*/ 1759382131 w 976"/>
              <a:gd name="T49" fmla="*/ 216733443 h 1124"/>
              <a:gd name="T50" fmla="*/ 1741245150 w 976"/>
              <a:gd name="T51" fmla="*/ 161289980 h 1124"/>
              <a:gd name="T52" fmla="*/ 1697713432 w 976"/>
              <a:gd name="T53" fmla="*/ 90725610 h 1124"/>
              <a:gd name="T54" fmla="*/ 1621534609 w 976"/>
              <a:gd name="T55" fmla="*/ 25201558 h 1124"/>
              <a:gd name="T56" fmla="*/ 1574376033 w 976"/>
              <a:gd name="T57" fmla="*/ 10080624 h 1124"/>
              <a:gd name="T58" fmla="*/ 1527217458 w 976"/>
              <a:gd name="T59" fmla="*/ 0 h 1124"/>
              <a:gd name="T60" fmla="*/ 14510129 w 976"/>
              <a:gd name="T61" fmla="*/ 2147483647 h 1124"/>
              <a:gd name="T62" fmla="*/ 14510129 w 976"/>
              <a:gd name="T63" fmla="*/ 307459028 h 1124"/>
              <a:gd name="T64" fmla="*/ 18138333 w 976"/>
              <a:gd name="T65" fmla="*/ 252015615 h 1124"/>
              <a:gd name="T66" fmla="*/ 32648462 w 976"/>
              <a:gd name="T67" fmla="*/ 196572152 h 1124"/>
              <a:gd name="T68" fmla="*/ 79807048 w 976"/>
              <a:gd name="T69" fmla="*/ 105846566 h 1124"/>
              <a:gd name="T70" fmla="*/ 155985892 w 976"/>
              <a:gd name="T71" fmla="*/ 45362805 h 1124"/>
              <a:gd name="T72" fmla="*/ 243049370 w 976"/>
              <a:gd name="T73" fmla="*/ 20161247 h 1124"/>
              <a:gd name="T74" fmla="*/ 1527217458 w 976"/>
              <a:gd name="T75" fmla="*/ 20161247 h 1124"/>
              <a:gd name="T76" fmla="*/ 1614279547 w 976"/>
              <a:gd name="T77" fmla="*/ 45362805 h 1124"/>
              <a:gd name="T78" fmla="*/ 1686830165 w 976"/>
              <a:gd name="T79" fmla="*/ 105846566 h 1124"/>
              <a:gd name="T80" fmla="*/ 1737616945 w 976"/>
              <a:gd name="T81" fmla="*/ 196572152 h 1124"/>
              <a:gd name="T82" fmla="*/ 1752127069 w 976"/>
              <a:gd name="T83" fmla="*/ 252015615 h 1124"/>
              <a:gd name="T84" fmla="*/ 1755755273 w 976"/>
              <a:gd name="T85" fmla="*/ 307459028 h 1124"/>
              <a:gd name="T86" fmla="*/ 1755755273 w 976"/>
              <a:gd name="T87" fmla="*/ 2147483647 h 1124"/>
              <a:gd name="T88" fmla="*/ 1752127069 w 976"/>
              <a:gd name="T89" fmla="*/ 2147483647 h 1124"/>
              <a:gd name="T90" fmla="*/ 1737616945 w 976"/>
              <a:gd name="T91" fmla="*/ 2147483647 h 1124"/>
              <a:gd name="T92" fmla="*/ 1686830165 w 976"/>
              <a:gd name="T93" fmla="*/ 2147483647 h 1124"/>
              <a:gd name="T94" fmla="*/ 1614279547 w 976"/>
              <a:gd name="T95" fmla="*/ 2147483647 h 1124"/>
              <a:gd name="T96" fmla="*/ 1527217458 w 976"/>
              <a:gd name="T97" fmla="*/ 2147483647 h 1124"/>
              <a:gd name="T98" fmla="*/ 243049370 w 976"/>
              <a:gd name="T99" fmla="*/ 2147483647 h 1124"/>
              <a:gd name="T100" fmla="*/ 155985892 w 976"/>
              <a:gd name="T101" fmla="*/ 2147483647 h 1124"/>
              <a:gd name="T102" fmla="*/ 79807048 w 976"/>
              <a:gd name="T103" fmla="*/ 2147483647 h 1124"/>
              <a:gd name="T104" fmla="*/ 32648462 w 976"/>
              <a:gd name="T105" fmla="*/ 2147483647 h 1124"/>
              <a:gd name="T106" fmla="*/ 18138333 w 976"/>
              <a:gd name="T107" fmla="*/ 2147483647 h 1124"/>
              <a:gd name="T108" fmla="*/ 14510129 w 976"/>
              <a:gd name="T109" fmla="*/ 2147483647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76"/>
              <a:gd name="T166" fmla="*/ 0 h 1124"/>
              <a:gd name="T167" fmla="*/ 976 w 976"/>
              <a:gd name="T168" fmla="*/ 1124 h 112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4340" name="그룹 42"/>
          <p:cNvGrpSpPr>
            <a:grpSpLocks/>
          </p:cNvGrpSpPr>
          <p:nvPr/>
        </p:nvGrpSpPr>
        <p:grpSpPr bwMode="auto">
          <a:xfrm>
            <a:off x="9525" y="1435100"/>
            <a:ext cx="9134475" cy="4132263"/>
            <a:chOff x="9525" y="1435182"/>
            <a:chExt cx="9134475" cy="4131428"/>
          </a:xfrm>
        </p:grpSpPr>
        <p:pic>
          <p:nvPicPr>
            <p:cNvPr id="1434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25" y="1444875"/>
              <a:ext cx="9134475" cy="333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42" name="Group 141"/>
            <p:cNvGrpSpPr>
              <a:grpSpLocks/>
            </p:cNvGrpSpPr>
            <p:nvPr/>
          </p:nvGrpSpPr>
          <p:grpSpPr bwMode="auto">
            <a:xfrm>
              <a:off x="6337299" y="2931023"/>
              <a:ext cx="1475205" cy="2635587"/>
              <a:chOff x="3325" y="2936"/>
              <a:chExt cx="490" cy="1084"/>
            </a:xfrm>
          </p:grpSpPr>
          <p:sp>
            <p:nvSpPr>
              <p:cNvPr id="14345" name="Freeform 91"/>
              <p:cNvSpPr>
                <a:spLocks/>
              </p:cNvSpPr>
              <p:nvPr/>
            </p:nvSpPr>
            <p:spPr bwMode="auto">
              <a:xfrm flipH="1">
                <a:off x="3461" y="2998"/>
                <a:ext cx="51" cy="112"/>
              </a:xfrm>
              <a:custGeom>
                <a:avLst/>
                <a:gdLst>
                  <a:gd name="T0" fmla="*/ 10 w 60"/>
                  <a:gd name="T1" fmla="*/ 0 h 112"/>
                  <a:gd name="T2" fmla="*/ 10 w 60"/>
                  <a:gd name="T3" fmla="*/ 0 h 112"/>
                  <a:gd name="T4" fmla="*/ 10 w 60"/>
                  <a:gd name="T5" fmla="*/ 18 h 112"/>
                  <a:gd name="T6" fmla="*/ 12 w 60"/>
                  <a:gd name="T7" fmla="*/ 34 h 112"/>
                  <a:gd name="T8" fmla="*/ 13 w 60"/>
                  <a:gd name="T9" fmla="*/ 56 h 112"/>
                  <a:gd name="T10" fmla="*/ 16 w 60"/>
                  <a:gd name="T11" fmla="*/ 76 h 112"/>
                  <a:gd name="T12" fmla="*/ 19 w 60"/>
                  <a:gd name="T13" fmla="*/ 86 h 112"/>
                  <a:gd name="T14" fmla="*/ 22 w 60"/>
                  <a:gd name="T15" fmla="*/ 94 h 112"/>
                  <a:gd name="T16" fmla="*/ 26 w 60"/>
                  <a:gd name="T17" fmla="*/ 100 h 112"/>
                  <a:gd name="T18" fmla="*/ 31 w 60"/>
                  <a:gd name="T19" fmla="*/ 106 h 112"/>
                  <a:gd name="T20" fmla="*/ 37 w 60"/>
                  <a:gd name="T21" fmla="*/ 110 h 112"/>
                  <a:gd name="T22" fmla="*/ 43 w 60"/>
                  <a:gd name="T23" fmla="*/ 112 h 112"/>
                  <a:gd name="T24" fmla="*/ 43 w 60"/>
                  <a:gd name="T25" fmla="*/ 112 h 112"/>
                  <a:gd name="T26" fmla="*/ 37 w 60"/>
                  <a:gd name="T27" fmla="*/ 112 h 112"/>
                  <a:gd name="T28" fmla="*/ 31 w 60"/>
                  <a:gd name="T29" fmla="*/ 110 h 112"/>
                  <a:gd name="T30" fmla="*/ 25 w 60"/>
                  <a:gd name="T31" fmla="*/ 106 h 112"/>
                  <a:gd name="T32" fmla="*/ 17 w 60"/>
                  <a:gd name="T33" fmla="*/ 96 h 112"/>
                  <a:gd name="T34" fmla="*/ 10 w 60"/>
                  <a:gd name="T35" fmla="*/ 82 h 112"/>
                  <a:gd name="T36" fmla="*/ 8 w 60"/>
                  <a:gd name="T37" fmla="*/ 72 h 112"/>
                  <a:gd name="T38" fmla="*/ 4 w 60"/>
                  <a:gd name="T39" fmla="*/ 60 h 112"/>
                  <a:gd name="T40" fmla="*/ 2 w 60"/>
                  <a:gd name="T41" fmla="*/ 46 h 112"/>
                  <a:gd name="T42" fmla="*/ 0 w 60"/>
                  <a:gd name="T43" fmla="*/ 30 h 112"/>
                  <a:gd name="T44" fmla="*/ 10 w 60"/>
                  <a:gd name="T45" fmla="*/ 0 h 1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0"/>
                  <a:gd name="T70" fmla="*/ 0 h 112"/>
                  <a:gd name="T71" fmla="*/ 60 w 60"/>
                  <a:gd name="T72" fmla="*/ 112 h 1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0" h="112">
                    <a:moveTo>
                      <a:pt x="14" y="0"/>
                    </a:moveTo>
                    <a:lnTo>
                      <a:pt x="14" y="0"/>
                    </a:lnTo>
                    <a:lnTo>
                      <a:pt x="14" y="18"/>
                    </a:lnTo>
                    <a:lnTo>
                      <a:pt x="16" y="34"/>
                    </a:lnTo>
                    <a:lnTo>
                      <a:pt x="18" y="56"/>
                    </a:lnTo>
                    <a:lnTo>
                      <a:pt x="22" y="76"/>
                    </a:lnTo>
                    <a:lnTo>
                      <a:pt x="26" y="86"/>
                    </a:lnTo>
                    <a:lnTo>
                      <a:pt x="30" y="94"/>
                    </a:lnTo>
                    <a:lnTo>
                      <a:pt x="36" y="100"/>
                    </a:lnTo>
                    <a:lnTo>
                      <a:pt x="44" y="106"/>
                    </a:lnTo>
                    <a:lnTo>
                      <a:pt x="50" y="110"/>
                    </a:lnTo>
                    <a:lnTo>
                      <a:pt x="60" y="112"/>
                    </a:lnTo>
                    <a:lnTo>
                      <a:pt x="52" y="112"/>
                    </a:lnTo>
                    <a:lnTo>
                      <a:pt x="44" y="110"/>
                    </a:lnTo>
                    <a:lnTo>
                      <a:pt x="34" y="106"/>
                    </a:lnTo>
                    <a:lnTo>
                      <a:pt x="24" y="96"/>
                    </a:lnTo>
                    <a:lnTo>
                      <a:pt x="14" y="82"/>
                    </a:lnTo>
                    <a:lnTo>
                      <a:pt x="10" y="72"/>
                    </a:lnTo>
                    <a:lnTo>
                      <a:pt x="6" y="60"/>
                    </a:lnTo>
                    <a:lnTo>
                      <a:pt x="2" y="46"/>
                    </a:lnTo>
                    <a:lnTo>
                      <a:pt x="0" y="3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6" name="Freeform 92"/>
              <p:cNvSpPr>
                <a:spLocks/>
              </p:cNvSpPr>
              <p:nvPr/>
            </p:nvSpPr>
            <p:spPr bwMode="auto">
              <a:xfrm flipH="1">
                <a:off x="3488" y="2948"/>
                <a:ext cx="144" cy="214"/>
              </a:xfrm>
              <a:custGeom>
                <a:avLst/>
                <a:gdLst>
                  <a:gd name="T0" fmla="*/ 110 w 170"/>
                  <a:gd name="T1" fmla="*/ 32 h 214"/>
                  <a:gd name="T2" fmla="*/ 110 w 170"/>
                  <a:gd name="T3" fmla="*/ 32 h 214"/>
                  <a:gd name="T4" fmla="*/ 112 w 170"/>
                  <a:gd name="T5" fmla="*/ 36 h 214"/>
                  <a:gd name="T6" fmla="*/ 116 w 170"/>
                  <a:gd name="T7" fmla="*/ 46 h 214"/>
                  <a:gd name="T8" fmla="*/ 118 w 170"/>
                  <a:gd name="T9" fmla="*/ 54 h 214"/>
                  <a:gd name="T10" fmla="*/ 119 w 170"/>
                  <a:gd name="T11" fmla="*/ 62 h 214"/>
                  <a:gd name="T12" fmla="*/ 119 w 170"/>
                  <a:gd name="T13" fmla="*/ 72 h 214"/>
                  <a:gd name="T14" fmla="*/ 118 w 170"/>
                  <a:gd name="T15" fmla="*/ 82 h 214"/>
                  <a:gd name="T16" fmla="*/ 118 w 170"/>
                  <a:gd name="T17" fmla="*/ 82 h 214"/>
                  <a:gd name="T18" fmla="*/ 118 w 170"/>
                  <a:gd name="T19" fmla="*/ 88 h 214"/>
                  <a:gd name="T20" fmla="*/ 118 w 170"/>
                  <a:gd name="T21" fmla="*/ 96 h 214"/>
                  <a:gd name="T22" fmla="*/ 119 w 170"/>
                  <a:gd name="T23" fmla="*/ 102 h 214"/>
                  <a:gd name="T24" fmla="*/ 119 w 170"/>
                  <a:gd name="T25" fmla="*/ 102 h 214"/>
                  <a:gd name="T26" fmla="*/ 122 w 170"/>
                  <a:gd name="T27" fmla="*/ 110 h 214"/>
                  <a:gd name="T28" fmla="*/ 120 w 170"/>
                  <a:gd name="T29" fmla="*/ 124 h 214"/>
                  <a:gd name="T30" fmla="*/ 118 w 170"/>
                  <a:gd name="T31" fmla="*/ 142 h 214"/>
                  <a:gd name="T32" fmla="*/ 110 w 170"/>
                  <a:gd name="T33" fmla="*/ 162 h 214"/>
                  <a:gd name="T34" fmla="*/ 110 w 170"/>
                  <a:gd name="T35" fmla="*/ 162 h 214"/>
                  <a:gd name="T36" fmla="*/ 95 w 170"/>
                  <a:gd name="T37" fmla="*/ 214 h 214"/>
                  <a:gd name="T38" fmla="*/ 95 w 170"/>
                  <a:gd name="T39" fmla="*/ 214 h 214"/>
                  <a:gd name="T40" fmla="*/ 87 w 170"/>
                  <a:gd name="T41" fmla="*/ 212 h 214"/>
                  <a:gd name="T42" fmla="*/ 79 w 170"/>
                  <a:gd name="T43" fmla="*/ 210 h 214"/>
                  <a:gd name="T44" fmla="*/ 69 w 170"/>
                  <a:gd name="T45" fmla="*/ 206 h 214"/>
                  <a:gd name="T46" fmla="*/ 56 w 170"/>
                  <a:gd name="T47" fmla="*/ 200 h 214"/>
                  <a:gd name="T48" fmla="*/ 45 w 170"/>
                  <a:gd name="T49" fmla="*/ 192 h 214"/>
                  <a:gd name="T50" fmla="*/ 31 w 170"/>
                  <a:gd name="T51" fmla="*/ 180 h 214"/>
                  <a:gd name="T52" fmla="*/ 20 w 170"/>
                  <a:gd name="T53" fmla="*/ 164 h 214"/>
                  <a:gd name="T54" fmla="*/ 20 w 170"/>
                  <a:gd name="T55" fmla="*/ 164 h 214"/>
                  <a:gd name="T56" fmla="*/ 12 w 170"/>
                  <a:gd name="T57" fmla="*/ 146 h 214"/>
                  <a:gd name="T58" fmla="*/ 6 w 170"/>
                  <a:gd name="T59" fmla="*/ 128 h 214"/>
                  <a:gd name="T60" fmla="*/ 2 w 170"/>
                  <a:gd name="T61" fmla="*/ 110 h 214"/>
                  <a:gd name="T62" fmla="*/ 0 w 170"/>
                  <a:gd name="T63" fmla="*/ 92 h 214"/>
                  <a:gd name="T64" fmla="*/ 0 w 170"/>
                  <a:gd name="T65" fmla="*/ 76 h 214"/>
                  <a:gd name="T66" fmla="*/ 2 w 170"/>
                  <a:gd name="T67" fmla="*/ 62 h 214"/>
                  <a:gd name="T68" fmla="*/ 3 w 170"/>
                  <a:gd name="T69" fmla="*/ 50 h 214"/>
                  <a:gd name="T70" fmla="*/ 6 w 170"/>
                  <a:gd name="T71" fmla="*/ 42 h 214"/>
                  <a:gd name="T72" fmla="*/ 6 w 170"/>
                  <a:gd name="T73" fmla="*/ 42 h 214"/>
                  <a:gd name="T74" fmla="*/ 10 w 170"/>
                  <a:gd name="T75" fmla="*/ 34 h 214"/>
                  <a:gd name="T76" fmla="*/ 17 w 170"/>
                  <a:gd name="T77" fmla="*/ 22 h 214"/>
                  <a:gd name="T78" fmla="*/ 29 w 170"/>
                  <a:gd name="T79" fmla="*/ 12 h 214"/>
                  <a:gd name="T80" fmla="*/ 43 w 170"/>
                  <a:gd name="T81" fmla="*/ 4 h 214"/>
                  <a:gd name="T82" fmla="*/ 52 w 170"/>
                  <a:gd name="T83" fmla="*/ 2 h 214"/>
                  <a:gd name="T84" fmla="*/ 58 w 170"/>
                  <a:gd name="T85" fmla="*/ 0 h 214"/>
                  <a:gd name="T86" fmla="*/ 68 w 170"/>
                  <a:gd name="T87" fmla="*/ 0 h 214"/>
                  <a:gd name="T88" fmla="*/ 76 w 170"/>
                  <a:gd name="T89" fmla="*/ 2 h 214"/>
                  <a:gd name="T90" fmla="*/ 85 w 170"/>
                  <a:gd name="T91" fmla="*/ 6 h 214"/>
                  <a:gd name="T92" fmla="*/ 93 w 170"/>
                  <a:gd name="T93" fmla="*/ 12 h 214"/>
                  <a:gd name="T94" fmla="*/ 102 w 170"/>
                  <a:gd name="T95" fmla="*/ 20 h 214"/>
                  <a:gd name="T96" fmla="*/ 110 w 170"/>
                  <a:gd name="T97" fmla="*/ 32 h 214"/>
                  <a:gd name="T98" fmla="*/ 110 w 170"/>
                  <a:gd name="T99" fmla="*/ 32 h 21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70"/>
                  <a:gd name="T151" fmla="*/ 0 h 214"/>
                  <a:gd name="T152" fmla="*/ 170 w 170"/>
                  <a:gd name="T153" fmla="*/ 214 h 21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70" h="214">
                    <a:moveTo>
                      <a:pt x="154" y="32"/>
                    </a:moveTo>
                    <a:lnTo>
                      <a:pt x="154" y="32"/>
                    </a:lnTo>
                    <a:lnTo>
                      <a:pt x="156" y="36"/>
                    </a:lnTo>
                    <a:lnTo>
                      <a:pt x="162" y="46"/>
                    </a:lnTo>
                    <a:lnTo>
                      <a:pt x="164" y="54"/>
                    </a:lnTo>
                    <a:lnTo>
                      <a:pt x="166" y="62"/>
                    </a:lnTo>
                    <a:lnTo>
                      <a:pt x="166" y="72"/>
                    </a:lnTo>
                    <a:lnTo>
                      <a:pt x="164" y="82"/>
                    </a:lnTo>
                    <a:lnTo>
                      <a:pt x="164" y="88"/>
                    </a:lnTo>
                    <a:lnTo>
                      <a:pt x="164" y="96"/>
                    </a:lnTo>
                    <a:lnTo>
                      <a:pt x="166" y="102"/>
                    </a:lnTo>
                    <a:lnTo>
                      <a:pt x="170" y="110"/>
                    </a:lnTo>
                    <a:lnTo>
                      <a:pt x="168" y="124"/>
                    </a:lnTo>
                    <a:lnTo>
                      <a:pt x="164" y="142"/>
                    </a:lnTo>
                    <a:lnTo>
                      <a:pt x="154" y="162"/>
                    </a:lnTo>
                    <a:lnTo>
                      <a:pt x="132" y="214"/>
                    </a:lnTo>
                    <a:lnTo>
                      <a:pt x="122" y="212"/>
                    </a:lnTo>
                    <a:lnTo>
                      <a:pt x="110" y="210"/>
                    </a:lnTo>
                    <a:lnTo>
                      <a:pt x="96" y="206"/>
                    </a:lnTo>
                    <a:lnTo>
                      <a:pt x="78" y="200"/>
                    </a:lnTo>
                    <a:lnTo>
                      <a:pt x="62" y="192"/>
                    </a:lnTo>
                    <a:lnTo>
                      <a:pt x="44" y="180"/>
                    </a:lnTo>
                    <a:lnTo>
                      <a:pt x="28" y="164"/>
                    </a:lnTo>
                    <a:lnTo>
                      <a:pt x="16" y="146"/>
                    </a:lnTo>
                    <a:lnTo>
                      <a:pt x="8" y="128"/>
                    </a:lnTo>
                    <a:lnTo>
                      <a:pt x="2" y="110"/>
                    </a:lnTo>
                    <a:lnTo>
                      <a:pt x="0" y="92"/>
                    </a:lnTo>
                    <a:lnTo>
                      <a:pt x="0" y="76"/>
                    </a:lnTo>
                    <a:lnTo>
                      <a:pt x="2" y="62"/>
                    </a:lnTo>
                    <a:lnTo>
                      <a:pt x="4" y="50"/>
                    </a:lnTo>
                    <a:lnTo>
                      <a:pt x="8" y="42"/>
                    </a:lnTo>
                    <a:lnTo>
                      <a:pt x="14" y="34"/>
                    </a:lnTo>
                    <a:lnTo>
                      <a:pt x="24" y="22"/>
                    </a:lnTo>
                    <a:lnTo>
                      <a:pt x="40" y="12"/>
                    </a:lnTo>
                    <a:lnTo>
                      <a:pt x="60" y="4"/>
                    </a:lnTo>
                    <a:lnTo>
                      <a:pt x="72" y="2"/>
                    </a:lnTo>
                    <a:lnTo>
                      <a:pt x="82" y="0"/>
                    </a:lnTo>
                    <a:lnTo>
                      <a:pt x="94" y="0"/>
                    </a:lnTo>
                    <a:lnTo>
                      <a:pt x="106" y="2"/>
                    </a:lnTo>
                    <a:lnTo>
                      <a:pt x="118" y="6"/>
                    </a:lnTo>
                    <a:lnTo>
                      <a:pt x="130" y="12"/>
                    </a:lnTo>
                    <a:lnTo>
                      <a:pt x="142" y="20"/>
                    </a:lnTo>
                    <a:lnTo>
                      <a:pt x="154" y="32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7" name="Freeform 93"/>
              <p:cNvSpPr>
                <a:spLocks/>
              </p:cNvSpPr>
              <p:nvPr/>
            </p:nvSpPr>
            <p:spPr bwMode="auto">
              <a:xfrm flipH="1">
                <a:off x="3517" y="3072"/>
                <a:ext cx="130" cy="386"/>
              </a:xfrm>
              <a:custGeom>
                <a:avLst/>
                <a:gdLst>
                  <a:gd name="T0" fmla="*/ 77 w 154"/>
                  <a:gd name="T1" fmla="*/ 68 h 386"/>
                  <a:gd name="T2" fmla="*/ 77 w 154"/>
                  <a:gd name="T3" fmla="*/ 68 h 386"/>
                  <a:gd name="T4" fmla="*/ 77 w 154"/>
                  <a:gd name="T5" fmla="*/ 84 h 386"/>
                  <a:gd name="T6" fmla="*/ 77 w 154"/>
                  <a:gd name="T7" fmla="*/ 100 h 386"/>
                  <a:gd name="T8" fmla="*/ 75 w 154"/>
                  <a:gd name="T9" fmla="*/ 124 h 386"/>
                  <a:gd name="T10" fmla="*/ 75 w 154"/>
                  <a:gd name="T11" fmla="*/ 124 h 386"/>
                  <a:gd name="T12" fmla="*/ 75 w 154"/>
                  <a:gd name="T13" fmla="*/ 130 h 386"/>
                  <a:gd name="T14" fmla="*/ 75 w 154"/>
                  <a:gd name="T15" fmla="*/ 136 h 386"/>
                  <a:gd name="T16" fmla="*/ 79 w 154"/>
                  <a:gd name="T17" fmla="*/ 146 h 386"/>
                  <a:gd name="T18" fmla="*/ 84 w 154"/>
                  <a:gd name="T19" fmla="*/ 156 h 386"/>
                  <a:gd name="T20" fmla="*/ 91 w 154"/>
                  <a:gd name="T21" fmla="*/ 166 h 386"/>
                  <a:gd name="T22" fmla="*/ 104 w 154"/>
                  <a:gd name="T23" fmla="*/ 178 h 386"/>
                  <a:gd name="T24" fmla="*/ 110 w 154"/>
                  <a:gd name="T25" fmla="*/ 182 h 386"/>
                  <a:gd name="T26" fmla="*/ 110 w 154"/>
                  <a:gd name="T27" fmla="*/ 182 h 386"/>
                  <a:gd name="T28" fmla="*/ 106 w 154"/>
                  <a:gd name="T29" fmla="*/ 214 h 386"/>
                  <a:gd name="T30" fmla="*/ 94 w 154"/>
                  <a:gd name="T31" fmla="*/ 282 h 386"/>
                  <a:gd name="T32" fmla="*/ 89 w 154"/>
                  <a:gd name="T33" fmla="*/ 320 h 386"/>
                  <a:gd name="T34" fmla="*/ 80 w 154"/>
                  <a:gd name="T35" fmla="*/ 352 h 386"/>
                  <a:gd name="T36" fmla="*/ 77 w 154"/>
                  <a:gd name="T37" fmla="*/ 366 h 386"/>
                  <a:gd name="T38" fmla="*/ 73 w 154"/>
                  <a:gd name="T39" fmla="*/ 376 h 386"/>
                  <a:gd name="T40" fmla="*/ 68 w 154"/>
                  <a:gd name="T41" fmla="*/ 382 h 386"/>
                  <a:gd name="T42" fmla="*/ 66 w 154"/>
                  <a:gd name="T43" fmla="*/ 386 h 386"/>
                  <a:gd name="T44" fmla="*/ 66 w 154"/>
                  <a:gd name="T45" fmla="*/ 386 h 386"/>
                  <a:gd name="T46" fmla="*/ 62 w 154"/>
                  <a:gd name="T47" fmla="*/ 384 h 386"/>
                  <a:gd name="T48" fmla="*/ 57 w 154"/>
                  <a:gd name="T49" fmla="*/ 380 h 386"/>
                  <a:gd name="T50" fmla="*/ 52 w 154"/>
                  <a:gd name="T51" fmla="*/ 370 h 386"/>
                  <a:gd name="T52" fmla="*/ 48 w 154"/>
                  <a:gd name="T53" fmla="*/ 358 h 386"/>
                  <a:gd name="T54" fmla="*/ 39 w 154"/>
                  <a:gd name="T55" fmla="*/ 328 h 386"/>
                  <a:gd name="T56" fmla="*/ 30 w 154"/>
                  <a:gd name="T57" fmla="*/ 292 h 386"/>
                  <a:gd name="T58" fmla="*/ 13 w 154"/>
                  <a:gd name="T59" fmla="*/ 218 h 386"/>
                  <a:gd name="T60" fmla="*/ 6 w 154"/>
                  <a:gd name="T61" fmla="*/ 190 h 386"/>
                  <a:gd name="T62" fmla="*/ 0 w 154"/>
                  <a:gd name="T63" fmla="*/ 172 h 386"/>
                  <a:gd name="T64" fmla="*/ 0 w 154"/>
                  <a:gd name="T65" fmla="*/ 172 h 386"/>
                  <a:gd name="T66" fmla="*/ 4 w 154"/>
                  <a:gd name="T67" fmla="*/ 170 h 386"/>
                  <a:gd name="T68" fmla="*/ 14 w 154"/>
                  <a:gd name="T69" fmla="*/ 164 h 386"/>
                  <a:gd name="T70" fmla="*/ 19 w 154"/>
                  <a:gd name="T71" fmla="*/ 158 h 386"/>
                  <a:gd name="T72" fmla="*/ 24 w 154"/>
                  <a:gd name="T73" fmla="*/ 152 h 386"/>
                  <a:gd name="T74" fmla="*/ 29 w 154"/>
                  <a:gd name="T75" fmla="*/ 144 h 386"/>
                  <a:gd name="T76" fmla="*/ 31 w 154"/>
                  <a:gd name="T77" fmla="*/ 134 h 386"/>
                  <a:gd name="T78" fmla="*/ 31 w 154"/>
                  <a:gd name="T79" fmla="*/ 134 h 386"/>
                  <a:gd name="T80" fmla="*/ 33 w 154"/>
                  <a:gd name="T81" fmla="*/ 122 h 386"/>
                  <a:gd name="T82" fmla="*/ 35 w 154"/>
                  <a:gd name="T83" fmla="*/ 106 h 386"/>
                  <a:gd name="T84" fmla="*/ 35 w 154"/>
                  <a:gd name="T85" fmla="*/ 72 h 386"/>
                  <a:gd name="T86" fmla="*/ 33 w 154"/>
                  <a:gd name="T87" fmla="*/ 36 h 386"/>
                  <a:gd name="T88" fmla="*/ 31 w 154"/>
                  <a:gd name="T89" fmla="*/ 8 h 386"/>
                  <a:gd name="T90" fmla="*/ 31 w 154"/>
                  <a:gd name="T91" fmla="*/ 8 h 386"/>
                  <a:gd name="T92" fmla="*/ 31 w 154"/>
                  <a:gd name="T93" fmla="*/ 4 h 386"/>
                  <a:gd name="T94" fmla="*/ 33 w 154"/>
                  <a:gd name="T95" fmla="*/ 2 h 386"/>
                  <a:gd name="T96" fmla="*/ 35 w 154"/>
                  <a:gd name="T97" fmla="*/ 0 h 386"/>
                  <a:gd name="T98" fmla="*/ 37 w 154"/>
                  <a:gd name="T99" fmla="*/ 0 h 386"/>
                  <a:gd name="T100" fmla="*/ 44 w 154"/>
                  <a:gd name="T101" fmla="*/ 2 h 386"/>
                  <a:gd name="T102" fmla="*/ 52 w 154"/>
                  <a:gd name="T103" fmla="*/ 10 h 386"/>
                  <a:gd name="T104" fmla="*/ 62 w 154"/>
                  <a:gd name="T105" fmla="*/ 20 h 386"/>
                  <a:gd name="T106" fmla="*/ 68 w 154"/>
                  <a:gd name="T107" fmla="*/ 34 h 386"/>
                  <a:gd name="T108" fmla="*/ 74 w 154"/>
                  <a:gd name="T109" fmla="*/ 50 h 386"/>
                  <a:gd name="T110" fmla="*/ 75 w 154"/>
                  <a:gd name="T111" fmla="*/ 58 h 386"/>
                  <a:gd name="T112" fmla="*/ 77 w 154"/>
                  <a:gd name="T113" fmla="*/ 68 h 386"/>
                  <a:gd name="T114" fmla="*/ 77 w 154"/>
                  <a:gd name="T115" fmla="*/ 68 h 38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54"/>
                  <a:gd name="T175" fmla="*/ 0 h 386"/>
                  <a:gd name="T176" fmla="*/ 154 w 154"/>
                  <a:gd name="T177" fmla="*/ 386 h 38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54" h="386">
                    <a:moveTo>
                      <a:pt x="108" y="68"/>
                    </a:moveTo>
                    <a:lnTo>
                      <a:pt x="108" y="68"/>
                    </a:lnTo>
                    <a:lnTo>
                      <a:pt x="108" y="84"/>
                    </a:lnTo>
                    <a:lnTo>
                      <a:pt x="108" y="100"/>
                    </a:lnTo>
                    <a:lnTo>
                      <a:pt x="106" y="124"/>
                    </a:lnTo>
                    <a:lnTo>
                      <a:pt x="106" y="130"/>
                    </a:lnTo>
                    <a:lnTo>
                      <a:pt x="106" y="136"/>
                    </a:lnTo>
                    <a:lnTo>
                      <a:pt x="110" y="146"/>
                    </a:lnTo>
                    <a:lnTo>
                      <a:pt x="118" y="156"/>
                    </a:lnTo>
                    <a:lnTo>
                      <a:pt x="128" y="166"/>
                    </a:lnTo>
                    <a:lnTo>
                      <a:pt x="146" y="178"/>
                    </a:lnTo>
                    <a:lnTo>
                      <a:pt x="154" y="182"/>
                    </a:lnTo>
                    <a:lnTo>
                      <a:pt x="148" y="214"/>
                    </a:lnTo>
                    <a:lnTo>
                      <a:pt x="132" y="282"/>
                    </a:lnTo>
                    <a:lnTo>
                      <a:pt x="124" y="320"/>
                    </a:lnTo>
                    <a:lnTo>
                      <a:pt x="112" y="352"/>
                    </a:lnTo>
                    <a:lnTo>
                      <a:pt x="108" y="366"/>
                    </a:lnTo>
                    <a:lnTo>
                      <a:pt x="102" y="376"/>
                    </a:lnTo>
                    <a:lnTo>
                      <a:pt x="96" y="382"/>
                    </a:lnTo>
                    <a:lnTo>
                      <a:pt x="92" y="386"/>
                    </a:lnTo>
                    <a:lnTo>
                      <a:pt x="86" y="384"/>
                    </a:lnTo>
                    <a:lnTo>
                      <a:pt x="80" y="380"/>
                    </a:lnTo>
                    <a:lnTo>
                      <a:pt x="74" y="370"/>
                    </a:lnTo>
                    <a:lnTo>
                      <a:pt x="68" y="358"/>
                    </a:lnTo>
                    <a:lnTo>
                      <a:pt x="54" y="328"/>
                    </a:lnTo>
                    <a:lnTo>
                      <a:pt x="42" y="292"/>
                    </a:lnTo>
                    <a:lnTo>
                      <a:pt x="18" y="218"/>
                    </a:lnTo>
                    <a:lnTo>
                      <a:pt x="8" y="190"/>
                    </a:lnTo>
                    <a:lnTo>
                      <a:pt x="0" y="172"/>
                    </a:lnTo>
                    <a:lnTo>
                      <a:pt x="6" y="170"/>
                    </a:lnTo>
                    <a:lnTo>
                      <a:pt x="20" y="164"/>
                    </a:lnTo>
                    <a:lnTo>
                      <a:pt x="26" y="158"/>
                    </a:lnTo>
                    <a:lnTo>
                      <a:pt x="34" y="152"/>
                    </a:lnTo>
                    <a:lnTo>
                      <a:pt x="40" y="144"/>
                    </a:lnTo>
                    <a:lnTo>
                      <a:pt x="44" y="134"/>
                    </a:lnTo>
                    <a:lnTo>
                      <a:pt x="46" y="122"/>
                    </a:lnTo>
                    <a:lnTo>
                      <a:pt x="48" y="106"/>
                    </a:lnTo>
                    <a:lnTo>
                      <a:pt x="48" y="72"/>
                    </a:lnTo>
                    <a:lnTo>
                      <a:pt x="46" y="36"/>
                    </a:lnTo>
                    <a:lnTo>
                      <a:pt x="44" y="8"/>
                    </a:lnTo>
                    <a:lnTo>
                      <a:pt x="44" y="4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4" y="10"/>
                    </a:lnTo>
                    <a:lnTo>
                      <a:pt x="86" y="20"/>
                    </a:lnTo>
                    <a:lnTo>
                      <a:pt x="96" y="34"/>
                    </a:lnTo>
                    <a:lnTo>
                      <a:pt x="104" y="50"/>
                    </a:lnTo>
                    <a:lnTo>
                      <a:pt x="106" y="58"/>
                    </a:lnTo>
                    <a:lnTo>
                      <a:pt x="108" y="68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8" name="Freeform 94"/>
              <p:cNvSpPr>
                <a:spLocks/>
              </p:cNvSpPr>
              <p:nvPr/>
            </p:nvSpPr>
            <p:spPr bwMode="auto">
              <a:xfrm flipH="1">
                <a:off x="3523" y="3222"/>
                <a:ext cx="139" cy="176"/>
              </a:xfrm>
              <a:custGeom>
                <a:avLst/>
                <a:gdLst>
                  <a:gd name="T0" fmla="*/ 36 w 164"/>
                  <a:gd name="T1" fmla="*/ 4 h 176"/>
                  <a:gd name="T2" fmla="*/ 36 w 164"/>
                  <a:gd name="T3" fmla="*/ 4 h 176"/>
                  <a:gd name="T4" fmla="*/ 40 w 164"/>
                  <a:gd name="T5" fmla="*/ 8 h 176"/>
                  <a:gd name="T6" fmla="*/ 47 w 164"/>
                  <a:gd name="T7" fmla="*/ 12 h 176"/>
                  <a:gd name="T8" fmla="*/ 54 w 164"/>
                  <a:gd name="T9" fmla="*/ 14 h 176"/>
                  <a:gd name="T10" fmla="*/ 64 w 164"/>
                  <a:gd name="T11" fmla="*/ 16 h 176"/>
                  <a:gd name="T12" fmla="*/ 73 w 164"/>
                  <a:gd name="T13" fmla="*/ 14 h 176"/>
                  <a:gd name="T14" fmla="*/ 83 w 164"/>
                  <a:gd name="T15" fmla="*/ 10 h 176"/>
                  <a:gd name="T16" fmla="*/ 93 w 164"/>
                  <a:gd name="T17" fmla="*/ 0 h 176"/>
                  <a:gd name="T18" fmla="*/ 93 w 164"/>
                  <a:gd name="T19" fmla="*/ 0 h 176"/>
                  <a:gd name="T20" fmla="*/ 97 w 164"/>
                  <a:gd name="T21" fmla="*/ 0 h 176"/>
                  <a:gd name="T22" fmla="*/ 101 w 164"/>
                  <a:gd name="T23" fmla="*/ 4 h 176"/>
                  <a:gd name="T24" fmla="*/ 102 w 164"/>
                  <a:gd name="T25" fmla="*/ 8 h 176"/>
                  <a:gd name="T26" fmla="*/ 102 w 164"/>
                  <a:gd name="T27" fmla="*/ 8 h 176"/>
                  <a:gd name="T28" fmla="*/ 111 w 164"/>
                  <a:gd name="T29" fmla="*/ 42 h 176"/>
                  <a:gd name="T30" fmla="*/ 116 w 164"/>
                  <a:gd name="T31" fmla="*/ 64 h 176"/>
                  <a:gd name="T32" fmla="*/ 118 w 164"/>
                  <a:gd name="T33" fmla="*/ 72 h 176"/>
                  <a:gd name="T34" fmla="*/ 118 w 164"/>
                  <a:gd name="T35" fmla="*/ 78 h 176"/>
                  <a:gd name="T36" fmla="*/ 118 w 164"/>
                  <a:gd name="T37" fmla="*/ 78 h 176"/>
                  <a:gd name="T38" fmla="*/ 112 w 164"/>
                  <a:gd name="T39" fmla="*/ 94 h 176"/>
                  <a:gd name="T40" fmla="*/ 101 w 164"/>
                  <a:gd name="T41" fmla="*/ 122 h 176"/>
                  <a:gd name="T42" fmla="*/ 83 w 164"/>
                  <a:gd name="T43" fmla="*/ 158 h 176"/>
                  <a:gd name="T44" fmla="*/ 83 w 164"/>
                  <a:gd name="T45" fmla="*/ 158 h 176"/>
                  <a:gd name="T46" fmla="*/ 75 w 164"/>
                  <a:gd name="T47" fmla="*/ 168 h 176"/>
                  <a:gd name="T48" fmla="*/ 69 w 164"/>
                  <a:gd name="T49" fmla="*/ 174 h 176"/>
                  <a:gd name="T50" fmla="*/ 66 w 164"/>
                  <a:gd name="T51" fmla="*/ 176 h 176"/>
                  <a:gd name="T52" fmla="*/ 64 w 164"/>
                  <a:gd name="T53" fmla="*/ 176 h 176"/>
                  <a:gd name="T54" fmla="*/ 64 w 164"/>
                  <a:gd name="T55" fmla="*/ 176 h 176"/>
                  <a:gd name="T56" fmla="*/ 52 w 164"/>
                  <a:gd name="T57" fmla="*/ 166 h 176"/>
                  <a:gd name="T58" fmla="*/ 31 w 164"/>
                  <a:gd name="T59" fmla="*/ 144 h 176"/>
                  <a:gd name="T60" fmla="*/ 0 w 164"/>
                  <a:gd name="T61" fmla="*/ 112 h 176"/>
                  <a:gd name="T62" fmla="*/ 36 w 164"/>
                  <a:gd name="T63" fmla="*/ 4 h 1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4"/>
                  <a:gd name="T97" fmla="*/ 0 h 176"/>
                  <a:gd name="T98" fmla="*/ 164 w 164"/>
                  <a:gd name="T99" fmla="*/ 176 h 1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4" h="176">
                    <a:moveTo>
                      <a:pt x="50" y="4"/>
                    </a:moveTo>
                    <a:lnTo>
                      <a:pt x="50" y="4"/>
                    </a:lnTo>
                    <a:lnTo>
                      <a:pt x="56" y="8"/>
                    </a:lnTo>
                    <a:lnTo>
                      <a:pt x="66" y="12"/>
                    </a:lnTo>
                    <a:lnTo>
                      <a:pt x="76" y="14"/>
                    </a:lnTo>
                    <a:lnTo>
                      <a:pt x="88" y="16"/>
                    </a:lnTo>
                    <a:lnTo>
                      <a:pt x="102" y="14"/>
                    </a:lnTo>
                    <a:lnTo>
                      <a:pt x="116" y="1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0" y="4"/>
                    </a:lnTo>
                    <a:lnTo>
                      <a:pt x="142" y="8"/>
                    </a:lnTo>
                    <a:lnTo>
                      <a:pt x="154" y="42"/>
                    </a:lnTo>
                    <a:lnTo>
                      <a:pt x="162" y="64"/>
                    </a:lnTo>
                    <a:lnTo>
                      <a:pt x="164" y="72"/>
                    </a:lnTo>
                    <a:lnTo>
                      <a:pt x="164" y="78"/>
                    </a:lnTo>
                    <a:lnTo>
                      <a:pt x="156" y="94"/>
                    </a:lnTo>
                    <a:lnTo>
                      <a:pt x="140" y="122"/>
                    </a:lnTo>
                    <a:lnTo>
                      <a:pt x="116" y="158"/>
                    </a:lnTo>
                    <a:lnTo>
                      <a:pt x="104" y="168"/>
                    </a:lnTo>
                    <a:lnTo>
                      <a:pt x="96" y="174"/>
                    </a:lnTo>
                    <a:lnTo>
                      <a:pt x="92" y="176"/>
                    </a:lnTo>
                    <a:lnTo>
                      <a:pt x="88" y="176"/>
                    </a:lnTo>
                    <a:lnTo>
                      <a:pt x="72" y="166"/>
                    </a:lnTo>
                    <a:lnTo>
                      <a:pt x="42" y="144"/>
                    </a:lnTo>
                    <a:lnTo>
                      <a:pt x="0" y="112"/>
                    </a:ln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9" name="Freeform 95"/>
              <p:cNvSpPr>
                <a:spLocks/>
              </p:cNvSpPr>
              <p:nvPr/>
            </p:nvSpPr>
            <p:spPr bwMode="auto">
              <a:xfrm flipH="1">
                <a:off x="3501" y="2936"/>
                <a:ext cx="156" cy="192"/>
              </a:xfrm>
              <a:custGeom>
                <a:avLst/>
                <a:gdLst>
                  <a:gd name="T0" fmla="*/ 132 w 184"/>
                  <a:gd name="T1" fmla="*/ 44 h 192"/>
                  <a:gd name="T2" fmla="*/ 132 w 184"/>
                  <a:gd name="T3" fmla="*/ 44 h 192"/>
                  <a:gd name="T4" fmla="*/ 132 w 184"/>
                  <a:gd name="T5" fmla="*/ 40 h 192"/>
                  <a:gd name="T6" fmla="*/ 131 w 184"/>
                  <a:gd name="T7" fmla="*/ 36 h 192"/>
                  <a:gd name="T8" fmla="*/ 128 w 184"/>
                  <a:gd name="T9" fmla="*/ 32 h 192"/>
                  <a:gd name="T10" fmla="*/ 124 w 184"/>
                  <a:gd name="T11" fmla="*/ 26 h 192"/>
                  <a:gd name="T12" fmla="*/ 115 w 184"/>
                  <a:gd name="T13" fmla="*/ 20 h 192"/>
                  <a:gd name="T14" fmla="*/ 103 w 184"/>
                  <a:gd name="T15" fmla="*/ 12 h 192"/>
                  <a:gd name="T16" fmla="*/ 87 w 184"/>
                  <a:gd name="T17" fmla="*/ 6 h 192"/>
                  <a:gd name="T18" fmla="*/ 87 w 184"/>
                  <a:gd name="T19" fmla="*/ 6 h 192"/>
                  <a:gd name="T20" fmla="*/ 72 w 184"/>
                  <a:gd name="T21" fmla="*/ 2 h 192"/>
                  <a:gd name="T22" fmla="*/ 56 w 184"/>
                  <a:gd name="T23" fmla="*/ 0 h 192"/>
                  <a:gd name="T24" fmla="*/ 43 w 184"/>
                  <a:gd name="T25" fmla="*/ 2 h 192"/>
                  <a:gd name="T26" fmla="*/ 31 w 184"/>
                  <a:gd name="T27" fmla="*/ 6 h 192"/>
                  <a:gd name="T28" fmla="*/ 21 w 184"/>
                  <a:gd name="T29" fmla="*/ 14 h 192"/>
                  <a:gd name="T30" fmla="*/ 14 w 184"/>
                  <a:gd name="T31" fmla="*/ 26 h 192"/>
                  <a:gd name="T32" fmla="*/ 7 w 184"/>
                  <a:gd name="T33" fmla="*/ 40 h 192"/>
                  <a:gd name="T34" fmla="*/ 3 w 184"/>
                  <a:gd name="T35" fmla="*/ 58 h 192"/>
                  <a:gd name="T36" fmla="*/ 3 w 184"/>
                  <a:gd name="T37" fmla="*/ 58 h 192"/>
                  <a:gd name="T38" fmla="*/ 0 w 184"/>
                  <a:gd name="T39" fmla="*/ 76 h 192"/>
                  <a:gd name="T40" fmla="*/ 0 w 184"/>
                  <a:gd name="T41" fmla="*/ 92 h 192"/>
                  <a:gd name="T42" fmla="*/ 3 w 184"/>
                  <a:gd name="T43" fmla="*/ 108 h 192"/>
                  <a:gd name="T44" fmla="*/ 6 w 184"/>
                  <a:gd name="T45" fmla="*/ 122 h 192"/>
                  <a:gd name="T46" fmla="*/ 12 w 184"/>
                  <a:gd name="T47" fmla="*/ 138 h 192"/>
                  <a:gd name="T48" fmla="*/ 17 w 184"/>
                  <a:gd name="T49" fmla="*/ 150 h 192"/>
                  <a:gd name="T50" fmla="*/ 26 w 184"/>
                  <a:gd name="T51" fmla="*/ 164 h 192"/>
                  <a:gd name="T52" fmla="*/ 35 w 184"/>
                  <a:gd name="T53" fmla="*/ 176 h 192"/>
                  <a:gd name="T54" fmla="*/ 35 w 184"/>
                  <a:gd name="T55" fmla="*/ 176 h 192"/>
                  <a:gd name="T56" fmla="*/ 37 w 184"/>
                  <a:gd name="T57" fmla="*/ 180 h 192"/>
                  <a:gd name="T58" fmla="*/ 40 w 184"/>
                  <a:gd name="T59" fmla="*/ 186 h 192"/>
                  <a:gd name="T60" fmla="*/ 43 w 184"/>
                  <a:gd name="T61" fmla="*/ 192 h 192"/>
                  <a:gd name="T62" fmla="*/ 43 w 184"/>
                  <a:gd name="T63" fmla="*/ 192 h 192"/>
                  <a:gd name="T64" fmla="*/ 43 w 184"/>
                  <a:gd name="T65" fmla="*/ 180 h 192"/>
                  <a:gd name="T66" fmla="*/ 43 w 184"/>
                  <a:gd name="T67" fmla="*/ 166 h 192"/>
                  <a:gd name="T68" fmla="*/ 40 w 184"/>
                  <a:gd name="T69" fmla="*/ 150 h 192"/>
                  <a:gd name="T70" fmla="*/ 40 w 184"/>
                  <a:gd name="T71" fmla="*/ 150 h 192"/>
                  <a:gd name="T72" fmla="*/ 40 w 184"/>
                  <a:gd name="T73" fmla="*/ 144 h 192"/>
                  <a:gd name="T74" fmla="*/ 42 w 184"/>
                  <a:gd name="T75" fmla="*/ 140 h 192"/>
                  <a:gd name="T76" fmla="*/ 47 w 184"/>
                  <a:gd name="T77" fmla="*/ 132 h 192"/>
                  <a:gd name="T78" fmla="*/ 52 w 184"/>
                  <a:gd name="T79" fmla="*/ 126 h 192"/>
                  <a:gd name="T80" fmla="*/ 58 w 184"/>
                  <a:gd name="T81" fmla="*/ 116 h 192"/>
                  <a:gd name="T82" fmla="*/ 64 w 184"/>
                  <a:gd name="T83" fmla="*/ 98 h 192"/>
                  <a:gd name="T84" fmla="*/ 69 w 184"/>
                  <a:gd name="T85" fmla="*/ 74 h 192"/>
                  <a:gd name="T86" fmla="*/ 69 w 184"/>
                  <a:gd name="T87" fmla="*/ 74 h 192"/>
                  <a:gd name="T88" fmla="*/ 72 w 184"/>
                  <a:gd name="T89" fmla="*/ 66 h 192"/>
                  <a:gd name="T90" fmla="*/ 75 w 184"/>
                  <a:gd name="T91" fmla="*/ 56 h 192"/>
                  <a:gd name="T92" fmla="*/ 79 w 184"/>
                  <a:gd name="T93" fmla="*/ 48 h 192"/>
                  <a:gd name="T94" fmla="*/ 85 w 184"/>
                  <a:gd name="T95" fmla="*/ 42 h 192"/>
                  <a:gd name="T96" fmla="*/ 91 w 184"/>
                  <a:gd name="T97" fmla="*/ 36 h 192"/>
                  <a:gd name="T98" fmla="*/ 97 w 184"/>
                  <a:gd name="T99" fmla="*/ 34 h 192"/>
                  <a:gd name="T100" fmla="*/ 105 w 184"/>
                  <a:gd name="T101" fmla="*/ 32 h 192"/>
                  <a:gd name="T102" fmla="*/ 115 w 184"/>
                  <a:gd name="T103" fmla="*/ 36 h 192"/>
                  <a:gd name="T104" fmla="*/ 115 w 184"/>
                  <a:gd name="T105" fmla="*/ 36 h 192"/>
                  <a:gd name="T106" fmla="*/ 120 w 184"/>
                  <a:gd name="T107" fmla="*/ 34 h 192"/>
                  <a:gd name="T108" fmla="*/ 125 w 184"/>
                  <a:gd name="T109" fmla="*/ 36 h 192"/>
                  <a:gd name="T110" fmla="*/ 132 w 184"/>
                  <a:gd name="T111" fmla="*/ 44 h 192"/>
                  <a:gd name="T112" fmla="*/ 132 w 184"/>
                  <a:gd name="T113" fmla="*/ 44 h 1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4"/>
                  <a:gd name="T172" fmla="*/ 0 h 192"/>
                  <a:gd name="T173" fmla="*/ 184 w 184"/>
                  <a:gd name="T174" fmla="*/ 192 h 1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4" h="192">
                    <a:moveTo>
                      <a:pt x="184" y="44"/>
                    </a:moveTo>
                    <a:lnTo>
                      <a:pt x="184" y="44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8" y="32"/>
                    </a:lnTo>
                    <a:lnTo>
                      <a:pt x="172" y="26"/>
                    </a:lnTo>
                    <a:lnTo>
                      <a:pt x="160" y="20"/>
                    </a:lnTo>
                    <a:lnTo>
                      <a:pt x="144" y="12"/>
                    </a:lnTo>
                    <a:lnTo>
                      <a:pt x="122" y="6"/>
                    </a:lnTo>
                    <a:lnTo>
                      <a:pt x="100" y="2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4" y="6"/>
                    </a:lnTo>
                    <a:lnTo>
                      <a:pt x="30" y="14"/>
                    </a:lnTo>
                    <a:lnTo>
                      <a:pt x="20" y="26"/>
                    </a:lnTo>
                    <a:lnTo>
                      <a:pt x="10" y="40"/>
                    </a:lnTo>
                    <a:lnTo>
                      <a:pt x="4" y="58"/>
                    </a:lnTo>
                    <a:lnTo>
                      <a:pt x="0" y="76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8" y="122"/>
                    </a:lnTo>
                    <a:lnTo>
                      <a:pt x="16" y="138"/>
                    </a:lnTo>
                    <a:lnTo>
                      <a:pt x="24" y="150"/>
                    </a:lnTo>
                    <a:lnTo>
                      <a:pt x="36" y="164"/>
                    </a:lnTo>
                    <a:lnTo>
                      <a:pt x="48" y="176"/>
                    </a:lnTo>
                    <a:lnTo>
                      <a:pt x="52" y="180"/>
                    </a:lnTo>
                    <a:lnTo>
                      <a:pt x="56" y="186"/>
                    </a:lnTo>
                    <a:lnTo>
                      <a:pt x="60" y="192"/>
                    </a:lnTo>
                    <a:lnTo>
                      <a:pt x="60" y="180"/>
                    </a:lnTo>
                    <a:lnTo>
                      <a:pt x="60" y="166"/>
                    </a:lnTo>
                    <a:lnTo>
                      <a:pt x="56" y="150"/>
                    </a:lnTo>
                    <a:lnTo>
                      <a:pt x="56" y="144"/>
                    </a:lnTo>
                    <a:lnTo>
                      <a:pt x="58" y="140"/>
                    </a:lnTo>
                    <a:lnTo>
                      <a:pt x="66" y="132"/>
                    </a:lnTo>
                    <a:lnTo>
                      <a:pt x="72" y="126"/>
                    </a:lnTo>
                    <a:lnTo>
                      <a:pt x="80" y="116"/>
                    </a:lnTo>
                    <a:lnTo>
                      <a:pt x="88" y="98"/>
                    </a:lnTo>
                    <a:lnTo>
                      <a:pt x="96" y="74"/>
                    </a:lnTo>
                    <a:lnTo>
                      <a:pt x="100" y="66"/>
                    </a:lnTo>
                    <a:lnTo>
                      <a:pt x="104" y="56"/>
                    </a:lnTo>
                    <a:lnTo>
                      <a:pt x="110" y="48"/>
                    </a:lnTo>
                    <a:lnTo>
                      <a:pt x="118" y="42"/>
                    </a:lnTo>
                    <a:lnTo>
                      <a:pt x="126" y="36"/>
                    </a:lnTo>
                    <a:lnTo>
                      <a:pt x="136" y="34"/>
                    </a:lnTo>
                    <a:lnTo>
                      <a:pt x="146" y="32"/>
                    </a:lnTo>
                    <a:lnTo>
                      <a:pt x="160" y="36"/>
                    </a:lnTo>
                    <a:lnTo>
                      <a:pt x="166" y="34"/>
                    </a:lnTo>
                    <a:lnTo>
                      <a:pt x="174" y="36"/>
                    </a:lnTo>
                    <a:lnTo>
                      <a:pt x="18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0" name="Freeform 96"/>
              <p:cNvSpPr>
                <a:spLocks/>
              </p:cNvSpPr>
              <p:nvPr/>
            </p:nvSpPr>
            <p:spPr bwMode="auto">
              <a:xfrm flipH="1">
                <a:off x="3588" y="3034"/>
                <a:ext cx="37" cy="62"/>
              </a:xfrm>
              <a:custGeom>
                <a:avLst/>
                <a:gdLst>
                  <a:gd name="T0" fmla="*/ 29 w 44"/>
                  <a:gd name="T1" fmla="*/ 28 h 62"/>
                  <a:gd name="T2" fmla="*/ 29 w 44"/>
                  <a:gd name="T3" fmla="*/ 28 h 62"/>
                  <a:gd name="T4" fmla="*/ 29 w 44"/>
                  <a:gd name="T5" fmla="*/ 24 h 62"/>
                  <a:gd name="T6" fmla="*/ 25 w 44"/>
                  <a:gd name="T7" fmla="*/ 14 h 62"/>
                  <a:gd name="T8" fmla="*/ 23 w 44"/>
                  <a:gd name="T9" fmla="*/ 10 h 62"/>
                  <a:gd name="T10" fmla="*/ 20 w 44"/>
                  <a:gd name="T11" fmla="*/ 6 h 62"/>
                  <a:gd name="T12" fmla="*/ 16 w 44"/>
                  <a:gd name="T13" fmla="*/ 2 h 62"/>
                  <a:gd name="T14" fmla="*/ 10 w 44"/>
                  <a:gd name="T15" fmla="*/ 0 h 62"/>
                  <a:gd name="T16" fmla="*/ 10 w 44"/>
                  <a:gd name="T17" fmla="*/ 0 h 62"/>
                  <a:gd name="T18" fmla="*/ 6 w 44"/>
                  <a:gd name="T19" fmla="*/ 0 h 62"/>
                  <a:gd name="T20" fmla="*/ 4 w 44"/>
                  <a:gd name="T21" fmla="*/ 2 h 62"/>
                  <a:gd name="T22" fmla="*/ 3 w 44"/>
                  <a:gd name="T23" fmla="*/ 4 h 62"/>
                  <a:gd name="T24" fmla="*/ 2 w 44"/>
                  <a:gd name="T25" fmla="*/ 8 h 62"/>
                  <a:gd name="T26" fmla="*/ 0 w 44"/>
                  <a:gd name="T27" fmla="*/ 16 h 62"/>
                  <a:gd name="T28" fmla="*/ 2 w 44"/>
                  <a:gd name="T29" fmla="*/ 26 h 62"/>
                  <a:gd name="T30" fmla="*/ 4 w 44"/>
                  <a:gd name="T31" fmla="*/ 36 h 62"/>
                  <a:gd name="T32" fmla="*/ 8 w 44"/>
                  <a:gd name="T33" fmla="*/ 46 h 62"/>
                  <a:gd name="T34" fmla="*/ 14 w 44"/>
                  <a:gd name="T35" fmla="*/ 56 h 62"/>
                  <a:gd name="T36" fmla="*/ 21 w 44"/>
                  <a:gd name="T37" fmla="*/ 60 h 62"/>
                  <a:gd name="T38" fmla="*/ 21 w 44"/>
                  <a:gd name="T39" fmla="*/ 60 h 62"/>
                  <a:gd name="T40" fmla="*/ 27 w 44"/>
                  <a:gd name="T41" fmla="*/ 62 h 62"/>
                  <a:gd name="T42" fmla="*/ 29 w 44"/>
                  <a:gd name="T43" fmla="*/ 60 h 62"/>
                  <a:gd name="T44" fmla="*/ 31 w 44"/>
                  <a:gd name="T45" fmla="*/ 54 h 62"/>
                  <a:gd name="T46" fmla="*/ 31 w 44"/>
                  <a:gd name="T47" fmla="*/ 48 h 62"/>
                  <a:gd name="T48" fmla="*/ 29 w 44"/>
                  <a:gd name="T49" fmla="*/ 34 h 62"/>
                  <a:gd name="T50" fmla="*/ 29 w 44"/>
                  <a:gd name="T51" fmla="*/ 28 h 62"/>
                  <a:gd name="T52" fmla="*/ 29 w 44"/>
                  <a:gd name="T53" fmla="*/ 28 h 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4"/>
                  <a:gd name="T82" fmla="*/ 0 h 62"/>
                  <a:gd name="T83" fmla="*/ 44 w 44"/>
                  <a:gd name="T84" fmla="*/ 62 h 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4" h="62">
                    <a:moveTo>
                      <a:pt x="40" y="28"/>
                    </a:moveTo>
                    <a:lnTo>
                      <a:pt x="40" y="28"/>
                    </a:lnTo>
                    <a:lnTo>
                      <a:pt x="40" y="24"/>
                    </a:lnTo>
                    <a:lnTo>
                      <a:pt x="36" y="14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2" y="26"/>
                    </a:lnTo>
                    <a:lnTo>
                      <a:pt x="6" y="36"/>
                    </a:lnTo>
                    <a:lnTo>
                      <a:pt x="12" y="46"/>
                    </a:lnTo>
                    <a:lnTo>
                      <a:pt x="20" y="56"/>
                    </a:lnTo>
                    <a:lnTo>
                      <a:pt x="30" y="60"/>
                    </a:lnTo>
                    <a:lnTo>
                      <a:pt x="38" y="62"/>
                    </a:lnTo>
                    <a:lnTo>
                      <a:pt x="42" y="60"/>
                    </a:lnTo>
                    <a:lnTo>
                      <a:pt x="44" y="54"/>
                    </a:lnTo>
                    <a:lnTo>
                      <a:pt x="44" y="48"/>
                    </a:lnTo>
                    <a:lnTo>
                      <a:pt x="42" y="34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1" name="Freeform 97"/>
              <p:cNvSpPr>
                <a:spLocks/>
              </p:cNvSpPr>
              <p:nvPr/>
            </p:nvSpPr>
            <p:spPr bwMode="auto">
              <a:xfrm flipH="1">
                <a:off x="3488" y="3038"/>
                <a:ext cx="18" cy="14"/>
              </a:xfrm>
              <a:custGeom>
                <a:avLst/>
                <a:gdLst>
                  <a:gd name="T0" fmla="*/ 0 w 22"/>
                  <a:gd name="T1" fmla="*/ 14 h 14"/>
                  <a:gd name="T2" fmla="*/ 0 w 22"/>
                  <a:gd name="T3" fmla="*/ 14 h 14"/>
                  <a:gd name="T4" fmla="*/ 2 w 22"/>
                  <a:gd name="T5" fmla="*/ 10 h 14"/>
                  <a:gd name="T6" fmla="*/ 4 w 22"/>
                  <a:gd name="T7" fmla="*/ 8 h 14"/>
                  <a:gd name="T8" fmla="*/ 8 w 22"/>
                  <a:gd name="T9" fmla="*/ 6 h 14"/>
                  <a:gd name="T10" fmla="*/ 8 w 22"/>
                  <a:gd name="T11" fmla="*/ 6 h 14"/>
                  <a:gd name="T12" fmla="*/ 12 w 22"/>
                  <a:gd name="T13" fmla="*/ 4 h 14"/>
                  <a:gd name="T14" fmla="*/ 13 w 22"/>
                  <a:gd name="T15" fmla="*/ 2 h 14"/>
                  <a:gd name="T16" fmla="*/ 15 w 22"/>
                  <a:gd name="T17" fmla="*/ 0 h 14"/>
                  <a:gd name="T18" fmla="*/ 15 w 22"/>
                  <a:gd name="T19" fmla="*/ 0 h 14"/>
                  <a:gd name="T20" fmla="*/ 13 w 22"/>
                  <a:gd name="T21" fmla="*/ 4 h 14"/>
                  <a:gd name="T22" fmla="*/ 12 w 22"/>
                  <a:gd name="T23" fmla="*/ 8 h 14"/>
                  <a:gd name="T24" fmla="*/ 8 w 22"/>
                  <a:gd name="T25" fmla="*/ 10 h 14"/>
                  <a:gd name="T26" fmla="*/ 8 w 22"/>
                  <a:gd name="T27" fmla="*/ 10 h 14"/>
                  <a:gd name="T28" fmla="*/ 0 w 22"/>
                  <a:gd name="T29" fmla="*/ 14 h 14"/>
                  <a:gd name="T30" fmla="*/ 0 w 22"/>
                  <a:gd name="T31" fmla="*/ 14 h 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14"/>
                  <a:gd name="T50" fmla="*/ 22 w 22"/>
                  <a:gd name="T51" fmla="*/ 14 h 1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14">
                    <a:moveTo>
                      <a:pt x="0" y="14"/>
                    </a:moveTo>
                    <a:lnTo>
                      <a:pt x="0" y="14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0" y="4"/>
                    </a:lnTo>
                    <a:lnTo>
                      <a:pt x="18" y="8"/>
                    </a:lnTo>
                    <a:lnTo>
                      <a:pt x="12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2" name="Freeform 98"/>
              <p:cNvSpPr>
                <a:spLocks/>
              </p:cNvSpPr>
              <p:nvPr/>
            </p:nvSpPr>
            <p:spPr bwMode="auto">
              <a:xfrm flipH="1">
                <a:off x="3528" y="3008"/>
                <a:ext cx="45" cy="14"/>
              </a:xfrm>
              <a:custGeom>
                <a:avLst/>
                <a:gdLst>
                  <a:gd name="T0" fmla="*/ 0 w 52"/>
                  <a:gd name="T1" fmla="*/ 14 h 14"/>
                  <a:gd name="T2" fmla="*/ 0 w 52"/>
                  <a:gd name="T3" fmla="*/ 14 h 14"/>
                  <a:gd name="T4" fmla="*/ 4 w 52"/>
                  <a:gd name="T5" fmla="*/ 10 h 14"/>
                  <a:gd name="T6" fmla="*/ 9 w 52"/>
                  <a:gd name="T7" fmla="*/ 8 h 14"/>
                  <a:gd name="T8" fmla="*/ 15 w 52"/>
                  <a:gd name="T9" fmla="*/ 4 h 14"/>
                  <a:gd name="T10" fmla="*/ 15 w 52"/>
                  <a:gd name="T11" fmla="*/ 4 h 14"/>
                  <a:gd name="T12" fmla="*/ 24 w 52"/>
                  <a:gd name="T13" fmla="*/ 6 h 14"/>
                  <a:gd name="T14" fmla="*/ 31 w 52"/>
                  <a:gd name="T15" fmla="*/ 8 h 14"/>
                  <a:gd name="T16" fmla="*/ 39 w 52"/>
                  <a:gd name="T17" fmla="*/ 14 h 14"/>
                  <a:gd name="T18" fmla="*/ 39 w 52"/>
                  <a:gd name="T19" fmla="*/ 14 h 14"/>
                  <a:gd name="T20" fmla="*/ 31 w 52"/>
                  <a:gd name="T21" fmla="*/ 6 h 14"/>
                  <a:gd name="T22" fmla="*/ 23 w 52"/>
                  <a:gd name="T23" fmla="*/ 2 h 14"/>
                  <a:gd name="T24" fmla="*/ 18 w 52"/>
                  <a:gd name="T25" fmla="*/ 0 h 14"/>
                  <a:gd name="T26" fmla="*/ 14 w 52"/>
                  <a:gd name="T27" fmla="*/ 0 h 14"/>
                  <a:gd name="T28" fmla="*/ 14 w 52"/>
                  <a:gd name="T29" fmla="*/ 0 h 14"/>
                  <a:gd name="T30" fmla="*/ 8 w 52"/>
                  <a:gd name="T31" fmla="*/ 6 h 14"/>
                  <a:gd name="T32" fmla="*/ 3 w 52"/>
                  <a:gd name="T33" fmla="*/ 10 h 14"/>
                  <a:gd name="T34" fmla="*/ 0 w 52"/>
                  <a:gd name="T35" fmla="*/ 14 h 14"/>
                  <a:gd name="T36" fmla="*/ 0 w 52"/>
                  <a:gd name="T37" fmla="*/ 14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14"/>
                  <a:gd name="T59" fmla="*/ 52 w 52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2" y="6"/>
                    </a:lnTo>
                    <a:lnTo>
                      <a:pt x="42" y="8"/>
                    </a:lnTo>
                    <a:lnTo>
                      <a:pt x="52" y="14"/>
                    </a:lnTo>
                    <a:lnTo>
                      <a:pt x="42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3" name="Freeform 99"/>
              <p:cNvSpPr>
                <a:spLocks/>
              </p:cNvSpPr>
              <p:nvPr/>
            </p:nvSpPr>
            <p:spPr bwMode="auto">
              <a:xfrm flipH="1">
                <a:off x="3489" y="3010"/>
                <a:ext cx="11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4 w 12"/>
                  <a:gd name="T5" fmla="*/ 4 h 12"/>
                  <a:gd name="T6" fmla="*/ 6 w 12"/>
                  <a:gd name="T7" fmla="*/ 0 h 12"/>
                  <a:gd name="T8" fmla="*/ 8 w 12"/>
                  <a:gd name="T9" fmla="*/ 0 h 12"/>
                  <a:gd name="T10" fmla="*/ 10 w 12"/>
                  <a:gd name="T11" fmla="*/ 0 h 12"/>
                  <a:gd name="T12" fmla="*/ 10 w 12"/>
                  <a:gd name="T13" fmla="*/ 0 h 12"/>
                  <a:gd name="T14" fmla="*/ 6 w 12"/>
                  <a:gd name="T15" fmla="*/ 6 h 12"/>
                  <a:gd name="T16" fmla="*/ 0 w 12"/>
                  <a:gd name="T17" fmla="*/ 12 h 12"/>
                  <a:gd name="T18" fmla="*/ 0 w 12"/>
                  <a:gd name="T19" fmla="*/ 12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12"/>
                  <a:gd name="T32" fmla="*/ 12 w 12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8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4" name="Freeform 100"/>
              <p:cNvSpPr>
                <a:spLocks/>
              </p:cNvSpPr>
              <p:nvPr/>
            </p:nvSpPr>
            <p:spPr bwMode="auto">
              <a:xfrm flipH="1">
                <a:off x="3506" y="3108"/>
                <a:ext cx="39" cy="22"/>
              </a:xfrm>
              <a:custGeom>
                <a:avLst/>
                <a:gdLst>
                  <a:gd name="T0" fmla="*/ 31 w 46"/>
                  <a:gd name="T1" fmla="*/ 0 h 22"/>
                  <a:gd name="T2" fmla="*/ 26 w 46"/>
                  <a:gd name="T3" fmla="*/ 4 h 22"/>
                  <a:gd name="T4" fmla="*/ 26 w 46"/>
                  <a:gd name="T5" fmla="*/ 4 h 22"/>
                  <a:gd name="T6" fmla="*/ 25 w 46"/>
                  <a:gd name="T7" fmla="*/ 2 h 22"/>
                  <a:gd name="T8" fmla="*/ 23 w 46"/>
                  <a:gd name="T9" fmla="*/ 0 h 22"/>
                  <a:gd name="T10" fmla="*/ 20 w 46"/>
                  <a:gd name="T11" fmla="*/ 0 h 22"/>
                  <a:gd name="T12" fmla="*/ 20 w 46"/>
                  <a:gd name="T13" fmla="*/ 0 h 22"/>
                  <a:gd name="T14" fmla="*/ 10 w 46"/>
                  <a:gd name="T15" fmla="*/ 6 h 22"/>
                  <a:gd name="T16" fmla="*/ 4 w 46"/>
                  <a:gd name="T17" fmla="*/ 6 h 22"/>
                  <a:gd name="T18" fmla="*/ 0 w 46"/>
                  <a:gd name="T19" fmla="*/ 6 h 22"/>
                  <a:gd name="T20" fmla="*/ 0 w 46"/>
                  <a:gd name="T21" fmla="*/ 6 h 22"/>
                  <a:gd name="T22" fmla="*/ 6 w 46"/>
                  <a:gd name="T23" fmla="*/ 12 h 22"/>
                  <a:gd name="T24" fmla="*/ 10 w 46"/>
                  <a:gd name="T25" fmla="*/ 18 h 22"/>
                  <a:gd name="T26" fmla="*/ 16 w 46"/>
                  <a:gd name="T27" fmla="*/ 22 h 22"/>
                  <a:gd name="T28" fmla="*/ 16 w 46"/>
                  <a:gd name="T29" fmla="*/ 22 h 22"/>
                  <a:gd name="T30" fmla="*/ 20 w 46"/>
                  <a:gd name="T31" fmla="*/ 22 h 22"/>
                  <a:gd name="T32" fmla="*/ 25 w 46"/>
                  <a:gd name="T33" fmla="*/ 22 h 22"/>
                  <a:gd name="T34" fmla="*/ 27 w 46"/>
                  <a:gd name="T35" fmla="*/ 20 h 22"/>
                  <a:gd name="T36" fmla="*/ 27 w 46"/>
                  <a:gd name="T37" fmla="*/ 14 h 22"/>
                  <a:gd name="T38" fmla="*/ 27 w 46"/>
                  <a:gd name="T39" fmla="*/ 14 h 22"/>
                  <a:gd name="T40" fmla="*/ 31 w 46"/>
                  <a:gd name="T41" fmla="*/ 6 h 22"/>
                  <a:gd name="T42" fmla="*/ 33 w 46"/>
                  <a:gd name="T43" fmla="*/ 2 h 22"/>
                  <a:gd name="T44" fmla="*/ 31 w 46"/>
                  <a:gd name="T45" fmla="*/ 0 h 22"/>
                  <a:gd name="T46" fmla="*/ 31 w 46"/>
                  <a:gd name="T47" fmla="*/ 0 h 22"/>
                  <a:gd name="T48" fmla="*/ 31 w 46"/>
                  <a:gd name="T49" fmla="*/ 0 h 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22"/>
                  <a:gd name="T77" fmla="*/ 46 w 46"/>
                  <a:gd name="T78" fmla="*/ 22 h 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22">
                    <a:moveTo>
                      <a:pt x="44" y="0"/>
                    </a:move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34" y="22"/>
                    </a:lnTo>
                    <a:lnTo>
                      <a:pt x="38" y="20"/>
                    </a:lnTo>
                    <a:lnTo>
                      <a:pt x="38" y="14"/>
                    </a:lnTo>
                    <a:lnTo>
                      <a:pt x="44" y="6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41A0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5" name="Freeform 101"/>
              <p:cNvSpPr>
                <a:spLocks/>
              </p:cNvSpPr>
              <p:nvPr/>
            </p:nvSpPr>
            <p:spPr bwMode="auto">
              <a:xfrm flipH="1">
                <a:off x="3501" y="3026"/>
                <a:ext cx="9" cy="62"/>
              </a:xfrm>
              <a:custGeom>
                <a:avLst/>
                <a:gdLst>
                  <a:gd name="T0" fmla="*/ 8 w 10"/>
                  <a:gd name="T1" fmla="*/ 0 h 62"/>
                  <a:gd name="T2" fmla="*/ 8 w 10"/>
                  <a:gd name="T3" fmla="*/ 0 h 62"/>
                  <a:gd name="T4" fmla="*/ 6 w 10"/>
                  <a:gd name="T5" fmla="*/ 6 h 62"/>
                  <a:gd name="T6" fmla="*/ 2 w 10"/>
                  <a:gd name="T7" fmla="*/ 20 h 62"/>
                  <a:gd name="T8" fmla="*/ 0 w 10"/>
                  <a:gd name="T9" fmla="*/ 30 h 62"/>
                  <a:gd name="T10" fmla="*/ 0 w 10"/>
                  <a:gd name="T11" fmla="*/ 40 h 62"/>
                  <a:gd name="T12" fmla="*/ 2 w 10"/>
                  <a:gd name="T13" fmla="*/ 52 h 62"/>
                  <a:gd name="T14" fmla="*/ 5 w 10"/>
                  <a:gd name="T15" fmla="*/ 62 h 62"/>
                  <a:gd name="T16" fmla="*/ 8 w 10"/>
                  <a:gd name="T17" fmla="*/ 60 h 62"/>
                  <a:gd name="T18" fmla="*/ 8 w 10"/>
                  <a:gd name="T19" fmla="*/ 60 h 62"/>
                  <a:gd name="T20" fmla="*/ 6 w 10"/>
                  <a:gd name="T21" fmla="*/ 56 h 62"/>
                  <a:gd name="T22" fmla="*/ 4 w 10"/>
                  <a:gd name="T23" fmla="*/ 46 h 62"/>
                  <a:gd name="T24" fmla="*/ 2 w 10"/>
                  <a:gd name="T25" fmla="*/ 38 h 62"/>
                  <a:gd name="T26" fmla="*/ 4 w 10"/>
                  <a:gd name="T27" fmla="*/ 28 h 62"/>
                  <a:gd name="T28" fmla="*/ 5 w 10"/>
                  <a:gd name="T29" fmla="*/ 14 h 62"/>
                  <a:gd name="T30" fmla="*/ 8 w 10"/>
                  <a:gd name="T31" fmla="*/ 0 h 62"/>
                  <a:gd name="T32" fmla="*/ 8 w 10"/>
                  <a:gd name="T33" fmla="*/ 0 h 6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62"/>
                  <a:gd name="T53" fmla="*/ 10 w 10"/>
                  <a:gd name="T54" fmla="*/ 62 h 6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62">
                    <a:moveTo>
                      <a:pt x="10" y="0"/>
                    </a:moveTo>
                    <a:lnTo>
                      <a:pt x="10" y="0"/>
                    </a:lnTo>
                    <a:lnTo>
                      <a:pt x="8" y="6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2" y="52"/>
                    </a:lnTo>
                    <a:lnTo>
                      <a:pt x="6" y="62"/>
                    </a:lnTo>
                    <a:lnTo>
                      <a:pt x="10" y="60"/>
                    </a:lnTo>
                    <a:lnTo>
                      <a:pt x="8" y="56"/>
                    </a:lnTo>
                    <a:lnTo>
                      <a:pt x="4" y="46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6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077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6" name="Freeform 102"/>
              <p:cNvSpPr>
                <a:spLocks/>
              </p:cNvSpPr>
              <p:nvPr/>
            </p:nvSpPr>
            <p:spPr bwMode="auto">
              <a:xfrm flipH="1">
                <a:off x="3537" y="3038"/>
                <a:ext cx="37" cy="14"/>
              </a:xfrm>
              <a:custGeom>
                <a:avLst/>
                <a:gdLst>
                  <a:gd name="T0" fmla="*/ 31 w 44"/>
                  <a:gd name="T1" fmla="*/ 14 h 14"/>
                  <a:gd name="T2" fmla="*/ 31 w 44"/>
                  <a:gd name="T3" fmla="*/ 14 h 14"/>
                  <a:gd name="T4" fmla="*/ 29 w 44"/>
                  <a:gd name="T5" fmla="*/ 12 h 14"/>
                  <a:gd name="T6" fmla="*/ 25 w 44"/>
                  <a:gd name="T7" fmla="*/ 10 h 14"/>
                  <a:gd name="T8" fmla="*/ 20 w 44"/>
                  <a:gd name="T9" fmla="*/ 8 h 14"/>
                  <a:gd name="T10" fmla="*/ 20 w 44"/>
                  <a:gd name="T11" fmla="*/ 8 h 14"/>
                  <a:gd name="T12" fmla="*/ 8 w 44"/>
                  <a:gd name="T13" fmla="*/ 6 h 14"/>
                  <a:gd name="T14" fmla="*/ 4 w 44"/>
                  <a:gd name="T15" fmla="*/ 4 h 14"/>
                  <a:gd name="T16" fmla="*/ 0 w 44"/>
                  <a:gd name="T17" fmla="*/ 0 h 14"/>
                  <a:gd name="T18" fmla="*/ 0 w 44"/>
                  <a:gd name="T19" fmla="*/ 0 h 14"/>
                  <a:gd name="T20" fmla="*/ 2 w 44"/>
                  <a:gd name="T21" fmla="*/ 4 h 14"/>
                  <a:gd name="T22" fmla="*/ 4 w 44"/>
                  <a:gd name="T23" fmla="*/ 8 h 14"/>
                  <a:gd name="T24" fmla="*/ 8 w 44"/>
                  <a:gd name="T25" fmla="*/ 10 h 14"/>
                  <a:gd name="T26" fmla="*/ 8 w 44"/>
                  <a:gd name="T27" fmla="*/ 10 h 14"/>
                  <a:gd name="T28" fmla="*/ 21 w 44"/>
                  <a:gd name="T29" fmla="*/ 12 h 14"/>
                  <a:gd name="T30" fmla="*/ 27 w 44"/>
                  <a:gd name="T31" fmla="*/ 12 h 14"/>
                  <a:gd name="T32" fmla="*/ 31 w 44"/>
                  <a:gd name="T33" fmla="*/ 14 h 14"/>
                  <a:gd name="T34" fmla="*/ 31 w 44"/>
                  <a:gd name="T35" fmla="*/ 14 h 1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14"/>
                  <a:gd name="T56" fmla="*/ 44 w 44"/>
                  <a:gd name="T57" fmla="*/ 14 h 1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14">
                    <a:moveTo>
                      <a:pt x="44" y="14"/>
                    </a:moveTo>
                    <a:lnTo>
                      <a:pt x="44" y="14"/>
                    </a:lnTo>
                    <a:lnTo>
                      <a:pt x="42" y="12"/>
                    </a:lnTo>
                    <a:lnTo>
                      <a:pt x="36" y="10"/>
                    </a:lnTo>
                    <a:lnTo>
                      <a:pt x="28" y="8"/>
                    </a:lnTo>
                    <a:lnTo>
                      <a:pt x="12" y="6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7" name="Freeform 103"/>
              <p:cNvSpPr>
                <a:spLocks/>
              </p:cNvSpPr>
              <p:nvPr/>
            </p:nvSpPr>
            <p:spPr bwMode="auto">
              <a:xfrm flipH="1">
                <a:off x="3522" y="2950"/>
                <a:ext cx="71" cy="166"/>
              </a:xfrm>
              <a:custGeom>
                <a:avLst/>
                <a:gdLst>
                  <a:gd name="T0" fmla="*/ 60 w 84"/>
                  <a:gd name="T1" fmla="*/ 22 h 166"/>
                  <a:gd name="T2" fmla="*/ 60 w 84"/>
                  <a:gd name="T3" fmla="*/ 22 h 166"/>
                  <a:gd name="T4" fmla="*/ 48 w 84"/>
                  <a:gd name="T5" fmla="*/ 30 h 166"/>
                  <a:gd name="T6" fmla="*/ 40 w 84"/>
                  <a:gd name="T7" fmla="*/ 42 h 166"/>
                  <a:gd name="T8" fmla="*/ 29 w 84"/>
                  <a:gd name="T9" fmla="*/ 58 h 166"/>
                  <a:gd name="T10" fmla="*/ 25 w 84"/>
                  <a:gd name="T11" fmla="*/ 68 h 166"/>
                  <a:gd name="T12" fmla="*/ 21 w 84"/>
                  <a:gd name="T13" fmla="*/ 78 h 166"/>
                  <a:gd name="T14" fmla="*/ 17 w 84"/>
                  <a:gd name="T15" fmla="*/ 90 h 166"/>
                  <a:gd name="T16" fmla="*/ 16 w 84"/>
                  <a:gd name="T17" fmla="*/ 104 h 166"/>
                  <a:gd name="T18" fmla="*/ 16 w 84"/>
                  <a:gd name="T19" fmla="*/ 118 h 166"/>
                  <a:gd name="T20" fmla="*/ 17 w 84"/>
                  <a:gd name="T21" fmla="*/ 132 h 166"/>
                  <a:gd name="T22" fmla="*/ 20 w 84"/>
                  <a:gd name="T23" fmla="*/ 150 h 166"/>
                  <a:gd name="T24" fmla="*/ 25 w 84"/>
                  <a:gd name="T25" fmla="*/ 166 h 166"/>
                  <a:gd name="T26" fmla="*/ 25 w 84"/>
                  <a:gd name="T27" fmla="*/ 166 h 166"/>
                  <a:gd name="T28" fmla="*/ 21 w 84"/>
                  <a:gd name="T29" fmla="*/ 158 h 166"/>
                  <a:gd name="T30" fmla="*/ 16 w 84"/>
                  <a:gd name="T31" fmla="*/ 150 h 166"/>
                  <a:gd name="T32" fmla="*/ 10 w 84"/>
                  <a:gd name="T33" fmla="*/ 136 h 166"/>
                  <a:gd name="T34" fmla="*/ 4 w 84"/>
                  <a:gd name="T35" fmla="*/ 122 h 166"/>
                  <a:gd name="T36" fmla="*/ 2 w 84"/>
                  <a:gd name="T37" fmla="*/ 102 h 166"/>
                  <a:gd name="T38" fmla="*/ 0 w 84"/>
                  <a:gd name="T39" fmla="*/ 80 h 166"/>
                  <a:gd name="T40" fmla="*/ 2 w 84"/>
                  <a:gd name="T41" fmla="*/ 68 h 166"/>
                  <a:gd name="T42" fmla="*/ 3 w 84"/>
                  <a:gd name="T43" fmla="*/ 56 h 166"/>
                  <a:gd name="T44" fmla="*/ 3 w 84"/>
                  <a:gd name="T45" fmla="*/ 56 h 166"/>
                  <a:gd name="T46" fmla="*/ 7 w 84"/>
                  <a:gd name="T47" fmla="*/ 34 h 166"/>
                  <a:gd name="T48" fmla="*/ 14 w 84"/>
                  <a:gd name="T49" fmla="*/ 18 h 166"/>
                  <a:gd name="T50" fmla="*/ 23 w 84"/>
                  <a:gd name="T51" fmla="*/ 6 h 166"/>
                  <a:gd name="T52" fmla="*/ 31 w 84"/>
                  <a:gd name="T53" fmla="*/ 2 h 166"/>
                  <a:gd name="T54" fmla="*/ 40 w 84"/>
                  <a:gd name="T55" fmla="*/ 0 h 166"/>
                  <a:gd name="T56" fmla="*/ 47 w 84"/>
                  <a:gd name="T57" fmla="*/ 4 h 166"/>
                  <a:gd name="T58" fmla="*/ 54 w 84"/>
                  <a:gd name="T59" fmla="*/ 10 h 166"/>
                  <a:gd name="T60" fmla="*/ 60 w 84"/>
                  <a:gd name="T61" fmla="*/ 22 h 166"/>
                  <a:gd name="T62" fmla="*/ 60 w 84"/>
                  <a:gd name="T63" fmla="*/ 22 h 1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4"/>
                  <a:gd name="T97" fmla="*/ 0 h 166"/>
                  <a:gd name="T98" fmla="*/ 84 w 84"/>
                  <a:gd name="T99" fmla="*/ 166 h 16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4" h="166">
                    <a:moveTo>
                      <a:pt x="84" y="22"/>
                    </a:moveTo>
                    <a:lnTo>
                      <a:pt x="84" y="22"/>
                    </a:lnTo>
                    <a:lnTo>
                      <a:pt x="68" y="30"/>
                    </a:lnTo>
                    <a:lnTo>
                      <a:pt x="56" y="42"/>
                    </a:lnTo>
                    <a:lnTo>
                      <a:pt x="40" y="58"/>
                    </a:lnTo>
                    <a:lnTo>
                      <a:pt x="34" y="68"/>
                    </a:lnTo>
                    <a:lnTo>
                      <a:pt x="30" y="78"/>
                    </a:lnTo>
                    <a:lnTo>
                      <a:pt x="24" y="90"/>
                    </a:lnTo>
                    <a:lnTo>
                      <a:pt x="22" y="104"/>
                    </a:lnTo>
                    <a:lnTo>
                      <a:pt x="22" y="118"/>
                    </a:lnTo>
                    <a:lnTo>
                      <a:pt x="24" y="132"/>
                    </a:lnTo>
                    <a:lnTo>
                      <a:pt x="28" y="150"/>
                    </a:lnTo>
                    <a:lnTo>
                      <a:pt x="36" y="166"/>
                    </a:lnTo>
                    <a:lnTo>
                      <a:pt x="30" y="158"/>
                    </a:lnTo>
                    <a:lnTo>
                      <a:pt x="22" y="150"/>
                    </a:lnTo>
                    <a:lnTo>
                      <a:pt x="14" y="136"/>
                    </a:lnTo>
                    <a:lnTo>
                      <a:pt x="6" y="122"/>
                    </a:lnTo>
                    <a:lnTo>
                      <a:pt x="2" y="102"/>
                    </a:lnTo>
                    <a:lnTo>
                      <a:pt x="0" y="80"/>
                    </a:lnTo>
                    <a:lnTo>
                      <a:pt x="2" y="68"/>
                    </a:lnTo>
                    <a:lnTo>
                      <a:pt x="4" y="56"/>
                    </a:lnTo>
                    <a:lnTo>
                      <a:pt x="10" y="34"/>
                    </a:lnTo>
                    <a:lnTo>
                      <a:pt x="20" y="18"/>
                    </a:lnTo>
                    <a:lnTo>
                      <a:pt x="32" y="6"/>
                    </a:lnTo>
                    <a:lnTo>
                      <a:pt x="44" y="2"/>
                    </a:lnTo>
                    <a:lnTo>
                      <a:pt x="56" y="0"/>
                    </a:lnTo>
                    <a:lnTo>
                      <a:pt x="66" y="4"/>
                    </a:lnTo>
                    <a:lnTo>
                      <a:pt x="76" y="10"/>
                    </a:lnTo>
                    <a:lnTo>
                      <a:pt x="8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8" name="Freeform 104"/>
              <p:cNvSpPr>
                <a:spLocks/>
              </p:cNvSpPr>
              <p:nvPr/>
            </p:nvSpPr>
            <p:spPr bwMode="auto">
              <a:xfrm flipH="1">
                <a:off x="3542" y="2962"/>
                <a:ext cx="66" cy="72"/>
              </a:xfrm>
              <a:custGeom>
                <a:avLst/>
                <a:gdLst>
                  <a:gd name="T0" fmla="*/ 56 w 78"/>
                  <a:gd name="T1" fmla="*/ 2 h 72"/>
                  <a:gd name="T2" fmla="*/ 56 w 78"/>
                  <a:gd name="T3" fmla="*/ 2 h 72"/>
                  <a:gd name="T4" fmla="*/ 49 w 78"/>
                  <a:gd name="T5" fmla="*/ 8 h 72"/>
                  <a:gd name="T6" fmla="*/ 31 w 78"/>
                  <a:gd name="T7" fmla="*/ 24 h 72"/>
                  <a:gd name="T8" fmla="*/ 23 w 78"/>
                  <a:gd name="T9" fmla="*/ 36 h 72"/>
                  <a:gd name="T10" fmla="*/ 14 w 78"/>
                  <a:gd name="T11" fmla="*/ 48 h 72"/>
                  <a:gd name="T12" fmla="*/ 6 w 78"/>
                  <a:gd name="T13" fmla="*/ 60 h 72"/>
                  <a:gd name="T14" fmla="*/ 2 w 78"/>
                  <a:gd name="T15" fmla="*/ 72 h 72"/>
                  <a:gd name="T16" fmla="*/ 0 w 78"/>
                  <a:gd name="T17" fmla="*/ 70 h 72"/>
                  <a:gd name="T18" fmla="*/ 0 w 78"/>
                  <a:gd name="T19" fmla="*/ 70 h 72"/>
                  <a:gd name="T20" fmla="*/ 6 w 78"/>
                  <a:gd name="T21" fmla="*/ 58 h 72"/>
                  <a:gd name="T22" fmla="*/ 13 w 78"/>
                  <a:gd name="T23" fmla="*/ 46 h 72"/>
                  <a:gd name="T24" fmla="*/ 21 w 78"/>
                  <a:gd name="T25" fmla="*/ 34 h 72"/>
                  <a:gd name="T26" fmla="*/ 31 w 78"/>
                  <a:gd name="T27" fmla="*/ 24 h 72"/>
                  <a:gd name="T28" fmla="*/ 47 w 78"/>
                  <a:gd name="T29" fmla="*/ 8 h 72"/>
                  <a:gd name="T30" fmla="*/ 56 w 78"/>
                  <a:gd name="T31" fmla="*/ 0 h 72"/>
                  <a:gd name="T32" fmla="*/ 56 w 78"/>
                  <a:gd name="T33" fmla="*/ 2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72"/>
                  <a:gd name="T53" fmla="*/ 78 w 78"/>
                  <a:gd name="T54" fmla="*/ 72 h 7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72">
                    <a:moveTo>
                      <a:pt x="78" y="2"/>
                    </a:moveTo>
                    <a:lnTo>
                      <a:pt x="78" y="2"/>
                    </a:lnTo>
                    <a:lnTo>
                      <a:pt x="68" y="8"/>
                    </a:lnTo>
                    <a:lnTo>
                      <a:pt x="44" y="24"/>
                    </a:lnTo>
                    <a:lnTo>
                      <a:pt x="32" y="36"/>
                    </a:lnTo>
                    <a:lnTo>
                      <a:pt x="20" y="48"/>
                    </a:lnTo>
                    <a:lnTo>
                      <a:pt x="8" y="60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8" y="58"/>
                    </a:lnTo>
                    <a:lnTo>
                      <a:pt x="18" y="46"/>
                    </a:lnTo>
                    <a:lnTo>
                      <a:pt x="30" y="34"/>
                    </a:lnTo>
                    <a:lnTo>
                      <a:pt x="44" y="24"/>
                    </a:lnTo>
                    <a:lnTo>
                      <a:pt x="66" y="8"/>
                    </a:lnTo>
                    <a:lnTo>
                      <a:pt x="78" y="0"/>
                    </a:ln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61626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9" name="Freeform 105"/>
              <p:cNvSpPr>
                <a:spLocks/>
              </p:cNvSpPr>
              <p:nvPr/>
            </p:nvSpPr>
            <p:spPr bwMode="auto">
              <a:xfrm flipH="1">
                <a:off x="3552" y="2956"/>
                <a:ext cx="97" cy="112"/>
              </a:xfrm>
              <a:custGeom>
                <a:avLst/>
                <a:gdLst>
                  <a:gd name="T0" fmla="*/ 83 w 114"/>
                  <a:gd name="T1" fmla="*/ 2 h 112"/>
                  <a:gd name="T2" fmla="*/ 83 w 114"/>
                  <a:gd name="T3" fmla="*/ 2 h 112"/>
                  <a:gd name="T4" fmla="*/ 71 w 114"/>
                  <a:gd name="T5" fmla="*/ 6 h 112"/>
                  <a:gd name="T6" fmla="*/ 60 w 114"/>
                  <a:gd name="T7" fmla="*/ 12 h 112"/>
                  <a:gd name="T8" fmla="*/ 45 w 114"/>
                  <a:gd name="T9" fmla="*/ 22 h 112"/>
                  <a:gd name="T10" fmla="*/ 31 w 114"/>
                  <a:gd name="T11" fmla="*/ 38 h 112"/>
                  <a:gd name="T12" fmla="*/ 25 w 114"/>
                  <a:gd name="T13" fmla="*/ 46 h 112"/>
                  <a:gd name="T14" fmla="*/ 19 w 114"/>
                  <a:gd name="T15" fmla="*/ 56 h 112"/>
                  <a:gd name="T16" fmla="*/ 13 w 114"/>
                  <a:gd name="T17" fmla="*/ 68 h 112"/>
                  <a:gd name="T18" fmla="*/ 8 w 114"/>
                  <a:gd name="T19" fmla="*/ 80 h 112"/>
                  <a:gd name="T20" fmla="*/ 4 w 114"/>
                  <a:gd name="T21" fmla="*/ 96 h 112"/>
                  <a:gd name="T22" fmla="*/ 2 w 114"/>
                  <a:gd name="T23" fmla="*/ 112 h 112"/>
                  <a:gd name="T24" fmla="*/ 0 w 114"/>
                  <a:gd name="T25" fmla="*/ 110 h 112"/>
                  <a:gd name="T26" fmla="*/ 0 w 114"/>
                  <a:gd name="T27" fmla="*/ 110 h 112"/>
                  <a:gd name="T28" fmla="*/ 3 w 114"/>
                  <a:gd name="T29" fmla="*/ 96 h 112"/>
                  <a:gd name="T30" fmla="*/ 6 w 114"/>
                  <a:gd name="T31" fmla="*/ 80 h 112"/>
                  <a:gd name="T32" fmla="*/ 12 w 114"/>
                  <a:gd name="T33" fmla="*/ 68 h 112"/>
                  <a:gd name="T34" fmla="*/ 17 w 114"/>
                  <a:gd name="T35" fmla="*/ 54 h 112"/>
                  <a:gd name="T36" fmla="*/ 17 w 114"/>
                  <a:gd name="T37" fmla="*/ 54 h 112"/>
                  <a:gd name="T38" fmla="*/ 23 w 114"/>
                  <a:gd name="T39" fmla="*/ 46 h 112"/>
                  <a:gd name="T40" fmla="*/ 31 w 114"/>
                  <a:gd name="T41" fmla="*/ 36 h 112"/>
                  <a:gd name="T42" fmla="*/ 37 w 114"/>
                  <a:gd name="T43" fmla="*/ 28 h 112"/>
                  <a:gd name="T44" fmla="*/ 45 w 114"/>
                  <a:gd name="T45" fmla="*/ 22 h 112"/>
                  <a:gd name="T46" fmla="*/ 45 w 114"/>
                  <a:gd name="T47" fmla="*/ 22 h 112"/>
                  <a:gd name="T48" fmla="*/ 60 w 114"/>
                  <a:gd name="T49" fmla="*/ 12 h 112"/>
                  <a:gd name="T50" fmla="*/ 71 w 114"/>
                  <a:gd name="T51" fmla="*/ 4 h 112"/>
                  <a:gd name="T52" fmla="*/ 81 w 114"/>
                  <a:gd name="T53" fmla="*/ 0 h 112"/>
                  <a:gd name="T54" fmla="*/ 83 w 114"/>
                  <a:gd name="T55" fmla="*/ 2 h 1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4"/>
                  <a:gd name="T85" fmla="*/ 0 h 112"/>
                  <a:gd name="T86" fmla="*/ 114 w 114"/>
                  <a:gd name="T87" fmla="*/ 112 h 1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4" h="112">
                    <a:moveTo>
                      <a:pt x="114" y="2"/>
                    </a:moveTo>
                    <a:lnTo>
                      <a:pt x="114" y="2"/>
                    </a:lnTo>
                    <a:lnTo>
                      <a:pt x="98" y="6"/>
                    </a:lnTo>
                    <a:lnTo>
                      <a:pt x="82" y="12"/>
                    </a:lnTo>
                    <a:lnTo>
                      <a:pt x="62" y="22"/>
                    </a:lnTo>
                    <a:lnTo>
                      <a:pt x="44" y="38"/>
                    </a:lnTo>
                    <a:lnTo>
                      <a:pt x="34" y="46"/>
                    </a:lnTo>
                    <a:lnTo>
                      <a:pt x="26" y="56"/>
                    </a:lnTo>
                    <a:lnTo>
                      <a:pt x="18" y="68"/>
                    </a:lnTo>
                    <a:lnTo>
                      <a:pt x="10" y="80"/>
                    </a:lnTo>
                    <a:lnTo>
                      <a:pt x="6" y="96"/>
                    </a:lnTo>
                    <a:lnTo>
                      <a:pt x="2" y="112"/>
                    </a:lnTo>
                    <a:lnTo>
                      <a:pt x="0" y="110"/>
                    </a:lnTo>
                    <a:lnTo>
                      <a:pt x="4" y="96"/>
                    </a:lnTo>
                    <a:lnTo>
                      <a:pt x="8" y="80"/>
                    </a:lnTo>
                    <a:lnTo>
                      <a:pt x="16" y="68"/>
                    </a:lnTo>
                    <a:lnTo>
                      <a:pt x="24" y="54"/>
                    </a:lnTo>
                    <a:lnTo>
                      <a:pt x="32" y="46"/>
                    </a:lnTo>
                    <a:lnTo>
                      <a:pt x="42" y="36"/>
                    </a:lnTo>
                    <a:lnTo>
                      <a:pt x="52" y="28"/>
                    </a:lnTo>
                    <a:lnTo>
                      <a:pt x="62" y="22"/>
                    </a:lnTo>
                    <a:lnTo>
                      <a:pt x="82" y="12"/>
                    </a:lnTo>
                    <a:lnTo>
                      <a:pt x="98" y="4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61626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0" name="Freeform 106"/>
              <p:cNvSpPr>
                <a:spLocks noEditPoints="1"/>
              </p:cNvSpPr>
              <p:nvPr/>
            </p:nvSpPr>
            <p:spPr bwMode="auto">
              <a:xfrm flipH="1">
                <a:off x="3474" y="3050"/>
                <a:ext cx="95" cy="30"/>
              </a:xfrm>
              <a:custGeom>
                <a:avLst/>
                <a:gdLst>
                  <a:gd name="T0" fmla="*/ 72 w 112"/>
                  <a:gd name="T1" fmla="*/ 0 h 30"/>
                  <a:gd name="T2" fmla="*/ 64 w 112"/>
                  <a:gd name="T3" fmla="*/ 0 h 30"/>
                  <a:gd name="T4" fmla="*/ 53 w 112"/>
                  <a:gd name="T5" fmla="*/ 6 h 30"/>
                  <a:gd name="T6" fmla="*/ 49 w 112"/>
                  <a:gd name="T7" fmla="*/ 12 h 30"/>
                  <a:gd name="T8" fmla="*/ 48 w 112"/>
                  <a:gd name="T9" fmla="*/ 12 h 30"/>
                  <a:gd name="T10" fmla="*/ 41 w 112"/>
                  <a:gd name="T11" fmla="*/ 14 h 30"/>
                  <a:gd name="T12" fmla="*/ 27 w 112"/>
                  <a:gd name="T13" fmla="*/ 4 h 30"/>
                  <a:gd name="T14" fmla="*/ 14 w 112"/>
                  <a:gd name="T15" fmla="*/ 2 h 30"/>
                  <a:gd name="T16" fmla="*/ 3 w 112"/>
                  <a:gd name="T17" fmla="*/ 10 h 30"/>
                  <a:gd name="T18" fmla="*/ 0 w 112"/>
                  <a:gd name="T19" fmla="*/ 16 h 30"/>
                  <a:gd name="T20" fmla="*/ 6 w 112"/>
                  <a:gd name="T21" fmla="*/ 24 h 30"/>
                  <a:gd name="T22" fmla="*/ 20 w 112"/>
                  <a:gd name="T23" fmla="*/ 30 h 30"/>
                  <a:gd name="T24" fmla="*/ 31 w 112"/>
                  <a:gd name="T25" fmla="*/ 28 h 30"/>
                  <a:gd name="T26" fmla="*/ 39 w 112"/>
                  <a:gd name="T27" fmla="*/ 22 h 30"/>
                  <a:gd name="T28" fmla="*/ 41 w 112"/>
                  <a:gd name="T29" fmla="*/ 18 h 30"/>
                  <a:gd name="T30" fmla="*/ 45 w 112"/>
                  <a:gd name="T31" fmla="*/ 14 h 30"/>
                  <a:gd name="T32" fmla="*/ 49 w 112"/>
                  <a:gd name="T33" fmla="*/ 16 h 30"/>
                  <a:gd name="T34" fmla="*/ 50 w 112"/>
                  <a:gd name="T35" fmla="*/ 18 h 30"/>
                  <a:gd name="T36" fmla="*/ 54 w 112"/>
                  <a:gd name="T37" fmla="*/ 22 h 30"/>
                  <a:gd name="T38" fmla="*/ 64 w 112"/>
                  <a:gd name="T39" fmla="*/ 24 h 30"/>
                  <a:gd name="T40" fmla="*/ 74 w 112"/>
                  <a:gd name="T41" fmla="*/ 22 h 30"/>
                  <a:gd name="T42" fmla="*/ 79 w 112"/>
                  <a:gd name="T43" fmla="*/ 16 h 30"/>
                  <a:gd name="T44" fmla="*/ 78 w 112"/>
                  <a:gd name="T45" fmla="*/ 4 h 30"/>
                  <a:gd name="T46" fmla="*/ 39 w 112"/>
                  <a:gd name="T47" fmla="*/ 22 h 30"/>
                  <a:gd name="T48" fmla="*/ 26 w 112"/>
                  <a:gd name="T49" fmla="*/ 28 h 30"/>
                  <a:gd name="T50" fmla="*/ 20 w 112"/>
                  <a:gd name="T51" fmla="*/ 28 h 30"/>
                  <a:gd name="T52" fmla="*/ 6 w 112"/>
                  <a:gd name="T53" fmla="*/ 24 h 30"/>
                  <a:gd name="T54" fmla="*/ 2 w 112"/>
                  <a:gd name="T55" fmla="*/ 18 h 30"/>
                  <a:gd name="T56" fmla="*/ 3 w 112"/>
                  <a:gd name="T57" fmla="*/ 10 h 30"/>
                  <a:gd name="T58" fmla="*/ 10 w 112"/>
                  <a:gd name="T59" fmla="*/ 6 h 30"/>
                  <a:gd name="T60" fmla="*/ 20 w 112"/>
                  <a:gd name="T61" fmla="*/ 4 h 30"/>
                  <a:gd name="T62" fmla="*/ 37 w 112"/>
                  <a:gd name="T63" fmla="*/ 12 h 30"/>
                  <a:gd name="T64" fmla="*/ 39 w 112"/>
                  <a:gd name="T65" fmla="*/ 18 h 30"/>
                  <a:gd name="T66" fmla="*/ 39 w 112"/>
                  <a:gd name="T67" fmla="*/ 22 h 30"/>
                  <a:gd name="T68" fmla="*/ 78 w 112"/>
                  <a:gd name="T69" fmla="*/ 14 h 30"/>
                  <a:gd name="T70" fmla="*/ 64 w 112"/>
                  <a:gd name="T71" fmla="*/ 22 h 30"/>
                  <a:gd name="T72" fmla="*/ 52 w 112"/>
                  <a:gd name="T73" fmla="*/ 20 h 30"/>
                  <a:gd name="T74" fmla="*/ 50 w 112"/>
                  <a:gd name="T75" fmla="*/ 14 h 30"/>
                  <a:gd name="T76" fmla="*/ 52 w 112"/>
                  <a:gd name="T77" fmla="*/ 10 h 30"/>
                  <a:gd name="T78" fmla="*/ 64 w 112"/>
                  <a:gd name="T79" fmla="*/ 2 h 30"/>
                  <a:gd name="T80" fmla="*/ 72 w 112"/>
                  <a:gd name="T81" fmla="*/ 2 h 30"/>
                  <a:gd name="T82" fmla="*/ 79 w 112"/>
                  <a:gd name="T83" fmla="*/ 8 h 30"/>
                  <a:gd name="T84" fmla="*/ 78 w 112"/>
                  <a:gd name="T85" fmla="*/ 14 h 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"/>
                  <a:gd name="T130" fmla="*/ 0 h 30"/>
                  <a:gd name="T131" fmla="*/ 112 w 112"/>
                  <a:gd name="T132" fmla="*/ 30 h 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" h="30">
                    <a:moveTo>
                      <a:pt x="108" y="4"/>
                    </a:moveTo>
                    <a:lnTo>
                      <a:pt x="108" y="4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78" y="4"/>
                    </a:lnTo>
                    <a:lnTo>
                      <a:pt x="74" y="6"/>
                    </a:lnTo>
                    <a:lnTo>
                      <a:pt x="70" y="10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0" y="12"/>
                    </a:lnTo>
                    <a:lnTo>
                      <a:pt x="56" y="14"/>
                    </a:lnTo>
                    <a:lnTo>
                      <a:pt x="54" y="10"/>
                    </a:lnTo>
                    <a:lnTo>
                      <a:pt x="48" y="6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8"/>
                    </a:lnTo>
                    <a:lnTo>
                      <a:pt x="28" y="30"/>
                    </a:lnTo>
                    <a:lnTo>
                      <a:pt x="36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6" y="14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0" y="24"/>
                    </a:lnTo>
                    <a:lnTo>
                      <a:pt x="92" y="24"/>
                    </a:lnTo>
                    <a:lnTo>
                      <a:pt x="102" y="22"/>
                    </a:lnTo>
                    <a:lnTo>
                      <a:pt x="106" y="20"/>
                    </a:lnTo>
                    <a:lnTo>
                      <a:pt x="110" y="16"/>
                    </a:lnTo>
                    <a:lnTo>
                      <a:pt x="112" y="10"/>
                    </a:lnTo>
                    <a:lnTo>
                      <a:pt x="108" y="4"/>
                    </a:lnTo>
                    <a:close/>
                    <a:moveTo>
                      <a:pt x="54" y="22"/>
                    </a:moveTo>
                    <a:lnTo>
                      <a:pt x="54" y="22"/>
                    </a:lnTo>
                    <a:lnTo>
                      <a:pt x="48" y="24"/>
                    </a:lnTo>
                    <a:lnTo>
                      <a:pt x="44" y="26"/>
                    </a:lnTo>
                    <a:lnTo>
                      <a:pt x="36" y="28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4" y="26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38" y="6"/>
                    </a:lnTo>
                    <a:lnTo>
                      <a:pt x="48" y="8"/>
                    </a:lnTo>
                    <a:lnTo>
                      <a:pt x="52" y="12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4" y="22"/>
                    </a:lnTo>
                    <a:close/>
                    <a:moveTo>
                      <a:pt x="108" y="14"/>
                    </a:moveTo>
                    <a:lnTo>
                      <a:pt x="108" y="14"/>
                    </a:lnTo>
                    <a:lnTo>
                      <a:pt x="102" y="20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72" y="10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100" y="2"/>
                    </a:lnTo>
                    <a:lnTo>
                      <a:pt x="108" y="6"/>
                    </a:lnTo>
                    <a:lnTo>
                      <a:pt x="110" y="8"/>
                    </a:lnTo>
                    <a:lnTo>
                      <a:pt x="110" y="10"/>
                    </a:lnTo>
                    <a:lnTo>
                      <a:pt x="108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1" name="Freeform 107"/>
              <p:cNvSpPr>
                <a:spLocks/>
              </p:cNvSpPr>
              <p:nvPr/>
            </p:nvSpPr>
            <p:spPr bwMode="auto">
              <a:xfrm flipH="1">
                <a:off x="3325" y="3242"/>
                <a:ext cx="154" cy="352"/>
              </a:xfrm>
              <a:custGeom>
                <a:avLst/>
                <a:gdLst>
                  <a:gd name="T0" fmla="*/ 6 w 182"/>
                  <a:gd name="T1" fmla="*/ 352 h 352"/>
                  <a:gd name="T2" fmla="*/ 0 w 182"/>
                  <a:gd name="T3" fmla="*/ 330 h 352"/>
                  <a:gd name="T4" fmla="*/ 0 w 182"/>
                  <a:gd name="T5" fmla="*/ 310 h 352"/>
                  <a:gd name="T6" fmla="*/ 3 w 182"/>
                  <a:gd name="T7" fmla="*/ 290 h 352"/>
                  <a:gd name="T8" fmla="*/ 12 w 182"/>
                  <a:gd name="T9" fmla="*/ 272 h 352"/>
                  <a:gd name="T10" fmla="*/ 29 w 182"/>
                  <a:gd name="T11" fmla="*/ 234 h 352"/>
                  <a:gd name="T12" fmla="*/ 37 w 182"/>
                  <a:gd name="T13" fmla="*/ 216 h 352"/>
                  <a:gd name="T14" fmla="*/ 54 w 182"/>
                  <a:gd name="T15" fmla="*/ 162 h 352"/>
                  <a:gd name="T16" fmla="*/ 66 w 182"/>
                  <a:gd name="T17" fmla="*/ 124 h 352"/>
                  <a:gd name="T18" fmla="*/ 68 w 182"/>
                  <a:gd name="T19" fmla="*/ 98 h 352"/>
                  <a:gd name="T20" fmla="*/ 69 w 182"/>
                  <a:gd name="T21" fmla="*/ 88 h 352"/>
                  <a:gd name="T22" fmla="*/ 74 w 182"/>
                  <a:gd name="T23" fmla="*/ 68 h 352"/>
                  <a:gd name="T24" fmla="*/ 73 w 182"/>
                  <a:gd name="T25" fmla="*/ 56 h 352"/>
                  <a:gd name="T26" fmla="*/ 69 w 182"/>
                  <a:gd name="T27" fmla="*/ 34 h 352"/>
                  <a:gd name="T28" fmla="*/ 69 w 182"/>
                  <a:gd name="T29" fmla="*/ 30 h 352"/>
                  <a:gd name="T30" fmla="*/ 73 w 182"/>
                  <a:gd name="T31" fmla="*/ 30 h 352"/>
                  <a:gd name="T32" fmla="*/ 76 w 182"/>
                  <a:gd name="T33" fmla="*/ 34 h 352"/>
                  <a:gd name="T34" fmla="*/ 80 w 182"/>
                  <a:gd name="T35" fmla="*/ 48 h 352"/>
                  <a:gd name="T36" fmla="*/ 91 w 182"/>
                  <a:gd name="T37" fmla="*/ 70 h 352"/>
                  <a:gd name="T38" fmla="*/ 96 w 182"/>
                  <a:gd name="T39" fmla="*/ 60 h 352"/>
                  <a:gd name="T40" fmla="*/ 106 w 182"/>
                  <a:gd name="T41" fmla="*/ 30 h 352"/>
                  <a:gd name="T42" fmla="*/ 113 w 182"/>
                  <a:gd name="T43" fmla="*/ 6 h 352"/>
                  <a:gd name="T44" fmla="*/ 114 w 182"/>
                  <a:gd name="T45" fmla="*/ 0 h 352"/>
                  <a:gd name="T46" fmla="*/ 114 w 182"/>
                  <a:gd name="T47" fmla="*/ 26 h 352"/>
                  <a:gd name="T48" fmla="*/ 114 w 182"/>
                  <a:gd name="T49" fmla="*/ 48 h 352"/>
                  <a:gd name="T50" fmla="*/ 112 w 182"/>
                  <a:gd name="T51" fmla="*/ 54 h 352"/>
                  <a:gd name="T52" fmla="*/ 106 w 182"/>
                  <a:gd name="T53" fmla="*/ 64 h 352"/>
                  <a:gd name="T54" fmla="*/ 118 w 182"/>
                  <a:gd name="T55" fmla="*/ 44 h 352"/>
                  <a:gd name="T56" fmla="*/ 124 w 182"/>
                  <a:gd name="T57" fmla="*/ 38 h 352"/>
                  <a:gd name="T58" fmla="*/ 130 w 182"/>
                  <a:gd name="T59" fmla="*/ 34 h 352"/>
                  <a:gd name="T60" fmla="*/ 120 w 182"/>
                  <a:gd name="T61" fmla="*/ 50 h 352"/>
                  <a:gd name="T62" fmla="*/ 118 w 182"/>
                  <a:gd name="T63" fmla="*/ 60 h 352"/>
                  <a:gd name="T64" fmla="*/ 112 w 182"/>
                  <a:gd name="T65" fmla="*/ 74 h 352"/>
                  <a:gd name="T66" fmla="*/ 99 w 182"/>
                  <a:gd name="T67" fmla="*/ 90 h 352"/>
                  <a:gd name="T68" fmla="*/ 87 w 182"/>
                  <a:gd name="T69" fmla="*/ 110 h 352"/>
                  <a:gd name="T70" fmla="*/ 80 w 182"/>
                  <a:gd name="T71" fmla="*/ 124 h 352"/>
                  <a:gd name="T72" fmla="*/ 66 w 182"/>
                  <a:gd name="T73" fmla="*/ 186 h 352"/>
                  <a:gd name="T74" fmla="*/ 60 w 182"/>
                  <a:gd name="T75" fmla="*/ 218 h 352"/>
                  <a:gd name="T76" fmla="*/ 53 w 182"/>
                  <a:gd name="T77" fmla="*/ 268 h 352"/>
                  <a:gd name="T78" fmla="*/ 40 w 182"/>
                  <a:gd name="T79" fmla="*/ 308 h 352"/>
                  <a:gd name="T80" fmla="*/ 30 w 182"/>
                  <a:gd name="T81" fmla="*/ 326 h 352"/>
                  <a:gd name="T82" fmla="*/ 13 w 182"/>
                  <a:gd name="T83" fmla="*/ 344 h 352"/>
                  <a:gd name="T84" fmla="*/ 10 w 182"/>
                  <a:gd name="T85" fmla="*/ 350 h 352"/>
                  <a:gd name="T86" fmla="*/ 6 w 182"/>
                  <a:gd name="T87" fmla="*/ 352 h 352"/>
                  <a:gd name="T88" fmla="*/ 6 w 182"/>
                  <a:gd name="T89" fmla="*/ 352 h 35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2"/>
                  <a:gd name="T136" fmla="*/ 0 h 352"/>
                  <a:gd name="T137" fmla="*/ 182 w 182"/>
                  <a:gd name="T138" fmla="*/ 352 h 35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2" h="352">
                    <a:moveTo>
                      <a:pt x="8" y="352"/>
                    </a:moveTo>
                    <a:lnTo>
                      <a:pt x="8" y="352"/>
                    </a:lnTo>
                    <a:lnTo>
                      <a:pt x="4" y="346"/>
                    </a:lnTo>
                    <a:lnTo>
                      <a:pt x="0" y="330"/>
                    </a:lnTo>
                    <a:lnTo>
                      <a:pt x="0" y="320"/>
                    </a:lnTo>
                    <a:lnTo>
                      <a:pt x="0" y="310"/>
                    </a:lnTo>
                    <a:lnTo>
                      <a:pt x="2" y="300"/>
                    </a:lnTo>
                    <a:lnTo>
                      <a:pt x="4" y="290"/>
                    </a:lnTo>
                    <a:lnTo>
                      <a:pt x="16" y="272"/>
                    </a:lnTo>
                    <a:lnTo>
                      <a:pt x="28" y="254"/>
                    </a:lnTo>
                    <a:lnTo>
                      <a:pt x="40" y="234"/>
                    </a:lnTo>
                    <a:lnTo>
                      <a:pt x="52" y="216"/>
                    </a:lnTo>
                    <a:lnTo>
                      <a:pt x="64" y="192"/>
                    </a:lnTo>
                    <a:lnTo>
                      <a:pt x="76" y="162"/>
                    </a:lnTo>
                    <a:lnTo>
                      <a:pt x="92" y="124"/>
                    </a:lnTo>
                    <a:lnTo>
                      <a:pt x="92" y="108"/>
                    </a:lnTo>
                    <a:lnTo>
                      <a:pt x="94" y="98"/>
                    </a:lnTo>
                    <a:lnTo>
                      <a:pt x="96" y="88"/>
                    </a:lnTo>
                    <a:lnTo>
                      <a:pt x="102" y="74"/>
                    </a:lnTo>
                    <a:lnTo>
                      <a:pt x="104" y="68"/>
                    </a:lnTo>
                    <a:lnTo>
                      <a:pt x="102" y="56"/>
                    </a:lnTo>
                    <a:lnTo>
                      <a:pt x="100" y="44"/>
                    </a:lnTo>
                    <a:lnTo>
                      <a:pt x="96" y="34"/>
                    </a:lnTo>
                    <a:lnTo>
                      <a:pt x="96" y="30"/>
                    </a:lnTo>
                    <a:lnTo>
                      <a:pt x="98" y="28"/>
                    </a:lnTo>
                    <a:lnTo>
                      <a:pt x="102" y="30"/>
                    </a:lnTo>
                    <a:lnTo>
                      <a:pt x="106" y="34"/>
                    </a:lnTo>
                    <a:lnTo>
                      <a:pt x="110" y="40"/>
                    </a:lnTo>
                    <a:lnTo>
                      <a:pt x="112" y="48"/>
                    </a:lnTo>
                    <a:lnTo>
                      <a:pt x="112" y="58"/>
                    </a:lnTo>
                    <a:lnTo>
                      <a:pt x="126" y="70"/>
                    </a:lnTo>
                    <a:lnTo>
                      <a:pt x="134" y="60"/>
                    </a:lnTo>
                    <a:lnTo>
                      <a:pt x="142" y="48"/>
                    </a:lnTo>
                    <a:lnTo>
                      <a:pt x="148" y="30"/>
                    </a:lnTo>
                    <a:lnTo>
                      <a:pt x="158" y="6"/>
                    </a:lnTo>
                    <a:lnTo>
                      <a:pt x="160" y="0"/>
                    </a:lnTo>
                    <a:lnTo>
                      <a:pt x="160" y="26"/>
                    </a:lnTo>
                    <a:lnTo>
                      <a:pt x="160" y="42"/>
                    </a:lnTo>
                    <a:lnTo>
                      <a:pt x="160" y="48"/>
                    </a:lnTo>
                    <a:lnTo>
                      <a:pt x="156" y="54"/>
                    </a:lnTo>
                    <a:lnTo>
                      <a:pt x="148" y="64"/>
                    </a:lnTo>
                    <a:lnTo>
                      <a:pt x="156" y="54"/>
                    </a:lnTo>
                    <a:lnTo>
                      <a:pt x="164" y="44"/>
                    </a:lnTo>
                    <a:lnTo>
                      <a:pt x="172" y="38"/>
                    </a:lnTo>
                    <a:lnTo>
                      <a:pt x="182" y="34"/>
                    </a:lnTo>
                    <a:lnTo>
                      <a:pt x="174" y="42"/>
                    </a:lnTo>
                    <a:lnTo>
                      <a:pt x="168" y="50"/>
                    </a:lnTo>
                    <a:lnTo>
                      <a:pt x="164" y="60"/>
                    </a:lnTo>
                    <a:lnTo>
                      <a:pt x="160" y="68"/>
                    </a:lnTo>
                    <a:lnTo>
                      <a:pt x="156" y="74"/>
                    </a:lnTo>
                    <a:lnTo>
                      <a:pt x="148" y="80"/>
                    </a:lnTo>
                    <a:lnTo>
                      <a:pt x="138" y="90"/>
                    </a:lnTo>
                    <a:lnTo>
                      <a:pt x="122" y="110"/>
                    </a:lnTo>
                    <a:lnTo>
                      <a:pt x="112" y="124"/>
                    </a:lnTo>
                    <a:lnTo>
                      <a:pt x="100" y="158"/>
                    </a:lnTo>
                    <a:lnTo>
                      <a:pt x="92" y="186"/>
                    </a:lnTo>
                    <a:lnTo>
                      <a:pt x="84" y="218"/>
                    </a:lnTo>
                    <a:lnTo>
                      <a:pt x="80" y="246"/>
                    </a:lnTo>
                    <a:lnTo>
                      <a:pt x="74" y="268"/>
                    </a:lnTo>
                    <a:lnTo>
                      <a:pt x="68" y="288"/>
                    </a:lnTo>
                    <a:lnTo>
                      <a:pt x="56" y="308"/>
                    </a:lnTo>
                    <a:lnTo>
                      <a:pt x="42" y="326"/>
                    </a:lnTo>
                    <a:lnTo>
                      <a:pt x="28" y="336"/>
                    </a:lnTo>
                    <a:lnTo>
                      <a:pt x="18" y="344"/>
                    </a:lnTo>
                    <a:lnTo>
                      <a:pt x="14" y="350"/>
                    </a:lnTo>
                    <a:lnTo>
                      <a:pt x="10" y="352"/>
                    </a:lnTo>
                    <a:lnTo>
                      <a:pt x="8" y="352"/>
                    </a:lnTo>
                    <a:close/>
                  </a:path>
                </a:pathLst>
              </a:custGeom>
              <a:solidFill>
                <a:srgbClr val="DA8A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2" name="Freeform 108"/>
              <p:cNvSpPr>
                <a:spLocks/>
              </p:cNvSpPr>
              <p:nvPr/>
            </p:nvSpPr>
            <p:spPr bwMode="auto">
              <a:xfrm flipH="1">
                <a:off x="3357" y="3314"/>
                <a:ext cx="38" cy="46"/>
              </a:xfrm>
              <a:custGeom>
                <a:avLst/>
                <a:gdLst>
                  <a:gd name="T0" fmla="*/ 0 w 44"/>
                  <a:gd name="T1" fmla="*/ 46 h 46"/>
                  <a:gd name="T2" fmla="*/ 0 w 44"/>
                  <a:gd name="T3" fmla="*/ 46 h 46"/>
                  <a:gd name="T4" fmla="*/ 3 w 44"/>
                  <a:gd name="T5" fmla="*/ 36 h 46"/>
                  <a:gd name="T6" fmla="*/ 8 w 44"/>
                  <a:gd name="T7" fmla="*/ 26 h 46"/>
                  <a:gd name="T8" fmla="*/ 15 w 44"/>
                  <a:gd name="T9" fmla="*/ 18 h 46"/>
                  <a:gd name="T10" fmla="*/ 15 w 44"/>
                  <a:gd name="T11" fmla="*/ 18 h 46"/>
                  <a:gd name="T12" fmla="*/ 27 w 44"/>
                  <a:gd name="T13" fmla="*/ 6 h 46"/>
                  <a:gd name="T14" fmla="*/ 33 w 44"/>
                  <a:gd name="T15" fmla="*/ 0 h 46"/>
                  <a:gd name="T16" fmla="*/ 33 w 44"/>
                  <a:gd name="T17" fmla="*/ 0 h 46"/>
                  <a:gd name="T18" fmla="*/ 25 w 44"/>
                  <a:gd name="T19" fmla="*/ 4 h 46"/>
                  <a:gd name="T20" fmla="*/ 18 w 44"/>
                  <a:gd name="T21" fmla="*/ 12 h 46"/>
                  <a:gd name="T22" fmla="*/ 9 w 44"/>
                  <a:gd name="T23" fmla="*/ 20 h 46"/>
                  <a:gd name="T24" fmla="*/ 3 w 44"/>
                  <a:gd name="T25" fmla="*/ 32 h 46"/>
                  <a:gd name="T26" fmla="*/ 3 w 44"/>
                  <a:gd name="T27" fmla="*/ 32 h 46"/>
                  <a:gd name="T28" fmla="*/ 0 w 44"/>
                  <a:gd name="T29" fmla="*/ 38 h 46"/>
                  <a:gd name="T30" fmla="*/ 0 w 44"/>
                  <a:gd name="T31" fmla="*/ 46 h 46"/>
                  <a:gd name="T32" fmla="*/ 0 w 44"/>
                  <a:gd name="T33" fmla="*/ 4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46"/>
                  <a:gd name="T53" fmla="*/ 44 w 44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46">
                    <a:moveTo>
                      <a:pt x="0" y="46"/>
                    </a:moveTo>
                    <a:lnTo>
                      <a:pt x="0" y="46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20" y="18"/>
                    </a:lnTo>
                    <a:lnTo>
                      <a:pt x="36" y="6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4" y="12"/>
                    </a:lnTo>
                    <a:lnTo>
                      <a:pt x="12" y="20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9C614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3" name="Freeform 109"/>
              <p:cNvSpPr>
                <a:spLocks/>
              </p:cNvSpPr>
              <p:nvPr/>
            </p:nvSpPr>
            <p:spPr bwMode="auto">
              <a:xfrm flipH="1">
                <a:off x="3432" y="3594"/>
                <a:ext cx="247" cy="426"/>
              </a:xfrm>
              <a:custGeom>
                <a:avLst/>
                <a:gdLst>
                  <a:gd name="T0" fmla="*/ 41 w 292"/>
                  <a:gd name="T1" fmla="*/ 0 h 426"/>
                  <a:gd name="T2" fmla="*/ 41 w 292"/>
                  <a:gd name="T3" fmla="*/ 0 h 426"/>
                  <a:gd name="T4" fmla="*/ 37 w 292"/>
                  <a:gd name="T5" fmla="*/ 12 h 426"/>
                  <a:gd name="T6" fmla="*/ 25 w 292"/>
                  <a:gd name="T7" fmla="*/ 44 h 426"/>
                  <a:gd name="T8" fmla="*/ 17 w 292"/>
                  <a:gd name="T9" fmla="*/ 66 h 426"/>
                  <a:gd name="T10" fmla="*/ 10 w 292"/>
                  <a:gd name="T11" fmla="*/ 90 h 426"/>
                  <a:gd name="T12" fmla="*/ 4 w 292"/>
                  <a:gd name="T13" fmla="*/ 114 h 426"/>
                  <a:gd name="T14" fmla="*/ 2 w 292"/>
                  <a:gd name="T15" fmla="*/ 140 h 426"/>
                  <a:gd name="T16" fmla="*/ 2 w 292"/>
                  <a:gd name="T17" fmla="*/ 140 h 426"/>
                  <a:gd name="T18" fmla="*/ 0 w 292"/>
                  <a:gd name="T19" fmla="*/ 162 h 426"/>
                  <a:gd name="T20" fmla="*/ 2 w 292"/>
                  <a:gd name="T21" fmla="*/ 190 h 426"/>
                  <a:gd name="T22" fmla="*/ 7 w 292"/>
                  <a:gd name="T23" fmla="*/ 264 h 426"/>
                  <a:gd name="T24" fmla="*/ 16 w 292"/>
                  <a:gd name="T25" fmla="*/ 346 h 426"/>
                  <a:gd name="T26" fmla="*/ 25 w 292"/>
                  <a:gd name="T27" fmla="*/ 426 h 426"/>
                  <a:gd name="T28" fmla="*/ 209 w 292"/>
                  <a:gd name="T29" fmla="*/ 426 h 426"/>
                  <a:gd name="T30" fmla="*/ 174 w 292"/>
                  <a:gd name="T31" fmla="*/ 174 h 426"/>
                  <a:gd name="T32" fmla="*/ 174 w 292"/>
                  <a:gd name="T33" fmla="*/ 174 h 426"/>
                  <a:gd name="T34" fmla="*/ 162 w 292"/>
                  <a:gd name="T35" fmla="*/ 102 h 426"/>
                  <a:gd name="T36" fmla="*/ 153 w 292"/>
                  <a:gd name="T37" fmla="*/ 50 h 426"/>
                  <a:gd name="T38" fmla="*/ 147 w 292"/>
                  <a:gd name="T39" fmla="*/ 8 h 426"/>
                  <a:gd name="T40" fmla="*/ 41 w 292"/>
                  <a:gd name="T41" fmla="*/ 0 h 4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2"/>
                  <a:gd name="T64" fmla="*/ 0 h 426"/>
                  <a:gd name="T65" fmla="*/ 292 w 292"/>
                  <a:gd name="T66" fmla="*/ 426 h 4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2" h="426">
                    <a:moveTo>
                      <a:pt x="58" y="0"/>
                    </a:moveTo>
                    <a:lnTo>
                      <a:pt x="58" y="0"/>
                    </a:lnTo>
                    <a:lnTo>
                      <a:pt x="52" y="12"/>
                    </a:lnTo>
                    <a:lnTo>
                      <a:pt x="34" y="44"/>
                    </a:lnTo>
                    <a:lnTo>
                      <a:pt x="24" y="66"/>
                    </a:lnTo>
                    <a:lnTo>
                      <a:pt x="14" y="90"/>
                    </a:lnTo>
                    <a:lnTo>
                      <a:pt x="6" y="114"/>
                    </a:lnTo>
                    <a:lnTo>
                      <a:pt x="2" y="140"/>
                    </a:lnTo>
                    <a:lnTo>
                      <a:pt x="0" y="162"/>
                    </a:lnTo>
                    <a:lnTo>
                      <a:pt x="2" y="190"/>
                    </a:lnTo>
                    <a:lnTo>
                      <a:pt x="10" y="264"/>
                    </a:lnTo>
                    <a:lnTo>
                      <a:pt x="22" y="346"/>
                    </a:lnTo>
                    <a:lnTo>
                      <a:pt x="36" y="426"/>
                    </a:lnTo>
                    <a:lnTo>
                      <a:pt x="292" y="426"/>
                    </a:lnTo>
                    <a:lnTo>
                      <a:pt x="244" y="174"/>
                    </a:lnTo>
                    <a:lnTo>
                      <a:pt x="226" y="102"/>
                    </a:lnTo>
                    <a:lnTo>
                      <a:pt x="214" y="50"/>
                    </a:lnTo>
                    <a:lnTo>
                      <a:pt x="206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4" name="Freeform 110"/>
              <p:cNvSpPr>
                <a:spLocks/>
              </p:cNvSpPr>
              <p:nvPr/>
            </p:nvSpPr>
            <p:spPr bwMode="auto">
              <a:xfrm flipH="1">
                <a:off x="3445" y="3230"/>
                <a:ext cx="97" cy="306"/>
              </a:xfrm>
              <a:custGeom>
                <a:avLst/>
                <a:gdLst>
                  <a:gd name="T0" fmla="*/ 8 w 114"/>
                  <a:gd name="T1" fmla="*/ 2 h 306"/>
                  <a:gd name="T2" fmla="*/ 8 w 114"/>
                  <a:gd name="T3" fmla="*/ 2 h 306"/>
                  <a:gd name="T4" fmla="*/ 14 w 114"/>
                  <a:gd name="T5" fmla="*/ 8 h 306"/>
                  <a:gd name="T6" fmla="*/ 23 w 114"/>
                  <a:gd name="T7" fmla="*/ 12 h 306"/>
                  <a:gd name="T8" fmla="*/ 42 w 114"/>
                  <a:gd name="T9" fmla="*/ 20 h 306"/>
                  <a:gd name="T10" fmla="*/ 51 w 114"/>
                  <a:gd name="T11" fmla="*/ 26 h 306"/>
                  <a:gd name="T12" fmla="*/ 56 w 114"/>
                  <a:gd name="T13" fmla="*/ 32 h 306"/>
                  <a:gd name="T14" fmla="*/ 58 w 114"/>
                  <a:gd name="T15" fmla="*/ 36 h 306"/>
                  <a:gd name="T16" fmla="*/ 60 w 114"/>
                  <a:gd name="T17" fmla="*/ 40 h 306"/>
                  <a:gd name="T18" fmla="*/ 60 w 114"/>
                  <a:gd name="T19" fmla="*/ 46 h 306"/>
                  <a:gd name="T20" fmla="*/ 60 w 114"/>
                  <a:gd name="T21" fmla="*/ 52 h 306"/>
                  <a:gd name="T22" fmla="*/ 60 w 114"/>
                  <a:gd name="T23" fmla="*/ 52 h 306"/>
                  <a:gd name="T24" fmla="*/ 58 w 114"/>
                  <a:gd name="T25" fmla="*/ 66 h 306"/>
                  <a:gd name="T26" fmla="*/ 58 w 114"/>
                  <a:gd name="T27" fmla="*/ 82 h 306"/>
                  <a:gd name="T28" fmla="*/ 60 w 114"/>
                  <a:gd name="T29" fmla="*/ 116 h 306"/>
                  <a:gd name="T30" fmla="*/ 71 w 114"/>
                  <a:gd name="T31" fmla="*/ 194 h 306"/>
                  <a:gd name="T32" fmla="*/ 71 w 114"/>
                  <a:gd name="T33" fmla="*/ 194 h 306"/>
                  <a:gd name="T34" fmla="*/ 74 w 114"/>
                  <a:gd name="T35" fmla="*/ 214 h 306"/>
                  <a:gd name="T36" fmla="*/ 77 w 114"/>
                  <a:gd name="T37" fmla="*/ 226 h 306"/>
                  <a:gd name="T38" fmla="*/ 80 w 114"/>
                  <a:gd name="T39" fmla="*/ 232 h 306"/>
                  <a:gd name="T40" fmla="*/ 81 w 114"/>
                  <a:gd name="T41" fmla="*/ 236 h 306"/>
                  <a:gd name="T42" fmla="*/ 83 w 114"/>
                  <a:gd name="T43" fmla="*/ 238 h 306"/>
                  <a:gd name="T44" fmla="*/ 83 w 114"/>
                  <a:gd name="T45" fmla="*/ 242 h 306"/>
                  <a:gd name="T46" fmla="*/ 81 w 114"/>
                  <a:gd name="T47" fmla="*/ 258 h 306"/>
                  <a:gd name="T48" fmla="*/ 56 w 114"/>
                  <a:gd name="T49" fmla="*/ 302 h 306"/>
                  <a:gd name="T50" fmla="*/ 56 w 114"/>
                  <a:gd name="T51" fmla="*/ 302 h 306"/>
                  <a:gd name="T52" fmla="*/ 56 w 114"/>
                  <a:gd name="T53" fmla="*/ 304 h 306"/>
                  <a:gd name="T54" fmla="*/ 55 w 114"/>
                  <a:gd name="T55" fmla="*/ 306 h 306"/>
                  <a:gd name="T56" fmla="*/ 55 w 114"/>
                  <a:gd name="T57" fmla="*/ 306 h 306"/>
                  <a:gd name="T58" fmla="*/ 52 w 114"/>
                  <a:gd name="T59" fmla="*/ 300 h 306"/>
                  <a:gd name="T60" fmla="*/ 48 w 114"/>
                  <a:gd name="T61" fmla="*/ 280 h 306"/>
                  <a:gd name="T62" fmla="*/ 48 w 114"/>
                  <a:gd name="T63" fmla="*/ 280 h 306"/>
                  <a:gd name="T64" fmla="*/ 43 w 114"/>
                  <a:gd name="T65" fmla="*/ 250 h 306"/>
                  <a:gd name="T66" fmla="*/ 42 w 114"/>
                  <a:gd name="T67" fmla="*/ 222 h 306"/>
                  <a:gd name="T68" fmla="*/ 39 w 114"/>
                  <a:gd name="T69" fmla="*/ 194 h 306"/>
                  <a:gd name="T70" fmla="*/ 37 w 114"/>
                  <a:gd name="T71" fmla="*/ 170 h 306"/>
                  <a:gd name="T72" fmla="*/ 37 w 114"/>
                  <a:gd name="T73" fmla="*/ 170 h 306"/>
                  <a:gd name="T74" fmla="*/ 19 w 114"/>
                  <a:gd name="T75" fmla="*/ 82 h 306"/>
                  <a:gd name="T76" fmla="*/ 19 w 114"/>
                  <a:gd name="T77" fmla="*/ 82 h 306"/>
                  <a:gd name="T78" fmla="*/ 14 w 114"/>
                  <a:gd name="T79" fmla="*/ 68 h 306"/>
                  <a:gd name="T80" fmla="*/ 6 w 114"/>
                  <a:gd name="T81" fmla="*/ 36 h 306"/>
                  <a:gd name="T82" fmla="*/ 3 w 114"/>
                  <a:gd name="T83" fmla="*/ 20 h 306"/>
                  <a:gd name="T84" fmla="*/ 0 w 114"/>
                  <a:gd name="T85" fmla="*/ 8 h 306"/>
                  <a:gd name="T86" fmla="*/ 2 w 114"/>
                  <a:gd name="T87" fmla="*/ 4 h 306"/>
                  <a:gd name="T88" fmla="*/ 2 w 114"/>
                  <a:gd name="T89" fmla="*/ 2 h 306"/>
                  <a:gd name="T90" fmla="*/ 4 w 114"/>
                  <a:gd name="T91" fmla="*/ 0 h 306"/>
                  <a:gd name="T92" fmla="*/ 8 w 114"/>
                  <a:gd name="T93" fmla="*/ 2 h 306"/>
                  <a:gd name="T94" fmla="*/ 8 w 114"/>
                  <a:gd name="T95" fmla="*/ 2 h 30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4"/>
                  <a:gd name="T145" fmla="*/ 0 h 306"/>
                  <a:gd name="T146" fmla="*/ 114 w 114"/>
                  <a:gd name="T147" fmla="*/ 306 h 30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4" h="306">
                    <a:moveTo>
                      <a:pt x="10" y="2"/>
                    </a:moveTo>
                    <a:lnTo>
                      <a:pt x="10" y="2"/>
                    </a:lnTo>
                    <a:lnTo>
                      <a:pt x="20" y="8"/>
                    </a:lnTo>
                    <a:lnTo>
                      <a:pt x="32" y="12"/>
                    </a:lnTo>
                    <a:lnTo>
                      <a:pt x="58" y="20"/>
                    </a:lnTo>
                    <a:lnTo>
                      <a:pt x="70" y="26"/>
                    </a:lnTo>
                    <a:lnTo>
                      <a:pt x="78" y="32"/>
                    </a:lnTo>
                    <a:lnTo>
                      <a:pt x="80" y="36"/>
                    </a:lnTo>
                    <a:lnTo>
                      <a:pt x="82" y="40"/>
                    </a:lnTo>
                    <a:lnTo>
                      <a:pt x="82" y="46"/>
                    </a:lnTo>
                    <a:lnTo>
                      <a:pt x="82" y="52"/>
                    </a:lnTo>
                    <a:lnTo>
                      <a:pt x="80" y="66"/>
                    </a:lnTo>
                    <a:lnTo>
                      <a:pt x="80" y="82"/>
                    </a:lnTo>
                    <a:lnTo>
                      <a:pt x="84" y="116"/>
                    </a:lnTo>
                    <a:lnTo>
                      <a:pt x="98" y="194"/>
                    </a:lnTo>
                    <a:lnTo>
                      <a:pt x="102" y="214"/>
                    </a:lnTo>
                    <a:lnTo>
                      <a:pt x="106" y="226"/>
                    </a:lnTo>
                    <a:lnTo>
                      <a:pt x="110" y="232"/>
                    </a:lnTo>
                    <a:lnTo>
                      <a:pt x="112" y="236"/>
                    </a:lnTo>
                    <a:lnTo>
                      <a:pt x="114" y="238"/>
                    </a:lnTo>
                    <a:lnTo>
                      <a:pt x="114" y="242"/>
                    </a:lnTo>
                    <a:lnTo>
                      <a:pt x="112" y="258"/>
                    </a:lnTo>
                    <a:lnTo>
                      <a:pt x="78" y="302"/>
                    </a:lnTo>
                    <a:lnTo>
                      <a:pt x="78" y="304"/>
                    </a:lnTo>
                    <a:lnTo>
                      <a:pt x="76" y="306"/>
                    </a:lnTo>
                    <a:lnTo>
                      <a:pt x="72" y="300"/>
                    </a:lnTo>
                    <a:lnTo>
                      <a:pt x="66" y="280"/>
                    </a:lnTo>
                    <a:lnTo>
                      <a:pt x="60" y="250"/>
                    </a:lnTo>
                    <a:lnTo>
                      <a:pt x="58" y="222"/>
                    </a:lnTo>
                    <a:lnTo>
                      <a:pt x="54" y="194"/>
                    </a:lnTo>
                    <a:lnTo>
                      <a:pt x="50" y="170"/>
                    </a:lnTo>
                    <a:lnTo>
                      <a:pt x="26" y="82"/>
                    </a:lnTo>
                    <a:lnTo>
                      <a:pt x="20" y="68"/>
                    </a:lnTo>
                    <a:lnTo>
                      <a:pt x="8" y="36"/>
                    </a:lnTo>
                    <a:lnTo>
                      <a:pt x="4" y="2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5" name="Freeform 111"/>
              <p:cNvSpPr>
                <a:spLocks/>
              </p:cNvSpPr>
              <p:nvPr/>
            </p:nvSpPr>
            <p:spPr bwMode="auto">
              <a:xfrm flipH="1">
                <a:off x="3483" y="3214"/>
                <a:ext cx="215" cy="442"/>
              </a:xfrm>
              <a:custGeom>
                <a:avLst/>
                <a:gdLst>
                  <a:gd name="T0" fmla="*/ 170 w 254"/>
                  <a:gd name="T1" fmla="*/ 34 h 442"/>
                  <a:gd name="T2" fmla="*/ 176 w 254"/>
                  <a:gd name="T3" fmla="*/ 42 h 442"/>
                  <a:gd name="T4" fmla="*/ 180 w 254"/>
                  <a:gd name="T5" fmla="*/ 54 h 442"/>
                  <a:gd name="T6" fmla="*/ 179 w 254"/>
                  <a:gd name="T7" fmla="*/ 94 h 442"/>
                  <a:gd name="T8" fmla="*/ 174 w 254"/>
                  <a:gd name="T9" fmla="*/ 130 h 442"/>
                  <a:gd name="T10" fmla="*/ 172 w 254"/>
                  <a:gd name="T11" fmla="*/ 154 h 442"/>
                  <a:gd name="T12" fmla="*/ 174 w 254"/>
                  <a:gd name="T13" fmla="*/ 160 h 442"/>
                  <a:gd name="T14" fmla="*/ 176 w 254"/>
                  <a:gd name="T15" fmla="*/ 178 h 442"/>
                  <a:gd name="T16" fmla="*/ 174 w 254"/>
                  <a:gd name="T17" fmla="*/ 190 h 442"/>
                  <a:gd name="T18" fmla="*/ 166 w 254"/>
                  <a:gd name="T19" fmla="*/ 198 h 442"/>
                  <a:gd name="T20" fmla="*/ 161 w 254"/>
                  <a:gd name="T21" fmla="*/ 202 h 442"/>
                  <a:gd name="T22" fmla="*/ 157 w 254"/>
                  <a:gd name="T23" fmla="*/ 282 h 442"/>
                  <a:gd name="T24" fmla="*/ 157 w 254"/>
                  <a:gd name="T25" fmla="*/ 318 h 442"/>
                  <a:gd name="T26" fmla="*/ 166 w 254"/>
                  <a:gd name="T27" fmla="*/ 388 h 442"/>
                  <a:gd name="T28" fmla="*/ 174 w 254"/>
                  <a:gd name="T29" fmla="*/ 428 h 442"/>
                  <a:gd name="T30" fmla="*/ 147 w 254"/>
                  <a:gd name="T31" fmla="*/ 438 h 442"/>
                  <a:gd name="T32" fmla="*/ 110 w 254"/>
                  <a:gd name="T33" fmla="*/ 442 h 442"/>
                  <a:gd name="T34" fmla="*/ 87 w 254"/>
                  <a:gd name="T35" fmla="*/ 438 h 442"/>
                  <a:gd name="T36" fmla="*/ 64 w 254"/>
                  <a:gd name="T37" fmla="*/ 430 h 442"/>
                  <a:gd name="T38" fmla="*/ 41 w 254"/>
                  <a:gd name="T39" fmla="*/ 412 h 442"/>
                  <a:gd name="T40" fmla="*/ 53 w 254"/>
                  <a:gd name="T41" fmla="*/ 378 h 442"/>
                  <a:gd name="T42" fmla="*/ 66 w 254"/>
                  <a:gd name="T43" fmla="*/ 334 h 442"/>
                  <a:gd name="T44" fmla="*/ 68 w 254"/>
                  <a:gd name="T45" fmla="*/ 320 h 442"/>
                  <a:gd name="T46" fmla="*/ 66 w 254"/>
                  <a:gd name="T47" fmla="*/ 276 h 442"/>
                  <a:gd name="T48" fmla="*/ 58 w 254"/>
                  <a:gd name="T49" fmla="*/ 234 h 442"/>
                  <a:gd name="T50" fmla="*/ 46 w 254"/>
                  <a:gd name="T51" fmla="*/ 188 h 442"/>
                  <a:gd name="T52" fmla="*/ 27 w 254"/>
                  <a:gd name="T53" fmla="*/ 150 h 442"/>
                  <a:gd name="T54" fmla="*/ 7 w 254"/>
                  <a:gd name="T55" fmla="*/ 98 h 442"/>
                  <a:gd name="T56" fmla="*/ 3 w 254"/>
                  <a:gd name="T57" fmla="*/ 84 h 442"/>
                  <a:gd name="T58" fmla="*/ 0 w 254"/>
                  <a:gd name="T59" fmla="*/ 64 h 442"/>
                  <a:gd name="T60" fmla="*/ 2 w 254"/>
                  <a:gd name="T61" fmla="*/ 50 h 442"/>
                  <a:gd name="T62" fmla="*/ 7 w 254"/>
                  <a:gd name="T63" fmla="*/ 40 h 442"/>
                  <a:gd name="T64" fmla="*/ 13 w 254"/>
                  <a:gd name="T65" fmla="*/ 36 h 442"/>
                  <a:gd name="T66" fmla="*/ 49 w 254"/>
                  <a:gd name="T67" fmla="*/ 24 h 442"/>
                  <a:gd name="T68" fmla="*/ 62 w 254"/>
                  <a:gd name="T69" fmla="*/ 14 h 442"/>
                  <a:gd name="T70" fmla="*/ 64 w 254"/>
                  <a:gd name="T71" fmla="*/ 24 h 442"/>
                  <a:gd name="T72" fmla="*/ 79 w 254"/>
                  <a:gd name="T73" fmla="*/ 60 h 442"/>
                  <a:gd name="T74" fmla="*/ 97 w 254"/>
                  <a:gd name="T75" fmla="*/ 98 h 442"/>
                  <a:gd name="T76" fmla="*/ 110 w 254"/>
                  <a:gd name="T77" fmla="*/ 116 h 442"/>
                  <a:gd name="T78" fmla="*/ 120 w 254"/>
                  <a:gd name="T79" fmla="*/ 80 h 442"/>
                  <a:gd name="T80" fmla="*/ 124 w 254"/>
                  <a:gd name="T81" fmla="*/ 42 h 442"/>
                  <a:gd name="T82" fmla="*/ 122 w 254"/>
                  <a:gd name="T83" fmla="*/ 0 h 442"/>
                  <a:gd name="T84" fmla="*/ 126 w 254"/>
                  <a:gd name="T85" fmla="*/ 4 h 442"/>
                  <a:gd name="T86" fmla="*/ 139 w 254"/>
                  <a:gd name="T87" fmla="*/ 18 h 442"/>
                  <a:gd name="T88" fmla="*/ 170 w 254"/>
                  <a:gd name="T89" fmla="*/ 34 h 44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54"/>
                  <a:gd name="T136" fmla="*/ 0 h 442"/>
                  <a:gd name="T137" fmla="*/ 254 w 254"/>
                  <a:gd name="T138" fmla="*/ 442 h 44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54" h="442">
                    <a:moveTo>
                      <a:pt x="238" y="34"/>
                    </a:moveTo>
                    <a:lnTo>
                      <a:pt x="238" y="34"/>
                    </a:lnTo>
                    <a:lnTo>
                      <a:pt x="242" y="38"/>
                    </a:lnTo>
                    <a:lnTo>
                      <a:pt x="246" y="42"/>
                    </a:lnTo>
                    <a:lnTo>
                      <a:pt x="250" y="48"/>
                    </a:lnTo>
                    <a:lnTo>
                      <a:pt x="252" y="54"/>
                    </a:lnTo>
                    <a:lnTo>
                      <a:pt x="254" y="72"/>
                    </a:lnTo>
                    <a:lnTo>
                      <a:pt x="250" y="94"/>
                    </a:lnTo>
                    <a:lnTo>
                      <a:pt x="242" y="130"/>
                    </a:lnTo>
                    <a:lnTo>
                      <a:pt x="240" y="146"/>
                    </a:lnTo>
                    <a:lnTo>
                      <a:pt x="240" y="154"/>
                    </a:lnTo>
                    <a:lnTo>
                      <a:pt x="242" y="160"/>
                    </a:lnTo>
                    <a:lnTo>
                      <a:pt x="246" y="172"/>
                    </a:lnTo>
                    <a:lnTo>
                      <a:pt x="246" y="178"/>
                    </a:lnTo>
                    <a:lnTo>
                      <a:pt x="244" y="184"/>
                    </a:lnTo>
                    <a:lnTo>
                      <a:pt x="242" y="190"/>
                    </a:lnTo>
                    <a:lnTo>
                      <a:pt x="238" y="194"/>
                    </a:lnTo>
                    <a:lnTo>
                      <a:pt x="232" y="198"/>
                    </a:lnTo>
                    <a:lnTo>
                      <a:pt x="224" y="202"/>
                    </a:lnTo>
                    <a:lnTo>
                      <a:pt x="220" y="244"/>
                    </a:lnTo>
                    <a:lnTo>
                      <a:pt x="220" y="282"/>
                    </a:lnTo>
                    <a:lnTo>
                      <a:pt x="220" y="318"/>
                    </a:lnTo>
                    <a:lnTo>
                      <a:pt x="226" y="352"/>
                    </a:lnTo>
                    <a:lnTo>
                      <a:pt x="232" y="388"/>
                    </a:lnTo>
                    <a:lnTo>
                      <a:pt x="242" y="428"/>
                    </a:lnTo>
                    <a:lnTo>
                      <a:pt x="226" y="434"/>
                    </a:lnTo>
                    <a:lnTo>
                      <a:pt x="206" y="438"/>
                    </a:lnTo>
                    <a:lnTo>
                      <a:pt x="182" y="442"/>
                    </a:lnTo>
                    <a:lnTo>
                      <a:pt x="154" y="442"/>
                    </a:lnTo>
                    <a:lnTo>
                      <a:pt x="138" y="442"/>
                    </a:lnTo>
                    <a:lnTo>
                      <a:pt x="122" y="438"/>
                    </a:lnTo>
                    <a:lnTo>
                      <a:pt x="106" y="434"/>
                    </a:lnTo>
                    <a:lnTo>
                      <a:pt x="90" y="430"/>
                    </a:lnTo>
                    <a:lnTo>
                      <a:pt x="74" y="422"/>
                    </a:lnTo>
                    <a:lnTo>
                      <a:pt x="58" y="412"/>
                    </a:lnTo>
                    <a:lnTo>
                      <a:pt x="74" y="378"/>
                    </a:lnTo>
                    <a:lnTo>
                      <a:pt x="86" y="348"/>
                    </a:lnTo>
                    <a:lnTo>
                      <a:pt x="92" y="334"/>
                    </a:lnTo>
                    <a:lnTo>
                      <a:pt x="94" y="320"/>
                    </a:lnTo>
                    <a:lnTo>
                      <a:pt x="94" y="298"/>
                    </a:lnTo>
                    <a:lnTo>
                      <a:pt x="92" y="276"/>
                    </a:lnTo>
                    <a:lnTo>
                      <a:pt x="88" y="254"/>
                    </a:lnTo>
                    <a:lnTo>
                      <a:pt x="82" y="234"/>
                    </a:lnTo>
                    <a:lnTo>
                      <a:pt x="70" y="202"/>
                    </a:lnTo>
                    <a:lnTo>
                      <a:pt x="64" y="188"/>
                    </a:lnTo>
                    <a:lnTo>
                      <a:pt x="38" y="150"/>
                    </a:lnTo>
                    <a:lnTo>
                      <a:pt x="18" y="114"/>
                    </a:lnTo>
                    <a:lnTo>
                      <a:pt x="10" y="98"/>
                    </a:lnTo>
                    <a:lnTo>
                      <a:pt x="4" y="84"/>
                    </a:lnTo>
                    <a:lnTo>
                      <a:pt x="2" y="74"/>
                    </a:lnTo>
                    <a:lnTo>
                      <a:pt x="0" y="64"/>
                    </a:lnTo>
                    <a:lnTo>
                      <a:pt x="2" y="56"/>
                    </a:lnTo>
                    <a:lnTo>
                      <a:pt x="2" y="50"/>
                    </a:lnTo>
                    <a:lnTo>
                      <a:pt x="6" y="44"/>
                    </a:lnTo>
                    <a:lnTo>
                      <a:pt x="10" y="40"/>
                    </a:lnTo>
                    <a:lnTo>
                      <a:pt x="18" y="36"/>
                    </a:lnTo>
                    <a:lnTo>
                      <a:pt x="48" y="30"/>
                    </a:lnTo>
                    <a:lnTo>
                      <a:pt x="68" y="24"/>
                    </a:lnTo>
                    <a:lnTo>
                      <a:pt x="78" y="20"/>
                    </a:lnTo>
                    <a:lnTo>
                      <a:pt x="86" y="14"/>
                    </a:lnTo>
                    <a:lnTo>
                      <a:pt x="90" y="24"/>
                    </a:lnTo>
                    <a:lnTo>
                      <a:pt x="100" y="46"/>
                    </a:lnTo>
                    <a:lnTo>
                      <a:pt x="110" y="60"/>
                    </a:lnTo>
                    <a:lnTo>
                      <a:pt x="122" y="78"/>
                    </a:lnTo>
                    <a:lnTo>
                      <a:pt x="136" y="98"/>
                    </a:lnTo>
                    <a:lnTo>
                      <a:pt x="154" y="116"/>
                    </a:lnTo>
                    <a:lnTo>
                      <a:pt x="158" y="106"/>
                    </a:lnTo>
                    <a:lnTo>
                      <a:pt x="168" y="80"/>
                    </a:lnTo>
                    <a:lnTo>
                      <a:pt x="172" y="62"/>
                    </a:lnTo>
                    <a:lnTo>
                      <a:pt x="174" y="42"/>
                    </a:lnTo>
                    <a:lnTo>
                      <a:pt x="174" y="22"/>
                    </a:lnTo>
                    <a:lnTo>
                      <a:pt x="170" y="0"/>
                    </a:lnTo>
                    <a:lnTo>
                      <a:pt x="176" y="4"/>
                    </a:lnTo>
                    <a:lnTo>
                      <a:pt x="194" y="18"/>
                    </a:lnTo>
                    <a:lnTo>
                      <a:pt x="224" y="30"/>
                    </a:lnTo>
                    <a:lnTo>
                      <a:pt x="238" y="34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6" name="Freeform 112"/>
              <p:cNvSpPr>
                <a:spLocks/>
              </p:cNvSpPr>
              <p:nvPr/>
            </p:nvSpPr>
            <p:spPr bwMode="auto">
              <a:xfrm flipH="1">
                <a:off x="3354" y="3268"/>
                <a:ext cx="222" cy="308"/>
              </a:xfrm>
              <a:custGeom>
                <a:avLst/>
                <a:gdLst>
                  <a:gd name="T0" fmla="*/ 0 w 262"/>
                  <a:gd name="T1" fmla="*/ 302 h 308"/>
                  <a:gd name="T2" fmla="*/ 184 w 262"/>
                  <a:gd name="T3" fmla="*/ 4 h 308"/>
                  <a:gd name="T4" fmla="*/ 188 w 262"/>
                  <a:gd name="T5" fmla="*/ 0 h 308"/>
                  <a:gd name="T6" fmla="*/ 8 w 262"/>
                  <a:gd name="T7" fmla="*/ 308 h 308"/>
                  <a:gd name="T8" fmla="*/ 0 w 262"/>
                  <a:gd name="T9" fmla="*/ 302 h 3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308"/>
                  <a:gd name="T17" fmla="*/ 262 w 262"/>
                  <a:gd name="T18" fmla="*/ 308 h 3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308">
                    <a:moveTo>
                      <a:pt x="0" y="302"/>
                    </a:moveTo>
                    <a:lnTo>
                      <a:pt x="256" y="4"/>
                    </a:lnTo>
                    <a:lnTo>
                      <a:pt x="262" y="0"/>
                    </a:lnTo>
                    <a:lnTo>
                      <a:pt x="12" y="308"/>
                    </a:ln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7" name="Freeform 113"/>
              <p:cNvSpPr>
                <a:spLocks/>
              </p:cNvSpPr>
              <p:nvPr/>
            </p:nvSpPr>
            <p:spPr bwMode="auto">
              <a:xfrm flipH="1">
                <a:off x="3530" y="3524"/>
                <a:ext cx="265" cy="78"/>
              </a:xfrm>
              <a:custGeom>
                <a:avLst/>
                <a:gdLst>
                  <a:gd name="T0" fmla="*/ 205 w 312"/>
                  <a:gd name="T1" fmla="*/ 54 h 78"/>
                  <a:gd name="T2" fmla="*/ 186 w 312"/>
                  <a:gd name="T3" fmla="*/ 50 h 78"/>
                  <a:gd name="T4" fmla="*/ 194 w 312"/>
                  <a:gd name="T5" fmla="*/ 48 h 78"/>
                  <a:gd name="T6" fmla="*/ 205 w 312"/>
                  <a:gd name="T7" fmla="*/ 48 h 78"/>
                  <a:gd name="T8" fmla="*/ 217 w 312"/>
                  <a:gd name="T9" fmla="*/ 54 h 78"/>
                  <a:gd name="T10" fmla="*/ 221 w 312"/>
                  <a:gd name="T11" fmla="*/ 56 h 78"/>
                  <a:gd name="T12" fmla="*/ 223 w 312"/>
                  <a:gd name="T13" fmla="*/ 54 h 78"/>
                  <a:gd name="T14" fmla="*/ 225 w 312"/>
                  <a:gd name="T15" fmla="*/ 52 h 78"/>
                  <a:gd name="T16" fmla="*/ 209 w 312"/>
                  <a:gd name="T17" fmla="*/ 44 h 78"/>
                  <a:gd name="T18" fmla="*/ 204 w 312"/>
                  <a:gd name="T19" fmla="*/ 42 h 78"/>
                  <a:gd name="T20" fmla="*/ 183 w 312"/>
                  <a:gd name="T21" fmla="*/ 40 h 78"/>
                  <a:gd name="T22" fmla="*/ 179 w 312"/>
                  <a:gd name="T23" fmla="*/ 40 h 78"/>
                  <a:gd name="T24" fmla="*/ 175 w 312"/>
                  <a:gd name="T25" fmla="*/ 42 h 78"/>
                  <a:gd name="T26" fmla="*/ 140 w 312"/>
                  <a:gd name="T27" fmla="*/ 56 h 78"/>
                  <a:gd name="T28" fmla="*/ 120 w 312"/>
                  <a:gd name="T29" fmla="*/ 52 h 78"/>
                  <a:gd name="T30" fmla="*/ 72 w 312"/>
                  <a:gd name="T31" fmla="*/ 32 h 78"/>
                  <a:gd name="T32" fmla="*/ 54 w 312"/>
                  <a:gd name="T33" fmla="*/ 20 h 78"/>
                  <a:gd name="T34" fmla="*/ 39 w 312"/>
                  <a:gd name="T35" fmla="*/ 8 h 78"/>
                  <a:gd name="T36" fmla="*/ 0 w 312"/>
                  <a:gd name="T37" fmla="*/ 38 h 78"/>
                  <a:gd name="T38" fmla="*/ 4 w 312"/>
                  <a:gd name="T39" fmla="*/ 40 h 78"/>
                  <a:gd name="T40" fmla="*/ 12 w 312"/>
                  <a:gd name="T41" fmla="*/ 42 h 78"/>
                  <a:gd name="T42" fmla="*/ 26 w 312"/>
                  <a:gd name="T43" fmla="*/ 48 h 78"/>
                  <a:gd name="T44" fmla="*/ 39 w 312"/>
                  <a:gd name="T45" fmla="*/ 52 h 78"/>
                  <a:gd name="T46" fmla="*/ 117 w 312"/>
                  <a:gd name="T47" fmla="*/ 72 h 78"/>
                  <a:gd name="T48" fmla="*/ 137 w 312"/>
                  <a:gd name="T49" fmla="*/ 74 h 78"/>
                  <a:gd name="T50" fmla="*/ 151 w 312"/>
                  <a:gd name="T51" fmla="*/ 78 h 78"/>
                  <a:gd name="T52" fmla="*/ 179 w 312"/>
                  <a:gd name="T53" fmla="*/ 78 h 78"/>
                  <a:gd name="T54" fmla="*/ 188 w 312"/>
                  <a:gd name="T55" fmla="*/ 78 h 78"/>
                  <a:gd name="T56" fmla="*/ 195 w 312"/>
                  <a:gd name="T57" fmla="*/ 78 h 78"/>
                  <a:gd name="T58" fmla="*/ 206 w 312"/>
                  <a:gd name="T59" fmla="*/ 78 h 78"/>
                  <a:gd name="T60" fmla="*/ 208 w 312"/>
                  <a:gd name="T61" fmla="*/ 78 h 78"/>
                  <a:gd name="T62" fmla="*/ 208 w 312"/>
                  <a:gd name="T63" fmla="*/ 76 h 78"/>
                  <a:gd name="T64" fmla="*/ 204 w 312"/>
                  <a:gd name="T65" fmla="*/ 74 h 78"/>
                  <a:gd name="T66" fmla="*/ 198 w 312"/>
                  <a:gd name="T67" fmla="*/ 74 h 78"/>
                  <a:gd name="T68" fmla="*/ 184 w 312"/>
                  <a:gd name="T69" fmla="*/ 70 h 78"/>
                  <a:gd name="T70" fmla="*/ 183 w 312"/>
                  <a:gd name="T71" fmla="*/ 70 h 78"/>
                  <a:gd name="T72" fmla="*/ 184 w 312"/>
                  <a:gd name="T73" fmla="*/ 68 h 78"/>
                  <a:gd name="T74" fmla="*/ 195 w 312"/>
                  <a:gd name="T75" fmla="*/ 70 h 78"/>
                  <a:gd name="T76" fmla="*/ 213 w 312"/>
                  <a:gd name="T77" fmla="*/ 72 h 78"/>
                  <a:gd name="T78" fmla="*/ 217 w 312"/>
                  <a:gd name="T79" fmla="*/ 70 h 78"/>
                  <a:gd name="T80" fmla="*/ 219 w 312"/>
                  <a:gd name="T81" fmla="*/ 68 h 78"/>
                  <a:gd name="T82" fmla="*/ 223 w 312"/>
                  <a:gd name="T83" fmla="*/ 68 h 78"/>
                  <a:gd name="T84" fmla="*/ 223 w 312"/>
                  <a:gd name="T85" fmla="*/ 62 h 78"/>
                  <a:gd name="T86" fmla="*/ 217 w 312"/>
                  <a:gd name="T87" fmla="*/ 60 h 78"/>
                  <a:gd name="T88" fmla="*/ 205 w 312"/>
                  <a:gd name="T89" fmla="*/ 54 h 7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2"/>
                  <a:gd name="T136" fmla="*/ 0 h 78"/>
                  <a:gd name="T137" fmla="*/ 312 w 312"/>
                  <a:gd name="T138" fmla="*/ 78 h 7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2" h="78">
                    <a:moveTo>
                      <a:pt x="284" y="54"/>
                    </a:moveTo>
                    <a:lnTo>
                      <a:pt x="284" y="54"/>
                    </a:lnTo>
                    <a:lnTo>
                      <a:pt x="268" y="50"/>
                    </a:lnTo>
                    <a:lnTo>
                      <a:pt x="258" y="50"/>
                    </a:lnTo>
                    <a:lnTo>
                      <a:pt x="268" y="48"/>
                    </a:lnTo>
                    <a:lnTo>
                      <a:pt x="284" y="48"/>
                    </a:lnTo>
                    <a:lnTo>
                      <a:pt x="294" y="52"/>
                    </a:lnTo>
                    <a:lnTo>
                      <a:pt x="300" y="54"/>
                    </a:lnTo>
                    <a:lnTo>
                      <a:pt x="306" y="56"/>
                    </a:lnTo>
                    <a:lnTo>
                      <a:pt x="310" y="54"/>
                    </a:lnTo>
                    <a:lnTo>
                      <a:pt x="312" y="52"/>
                    </a:lnTo>
                    <a:lnTo>
                      <a:pt x="298" y="46"/>
                    </a:lnTo>
                    <a:lnTo>
                      <a:pt x="290" y="44"/>
                    </a:lnTo>
                    <a:lnTo>
                      <a:pt x="282" y="42"/>
                    </a:lnTo>
                    <a:lnTo>
                      <a:pt x="268" y="42"/>
                    </a:lnTo>
                    <a:lnTo>
                      <a:pt x="254" y="40"/>
                    </a:lnTo>
                    <a:lnTo>
                      <a:pt x="248" y="40"/>
                    </a:lnTo>
                    <a:lnTo>
                      <a:pt x="244" y="40"/>
                    </a:lnTo>
                    <a:lnTo>
                      <a:pt x="242" y="42"/>
                    </a:lnTo>
                    <a:lnTo>
                      <a:pt x="194" y="56"/>
                    </a:lnTo>
                    <a:lnTo>
                      <a:pt x="166" y="52"/>
                    </a:lnTo>
                    <a:lnTo>
                      <a:pt x="134" y="44"/>
                    </a:lnTo>
                    <a:lnTo>
                      <a:pt x="100" y="32"/>
                    </a:lnTo>
                    <a:lnTo>
                      <a:pt x="86" y="26"/>
                    </a:lnTo>
                    <a:lnTo>
                      <a:pt x="74" y="20"/>
                    </a:lnTo>
                    <a:lnTo>
                      <a:pt x="54" y="8"/>
                    </a:lnTo>
                    <a:lnTo>
                      <a:pt x="36" y="0"/>
                    </a:lnTo>
                    <a:lnTo>
                      <a:pt x="0" y="38"/>
                    </a:lnTo>
                    <a:lnTo>
                      <a:pt x="6" y="40"/>
                    </a:lnTo>
                    <a:lnTo>
                      <a:pt x="16" y="42"/>
                    </a:lnTo>
                    <a:lnTo>
                      <a:pt x="36" y="48"/>
                    </a:lnTo>
                    <a:lnTo>
                      <a:pt x="54" y="52"/>
                    </a:lnTo>
                    <a:lnTo>
                      <a:pt x="126" y="66"/>
                    </a:lnTo>
                    <a:lnTo>
                      <a:pt x="162" y="72"/>
                    </a:lnTo>
                    <a:lnTo>
                      <a:pt x="190" y="74"/>
                    </a:lnTo>
                    <a:lnTo>
                      <a:pt x="198" y="78"/>
                    </a:lnTo>
                    <a:lnTo>
                      <a:pt x="210" y="78"/>
                    </a:lnTo>
                    <a:lnTo>
                      <a:pt x="248" y="78"/>
                    </a:lnTo>
                    <a:lnTo>
                      <a:pt x="260" y="78"/>
                    </a:lnTo>
                    <a:lnTo>
                      <a:pt x="270" y="78"/>
                    </a:lnTo>
                    <a:lnTo>
                      <a:pt x="286" y="78"/>
                    </a:lnTo>
                    <a:lnTo>
                      <a:pt x="288" y="78"/>
                    </a:lnTo>
                    <a:lnTo>
                      <a:pt x="288" y="76"/>
                    </a:lnTo>
                    <a:lnTo>
                      <a:pt x="286" y="74"/>
                    </a:lnTo>
                    <a:lnTo>
                      <a:pt x="282" y="74"/>
                    </a:lnTo>
                    <a:lnTo>
                      <a:pt x="274" y="74"/>
                    </a:lnTo>
                    <a:lnTo>
                      <a:pt x="256" y="70"/>
                    </a:lnTo>
                    <a:lnTo>
                      <a:pt x="254" y="70"/>
                    </a:lnTo>
                    <a:lnTo>
                      <a:pt x="256" y="68"/>
                    </a:lnTo>
                    <a:lnTo>
                      <a:pt x="264" y="68"/>
                    </a:lnTo>
                    <a:lnTo>
                      <a:pt x="270" y="70"/>
                    </a:lnTo>
                    <a:lnTo>
                      <a:pt x="296" y="72"/>
                    </a:lnTo>
                    <a:lnTo>
                      <a:pt x="300" y="70"/>
                    </a:lnTo>
                    <a:lnTo>
                      <a:pt x="302" y="70"/>
                    </a:lnTo>
                    <a:lnTo>
                      <a:pt x="304" y="68"/>
                    </a:lnTo>
                    <a:lnTo>
                      <a:pt x="308" y="68"/>
                    </a:lnTo>
                    <a:lnTo>
                      <a:pt x="310" y="66"/>
                    </a:lnTo>
                    <a:lnTo>
                      <a:pt x="310" y="62"/>
                    </a:lnTo>
                    <a:lnTo>
                      <a:pt x="300" y="60"/>
                    </a:lnTo>
                    <a:lnTo>
                      <a:pt x="284" y="54"/>
                    </a:lnTo>
                    <a:close/>
                  </a:path>
                </a:pathLst>
              </a:custGeom>
              <a:solidFill>
                <a:srgbClr val="DA8A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8" name="Freeform 114"/>
              <p:cNvSpPr>
                <a:spLocks/>
              </p:cNvSpPr>
              <p:nvPr/>
            </p:nvSpPr>
            <p:spPr bwMode="auto">
              <a:xfrm flipH="1">
                <a:off x="3440" y="3456"/>
                <a:ext cx="53" cy="136"/>
              </a:xfrm>
              <a:custGeom>
                <a:avLst/>
                <a:gdLst>
                  <a:gd name="T0" fmla="*/ 45 w 62"/>
                  <a:gd name="T1" fmla="*/ 22 h 136"/>
                  <a:gd name="T2" fmla="*/ 45 w 62"/>
                  <a:gd name="T3" fmla="*/ 22 h 136"/>
                  <a:gd name="T4" fmla="*/ 45 w 62"/>
                  <a:gd name="T5" fmla="*/ 14 h 136"/>
                  <a:gd name="T6" fmla="*/ 45 w 62"/>
                  <a:gd name="T7" fmla="*/ 6 h 136"/>
                  <a:gd name="T8" fmla="*/ 43 w 62"/>
                  <a:gd name="T9" fmla="*/ 0 h 136"/>
                  <a:gd name="T10" fmla="*/ 43 w 62"/>
                  <a:gd name="T11" fmla="*/ 0 h 136"/>
                  <a:gd name="T12" fmla="*/ 35 w 62"/>
                  <a:gd name="T13" fmla="*/ 6 h 136"/>
                  <a:gd name="T14" fmla="*/ 27 w 62"/>
                  <a:gd name="T15" fmla="*/ 16 h 136"/>
                  <a:gd name="T16" fmla="*/ 21 w 62"/>
                  <a:gd name="T17" fmla="*/ 28 h 136"/>
                  <a:gd name="T18" fmla="*/ 12 w 62"/>
                  <a:gd name="T19" fmla="*/ 44 h 136"/>
                  <a:gd name="T20" fmla="*/ 6 w 62"/>
                  <a:gd name="T21" fmla="*/ 64 h 136"/>
                  <a:gd name="T22" fmla="*/ 3 w 62"/>
                  <a:gd name="T23" fmla="*/ 74 h 136"/>
                  <a:gd name="T24" fmla="*/ 2 w 62"/>
                  <a:gd name="T25" fmla="*/ 86 h 136"/>
                  <a:gd name="T26" fmla="*/ 0 w 62"/>
                  <a:gd name="T27" fmla="*/ 100 h 136"/>
                  <a:gd name="T28" fmla="*/ 2 w 62"/>
                  <a:gd name="T29" fmla="*/ 114 h 136"/>
                  <a:gd name="T30" fmla="*/ 2 w 62"/>
                  <a:gd name="T31" fmla="*/ 114 h 136"/>
                  <a:gd name="T32" fmla="*/ 2 w 62"/>
                  <a:gd name="T33" fmla="*/ 116 h 136"/>
                  <a:gd name="T34" fmla="*/ 3 w 62"/>
                  <a:gd name="T35" fmla="*/ 124 h 136"/>
                  <a:gd name="T36" fmla="*/ 9 w 62"/>
                  <a:gd name="T37" fmla="*/ 130 h 136"/>
                  <a:gd name="T38" fmla="*/ 12 w 62"/>
                  <a:gd name="T39" fmla="*/ 134 h 136"/>
                  <a:gd name="T40" fmla="*/ 16 w 62"/>
                  <a:gd name="T41" fmla="*/ 136 h 136"/>
                  <a:gd name="T42" fmla="*/ 16 w 62"/>
                  <a:gd name="T43" fmla="*/ 136 h 136"/>
                  <a:gd name="T44" fmla="*/ 16 w 62"/>
                  <a:gd name="T45" fmla="*/ 132 h 136"/>
                  <a:gd name="T46" fmla="*/ 15 w 62"/>
                  <a:gd name="T47" fmla="*/ 120 h 136"/>
                  <a:gd name="T48" fmla="*/ 16 w 62"/>
                  <a:gd name="T49" fmla="*/ 104 h 136"/>
                  <a:gd name="T50" fmla="*/ 19 w 62"/>
                  <a:gd name="T51" fmla="*/ 82 h 136"/>
                  <a:gd name="T52" fmla="*/ 19 w 62"/>
                  <a:gd name="T53" fmla="*/ 82 h 136"/>
                  <a:gd name="T54" fmla="*/ 25 w 62"/>
                  <a:gd name="T55" fmla="*/ 62 h 136"/>
                  <a:gd name="T56" fmla="*/ 33 w 62"/>
                  <a:gd name="T57" fmla="*/ 42 h 136"/>
                  <a:gd name="T58" fmla="*/ 45 w 62"/>
                  <a:gd name="T59" fmla="*/ 22 h 136"/>
                  <a:gd name="T60" fmla="*/ 45 w 62"/>
                  <a:gd name="T61" fmla="*/ 22 h 1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2"/>
                  <a:gd name="T94" fmla="*/ 0 h 136"/>
                  <a:gd name="T95" fmla="*/ 62 w 62"/>
                  <a:gd name="T96" fmla="*/ 136 h 1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2" h="136">
                    <a:moveTo>
                      <a:pt x="62" y="22"/>
                    </a:moveTo>
                    <a:lnTo>
                      <a:pt x="62" y="22"/>
                    </a:lnTo>
                    <a:lnTo>
                      <a:pt x="62" y="14"/>
                    </a:lnTo>
                    <a:lnTo>
                      <a:pt x="62" y="6"/>
                    </a:lnTo>
                    <a:lnTo>
                      <a:pt x="58" y="0"/>
                    </a:lnTo>
                    <a:lnTo>
                      <a:pt x="48" y="6"/>
                    </a:lnTo>
                    <a:lnTo>
                      <a:pt x="38" y="16"/>
                    </a:lnTo>
                    <a:lnTo>
                      <a:pt x="28" y="28"/>
                    </a:lnTo>
                    <a:lnTo>
                      <a:pt x="16" y="44"/>
                    </a:lnTo>
                    <a:lnTo>
                      <a:pt x="8" y="64"/>
                    </a:lnTo>
                    <a:lnTo>
                      <a:pt x="4" y="74"/>
                    </a:lnTo>
                    <a:lnTo>
                      <a:pt x="2" y="86"/>
                    </a:lnTo>
                    <a:lnTo>
                      <a:pt x="0" y="10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4" y="124"/>
                    </a:lnTo>
                    <a:lnTo>
                      <a:pt x="12" y="130"/>
                    </a:lnTo>
                    <a:lnTo>
                      <a:pt x="16" y="134"/>
                    </a:lnTo>
                    <a:lnTo>
                      <a:pt x="22" y="136"/>
                    </a:lnTo>
                    <a:lnTo>
                      <a:pt x="22" y="132"/>
                    </a:lnTo>
                    <a:lnTo>
                      <a:pt x="20" y="120"/>
                    </a:lnTo>
                    <a:lnTo>
                      <a:pt x="22" y="104"/>
                    </a:lnTo>
                    <a:lnTo>
                      <a:pt x="26" y="82"/>
                    </a:lnTo>
                    <a:lnTo>
                      <a:pt x="34" y="62"/>
                    </a:lnTo>
                    <a:lnTo>
                      <a:pt x="46" y="42"/>
                    </a:lnTo>
                    <a:lnTo>
                      <a:pt x="62" y="2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9" name="Freeform 115"/>
              <p:cNvSpPr>
                <a:spLocks/>
              </p:cNvSpPr>
              <p:nvPr/>
            </p:nvSpPr>
            <p:spPr bwMode="auto">
              <a:xfrm flipH="1">
                <a:off x="3674" y="3572"/>
                <a:ext cx="14" cy="24"/>
              </a:xfrm>
              <a:custGeom>
                <a:avLst/>
                <a:gdLst>
                  <a:gd name="T0" fmla="*/ 4 w 16"/>
                  <a:gd name="T1" fmla="*/ 0 h 24"/>
                  <a:gd name="T2" fmla="*/ 4 w 16"/>
                  <a:gd name="T3" fmla="*/ 0 h 24"/>
                  <a:gd name="T4" fmla="*/ 2 w 16"/>
                  <a:gd name="T5" fmla="*/ 6 h 24"/>
                  <a:gd name="T6" fmla="*/ 0 w 16"/>
                  <a:gd name="T7" fmla="*/ 12 h 24"/>
                  <a:gd name="T8" fmla="*/ 0 w 16"/>
                  <a:gd name="T9" fmla="*/ 20 h 24"/>
                  <a:gd name="T10" fmla="*/ 12 w 16"/>
                  <a:gd name="T11" fmla="*/ 24 h 24"/>
                  <a:gd name="T12" fmla="*/ 12 w 16"/>
                  <a:gd name="T13" fmla="*/ 24 h 24"/>
                  <a:gd name="T14" fmla="*/ 10 w 16"/>
                  <a:gd name="T15" fmla="*/ 18 h 24"/>
                  <a:gd name="T16" fmla="*/ 10 w 16"/>
                  <a:gd name="T17" fmla="*/ 14 h 24"/>
                  <a:gd name="T18" fmla="*/ 12 w 16"/>
                  <a:gd name="T19" fmla="*/ 6 h 24"/>
                  <a:gd name="T20" fmla="*/ 4 w 16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"/>
                  <a:gd name="T34" fmla="*/ 0 h 24"/>
                  <a:gd name="T35" fmla="*/ 16 w 16"/>
                  <a:gd name="T36" fmla="*/ 24 h 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" h="24">
                    <a:moveTo>
                      <a:pt x="4" y="0"/>
                    </a:moveTo>
                    <a:lnTo>
                      <a:pt x="4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16" y="24"/>
                    </a:lnTo>
                    <a:lnTo>
                      <a:pt x="14" y="18"/>
                    </a:lnTo>
                    <a:lnTo>
                      <a:pt x="14" y="14"/>
                    </a:lnTo>
                    <a:lnTo>
                      <a:pt x="16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0" name="Freeform 116"/>
              <p:cNvSpPr>
                <a:spLocks/>
              </p:cNvSpPr>
              <p:nvPr/>
            </p:nvSpPr>
            <p:spPr bwMode="auto">
              <a:xfrm flipH="1">
                <a:off x="3662" y="3556"/>
                <a:ext cx="28" cy="22"/>
              </a:xfrm>
              <a:custGeom>
                <a:avLst/>
                <a:gdLst>
                  <a:gd name="T0" fmla="*/ 14 w 32"/>
                  <a:gd name="T1" fmla="*/ 2 h 22"/>
                  <a:gd name="T2" fmla="*/ 14 w 32"/>
                  <a:gd name="T3" fmla="*/ 2 h 22"/>
                  <a:gd name="T4" fmla="*/ 8 w 32"/>
                  <a:gd name="T5" fmla="*/ 0 h 22"/>
                  <a:gd name="T6" fmla="*/ 2 w 32"/>
                  <a:gd name="T7" fmla="*/ 2 h 22"/>
                  <a:gd name="T8" fmla="*/ 2 w 32"/>
                  <a:gd name="T9" fmla="*/ 2 h 22"/>
                  <a:gd name="T10" fmla="*/ 0 w 32"/>
                  <a:gd name="T11" fmla="*/ 4 h 22"/>
                  <a:gd name="T12" fmla="*/ 0 w 32"/>
                  <a:gd name="T13" fmla="*/ 6 h 22"/>
                  <a:gd name="T14" fmla="*/ 0 w 32"/>
                  <a:gd name="T15" fmla="*/ 6 h 22"/>
                  <a:gd name="T16" fmla="*/ 0 w 32"/>
                  <a:gd name="T17" fmla="*/ 10 h 22"/>
                  <a:gd name="T18" fmla="*/ 2 w 32"/>
                  <a:gd name="T19" fmla="*/ 14 h 22"/>
                  <a:gd name="T20" fmla="*/ 4 w 32"/>
                  <a:gd name="T21" fmla="*/ 18 h 22"/>
                  <a:gd name="T22" fmla="*/ 10 w 32"/>
                  <a:gd name="T23" fmla="*/ 20 h 22"/>
                  <a:gd name="T24" fmla="*/ 10 w 32"/>
                  <a:gd name="T25" fmla="*/ 20 h 22"/>
                  <a:gd name="T26" fmla="*/ 17 w 32"/>
                  <a:gd name="T27" fmla="*/ 22 h 22"/>
                  <a:gd name="T28" fmla="*/ 21 w 32"/>
                  <a:gd name="T29" fmla="*/ 20 h 22"/>
                  <a:gd name="T30" fmla="*/ 21 w 32"/>
                  <a:gd name="T31" fmla="*/ 20 h 22"/>
                  <a:gd name="T32" fmla="*/ 24 w 32"/>
                  <a:gd name="T33" fmla="*/ 18 h 22"/>
                  <a:gd name="T34" fmla="*/ 24 w 32"/>
                  <a:gd name="T35" fmla="*/ 16 h 22"/>
                  <a:gd name="T36" fmla="*/ 24 w 32"/>
                  <a:gd name="T37" fmla="*/ 16 h 22"/>
                  <a:gd name="T38" fmla="*/ 24 w 32"/>
                  <a:gd name="T39" fmla="*/ 12 h 22"/>
                  <a:gd name="T40" fmla="*/ 23 w 32"/>
                  <a:gd name="T41" fmla="*/ 8 h 22"/>
                  <a:gd name="T42" fmla="*/ 18 w 32"/>
                  <a:gd name="T43" fmla="*/ 4 h 22"/>
                  <a:gd name="T44" fmla="*/ 14 w 32"/>
                  <a:gd name="T45" fmla="*/ 2 h 22"/>
                  <a:gd name="T46" fmla="*/ 14 w 32"/>
                  <a:gd name="T47" fmla="*/ 2 h 2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2"/>
                  <a:gd name="T73" fmla="*/ 0 h 22"/>
                  <a:gd name="T74" fmla="*/ 32 w 32"/>
                  <a:gd name="T75" fmla="*/ 22 h 2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2" h="22">
                    <a:moveTo>
                      <a:pt x="18" y="2"/>
                    </a:moveTo>
                    <a:lnTo>
                      <a:pt x="18" y="2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0" y="8"/>
                    </a:lnTo>
                    <a:lnTo>
                      <a:pt x="24" y="4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1" name="Freeform 117"/>
              <p:cNvSpPr>
                <a:spLocks/>
              </p:cNvSpPr>
              <p:nvPr/>
            </p:nvSpPr>
            <p:spPr bwMode="auto">
              <a:xfrm flipH="1">
                <a:off x="3666" y="3560"/>
                <a:ext cx="18" cy="14"/>
              </a:xfrm>
              <a:custGeom>
                <a:avLst/>
                <a:gdLst>
                  <a:gd name="T0" fmla="*/ 15 w 22"/>
                  <a:gd name="T1" fmla="*/ 10 h 14"/>
                  <a:gd name="T2" fmla="*/ 15 w 22"/>
                  <a:gd name="T3" fmla="*/ 10 h 14"/>
                  <a:gd name="T4" fmla="*/ 13 w 22"/>
                  <a:gd name="T5" fmla="*/ 12 h 14"/>
                  <a:gd name="T6" fmla="*/ 13 w 22"/>
                  <a:gd name="T7" fmla="*/ 12 h 14"/>
                  <a:gd name="T8" fmla="*/ 11 w 22"/>
                  <a:gd name="T9" fmla="*/ 14 h 14"/>
                  <a:gd name="T10" fmla="*/ 6 w 22"/>
                  <a:gd name="T11" fmla="*/ 12 h 14"/>
                  <a:gd name="T12" fmla="*/ 6 w 22"/>
                  <a:gd name="T13" fmla="*/ 12 h 14"/>
                  <a:gd name="T14" fmla="*/ 2 w 22"/>
                  <a:gd name="T15" fmla="*/ 8 h 14"/>
                  <a:gd name="T16" fmla="*/ 0 w 22"/>
                  <a:gd name="T17" fmla="*/ 6 h 14"/>
                  <a:gd name="T18" fmla="*/ 0 w 22"/>
                  <a:gd name="T19" fmla="*/ 4 h 14"/>
                  <a:gd name="T20" fmla="*/ 0 w 22"/>
                  <a:gd name="T21" fmla="*/ 4 h 14"/>
                  <a:gd name="T22" fmla="*/ 0 w 22"/>
                  <a:gd name="T23" fmla="*/ 0 h 14"/>
                  <a:gd name="T24" fmla="*/ 0 w 22"/>
                  <a:gd name="T25" fmla="*/ 0 h 14"/>
                  <a:gd name="T26" fmla="*/ 4 w 22"/>
                  <a:gd name="T27" fmla="*/ 0 h 14"/>
                  <a:gd name="T28" fmla="*/ 8 w 22"/>
                  <a:gd name="T29" fmla="*/ 0 h 14"/>
                  <a:gd name="T30" fmla="*/ 8 w 22"/>
                  <a:gd name="T31" fmla="*/ 0 h 14"/>
                  <a:gd name="T32" fmla="*/ 13 w 22"/>
                  <a:gd name="T33" fmla="*/ 4 h 14"/>
                  <a:gd name="T34" fmla="*/ 15 w 22"/>
                  <a:gd name="T35" fmla="*/ 6 h 14"/>
                  <a:gd name="T36" fmla="*/ 15 w 22"/>
                  <a:gd name="T37" fmla="*/ 10 h 14"/>
                  <a:gd name="T38" fmla="*/ 15 w 22"/>
                  <a:gd name="T39" fmla="*/ 10 h 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2"/>
                  <a:gd name="T61" fmla="*/ 0 h 14"/>
                  <a:gd name="T62" fmla="*/ 22 w 22"/>
                  <a:gd name="T63" fmla="*/ 14 h 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2" h="14">
                    <a:moveTo>
                      <a:pt x="22" y="10"/>
                    </a:moveTo>
                    <a:lnTo>
                      <a:pt x="22" y="10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8" y="12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2" name="Freeform 118"/>
              <p:cNvSpPr>
                <a:spLocks/>
              </p:cNvSpPr>
              <p:nvPr/>
            </p:nvSpPr>
            <p:spPr bwMode="auto">
              <a:xfrm flipH="1">
                <a:off x="3523" y="3656"/>
                <a:ext cx="11" cy="30"/>
              </a:xfrm>
              <a:custGeom>
                <a:avLst/>
                <a:gdLst>
                  <a:gd name="T0" fmla="*/ 10 w 12"/>
                  <a:gd name="T1" fmla="*/ 28 h 30"/>
                  <a:gd name="T2" fmla="*/ 6 w 12"/>
                  <a:gd name="T3" fmla="*/ 30 h 30"/>
                  <a:gd name="T4" fmla="*/ 0 w 12"/>
                  <a:gd name="T5" fmla="*/ 0 h 30"/>
                  <a:gd name="T6" fmla="*/ 6 w 12"/>
                  <a:gd name="T7" fmla="*/ 0 h 30"/>
                  <a:gd name="T8" fmla="*/ 10 w 12"/>
                  <a:gd name="T9" fmla="*/ 2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0"/>
                  <a:gd name="T17" fmla="*/ 12 w 1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0">
                    <a:moveTo>
                      <a:pt x="12" y="28"/>
                    </a:moveTo>
                    <a:lnTo>
                      <a:pt x="6" y="3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28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3" name="Freeform 119"/>
              <p:cNvSpPr>
                <a:spLocks/>
              </p:cNvSpPr>
              <p:nvPr/>
            </p:nvSpPr>
            <p:spPr bwMode="auto">
              <a:xfrm flipH="1">
                <a:off x="3630" y="3638"/>
                <a:ext cx="15" cy="28"/>
              </a:xfrm>
              <a:custGeom>
                <a:avLst/>
                <a:gdLst>
                  <a:gd name="T0" fmla="*/ 4 w 18"/>
                  <a:gd name="T1" fmla="*/ 28 h 28"/>
                  <a:gd name="T2" fmla="*/ 0 w 18"/>
                  <a:gd name="T3" fmla="*/ 26 h 28"/>
                  <a:gd name="T4" fmla="*/ 8 w 18"/>
                  <a:gd name="T5" fmla="*/ 0 h 28"/>
                  <a:gd name="T6" fmla="*/ 12 w 18"/>
                  <a:gd name="T7" fmla="*/ 2 h 28"/>
                  <a:gd name="T8" fmla="*/ 4 w 18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8"/>
                  <a:gd name="T17" fmla="*/ 18 w 1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8">
                    <a:moveTo>
                      <a:pt x="6" y="28"/>
                    </a:moveTo>
                    <a:lnTo>
                      <a:pt x="0" y="26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4" name="Freeform 120"/>
              <p:cNvSpPr>
                <a:spLocks/>
              </p:cNvSpPr>
              <p:nvPr/>
            </p:nvSpPr>
            <p:spPr bwMode="auto">
              <a:xfrm flipH="1">
                <a:off x="3657" y="3248"/>
                <a:ext cx="158" cy="312"/>
              </a:xfrm>
              <a:custGeom>
                <a:avLst/>
                <a:gdLst>
                  <a:gd name="T0" fmla="*/ 36 w 186"/>
                  <a:gd name="T1" fmla="*/ 272 h 312"/>
                  <a:gd name="T2" fmla="*/ 36 w 186"/>
                  <a:gd name="T3" fmla="*/ 272 h 312"/>
                  <a:gd name="T4" fmla="*/ 56 w 186"/>
                  <a:gd name="T5" fmla="*/ 218 h 312"/>
                  <a:gd name="T6" fmla="*/ 71 w 186"/>
                  <a:gd name="T7" fmla="*/ 180 h 312"/>
                  <a:gd name="T8" fmla="*/ 87 w 186"/>
                  <a:gd name="T9" fmla="*/ 148 h 312"/>
                  <a:gd name="T10" fmla="*/ 87 w 186"/>
                  <a:gd name="T11" fmla="*/ 148 h 312"/>
                  <a:gd name="T12" fmla="*/ 95 w 186"/>
                  <a:gd name="T13" fmla="*/ 134 h 312"/>
                  <a:gd name="T14" fmla="*/ 104 w 186"/>
                  <a:gd name="T15" fmla="*/ 124 h 312"/>
                  <a:gd name="T16" fmla="*/ 113 w 186"/>
                  <a:gd name="T17" fmla="*/ 118 h 312"/>
                  <a:gd name="T18" fmla="*/ 120 w 186"/>
                  <a:gd name="T19" fmla="*/ 118 h 312"/>
                  <a:gd name="T20" fmla="*/ 126 w 186"/>
                  <a:gd name="T21" fmla="*/ 118 h 312"/>
                  <a:gd name="T22" fmla="*/ 130 w 186"/>
                  <a:gd name="T23" fmla="*/ 120 h 312"/>
                  <a:gd name="T24" fmla="*/ 134 w 186"/>
                  <a:gd name="T25" fmla="*/ 124 h 312"/>
                  <a:gd name="T26" fmla="*/ 134 w 186"/>
                  <a:gd name="T27" fmla="*/ 124 h 312"/>
                  <a:gd name="T28" fmla="*/ 130 w 186"/>
                  <a:gd name="T29" fmla="*/ 64 h 312"/>
                  <a:gd name="T30" fmla="*/ 126 w 186"/>
                  <a:gd name="T31" fmla="*/ 22 h 312"/>
                  <a:gd name="T32" fmla="*/ 124 w 186"/>
                  <a:gd name="T33" fmla="*/ 8 h 312"/>
                  <a:gd name="T34" fmla="*/ 122 w 186"/>
                  <a:gd name="T35" fmla="*/ 4 h 312"/>
                  <a:gd name="T36" fmla="*/ 121 w 186"/>
                  <a:gd name="T37" fmla="*/ 2 h 312"/>
                  <a:gd name="T38" fmla="*/ 121 w 186"/>
                  <a:gd name="T39" fmla="*/ 2 h 312"/>
                  <a:gd name="T40" fmla="*/ 116 w 186"/>
                  <a:gd name="T41" fmla="*/ 0 h 312"/>
                  <a:gd name="T42" fmla="*/ 110 w 186"/>
                  <a:gd name="T43" fmla="*/ 2 h 312"/>
                  <a:gd name="T44" fmla="*/ 103 w 186"/>
                  <a:gd name="T45" fmla="*/ 8 h 312"/>
                  <a:gd name="T46" fmla="*/ 95 w 186"/>
                  <a:gd name="T47" fmla="*/ 20 h 312"/>
                  <a:gd name="T48" fmla="*/ 95 w 186"/>
                  <a:gd name="T49" fmla="*/ 20 h 312"/>
                  <a:gd name="T50" fmla="*/ 88 w 186"/>
                  <a:gd name="T51" fmla="*/ 34 h 312"/>
                  <a:gd name="T52" fmla="*/ 81 w 186"/>
                  <a:gd name="T53" fmla="*/ 50 h 312"/>
                  <a:gd name="T54" fmla="*/ 71 w 186"/>
                  <a:gd name="T55" fmla="*/ 78 h 312"/>
                  <a:gd name="T56" fmla="*/ 71 w 186"/>
                  <a:gd name="T57" fmla="*/ 78 h 312"/>
                  <a:gd name="T58" fmla="*/ 31 w 186"/>
                  <a:gd name="T59" fmla="*/ 188 h 312"/>
                  <a:gd name="T60" fmla="*/ 31 w 186"/>
                  <a:gd name="T61" fmla="*/ 188 h 312"/>
                  <a:gd name="T62" fmla="*/ 14 w 186"/>
                  <a:gd name="T63" fmla="*/ 240 h 312"/>
                  <a:gd name="T64" fmla="*/ 2 w 186"/>
                  <a:gd name="T65" fmla="*/ 282 h 312"/>
                  <a:gd name="T66" fmla="*/ 2 w 186"/>
                  <a:gd name="T67" fmla="*/ 282 h 312"/>
                  <a:gd name="T68" fmla="*/ 0 w 186"/>
                  <a:gd name="T69" fmla="*/ 290 h 312"/>
                  <a:gd name="T70" fmla="*/ 0 w 186"/>
                  <a:gd name="T71" fmla="*/ 296 h 312"/>
                  <a:gd name="T72" fmla="*/ 0 w 186"/>
                  <a:gd name="T73" fmla="*/ 302 h 312"/>
                  <a:gd name="T74" fmla="*/ 2 w 186"/>
                  <a:gd name="T75" fmla="*/ 304 h 312"/>
                  <a:gd name="T76" fmla="*/ 7 w 186"/>
                  <a:gd name="T77" fmla="*/ 310 h 312"/>
                  <a:gd name="T78" fmla="*/ 14 w 186"/>
                  <a:gd name="T79" fmla="*/ 312 h 312"/>
                  <a:gd name="T80" fmla="*/ 14 w 186"/>
                  <a:gd name="T81" fmla="*/ 312 h 312"/>
                  <a:gd name="T82" fmla="*/ 14 w 186"/>
                  <a:gd name="T83" fmla="*/ 312 h 312"/>
                  <a:gd name="T84" fmla="*/ 19 w 186"/>
                  <a:gd name="T85" fmla="*/ 302 h 312"/>
                  <a:gd name="T86" fmla="*/ 27 w 186"/>
                  <a:gd name="T87" fmla="*/ 292 h 312"/>
                  <a:gd name="T88" fmla="*/ 43 w 186"/>
                  <a:gd name="T89" fmla="*/ 274 h 312"/>
                  <a:gd name="T90" fmla="*/ 43 w 186"/>
                  <a:gd name="T91" fmla="*/ 274 h 312"/>
                  <a:gd name="T92" fmla="*/ 36 w 186"/>
                  <a:gd name="T93" fmla="*/ 272 h 312"/>
                  <a:gd name="T94" fmla="*/ 36 w 186"/>
                  <a:gd name="T95" fmla="*/ 272 h 31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86"/>
                  <a:gd name="T145" fmla="*/ 0 h 312"/>
                  <a:gd name="T146" fmla="*/ 186 w 186"/>
                  <a:gd name="T147" fmla="*/ 312 h 31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86" h="312">
                    <a:moveTo>
                      <a:pt x="50" y="272"/>
                    </a:moveTo>
                    <a:lnTo>
                      <a:pt x="50" y="272"/>
                    </a:lnTo>
                    <a:lnTo>
                      <a:pt x="78" y="218"/>
                    </a:lnTo>
                    <a:lnTo>
                      <a:pt x="98" y="180"/>
                    </a:lnTo>
                    <a:lnTo>
                      <a:pt x="120" y="148"/>
                    </a:lnTo>
                    <a:lnTo>
                      <a:pt x="132" y="134"/>
                    </a:lnTo>
                    <a:lnTo>
                      <a:pt x="144" y="124"/>
                    </a:lnTo>
                    <a:lnTo>
                      <a:pt x="156" y="118"/>
                    </a:lnTo>
                    <a:lnTo>
                      <a:pt x="166" y="118"/>
                    </a:lnTo>
                    <a:lnTo>
                      <a:pt x="174" y="118"/>
                    </a:lnTo>
                    <a:lnTo>
                      <a:pt x="180" y="120"/>
                    </a:lnTo>
                    <a:lnTo>
                      <a:pt x="186" y="124"/>
                    </a:lnTo>
                    <a:lnTo>
                      <a:pt x="180" y="64"/>
                    </a:lnTo>
                    <a:lnTo>
                      <a:pt x="174" y="22"/>
                    </a:lnTo>
                    <a:lnTo>
                      <a:pt x="172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52" y="2"/>
                    </a:lnTo>
                    <a:lnTo>
                      <a:pt x="142" y="8"/>
                    </a:lnTo>
                    <a:lnTo>
                      <a:pt x="132" y="20"/>
                    </a:lnTo>
                    <a:lnTo>
                      <a:pt x="122" y="34"/>
                    </a:lnTo>
                    <a:lnTo>
                      <a:pt x="112" y="50"/>
                    </a:lnTo>
                    <a:lnTo>
                      <a:pt x="98" y="78"/>
                    </a:lnTo>
                    <a:lnTo>
                      <a:pt x="44" y="188"/>
                    </a:lnTo>
                    <a:lnTo>
                      <a:pt x="20" y="240"/>
                    </a:lnTo>
                    <a:lnTo>
                      <a:pt x="2" y="282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2" y="304"/>
                    </a:lnTo>
                    <a:lnTo>
                      <a:pt x="10" y="310"/>
                    </a:lnTo>
                    <a:lnTo>
                      <a:pt x="20" y="312"/>
                    </a:lnTo>
                    <a:lnTo>
                      <a:pt x="26" y="302"/>
                    </a:lnTo>
                    <a:lnTo>
                      <a:pt x="38" y="292"/>
                    </a:lnTo>
                    <a:lnTo>
                      <a:pt x="60" y="274"/>
                    </a:lnTo>
                    <a:lnTo>
                      <a:pt x="50" y="27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5" name="Freeform 121"/>
              <p:cNvSpPr>
                <a:spLocks/>
              </p:cNvSpPr>
              <p:nvPr/>
            </p:nvSpPr>
            <p:spPr bwMode="auto">
              <a:xfrm flipH="1">
                <a:off x="3595" y="3080"/>
                <a:ext cx="30" cy="60"/>
              </a:xfrm>
              <a:custGeom>
                <a:avLst/>
                <a:gdLst>
                  <a:gd name="T0" fmla="*/ 8 w 36"/>
                  <a:gd name="T1" fmla="*/ 0 h 60"/>
                  <a:gd name="T2" fmla="*/ 8 w 36"/>
                  <a:gd name="T3" fmla="*/ 0 h 60"/>
                  <a:gd name="T4" fmla="*/ 12 w 36"/>
                  <a:gd name="T5" fmla="*/ 6 h 60"/>
                  <a:gd name="T6" fmla="*/ 15 w 36"/>
                  <a:gd name="T7" fmla="*/ 8 h 60"/>
                  <a:gd name="T8" fmla="*/ 18 w 36"/>
                  <a:gd name="T9" fmla="*/ 8 h 60"/>
                  <a:gd name="T10" fmla="*/ 21 w 36"/>
                  <a:gd name="T11" fmla="*/ 8 h 60"/>
                  <a:gd name="T12" fmla="*/ 21 w 36"/>
                  <a:gd name="T13" fmla="*/ 8 h 60"/>
                  <a:gd name="T14" fmla="*/ 25 w 36"/>
                  <a:gd name="T15" fmla="*/ 2 h 60"/>
                  <a:gd name="T16" fmla="*/ 25 w 36"/>
                  <a:gd name="T17" fmla="*/ 2 h 60"/>
                  <a:gd name="T18" fmla="*/ 25 w 36"/>
                  <a:gd name="T19" fmla="*/ 10 h 60"/>
                  <a:gd name="T20" fmla="*/ 23 w 36"/>
                  <a:gd name="T21" fmla="*/ 16 h 60"/>
                  <a:gd name="T22" fmla="*/ 21 w 36"/>
                  <a:gd name="T23" fmla="*/ 20 h 60"/>
                  <a:gd name="T24" fmla="*/ 21 w 36"/>
                  <a:gd name="T25" fmla="*/ 20 h 60"/>
                  <a:gd name="T26" fmla="*/ 15 w 36"/>
                  <a:gd name="T27" fmla="*/ 24 h 60"/>
                  <a:gd name="T28" fmla="*/ 22 w 36"/>
                  <a:gd name="T29" fmla="*/ 32 h 60"/>
                  <a:gd name="T30" fmla="*/ 17 w 36"/>
                  <a:gd name="T31" fmla="*/ 32 h 60"/>
                  <a:gd name="T32" fmla="*/ 17 w 36"/>
                  <a:gd name="T33" fmla="*/ 32 h 60"/>
                  <a:gd name="T34" fmla="*/ 18 w 36"/>
                  <a:gd name="T35" fmla="*/ 40 h 60"/>
                  <a:gd name="T36" fmla="*/ 19 w 36"/>
                  <a:gd name="T37" fmla="*/ 48 h 60"/>
                  <a:gd name="T38" fmla="*/ 18 w 36"/>
                  <a:gd name="T39" fmla="*/ 52 h 60"/>
                  <a:gd name="T40" fmla="*/ 17 w 36"/>
                  <a:gd name="T41" fmla="*/ 56 h 60"/>
                  <a:gd name="T42" fmla="*/ 14 w 36"/>
                  <a:gd name="T43" fmla="*/ 58 h 60"/>
                  <a:gd name="T44" fmla="*/ 11 w 36"/>
                  <a:gd name="T45" fmla="*/ 60 h 60"/>
                  <a:gd name="T46" fmla="*/ 11 w 36"/>
                  <a:gd name="T47" fmla="*/ 60 h 60"/>
                  <a:gd name="T48" fmla="*/ 6 w 36"/>
                  <a:gd name="T49" fmla="*/ 60 h 60"/>
                  <a:gd name="T50" fmla="*/ 2 w 36"/>
                  <a:gd name="T51" fmla="*/ 58 h 60"/>
                  <a:gd name="T52" fmla="*/ 0 w 36"/>
                  <a:gd name="T53" fmla="*/ 56 h 60"/>
                  <a:gd name="T54" fmla="*/ 0 w 36"/>
                  <a:gd name="T55" fmla="*/ 56 h 60"/>
                  <a:gd name="T56" fmla="*/ 4 w 36"/>
                  <a:gd name="T57" fmla="*/ 58 h 60"/>
                  <a:gd name="T58" fmla="*/ 8 w 36"/>
                  <a:gd name="T59" fmla="*/ 58 h 60"/>
                  <a:gd name="T60" fmla="*/ 11 w 36"/>
                  <a:gd name="T61" fmla="*/ 54 h 60"/>
                  <a:gd name="T62" fmla="*/ 11 w 36"/>
                  <a:gd name="T63" fmla="*/ 54 h 60"/>
                  <a:gd name="T64" fmla="*/ 12 w 36"/>
                  <a:gd name="T65" fmla="*/ 46 h 60"/>
                  <a:gd name="T66" fmla="*/ 12 w 36"/>
                  <a:gd name="T67" fmla="*/ 44 h 60"/>
                  <a:gd name="T68" fmla="*/ 12 w 36"/>
                  <a:gd name="T69" fmla="*/ 44 h 60"/>
                  <a:gd name="T70" fmla="*/ 7 w 36"/>
                  <a:gd name="T71" fmla="*/ 48 h 60"/>
                  <a:gd name="T72" fmla="*/ 7 w 36"/>
                  <a:gd name="T73" fmla="*/ 48 h 60"/>
                  <a:gd name="T74" fmla="*/ 2 w 36"/>
                  <a:gd name="T75" fmla="*/ 46 h 60"/>
                  <a:gd name="T76" fmla="*/ 2 w 36"/>
                  <a:gd name="T77" fmla="*/ 46 h 60"/>
                  <a:gd name="T78" fmla="*/ 2 w 36"/>
                  <a:gd name="T79" fmla="*/ 46 h 60"/>
                  <a:gd name="T80" fmla="*/ 7 w 36"/>
                  <a:gd name="T81" fmla="*/ 44 h 60"/>
                  <a:gd name="T82" fmla="*/ 10 w 36"/>
                  <a:gd name="T83" fmla="*/ 40 h 60"/>
                  <a:gd name="T84" fmla="*/ 10 w 36"/>
                  <a:gd name="T85" fmla="*/ 38 h 60"/>
                  <a:gd name="T86" fmla="*/ 10 w 36"/>
                  <a:gd name="T87" fmla="*/ 38 h 60"/>
                  <a:gd name="T88" fmla="*/ 7 w 36"/>
                  <a:gd name="T89" fmla="*/ 28 h 60"/>
                  <a:gd name="T90" fmla="*/ 4 w 36"/>
                  <a:gd name="T91" fmla="*/ 22 h 60"/>
                  <a:gd name="T92" fmla="*/ 8 w 36"/>
                  <a:gd name="T93" fmla="*/ 0 h 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6"/>
                  <a:gd name="T142" fmla="*/ 0 h 60"/>
                  <a:gd name="T143" fmla="*/ 36 w 36"/>
                  <a:gd name="T144" fmla="*/ 60 h 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6" h="60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22" y="8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6" y="2"/>
                    </a:lnTo>
                    <a:lnTo>
                      <a:pt x="36" y="10"/>
                    </a:lnTo>
                    <a:lnTo>
                      <a:pt x="34" y="16"/>
                    </a:lnTo>
                    <a:lnTo>
                      <a:pt x="30" y="20"/>
                    </a:lnTo>
                    <a:lnTo>
                      <a:pt x="22" y="24"/>
                    </a:lnTo>
                    <a:lnTo>
                      <a:pt x="32" y="32"/>
                    </a:lnTo>
                    <a:lnTo>
                      <a:pt x="24" y="32"/>
                    </a:lnTo>
                    <a:lnTo>
                      <a:pt x="26" y="40"/>
                    </a:lnTo>
                    <a:lnTo>
                      <a:pt x="28" y="48"/>
                    </a:lnTo>
                    <a:lnTo>
                      <a:pt x="26" y="52"/>
                    </a:lnTo>
                    <a:lnTo>
                      <a:pt x="24" y="56"/>
                    </a:lnTo>
                    <a:lnTo>
                      <a:pt x="20" y="58"/>
                    </a:lnTo>
                    <a:lnTo>
                      <a:pt x="16" y="60"/>
                    </a:lnTo>
                    <a:lnTo>
                      <a:pt x="8" y="60"/>
                    </a:lnTo>
                    <a:lnTo>
                      <a:pt x="4" y="58"/>
                    </a:lnTo>
                    <a:lnTo>
                      <a:pt x="0" y="56"/>
                    </a:lnTo>
                    <a:lnTo>
                      <a:pt x="6" y="58"/>
                    </a:lnTo>
                    <a:lnTo>
                      <a:pt x="12" y="58"/>
                    </a:lnTo>
                    <a:lnTo>
                      <a:pt x="16" y="54"/>
                    </a:lnTo>
                    <a:lnTo>
                      <a:pt x="18" y="46"/>
                    </a:lnTo>
                    <a:lnTo>
                      <a:pt x="18" y="44"/>
                    </a:lnTo>
                    <a:lnTo>
                      <a:pt x="10" y="48"/>
                    </a:lnTo>
                    <a:lnTo>
                      <a:pt x="4" y="46"/>
                    </a:lnTo>
                    <a:lnTo>
                      <a:pt x="10" y="44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6" name="Freeform 122"/>
              <p:cNvSpPr>
                <a:spLocks/>
              </p:cNvSpPr>
              <p:nvPr/>
            </p:nvSpPr>
            <p:spPr bwMode="auto">
              <a:xfrm flipH="1">
                <a:off x="3554" y="3116"/>
                <a:ext cx="37" cy="66"/>
              </a:xfrm>
              <a:custGeom>
                <a:avLst/>
                <a:gdLst>
                  <a:gd name="T0" fmla="*/ 0 w 44"/>
                  <a:gd name="T1" fmla="*/ 0 h 66"/>
                  <a:gd name="T2" fmla="*/ 0 w 44"/>
                  <a:gd name="T3" fmla="*/ 0 h 66"/>
                  <a:gd name="T4" fmla="*/ 11 w 44"/>
                  <a:gd name="T5" fmla="*/ 18 h 66"/>
                  <a:gd name="T6" fmla="*/ 21 w 44"/>
                  <a:gd name="T7" fmla="*/ 32 h 66"/>
                  <a:gd name="T8" fmla="*/ 27 w 44"/>
                  <a:gd name="T9" fmla="*/ 36 h 66"/>
                  <a:gd name="T10" fmla="*/ 31 w 44"/>
                  <a:gd name="T11" fmla="*/ 38 h 66"/>
                  <a:gd name="T12" fmla="*/ 31 w 44"/>
                  <a:gd name="T13" fmla="*/ 38 h 66"/>
                  <a:gd name="T14" fmla="*/ 31 w 44"/>
                  <a:gd name="T15" fmla="*/ 50 h 66"/>
                  <a:gd name="T16" fmla="*/ 31 w 44"/>
                  <a:gd name="T17" fmla="*/ 60 h 66"/>
                  <a:gd name="T18" fmla="*/ 29 w 44"/>
                  <a:gd name="T19" fmla="*/ 66 h 66"/>
                  <a:gd name="T20" fmla="*/ 29 w 44"/>
                  <a:gd name="T21" fmla="*/ 66 h 66"/>
                  <a:gd name="T22" fmla="*/ 25 w 44"/>
                  <a:gd name="T23" fmla="*/ 60 h 66"/>
                  <a:gd name="T24" fmla="*/ 16 w 44"/>
                  <a:gd name="T25" fmla="*/ 46 h 66"/>
                  <a:gd name="T26" fmla="*/ 11 w 44"/>
                  <a:gd name="T27" fmla="*/ 38 h 66"/>
                  <a:gd name="T28" fmla="*/ 6 w 44"/>
                  <a:gd name="T29" fmla="*/ 26 h 66"/>
                  <a:gd name="T30" fmla="*/ 3 w 44"/>
                  <a:gd name="T31" fmla="*/ 14 h 66"/>
                  <a:gd name="T32" fmla="*/ 0 w 44"/>
                  <a:gd name="T33" fmla="*/ 0 h 66"/>
                  <a:gd name="T34" fmla="*/ 0 w 44"/>
                  <a:gd name="T35" fmla="*/ 0 h 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66"/>
                  <a:gd name="T56" fmla="*/ 44 w 44"/>
                  <a:gd name="T57" fmla="*/ 66 h 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66">
                    <a:moveTo>
                      <a:pt x="0" y="0"/>
                    </a:moveTo>
                    <a:lnTo>
                      <a:pt x="0" y="0"/>
                    </a:lnTo>
                    <a:lnTo>
                      <a:pt x="16" y="18"/>
                    </a:lnTo>
                    <a:lnTo>
                      <a:pt x="30" y="32"/>
                    </a:lnTo>
                    <a:lnTo>
                      <a:pt x="38" y="36"/>
                    </a:lnTo>
                    <a:lnTo>
                      <a:pt x="44" y="38"/>
                    </a:lnTo>
                    <a:lnTo>
                      <a:pt x="44" y="50"/>
                    </a:lnTo>
                    <a:lnTo>
                      <a:pt x="44" y="60"/>
                    </a:lnTo>
                    <a:lnTo>
                      <a:pt x="42" y="66"/>
                    </a:lnTo>
                    <a:lnTo>
                      <a:pt x="36" y="60"/>
                    </a:lnTo>
                    <a:lnTo>
                      <a:pt x="22" y="46"/>
                    </a:lnTo>
                    <a:lnTo>
                      <a:pt x="16" y="38"/>
                    </a:lnTo>
                    <a:lnTo>
                      <a:pt x="8" y="26"/>
                    </a:lnTo>
                    <a:lnTo>
                      <a:pt x="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8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7" name="Freeform 123"/>
              <p:cNvSpPr>
                <a:spLocks/>
              </p:cNvSpPr>
              <p:nvPr/>
            </p:nvSpPr>
            <p:spPr bwMode="auto">
              <a:xfrm flipH="1">
                <a:off x="3752" y="3498"/>
                <a:ext cx="63" cy="72"/>
              </a:xfrm>
              <a:custGeom>
                <a:avLst/>
                <a:gdLst>
                  <a:gd name="T0" fmla="*/ 26 w 74"/>
                  <a:gd name="T1" fmla="*/ 72 h 72"/>
                  <a:gd name="T2" fmla="*/ 26 w 74"/>
                  <a:gd name="T3" fmla="*/ 72 h 72"/>
                  <a:gd name="T4" fmla="*/ 27 w 74"/>
                  <a:gd name="T5" fmla="*/ 68 h 72"/>
                  <a:gd name="T6" fmla="*/ 31 w 74"/>
                  <a:gd name="T7" fmla="*/ 58 h 72"/>
                  <a:gd name="T8" fmla="*/ 37 w 74"/>
                  <a:gd name="T9" fmla="*/ 48 h 72"/>
                  <a:gd name="T10" fmla="*/ 43 w 74"/>
                  <a:gd name="T11" fmla="*/ 38 h 72"/>
                  <a:gd name="T12" fmla="*/ 43 w 74"/>
                  <a:gd name="T13" fmla="*/ 38 h 72"/>
                  <a:gd name="T14" fmla="*/ 52 w 74"/>
                  <a:gd name="T15" fmla="*/ 28 h 72"/>
                  <a:gd name="T16" fmla="*/ 54 w 74"/>
                  <a:gd name="T17" fmla="*/ 28 h 72"/>
                  <a:gd name="T18" fmla="*/ 49 w 74"/>
                  <a:gd name="T19" fmla="*/ 0 h 72"/>
                  <a:gd name="T20" fmla="*/ 49 w 74"/>
                  <a:gd name="T21" fmla="*/ 0 h 72"/>
                  <a:gd name="T22" fmla="*/ 39 w 74"/>
                  <a:gd name="T23" fmla="*/ 6 h 72"/>
                  <a:gd name="T24" fmla="*/ 31 w 74"/>
                  <a:gd name="T25" fmla="*/ 14 h 72"/>
                  <a:gd name="T26" fmla="*/ 22 w 74"/>
                  <a:gd name="T27" fmla="*/ 26 h 72"/>
                  <a:gd name="T28" fmla="*/ 22 w 74"/>
                  <a:gd name="T29" fmla="*/ 26 h 72"/>
                  <a:gd name="T30" fmla="*/ 8 w 74"/>
                  <a:gd name="T31" fmla="*/ 54 h 72"/>
                  <a:gd name="T32" fmla="*/ 0 w 74"/>
                  <a:gd name="T33" fmla="*/ 66 h 72"/>
                  <a:gd name="T34" fmla="*/ 0 w 74"/>
                  <a:gd name="T35" fmla="*/ 66 h 72"/>
                  <a:gd name="T36" fmla="*/ 4 w 74"/>
                  <a:gd name="T37" fmla="*/ 68 h 72"/>
                  <a:gd name="T38" fmla="*/ 13 w 74"/>
                  <a:gd name="T39" fmla="*/ 70 h 72"/>
                  <a:gd name="T40" fmla="*/ 23 w 74"/>
                  <a:gd name="T41" fmla="*/ 72 h 72"/>
                  <a:gd name="T42" fmla="*/ 26 w 74"/>
                  <a:gd name="T43" fmla="*/ 72 h 72"/>
                  <a:gd name="T44" fmla="*/ 26 w 74"/>
                  <a:gd name="T45" fmla="*/ 72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"/>
                  <a:gd name="T70" fmla="*/ 0 h 72"/>
                  <a:gd name="T71" fmla="*/ 74 w 74"/>
                  <a:gd name="T72" fmla="*/ 72 h 7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" h="72">
                    <a:moveTo>
                      <a:pt x="36" y="72"/>
                    </a:moveTo>
                    <a:lnTo>
                      <a:pt x="36" y="72"/>
                    </a:lnTo>
                    <a:lnTo>
                      <a:pt x="38" y="68"/>
                    </a:lnTo>
                    <a:lnTo>
                      <a:pt x="42" y="58"/>
                    </a:lnTo>
                    <a:lnTo>
                      <a:pt x="50" y="48"/>
                    </a:lnTo>
                    <a:lnTo>
                      <a:pt x="60" y="38"/>
                    </a:lnTo>
                    <a:lnTo>
                      <a:pt x="72" y="28"/>
                    </a:lnTo>
                    <a:lnTo>
                      <a:pt x="74" y="28"/>
                    </a:lnTo>
                    <a:lnTo>
                      <a:pt x="68" y="0"/>
                    </a:lnTo>
                    <a:lnTo>
                      <a:pt x="54" y="6"/>
                    </a:lnTo>
                    <a:lnTo>
                      <a:pt x="42" y="14"/>
                    </a:lnTo>
                    <a:lnTo>
                      <a:pt x="30" y="26"/>
                    </a:lnTo>
                    <a:lnTo>
                      <a:pt x="10" y="54"/>
                    </a:lnTo>
                    <a:lnTo>
                      <a:pt x="0" y="66"/>
                    </a:lnTo>
                    <a:lnTo>
                      <a:pt x="6" y="68"/>
                    </a:lnTo>
                    <a:lnTo>
                      <a:pt x="18" y="70"/>
                    </a:lnTo>
                    <a:lnTo>
                      <a:pt x="32" y="72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8" name="Freeform 127"/>
              <p:cNvSpPr>
                <a:spLocks/>
              </p:cNvSpPr>
              <p:nvPr/>
            </p:nvSpPr>
            <p:spPr bwMode="auto">
              <a:xfrm flipH="1">
                <a:off x="3637" y="3256"/>
                <a:ext cx="27" cy="130"/>
              </a:xfrm>
              <a:custGeom>
                <a:avLst/>
                <a:gdLst>
                  <a:gd name="T0" fmla="*/ 0 w 32"/>
                  <a:gd name="T1" fmla="*/ 0 h 130"/>
                  <a:gd name="T2" fmla="*/ 0 w 32"/>
                  <a:gd name="T3" fmla="*/ 0 h 130"/>
                  <a:gd name="T4" fmla="*/ 4 w 32"/>
                  <a:gd name="T5" fmla="*/ 12 h 130"/>
                  <a:gd name="T6" fmla="*/ 8 w 32"/>
                  <a:gd name="T7" fmla="*/ 24 h 130"/>
                  <a:gd name="T8" fmla="*/ 13 w 32"/>
                  <a:gd name="T9" fmla="*/ 40 h 130"/>
                  <a:gd name="T10" fmla="*/ 16 w 32"/>
                  <a:gd name="T11" fmla="*/ 58 h 130"/>
                  <a:gd name="T12" fmla="*/ 16 w 32"/>
                  <a:gd name="T13" fmla="*/ 76 h 130"/>
                  <a:gd name="T14" fmla="*/ 14 w 32"/>
                  <a:gd name="T15" fmla="*/ 84 h 130"/>
                  <a:gd name="T16" fmla="*/ 13 w 32"/>
                  <a:gd name="T17" fmla="*/ 94 h 130"/>
                  <a:gd name="T18" fmla="*/ 10 w 32"/>
                  <a:gd name="T19" fmla="*/ 102 h 130"/>
                  <a:gd name="T20" fmla="*/ 6 w 32"/>
                  <a:gd name="T21" fmla="*/ 110 h 130"/>
                  <a:gd name="T22" fmla="*/ 17 w 32"/>
                  <a:gd name="T23" fmla="*/ 130 h 130"/>
                  <a:gd name="T24" fmla="*/ 17 w 32"/>
                  <a:gd name="T25" fmla="*/ 130 h 130"/>
                  <a:gd name="T26" fmla="*/ 19 w 32"/>
                  <a:gd name="T27" fmla="*/ 118 h 130"/>
                  <a:gd name="T28" fmla="*/ 21 w 32"/>
                  <a:gd name="T29" fmla="*/ 104 h 130"/>
                  <a:gd name="T30" fmla="*/ 23 w 32"/>
                  <a:gd name="T31" fmla="*/ 88 h 130"/>
                  <a:gd name="T32" fmla="*/ 21 w 32"/>
                  <a:gd name="T33" fmla="*/ 68 h 130"/>
                  <a:gd name="T34" fmla="*/ 19 w 32"/>
                  <a:gd name="T35" fmla="*/ 46 h 130"/>
                  <a:gd name="T36" fmla="*/ 16 w 32"/>
                  <a:gd name="T37" fmla="*/ 34 h 130"/>
                  <a:gd name="T38" fmla="*/ 12 w 32"/>
                  <a:gd name="T39" fmla="*/ 22 h 130"/>
                  <a:gd name="T40" fmla="*/ 7 w 32"/>
                  <a:gd name="T41" fmla="*/ 12 h 130"/>
                  <a:gd name="T42" fmla="*/ 0 w 32"/>
                  <a:gd name="T43" fmla="*/ 0 h 130"/>
                  <a:gd name="T44" fmla="*/ 0 w 32"/>
                  <a:gd name="T45" fmla="*/ 0 h 1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2"/>
                  <a:gd name="T70" fmla="*/ 0 h 130"/>
                  <a:gd name="T71" fmla="*/ 32 w 32"/>
                  <a:gd name="T72" fmla="*/ 130 h 13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2" h="130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40"/>
                    </a:lnTo>
                    <a:lnTo>
                      <a:pt x="22" y="58"/>
                    </a:lnTo>
                    <a:lnTo>
                      <a:pt x="22" y="76"/>
                    </a:lnTo>
                    <a:lnTo>
                      <a:pt x="20" y="84"/>
                    </a:lnTo>
                    <a:lnTo>
                      <a:pt x="18" y="94"/>
                    </a:lnTo>
                    <a:lnTo>
                      <a:pt x="14" y="102"/>
                    </a:lnTo>
                    <a:lnTo>
                      <a:pt x="8" y="110"/>
                    </a:lnTo>
                    <a:lnTo>
                      <a:pt x="24" y="130"/>
                    </a:lnTo>
                    <a:lnTo>
                      <a:pt x="26" y="118"/>
                    </a:lnTo>
                    <a:lnTo>
                      <a:pt x="30" y="104"/>
                    </a:lnTo>
                    <a:lnTo>
                      <a:pt x="32" y="88"/>
                    </a:lnTo>
                    <a:lnTo>
                      <a:pt x="30" y="68"/>
                    </a:lnTo>
                    <a:lnTo>
                      <a:pt x="26" y="46"/>
                    </a:lnTo>
                    <a:lnTo>
                      <a:pt x="22" y="34"/>
                    </a:lnTo>
                    <a:lnTo>
                      <a:pt x="16" y="2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9" name="Freeform 128"/>
              <p:cNvSpPr>
                <a:spLocks/>
              </p:cNvSpPr>
              <p:nvPr/>
            </p:nvSpPr>
            <p:spPr bwMode="auto">
              <a:xfrm flipH="1">
                <a:off x="3552" y="3412"/>
                <a:ext cx="66" cy="16"/>
              </a:xfrm>
              <a:custGeom>
                <a:avLst/>
                <a:gdLst>
                  <a:gd name="T0" fmla="*/ 0 w 78"/>
                  <a:gd name="T1" fmla="*/ 0 h 16"/>
                  <a:gd name="T2" fmla="*/ 0 w 78"/>
                  <a:gd name="T3" fmla="*/ 0 h 16"/>
                  <a:gd name="T4" fmla="*/ 4 w 78"/>
                  <a:gd name="T5" fmla="*/ 4 h 16"/>
                  <a:gd name="T6" fmla="*/ 10 w 78"/>
                  <a:gd name="T7" fmla="*/ 10 h 16"/>
                  <a:gd name="T8" fmla="*/ 17 w 78"/>
                  <a:gd name="T9" fmla="*/ 14 h 16"/>
                  <a:gd name="T10" fmla="*/ 25 w 78"/>
                  <a:gd name="T11" fmla="*/ 16 h 16"/>
                  <a:gd name="T12" fmla="*/ 36 w 78"/>
                  <a:gd name="T13" fmla="*/ 16 h 16"/>
                  <a:gd name="T14" fmla="*/ 46 w 78"/>
                  <a:gd name="T15" fmla="*/ 12 h 16"/>
                  <a:gd name="T16" fmla="*/ 50 w 78"/>
                  <a:gd name="T17" fmla="*/ 8 h 16"/>
                  <a:gd name="T18" fmla="*/ 56 w 78"/>
                  <a:gd name="T19" fmla="*/ 2 h 16"/>
                  <a:gd name="T20" fmla="*/ 56 w 78"/>
                  <a:gd name="T21" fmla="*/ 2 h 16"/>
                  <a:gd name="T22" fmla="*/ 52 w 78"/>
                  <a:gd name="T23" fmla="*/ 4 h 16"/>
                  <a:gd name="T24" fmla="*/ 41 w 78"/>
                  <a:gd name="T25" fmla="*/ 6 h 16"/>
                  <a:gd name="T26" fmla="*/ 23 w 78"/>
                  <a:gd name="T27" fmla="*/ 4 h 16"/>
                  <a:gd name="T28" fmla="*/ 13 w 78"/>
                  <a:gd name="T29" fmla="*/ 2 h 16"/>
                  <a:gd name="T30" fmla="*/ 0 w 78"/>
                  <a:gd name="T31" fmla="*/ 0 h 16"/>
                  <a:gd name="T32" fmla="*/ 0 w 78"/>
                  <a:gd name="T33" fmla="*/ 0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16"/>
                  <a:gd name="T53" fmla="*/ 78 w 78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16">
                    <a:moveTo>
                      <a:pt x="0" y="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10"/>
                    </a:lnTo>
                    <a:lnTo>
                      <a:pt x="24" y="14"/>
                    </a:lnTo>
                    <a:lnTo>
                      <a:pt x="36" y="16"/>
                    </a:lnTo>
                    <a:lnTo>
                      <a:pt x="50" y="16"/>
                    </a:lnTo>
                    <a:lnTo>
                      <a:pt x="64" y="12"/>
                    </a:lnTo>
                    <a:lnTo>
                      <a:pt x="70" y="8"/>
                    </a:lnTo>
                    <a:lnTo>
                      <a:pt x="78" y="2"/>
                    </a:lnTo>
                    <a:lnTo>
                      <a:pt x="72" y="4"/>
                    </a:lnTo>
                    <a:lnTo>
                      <a:pt x="58" y="6"/>
                    </a:lnTo>
                    <a:lnTo>
                      <a:pt x="32" y="4"/>
                    </a:lnTo>
                    <a:lnTo>
                      <a:pt x="1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43" name="AutoShape 142"/>
            <p:cNvSpPr>
              <a:spLocks noChangeArrowheads="1"/>
            </p:cNvSpPr>
            <p:nvPr/>
          </p:nvSpPr>
          <p:spPr bwMode="auto">
            <a:xfrm>
              <a:off x="5497931" y="1435182"/>
              <a:ext cx="2843964" cy="1377950"/>
            </a:xfrm>
            <a:prstGeom prst="wedgeEllipseCallout">
              <a:avLst>
                <a:gd name="adj1" fmla="val -32880"/>
                <a:gd name="adj2" fmla="val 68815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>
                  <a:latin typeface="HY엽서M" pitchFamily="18" charset="-127"/>
                  <a:ea typeface="HY엽서M" pitchFamily="18" charset="-127"/>
                </a:rPr>
                <a:t>한글 변수 이름도 가능합니다</a:t>
              </a:r>
              <a:r>
                <a:rPr lang="en-US" altLang="ko-KR" sz="1600">
                  <a:latin typeface="HY엽서M" pitchFamily="18" charset="-127"/>
                  <a:ea typeface="HY엽서M" pitchFamily="18" charset="-127"/>
                </a:rPr>
                <a:t>.</a:t>
              </a:r>
              <a:br>
                <a:rPr lang="en-US" altLang="ko-KR" sz="1600">
                  <a:latin typeface="HY엽서M" pitchFamily="18" charset="-127"/>
                  <a:ea typeface="HY엽서M" pitchFamily="18" charset="-127"/>
                </a:rPr>
              </a:br>
              <a:r>
                <a:rPr lang="ko-KR" altLang="en-US" sz="1600" b="1">
                  <a:solidFill>
                    <a:schemeClr val="tx2"/>
                  </a:solidFill>
                  <a:latin typeface="HY엽서M" pitchFamily="18" charset="-127"/>
                  <a:ea typeface="HY엽서M" pitchFamily="18" charset="-127"/>
                </a:rPr>
                <a:t>그러나 사용하지 마세요 </a:t>
              </a:r>
              <a:r>
                <a:rPr lang="en-US" altLang="ko-KR" sz="1600" b="1">
                  <a:solidFill>
                    <a:schemeClr val="tx2"/>
                  </a:solidFill>
                  <a:latin typeface="HY엽서M" pitchFamily="18" charset="-127"/>
                  <a:ea typeface="HY엽서M" pitchFamily="18" charset="-127"/>
                </a:rPr>
                <a:t>!!!</a:t>
              </a:r>
            </a:p>
          </p:txBody>
        </p:sp>
        <p:sp>
          <p:nvSpPr>
            <p:cNvPr id="14344" name="Line 143"/>
            <p:cNvSpPr>
              <a:spLocks noChangeShapeType="1"/>
            </p:cNvSpPr>
            <p:nvPr/>
          </p:nvSpPr>
          <p:spPr bwMode="auto">
            <a:xfrm flipH="1" flipV="1">
              <a:off x="3328820" y="2527464"/>
              <a:ext cx="3152190" cy="113013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변수에 새로운 값이 대입되면 기존의 값은 어떻게 되는가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endParaRPr lang="en-US" altLang="ko-KR" dirty="0"/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2. days</a:t>
            </a:r>
            <a:r>
              <a:rPr lang="ko-KR" altLang="en-US" dirty="0"/>
              <a:t>와 </a:t>
            </a:r>
            <a:r>
              <a:rPr lang="en-US" altLang="ko-KR" dirty="0"/>
              <a:t>Days</a:t>
            </a:r>
            <a:r>
              <a:rPr lang="ko-KR" altLang="en-US" dirty="0"/>
              <a:t>는 동일한 변수인가 아닌가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endParaRPr lang="en-US" altLang="ko-KR" dirty="0"/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다음 중에서 올바르지 않은 </a:t>
            </a:r>
            <a:r>
              <a:rPr lang="ko-KR" altLang="en-US" dirty="0" err="1"/>
              <a:t>변수이름은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    x, 8items, march09, </a:t>
            </a:r>
            <a:r>
              <a:rPr lang="en-US" altLang="ko-KR" dirty="0" err="1"/>
              <a:t>sales_report</a:t>
            </a:r>
            <a:r>
              <a:rPr lang="en-US" altLang="ko-KR" dirty="0"/>
              <a:t>, theProfit2009, #</a:t>
            </a:r>
            <a:r>
              <a:rPr lang="en-US" altLang="ko-KR" dirty="0" err="1"/>
              <a:t>ofPlayer</a:t>
            </a:r>
            <a:endParaRPr lang="ko-KR" alt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5" name="_x88072008" descr="EMB000007b403b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기본형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8075"/>
            <a:ext cx="9115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정수형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32</a:t>
            </a:r>
            <a:r>
              <a:rPr lang="ko-KR" altLang="en-US" dirty="0" err="1"/>
              <a:t>비트를</a:t>
            </a:r>
            <a:r>
              <a:rPr lang="ko-KR" altLang="en-US" dirty="0"/>
              <a:t> 이용하여 약 </a:t>
            </a:r>
            <a:r>
              <a:rPr lang="en-US" altLang="ko-KR" dirty="0"/>
              <a:t>-21</a:t>
            </a:r>
            <a:r>
              <a:rPr lang="ko-KR" altLang="en-US" dirty="0"/>
              <a:t>억에서 </a:t>
            </a:r>
            <a:r>
              <a:rPr lang="en-US" altLang="ko-KR" dirty="0"/>
              <a:t>21</a:t>
            </a:r>
            <a:r>
              <a:rPr lang="ko-KR" altLang="en-US" dirty="0"/>
              <a:t>억 정도의 정수를 표현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r>
              <a:rPr lang="en-US" altLang="ko-KR" dirty="0"/>
              <a:t>long</a:t>
            </a:r>
            <a:r>
              <a:rPr lang="ko-KR" altLang="en-US" dirty="0"/>
              <a:t>은 </a:t>
            </a:r>
            <a:r>
              <a:rPr lang="en-US" altLang="ko-KR" dirty="0"/>
              <a:t>64</a:t>
            </a:r>
            <a:r>
              <a:rPr lang="ko-KR" altLang="en-US" dirty="0" err="1"/>
              <a:t>비트를</a:t>
            </a:r>
            <a:r>
              <a:rPr lang="ko-KR" altLang="en-US" dirty="0"/>
              <a:t> 이용</a:t>
            </a:r>
          </a:p>
          <a:p>
            <a:pPr eaLnBrk="1" hangingPunct="1">
              <a:defRPr/>
            </a:pPr>
            <a:r>
              <a:rPr lang="en-US" altLang="ko-KR" dirty="0"/>
              <a:t>short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 err="1"/>
              <a:t>비트를</a:t>
            </a:r>
            <a:r>
              <a:rPr lang="ko-KR" altLang="en-US" dirty="0"/>
              <a:t> 이용하여 </a:t>
            </a:r>
            <a:r>
              <a:rPr lang="en-US" altLang="ko-KR" dirty="0"/>
              <a:t>-32,768</a:t>
            </a:r>
            <a:r>
              <a:rPr lang="ko-KR" altLang="en-US" dirty="0"/>
              <a:t>에서 </a:t>
            </a:r>
            <a:r>
              <a:rPr lang="en-US" altLang="ko-KR" dirty="0"/>
              <a:t>+32767</a:t>
            </a:r>
            <a:r>
              <a:rPr lang="ko-KR" altLang="en-US" dirty="0"/>
              <a:t>사이의 정수를 표현</a:t>
            </a:r>
          </a:p>
          <a:p>
            <a:pPr eaLnBrk="1" hangingPunct="1">
              <a:defRPr/>
            </a:pP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 정수로서 </a:t>
            </a:r>
            <a:r>
              <a:rPr lang="en-US" altLang="ko-KR" dirty="0"/>
              <a:t>-128</a:t>
            </a:r>
            <a:r>
              <a:rPr lang="ko-KR" altLang="en-US" dirty="0"/>
              <a:t>에서 </a:t>
            </a:r>
            <a:r>
              <a:rPr lang="en-US" altLang="ko-KR" dirty="0"/>
              <a:t>+127</a:t>
            </a:r>
            <a:r>
              <a:rPr lang="ko-KR" altLang="en-US" dirty="0"/>
              <a:t>까지의 정수를 표현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(Q) </a:t>
            </a:r>
            <a:r>
              <a:rPr lang="ko-KR" altLang="en-US" dirty="0">
                <a:solidFill>
                  <a:schemeClr val="tx2"/>
                </a:solidFill>
              </a:rPr>
              <a:t>만약 다음과 같이 정수형의 변수에 범위를 벗어나는 값을 대입하면 어떻게 될까</a:t>
            </a:r>
            <a:r>
              <a:rPr lang="en-US" altLang="ko-KR" dirty="0">
                <a:solidFill>
                  <a:schemeClr val="tx2"/>
                </a:solidFill>
              </a:rPr>
              <a:t>? 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byte</a:t>
            </a:r>
            <a:r>
              <a:rPr lang="en-US" altLang="ko-KR" dirty="0">
                <a:solidFill>
                  <a:schemeClr val="tx2"/>
                </a:solidFill>
              </a:rPr>
              <a:t> number = 300;// </a:t>
            </a:r>
            <a:r>
              <a:rPr lang="ko-KR" altLang="en-US" dirty="0">
                <a:solidFill>
                  <a:schemeClr val="tx2"/>
                </a:solidFill>
              </a:rPr>
              <a:t>오류</a:t>
            </a:r>
            <a:r>
              <a:rPr lang="en-US" altLang="ko-KR" dirty="0">
                <a:solidFill>
                  <a:schemeClr val="tx2"/>
                </a:solidFill>
              </a:rPr>
              <a:t>!!</a:t>
            </a: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(A) </a:t>
            </a:r>
            <a:r>
              <a:rPr lang="ko-KR" altLang="en-US" dirty="0">
                <a:solidFill>
                  <a:srgbClr val="0000FF"/>
                </a:solidFill>
              </a:rPr>
              <a:t>컴파일 오류가 발생한다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정수형 상수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33500"/>
            <a:ext cx="8674100" cy="47767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상수 또는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리터럴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(literal)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x = 100;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에서 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과 같이 소스 코드에 쓰여 있는 값</a:t>
            </a:r>
          </a:p>
          <a:p>
            <a:pPr eaLnBrk="1" hangingPunct="1">
              <a:defRPr/>
            </a:pPr>
            <a:endParaRPr lang="ko-KR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ko-KR" altLang="en-US" sz="1600" dirty="0"/>
              <a:t>여러 진법 사용 가능</a:t>
            </a:r>
          </a:p>
          <a:p>
            <a:pPr lvl="1" eaLnBrk="1" hangingPunct="1">
              <a:defRPr/>
            </a:pP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r>
              <a:rPr lang="en-US" altLang="ko-KR" sz="1600" dirty="0"/>
              <a:t>(Decimal): 14, 16, 17</a:t>
            </a:r>
          </a:p>
          <a:p>
            <a:pPr lvl="1" eaLnBrk="1" hangingPunct="1">
              <a:defRPr/>
            </a:pPr>
            <a:r>
              <a:rPr lang="en-US" altLang="ko-KR" sz="1600" dirty="0"/>
              <a:t>8</a:t>
            </a:r>
            <a:r>
              <a:rPr lang="ko-KR" altLang="en-US" sz="1600" dirty="0"/>
              <a:t>진수</a:t>
            </a:r>
            <a:r>
              <a:rPr lang="en-US" altLang="ko-KR" sz="1600" dirty="0"/>
              <a:t>(Octal): 016, 017  //  </a:t>
            </a:r>
            <a:r>
              <a:rPr lang="ko-KR" altLang="en-US" sz="1600" dirty="0"/>
              <a:t>앞에</a:t>
            </a:r>
            <a:r>
              <a:rPr lang="en-US" altLang="ko-KR" sz="1600" dirty="0"/>
              <a:t> 0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pPr lvl="1" eaLnBrk="1" hangingPunct="1">
              <a:defRPr/>
            </a:pPr>
            <a:r>
              <a:rPr lang="en-US" altLang="ko-KR" sz="1600" dirty="0"/>
              <a:t>16</a:t>
            </a:r>
            <a:r>
              <a:rPr lang="ko-KR" altLang="en-US" sz="1600" dirty="0"/>
              <a:t>진수</a:t>
            </a:r>
            <a:r>
              <a:rPr lang="en-US" altLang="ko-KR" sz="1600" dirty="0"/>
              <a:t>(hexadecimal):0xe, 0x10, 0x11 //  </a:t>
            </a:r>
            <a:r>
              <a:rPr lang="ko-KR" altLang="en-US" sz="1600" dirty="0"/>
              <a:t>앞에</a:t>
            </a:r>
            <a:r>
              <a:rPr lang="en-US" altLang="ko-KR" sz="1600" dirty="0"/>
              <a:t> 0x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pPr eaLnBrk="1" hangingPunct="1">
              <a:defRPr/>
            </a:pPr>
            <a:r>
              <a:rPr lang="ko-KR" altLang="en-US" sz="1600" dirty="0"/>
              <a:t>양의 정수에 대한 음수표현 방법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의 보수를 사용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( 5+(-5) = 0 </a:t>
            </a:r>
            <a:r>
              <a:rPr lang="ko-KR" altLang="en-US" sz="1600" dirty="0"/>
              <a:t>이어야</a:t>
            </a:r>
            <a:r>
              <a:rPr lang="en-US" altLang="ko-KR" sz="1600" dirty="0"/>
              <a:t> </a:t>
            </a:r>
            <a:r>
              <a:rPr lang="ko-KR" altLang="en-US" sz="1600" dirty="0"/>
              <a:t>한다 컴퓨터 내에서 이를 만족할 수 있는 숫자표현을 위함 </a:t>
            </a:r>
            <a:r>
              <a:rPr lang="en-US" altLang="ko-KR" sz="1600" dirty="0"/>
              <a:t>)</a:t>
            </a:r>
          </a:p>
          <a:p>
            <a:pPr lvl="1" eaLnBrk="1" hangingPunct="1">
              <a:defRPr/>
            </a:pPr>
            <a:r>
              <a:rPr lang="en-US" altLang="ko-KR" sz="1600" dirty="0"/>
              <a:t>5 =&gt; 00000101 =&gt; 1</a:t>
            </a:r>
            <a:r>
              <a:rPr lang="ko-KR" altLang="en-US" sz="1600" dirty="0"/>
              <a:t>의 보수 </a:t>
            </a:r>
            <a:r>
              <a:rPr lang="en-US" altLang="ko-KR" sz="1600" dirty="0"/>
              <a:t>: 11111010 +1  </a:t>
            </a:r>
            <a:br>
              <a:rPr lang="en-US" altLang="ko-KR" sz="1600" dirty="0"/>
            </a:br>
            <a:r>
              <a:rPr lang="en-US" altLang="ko-KR" sz="1600" dirty="0"/>
              <a:t>=&gt; 11111011  :  5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2</a:t>
            </a:r>
            <a:r>
              <a:rPr lang="ko-KR" altLang="en-US" sz="1600" dirty="0"/>
              <a:t>의 보수 </a:t>
            </a:r>
            <a:endParaRPr lang="en-US" altLang="ko-KR" sz="1600" dirty="0"/>
          </a:p>
          <a:p>
            <a:pPr eaLnBrk="1" hangingPunct="1">
              <a:defRPr/>
            </a:pPr>
            <a:r>
              <a:rPr lang="ko-KR" altLang="en-US" sz="1600" dirty="0"/>
              <a:t>선택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b="1" dirty="0"/>
              <a:t>연산을 하지 않는 작은 범위의 숫자를 사용하는 경우에는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메모리 절약 차원에서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     byte, short </a:t>
            </a:r>
            <a:r>
              <a:rPr lang="ko-KR" altLang="en-US" sz="1600" b="1" dirty="0"/>
              <a:t>적절 할 수 있음 </a:t>
            </a:r>
            <a:r>
              <a:rPr lang="en-US" altLang="ko-KR" sz="1600" dirty="0"/>
              <a:t>( </a:t>
            </a:r>
            <a:r>
              <a:rPr lang="ko-KR" altLang="en-US" sz="1600" dirty="0"/>
              <a:t>성능보다 메모리 절약이 중요한 경우 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b="1" dirty="0">
                <a:solidFill>
                  <a:srgbClr val="0000FF"/>
                </a:solidFill>
              </a:rPr>
              <a:t>연산을 하는 경우는 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가 적당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	- JVM</a:t>
            </a:r>
            <a:r>
              <a:rPr lang="ko-KR" altLang="en-US" sz="1600" dirty="0"/>
              <a:t>의 피연산자 </a:t>
            </a:r>
            <a:r>
              <a:rPr lang="ko-KR" altLang="en-US" sz="1600" dirty="0" err="1"/>
              <a:t>스택이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4byte </a:t>
            </a:r>
            <a:r>
              <a:rPr lang="ko-KR" altLang="en-US" sz="1600" dirty="0"/>
              <a:t>단위로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저장하기 때문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- </a:t>
            </a:r>
            <a:r>
              <a:rPr lang="ko-KR" altLang="en-US" sz="1600" dirty="0"/>
              <a:t>숫자범위가 크지 않아 결과가 범위를 초과 할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(Literals)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에 대한 이해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350" y="1911350"/>
            <a:ext cx="7470775" cy="4169404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리터럴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자료형을 기반으로 표현이 되는 상수를 의미한다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int num1 = 5 + 7;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double num2 = 3.3 + 4.5; 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정수는 무조건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인식하기로 약속되어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5038" y="5287963"/>
            <a:ext cx="4333875" cy="6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리터럴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표현은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표현으로 대신하는 경우가 많다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8783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2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3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4113" y="661988"/>
            <a:ext cx="23225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5661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466" name="그림 4" descr="물건이(가) 표시된 사진&#10;&#10;높은 신뢰도로 생성된 설명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5888" y="4403725"/>
            <a:ext cx="20383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3397250"/>
            <a:ext cx="3481388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888" y="517525"/>
            <a:ext cx="4937125" cy="95885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음의 정수를 표현하는 방법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63" y="2236788"/>
            <a:ext cx="4865687" cy="3475037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양의 정수의 이진수 표현에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의 보수를 취한 결과를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음의 정수로 표현한다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경우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임의의 양의 정수가 있을 때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이와 절댓값이 같은 음의 정수의 합은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0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2038"/>
            <a:ext cx="9144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ko-KR" altLang="en-US"/>
              <a:t>변수 선언</a:t>
            </a:r>
          </a:p>
          <a:p>
            <a:pPr marL="381000" indent="-381000" eaLnBrk="1" hangingPunct="1"/>
            <a:r>
              <a:rPr lang="ko-KR" altLang="en-US"/>
              <a:t>기초 자료형과 참조 자료형</a:t>
            </a:r>
          </a:p>
          <a:p>
            <a:pPr marL="381000" indent="-381000" eaLnBrk="1" hangingPunct="1"/>
            <a:r>
              <a:rPr lang="ko-KR" altLang="en-US"/>
              <a:t>각종 연산자</a:t>
            </a:r>
          </a:p>
          <a:p>
            <a:pPr marL="381000" indent="-381000" eaLnBrk="1" hangingPunct="1"/>
            <a:r>
              <a:rPr lang="ko-KR" altLang="en-US"/>
              <a:t>수식의 계산</a:t>
            </a:r>
          </a:p>
        </p:txBody>
      </p:sp>
      <p:sp>
        <p:nvSpPr>
          <p:cNvPr id="4100" name="Rectangle 15"/>
          <p:cNvSpPr>
            <a:spLocks noChangeArrowheads="1"/>
          </p:cNvSpPr>
          <p:nvPr/>
        </p:nvSpPr>
        <p:spPr bwMode="auto">
          <a:xfrm>
            <a:off x="0" y="1722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2 _ </a:t>
            </a:r>
            <a:r>
              <a:rPr lang="ko-KR" altLang="en-US" sz="3600"/>
              <a:t>진법 변환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 l="2173" t="11603" r="13322" b="3181"/>
          <a:stretch>
            <a:fillRect/>
          </a:stretch>
        </p:blipFill>
        <p:spPr bwMode="auto">
          <a:xfrm>
            <a:off x="201613" y="879475"/>
            <a:ext cx="4995862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 l="4720" t="22768" r="36087" b="6081"/>
          <a:stretch>
            <a:fillRect/>
          </a:stretch>
        </p:blipFill>
        <p:spPr bwMode="auto">
          <a:xfrm>
            <a:off x="5445125" y="3490913"/>
            <a:ext cx="324167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3 _ </a:t>
            </a:r>
            <a:r>
              <a:rPr lang="ko-KR" altLang="en-US" sz="3600"/>
              <a:t>진법 변환</a:t>
            </a:r>
          </a:p>
        </p:txBody>
      </p:sp>
      <p:sp>
        <p:nvSpPr>
          <p:cNvPr id="22531" name="직사각형 4"/>
          <p:cNvSpPr>
            <a:spLocks noChangeArrowheads="1"/>
          </p:cNvSpPr>
          <p:nvPr/>
        </p:nvSpPr>
        <p:spPr bwMode="auto">
          <a:xfrm>
            <a:off x="138113" y="944563"/>
            <a:ext cx="6526212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public static void main(String[] args) {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int a = 10;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숫자를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형태의 문자열로 변환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String bin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toBinaryString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String oct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toOctalString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String hex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toHexString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이진수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bin);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oct);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hex);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2,8,16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진수를 숫자로 변환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이진수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Integer.valueOf(bin,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Integer.valueOf(oct,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Integer.valueOf(hex,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 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 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각 진수를 표현하는 접미사는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대소문자 가리지 않음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int binLiteral =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 0b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1010; //2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자바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버전 부터 지원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int octLiteral =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12; //8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int hexLiteral =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0x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a; //16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       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System.out.println("binLiteral:" +binLiteral);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System.out.println("octLiteral:" +octLiteral);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System.out.println("hexLiteral:" +hexLiteral);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2" name="Picture 2" descr="https://blogfiles.pstatic.net/20140828_190/javaking75_14091562804819QOCN_PNG/2014-08-28_0117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1555750"/>
            <a:ext cx="2657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4 _ </a:t>
            </a:r>
            <a:r>
              <a:rPr lang="ko-KR" altLang="en-US" sz="3600"/>
              <a:t>진법 변환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 l="2400" t="16206" r="5585" b="6699"/>
          <a:stretch>
            <a:fillRect/>
          </a:stretch>
        </p:blipFill>
        <p:spPr bwMode="auto">
          <a:xfrm>
            <a:off x="233363" y="1108075"/>
            <a:ext cx="8621712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상수</a:t>
            </a:r>
            <a:r>
              <a:rPr lang="en-US" altLang="ko-KR" sz="3600"/>
              <a:t>(Constants)</a:t>
            </a:r>
            <a:r>
              <a:rPr lang="ko-KR" altLang="en-US" sz="3600"/>
              <a:t> 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상수에 이름을 주어서 변수처럼 사용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double</a:t>
            </a:r>
            <a:r>
              <a:rPr lang="en-US" altLang="ko-KR" dirty="0"/>
              <a:t> PI = 3.141592;</a:t>
            </a:r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r>
              <a:rPr lang="ko-KR" altLang="en-US" dirty="0"/>
              <a:t>숫자보다 이해하기 쉽고</a:t>
            </a:r>
            <a:r>
              <a:rPr lang="en-US" altLang="ko-KR" dirty="0"/>
              <a:t>, </a:t>
            </a:r>
            <a:r>
              <a:rPr lang="ko-KR" altLang="en-US" dirty="0"/>
              <a:t>값의 변경이 용이하다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/>
          <p:cNvSpPr/>
          <p:nvPr/>
        </p:nvSpPr>
        <p:spPr>
          <a:xfrm>
            <a:off x="5327650" y="4060825"/>
            <a:ext cx="3416300" cy="511175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7105650" cy="8413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*** 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자바의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일반적인 상수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" y="1797050"/>
            <a:ext cx="8686800" cy="4337050"/>
          </a:xfrm>
          <a:prstGeom prst="rect">
            <a:avLst/>
          </a:prstGeom>
        </p:spPr>
        <p:txBody>
          <a:bodyPr lIns="0" rIns="0">
            <a:normAutofit fontScale="925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딱 한 번만 할당할 수 있으면 그것은 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번 할당된 값은 변경이 불가능하다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붙어있는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상수 선언의 예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	                       </a:t>
            </a:r>
            <a:r>
              <a:rPr lang="en-US" altLang="ko-KR" sz="2000" dirty="0">
                <a:solidFill>
                  <a:srgbClr val="E1300D"/>
                </a:solidFill>
              </a:rPr>
              <a:t>final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MAX_SIZE = 100; 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상수의 이름은 모두 </a:t>
            </a:r>
            <a:r>
              <a:rPr lang="ko-KR" altLang="en-US" sz="2000" b="1" dirty="0">
                <a:solidFill>
                  <a:srgbClr val="0000FF"/>
                </a:solidFill>
              </a:rPr>
              <a:t>대문자로 짓는 것이 관례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이름이 둘 이상의 단어로 이뤄질 경우 단어를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언더바로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연결하는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7650" y="3095625"/>
            <a:ext cx="3362325" cy="87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 선언의 예 초기화 하지 않으면 딱 한번 초기화 가능하다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334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1338" y="5618163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6250" y="4549775"/>
            <a:ext cx="8180388" cy="10588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상수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659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508000"/>
            <a:ext cx="55784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그림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459163"/>
            <a:ext cx="42719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논리형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논리형</a:t>
            </a:r>
            <a:r>
              <a:rPr lang="en-US" altLang="ko-KR"/>
              <a:t>(boolean type)</a:t>
            </a:r>
            <a:r>
              <a:rPr lang="ko-KR" altLang="en-US"/>
              <a:t>은 </a:t>
            </a:r>
            <a:r>
              <a:rPr lang="en-US" altLang="ko-KR"/>
              <a:t>true </a:t>
            </a:r>
            <a:r>
              <a:rPr lang="ko-KR" altLang="en-US"/>
              <a:t>아니면 </a:t>
            </a:r>
            <a:r>
              <a:rPr lang="en-US" altLang="ko-KR"/>
              <a:t>false</a:t>
            </a:r>
            <a:r>
              <a:rPr lang="ko-KR" altLang="en-US"/>
              <a:t>만을 가질 수 있다</a:t>
            </a:r>
            <a:r>
              <a:rPr lang="en-US" altLang="ko-KR"/>
              <a:t>. </a:t>
            </a:r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</a:t>
            </a:r>
            <a:r>
              <a:rPr lang="en-US" altLang="ko-KR"/>
              <a:t> condition =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true</a:t>
            </a:r>
            <a:r>
              <a:rPr lang="en-US" altLang="ko-KR"/>
              <a:t>;</a:t>
            </a:r>
          </a:p>
          <a:p>
            <a:pPr eaLnBrk="1" hangingPunct="1">
              <a:defRPr/>
            </a:pPr>
            <a:endParaRPr lang="ko-KR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2325"/>
            <a:ext cx="9134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White">
          <a:xfrm>
            <a:off x="279400" y="4800600"/>
            <a:ext cx="8602663" cy="15970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실수형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33500"/>
            <a:ext cx="8674100" cy="5067300"/>
          </a:xfrm>
        </p:spPr>
        <p:txBody>
          <a:bodyPr/>
          <a:lstStyle/>
          <a:p>
            <a:pPr eaLnBrk="1" hangingPunct="1"/>
            <a:r>
              <a:rPr lang="en-US" altLang="ko-KR" sz="1800"/>
              <a:t>float</a:t>
            </a:r>
            <a:r>
              <a:rPr lang="ko-KR" altLang="en-US" sz="1800"/>
              <a:t>는 </a:t>
            </a:r>
            <a:r>
              <a:rPr lang="en-US" altLang="ko-KR" sz="1800"/>
              <a:t>32</a:t>
            </a:r>
            <a:r>
              <a:rPr lang="ko-KR" altLang="en-US" sz="1800"/>
              <a:t>비트를 이용하여 실수를 표현</a:t>
            </a:r>
          </a:p>
          <a:p>
            <a:pPr eaLnBrk="1" hangingPunct="1"/>
            <a:r>
              <a:rPr lang="en-US" altLang="ko-KR" sz="1800"/>
              <a:t>double</a:t>
            </a:r>
            <a:r>
              <a:rPr lang="ko-KR" altLang="en-US" sz="1800"/>
              <a:t>은 </a:t>
            </a:r>
            <a:r>
              <a:rPr lang="en-US" altLang="ko-KR" sz="1800"/>
              <a:t>64</a:t>
            </a:r>
            <a:r>
              <a:rPr lang="ko-KR" altLang="en-US" sz="1800"/>
              <a:t>비트를 이용하여 실수를 표현</a:t>
            </a:r>
            <a:endParaRPr lang="en-US" altLang="ko-KR" sz="1800"/>
          </a:p>
          <a:p>
            <a:pPr eaLnBrk="1" hangingPunct="1"/>
            <a:endParaRPr lang="ko-KR" altLang="en-US" sz="1800"/>
          </a:p>
          <a:p>
            <a:pPr eaLnBrk="1" hangingPunct="1"/>
            <a:r>
              <a:rPr lang="en-US" altLang="ko-KR" sz="1800"/>
              <a:t>float</a:t>
            </a:r>
            <a:r>
              <a:rPr lang="ko-KR" altLang="en-US" sz="1800"/>
              <a:t>는 약 </a:t>
            </a:r>
            <a:r>
              <a:rPr lang="en-US" altLang="ko-KR" sz="1800"/>
              <a:t>7</a:t>
            </a:r>
            <a:r>
              <a:rPr lang="ko-KR" altLang="en-US" sz="1800"/>
              <a:t>개 정도의 유효 숫자</a:t>
            </a:r>
          </a:p>
          <a:p>
            <a:pPr eaLnBrk="1" hangingPunct="1"/>
            <a:r>
              <a:rPr lang="en-US" altLang="ko-KR" sz="1800"/>
              <a:t>double</a:t>
            </a:r>
            <a:r>
              <a:rPr lang="ko-KR" altLang="en-US" sz="1800"/>
              <a:t>은 약 </a:t>
            </a:r>
            <a:r>
              <a:rPr lang="en-US" altLang="ko-KR" sz="1800"/>
              <a:t>15</a:t>
            </a:r>
            <a:r>
              <a:rPr lang="ko-KR" altLang="en-US" sz="1800"/>
              <a:t>개 정도의 유효 숫자</a:t>
            </a:r>
          </a:p>
          <a:p>
            <a:pPr eaLnBrk="1" hangingPunct="1"/>
            <a:r>
              <a:rPr lang="ko-KR" altLang="en-US" sz="1800"/>
              <a:t>대부분의 경우에 높은 정밀도를 위하여 </a:t>
            </a:r>
            <a:r>
              <a:rPr lang="en-US" altLang="ko-KR" sz="1800"/>
              <a:t>double</a:t>
            </a:r>
            <a:r>
              <a:rPr lang="ko-KR" altLang="en-US" sz="1800"/>
              <a:t>을 사용하는 것이 바람직</a:t>
            </a:r>
            <a:r>
              <a:rPr lang="en-US" altLang="ko-KR" sz="1800"/>
              <a:t/>
            </a:r>
            <a:br>
              <a:rPr lang="en-US" altLang="ko-KR" sz="1800"/>
            </a:br>
            <a:endParaRPr lang="en-US" altLang="ko-KR" sz="18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2800"/>
              <a:t>*** </a:t>
            </a:r>
            <a:r>
              <a:rPr lang="ko-KR" altLang="en-US" sz="2800"/>
              <a:t>실수의 표현</a:t>
            </a:r>
            <a:endParaRPr lang="en-US" altLang="ko-KR" sz="2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en-US" altLang="ko-KR" sz="1800"/>
              <a:t>1~5 </a:t>
            </a:r>
            <a:r>
              <a:rPr lang="ko-KR" altLang="en-US" sz="1800"/>
              <a:t>사이의 정수는 </a:t>
            </a:r>
            <a:r>
              <a:rPr lang="en-US" altLang="ko-KR" sz="1800"/>
              <a:t>? =&gt; </a:t>
            </a:r>
            <a:r>
              <a:rPr lang="ko-KR" altLang="en-US" sz="1800"/>
              <a:t>확실</a:t>
            </a:r>
          </a:p>
          <a:p>
            <a:pPr eaLnBrk="1" hangingPunct="1"/>
            <a:r>
              <a:rPr lang="en-US" altLang="ko-KR" sz="1800"/>
              <a:t>1~5 </a:t>
            </a:r>
            <a:r>
              <a:rPr lang="ko-KR" altLang="en-US" sz="1800"/>
              <a:t>사이의 실수는 </a:t>
            </a:r>
            <a:r>
              <a:rPr lang="en-US" altLang="ko-KR" sz="1800"/>
              <a:t>? =&gt; </a:t>
            </a:r>
            <a:r>
              <a:rPr lang="ko-KR" altLang="en-US" sz="1800"/>
              <a:t>무한 </a:t>
            </a:r>
            <a:r>
              <a:rPr lang="en-US" altLang="ko-KR" sz="1800"/>
              <a:t>=&gt; </a:t>
            </a:r>
            <a:r>
              <a:rPr lang="ko-KR" altLang="en-US" sz="1800"/>
              <a:t>컴퓨터에서 실수의 표현에는 한계가 있음 </a:t>
            </a:r>
          </a:p>
          <a:p>
            <a:pPr eaLnBrk="1" hangingPunct="1"/>
            <a:r>
              <a:rPr lang="en-US" altLang="ko-KR" sz="1800"/>
              <a:t>=&gt; </a:t>
            </a:r>
            <a:r>
              <a:rPr lang="ko-KR" altLang="en-US" sz="1800"/>
              <a:t>정밀도를 낮추고 근사값을 찾는 것으로 결정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=&gt; j</a:t>
            </a:r>
            <a:r>
              <a:rPr lang="ko-KR" altLang="en-US" sz="1800"/>
              <a:t>정석 </a:t>
            </a:r>
            <a:r>
              <a:rPr lang="en-US" altLang="ko-KR" sz="1800"/>
              <a:t>: 68p</a:t>
            </a:r>
            <a:r>
              <a:rPr lang="ko-KR" altLang="en-US" sz="1800"/>
              <a:t> </a:t>
            </a:r>
            <a:endParaRPr lang="en-US" altLang="ko-KR" sz="1800"/>
          </a:p>
          <a:p>
            <a:pPr eaLnBrk="1" hangingPunct="1"/>
            <a:endParaRPr lang="ko-KR" altLang="en-US" sz="180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2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5661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3397250"/>
            <a:ext cx="3481388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888" y="517525"/>
            <a:ext cx="4937125" cy="958850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실수의 표현 방식 이해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63" y="2236788"/>
            <a:ext cx="4865687" cy="3475037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정수와 달리 실수는 오차 없이 표현이 불가능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따라서 정밀도를 낮추고 표현할 수 있는 값의 범위 넓힘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• </a:t>
            </a:r>
            <a:r>
              <a:rPr lang="ko-KR" altLang="en-US" sz="2000" dirty="0">
                <a:solidFill>
                  <a:srgbClr val="FFFFFF"/>
                </a:solidFill>
                <a:latin typeface="+mj-ea"/>
              </a:rPr>
              <a:t>실수 표현 방법의 기준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IEEE 754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</a:rPr>
              <a:t>』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30732" name="그림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0275" y="633413"/>
            <a:ext cx="1976438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직사각형 6"/>
          <p:cNvSpPr>
            <a:spLocks noChangeArrowheads="1"/>
          </p:cNvSpPr>
          <p:nvPr/>
        </p:nvSpPr>
        <p:spPr bwMode="auto">
          <a:xfrm>
            <a:off x="5711825" y="3552825"/>
            <a:ext cx="3359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Consolas" pitchFamily="49" charset="0"/>
              </a:rPr>
              <a:t>double num1 = 1.0000001;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Consolas" pitchFamily="49" charset="0"/>
              </a:rPr>
              <a:t>double num2 = 2.0000001;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86438" y="4530725"/>
            <a:ext cx="3125787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가까운 실수의 표현이 저장된다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결과도 최대한 가까운 수로 표현되므로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연산에는 오차가 존재함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특수한 실수값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양의 무한대</a:t>
            </a:r>
            <a:r>
              <a:rPr lang="en-US" altLang="ko-KR"/>
              <a:t>(positive infinity): </a:t>
            </a:r>
            <a:r>
              <a:rPr lang="ko-KR" altLang="en-US"/>
              <a:t>오버플로우</a:t>
            </a:r>
          </a:p>
          <a:p>
            <a:pPr eaLnBrk="1" hangingPunct="1"/>
            <a:r>
              <a:rPr lang="ko-KR" altLang="en-US"/>
              <a:t>음의 무한대</a:t>
            </a:r>
            <a:r>
              <a:rPr lang="en-US" altLang="ko-KR"/>
              <a:t>(negative infinity): </a:t>
            </a:r>
            <a:r>
              <a:rPr lang="ko-KR" altLang="en-US"/>
              <a:t>언더플로우</a:t>
            </a:r>
          </a:p>
          <a:p>
            <a:pPr eaLnBrk="1" hangingPunct="1"/>
            <a:r>
              <a:rPr lang="en-US" altLang="ko-KR"/>
              <a:t>NaN(Not a Number): </a:t>
            </a:r>
            <a:r>
              <a:rPr lang="ko-KR" altLang="en-US"/>
              <a:t>유효하지 않은 연산</a:t>
            </a:r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변수</a:t>
            </a:r>
            <a:r>
              <a:rPr lang="en-US" altLang="ko-KR" b="1"/>
              <a:t>(variable)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데이터 값들이 저장되는 메모리 공간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2625725"/>
            <a:ext cx="80105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144588"/>
            <a:ext cx="8850313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실수형 상수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293813"/>
            <a:ext cx="7569200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170488" y="1958975"/>
            <a:ext cx="1982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double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(64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5197475" y="2312988"/>
            <a:ext cx="182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(32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4113" y="2119313"/>
            <a:ext cx="1574800" cy="1381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3751263" y="2489200"/>
            <a:ext cx="1554162" cy="22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5260975" y="270668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지수표기법</a:t>
            </a:r>
            <a:endParaRPr lang="en-US" altLang="ko-KR" sz="1400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flipH="1" flipV="1">
            <a:off x="3916363" y="2705100"/>
            <a:ext cx="1452562" cy="1889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문자형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아스크 코드가 아니라 유니 코드</a:t>
            </a:r>
            <a:r>
              <a:rPr lang="en-US" altLang="ko-KR"/>
              <a:t>(unicode)</a:t>
            </a:r>
            <a:r>
              <a:rPr lang="ko-KR" altLang="en-US"/>
              <a:t>를 사용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892300"/>
            <a:ext cx="5162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71813"/>
            <a:ext cx="9153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55700"/>
            <a:ext cx="9096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ko-KR" altLang="en-US"/>
              <a:t>변수가 </a:t>
            </a:r>
            <a:r>
              <a:rPr lang="en-US" altLang="ko-KR"/>
              <a:t>36</a:t>
            </a:r>
            <a:r>
              <a:rPr lang="ko-KR" altLang="en-US"/>
              <a:t>에서 </a:t>
            </a:r>
            <a:r>
              <a:rPr lang="en-US" altLang="ko-KR"/>
              <a:t>5000</a:t>
            </a:r>
            <a:r>
              <a:rPr lang="ko-KR" altLang="en-US"/>
              <a:t>정도의 값을 저장하여야 하다면 어떤 자료형이 최적인가</a:t>
            </a:r>
            <a:r>
              <a:rPr lang="en-US" altLang="ko-KR"/>
              <a:t>?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AutoNum type="arabicPeriod"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2. </a:t>
            </a:r>
            <a:r>
              <a:rPr lang="ko-KR" altLang="en-US"/>
              <a:t>변수가 </a:t>
            </a:r>
            <a:r>
              <a:rPr lang="en-US" altLang="ko-KR"/>
              <a:t>-3000</a:t>
            </a:r>
            <a:r>
              <a:rPr lang="ko-KR" altLang="en-US"/>
              <a:t>에서 </a:t>
            </a:r>
            <a:r>
              <a:rPr lang="en-US" altLang="ko-KR"/>
              <a:t>+3000</a:t>
            </a:r>
            <a:r>
              <a:rPr lang="ko-KR" altLang="en-US"/>
              <a:t>까지의 값을 저장하여야 하다면 어떤 자료형이 최적인가</a:t>
            </a:r>
            <a:r>
              <a:rPr lang="en-US" altLang="ko-KR"/>
              <a:t>?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3. 0.025</a:t>
            </a:r>
            <a:r>
              <a:rPr lang="ko-KR" altLang="en-US"/>
              <a:t>를 지수 표기법으로 표기하여 보라</a:t>
            </a:r>
            <a:r>
              <a:rPr lang="en-US" altLang="ko-KR"/>
              <a:t>.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4. </a:t>
            </a:r>
            <a:r>
              <a:rPr lang="ko-KR" altLang="en-US"/>
              <a:t>어떤 리터럴</a:t>
            </a:r>
            <a:r>
              <a:rPr lang="en-US" altLang="ko-KR"/>
              <a:t>(</a:t>
            </a:r>
            <a:r>
              <a:rPr lang="ko-KR" altLang="en-US"/>
              <a:t>상수</a:t>
            </a:r>
            <a:r>
              <a:rPr lang="en-US" altLang="ko-KR"/>
              <a:t>)</a:t>
            </a:r>
            <a:r>
              <a:rPr lang="ko-KR" altLang="en-US"/>
              <a:t>이 더 많은 메모리 공간을 차지하는가</a:t>
            </a:r>
            <a:r>
              <a:rPr lang="en-US" altLang="ko-KR"/>
              <a:t>? 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	28.9 	28.9F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5. booelan </a:t>
            </a:r>
            <a:r>
              <a:rPr lang="ko-KR" altLang="en-US"/>
              <a:t>자료형이 가질 수 있는 값을 전부 쓰시오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69" name="_x88072008" descr="EMB000007b403b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자료형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674100" cy="4152900"/>
          </a:xfrm>
        </p:spPr>
        <p:txBody>
          <a:bodyPr/>
          <a:lstStyle/>
          <a:p>
            <a:pPr eaLnBrk="1" hangingPunct="1"/>
            <a:r>
              <a:rPr lang="ko-KR" altLang="en-US"/>
              <a:t>자료형</a:t>
            </a:r>
            <a:r>
              <a:rPr lang="en-US" altLang="ko-KR"/>
              <a:t>(data type)</a:t>
            </a:r>
            <a:r>
              <a:rPr lang="ko-KR" altLang="en-US"/>
              <a:t>은 자료의 타입</a:t>
            </a:r>
          </a:p>
          <a:p>
            <a:pPr eaLnBrk="1" hangingPunct="1"/>
            <a:r>
              <a:rPr lang="ko-KR" altLang="en-US"/>
              <a:t>기본형과 참조형으로 나누어진다</a:t>
            </a:r>
            <a:r>
              <a:rPr lang="en-US" altLang="ko-KR"/>
              <a:t>.</a:t>
            </a:r>
          </a:p>
        </p:txBody>
      </p:sp>
      <p:grpSp>
        <p:nvGrpSpPr>
          <p:cNvPr id="6148" name="그룹 6"/>
          <p:cNvGrpSpPr>
            <a:grpSpLocks/>
          </p:cNvGrpSpPr>
          <p:nvPr/>
        </p:nvGrpSpPr>
        <p:grpSpPr bwMode="auto">
          <a:xfrm>
            <a:off x="2265363" y="2157413"/>
            <a:ext cx="5868987" cy="4579937"/>
            <a:chOff x="2265196" y="2157161"/>
            <a:chExt cx="5868362" cy="4580522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936"/>
            <a:stretch>
              <a:fillRect/>
            </a:stretch>
          </p:blipFill>
          <p:spPr bwMode="auto">
            <a:xfrm>
              <a:off x="2265196" y="2157161"/>
              <a:ext cx="5868362" cy="4580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Box 5"/>
            <p:cNvSpPr txBox="1">
              <a:spLocks noChangeArrowheads="1"/>
            </p:cNvSpPr>
            <p:nvPr/>
          </p:nvSpPr>
          <p:spPr bwMode="auto">
            <a:xfrm>
              <a:off x="3055183" y="3700628"/>
              <a:ext cx="903642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 b="1">
                  <a:solidFill>
                    <a:srgbClr val="4328A8"/>
                  </a:solidFill>
                  <a:latin typeface="HY엽서M" pitchFamily="18" charset="-127"/>
                  <a:ea typeface="HY엽서M" pitchFamily="18" charset="-127"/>
                </a:rPr>
                <a:t>기본형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H:\한빛\강의교안제작\[보안주의]출판원고PDF\자바기초_그림&amp;표\ch03_img\ch03-01_c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295400"/>
            <a:ext cx="5462588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200" dirty="0">
                <a:latin typeface="+mj-ea"/>
              </a:rPr>
              <a:t>기본 데이터 타입과 변수</a:t>
            </a:r>
            <a:endParaRPr lang="en-US" altLang="ko-KR" sz="3200" dirty="0">
              <a:latin typeface="+mj-ea"/>
            </a:endParaRPr>
          </a:p>
        </p:txBody>
      </p:sp>
      <p:grpSp>
        <p:nvGrpSpPr>
          <p:cNvPr id="7172" name="그룹 7"/>
          <p:cNvGrpSpPr>
            <a:grpSpLocks/>
          </p:cNvGrpSpPr>
          <p:nvPr/>
        </p:nvGrpSpPr>
        <p:grpSpPr bwMode="auto">
          <a:xfrm>
            <a:off x="266700" y="1676400"/>
            <a:ext cx="4352925" cy="1755775"/>
            <a:chOff x="1514475" y="4111823"/>
            <a:chExt cx="4352925" cy="1755577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1600200" y="4419763"/>
              <a:ext cx="4267200" cy="1447637"/>
            </a:xfrm>
            <a:prstGeom prst="roundRect">
              <a:avLst>
                <a:gd name="adj" fmla="val 5891"/>
              </a:avLst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];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1],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1], . . .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],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], . . . ;</a:t>
              </a:r>
              <a:endParaRPr lang="ko-KR" altLang="en-US" sz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14475" y="4111823"/>
              <a:ext cx="1143000" cy="3079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변수 선언</a:t>
              </a:r>
              <a:r>
                <a:rPr lang="en-US" altLang="ko-KR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]</a:t>
              </a:r>
              <a:endParaRPr lang="ko-KR" altLang="en-US" sz="1400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200" dirty="0">
                <a:latin typeface="+mj-ea"/>
              </a:rPr>
              <a:t>변수 선언</a:t>
            </a:r>
            <a:endParaRPr lang="en-US" altLang="ko-KR" sz="3200" dirty="0">
              <a:latin typeface="+mj-ea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76325"/>
            <a:ext cx="8686800" cy="5553075"/>
          </a:xfrm>
        </p:spPr>
        <p:txBody>
          <a:bodyPr/>
          <a:lstStyle/>
          <a:p>
            <a:pPr marL="261938" indent="-261938" eaLnBrk="1" hangingPunct="1">
              <a:defRPr/>
            </a:pPr>
            <a:r>
              <a:rPr lang="ko-KR" altLang="en-US" sz="1800" dirty="0"/>
              <a:t>변수의 개념과 선언방법</a:t>
            </a:r>
            <a:endParaRPr lang="en-US" altLang="ko-KR" sz="1800" dirty="0"/>
          </a:p>
          <a:p>
            <a:pPr marL="261938" lvl="1" indent="-261938" eaLnBrk="1" hangingPunct="1">
              <a:defRPr/>
            </a:pPr>
            <a:r>
              <a:rPr lang="ko-KR" altLang="en-US" sz="1800" dirty="0"/>
              <a:t>변수란</a:t>
            </a:r>
            <a:r>
              <a:rPr lang="en-US" altLang="ko-KR" sz="1800" dirty="0"/>
              <a:t>? </a:t>
            </a:r>
            <a:br>
              <a:rPr lang="en-US" altLang="ko-KR" sz="1800" dirty="0"/>
            </a:br>
            <a:r>
              <a:rPr lang="en-US" altLang="ko-KR" sz="1800" dirty="0"/>
              <a:t>=&gt; </a:t>
            </a:r>
            <a:r>
              <a:rPr lang="ko-KR" altLang="en-US" sz="1800" dirty="0"/>
              <a:t>다양한 정보를 저장할 수 있는 메모리를 지정하는 이름</a:t>
            </a: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buFontTx/>
              <a:buNone/>
              <a:defRPr/>
            </a:pPr>
            <a:r>
              <a:rPr lang="en-US" altLang="ko-KR" sz="1800" dirty="0"/>
              <a:t>	              </a:t>
            </a:r>
            <a:r>
              <a:rPr lang="ko-KR" altLang="en-US" sz="1800" dirty="0"/>
              <a:t>잘못된 변수 선언</a:t>
            </a:r>
            <a:r>
              <a:rPr lang="en-US" altLang="ko-KR" sz="1800" dirty="0"/>
              <a:t>		 </a:t>
            </a:r>
            <a:r>
              <a:rPr lang="ko-KR" altLang="en-US" sz="1800" dirty="0"/>
              <a:t>올바른 변수 선언</a:t>
            </a: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1" indent="-261938">
              <a:defRPr/>
            </a:pPr>
            <a:r>
              <a:rPr lang="ko-KR" altLang="en-US" sz="1800" dirty="0"/>
              <a:t>자바 컴파일러는 항상 명시적 데이터 타입</a:t>
            </a:r>
            <a:r>
              <a:rPr lang="en-US" altLang="ko-KR" sz="1800" dirty="0"/>
              <a:t>(Explicit Data Type)</a:t>
            </a:r>
            <a:r>
              <a:rPr lang="ko-KR" altLang="en-US" sz="1800" dirty="0"/>
              <a:t>을 선언한 변수만 처리할 수 있다</a:t>
            </a:r>
            <a:r>
              <a:rPr lang="en-US" altLang="ko-KR" sz="1800" dirty="0"/>
              <a:t>.</a:t>
            </a:r>
          </a:p>
          <a:p>
            <a:pPr marL="261938" lvl="1" indent="-261938">
              <a:defRPr/>
            </a:pPr>
            <a:r>
              <a:rPr lang="ko-KR" altLang="en-US" sz="1800" dirty="0"/>
              <a:t>정수인지 실수인지 정확히 지정해야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61938" lvl="1" indent="-261938">
              <a:defRPr/>
            </a:pPr>
            <a:r>
              <a:rPr lang="ko-KR" altLang="en-US" sz="1800" dirty="0">
                <a:solidFill>
                  <a:srgbClr val="C00000"/>
                </a:solidFill>
              </a:rPr>
              <a:t>클래스도 변수처럼 선언할 수 있다</a:t>
            </a:r>
            <a:r>
              <a:rPr lang="en-US" altLang="ko-KR" sz="1800" dirty="0">
                <a:solidFill>
                  <a:srgbClr val="C00000"/>
                </a:solidFill>
              </a:rPr>
              <a:t>. </a:t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en-US" altLang="ko-KR" sz="1800" dirty="0">
                <a:solidFill>
                  <a:srgbClr val="C00000"/>
                </a:solidFill>
              </a:rPr>
              <a:t>=&gt; </a:t>
            </a:r>
            <a:r>
              <a:rPr lang="ko-KR" altLang="en-US" sz="1800" dirty="0">
                <a:solidFill>
                  <a:srgbClr val="C00000"/>
                </a:solidFill>
              </a:rPr>
              <a:t>선언 방법</a:t>
            </a:r>
            <a:r>
              <a:rPr lang="en-US" altLang="ko-KR" sz="1800" dirty="0">
                <a:solidFill>
                  <a:srgbClr val="C00000"/>
                </a:solidFill>
              </a:rPr>
              <a:t/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ko-KR" altLang="en-US" sz="1800" dirty="0">
                <a:solidFill>
                  <a:srgbClr val="C00000"/>
                </a:solidFill>
              </a:rPr>
              <a:t>데이터 타입을 선언하는 방법과 같음</a:t>
            </a:r>
            <a:r>
              <a:rPr lang="en-US" altLang="ko-KR" sz="1800" dirty="0">
                <a:solidFill>
                  <a:srgbClr val="C00000"/>
                </a:solidFill>
              </a:rPr>
              <a:t>. </a:t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ko-KR" altLang="en-US" sz="1800" dirty="0">
                <a:solidFill>
                  <a:srgbClr val="C00000"/>
                </a:solidFill>
              </a:rPr>
              <a:t>이때</a:t>
            </a:r>
            <a:r>
              <a:rPr lang="en-US" altLang="ko-KR" sz="1800" dirty="0">
                <a:solidFill>
                  <a:srgbClr val="C00000"/>
                </a:solidFill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만들어지는 객체를</a:t>
            </a:r>
            <a:r>
              <a:rPr lang="ko-KR" altLang="en-US" sz="1800" dirty="0">
                <a:solidFill>
                  <a:srgbClr val="996633"/>
                </a:solidFill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인스턴스 </a:t>
            </a:r>
            <a:r>
              <a:rPr lang="ko-KR" altLang="en-US" sz="1800" dirty="0" err="1">
                <a:solidFill>
                  <a:srgbClr val="C00000"/>
                </a:solidFill>
              </a:rPr>
              <a:t>라함</a:t>
            </a:r>
            <a:r>
              <a:rPr lang="en-US" altLang="ko-KR" sz="1800" dirty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  <a:p>
            <a:pPr lvl="2" eaLnBrk="1" hangingPunct="1">
              <a:defRPr/>
            </a:pPr>
            <a:endParaRPr lang="ko-KR" altLang="en-US" sz="1800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795463" y="2525713"/>
            <a:ext cx="1295400" cy="685800"/>
          </a:xfrm>
          <a:prstGeom prst="roundRect">
            <a:avLst>
              <a:gd name="adj" fmla="val 589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x = 1.5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y = 3</a:t>
            </a:r>
            <a:endParaRPr lang="ko-KR" altLang="en-US" sz="1200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051425" y="2525713"/>
            <a:ext cx="1295400" cy="685800"/>
          </a:xfrm>
          <a:prstGeom prst="roundRect">
            <a:avLst>
              <a:gd name="adj" fmla="val 589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fr-FR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double x = 1.5;</a:t>
            </a:r>
          </a:p>
          <a:p>
            <a:pPr>
              <a:lnSpc>
                <a:spcPct val="120000"/>
              </a:lnSpc>
              <a:defRPr/>
            </a:pPr>
            <a:r>
              <a:rPr lang="fr-FR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int y = 3;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변수의 선언과 초기화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5" y="1301750"/>
            <a:ext cx="9134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78238"/>
            <a:ext cx="928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3159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변수의 이름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028700"/>
            <a:ext cx="8674100" cy="4906963"/>
          </a:xfrm>
        </p:spPr>
        <p:txBody>
          <a:bodyPr/>
          <a:lstStyle/>
          <a:p>
            <a:pPr eaLnBrk="1" hangingPunct="1"/>
            <a:r>
              <a:rPr lang="ko-KR" altLang="en-US" sz="1600" dirty="0"/>
              <a:t>변수의 이름은 </a:t>
            </a:r>
            <a:r>
              <a:rPr lang="ko-KR" altLang="en-US" sz="1600" b="1" dirty="0">
                <a:solidFill>
                  <a:srgbClr val="FF0000"/>
                </a:solidFill>
              </a:rPr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en-US" altLang="ko-KR" sz="1600" b="1" dirty="0">
                <a:solidFill>
                  <a:srgbClr val="FF0000"/>
                </a:solidFill>
              </a:rPr>
              <a:t>identifier, </a:t>
            </a:r>
            <a:r>
              <a:rPr lang="ko-KR" altLang="en-US" sz="1600" b="1" dirty="0">
                <a:solidFill>
                  <a:srgbClr val="FF0000"/>
                </a:solidFill>
              </a:rPr>
              <a:t>직접 작명 </a:t>
            </a:r>
            <a:r>
              <a:rPr lang="en-US" altLang="ko-KR" sz="1600" dirty="0"/>
              <a:t>) </a:t>
            </a:r>
            <a:r>
              <a:rPr lang="ko-KR" altLang="en-US" sz="1600" dirty="0"/>
              <a:t>의 일종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비교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0000FF"/>
                </a:solidFill>
              </a:rPr>
              <a:t>modifier</a:t>
            </a:r>
            <a:r>
              <a:rPr lang="en-US" altLang="ko-KR" sz="1600" dirty="0"/>
              <a:t> 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특징을 제한하는 한정자 </a:t>
            </a:r>
            <a:r>
              <a:rPr lang="en-US" altLang="ko-KR" sz="1600" b="1" dirty="0">
                <a:solidFill>
                  <a:srgbClr val="0000FF"/>
                </a:solidFill>
              </a:rPr>
              <a:t>( public </a:t>
            </a:r>
            <a:r>
              <a:rPr lang="ko-KR" altLang="en-US" sz="1600" b="1" dirty="0">
                <a:solidFill>
                  <a:srgbClr val="0000FF"/>
                </a:solidFill>
              </a:rPr>
              <a:t>등 </a:t>
            </a:r>
            <a:r>
              <a:rPr lang="ko-KR" altLang="en-US" sz="1600" b="1" dirty="0" err="1">
                <a:solidFill>
                  <a:srgbClr val="0000FF"/>
                </a:solidFill>
              </a:rPr>
              <a:t>예약어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  <a:br>
              <a:rPr lang="en-US" altLang="ko-KR" sz="1600" b="1" dirty="0">
                <a:solidFill>
                  <a:srgbClr val="0000FF"/>
                </a:solidFill>
              </a:rPr>
            </a:br>
            <a:endParaRPr lang="en-US" altLang="ko-KR" sz="1600" b="1" dirty="0">
              <a:solidFill>
                <a:srgbClr val="0000FF"/>
              </a:solidFill>
            </a:endParaRPr>
          </a:p>
          <a:p>
            <a:r>
              <a:rPr lang="ko-KR" altLang="en-US" sz="1600" dirty="0" err="1"/>
              <a:t>변수명</a:t>
            </a:r>
            <a:r>
              <a:rPr lang="en-US" altLang="ko-KR" sz="1600" dirty="0"/>
              <a:t>(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명명시</a:t>
            </a:r>
            <a:r>
              <a:rPr lang="ko-KR" altLang="en-US" sz="1600" dirty="0"/>
              <a:t> 일반적 규칙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ko-KR" altLang="en-US" sz="1600" dirty="0"/>
              <a:t>변수명의 길이는 제한이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반드시 문자나 </a:t>
            </a:r>
            <a:r>
              <a:rPr lang="ko-KR" altLang="en-US" sz="1600" b="1" dirty="0" err="1"/>
              <a:t>언더바</a:t>
            </a:r>
            <a:r>
              <a:rPr lang="en-US" altLang="ko-KR" sz="1600" b="1" dirty="0"/>
              <a:t>(_), </a:t>
            </a:r>
            <a:r>
              <a:rPr lang="ko-KR" altLang="en-US" sz="1600" b="1" dirty="0"/>
              <a:t>달러기호</a:t>
            </a:r>
            <a:r>
              <a:rPr lang="en-US" altLang="ko-KR" sz="1600" b="1" dirty="0"/>
              <a:t>($)</a:t>
            </a:r>
            <a:r>
              <a:rPr lang="ko-KR" altLang="en-US" sz="1600" b="1" dirty="0"/>
              <a:t>로 시작해야 한다</a:t>
            </a:r>
            <a:r>
              <a:rPr lang="en-US" altLang="ko-KR" sz="1600" b="1" dirty="0"/>
              <a:t>.</a:t>
            </a:r>
          </a:p>
          <a:p>
            <a:pPr lvl="1"/>
            <a:r>
              <a:rPr lang="ko-KR" altLang="en-US" sz="1600" dirty="0"/>
              <a:t>자바의 연산자</a:t>
            </a:r>
            <a:r>
              <a:rPr lang="en-US" altLang="ko-KR" sz="1600" dirty="0"/>
              <a:t>(+, -, *, /)</a:t>
            </a:r>
            <a:r>
              <a:rPr lang="ko-KR" altLang="en-US" sz="1600" dirty="0"/>
              <a:t>는 문자에 넣을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대소문자를 구분한다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result</a:t>
            </a:r>
            <a:r>
              <a:rPr lang="ko-KR" altLang="en-US" sz="1600" dirty="0"/>
              <a:t>와 </a:t>
            </a:r>
            <a:r>
              <a:rPr lang="en-US" altLang="ko-KR" sz="1600" dirty="0"/>
              <a:t>int Result</a:t>
            </a:r>
            <a:r>
              <a:rPr lang="ko-KR" altLang="en-US" sz="1600" dirty="0"/>
              <a:t>는 전혀 다른 변수다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ko-KR" altLang="en-US" sz="1600" dirty="0"/>
              <a:t>숫자가 맨 첫 글자로 올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이름 사이에 빈 칸을 사용할 수도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빈 칸을 넣고 싶다면 이름과 이름 사이에 </a:t>
            </a:r>
            <a:r>
              <a:rPr lang="ko-KR" altLang="en-US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en-US" sz="1600" dirty="0"/>
              <a:t>를 넣는다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fr-FR" altLang="ko-KR" sz="1600" dirty="0"/>
              <a:t> int 10Second; (×) → int tenSecond; (○)  sec10 (○)</a:t>
            </a:r>
            <a:br>
              <a:rPr lang="fr-FR" altLang="ko-KR" sz="1600" dirty="0"/>
            </a:br>
            <a:r>
              <a:rPr lang="fr-FR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time Interval; (×) → int </a:t>
            </a:r>
            <a:r>
              <a:rPr lang="en-US" altLang="ko-KR" sz="1600" dirty="0" err="1"/>
              <a:t>time_Interval</a:t>
            </a:r>
            <a:r>
              <a:rPr lang="en-US" altLang="ko-KR" sz="1600" dirty="0"/>
              <a:t>; (○)</a:t>
            </a:r>
          </a:p>
          <a:p>
            <a:pPr lvl="2">
              <a:spcBef>
                <a:spcPct val="0"/>
              </a:spcBef>
            </a:pPr>
            <a:endParaRPr lang="en-US" altLang="ko-KR" sz="1600" dirty="0"/>
          </a:p>
          <a:p>
            <a:pPr lvl="1"/>
            <a:r>
              <a:rPr lang="ko-KR" altLang="en-US" sz="1600" dirty="0"/>
              <a:t>자바의 </a:t>
            </a:r>
            <a:r>
              <a:rPr lang="ko-KR" altLang="en-US" sz="1600" b="1" dirty="0">
                <a:solidFill>
                  <a:srgbClr val="C00000"/>
                </a:solidFill>
              </a:rPr>
              <a:t>키워드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 err="1">
                <a:solidFill>
                  <a:srgbClr val="C00000"/>
                </a:solidFill>
              </a:rPr>
              <a:t>예약어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는 변수명으로 사용할 수 없다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class; (×), int public; (×)</a:t>
            </a:r>
            <a:endParaRPr lang="ko-KR" altLang="en-US" sz="1600" dirty="0"/>
          </a:p>
        </p:txBody>
      </p:sp>
      <p:pic>
        <p:nvPicPr>
          <p:cNvPr id="10244" name="Picture 5" descr="MCj043395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0413" y="487521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 이름의 예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516063"/>
            <a:ext cx="7505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769</Words>
  <Application>Microsoft Office PowerPoint</Application>
  <PresentationFormat>화면 슬라이드 쇼(4:3)</PresentationFormat>
  <Paragraphs>168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HY엽서L</vt:lpstr>
      <vt:lpstr>HY엽서M</vt:lpstr>
      <vt:lpstr>굴림</vt:lpstr>
      <vt:lpstr>맑은 고딕</vt:lpstr>
      <vt:lpstr>휴먼엑스포</vt:lpstr>
      <vt:lpstr>휴먼편지체</vt:lpstr>
      <vt:lpstr>Arial</vt:lpstr>
      <vt:lpstr>Calibri</vt:lpstr>
      <vt:lpstr>Comic Sans MS</vt:lpstr>
      <vt:lpstr>Consolas</vt:lpstr>
      <vt:lpstr>Symbol</vt:lpstr>
      <vt:lpstr>Trebuchet MS</vt:lpstr>
      <vt:lpstr>1_Crayons</vt:lpstr>
      <vt:lpstr>PowerPoint 프레젠테이션</vt:lpstr>
      <vt:lpstr>이번 장에서 학습할 내용</vt:lpstr>
      <vt:lpstr>변수</vt:lpstr>
      <vt:lpstr>자료형</vt:lpstr>
      <vt:lpstr>기본 데이터 타입과 변수</vt:lpstr>
      <vt:lpstr>변수 선언</vt:lpstr>
      <vt:lpstr>변수의 선언과 초기화</vt:lpstr>
      <vt:lpstr>변수의 이름</vt:lpstr>
      <vt:lpstr>변수 이름의 예</vt:lpstr>
      <vt:lpstr>식별자 관례</vt:lpstr>
      <vt:lpstr>식별자 의 중요성</vt:lpstr>
      <vt:lpstr>예제</vt:lpstr>
      <vt:lpstr>중간 점검 문제</vt:lpstr>
      <vt:lpstr>기본형</vt:lpstr>
      <vt:lpstr>정수형</vt:lpstr>
      <vt:lpstr>정수형 상수</vt:lpstr>
      <vt:lpstr>PowerPoint 프레젠테이션</vt:lpstr>
      <vt:lpstr>PowerPoint 프레젠테이션</vt:lpstr>
      <vt:lpstr>예제 1</vt:lpstr>
      <vt:lpstr>예제 2 _ 진법 변환</vt:lpstr>
      <vt:lpstr>예제 3 _ 진법 변환</vt:lpstr>
      <vt:lpstr>예제 4 _ 진법 변환</vt:lpstr>
      <vt:lpstr>상수(Constants) </vt:lpstr>
      <vt:lpstr>PowerPoint 프레젠테이션</vt:lpstr>
      <vt:lpstr>PowerPoint 프레젠테이션</vt:lpstr>
      <vt:lpstr>논리형</vt:lpstr>
      <vt:lpstr>실수형</vt:lpstr>
      <vt:lpstr>PowerPoint 프레젠테이션</vt:lpstr>
      <vt:lpstr>특수한 실수값</vt:lpstr>
      <vt:lpstr>예제</vt:lpstr>
      <vt:lpstr>실수형 상수</vt:lpstr>
      <vt:lpstr>문자형</vt:lpstr>
      <vt:lpstr>예제</vt:lpstr>
      <vt:lpstr>중간 점검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532</cp:revision>
  <dcterms:created xsi:type="dcterms:W3CDTF">2007-06-29T06:43:39Z</dcterms:created>
  <dcterms:modified xsi:type="dcterms:W3CDTF">2023-08-28T07:49:52Z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