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1008" r:id="rId2"/>
    <p:sldId id="1025" r:id="rId3"/>
    <p:sldId id="1006" r:id="rId4"/>
    <p:sldId id="1043" r:id="rId5"/>
    <p:sldId id="1009" r:id="rId6"/>
    <p:sldId id="1045" r:id="rId7"/>
    <p:sldId id="1023" r:id="rId8"/>
    <p:sldId id="1036" r:id="rId9"/>
    <p:sldId id="1044" r:id="rId10"/>
    <p:sldId id="1047" r:id="rId11"/>
    <p:sldId id="1072" r:id="rId12"/>
    <p:sldId id="1048" r:id="rId13"/>
    <p:sldId id="1033" r:id="rId14"/>
    <p:sldId id="1005" r:id="rId15"/>
    <p:sldId id="1068" r:id="rId16"/>
    <p:sldId id="1035" r:id="rId17"/>
    <p:sldId id="1037" r:id="rId18"/>
    <p:sldId id="1038" r:id="rId19"/>
    <p:sldId id="1065" r:id="rId20"/>
    <p:sldId id="1066" r:id="rId21"/>
    <p:sldId id="1052" r:id="rId22"/>
    <p:sldId id="1053" r:id="rId23"/>
    <p:sldId id="1070" r:id="rId24"/>
    <p:sldId id="1071" r:id="rId25"/>
    <p:sldId id="1055" r:id="rId26"/>
    <p:sldId id="1057" r:id="rId27"/>
    <p:sldId id="1058" r:id="rId28"/>
    <p:sldId id="1059" r:id="rId29"/>
    <p:sldId id="1060" r:id="rId30"/>
    <p:sldId id="1061" r:id="rId31"/>
    <p:sldId id="1062" r:id="rId32"/>
    <p:sldId id="1063" r:id="rId33"/>
    <p:sldId id="1056" r:id="rId34"/>
    <p:sldId id="1051" r:id="rId35"/>
    <p:sldId id="1050" r:id="rId36"/>
  </p:sldIdLst>
  <p:sldSz cx="9144000" cy="6858000" type="screen4x3"/>
  <p:notesSz cx="6807200" cy="9939338"/>
  <p:embeddedFontLst>
    <p:embeddedFont>
      <p:font typeface="Wingdings 2" panose="05020102010507070707" pitchFamily="18" charset="2"/>
      <p:regular r:id="rId39"/>
    </p:embeddedFont>
    <p:embeddedFont>
      <p:font typeface="Meiryo" panose="020B0600000101010101" charset="-128"/>
      <p:regular r:id="rId40"/>
      <p:bold r:id="rId41"/>
      <p:italic r:id="rId42"/>
      <p:boldItalic r:id="rId43"/>
    </p:embeddedFont>
    <p:embeddedFont>
      <p:font typeface="휴먼모음T" panose="02030504000101010101" pitchFamily="18" charset="-127"/>
      <p:regular r:id="rId44"/>
    </p:embeddedFont>
    <p:embeddedFont>
      <p:font typeface="맑은 고딕" panose="020B0503020000020004" pitchFamily="50" charset="-127"/>
      <p:regular r:id="rId45"/>
      <p:bold r:id="rId46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008000"/>
    <a:srgbClr val="A6ED33"/>
    <a:srgbClr val="FFFF99"/>
    <a:srgbClr val="996633"/>
    <a:srgbClr val="C5DF41"/>
    <a:srgbClr val="FF66FF"/>
    <a:srgbClr val="FF66CC"/>
    <a:srgbClr val="E1B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6" autoAdjust="0"/>
    <p:restoredTop sz="99072" autoAdjust="0"/>
  </p:normalViewPr>
  <p:slideViewPr>
    <p:cSldViewPr showGuides="1">
      <p:cViewPr varScale="1">
        <p:scale>
          <a:sx n="67" d="100"/>
          <a:sy n="67" d="100"/>
        </p:scale>
        <p:origin x="69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8" y="226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C4ADE63A-F49C-48C0-86B9-613BC38D3189}" type="datetimeFigureOut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5673" tIns="47838" rIns="95673" bIns="47838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wrap="square" lIns="95673" tIns="47838" rIns="95673" bIns="47838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8CE934F0-8ADE-4335-8996-CD1E697C3C2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BD61F9C6-20AD-430F-9D46-BD5C6A595F7E}" type="datetimeFigureOut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73" tIns="47838" rIns="95673" bIns="47838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6712" cy="4471988"/>
          </a:xfrm>
          <a:prstGeom prst="rect">
            <a:avLst/>
          </a:prstGeom>
        </p:spPr>
        <p:txBody>
          <a:bodyPr vert="horz" lIns="95673" tIns="47838" rIns="95673" bIns="47838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5673" tIns="47838" rIns="95673" bIns="47838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wrap="square" lIns="95673" tIns="47838" rIns="95673" bIns="47838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D19E881-7C8E-4BBE-8352-517B46EDE78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738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33810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하얀배경있는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0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8640960" cy="4947462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AF14B-A373-446E-BC19-EDCA5BB96064}" type="datetime1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9B46C-C871-4D24-BE68-0F042EC5E70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000250" y="-857250"/>
            <a:ext cx="5143500" cy="8858250"/>
            <a:chOff x="1259635" y="5123082"/>
            <a:chExt cx="8401112" cy="566742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6" y="5123082"/>
              <a:ext cx="588597" cy="566742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>
              <a:off x="1559675" y="5406453"/>
              <a:ext cx="566742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5" y="5123082"/>
              <a:ext cx="8401112" cy="566742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7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9C635-EF82-4DB0-96C7-B94846F67278}" type="datetime1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D79F2-EF9B-4F6A-9176-07457D230BB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14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250281" y="-1107281"/>
            <a:ext cx="4643438" cy="8858250"/>
            <a:chOff x="1259635" y="5123082"/>
            <a:chExt cx="7584338" cy="566742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6" y="5123082"/>
              <a:ext cx="588597" cy="566742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>
              <a:off x="1559675" y="5406453"/>
              <a:ext cx="566742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5" y="5123082"/>
              <a:ext cx="7584338" cy="566742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grpSp>
        <p:nvGrpSpPr>
          <p:cNvPr id="7" name="그룹 12"/>
          <p:cNvGrpSpPr>
            <a:grpSpLocks/>
          </p:cNvGrpSpPr>
          <p:nvPr userDrawn="1"/>
        </p:nvGrpSpPr>
        <p:grpSpPr bwMode="auto">
          <a:xfrm>
            <a:off x="142875" y="5786438"/>
            <a:ext cx="8858250" cy="504825"/>
            <a:chOff x="1259632" y="5157192"/>
            <a:chExt cx="8858312" cy="504056"/>
          </a:xfrm>
        </p:grpSpPr>
        <p:sp>
          <p:nvSpPr>
            <p:cNvPr id="8" name="모서리가 둥근 직사각형 13"/>
            <p:cNvSpPr/>
            <p:nvPr/>
          </p:nvSpPr>
          <p:spPr>
            <a:xfrm>
              <a:off x="1259632" y="5157192"/>
              <a:ext cx="431803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9" name="직선 연결선 14"/>
            <p:cNvCxnSpPr/>
            <p:nvPr/>
          </p:nvCxnSpPr>
          <p:spPr>
            <a:xfrm rot="5400000">
              <a:off x="1420356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5"/>
            <p:cNvSpPr/>
            <p:nvPr/>
          </p:nvSpPr>
          <p:spPr>
            <a:xfrm>
              <a:off x="1259632" y="5157192"/>
              <a:ext cx="8858312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1691435" y="5241201"/>
              <a:ext cx="185739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D5A11-D640-444C-9186-F55630AEE43D}" type="datetime1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459EF-8032-4BE3-8A3B-D7B04005674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760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571750" y="-1428750"/>
            <a:ext cx="4000500" cy="8858250"/>
            <a:chOff x="1259634" y="5123082"/>
            <a:chExt cx="6534198" cy="538166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5" y="5123082"/>
              <a:ext cx="588597" cy="53816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 flipV="1">
              <a:off x="1576555" y="5389572"/>
              <a:ext cx="538166" cy="5186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4" y="5123082"/>
              <a:ext cx="6534198" cy="538166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grpSp>
        <p:nvGrpSpPr>
          <p:cNvPr id="7" name="그룹 12"/>
          <p:cNvGrpSpPr>
            <a:grpSpLocks/>
          </p:cNvGrpSpPr>
          <p:nvPr userDrawn="1"/>
        </p:nvGrpSpPr>
        <p:grpSpPr bwMode="auto">
          <a:xfrm>
            <a:off x="142875" y="5786438"/>
            <a:ext cx="8858250" cy="504825"/>
            <a:chOff x="1259632" y="5157192"/>
            <a:chExt cx="8858312" cy="504056"/>
          </a:xfrm>
        </p:grpSpPr>
        <p:sp>
          <p:nvSpPr>
            <p:cNvPr id="8" name="모서리가 둥근 직사각형 13"/>
            <p:cNvSpPr/>
            <p:nvPr/>
          </p:nvSpPr>
          <p:spPr>
            <a:xfrm>
              <a:off x="1259632" y="5157192"/>
              <a:ext cx="431803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9" name="직선 연결선 14"/>
            <p:cNvCxnSpPr/>
            <p:nvPr/>
          </p:nvCxnSpPr>
          <p:spPr>
            <a:xfrm rot="5400000">
              <a:off x="1420356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5"/>
            <p:cNvSpPr/>
            <p:nvPr/>
          </p:nvSpPr>
          <p:spPr>
            <a:xfrm>
              <a:off x="1259632" y="5157192"/>
              <a:ext cx="8858312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1691435" y="5241201"/>
              <a:ext cx="185739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2" name="그룹 12"/>
          <p:cNvGrpSpPr>
            <a:grpSpLocks/>
          </p:cNvGrpSpPr>
          <p:nvPr userDrawn="1"/>
        </p:nvGrpSpPr>
        <p:grpSpPr bwMode="auto">
          <a:xfrm>
            <a:off x="142875" y="5143500"/>
            <a:ext cx="8858250" cy="504825"/>
            <a:chOff x="1259632" y="5157192"/>
            <a:chExt cx="8858312" cy="504056"/>
          </a:xfrm>
        </p:grpSpPr>
        <p:sp>
          <p:nvSpPr>
            <p:cNvPr id="13" name="모서리가 둥근 직사각형 18"/>
            <p:cNvSpPr/>
            <p:nvPr/>
          </p:nvSpPr>
          <p:spPr>
            <a:xfrm>
              <a:off x="1259632" y="5157192"/>
              <a:ext cx="431803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14" name="직선 연결선 19"/>
            <p:cNvCxnSpPr/>
            <p:nvPr/>
          </p:nvCxnSpPr>
          <p:spPr>
            <a:xfrm rot="5400000">
              <a:off x="1420356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모서리가 둥근 직사각형 20"/>
            <p:cNvSpPr/>
            <p:nvPr/>
          </p:nvSpPr>
          <p:spPr>
            <a:xfrm>
              <a:off x="1259632" y="5157192"/>
              <a:ext cx="8858312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6" name="TextBox 21"/>
            <p:cNvSpPr txBox="1">
              <a:spLocks noChangeArrowheads="1"/>
            </p:cNvSpPr>
            <p:nvPr/>
          </p:nvSpPr>
          <p:spPr bwMode="auto">
            <a:xfrm>
              <a:off x="1691435" y="5241202"/>
              <a:ext cx="185739" cy="369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7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D4D6-799F-4ED5-8C31-A1004F282FA1}" type="datetime1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18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8F8DC-DE97-4136-AEE8-B646FA7A8E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5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틀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893218" y="-1750218"/>
            <a:ext cx="3357563" cy="8858250"/>
            <a:chOff x="1259634" y="5123082"/>
            <a:chExt cx="5484059" cy="538166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4" y="5123082"/>
              <a:ext cx="588597" cy="53816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 flipV="1">
              <a:off x="1576554" y="5389572"/>
              <a:ext cx="538166" cy="5186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4" y="5123082"/>
              <a:ext cx="5484059" cy="538166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grpSp>
        <p:nvGrpSpPr>
          <p:cNvPr id="7" name="그룹 12"/>
          <p:cNvGrpSpPr>
            <a:grpSpLocks/>
          </p:cNvGrpSpPr>
          <p:nvPr userDrawn="1"/>
        </p:nvGrpSpPr>
        <p:grpSpPr bwMode="auto">
          <a:xfrm>
            <a:off x="142875" y="5786438"/>
            <a:ext cx="8858250" cy="504825"/>
            <a:chOff x="1259632" y="5157192"/>
            <a:chExt cx="8072494" cy="504056"/>
          </a:xfrm>
        </p:grpSpPr>
        <p:sp>
          <p:nvSpPr>
            <p:cNvPr id="8" name="모서리가 둥근 직사각형 13"/>
            <p:cNvSpPr/>
            <p:nvPr/>
          </p:nvSpPr>
          <p:spPr>
            <a:xfrm>
              <a:off x="1259632" y="5157192"/>
              <a:ext cx="432559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9" name="직선 연결선 14"/>
            <p:cNvCxnSpPr/>
            <p:nvPr/>
          </p:nvCxnSpPr>
          <p:spPr>
            <a:xfrm rot="5400000">
              <a:off x="1419909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5"/>
            <p:cNvSpPr/>
            <p:nvPr/>
          </p:nvSpPr>
          <p:spPr>
            <a:xfrm>
              <a:off x="1259632" y="5157192"/>
              <a:ext cx="8072494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1692191" y="5241201"/>
              <a:ext cx="183728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2" name="그룹 12"/>
          <p:cNvGrpSpPr>
            <a:grpSpLocks/>
          </p:cNvGrpSpPr>
          <p:nvPr userDrawn="1"/>
        </p:nvGrpSpPr>
        <p:grpSpPr bwMode="auto">
          <a:xfrm>
            <a:off x="142875" y="5143500"/>
            <a:ext cx="8858250" cy="504825"/>
            <a:chOff x="1259632" y="5157192"/>
            <a:chExt cx="8072494" cy="504056"/>
          </a:xfrm>
        </p:grpSpPr>
        <p:sp>
          <p:nvSpPr>
            <p:cNvPr id="13" name="모서리가 둥근 직사각형 18"/>
            <p:cNvSpPr/>
            <p:nvPr/>
          </p:nvSpPr>
          <p:spPr>
            <a:xfrm>
              <a:off x="1259632" y="5157192"/>
              <a:ext cx="432559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14" name="직선 연결선 19"/>
            <p:cNvCxnSpPr/>
            <p:nvPr/>
          </p:nvCxnSpPr>
          <p:spPr>
            <a:xfrm rot="5400000">
              <a:off x="1419909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모서리가 둥근 직사각형 20"/>
            <p:cNvSpPr/>
            <p:nvPr/>
          </p:nvSpPr>
          <p:spPr>
            <a:xfrm>
              <a:off x="1259632" y="5157192"/>
              <a:ext cx="8072494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6" name="TextBox 21"/>
            <p:cNvSpPr txBox="1">
              <a:spLocks noChangeArrowheads="1"/>
            </p:cNvSpPr>
            <p:nvPr/>
          </p:nvSpPr>
          <p:spPr bwMode="auto">
            <a:xfrm>
              <a:off x="1692191" y="5241202"/>
              <a:ext cx="183728" cy="369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7" name="그룹 12"/>
          <p:cNvGrpSpPr>
            <a:grpSpLocks/>
          </p:cNvGrpSpPr>
          <p:nvPr userDrawn="1"/>
        </p:nvGrpSpPr>
        <p:grpSpPr bwMode="auto">
          <a:xfrm>
            <a:off x="142875" y="4500563"/>
            <a:ext cx="8858250" cy="504825"/>
            <a:chOff x="1259632" y="5157192"/>
            <a:chExt cx="8072494" cy="504056"/>
          </a:xfrm>
        </p:grpSpPr>
        <p:sp>
          <p:nvSpPr>
            <p:cNvPr id="18" name="모서리가 둥근 직사각형 23"/>
            <p:cNvSpPr/>
            <p:nvPr/>
          </p:nvSpPr>
          <p:spPr>
            <a:xfrm>
              <a:off x="1259632" y="5157192"/>
              <a:ext cx="432559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19" name="직선 연결선 24"/>
            <p:cNvCxnSpPr/>
            <p:nvPr/>
          </p:nvCxnSpPr>
          <p:spPr>
            <a:xfrm rot="5400000">
              <a:off x="1419909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25"/>
            <p:cNvSpPr/>
            <p:nvPr/>
          </p:nvSpPr>
          <p:spPr>
            <a:xfrm>
              <a:off x="1259632" y="5157192"/>
              <a:ext cx="8072494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1" name="TextBox 26"/>
            <p:cNvSpPr txBox="1">
              <a:spLocks noChangeArrowheads="1"/>
            </p:cNvSpPr>
            <p:nvPr/>
          </p:nvSpPr>
          <p:spPr bwMode="auto">
            <a:xfrm>
              <a:off x="1692191" y="5241201"/>
              <a:ext cx="183728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2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6F92D-F7D3-4957-B57E-410CF631C67E}" type="datetime1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23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2FC80-D4D8-42C1-9FF7-B83B765A00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333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692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6"/>
          <p:cNvSpPr/>
          <p:nvPr userDrawn="1"/>
        </p:nvSpPr>
        <p:spPr>
          <a:xfrm rot="5400000">
            <a:off x="2000251" y="-785813"/>
            <a:ext cx="5143500" cy="8715375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85720" y="1071546"/>
            <a:ext cx="8572560" cy="5000660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5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09CC9-17E5-4915-8EFF-C2ED737341A1}" type="datetime1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6F934-7494-4B0B-95B5-4115EFE08B1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7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배경 없는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85720" y="980728"/>
            <a:ext cx="8572560" cy="5091478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5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D389F-50DD-4007-87A3-9D139F444447}" type="datetime1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7993D-2FC9-4F1B-9A29-C854FFB767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7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514350" indent="-514350">
              <a:buSzPct val="100000"/>
              <a:buFont typeface="+mj-lt"/>
              <a:buAutoNum type="arabicPeriod"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7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2B8B9-D682-4ED2-B697-C588004DD98D}" type="datetime1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8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/>
          <a:lstStyle>
            <a:lvl1pPr>
              <a:defRPr sz="2400"/>
            </a:lvl1pPr>
          </a:lstStyle>
          <a:p>
            <a:pPr>
              <a:defRPr/>
            </a:pPr>
            <a:fld id="{E6ECCD34-66EA-4A2A-9B7D-1C65BCC99F9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171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12"/>
          <p:cNvSpPr/>
          <p:nvPr userDrawn="1"/>
        </p:nvSpPr>
        <p:spPr>
          <a:xfrm rot="5400000">
            <a:off x="2000250" y="-892175"/>
            <a:ext cx="5143500" cy="8928100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모서리가 둥근 직사각형 13"/>
          <p:cNvSpPr/>
          <p:nvPr userDrawn="1"/>
        </p:nvSpPr>
        <p:spPr>
          <a:xfrm>
            <a:off x="214313" y="1071563"/>
            <a:ext cx="4213225" cy="5000625"/>
          </a:xfrm>
          <a:prstGeom prst="roundRect">
            <a:avLst>
              <a:gd name="adj" fmla="val 1408"/>
            </a:avLst>
          </a:prstGeom>
          <a:solidFill>
            <a:schemeClr val="bg1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7" name="모서리가 둥근 직사각형 14"/>
          <p:cNvSpPr/>
          <p:nvPr userDrawn="1"/>
        </p:nvSpPr>
        <p:spPr>
          <a:xfrm>
            <a:off x="4716463" y="1069975"/>
            <a:ext cx="4213225" cy="5000625"/>
          </a:xfrm>
          <a:prstGeom prst="roundRect">
            <a:avLst>
              <a:gd name="adj" fmla="val 1408"/>
            </a:avLst>
          </a:prstGeom>
          <a:solidFill>
            <a:schemeClr val="bg1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cxnSp>
        <p:nvCxnSpPr>
          <p:cNvPr id="8" name="직선 연결선 16"/>
          <p:cNvCxnSpPr/>
          <p:nvPr userDrawn="1"/>
        </p:nvCxnSpPr>
        <p:spPr>
          <a:xfrm>
            <a:off x="4572000" y="1000125"/>
            <a:ext cx="0" cy="5143500"/>
          </a:xfrm>
          <a:prstGeom prst="line">
            <a:avLst/>
          </a:prstGeom>
          <a:ln w="762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직사각형 18"/>
          <p:cNvSpPr/>
          <p:nvPr userDrawn="1"/>
        </p:nvSpPr>
        <p:spPr>
          <a:xfrm>
            <a:off x="590550" y="785813"/>
            <a:ext cx="8553450" cy="1428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323528" y="1124744"/>
            <a:ext cx="3960440" cy="4824536"/>
          </a:xfrm>
        </p:spPr>
        <p:txBody>
          <a:bodyPr>
            <a:normAutofit/>
          </a:bodyPr>
          <a:lstStyle>
            <a:lvl1pPr marL="144000" indent="-144000">
              <a:defRPr sz="1400">
                <a:latin typeface="휴먼모음T" pitchFamily="18" charset="-127"/>
                <a:ea typeface="휴먼모음T" pitchFamily="18" charset="-127"/>
              </a:defRPr>
            </a:lvl1pPr>
            <a:lvl2pPr marL="288000" indent="-144000">
              <a:defRPr sz="1200">
                <a:latin typeface="휴먼모음T" pitchFamily="18" charset="-127"/>
                <a:ea typeface="휴먼모음T" pitchFamily="18" charset="-127"/>
              </a:defRPr>
            </a:lvl2pPr>
            <a:lvl3pPr marL="432000" indent="-144000">
              <a:defRPr sz="1200">
                <a:latin typeface="휴먼모음T" pitchFamily="18" charset="-127"/>
                <a:ea typeface="휴먼모음T" pitchFamily="18" charset="-127"/>
              </a:defRPr>
            </a:lvl3pPr>
            <a:lvl4pPr marL="576000" indent="-144000">
              <a:defRPr sz="1200">
                <a:latin typeface="휴먼모음T" pitchFamily="18" charset="-127"/>
                <a:ea typeface="휴먼모음T" pitchFamily="18" charset="-127"/>
              </a:defRPr>
            </a:lvl4pPr>
            <a:lvl5pPr marL="720000" indent="-144000">
              <a:defRPr sz="1100">
                <a:latin typeface="휴먼모음T" pitchFamily="18" charset="-127"/>
                <a:ea typeface="휴먼모음T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6" name="내용 개체 틀 10"/>
          <p:cNvSpPr>
            <a:spLocks noGrp="1"/>
          </p:cNvSpPr>
          <p:nvPr>
            <p:ph sz="quarter" idx="2"/>
          </p:nvPr>
        </p:nvSpPr>
        <p:spPr>
          <a:xfrm>
            <a:off x="4788024" y="1124745"/>
            <a:ext cx="4032448" cy="4896544"/>
          </a:xfrm>
        </p:spPr>
        <p:txBody>
          <a:bodyPr>
            <a:normAutofit/>
          </a:bodyPr>
          <a:lstStyle>
            <a:lvl1pPr marL="144000" indent="-144000">
              <a:defRPr sz="1400">
                <a:latin typeface="휴먼모음T" pitchFamily="18" charset="-127"/>
                <a:ea typeface="휴먼모음T" pitchFamily="18" charset="-127"/>
              </a:defRPr>
            </a:lvl1pPr>
            <a:lvl2pPr marL="288000" indent="-144000">
              <a:defRPr sz="1200">
                <a:latin typeface="휴먼모음T" pitchFamily="18" charset="-127"/>
                <a:ea typeface="휴먼모음T" pitchFamily="18" charset="-127"/>
              </a:defRPr>
            </a:lvl2pPr>
            <a:lvl3pPr marL="432000" indent="-144000">
              <a:defRPr sz="1200">
                <a:latin typeface="휴먼모음T" pitchFamily="18" charset="-127"/>
                <a:ea typeface="휴먼모음T" pitchFamily="18" charset="-127"/>
              </a:defRPr>
            </a:lvl3pPr>
            <a:lvl4pPr marL="576000" indent="-144000">
              <a:defRPr sz="1200">
                <a:latin typeface="휴먼모음T" pitchFamily="18" charset="-127"/>
                <a:ea typeface="휴먼모음T" pitchFamily="18" charset="-127"/>
              </a:defRPr>
            </a:lvl4pPr>
            <a:lvl5pPr marL="720000" indent="-144000">
              <a:defRPr sz="1100">
                <a:latin typeface="휴먼모음T" pitchFamily="18" charset="-127"/>
                <a:ea typeface="휴먼모음T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1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7ACB658-264E-43A8-AC9C-5D4E0D8341DA}" type="datetime1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12" name="슬라이드 번호 개체 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4DDD4-9759-463A-B3E6-A061974B65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3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83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3D7A6-2275-4635-AF5C-819DFEF5FAEA}" type="datetime1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140C0-D938-497A-A6E3-A86B99865C6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1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례 연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3"/>
          <p:cNvGrpSpPr>
            <a:grpSpLocks/>
          </p:cNvGrpSpPr>
          <p:nvPr/>
        </p:nvGrpSpPr>
        <p:grpSpPr bwMode="auto">
          <a:xfrm rot="5400000">
            <a:off x="2000250" y="-857250"/>
            <a:ext cx="5143500" cy="8858250"/>
            <a:chOff x="1259632" y="5123082"/>
            <a:chExt cx="8401110" cy="542541"/>
          </a:xfrm>
        </p:grpSpPr>
        <p:sp>
          <p:nvSpPr>
            <p:cNvPr id="5" name="모서리가 둥근 직사각형 9"/>
            <p:cNvSpPr/>
            <p:nvPr/>
          </p:nvSpPr>
          <p:spPr>
            <a:xfrm>
              <a:off x="1259633" y="5123082"/>
              <a:ext cx="588597" cy="542541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6" name="직선 연결선 10"/>
            <p:cNvCxnSpPr/>
            <p:nvPr/>
          </p:nvCxnSpPr>
          <p:spPr>
            <a:xfrm rot="5400000">
              <a:off x="1571773" y="5394353"/>
              <a:ext cx="542541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모서리가 둥근 직사각형 11"/>
            <p:cNvSpPr/>
            <p:nvPr/>
          </p:nvSpPr>
          <p:spPr>
            <a:xfrm>
              <a:off x="1259632" y="5123082"/>
              <a:ext cx="8401110" cy="542541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sp>
        <p:nvSpPr>
          <p:cNvPr id="8" name="TextBox 12"/>
          <p:cNvSpPr txBox="1">
            <a:spLocks noChangeArrowheads="1"/>
          </p:cNvSpPr>
          <p:nvPr userDrawn="1"/>
        </p:nvSpPr>
        <p:spPr bwMode="auto">
          <a:xfrm>
            <a:off x="571500" y="1000125"/>
            <a:ext cx="8072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2000" smtClean="0">
                <a:solidFill>
                  <a:srgbClr val="7030A0"/>
                </a:solidFill>
                <a:latin typeface="휴먼모음T" pitchFamily="18" charset="-127"/>
                <a:ea typeface="휴먼모음T" pitchFamily="18" charset="-127"/>
              </a:rPr>
              <a:t>사례 연구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4" name="내용 개체 틀 7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715436" cy="4643470"/>
          </a:xfrm>
        </p:spPr>
        <p:txBody>
          <a:bodyPr/>
          <a:lstStyle>
            <a:lvl1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9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CF953-AEEA-462B-A7B0-6CD2B0BD5A11}" type="datetime1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707A7-B216-43CA-BCCF-D2D6B5095EF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9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 네모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1"/>
          <p:cNvSpPr/>
          <p:nvPr/>
        </p:nvSpPr>
        <p:spPr>
          <a:xfrm rot="5400000">
            <a:off x="2000250" y="-857250"/>
            <a:ext cx="5143500" cy="8858250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E421F-569A-415A-9373-E7BCDFF9F6E4}" type="datetime1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F38FC-0E43-473C-98F3-F07221DDD98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1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 네모에 하얀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1"/>
          <p:cNvSpPr/>
          <p:nvPr/>
        </p:nvSpPr>
        <p:spPr>
          <a:xfrm rot="5400000">
            <a:off x="2000250" y="-857250"/>
            <a:ext cx="5143500" cy="8858250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" name="모서리가 둥근 직사각형 6"/>
          <p:cNvSpPr/>
          <p:nvPr userDrawn="1"/>
        </p:nvSpPr>
        <p:spPr>
          <a:xfrm>
            <a:off x="214313" y="1071563"/>
            <a:ext cx="8715375" cy="5000625"/>
          </a:xfrm>
          <a:prstGeom prst="roundRect">
            <a:avLst>
              <a:gd name="adj" fmla="val 1408"/>
            </a:avLst>
          </a:prstGeom>
          <a:solidFill>
            <a:schemeClr val="bg1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2AE53-BE2F-41FD-A1CD-B8257465D102}" type="datetime1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45638-F505-4F46-ADC5-B61714259FE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49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609600" y="214313"/>
            <a:ext cx="81534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250825" y="1000125"/>
            <a:ext cx="8515350" cy="51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34DFDDC-99D5-41C3-A821-46610D75D759}" type="datetime1">
              <a:rPr lang="ko-KR" altLang="en-US"/>
              <a:pPr>
                <a:defRPr/>
              </a:pPr>
              <a:t>2023-07-26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765175"/>
            <a:ext cx="9144000" cy="2349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785813"/>
            <a:ext cx="533400" cy="1428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785813"/>
            <a:ext cx="8553450" cy="1428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803275"/>
            <a:ext cx="533400" cy="125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eaLnBrk="1" latinLnBrk="0" hangingPunct="1">
              <a:defRPr kumimoji="0" sz="900" b="1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defRPr>
            </a:lvl1pPr>
          </a:lstStyle>
          <a:p>
            <a:pPr>
              <a:defRPr/>
            </a:pPr>
            <a:fld id="{8ACAEA2A-E2A1-48B0-9C57-8D440538BB3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3" r:id="rId1"/>
    <p:sldLayoutId id="2147484664" r:id="rId2"/>
    <p:sldLayoutId id="2147484660" r:id="rId3"/>
    <p:sldLayoutId id="2147484665" r:id="rId4"/>
    <p:sldLayoutId id="2147484666" r:id="rId5"/>
    <p:sldLayoutId id="2147484661" r:id="rId6"/>
    <p:sldLayoutId id="2147484667" r:id="rId7"/>
    <p:sldLayoutId id="2147484668" r:id="rId8"/>
    <p:sldLayoutId id="2147484669" r:id="rId9"/>
    <p:sldLayoutId id="2147484662" r:id="rId10"/>
    <p:sldLayoutId id="2147484670" r:id="rId11"/>
    <p:sldLayoutId id="2147484671" r:id="rId12"/>
    <p:sldLayoutId id="2147484672" r:id="rId13"/>
    <p:sldLayoutId id="2147484673" r:id="rId14"/>
    <p:sldLayoutId id="2147484674" r:id="rId1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9pPr>
    </p:titleStyle>
    <p:bodyStyle>
      <a:lvl1pPr marL="287338" indent="-287338" algn="l" rtl="0" eaLnBrk="0" fontAlgn="base" latinLnBrk="1" hangingPunct="0">
        <a:spcBef>
          <a:spcPct val="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1pPr>
      <a:lvl2pPr marL="574675" indent="-287338" algn="l" rtl="0" eaLnBrk="0" fontAlgn="base" latinLnBrk="1" hangingPunct="0">
        <a:spcBef>
          <a:spcPct val="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2pPr>
      <a:lvl3pPr marL="863600" indent="-287338" algn="l" rtl="0" eaLnBrk="0" fontAlgn="base" latinLnBrk="1" hangingPunct="0">
        <a:spcBef>
          <a:spcPct val="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3pPr>
      <a:lvl4pPr marL="1150938" indent="-287338" algn="l" rtl="0" eaLnBrk="0" fontAlgn="base" latinLnBrk="1" hangingPunct="0">
        <a:spcBef>
          <a:spcPct val="0"/>
        </a:spcBef>
        <a:spcAft>
          <a:spcPct val="0"/>
        </a:spcAft>
        <a:buClr>
          <a:srgbClr val="4FADD1"/>
        </a:buClr>
        <a:buSzPct val="7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4pPr>
      <a:lvl5pPr marL="1439863" indent="-287338" algn="l" rtl="0" eaLnBrk="0" fontAlgn="base" latinLnBrk="1" hangingPunct="0">
        <a:spcBef>
          <a:spcPct val="0"/>
        </a:spcBef>
        <a:spcAft>
          <a:spcPct val="0"/>
        </a:spcAft>
        <a:buClr>
          <a:srgbClr val="85B692"/>
        </a:buClr>
        <a:buSzPct val="6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휴먼모음T" pitchFamily="18" charset="-127"/>
          <a:ea typeface="휴먼모음T" pitchFamily="18" charset="-127"/>
          <a:cs typeface="휴먼모음T" pitchFamily="18" charset="-127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484784"/>
            <a:ext cx="5038725" cy="18383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95936" y="2998693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 </a:t>
            </a: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3600" b="1" dirty="0" smtClean="0">
                <a:solidFill>
                  <a:srgbClr val="A6ED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기본지식</a:t>
            </a:r>
            <a:endParaRPr lang="ko-KR" altLang="en-US" sz="3600" b="1" dirty="0">
              <a:solidFill>
                <a:srgbClr val="A6ED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51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266700" y="193675"/>
            <a:ext cx="8153400" cy="536575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Meiryo" panose="020B0604030504040204" pitchFamily="34" charset="-128"/>
              </a:rPr>
              <a:t>React Project </a:t>
            </a:r>
            <a:r>
              <a:rPr lang="ko-KR" altLang="en-US" b="1" dirty="0">
                <a:latin typeface="맑은 고딕" panose="020B0503020000020004" pitchFamily="50" charset="-127"/>
                <a:ea typeface="Meiryo" panose="020B0604030504040204" pitchFamily="34" charset="-128"/>
              </a:rPr>
              <a:t>실습</a:t>
            </a:r>
            <a:endParaRPr lang="ko-KR" altLang="en-US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</p:txBody>
      </p:sp>
      <p:sp>
        <p:nvSpPr>
          <p:cNvPr id="4198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E772701-5CEF-4BA8-9FB5-638B7B92521D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10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36525" y="1064731"/>
            <a:ext cx="7747844" cy="4452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6213" indent="-176213">
              <a:lnSpc>
                <a:spcPts val="1700"/>
              </a:lnSpc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4.2) Spring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Boot (demo)</a:t>
            </a:r>
          </a:p>
          <a:p>
            <a:pPr marL="176213" indent="-176213">
              <a:lnSpc>
                <a:spcPts val="1700"/>
              </a:lnSpc>
              <a:defRPr/>
            </a:pP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7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JWT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User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인증 특징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ion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사용하지 않음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Token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서버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클라이언트 양쪽에서 보관하고 인증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logout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클라이언트에서 관리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서버에서는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Security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7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Token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검증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~.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jwtToken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)</a:t>
            </a:r>
            <a:b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 err="1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TokenProvider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JWT Token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검증 메서드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JwtAuthenticationFilter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 </a:t>
            </a:r>
            <a:r>
              <a:rPr lang="en-US" altLang="ko-KR" sz="1200" dirty="0" err="1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TokenProvider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이용해서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token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검증 하는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커스텀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Filter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7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기본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~.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 )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SecurityConfig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SecurityFilterChain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dirty="0" err="1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JwtAuthenticationFilter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WebMvcConfig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CORS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addCorsMappings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(..)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7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~.controller/ )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AuthController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/signup, /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signin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BoardController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/board (Get, Post, Put, Delete) 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476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266700" y="193675"/>
            <a:ext cx="8153400" cy="536575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Meiryo" panose="020B0604030504040204" pitchFamily="34" charset="-128"/>
              </a:rPr>
              <a:t>React Project </a:t>
            </a:r>
            <a:r>
              <a:rPr lang="ko-KR" altLang="en-US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실습 </a:t>
            </a:r>
            <a:r>
              <a:rPr lang="en-US" altLang="ko-KR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_user</a:t>
            </a:r>
            <a:r>
              <a:rPr lang="ko-KR" altLang="en-US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 인증과정</a:t>
            </a:r>
            <a:endParaRPr lang="ko-KR" altLang="en-US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</p:txBody>
      </p:sp>
      <p:sp>
        <p:nvSpPr>
          <p:cNvPr id="4198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E772701-5CEF-4BA8-9FB5-638B7B92521D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11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grpSp>
        <p:nvGrpSpPr>
          <p:cNvPr id="35848" name="그룹 35847"/>
          <p:cNvGrpSpPr/>
          <p:nvPr/>
        </p:nvGrpSpPr>
        <p:grpSpPr>
          <a:xfrm>
            <a:off x="110848" y="1647091"/>
            <a:ext cx="8972036" cy="4379299"/>
            <a:chOff x="110848" y="1647091"/>
            <a:chExt cx="8972036" cy="4379299"/>
          </a:xfrm>
        </p:grpSpPr>
        <p:sp>
          <p:nvSpPr>
            <p:cNvPr id="26" name="아래쪽 화살표 25"/>
            <p:cNvSpPr/>
            <p:nvPr/>
          </p:nvSpPr>
          <p:spPr>
            <a:xfrm>
              <a:off x="184950" y="2132856"/>
              <a:ext cx="366322" cy="2315537"/>
            </a:xfrm>
            <a:prstGeom prst="downArrow">
              <a:avLst>
                <a:gd name="adj1" fmla="val 50000"/>
                <a:gd name="adj2" fmla="val 73706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아래쪽 화살표 4"/>
            <p:cNvSpPr/>
            <p:nvPr/>
          </p:nvSpPr>
          <p:spPr>
            <a:xfrm>
              <a:off x="8454150" y="1761535"/>
              <a:ext cx="366322" cy="2315537"/>
            </a:xfrm>
            <a:prstGeom prst="downArrow">
              <a:avLst>
                <a:gd name="adj1" fmla="val 50000"/>
                <a:gd name="adj2" fmla="val 73706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475137" y="1930128"/>
              <a:ext cx="366059" cy="2146944"/>
            </a:xfrm>
            <a:prstGeom prst="rect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475138" y="2564904"/>
              <a:ext cx="346249" cy="93610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클라이언트</a:t>
              </a:r>
              <a:endPara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433485" y="1930128"/>
              <a:ext cx="335087" cy="2146944"/>
            </a:xfrm>
            <a:prstGeom prst="rect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33485" y="2708920"/>
              <a:ext cx="346249" cy="46805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 버</a:t>
              </a:r>
              <a:endPara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>
              <a:off x="2841197" y="2258018"/>
              <a:ext cx="2592288" cy="0"/>
            </a:xfrm>
            <a:prstGeom prst="straightConnector1">
              <a:avLst/>
            </a:prstGeom>
            <a:ln w="9525">
              <a:solidFill>
                <a:schemeClr val="accent2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3131919" y="2060848"/>
              <a:ext cx="220199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b="1" dirty="0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 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 Token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없음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id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pw )</a:t>
              </a:r>
              <a:endParaRPr lang="ko-KR" altLang="en-US" sz="105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828816" y="1647091"/>
              <a:ext cx="2775632" cy="12234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** 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서버필수사항 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en-US" altLang="ko-KR" sz="1050" b="1" dirty="0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CORS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처리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050" b="1" dirty="0" err="1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WebMvcConfig</a:t>
              </a:r>
              <a: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 err="1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addCorsMappings</a:t>
              </a:r>
              <a: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(..)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b="1" dirty="0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정보를 확인하고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Token 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발행 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 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반환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050" b="1" dirty="0" err="1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TokenProvider</a:t>
              </a:r>
              <a: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050" b="1" dirty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Controller </a:t>
              </a:r>
              <a: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return </a:t>
              </a:r>
              <a:r>
                <a:rPr lang="en-US" altLang="ko-KR" sz="1050" dirty="0" err="1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ResponseEntity</a:t>
              </a:r>
              <a:r>
                <a:rPr lang="en-US" altLang="ko-KR" sz="1050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&lt;?&gt; </a:t>
              </a:r>
              <a:endParaRPr lang="ko-KR" altLang="en-US" sz="1050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H="1">
              <a:off x="2841197" y="2809705"/>
              <a:ext cx="2592288" cy="0"/>
            </a:xfrm>
            <a:prstGeom prst="straightConnector1">
              <a:avLst/>
            </a:prstGeom>
            <a:ln w="9525">
              <a:solidFill>
                <a:schemeClr val="accent2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3131840" y="2599020"/>
              <a:ext cx="2213235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b="1" dirty="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Token, </a:t>
              </a:r>
              <a:r>
                <a:rPr lang="en-US" altLang="ko-KR" sz="105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userID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en-US" altLang="ko-KR" sz="105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userName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 </a:t>
              </a:r>
              <a:endParaRPr lang="ko-KR" altLang="en-US" sz="105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95536" y="2690336"/>
              <a:ext cx="219605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b="1" dirty="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Token, </a:t>
              </a:r>
              <a:r>
                <a:rPr lang="en-US" altLang="ko-KR" sz="105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userID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 필요한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정보를 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Local 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보관하고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b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매번 </a:t>
              </a:r>
              <a:r>
                <a:rPr lang="ko-KR" altLang="en-US" sz="105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요청시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Token 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header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  담아 보냄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endParaRPr lang="ko-KR" altLang="en-US" sz="1050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2841197" y="3351157"/>
              <a:ext cx="2592288" cy="0"/>
            </a:xfrm>
            <a:prstGeom prst="straightConnector1">
              <a:avLst/>
            </a:prstGeom>
            <a:ln w="9525">
              <a:solidFill>
                <a:schemeClr val="accent2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3141665" y="3140968"/>
              <a:ext cx="2127201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b="1" dirty="0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Authorization: ‘Bearer Token’</a:t>
              </a:r>
              <a:endParaRPr lang="ko-KR" altLang="en-US" sz="105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838648" y="3212976"/>
              <a:ext cx="2628066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b="1" dirty="0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전달된 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Token 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검증 후 요청 처리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050" b="1" dirty="0" err="1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JwtAuthenticationFilter</a:t>
              </a:r>
              <a:endParaRPr lang="ko-KR" altLang="en-US" sz="105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 flipH="1">
              <a:off x="2843808" y="3711693"/>
              <a:ext cx="2592288" cy="0"/>
            </a:xfrm>
            <a:prstGeom prst="straightConnector1">
              <a:avLst/>
            </a:prstGeom>
            <a:ln w="9525">
              <a:solidFill>
                <a:schemeClr val="accent2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3134451" y="3501008"/>
              <a:ext cx="1703239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b="1" dirty="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Response 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 전송 </a:t>
              </a:r>
              <a:endParaRPr lang="ko-KR" altLang="en-US" sz="105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01961" y="3661515"/>
              <a:ext cx="219605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b="1" dirty="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8.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5~7 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반복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b="1" dirty="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Logout</a:t>
              </a:r>
              <a:b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Local 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보관한 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Token </a:t>
              </a: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  <a: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br>
                <a:rPr lang="en-US" altLang="ko-KR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endParaRPr lang="ko-KR" altLang="en-US" sz="105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626779" y="4048651"/>
              <a:ext cx="2456105" cy="5693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b="1" dirty="0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Spring</a:t>
              </a:r>
              <a:r>
                <a:rPr lang="ko-KR" altLang="en-US" sz="1050" b="1" dirty="0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 smtClean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Security Filter</a:t>
              </a:r>
              <a:r>
                <a:rPr lang="en-US" altLang="ko-KR" sz="1050" b="1" dirty="0">
                  <a:solidFill>
                    <a:schemeClr val="accent4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50" b="1" dirty="0">
                  <a:solidFill>
                    <a:schemeClr val="accent4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b="1" dirty="0" err="1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SecurityConfig</a:t>
              </a:r>
              <a: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 err="1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filterChain</a:t>
              </a:r>
              <a: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</a:t>
              </a:r>
              <a:b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JwtAuthenticationFilter</a:t>
              </a:r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추가 및 설정</a:t>
              </a:r>
              <a:endParaRPr lang="ko-KR" altLang="en-US" sz="10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0848" y="4477102"/>
              <a:ext cx="3597056" cy="577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b="1" dirty="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Front Project</a:t>
              </a:r>
              <a:r>
                <a:rPr lang="en-US" altLang="ko-KR" sz="1050" b="1" dirty="0" smtClean="0">
                  <a:solidFill>
                    <a:schemeClr val="accent4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50" b="1" dirty="0" smtClean="0">
                  <a:solidFill>
                    <a:schemeClr val="accent4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05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요청처리</a:t>
              </a: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en-US" altLang="ko-KR" sz="105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axios</a:t>
              </a:r>
              <a: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05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필요지식</a:t>
              </a: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en-US" altLang="ko-KR" sz="105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Browser_Storage</a:t>
              </a:r>
              <a:r>
                <a:rPr lang="en-US" altLang="ko-KR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status, header </a:t>
              </a:r>
              <a:r>
                <a:rPr lang="ko-KR" altLang="en-US" sz="10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설정 등</a:t>
              </a:r>
              <a:endParaRPr lang="ko-KR" altLang="en-US" sz="1050" b="1" dirty="0"/>
            </a:p>
          </p:txBody>
        </p:sp>
        <p:cxnSp>
          <p:nvCxnSpPr>
            <p:cNvPr id="12" name="꺾인 연결선 11"/>
            <p:cNvCxnSpPr/>
            <p:nvPr/>
          </p:nvCxnSpPr>
          <p:spPr>
            <a:xfrm rot="5400000" flipH="1" flipV="1">
              <a:off x="1592518" y="2909627"/>
              <a:ext cx="1735682" cy="366060"/>
            </a:xfrm>
            <a:prstGeom prst="bentConnector3">
              <a:avLst>
                <a:gd name="adj1" fmla="val 100367"/>
              </a:avLst>
            </a:prstGeom>
            <a:ln w="222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6" name="직사각형 35"/>
            <p:cNvSpPr/>
            <p:nvPr/>
          </p:nvSpPr>
          <p:spPr>
            <a:xfrm>
              <a:off x="6993816" y="4641395"/>
              <a:ext cx="1755596" cy="1384995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Fil</a:t>
              </a:r>
              <a:r>
                <a:rPr lang="ko-KR" altLang="en-US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</a:t>
              </a:r>
              <a: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er1</a:t>
              </a:r>
              <a:b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b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ctr"/>
              <a:r>
                <a:rPr lang="en-US" altLang="ko-KR" sz="1050" b="1" dirty="0" err="1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Cors</a:t>
              </a:r>
              <a:r>
                <a:rPr lang="en-US" altLang="ko-KR" sz="1050" b="1" dirty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50" b="1" dirty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b="1" dirty="0" err="1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JwtAuthenticationFilter</a:t>
              </a:r>
              <a: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b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br>
                <a:rPr lang="en-US" altLang="ko-KR" sz="1050" b="1" dirty="0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b="1" dirty="0" err="1" smtClean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Filtern</a:t>
              </a:r>
              <a:endParaRPr lang="ko-KR" altLang="en-US" sz="105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35842" name="꺾인 연결선 35841"/>
            <p:cNvCxnSpPr/>
            <p:nvPr/>
          </p:nvCxnSpPr>
          <p:spPr>
            <a:xfrm rot="16200000" flipH="1">
              <a:off x="5759701" y="4251759"/>
              <a:ext cx="1762307" cy="602321"/>
            </a:xfrm>
            <a:prstGeom prst="bentConnector3">
              <a:avLst>
                <a:gd name="adj1" fmla="val 99852"/>
              </a:avLst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435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266700" y="193675"/>
            <a:ext cx="8153400" cy="536575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Server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_ Front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98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E772701-5CEF-4BA8-9FB5-638B7B92521D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12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971600" y="1844824"/>
            <a:ext cx="4320480" cy="169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58775" indent="-358775">
              <a:lnSpc>
                <a:spcPts val="25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CORS 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358775">
              <a:lnSpc>
                <a:spcPts val="25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JWT</a:t>
            </a:r>
          </a:p>
          <a:p>
            <a:pPr marL="358775" indent="-358775">
              <a:lnSpc>
                <a:spcPts val="25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브라우저의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Storage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358775">
              <a:lnSpc>
                <a:spcPts val="25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비동기통신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fetch, </a:t>
            </a:r>
            <a:r>
              <a:rPr lang="en-US" altLang="ko-KR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358775">
              <a:lnSpc>
                <a:spcPts val="25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 status , Request header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775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7488238" cy="536575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SOP , CORS</a:t>
            </a:r>
            <a:endParaRPr lang="ko-KR" alt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50825" y="1125538"/>
            <a:ext cx="8642350" cy="5399806"/>
          </a:xfrm>
        </p:spPr>
        <p:txBody>
          <a:bodyPr/>
          <a:lstStyle/>
          <a:p>
            <a:pPr marL="287338" indent="-287338">
              <a:spcBef>
                <a:spcPct val="0"/>
              </a:spcBef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SOP(Same-Origin Policy)</a:t>
            </a:r>
          </a:p>
          <a:p>
            <a:pPr marL="287338" indent="-287338">
              <a:spcBef>
                <a:spcPct val="0"/>
              </a:spcBef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생태계에는 다른 출처로의 리소스 요청을 제한하는 것과 관련된 두 가지 정책이 존재한다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가지는 이 포스팅의 주제인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CORS,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또 한 가지는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SOP(Same-Origin Policy)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7338" indent="-287338">
              <a:spcBef>
                <a:spcPct val="0"/>
              </a:spcBef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7338" indent="-287338">
              <a:spcBef>
                <a:spcPct val="0"/>
              </a:spcBef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SOP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지난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2011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RFC 6454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처음 등장한 보안 정책으로 말 그대로 “같은 출처에서만 리소스를 공유할 수 있다”라는 규칙을 가진 정책이다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7338" indent="-287338">
              <a:spcBef>
                <a:spcPct val="0"/>
              </a:spcBef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7338" indent="-287338">
              <a:spcBef>
                <a:spcPct val="0"/>
              </a:spcBef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그러나 웹이라는 오픈스페이스 환경에서 다른 출처에 있는 리소스를 가져와서 사용하는 일은 굉장히 흔한 일이라 무작정 막을 수도 없는 노릇이니 몇 가지 예외 조항을 두고 이 조항에 해당하는 리소스 요청은 출처가 다르더라도 허용하기로 했는데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 중 하나가 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CORS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정책을 지킨 리소스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요청”이다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7338" indent="-287338">
              <a:spcBef>
                <a:spcPct val="0"/>
              </a:spcBef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7338" indent="-287338">
              <a:spcBef>
                <a:spcPct val="0"/>
              </a:spcBef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7338" indent="-287338">
              <a:spcBef>
                <a:spcPct val="0"/>
              </a:spcBef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CORS(Cross-Origin Resource Sharing) :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교차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다른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출처 리소스 공유 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7338" indent="-287338">
              <a:spcBef>
                <a:spcPct val="0"/>
              </a:spcBef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no-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cors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다른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출처 리소스 공유 제한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정책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규정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87338" indent="-287338">
              <a:spcBef>
                <a:spcPct val="0"/>
              </a:spcBef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(Origin) : Protocol,  Host,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포트 번호를 합친 것으로  서버를 찾아가기 위한 가장기본적인 주소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7338" indent="-287338">
              <a:spcBef>
                <a:spcPct val="0"/>
              </a:spcBef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7338" indent="-287338">
              <a:spcBef>
                <a:spcPct val="0"/>
              </a:spcBef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교차 출처 리소스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공유는 웹 페이지 상의 제한된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리소스를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최초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자원이 서비스된 도메인 밖의 다른 도메인으로부터 요청할 수 있게 허용하는 구조이다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웹페이지는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교차 출처 이미지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스타일시트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iframe,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동영상을 자유로이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임베드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할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다만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교차 도메인 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(cross-domain)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특히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Ajax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요청은 동일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 보안 정책에 의해 기본적으로 금지된다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CORS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교차 출처 요청을 허용하는 것이 안전한지 아닌지를 판별하기 위해 브라우저와 서버가 상호 통신하는 하나의 방법을 정의한다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순수하게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동일한 출처 요청보다 더 많은 자유와 기능을 허용하지만 단순히 모든 교차 출처 요청을 허용하는 것보다 더 안전하다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CORS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사양은 원래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W3C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권고안으로 배포되었으나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CORS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재정의하면서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WHATWG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Fetch Living Standard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사양이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유지보수 되고있다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13E2A08-EE88-4E0F-9AD4-7B9390AE0AD2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13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3388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892480" cy="536575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JWT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 Web Token)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https://blog.naver.com/seek316/222410946965 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011" name="내용 개체 틀 2"/>
          <p:cNvSpPr>
            <a:spLocks noGrp="1"/>
          </p:cNvSpPr>
          <p:nvPr>
            <p:ph sz="quarter" idx="1"/>
          </p:nvPr>
        </p:nvSpPr>
        <p:spPr>
          <a:xfrm>
            <a:off x="107504" y="1125538"/>
            <a:ext cx="8642350" cy="5327798"/>
          </a:xfrm>
        </p:spPr>
        <p:txBody>
          <a:bodyPr/>
          <a:lstStyle/>
          <a:p>
            <a:pPr marL="182563" indent="-182563">
              <a:lnSpc>
                <a:spcPts val="1600"/>
              </a:lnSpc>
              <a:spcBef>
                <a:spcPct val="0"/>
              </a:spcBef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JWT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 JSON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토큰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JSON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Token )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포맷으로 사용자에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대한 속성을 저장하는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Claim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 Token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의미함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JWT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Token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자체를 정보로 사용하는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Self-Contained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방식으로 정보를 안전하게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전달함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정보에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JWT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이용하면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자신의 정보를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보는 것 만 가능하고 수정은 불가능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수정은 반드시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통해서만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가능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그러므로 인증이나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전달에 사용됩니다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2563" indent="-182563">
              <a:lnSpc>
                <a:spcPts val="1600"/>
              </a:lnSpc>
              <a:spcBef>
                <a:spcPct val="0"/>
              </a:spcBef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600"/>
              </a:lnSpc>
              <a:spcBef>
                <a:spcPct val="0"/>
              </a:spcBef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JWT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세가지 파트로 나뉘며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파트는 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(.)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구분하여 다음과 같이 표현됩니다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순서대로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헤더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(Header),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페이로드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(Payload),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서명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(Signature)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구성됩니다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Header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토큰의 타입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typ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해시 암호화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alg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구성되어 있습니다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Payload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로그인한 유저임을 증명할 수 있는 기본적인 정보들을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담고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차후에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클라이언트가 다시 토큰을 보내면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유저 정보와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비교 확인함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시그니쳐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(Signature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Token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인코딩하거나 유효성을 검증 할 때 사용하는 고유한 암호화 코드입니다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- Signature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위에서 만든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Payload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각각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BASE64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인코딩하고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Secret Key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정의한 알고리즘으로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해싱을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값을 다시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BASE64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인코딩하여 생성합니다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	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ABD85F1-E58C-4AC5-AC2D-E0089E280E1B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14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897" y="2330060"/>
            <a:ext cx="2094103" cy="3776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892480" cy="536575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JWT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 Web Token)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https://blog.naver.com/seek316/222410946965 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011" name="내용 개체 틀 2"/>
          <p:cNvSpPr>
            <a:spLocks noGrp="1"/>
          </p:cNvSpPr>
          <p:nvPr>
            <p:ph sz="quarter" idx="1"/>
          </p:nvPr>
        </p:nvSpPr>
        <p:spPr>
          <a:xfrm>
            <a:off x="107504" y="1125538"/>
            <a:ext cx="8642350" cy="5327798"/>
          </a:xfrm>
        </p:spPr>
        <p:txBody>
          <a:bodyPr/>
          <a:lstStyle/>
          <a:p>
            <a:pPr marL="182563" indent="-182563">
              <a:lnSpc>
                <a:spcPts val="1800"/>
              </a:lnSpc>
              <a:spcBef>
                <a:spcPct val="0"/>
              </a:spcBef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JWT Payload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Claims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(Issuer)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토큰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발급자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예를들면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demo app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sub (Subject)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토큰 제목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토큰에서 사용자에 대한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식별값이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되므로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유일 해야 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(Audience)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토큰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대상자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exp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(Expiration Time)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토큰 만료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nbf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(Not Before)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토큰 활성 날짜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날짜 이전의 토큰은 활성화 되지 않음을 보장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iat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(Issued At) :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토큰발행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날짜와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jti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(JWT Id) : JWT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토큰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식별자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(issuer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여러명일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때 이를 구분하기 위한 값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가지를 모두 포함해야하는 것은 아니고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상황에 따라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해당서버가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가져야할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인증체계에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따라 사용한다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 		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ABD85F1-E58C-4AC5-AC2D-E0089E280E1B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15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892480" cy="536575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JWT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(JSON Web Token)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ABD85F1-E58C-4AC5-AC2D-E0089E280E1B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16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2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251520" y="1159757"/>
            <a:ext cx="8568952" cy="48885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JWS, JWE, JWT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Claims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Set</a:t>
            </a:r>
            <a:r>
              <a:rPr kumimoji="0" lang="en-US" altLang="ko-KR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ko-KR" altLang="ko-KR" b="1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Cla</a:t>
            </a:r>
            <a:r>
              <a:rPr kumimoji="0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주장</a:t>
            </a: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권리</a:t>
            </a: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0" lang="en-US" altLang="ko-KR" sz="1200" b="1" i="0" u="none" strike="noStrike" cap="none" normalizeH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200" b="1" i="0" u="none" strike="noStrike" cap="none" normalizeH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손해배상</a:t>
            </a:r>
            <a:r>
              <a:rPr kumimoji="0" lang="en-US" altLang="ko-KR" sz="1200" b="1" i="0" u="none" strike="noStrike" cap="none" normalizeH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은 서명을 하거나 암호화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는데 에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사용한다.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디지털 서명을 하는 방식은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JWS(JSON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Web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Signature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)방식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암호화 하는 방식은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JWE(JSON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Web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Encryption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ko-KR" altLang="en-US" sz="12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kumimoji="0" lang="ko-KR" altLang="ko-KR" sz="12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latinLnBrk="0">
              <a:lnSpc>
                <a:spcPts val="1700"/>
              </a:lnSpc>
              <a:spcBef>
                <a:spcPct val="0"/>
              </a:spcBef>
              <a:buClrTx/>
              <a:buSzTx/>
              <a:buNone/>
            </a:pPr>
            <a:r>
              <a:rPr lang="en-US" altLang="ko-KR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Claim</a:t>
            </a:r>
            <a:r>
              <a:rPr lang="ko-KR" altLang="en-US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dirty="0" err="1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key:value</a:t>
            </a:r>
            <a:r>
              <a:rPr lang="en-US" altLang="ko-KR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쌍으로 이루어져있고</a:t>
            </a:r>
            <a:r>
              <a:rPr lang="en-US" altLang="ko-KR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서명 또는 </a:t>
            </a:r>
            <a:r>
              <a:rPr lang="ko-KR" altLang="en-US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암호화 </a:t>
            </a:r>
            <a:r>
              <a:rPr lang="ko-KR" altLang="en-US" sz="1200" dirty="0" err="1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하는데에</a:t>
            </a:r>
            <a:r>
              <a:rPr lang="ko-KR" altLang="en-US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사용되는 속성들을 </a:t>
            </a:r>
            <a:r>
              <a:rPr lang="ko-KR" altLang="en-US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의미하며</a:t>
            </a:r>
            <a: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이들을 </a:t>
            </a:r>
            <a:r>
              <a:rPr lang="en-US" altLang="ko-KR" sz="1200" b="1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JWT Claims </a:t>
            </a:r>
            <a:r>
              <a:rPr lang="en-US" altLang="ko-KR" sz="1200" b="1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 </a:t>
            </a:r>
            <a:r>
              <a:rPr lang="ko-KR" altLang="en-US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 </a:t>
            </a:r>
            <a:r>
              <a:rPr lang="ko-KR" altLang="en-US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 </a:t>
            </a:r>
            <a:r>
              <a:rPr lang="en-US" altLang="ko-KR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객체로 전달된다</a:t>
            </a:r>
            <a: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 </a:t>
            </a:r>
            <a:r>
              <a:rPr lang="ko-KR" altLang="en-US" sz="1200" dirty="0" err="1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스펙상</a:t>
            </a:r>
            <a:r>
              <a:rPr lang="ko-KR" altLang="en-US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글자</a:t>
            </a:r>
            <a:r>
              <a:rPr lang="en-US" altLang="ko-KR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(sub, </a:t>
            </a:r>
            <a:r>
              <a:rPr lang="en-US" altLang="ko-KR" sz="1200" dirty="0" err="1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iss</a:t>
            </a:r>
            <a:r>
              <a:rPr lang="en-US" altLang="ko-KR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....) </a:t>
            </a:r>
            <a:r>
              <a:rPr lang="ko-KR" altLang="en-US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unique </a:t>
            </a:r>
            <a:r>
              <a:rPr lang="ko-KR" altLang="en-US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해야함</a:t>
            </a:r>
            <a: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그렇지 </a:t>
            </a:r>
            <a:r>
              <a:rPr lang="ko-KR" altLang="en-US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않으면 </a:t>
            </a:r>
            <a:r>
              <a:rPr lang="ko-KR" altLang="en-US" sz="1200" dirty="0" err="1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파싱이</a:t>
            </a:r>
            <a:r>
              <a:rPr lang="ko-KR" altLang="en-US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거부 </a:t>
            </a:r>
            <a:r>
              <a:rPr lang="ko-KR" altLang="en-US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되거나 마지막 </a:t>
            </a:r>
            <a:r>
              <a:rPr lang="en-US" altLang="ko-KR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</a:t>
            </a:r>
            <a:r>
              <a:rPr lang="ko-KR" altLang="en-US" sz="1200" dirty="0" err="1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파싱될</a:t>
            </a:r>
            <a:r>
              <a:rPr lang="ko-KR" altLang="en-US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 있는데 </a:t>
            </a:r>
            <a:r>
              <a:rPr lang="ko-KR" altLang="en-US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이는 구현체에 따라 </a:t>
            </a:r>
            <a:r>
              <a:rPr lang="ko-KR" altLang="en-US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다르므로 확인이 필요하다</a:t>
            </a:r>
            <a: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또한 </a:t>
            </a:r>
            <a:r>
              <a:rPr lang="en-US" altLang="ko-KR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JWT</a:t>
            </a:r>
            <a:r>
              <a:rPr lang="ko-KR" altLang="en-US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이해할 수 없는 </a:t>
            </a:r>
            <a:r>
              <a:rPr lang="en-US" altLang="ko-KR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claim</a:t>
            </a:r>
            <a:r>
              <a:rPr lang="ko-KR" altLang="en-US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무시된다</a:t>
            </a:r>
            <a: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JWT </a:t>
            </a:r>
            <a:r>
              <a:rPr lang="en-US" altLang="ko-KR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Claim </a:t>
            </a:r>
            <a: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Names</a:t>
            </a:r>
            <a:r>
              <a:rPr lang="ko-KR" altLang="en-US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세 가지로 분류되는데</a:t>
            </a:r>
            <a:r>
              <a:rPr lang="en-US" altLang="ko-KR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registered, public, </a:t>
            </a:r>
            <a: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private </a:t>
            </a:r>
            <a:r>
              <a:rPr lang="ko-KR" altLang="en-US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 </a:t>
            </a:r>
            <a: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  <a:r>
              <a:rPr lang="ko-KR" altLang="en-US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JWT </a:t>
            </a:r>
            <a:r>
              <a:rPr lang="en-US" altLang="ko-KR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Payload </a:t>
            </a:r>
            <a:r>
              <a:rPr lang="ko-KR" altLang="en-US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Claims Set </a:t>
            </a:r>
            <a:r>
              <a:rPr lang="ko-KR" altLang="en-US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registered </a:t>
            </a:r>
            <a:r>
              <a:rPr lang="ko-KR" altLang="en-US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해당</a:t>
            </a:r>
            <a:r>
              <a:rPr lang="en-US" altLang="ko-KR" sz="120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모든 JSON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type을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calim의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값으로 사용할 수 있다.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디지털 서명(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signature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)의 경우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claim의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내용이 노출되지만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서명을 이용하여 원본이 맞는지 무결성을 파악할 수 있다.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반면, 암호화(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encryption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방식은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claim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자체를 암호화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시켜 내용을 파악할 수 없다.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>
              <a:solidFill>
                <a:srgbClr val="2125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latinLnBrk="0">
              <a:lnSpc>
                <a:spcPts val="1700"/>
              </a:lnSpc>
              <a:spcBef>
                <a:spcPct val="0"/>
              </a:spcBef>
              <a:buClrTx/>
              <a:buSzTx/>
              <a:buNone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https://velog.io/@dae-hwa/JWTJSON-Web-Token-%EC%95%8C%EC%95%84%EB%B3%B4%EA%B8%B0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5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892480" cy="536575"/>
          </a:xfrm>
        </p:spPr>
        <p:txBody>
          <a:bodyPr/>
          <a:lstStyle/>
          <a:p>
            <a:pPr>
              <a:lnSpc>
                <a:spcPts val="2500"/>
              </a:lnSpc>
              <a:defRPr/>
            </a:pP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브라우져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Storage_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Local_Storage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Session_Storage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011" name="내용 개체 틀 2"/>
          <p:cNvSpPr>
            <a:spLocks noGrp="1"/>
          </p:cNvSpPr>
          <p:nvPr>
            <p:ph sz="quarter" idx="1"/>
          </p:nvPr>
        </p:nvSpPr>
        <p:spPr>
          <a:xfrm>
            <a:off x="250825" y="1125538"/>
            <a:ext cx="8642350" cy="5399806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로컬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스토리지와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세션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스토리지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Local_Storage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Session_Storage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HTML5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추가된 저장소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간단히 키와 값을 저장할 수 있음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밸류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스토리지 형태</a:t>
            </a:r>
          </a:p>
          <a:p>
            <a:pPr marL="0" indent="0">
              <a:buNone/>
            </a:pP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서버는 요청 자체만으로 그 요청이 누구에게서 오는지 알 수 없음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그래서 응답도 연속해서 보낼 수 없는데 쿠키에 나에 대한 정보를 담아 서버로 보내면 서버는 쿠키를 읽고 내가 누군지 파악할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쿠키는 처음부터 서버와 클라이언트 간의 지속적인 데이터 교환을 위해 만들어졌고 사용자가 원치 않든 원하든 서버로 계속 전송이 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다만 여기서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4BK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용량 제한을 거의 다 채운 쿠키가 있다면 요청을 할 때마다 기본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4KB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사용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하게 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indent="0">
              <a:buNone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4KB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중에는 서버에 필요치 않은 데이터들도 있을 수 있음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낭비가 발생한다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그런 데이터들은 로컬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스토리지와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세션 스토리지가 담는게 낫다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두 저장소의 데이터는 서버로 자동 전송하지 않기 때문이다</a:t>
            </a:r>
          </a:p>
          <a:p>
            <a:pPr marL="0" indent="0">
              <a:buNone/>
            </a:pP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​** 로컬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스토리지와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세션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스토리지의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특징</a:t>
            </a:r>
          </a:p>
          <a:p>
            <a:pPr marL="0" indent="0">
              <a:buNone/>
            </a:pP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스토리지는 모두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window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안에 들어있음</a:t>
            </a:r>
          </a:p>
          <a:p>
            <a:pPr marL="0" indent="0">
              <a:buNone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Storage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상속받기 때문에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공통적으로 존재한다</a:t>
            </a:r>
          </a:p>
          <a:p>
            <a:pPr marL="0" indent="0">
              <a:buNone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도메인 별 용량 제한도 있음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호스트 포트까지 동일하면 동일한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스토리지를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공유한다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브라우저별로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기기별로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다르긴 하지만 모바일은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2.5MB,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데스크탑은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5~10MB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정도의 용량을 가짐</a:t>
            </a:r>
          </a:p>
          <a:p>
            <a:pPr marL="0" indent="0">
              <a:buNone/>
            </a:pP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 로컬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스토리지와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세션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스토리지의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차이점*</a:t>
            </a:r>
          </a:p>
          <a:p>
            <a:pPr marL="0" indent="0"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큰 차이는 지속성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영구성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로컬 스토리지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브라우저를 닫아도 남아있음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세션 스토리지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브라우저를 닫으면 사라짐 </a:t>
            </a:r>
          </a:p>
          <a:p>
            <a:pPr marL="0" indent="0">
              <a:buNone/>
            </a:pP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​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ABD85F1-E58C-4AC5-AC2D-E0089E280E1B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17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725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706319" cy="536575"/>
          </a:xfrm>
        </p:spPr>
        <p:txBody>
          <a:bodyPr/>
          <a:lstStyle/>
          <a:p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브라우져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Storage_ </a:t>
            </a:r>
            <a:r>
              <a:rPr lang="en-US" altLang="ko-KR" sz="1600" b="1" dirty="0" err="1" smtClean="0">
                <a:solidFill>
                  <a:srgbClr val="0054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Local_Storage</a:t>
            </a:r>
            <a:r>
              <a:rPr lang="en-US" altLang="ko-KR" sz="1600" b="1" dirty="0" smtClean="0">
                <a:solidFill>
                  <a:srgbClr val="0054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0054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en-US" altLang="ko-KR" sz="1600" b="1" dirty="0">
                <a:solidFill>
                  <a:srgbClr val="0054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54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Session_Storage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011" name="내용 개체 틀 2"/>
          <p:cNvSpPr>
            <a:spLocks noGrp="1"/>
          </p:cNvSpPr>
          <p:nvPr>
            <p:ph sz="quarter" idx="1"/>
          </p:nvPr>
        </p:nvSpPr>
        <p:spPr>
          <a:xfrm>
            <a:off x="172168" y="1125538"/>
            <a:ext cx="8785671" cy="4946650"/>
          </a:xfrm>
        </p:spPr>
        <p:txBody>
          <a:bodyPr/>
          <a:lstStyle/>
          <a:p>
            <a:pPr marL="174625" indent="-174625">
              <a:buNone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​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로컬 스토리지 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Local Storage</a:t>
            </a:r>
            <a:r>
              <a:rPr lang="en-US" altLang="ko-KR" sz="12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174625" indent="-174625"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지우지 않는 이상 데이터가 계속 브라우저에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남아있음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지속적으로 필요한 데이터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위한 사용자 정보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로컬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스토리지에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저장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그러나 </a:t>
            </a:r>
            <a:r>
              <a:rPr lang="ko-KR" altLang="en-US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비밀번호와 같은 중요 정보는 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절대 저장해서는 안됨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클라이언트에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저장하는 것이기 때문에 언제든 털릴 수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window.localStorage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위치함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밸류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저장소이기 때문에 키와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밸류를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순서대로 저장하면 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4625" indent="-174625">
              <a:buNone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indent="-174625">
              <a:buNone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​= &gt;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로컬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스토리지의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setItem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getItem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removeItem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clear </a:t>
            </a:r>
          </a:p>
          <a:p>
            <a:pPr marL="174625" indent="-174625">
              <a:buNone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localStorage.setItem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로컬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스토리지에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저장</a:t>
            </a:r>
          </a:p>
          <a:p>
            <a:pPr marL="174625" indent="-174625"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localStorage.getItem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로컬 스토리지에서 해당 키의 값 조회</a:t>
            </a:r>
          </a:p>
          <a:p>
            <a:pPr marL="174625" indent="-174625"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localStorage.removeItem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로컬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스토리지에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해당 키가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지워짐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indent="-174625"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localStorage.clear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)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로컬 스토리지 전체가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비워짐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indent="-174625">
              <a:buNone/>
            </a:pP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indent="-174625"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​** </a:t>
            </a:r>
            <a:r>
              <a:rPr lang="ko-KR" altLang="en-US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 스토리지 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Session Storage </a:t>
            </a:r>
          </a:p>
          <a:p>
            <a:pPr marL="174625" indent="-174625"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서버의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과는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무관하며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윈도우나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탭을 닫을 경우 데이터가 제거됨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영구적으로 보관되지 않음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잠깐 필요한 </a:t>
            </a:r>
            <a:r>
              <a:rPr lang="ko-KR" altLang="en-US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일회성 정보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세션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스토리지에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window.sessionStorage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위치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indent="-174625">
              <a:buNone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세션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스토리지의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setItem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getItem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removeItem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clear </a:t>
            </a:r>
          </a:p>
          <a:p>
            <a:pPr marL="174625" indent="-174625">
              <a:buNone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sessionStorage.setItem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 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스토리지에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저장</a:t>
            </a:r>
          </a:p>
          <a:p>
            <a:pPr marL="174625" indent="-174625"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sessionStorage.getItem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스토리지에서 해당 키의 값 조회</a:t>
            </a:r>
          </a:p>
          <a:p>
            <a:pPr marL="174625" indent="-174625"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sessionStorage.removeItem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스토리지에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해당 키가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지워짐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indent="-174625"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sessionStorage.clear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)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스토리지 전체가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비워짐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indent="-174625">
              <a:buNone/>
            </a:pP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ABD85F1-E58C-4AC5-AC2D-E0089E280E1B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18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393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892480" cy="536575"/>
          </a:xfrm>
        </p:spPr>
        <p:txBody>
          <a:bodyPr/>
          <a:lstStyle/>
          <a:p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브라우져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Storage _ 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Cookie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https://ko.javascript.info/cookie </a:t>
            </a:r>
            <a:r>
              <a:rPr lang="en-US" altLang="ko-KR" sz="12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200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011" name="내용 개체 틀 2"/>
          <p:cNvSpPr>
            <a:spLocks noGrp="1"/>
          </p:cNvSpPr>
          <p:nvPr>
            <p:ph sz="quarter" idx="1"/>
          </p:nvPr>
        </p:nvSpPr>
        <p:spPr>
          <a:xfrm>
            <a:off x="178817" y="1124744"/>
            <a:ext cx="8785671" cy="5544616"/>
          </a:xfrm>
        </p:spPr>
        <p:txBody>
          <a:bodyPr/>
          <a:lstStyle/>
          <a:p>
            <a:pPr marL="174625" indent="-174625">
              <a:lnSpc>
                <a:spcPts val="1700"/>
              </a:lnSpc>
              <a:buNone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Cookie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쿠키는 서버에서 만들어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응답 헤더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(header)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담아 보내면 브라우저는 이 내용을 브라우저에 저장해두고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동일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요청을 보낼 때 마다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헤더에 넣어서 함께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전달함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Http </a:t>
            </a:r>
            <a:r>
              <a: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필수사항 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쿠키는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식별과 같은 인증에 많이 사용됨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브라우저에서는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document.cookie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프로퍼티를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이용하여 쿠키에 접근 사용 및 수정 가능하다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alert(</a:t>
            </a:r>
            <a:r>
              <a:rPr lang="en-US" altLang="ko-KR" sz="1200" dirty="0" err="1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document.cookie</a:t>
            </a:r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en-US" altLang="ko-KR" sz="105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05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쿠키 </a:t>
            </a:r>
            <a:r>
              <a:rPr lang="ko-KR" altLang="en-US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보여주기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 err="1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document.cookie</a:t>
            </a:r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"user=John"; </a:t>
            </a:r>
            <a:r>
              <a:rPr lang="en-US" altLang="ko-KR" sz="105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05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이름이 </a:t>
            </a:r>
            <a:r>
              <a:rPr lang="en-US" altLang="ko-KR" sz="105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'user'</a:t>
            </a:r>
            <a:r>
              <a:rPr lang="ko-KR" altLang="en-US" sz="105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쿠키의 값만 </a:t>
            </a:r>
            <a:r>
              <a:rPr lang="ko-KR" altLang="en-US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갱신함</a:t>
            </a:r>
            <a:r>
              <a:rPr lang="en-US" altLang="ko-KR" sz="105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5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 name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공백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(space)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포함되면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인코딩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을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해야함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let name = "my name</a:t>
            </a:r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"; </a:t>
            </a:r>
            <a:b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let 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 = "John </a:t>
            </a:r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Smith“</a:t>
            </a:r>
            <a:b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050" b="1" dirty="0" err="1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인코딩</a:t>
            </a:r>
            <a:r>
              <a:rPr lang="ko-KR" altLang="en-US" sz="105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처리를 해</a:t>
            </a:r>
            <a:r>
              <a:rPr lang="en-US" altLang="ko-KR" sz="105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쿠키를 </a:t>
            </a:r>
            <a:r>
              <a:rPr lang="en-US" altLang="ko-KR" sz="105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my%20name=John%20Smith </a:t>
            </a:r>
            <a:r>
              <a:rPr lang="ko-KR" altLang="en-US" sz="105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변경함</a:t>
            </a:r>
            <a:r>
              <a:rPr lang="en-US" altLang="ko-KR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 err="1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document.cookie</a:t>
            </a:r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200" b="1" dirty="0" err="1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encodeURIComponent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(name) + '=' + </a:t>
            </a:r>
            <a:r>
              <a:rPr lang="en-US" altLang="ko-KR" sz="1200" b="1" dirty="0" err="1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encodeURIComponent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(value</a:t>
            </a:r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b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alert(</a:t>
            </a:r>
            <a:r>
              <a:rPr lang="en-US" altLang="ko-KR" sz="1200" dirty="0" err="1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document.cookie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  <a:r>
              <a:rPr lang="en-US" altLang="ko-KR" sz="105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...; </a:t>
            </a:r>
            <a:r>
              <a:rPr lang="en-US" altLang="ko-KR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my%20name=John%20Smith</a:t>
            </a:r>
            <a:br>
              <a:rPr lang="en-US" altLang="ko-KR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50" b="1" dirty="0" smtClean="0">
              <a:solidFill>
                <a:schemeClr val="accent4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indent="-174625">
              <a:lnSpc>
                <a:spcPts val="1700"/>
              </a:lnSpc>
              <a:buNone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제약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용량 한계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name=value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쌍은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4KB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초과시 쿠키에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 불가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개수 한계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도메인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하나당 저장 가능 쿠키 개수는 약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마다 조금씩 다름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indent="-174625">
              <a:lnSpc>
                <a:spcPts val="1700"/>
              </a:lnSpc>
              <a:buNone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​= &gt;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쿠키 중요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옵션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dirty="0" err="1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document.cookie</a:t>
            </a:r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user=John</a:t>
            </a:r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path=/; expires=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Tue, 19 Jan 2038 03:14:07 </a:t>
            </a:r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GMT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path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접근가능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경로이며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절대경로로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지정해야 하고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지정시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기본값은 현재 경로임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그러므로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path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=/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같이 루트로 설정하면 웹사이트의 모든 페이지에서 쿠키에 접근할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expires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유효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max-age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만료 기간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지정된 날짜 또는 시간 동안은 브라우저를 닫아도 쿠키 값 유지됨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지정하지 않으면 브라우저 닫을 때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지워지며 이런 쿠키를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세션 쿠키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(session cookie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 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ABD85F1-E58C-4AC5-AC2D-E0089E280E1B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19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054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>
          <a:xfrm>
            <a:off x="266700" y="196402"/>
            <a:ext cx="8153400" cy="536575"/>
          </a:xfrm>
        </p:spPr>
        <p:txBody>
          <a:bodyPr/>
          <a:lstStyle/>
          <a:p>
            <a:r>
              <a:rPr lang="en-US" altLang="ko-KR" dirty="0" smtClean="0"/>
              <a:t>** references</a:t>
            </a:r>
            <a:endParaRPr lang="ko-KR" altLang="en-US" dirty="0" smtClean="0"/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ABD85F1-E58C-4AC5-AC2D-E0089E280E1B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2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530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892480" cy="536575"/>
          </a:xfrm>
        </p:spPr>
        <p:txBody>
          <a:bodyPr/>
          <a:lstStyle/>
          <a:p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브라우져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Storage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 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Cookie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https://ko.javascript.info/cookie </a:t>
            </a:r>
            <a:r>
              <a:rPr lang="en-US" altLang="ko-KR" sz="1200" b="1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011" name="내용 개체 틀 2"/>
          <p:cNvSpPr>
            <a:spLocks noGrp="1"/>
          </p:cNvSpPr>
          <p:nvPr>
            <p:ph sz="quarter" idx="1"/>
          </p:nvPr>
        </p:nvSpPr>
        <p:spPr>
          <a:xfrm>
            <a:off x="179512" y="1124744"/>
            <a:ext cx="8785671" cy="5256584"/>
          </a:xfrm>
        </p:spPr>
        <p:txBody>
          <a:bodyPr/>
          <a:lstStyle/>
          <a:p>
            <a:pPr marL="174625" indent="-174625">
              <a:lnSpc>
                <a:spcPts val="1700"/>
              </a:lnSpc>
              <a:buNone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Cookie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getCookie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(name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setCookie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(name, value, options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 설정 또는 수정 가능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만료 기간을 음수로 설정하면 쿠키를 삭제할 수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dirty="0" err="1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setCookie</a:t>
            </a:r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(name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"", </a:t>
            </a:r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{'max-age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': -</a:t>
            </a:r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1});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deleteCookie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(name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쿠키의 갱신 또는 삭제는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쿠키를 설정할 때 지정했던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동일한 도메인이나 경로에서만 해야 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ABD85F1-E58C-4AC5-AC2D-E0089E280E1B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20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399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699" name="내용 개체 틀 2"/>
          <p:cNvSpPr>
            <a:spLocks noGrp="1"/>
          </p:cNvSpPr>
          <p:nvPr>
            <p:ph sz="quarter" idx="1"/>
          </p:nvPr>
        </p:nvSpPr>
        <p:spPr>
          <a:xfrm>
            <a:off x="179512" y="993744"/>
            <a:ext cx="8785671" cy="5628941"/>
          </a:xfrm>
        </p:spPr>
        <p:txBody>
          <a:bodyPr/>
          <a:lstStyle/>
          <a:p>
            <a:pPr marL="176213" indent="-176213">
              <a:lnSpc>
                <a:spcPts val="1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⭐️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Node.js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브라우저를 위한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 API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활용하는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통신 라이브러리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비동기로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통신을 할 수 있으며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객체로 해주기 때문에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다루기 쉽다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💎 장점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XHR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기반으로 하여 두 방식의 장점을 모두 가지고 있음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( 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한번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받아오며 </a:t>
            </a:r>
            <a: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편리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요청과 응답을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자동 처리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 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data 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전송시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JSON.stringify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 없음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response timeout (fetch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없는 기능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 방법이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존재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요청과 응답의 취소 및 중단이 가능함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XSRF (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Crose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-Site Request Forgery)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보호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자동 지원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간 요청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위조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XSRF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CSRF)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웹사이트의 보안취약점 중의 하나로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사용자가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자신의 의지와 무관하게 공격자가 의도한 행위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 등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특정 웹사이트에 요청하게 하는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공격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://beomy.github.io/tech/etc/xss-xsrf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💣 단점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내장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아니라 별도의 패키지 설치가 필요함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사용을 위해 모듈 설치 필요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install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📋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요청의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옵션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 별로 사용할 수 있는 옵션은 다름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https://yamoo9.github.io/axios/guide/api.html#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옵션  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옵션 확인가능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method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기본값은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Get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(optional) : body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실어 보낼 데이터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params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(optional)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붙일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headers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header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 변경 시 사용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baseURL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인스턴스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생성할 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인스턴스의 기본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정할 수 있는 속성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timeout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보내고 응답 받기까지의 제한시간 설정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응답시간이 이를 초과하면 에러 발생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responseType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Response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형식 지정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8E31ADD-DF11-45DA-81BC-97A2E7502539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21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5355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699" name="내용 개체 틀 2"/>
          <p:cNvSpPr>
            <a:spLocks noGrp="1"/>
          </p:cNvSpPr>
          <p:nvPr>
            <p:ph sz="quarter" idx="1"/>
          </p:nvPr>
        </p:nvSpPr>
        <p:spPr>
          <a:xfrm>
            <a:off x="179704" y="1052736"/>
            <a:ext cx="8785671" cy="5616624"/>
          </a:xfrm>
        </p:spPr>
        <p:txBody>
          <a:bodyPr/>
          <a:lstStyle/>
          <a:p>
            <a:pPr marL="176213" indent="-176213">
              <a:spcBef>
                <a:spcPct val="0"/>
              </a:spcBef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📋 </a:t>
            </a:r>
            <a:r>
              <a:rPr lang="en-US" altLang="ko-KR" sz="1200" b="1" dirty="0" err="1">
                <a:latin typeface="맑은 고딕" panose="020B0503020000020004" pitchFamily="50" charset="-127"/>
                <a:ea typeface="Meiryo" panose="020B0604030504040204" pitchFamily="34" charset="-128"/>
              </a:rPr>
              <a:t>axios</a:t>
            </a:r>
            <a:r>
              <a:rPr lang="en-US" altLang="ko-KR" sz="1200" b="1" dirty="0">
                <a:latin typeface="맑은 고딕" panose="020B0503020000020004" pitchFamily="50" charset="-127"/>
                <a:ea typeface="Meiryo" panose="020B0604030504040204" pitchFamily="34" charset="-128"/>
              </a:rPr>
              <a:t> Request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형식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joshua1988.github.io/vue-camp/vue/axios.html (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주요항목링크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,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https://wonit.tistory.com/305 : 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메서드별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://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yamoo9.github.io/axios/guide/api.html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형식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[, </a:t>
            </a:r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선택적으로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인자 </a:t>
            </a:r>
            <a:r>
              <a:rPr lang="en-US" altLang="ko-KR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사용가능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 핸들링 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catch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블록 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axios-http.com/docs/handling_errors  </a:t>
            </a:r>
            <a:r>
              <a:rPr lang="ko-KR" altLang="en-US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endParaRPr lang="en-US" altLang="ko-KR" sz="1200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Method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형식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GET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: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axios.get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[, </a:t>
            </a:r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POST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axios.post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data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[, </a:t>
            </a:r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PUT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: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axios.put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data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[, </a:t>
            </a:r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PATCH  :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axios.patch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[, data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[, </a:t>
            </a:r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)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DELETE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axios.delete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[, </a:t>
            </a:r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 외의 메서드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axios.request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axios.head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axios.options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axios.getUri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([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(Concurrency)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 지원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axios.all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iterable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axios.spread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(callback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8E31ADD-DF11-45DA-81BC-97A2E7502539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22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24127" y="1647815"/>
            <a:ext cx="3241247" cy="4616648"/>
          </a:xfrm>
          <a:prstGeom prst="rect">
            <a:avLst/>
          </a:prstGeom>
          <a:solidFill>
            <a:schemeClr val="accent4">
              <a:lumMod val="60000"/>
              <a:lumOff val="40000"/>
              <a:alpha val="24000"/>
            </a:schemeClr>
          </a:solidFill>
        </p:spPr>
        <p:txBody>
          <a:bodyPr wrap="square">
            <a:spAutoFit/>
          </a:bodyPr>
          <a:lstStyle/>
          <a:p>
            <a:pPr marL="176213" indent="-176213"/>
            <a:r>
              <a:rPr lang="en-US" altLang="ko-KR" sz="1200" b="1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({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'https://localhost:3000/user',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'post',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{	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userName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'Cocoon',</a:t>
            </a:r>
          </a:p>
          <a:p>
            <a:pPr marL="176213" indent="-176213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	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userId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'co1234'</a:t>
            </a:r>
          </a:p>
          <a:p>
            <a:pPr marL="176213" indent="-176213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	        }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})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.then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response) =&gt;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정상처리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).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catch(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errror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 (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error.response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marL="176213" indent="-176213"/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5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status code 2xx </a:t>
            </a:r>
            <a:r>
              <a:rPr lang="ko-KR" altLang="en-US" sz="105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초과하는경우</a:t>
            </a:r>
            <a:endParaRPr lang="ko-KR" altLang="en-US" sz="1050" b="1" dirty="0">
              <a:solidFill>
                <a:schemeClr val="accent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/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</a:t>
            </a:r>
            <a:r>
              <a:rPr lang="en-US" altLang="ko-KR" sz="105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error.response.data</a:t>
            </a:r>
            <a:r>
              <a:rPr lang="en-US" altLang="ko-KR" sz="10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</a:t>
            </a:r>
            <a:r>
              <a:rPr lang="en-US" altLang="ko-KR" sz="105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error.response.status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b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</a:t>
            </a:r>
            <a:r>
              <a:rPr lang="en-US" altLang="ko-KR" sz="105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error.response.headers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b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 if (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error.request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marL="176213" indent="-176213"/>
            <a:r>
              <a:rPr lang="en-US" altLang="ko-KR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05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5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response </a:t>
            </a:r>
            <a:r>
              <a:rPr lang="ko-KR" altLang="en-US" sz="105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받지못한 경우 </a:t>
            </a:r>
            <a:r>
              <a:rPr lang="en-US" altLang="ko-KR" sz="105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received</a:t>
            </a:r>
          </a:p>
          <a:p>
            <a:pPr marL="176213" indent="-176213"/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console.log(</a:t>
            </a:r>
            <a:r>
              <a:rPr lang="en-US" altLang="ko-KR" sz="105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error.request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marL="176213" indent="-176213"/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 else { </a:t>
            </a:r>
          </a:p>
          <a:p>
            <a:pPr marL="176213" indent="-176213"/>
            <a:r>
              <a:rPr lang="en-US" altLang="ko-KR" sz="105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05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5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Something happened in setting up </a:t>
            </a:r>
            <a:r>
              <a:rPr lang="en-US" altLang="ko-KR" sz="105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br>
              <a:rPr lang="en-US" altLang="ko-KR" sz="105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request </a:t>
            </a:r>
            <a:r>
              <a:rPr lang="en-US" altLang="ko-KR" sz="105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that triggered an Error</a:t>
            </a:r>
          </a:p>
          <a:p>
            <a:pPr marL="176213" indent="-176213"/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console.log('Error', </a:t>
            </a:r>
            <a:r>
              <a:rPr lang="en-US" altLang="ko-KR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error.message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b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}; //</a:t>
            </a:r>
            <a:r>
              <a:rPr lang="en-US" altLang="ko-KR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if_else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</a:t>
            </a:r>
            <a:r>
              <a:rPr lang="en-US" altLang="ko-KR" sz="105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error.config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b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//catch</a:t>
            </a:r>
            <a:endParaRPr lang="en-US" altLang="ko-KR" sz="12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380630" y="1628800"/>
            <a:ext cx="1271490" cy="498453"/>
            <a:chOff x="4355976" y="2235163"/>
            <a:chExt cx="1271490" cy="498453"/>
          </a:xfrm>
        </p:grpSpPr>
        <p:sp>
          <p:nvSpPr>
            <p:cNvPr id="17" name="오른쪽 화살표 설명선 16"/>
            <p:cNvSpPr/>
            <p:nvPr/>
          </p:nvSpPr>
          <p:spPr>
            <a:xfrm>
              <a:off x="4355976" y="2235163"/>
              <a:ext cx="1271490" cy="498453"/>
            </a:xfrm>
            <a:prstGeom prst="rightArrowCallout">
              <a:avLst>
                <a:gd name="adj1" fmla="val 45989"/>
                <a:gd name="adj2" fmla="val 41492"/>
                <a:gd name="adj3" fmla="val 41492"/>
                <a:gd name="adj4" fmla="val 2549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524186" y="2358712"/>
              <a:ext cx="77136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b="1" dirty="0">
                  <a:solidFill>
                    <a:schemeClr val="accent4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 형식</a:t>
              </a:r>
              <a:endParaRPr lang="ko-KR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2104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699" name="내용 개체 틀 2"/>
          <p:cNvSpPr>
            <a:spLocks noGrp="1"/>
          </p:cNvSpPr>
          <p:nvPr>
            <p:ph sz="quarter" idx="1"/>
          </p:nvPr>
        </p:nvSpPr>
        <p:spPr>
          <a:xfrm>
            <a:off x="179704" y="1268760"/>
            <a:ext cx="8785671" cy="360040"/>
          </a:xfrm>
        </p:spPr>
        <p:txBody>
          <a:bodyPr/>
          <a:lstStyle/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구문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.then/.catch 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async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/await 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8E31ADD-DF11-45DA-81BC-97A2E7502539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23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6877" y="2014726"/>
            <a:ext cx="3846481" cy="3777509"/>
          </a:xfrm>
          <a:prstGeom prst="rect">
            <a:avLst/>
          </a:prstGeom>
          <a:solidFill>
            <a:srgbClr val="DDF2FF">
              <a:alpha val="29804"/>
            </a:srgbClr>
          </a:solidFill>
        </p:spPr>
        <p:txBody>
          <a:bodyPr wrap="square">
            <a:spAutoFit/>
          </a:bodyPr>
          <a:lstStyle/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5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then </a:t>
            </a:r>
            <a:r>
              <a:rPr kumimoji="0" lang="ko-KR" altLang="en-US" sz="105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연속적으로 호출하는 예시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kumimoji="0"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TestApiCall</a:t>
            </a:r>
            <a:r>
              <a:rPr kumimoji="0"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() {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1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axios.get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('https://test.com/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/v1')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.then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((response) =&gt; {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data =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response.data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userId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data.userId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kumimoji="0" lang="en-US" altLang="ko-KR" sz="1200" b="1" dirty="0" err="1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axios.get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('https://test2.com/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/v2/' +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userId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1200" b="1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then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((response) =&gt; {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console.log("Response &gt;&gt;",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response.data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})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.</a:t>
            </a:r>
            <a:r>
              <a:rPr kumimoji="0" lang="en-US" altLang="ko-KR" sz="1200" b="1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catch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(() =&gt; {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en-US" altLang="ko-KR" sz="1200" b="1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})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})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.catch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((error) =&gt; {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console.log("Error &gt;&gt;", err);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})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  <a:r>
              <a:rPr kumimoji="0" lang="en-US" altLang="ko-KR" sz="105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//function</a:t>
            </a:r>
            <a:endParaRPr kumimoji="0" lang="ko-KR" altLang="en-US" sz="1050" b="1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29803" y="2023747"/>
            <a:ext cx="4973370" cy="3144451"/>
          </a:xfrm>
          <a:prstGeom prst="rect">
            <a:avLst/>
          </a:prstGeom>
          <a:solidFill>
            <a:srgbClr val="D8B25C">
              <a:lumMod val="20000"/>
              <a:lumOff val="80000"/>
              <a:alpha val="30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kumimoji="0" lang="en-US" altLang="ko-KR" sz="105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async</a:t>
            </a: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/await </a:t>
            </a: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활용하는 수정된 방식</a:t>
            </a: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// =&gt; </a:t>
            </a: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코드 간결 </a:t>
            </a: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kumimoji="0" lang="ko-KR" altLang="en-US" sz="105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가독성</a:t>
            </a: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좋아짐</a:t>
            </a: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//      </a:t>
            </a: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그러나 에러 처리 </a:t>
            </a: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try-catch </a:t>
            </a: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방식 이용해야 함</a:t>
            </a: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ko-KR" altLang="en-US" sz="1050" b="1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TestApiCall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kumimoji="0" lang="en-US" altLang="ko-K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async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() {</a:t>
            </a: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try {</a:t>
            </a: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response =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await </a:t>
            </a:r>
            <a:r>
              <a:rPr kumimoji="0" lang="en-US" altLang="ko-K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axios.get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'https://~/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/v1'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userId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kumimoji="0" lang="en-US" altLang="ko-K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response.data.userId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response2 =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await </a:t>
            </a:r>
            <a:r>
              <a:rPr kumimoji="0" lang="en-US" altLang="ko-K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axios.get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'https://~/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/v2/'+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userId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console.log("response &gt;&gt;", response2.data)</a:t>
            </a: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} catch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(err) {</a:t>
            </a: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console.log("Error &gt;&gt;", err);</a:t>
            </a: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}</a:t>
            </a: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//function 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101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699" name="내용 개체 틀 2"/>
          <p:cNvSpPr>
            <a:spLocks noGrp="1"/>
          </p:cNvSpPr>
          <p:nvPr>
            <p:ph sz="quarter" idx="1"/>
          </p:nvPr>
        </p:nvSpPr>
        <p:spPr>
          <a:xfrm>
            <a:off x="179704" y="1052736"/>
            <a:ext cx="8785671" cy="5616624"/>
          </a:xfrm>
        </p:spPr>
        <p:txBody>
          <a:bodyPr/>
          <a:lstStyle/>
          <a:p>
            <a:pPr marL="176213" indent="-176213">
              <a:lnSpc>
                <a:spcPts val="16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생성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axios.create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([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]) : create()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메서드로 사용자 정의 구성을 사용하는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생성 가능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myaxios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axios.create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({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200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baseURL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'https://some-domain.com/</a:t>
            </a:r>
            <a:r>
              <a:rPr lang="en-US" altLang="ko-KR" sz="120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/',</a:t>
            </a:r>
            <a:b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headers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{ 'X-Custom-Header': '</a:t>
            </a:r>
            <a:r>
              <a:rPr lang="en-US" altLang="ko-KR" sz="120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foobar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 }, 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timeout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1000, 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});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 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~~ </a:t>
            </a:r>
            <a:r>
              <a:rPr lang="en-US" altLang="ko-KR" sz="1200" b="1" dirty="0" err="1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myaxios.post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{ data </a:t>
            </a:r>
            <a:r>
              <a:rPr lang="ko-KR" altLang="en-US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} );</a:t>
            </a:r>
            <a:b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 않아도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baseURL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header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등의 공통 설정을 하나에 파일에서 할 수 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가독성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유지보수성 좋아짐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8E31ADD-DF11-45DA-81BC-97A2E7502539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24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419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endParaRPr lang="ko-KR" altLang="en-US" dirty="0" smtClean="0">
              <a:ea typeface="Meiryo" panose="020B0604030504040204" pitchFamily="34" charset="-128"/>
            </a:endParaRPr>
          </a:p>
        </p:txBody>
      </p:sp>
      <p:sp>
        <p:nvSpPr>
          <p:cNvPr id="29699" name="내용 개체 틀 2"/>
          <p:cNvSpPr>
            <a:spLocks noGrp="1"/>
          </p:cNvSpPr>
          <p:nvPr>
            <p:ph sz="quarter" idx="1"/>
          </p:nvPr>
        </p:nvSpPr>
        <p:spPr>
          <a:xfrm>
            <a:off x="107528" y="1125538"/>
            <a:ext cx="8856960" cy="5399087"/>
          </a:xfrm>
        </p:spPr>
        <p:txBody>
          <a:bodyPr/>
          <a:lstStyle/>
          <a:p>
            <a:pPr marL="176213" indent="-176213">
              <a:spcBef>
                <a:spcPct val="0"/>
              </a:spcBef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1.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install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이후 프로젝트에서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Yarn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yarn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이후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프로젝트에서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 import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from "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"; )</a:t>
            </a:r>
          </a:p>
          <a:p>
            <a:pPr marL="176213" indent="-176213">
              <a:spcBef>
                <a:spcPct val="0"/>
              </a:spcBef>
              <a:buNone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Brower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bower install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CDN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에서 지원하는 경우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Meiryo" panose="020B0604030504040204" pitchFamily="34" charset="-128"/>
              </a:rPr>
              <a:t>jsDeliver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 CDN : 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&lt;script </a:t>
            </a:r>
            <a:r>
              <a:rPr lang="en-US" altLang="ko-KR" sz="1200" dirty="0" err="1">
                <a:latin typeface="맑은 고딕" panose="020B0503020000020004" pitchFamily="50" charset="-127"/>
                <a:ea typeface="Meiryo" panose="020B0604030504040204" pitchFamily="34" charset="-128"/>
              </a:rPr>
              <a:t>src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="https://cdn.jsdelivr.net/</a:t>
            </a:r>
            <a:r>
              <a:rPr lang="en-US" altLang="ko-KR" sz="1200" dirty="0" err="1">
                <a:latin typeface="맑은 고딕" panose="020B0503020000020004" pitchFamily="50" charset="-127"/>
                <a:ea typeface="Meiryo" panose="020B0604030504040204" pitchFamily="34" charset="-128"/>
              </a:rPr>
              <a:t>npm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/</a:t>
            </a:r>
            <a:r>
              <a:rPr lang="en-US" altLang="ko-KR" sz="1200" dirty="0" err="1">
                <a:latin typeface="맑은 고딕" panose="020B0503020000020004" pitchFamily="50" charset="-127"/>
                <a:ea typeface="Meiryo" panose="020B0604030504040204" pitchFamily="34" charset="-128"/>
              </a:rPr>
              <a:t>axios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/</a:t>
            </a:r>
            <a:r>
              <a:rPr lang="en-US" altLang="ko-KR" sz="1200" dirty="0" err="1">
                <a:latin typeface="맑은 고딕" panose="020B0503020000020004" pitchFamily="50" charset="-127"/>
                <a:ea typeface="Meiryo" panose="020B0604030504040204" pitchFamily="34" charset="-128"/>
              </a:rPr>
              <a:t>dist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/axios.min.js"&gt;&lt;/script&gt;</a:t>
            </a:r>
            <a:b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=&gt; </a:t>
            </a:r>
            <a:r>
              <a:rPr lang="en-US" altLang="ko-KR" sz="1200" dirty="0" err="1">
                <a:latin typeface="맑은 고딕" panose="020B0503020000020004" pitchFamily="50" charset="-127"/>
                <a:ea typeface="Meiryo" panose="020B0604030504040204" pitchFamily="34" charset="-128"/>
              </a:rPr>
              <a:t>unpkg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CDN 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: &lt;script </a:t>
            </a:r>
            <a:r>
              <a:rPr lang="en-US" altLang="ko-KR" sz="1200" dirty="0" err="1">
                <a:latin typeface="맑은 고딕" panose="020B0503020000020004" pitchFamily="50" charset="-127"/>
                <a:ea typeface="Meiryo" panose="020B0604030504040204" pitchFamily="34" charset="-128"/>
              </a:rPr>
              <a:t>src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="https://unpkg.com/</a:t>
            </a:r>
            <a:r>
              <a:rPr lang="en-US" altLang="ko-KR" sz="1200" dirty="0" err="1">
                <a:latin typeface="맑은 고딕" panose="020B0503020000020004" pitchFamily="50" charset="-127"/>
                <a:ea typeface="Meiryo" panose="020B0604030504040204" pitchFamily="34" charset="-128"/>
              </a:rPr>
              <a:t>axios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/</a:t>
            </a:r>
            <a:r>
              <a:rPr lang="en-US" altLang="ko-KR" sz="1200" dirty="0" err="1">
                <a:latin typeface="맑은 고딕" panose="020B0503020000020004" pitchFamily="50" charset="-127"/>
                <a:ea typeface="Meiryo" panose="020B0604030504040204" pitchFamily="34" charset="-128"/>
              </a:rPr>
              <a:t>dist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/axios.min.js"&gt;&lt;/script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&gt; 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 CDN (Content Delivery Network)</a:t>
            </a:r>
            <a:b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 전송 네트워크 즉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동영상 등 다양한 콘텐츠를 사용자에게 안정적으로 전송해 주는 서비스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보통 인터넷 서비스 제공자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(ISP, Internet Service Provider)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직접 연결해 데이터를 전송하는데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많은 사용자가 몰렸을 때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병목 현상을 피할 수 있다는 장점이 있어 안정성과 비용 절감효과를 준다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그러므로 온라인 게임에서 많이 활용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endParaRPr lang="en-US" altLang="ko-KR" sz="1200" dirty="0">
              <a:latin typeface="맑은 고딕" panose="020B0503020000020004" pitchFamily="50" charset="-127"/>
              <a:ea typeface="Meiryo" panose="020B0604030504040204" pitchFamily="34" charset="-128"/>
            </a:endParaRPr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8E31ADD-DF11-45DA-81BC-97A2E7502539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25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3269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pPr latinLnBrk="0"/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HttpStatus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Code_</a:t>
            </a:r>
            <a:r>
              <a:rPr lang="en-US" altLang="ko-KR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XX</a:t>
            </a:r>
            <a:endParaRPr lang="en-US" altLang="ko-KR" sz="18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19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5E48F57-9CDD-46CD-84F2-80BAAED3D766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26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4820" name="직사각형 4"/>
          <p:cNvSpPr>
            <a:spLocks noChangeArrowheads="1"/>
          </p:cNvSpPr>
          <p:nvPr/>
        </p:nvSpPr>
        <p:spPr bwMode="auto">
          <a:xfrm>
            <a:off x="65088" y="966788"/>
            <a:ext cx="889952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ts val="18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Meiryo" panose="020B0604030504040204" pitchFamily="34" charset="-128"/>
              </a:rPr>
              <a:t>⭐️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응답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상태코드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시 올바른 상태 코드를 응답하는 것은 매우 중요하다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예를 들어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요청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파라미터를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잘못 입력한 경우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이로인해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비즈니스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로직에서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에러가 발생했다고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500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코드를 반환하면 안된다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잘못 입력한 경우이므로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때는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400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코드를 반환해야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18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💎 </a:t>
            </a:r>
            <a:r>
              <a:rPr lang="en-US" altLang="ko-KR" sz="14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5 </a:t>
            </a:r>
            <a:r>
              <a:rPr lang="ko-KR" altLang="en-US" sz="14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종류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 – 109 : Informational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responses,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요청을 받았으며 프로세스를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계속함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25755" y="2996952"/>
          <a:ext cx="8711562" cy="1676267"/>
        </p:xfrm>
        <a:graphic>
          <a:graphicData uri="http://schemas.openxmlformats.org/drawingml/2006/table">
            <a:tbl>
              <a:tblPr/>
              <a:tblGrid>
                <a:gridCol w="673837">
                  <a:extLst>
                    <a:ext uri="{9D8B030D-6E8A-4147-A177-3AD203B41FA5}">
                      <a16:colId xmlns:a16="http://schemas.microsoft.com/office/drawing/2014/main" val="3159067936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888035221"/>
                    </a:ext>
                  </a:extLst>
                </a:gridCol>
                <a:gridCol w="5805477">
                  <a:extLst>
                    <a:ext uri="{9D8B030D-6E8A-4147-A177-3AD203B41FA5}">
                      <a16:colId xmlns:a16="http://schemas.microsoft.com/office/drawing/2014/main" val="509223515"/>
                    </a:ext>
                  </a:extLst>
                </a:gridCol>
              </a:tblGrid>
              <a:tr h="3385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Continue</a:t>
                      </a:r>
                      <a:endParaRPr lang="en-US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요청의 시작 부분이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받아들여졌고 클라이언트는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계속 이어서 보내야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요청을 완료한 경우에는 무시해도 됨</a:t>
                      </a:r>
                      <a:endParaRPr lang="ko-KR" altLang="en-US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479790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Switching Protocol</a:t>
                      </a:r>
                      <a:endParaRPr lang="en-US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 헤더의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Update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 중 하나로 서버가 프로토콜을 변경함</a:t>
                      </a:r>
                      <a:endParaRPr lang="ko-KR" altLang="en-US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072935"/>
                  </a:ext>
                </a:extLst>
              </a:tr>
              <a:tr h="3385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</a:t>
                      </a:r>
                      <a:endParaRPr lang="ko-KR" altLang="en-US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Processing</a:t>
                      </a:r>
                      <a:endParaRPr lang="en-US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서버가 요청을 수신하고 이를 처리하고 있으나 제대로 된 응답을 알려줄 수 없음</a:t>
                      </a:r>
                      <a:endParaRPr lang="ko-KR" altLang="en-US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7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94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D9B46C-C871-4D24-BE68-0F042EC5E70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06808" y="1759168"/>
          <a:ext cx="8712969" cy="4569913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3159067936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3888035221"/>
                    </a:ext>
                  </a:extLst>
                </a:gridCol>
                <a:gridCol w="5544617">
                  <a:extLst>
                    <a:ext uri="{9D8B030D-6E8A-4147-A177-3AD203B41FA5}">
                      <a16:colId xmlns:a16="http://schemas.microsoft.com/office/drawing/2014/main" val="509223515"/>
                    </a:ext>
                  </a:extLst>
                </a:gridCol>
              </a:tblGrid>
              <a:tr h="3385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요청을 정상적으로 처리함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479790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Created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성공적으로 생성에 대한 요청을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받었으며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서버가 새 리소스를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작성함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대개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POST, PUT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때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072935"/>
                  </a:ext>
                </a:extLst>
              </a:tr>
              <a:tr h="3385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Accepted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요청을 접수했지만 아직 처리하지 않음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요청은 적절했음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7801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203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Non-Authoritative Information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요청을 성공적으로 처리했지만 다른 소스에서 수신된 정보를 제공함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검증이 되지 않은 상태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954923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 Content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서버가 요청을 성공적으로 처리했지만 제공할 컨텐츠는 없음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311524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205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Reset Content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서버가 요청을 성공적으로 처리했지만 새로운 내용을 확인해야 함을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알려줌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새로고침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등을 이용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635048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206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Partial Content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서버가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요청의 일부만 성공적으로 처리함</a:t>
                      </a:r>
                      <a:b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Content-Range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헤더를 반드시 포함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037310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207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Multi Status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여러 개의 리소스가 여러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 code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갖고 있는 상황에서 적절한 정보 전달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828670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208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Already Reported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DAV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사용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924826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57516" y="1268390"/>
            <a:ext cx="80734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 – 206 : Success, 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요청을 성공적으로 받았으며 인식했고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수용했음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pPr latinLnBrk="0"/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HttpStatus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Code_</a:t>
            </a:r>
            <a:r>
              <a:rPr lang="en-US" altLang="ko-KR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XX</a:t>
            </a:r>
            <a:endParaRPr lang="en-US" altLang="ko-KR" sz="18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159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D9B46C-C871-4D24-BE68-0F042EC5E70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10577" y="1605272"/>
          <a:ext cx="8712967" cy="4891109"/>
        </p:xfrm>
        <a:graphic>
          <a:graphicData uri="http://schemas.openxmlformats.org/drawingml/2006/table">
            <a:tbl>
              <a:tblPr/>
              <a:tblGrid>
                <a:gridCol w="689015">
                  <a:extLst>
                    <a:ext uri="{9D8B030D-6E8A-4147-A177-3AD203B41FA5}">
                      <a16:colId xmlns:a16="http://schemas.microsoft.com/office/drawing/2014/main" val="3159067936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888035221"/>
                    </a:ext>
                  </a:extLst>
                </a:gridCol>
                <a:gridCol w="5863712">
                  <a:extLst>
                    <a:ext uri="{9D8B030D-6E8A-4147-A177-3AD203B41FA5}">
                      <a16:colId xmlns:a16="http://schemas.microsoft.com/office/drawing/2014/main" val="509223515"/>
                    </a:ext>
                  </a:extLst>
                </a:gridCol>
              </a:tblGrid>
              <a:tr h="3385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Multiple Choice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클라이언트가 동시에 여러 응답이 가능한 요청을 보냈을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경우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클라이언트의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선택지를 반환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479790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301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Moved Permanently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요청한 리소스의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URI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변경됨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변경된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URI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대한 정보와 함께 응답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072935"/>
                  </a:ext>
                </a:extLst>
              </a:tr>
              <a:tr h="3385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302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Found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요청한 리소스의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URI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일시적으로 변경된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것이므로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원래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요청했던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URI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요청해야 함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7801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303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See Other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클라이언트가 요청한 작업을 하기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위해서는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다른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URI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얻어야 할 때 클라이언트에게 줌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954923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304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Modified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이전의 요청과 비교하여 달라진 것이 없음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캐시를 목적으로 사용됨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311524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305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 Proxy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proxy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통해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 되어야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635048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306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Unused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지금은 사용하지 않는 코드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추후 사용을 위해 예약되어 있음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037310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307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Temporary Redirect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302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동일하나 클라이언트가 보낸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변경하면 안됨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828670"/>
                  </a:ext>
                </a:extLst>
              </a:tr>
              <a:tr h="5561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308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Permanent Redirect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요청한 리소스가 영구적으로 다른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URI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위치하고 있음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301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동일하나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변경하지 말 것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924826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67288" y="1188000"/>
            <a:ext cx="83529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 – 305 : 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Redirection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클라이언트의 요청에 대해 적절한 위치를 제공하거나 대안의 응답을 제공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pPr latinLnBrk="0"/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HttpStatus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Code_</a:t>
            </a:r>
            <a:r>
              <a:rPr lang="en-US" altLang="ko-KR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XX</a:t>
            </a:r>
            <a:endParaRPr lang="en-US" altLang="ko-KR" sz="18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6133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D9B46C-C871-4D24-BE68-0F042EC5E70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7504" y="1052736"/>
            <a:ext cx="80648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400 –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4xx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 Error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클라이언트의 잘못된 요청</a:t>
            </a:r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pPr latinLnBrk="0"/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HttpStatus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Code_</a:t>
            </a:r>
            <a:r>
              <a:rPr lang="en-US" altLang="ko-KR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XX</a:t>
            </a:r>
            <a:endParaRPr lang="en-US" altLang="ko-KR" sz="18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65864" y="1453897"/>
          <a:ext cx="8798625" cy="5172508"/>
        </p:xfrm>
        <a:graphic>
          <a:graphicData uri="http://schemas.openxmlformats.org/drawingml/2006/table">
            <a:tbl>
              <a:tblPr/>
              <a:tblGrid>
                <a:gridCol w="733728">
                  <a:extLst>
                    <a:ext uri="{9D8B030D-6E8A-4147-A177-3AD203B41FA5}">
                      <a16:colId xmlns:a16="http://schemas.microsoft.com/office/drawing/2014/main" val="3159067936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3888035221"/>
                    </a:ext>
                  </a:extLst>
                </a:gridCol>
                <a:gridCol w="5616625">
                  <a:extLst>
                    <a:ext uri="{9D8B030D-6E8A-4147-A177-3AD203B41FA5}">
                      <a16:colId xmlns:a16="http://schemas.microsoft.com/office/drawing/2014/main" val="509223515"/>
                    </a:ext>
                  </a:extLst>
                </a:gridCol>
              </a:tblGrid>
              <a:tr h="3022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Bad Request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잘못된 문법으로 요청을 보내고 있어 서버가 이해할 수 없음</a:t>
                      </a:r>
                      <a:endParaRPr lang="ko-KR" altLang="en-US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479790"/>
                  </a:ext>
                </a:extLst>
              </a:tr>
              <a:tr h="360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401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Unauthorized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요청을 위해 권한 인증이 필요함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(ex.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토큰이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</a:t>
                      </a:r>
                      <a:r>
                        <a:rPr lang="ko-KR" altLang="en-US" sz="110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하지않음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072935"/>
                  </a:ext>
                </a:extLst>
              </a:tr>
              <a:tr h="3022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9D9D9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402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9D9D9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Payment Required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9D9D9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시스템을 위해 만들어졌으나 현재는 사용하지 않음</a:t>
                      </a:r>
                      <a:endParaRPr lang="ko-KR" altLang="en-US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7801"/>
                  </a:ext>
                </a:extLst>
              </a:tr>
              <a:tr h="46386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403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Forbidden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 페이지에 접근할 권한 없음 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신원 인증은 되었지만 권한은 없음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954923"/>
                  </a:ext>
                </a:extLst>
              </a:tr>
              <a:tr h="360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404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Found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요청한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URI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찾을 수 없음</a:t>
                      </a:r>
                      <a:endParaRPr lang="ko-KR" altLang="en-US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311524"/>
                  </a:ext>
                </a:extLst>
              </a:tr>
              <a:tr h="360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405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 Not Allowed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해당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URI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지원하지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않음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Method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불일치 등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10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axios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요청시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mapper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xml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구문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오류시에도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발생한 경우 있음 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635048"/>
                  </a:ext>
                </a:extLst>
              </a:tr>
              <a:tr h="360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Acceptable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클라이언트의 요청에 대해 </a:t>
                      </a:r>
                      <a:r>
                        <a:rPr lang="ko-KR" altLang="en-US" sz="11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응답할만한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컨텐츠가 없음</a:t>
                      </a:r>
                      <a:endParaRPr lang="ko-KR" altLang="en-US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773723"/>
                  </a:ext>
                </a:extLst>
              </a:tr>
              <a:tr h="360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407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Proxy Authentication Required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401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동일하나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proxy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통해 인증해야 함</a:t>
                      </a:r>
                      <a:endParaRPr lang="ko-KR" altLang="en-US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375314"/>
                  </a:ext>
                </a:extLst>
              </a:tr>
              <a:tr h="360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408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Timeout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요청에 응답하는 시간이 오래 걸려 요청을 끊음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보내지 않고 끊을 때도 있음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529875"/>
                  </a:ext>
                </a:extLst>
              </a:tr>
              <a:tr h="360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409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Conflict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클라이언트의 요청이 서버의 상태와 충돌이 발생할 수 있음</a:t>
                      </a:r>
                      <a:endParaRPr lang="ko-KR" altLang="en-US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141596"/>
                  </a:ext>
                </a:extLst>
              </a:tr>
              <a:tr h="360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410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Gone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요청한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URI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더 이상 사용되지 않고 사라졌음</a:t>
                      </a:r>
                      <a:endParaRPr lang="ko-KR" altLang="en-US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724690"/>
                  </a:ext>
                </a:extLst>
              </a:tr>
              <a:tr h="360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411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Length Required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 헤더에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Content-length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포함되어야 함</a:t>
                      </a:r>
                      <a:endParaRPr lang="ko-KR" altLang="en-US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037310"/>
                  </a:ext>
                </a:extLst>
              </a:tr>
              <a:tr h="360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412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Precondition Failed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 헤더의 조건이 서버의 조건에 적절하지 않음</a:t>
                      </a:r>
                      <a:endParaRPr lang="ko-KR" altLang="en-US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7828670"/>
                  </a:ext>
                </a:extLst>
              </a:tr>
              <a:tr h="360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413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Payload Too Large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payload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서버에서 정의한 최대 크기보다 큼</a:t>
                      </a:r>
                      <a:endParaRPr lang="ko-KR" altLang="en-US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924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07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266700" y="193675"/>
            <a:ext cx="8153400" cy="536575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React Project</a:t>
            </a:r>
            <a:endParaRPr lang="ko-KR" altLang="en-US" sz="1200" b="1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</p:txBody>
      </p:sp>
      <p:sp>
        <p:nvSpPr>
          <p:cNvPr id="4198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E772701-5CEF-4BA8-9FB5-638B7B92521D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3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36525" y="1040150"/>
            <a:ext cx="8539163" cy="296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65113" indent="-265113">
              <a:lnSpc>
                <a:spcPts val="1600"/>
              </a:lnSpc>
              <a:defRPr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Project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5113" indent="-265113">
              <a:lnSpc>
                <a:spcPts val="1600"/>
              </a:lnSpc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5113" indent="-265113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D:\MTest\MyReact&gt;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npx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create-react-app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myFront01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050" b="1" dirty="0" err="1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npx</a:t>
            </a:r>
            <a:r>
              <a:rPr lang="en-US" altLang="ko-KR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050" b="1" dirty="0" err="1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간편</a:t>
            </a:r>
            <a:r>
              <a:rPr lang="en-US" altLang="ko-KR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실행이 목적 </a:t>
            </a:r>
            <a:r>
              <a:rPr lang="en-US" altLang="ko-KR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050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50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- ~~~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- Happy hacking!  </a:t>
            </a:r>
            <a:r>
              <a:rPr lang="en-US" altLang="ko-KR" sz="1000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000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표시되면 생성 완료 </a:t>
            </a:r>
            <a:r>
              <a:rPr lang="en-US" altLang="ko-KR" sz="1000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000" b="1" dirty="0" err="1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폴더확인</a:t>
            </a:r>
            <a:r>
              <a:rPr lang="ko-KR" altLang="en-US" sz="10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----------------&gt;</a:t>
            </a:r>
          </a:p>
          <a:p>
            <a:pPr marL="265113" indent="-265113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cd react01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start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~~~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webpack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compiled </a:t>
            </a:r>
            <a:r>
              <a:rPr lang="en-US" altLang="ko-KR" sz="1200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successfully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브라우져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http://localhost:3000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React.js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웹브라우져로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index.html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실행시켜 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실행종료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Ctrl+c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65113" indent="-265113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724128" y="980728"/>
            <a:ext cx="3240360" cy="3312368"/>
            <a:chOff x="5395211" y="1052736"/>
            <a:chExt cx="3592730" cy="364199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11316" y="1052736"/>
              <a:ext cx="3476625" cy="133350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2120" y="2708920"/>
              <a:ext cx="3335821" cy="1985815"/>
            </a:xfrm>
            <a:prstGeom prst="rect">
              <a:avLst/>
            </a:prstGeom>
          </p:spPr>
        </p:pic>
        <p:grpSp>
          <p:nvGrpSpPr>
            <p:cNvPr id="20" name="그룹 19"/>
            <p:cNvGrpSpPr/>
            <p:nvPr/>
          </p:nvGrpSpPr>
          <p:grpSpPr>
            <a:xfrm>
              <a:off x="5395211" y="1828800"/>
              <a:ext cx="1597260" cy="978946"/>
              <a:chOff x="5395211" y="1828800"/>
              <a:chExt cx="1597260" cy="978946"/>
            </a:xfrm>
          </p:grpSpPr>
          <p:sp>
            <p:nvSpPr>
              <p:cNvPr id="16" name="자유형 15"/>
              <p:cNvSpPr/>
              <p:nvPr/>
            </p:nvSpPr>
            <p:spPr>
              <a:xfrm>
                <a:off x="5395211" y="1828800"/>
                <a:ext cx="1503220" cy="968188"/>
              </a:xfrm>
              <a:custGeom>
                <a:avLst/>
                <a:gdLst>
                  <a:gd name="connsiteX0" fmla="*/ 586041 w 1503220"/>
                  <a:gd name="connsiteY0" fmla="*/ 0 h 968188"/>
                  <a:gd name="connsiteX1" fmla="*/ 112704 w 1503220"/>
                  <a:gd name="connsiteY1" fmla="*/ 10758 h 968188"/>
                  <a:gd name="connsiteX2" fmla="*/ 80431 w 1503220"/>
                  <a:gd name="connsiteY2" fmla="*/ 32273 h 968188"/>
                  <a:gd name="connsiteX3" fmla="*/ 48158 w 1503220"/>
                  <a:gd name="connsiteY3" fmla="*/ 43031 h 968188"/>
                  <a:gd name="connsiteX4" fmla="*/ 15885 w 1503220"/>
                  <a:gd name="connsiteY4" fmla="*/ 75304 h 968188"/>
                  <a:gd name="connsiteX5" fmla="*/ 48158 w 1503220"/>
                  <a:gd name="connsiteY5" fmla="*/ 613186 h 968188"/>
                  <a:gd name="connsiteX6" fmla="*/ 58916 w 1503220"/>
                  <a:gd name="connsiteY6" fmla="*/ 645459 h 968188"/>
                  <a:gd name="connsiteX7" fmla="*/ 91189 w 1503220"/>
                  <a:gd name="connsiteY7" fmla="*/ 710005 h 968188"/>
                  <a:gd name="connsiteX8" fmla="*/ 177250 w 1503220"/>
                  <a:gd name="connsiteY8" fmla="*/ 742278 h 968188"/>
                  <a:gd name="connsiteX9" fmla="*/ 424676 w 1503220"/>
                  <a:gd name="connsiteY9" fmla="*/ 731520 h 968188"/>
                  <a:gd name="connsiteX10" fmla="*/ 672102 w 1503220"/>
                  <a:gd name="connsiteY10" fmla="*/ 710005 h 968188"/>
                  <a:gd name="connsiteX11" fmla="*/ 876497 w 1503220"/>
                  <a:gd name="connsiteY11" fmla="*/ 699247 h 968188"/>
                  <a:gd name="connsiteX12" fmla="*/ 1478925 w 1503220"/>
                  <a:gd name="connsiteY12" fmla="*/ 710005 h 968188"/>
                  <a:gd name="connsiteX13" fmla="*/ 1500441 w 1503220"/>
                  <a:gd name="connsiteY13" fmla="*/ 742278 h 968188"/>
                  <a:gd name="connsiteX14" fmla="*/ 1500441 w 1503220"/>
                  <a:gd name="connsiteY14" fmla="*/ 968188 h 968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03220" h="968188">
                    <a:moveTo>
                      <a:pt x="586041" y="0"/>
                    </a:moveTo>
                    <a:cubicBezTo>
                      <a:pt x="428262" y="3586"/>
                      <a:pt x="270203" y="705"/>
                      <a:pt x="112704" y="10758"/>
                    </a:cubicBezTo>
                    <a:cubicBezTo>
                      <a:pt x="99801" y="11582"/>
                      <a:pt x="91995" y="26491"/>
                      <a:pt x="80431" y="32273"/>
                    </a:cubicBezTo>
                    <a:cubicBezTo>
                      <a:pt x="70289" y="37344"/>
                      <a:pt x="58916" y="39445"/>
                      <a:pt x="48158" y="43031"/>
                    </a:cubicBezTo>
                    <a:cubicBezTo>
                      <a:pt x="37400" y="53789"/>
                      <a:pt x="16532" y="60104"/>
                      <a:pt x="15885" y="75304"/>
                    </a:cubicBezTo>
                    <a:cubicBezTo>
                      <a:pt x="-1555" y="485150"/>
                      <a:pt x="-19137" y="411301"/>
                      <a:pt x="48158" y="613186"/>
                    </a:cubicBezTo>
                    <a:lnTo>
                      <a:pt x="58916" y="645459"/>
                    </a:lnTo>
                    <a:cubicBezTo>
                      <a:pt x="67665" y="671706"/>
                      <a:pt x="70336" y="689152"/>
                      <a:pt x="91189" y="710005"/>
                    </a:cubicBezTo>
                    <a:cubicBezTo>
                      <a:pt x="118889" y="737705"/>
                      <a:pt x="138767" y="734581"/>
                      <a:pt x="177250" y="742278"/>
                    </a:cubicBezTo>
                    <a:lnTo>
                      <a:pt x="424676" y="731520"/>
                    </a:lnTo>
                    <a:cubicBezTo>
                      <a:pt x="944474" y="703422"/>
                      <a:pt x="307966" y="736014"/>
                      <a:pt x="672102" y="710005"/>
                    </a:cubicBezTo>
                    <a:cubicBezTo>
                      <a:pt x="740155" y="705144"/>
                      <a:pt x="808365" y="702833"/>
                      <a:pt x="876497" y="699247"/>
                    </a:cubicBezTo>
                    <a:cubicBezTo>
                      <a:pt x="1077306" y="702833"/>
                      <a:pt x="1278560" y="696187"/>
                      <a:pt x="1478925" y="710005"/>
                    </a:cubicBezTo>
                    <a:cubicBezTo>
                      <a:pt x="1491824" y="710895"/>
                      <a:pt x="1499367" y="729393"/>
                      <a:pt x="1500441" y="742278"/>
                    </a:cubicBezTo>
                    <a:cubicBezTo>
                      <a:pt x="1506695" y="817321"/>
                      <a:pt x="1500441" y="892885"/>
                      <a:pt x="1500441" y="968188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 18"/>
              <p:cNvSpPr/>
              <p:nvPr/>
            </p:nvSpPr>
            <p:spPr>
              <a:xfrm>
                <a:off x="6809591" y="2710927"/>
                <a:ext cx="182880" cy="96819"/>
              </a:xfrm>
              <a:custGeom>
                <a:avLst/>
                <a:gdLst>
                  <a:gd name="connsiteX0" fmla="*/ 0 w 182880"/>
                  <a:gd name="connsiteY0" fmla="*/ 0 h 96819"/>
                  <a:gd name="connsiteX1" fmla="*/ 53788 w 182880"/>
                  <a:gd name="connsiteY1" fmla="*/ 32273 h 96819"/>
                  <a:gd name="connsiteX2" fmla="*/ 64545 w 182880"/>
                  <a:gd name="connsiteY2" fmla="*/ 64546 h 96819"/>
                  <a:gd name="connsiteX3" fmla="*/ 86061 w 182880"/>
                  <a:gd name="connsiteY3" fmla="*/ 96819 h 96819"/>
                  <a:gd name="connsiteX4" fmla="*/ 139849 w 182880"/>
                  <a:gd name="connsiteY4" fmla="*/ 43031 h 96819"/>
                  <a:gd name="connsiteX5" fmla="*/ 182880 w 182880"/>
                  <a:gd name="connsiteY5" fmla="*/ 0 h 96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2880" h="96819">
                    <a:moveTo>
                      <a:pt x="0" y="0"/>
                    </a:moveTo>
                    <a:cubicBezTo>
                      <a:pt x="17929" y="10758"/>
                      <a:pt x="39003" y="17488"/>
                      <a:pt x="53788" y="32273"/>
                    </a:cubicBezTo>
                    <a:cubicBezTo>
                      <a:pt x="61806" y="40291"/>
                      <a:pt x="59474" y="54404"/>
                      <a:pt x="64545" y="64546"/>
                    </a:cubicBezTo>
                    <a:cubicBezTo>
                      <a:pt x="70327" y="76110"/>
                      <a:pt x="78889" y="86061"/>
                      <a:pt x="86061" y="96819"/>
                    </a:cubicBezTo>
                    <a:cubicBezTo>
                      <a:pt x="179028" y="50335"/>
                      <a:pt x="95880" y="104587"/>
                      <a:pt x="139849" y="43031"/>
                    </a:cubicBezTo>
                    <a:cubicBezTo>
                      <a:pt x="151639" y="26524"/>
                      <a:pt x="182880" y="0"/>
                      <a:pt x="182880" y="0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865309"/>
            <a:ext cx="2476430" cy="2804051"/>
          </a:xfrm>
          <a:prstGeom prst="rect">
            <a:avLst/>
          </a:prstGeom>
        </p:spPr>
      </p:pic>
      <p:pic>
        <p:nvPicPr>
          <p:cNvPr id="27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192" y="4492927"/>
            <a:ext cx="2463516" cy="2161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D9B46C-C871-4D24-BE68-0F042EC5E70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pPr latinLnBrk="0"/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HttpStatus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Code_</a:t>
            </a:r>
            <a:r>
              <a:rPr lang="en-US" altLang="ko-KR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XX</a:t>
            </a:r>
            <a:endParaRPr lang="en-US" altLang="ko-KR" sz="18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65864" y="1097448"/>
          <a:ext cx="8798625" cy="5528489"/>
        </p:xfrm>
        <a:graphic>
          <a:graphicData uri="http://schemas.openxmlformats.org/drawingml/2006/table">
            <a:tbl>
              <a:tblPr/>
              <a:tblGrid>
                <a:gridCol w="733728">
                  <a:extLst>
                    <a:ext uri="{9D8B030D-6E8A-4147-A177-3AD203B41FA5}">
                      <a16:colId xmlns:a16="http://schemas.microsoft.com/office/drawing/2014/main" val="3159067936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3888035221"/>
                    </a:ext>
                  </a:extLst>
                </a:gridCol>
                <a:gridCol w="5616625">
                  <a:extLst>
                    <a:ext uri="{9D8B030D-6E8A-4147-A177-3AD203B41FA5}">
                      <a16:colId xmlns:a16="http://schemas.microsoft.com/office/drawing/2014/main" val="509223515"/>
                    </a:ext>
                  </a:extLst>
                </a:gridCol>
              </a:tblGrid>
              <a:tr h="30274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414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URI Too Long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요청된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URI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너무 길어서 처리할 수 없음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479790"/>
                  </a:ext>
                </a:extLst>
              </a:tr>
              <a:tr h="3453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415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Unsupported Media Type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서버가 지원하지 않는 미디어 포맷을 요청함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072935"/>
                  </a:ext>
                </a:extLst>
              </a:tr>
              <a:tr h="30274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416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Requested Range Not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Satisfiable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 헤더에 있는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Range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필드가 잘못됨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7801"/>
                  </a:ext>
                </a:extLst>
              </a:tr>
              <a:tr h="44408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417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Expectation Failed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 헤더에 있는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Expect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필드가 적절하지 않음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954923"/>
                  </a:ext>
                </a:extLst>
              </a:tr>
              <a:tr h="3453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418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I'm a teapot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서버는 티팟이므로 커피 내리기를 거절했음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311524"/>
                  </a:ext>
                </a:extLst>
              </a:tr>
              <a:tr h="3453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421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Misdirected Request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요청이 응답을 생성할 수 없는 서버로 지정됨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635048"/>
                  </a:ext>
                </a:extLst>
              </a:tr>
              <a:tr h="3453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422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Unprocessable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Entity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문법 오류로 인하여 처리할 수 없음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773723"/>
                  </a:ext>
                </a:extLst>
              </a:tr>
              <a:tr h="3453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423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Locked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요청한 리소스는 접근하는 것이 잠겨있음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375314"/>
                  </a:ext>
                </a:extLst>
              </a:tr>
              <a:tr h="3453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424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Failed Dependency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요청이 실패했기 때문에 현재의 요청도 실패했음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529875"/>
                  </a:ext>
                </a:extLst>
              </a:tr>
              <a:tr h="3453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425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Too Early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서버가 재생될 수 있는 요청을 처리하는 것을 원치 않음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141596"/>
                  </a:ext>
                </a:extLst>
              </a:tr>
              <a:tr h="4778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426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Upgrade Required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프로토콜에 대한 처리는 거절함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다른 프로토콜로 업그레이드를 하면 서버가 처리해줄 수도 있음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724690"/>
                  </a:ext>
                </a:extLst>
              </a:tr>
              <a:tr h="3453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428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Precondition Required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 전제 조건 헤더가 누락됨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037310"/>
                  </a:ext>
                </a:extLst>
              </a:tr>
              <a:tr h="3453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429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Too Many Requests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클라이언트가 한정된 시간에 너무 많은 요청을 보냄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7828670"/>
                  </a:ext>
                </a:extLst>
              </a:tr>
              <a:tr h="4778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431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Header Fields Too Large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요청한 헤더 필드가 너무 커서 처리할 수 없음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헤더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필드를 줄여서 다시 요청해야 함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694675"/>
                  </a:ext>
                </a:extLst>
              </a:tr>
              <a:tr h="3453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451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Unavailable For Legal Reasons</a:t>
                      </a:r>
                      <a:endParaRPr 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클라이언트가 요청한 것은 정부에 의해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검열된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불법적인 리소스임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924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286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D9B46C-C871-4D24-BE68-0F042EC5E70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21152" y="1089611"/>
            <a:ext cx="810076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8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 – 505 : 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 Error, 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정상적인 클라이언트의 요청에 대해 서버의 문제로 인해 응답할 수 없음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pPr latinLnBrk="0"/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HttpStatus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Code_</a:t>
            </a:r>
            <a:r>
              <a:rPr lang="en-US" altLang="ko-KR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XX</a:t>
            </a:r>
            <a:endParaRPr lang="en-US" altLang="ko-KR" sz="18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65864" y="1467544"/>
          <a:ext cx="8798625" cy="4783415"/>
        </p:xfrm>
        <a:graphic>
          <a:graphicData uri="http://schemas.openxmlformats.org/drawingml/2006/table">
            <a:tbl>
              <a:tblPr/>
              <a:tblGrid>
                <a:gridCol w="733728">
                  <a:extLst>
                    <a:ext uri="{9D8B030D-6E8A-4147-A177-3AD203B41FA5}">
                      <a16:colId xmlns:a16="http://schemas.microsoft.com/office/drawing/2014/main" val="3159067936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3888035221"/>
                    </a:ext>
                  </a:extLst>
                </a:gridCol>
                <a:gridCol w="5544617">
                  <a:extLst>
                    <a:ext uri="{9D8B030D-6E8A-4147-A177-3AD203B41FA5}">
                      <a16:colId xmlns:a16="http://schemas.microsoft.com/office/drawing/2014/main" val="509223515"/>
                    </a:ext>
                  </a:extLst>
                </a:gridCol>
              </a:tblGrid>
              <a:tr h="44200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Internal Server Error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서버의 문제로 응답할 수 없음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479790"/>
                  </a:ext>
                </a:extLst>
              </a:tr>
              <a:tr h="56432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501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Implemented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서버가 지원하지 않는 새로운 메소드를 사용하여 요청함</a:t>
                      </a:r>
                      <a: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 요청에 대해 서버가 수행할 수 있는 기능이 없음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072935"/>
                  </a:ext>
                </a:extLst>
              </a:tr>
              <a:tr h="35754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502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Bad Gateway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위의 서버에서 오류가 발생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proxy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gateway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등에서 응답함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7801"/>
                  </a:ext>
                </a:extLst>
              </a:tr>
              <a:tr h="56432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503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 Unavailable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서버가 일시적으로 사용이 불가함</a:t>
                      </a:r>
                      <a: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일반적으로 유지보수로 인해 중단되거나 과부하가 걸린 서버임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954923"/>
                  </a:ext>
                </a:extLst>
              </a:tr>
              <a:tr h="40788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504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Gateway Timeout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서버가 다른 서버로 요청을 보냈으나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delay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발생하여 처리가 불가능함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311524"/>
                  </a:ext>
                </a:extLst>
              </a:tr>
              <a:tr h="40788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505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 Version Not Supported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서버가 지원하지 않거나 적절하지 않은 프로토콜로 요청을 함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635048"/>
                  </a:ext>
                </a:extLst>
              </a:tr>
              <a:tr h="40788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506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Variant Also Negotiates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서버에 내부 구성 오류가 있음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773723"/>
                  </a:ext>
                </a:extLst>
              </a:tr>
              <a:tr h="40788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507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Insufficient Storage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서버에 내부 구성 오류가 있음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375314"/>
                  </a:ext>
                </a:extLst>
              </a:tr>
              <a:tr h="40788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508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Loop Detected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요청을 처리하는 동안 무한 루프를 감지함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529875"/>
                  </a:ext>
                </a:extLst>
              </a:tr>
              <a:tr h="40788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510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Extended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서버가 처리하기 위해서는 요청을 더 확장해야 함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141596"/>
                  </a:ext>
                </a:extLst>
              </a:tr>
              <a:tr h="40788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511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Network Authentication Required</a:t>
                      </a:r>
                      <a:endParaRPr 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클라이언트가 네트워크 액세스를 얻으려면 인증이 필요함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724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798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Header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ko-KR" altLang="en-US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84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B282617-E2EA-4B04-90F6-41DAC8CAB0D4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32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96838" y="966788"/>
            <a:ext cx="8899525" cy="488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ts val="17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💎 요청 헤더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(Request Headers)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fetch,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헤더를 설정하려면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headers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옵션을 사용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let response = fetch(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protectedUrl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{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headers: { Authentication: 'secret‘ }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 );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우리가 설정할 수 없는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금지된 </a:t>
            </a:r>
            <a: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헤더 목록</a:t>
            </a:r>
            <a: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(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 헤더는 적절하고 안전한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보장하기위해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독점적으로 브라우저에 의해 제어된다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Accept-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Charset,Accept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-Encoding	• Access-Control-Request-Headers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Access-Control-Request-Method	• Connection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Content-Length		• Cookie,Cookie2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Date			• DNT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Expect			• Host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Keep-Alive		• Origin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Referer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• TE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Trailer			• Transfer-Encoding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Upgrade			• Via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Proxy-*			• Sec-*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 Http Header </a:t>
            </a:r>
            <a:r>
              <a:rPr lang="ko-KR" altLang="en-US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종류 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https://hazel-developer.tistory.com/145 )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General Header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전송되는 컨텐츠에 대한 정보보다는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응답이 이루어지는 날짜 및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시간등의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일반적인 정보 포함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( Date , Cache-Control, Content-Encoding, Content-type, Content-Length, Content-language, Expires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Request/ Response Header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98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266700" y="193675"/>
            <a:ext cx="8153400" cy="536575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Server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_ Server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98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E772701-5CEF-4BA8-9FB5-638B7B92521D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33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971600" y="1844824"/>
            <a:ext cx="4320480" cy="37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58775" indent="-358775">
              <a:lnSpc>
                <a:spcPts val="25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Security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4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266700" y="193675"/>
            <a:ext cx="8153400" cy="536575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Security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</p:txBody>
      </p:sp>
      <p:sp>
        <p:nvSpPr>
          <p:cNvPr id="4198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E772701-5CEF-4BA8-9FB5-638B7B92521D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34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36524" y="966788"/>
            <a:ext cx="8827963" cy="583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6213" indent="-176213">
              <a:lnSpc>
                <a:spcPts val="1600"/>
              </a:lnSpc>
              <a:defRPr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*** Spring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Security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Security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Filter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기반으로 하며 역할별 다양한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Filter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들을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제공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Filter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Chain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b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Filter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요청을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수신하여 실행하고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Filter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요청을 전달하는 역할을 하며</a:t>
            </a:r>
            <a:b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이들은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Order No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의해 순서대로 작동하며 이러한 필터 의 모음을 필터 체인이라 함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Filter </a:t>
            </a: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Filter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javax.servlet.Filter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인터페이스를 구현해서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만들어졌으며 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필요시에는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커스텀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Filter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구현할 수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있다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Filter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클래스가 제공하는 메서드를 이용해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 Security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등록할 수 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~.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addFilterBefore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NewFilter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BasicAuthenticationFilter.class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)</a:t>
            </a:r>
            <a:b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BasicAuthenticationFilter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 Filter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등록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b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~.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addFilter</a:t>
            </a:r>
            <a:r>
              <a:rPr lang="en-US" altLang="ko-KR" sz="1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After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NewFilter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BasicAuthenticationFilter.class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)</a:t>
            </a:r>
            <a:b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BasicAuthenticationFilter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 Filter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등록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33"/>
          <p:cNvGrpSpPr>
            <a:grpSpLocks/>
          </p:cNvGrpSpPr>
          <p:nvPr/>
        </p:nvGrpSpPr>
        <p:grpSpPr bwMode="auto">
          <a:xfrm>
            <a:off x="1588646" y="2367734"/>
            <a:ext cx="6264275" cy="2089150"/>
            <a:chOff x="201402" y="5100439"/>
            <a:chExt cx="6264696" cy="2088232"/>
          </a:xfrm>
        </p:grpSpPr>
        <p:pic>
          <p:nvPicPr>
            <p:cNvPr id="7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3448" y="5100439"/>
              <a:ext cx="5262650" cy="20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" name="그룹 5"/>
            <p:cNvGrpSpPr>
              <a:grpSpLocks/>
            </p:cNvGrpSpPr>
            <p:nvPr/>
          </p:nvGrpSpPr>
          <p:grpSpPr bwMode="auto">
            <a:xfrm>
              <a:off x="201402" y="5785353"/>
              <a:ext cx="1127745" cy="1054533"/>
              <a:chOff x="188640" y="2664626"/>
              <a:chExt cx="1127745" cy="1054533"/>
            </a:xfrm>
          </p:grpSpPr>
          <p:sp>
            <p:nvSpPr>
              <p:cNvPr id="18" name="직사각형 17"/>
              <p:cNvSpPr/>
              <p:nvPr/>
            </p:nvSpPr>
            <p:spPr bwMode="auto">
              <a:xfrm>
                <a:off x="391854" y="2665211"/>
                <a:ext cx="347685" cy="6347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2000"/>
                </a:schemeClr>
              </a:solidFill>
              <a:ln w="38100" cmpd="thickThin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TextBox 17"/>
              <p:cNvSpPr txBox="1">
                <a:spLocks noChangeArrowheads="1"/>
              </p:cNvSpPr>
              <p:nvPr/>
            </p:nvSpPr>
            <p:spPr bwMode="auto">
              <a:xfrm>
                <a:off x="188640" y="3303105"/>
                <a:ext cx="792215" cy="4157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latinLnBrk="1" hangingPunct="1">
                  <a:defRPr/>
                </a:pPr>
                <a:r>
                  <a:rPr kumimoji="0" lang="en-US" altLang="ko-KR" sz="105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Web</a:t>
                </a:r>
                <a:br>
                  <a:rPr kumimoji="0" lang="en-US" altLang="ko-KR" sz="105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</a:br>
                <a:r>
                  <a:rPr kumimoji="0" lang="en-US" altLang="ko-KR" sz="105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Browser</a:t>
                </a:r>
                <a:endParaRPr kumimoji="0" lang="ko-KR" altLang="en-US" sz="105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0" name="직선 화살표 연결선 19"/>
              <p:cNvCxnSpPr/>
              <p:nvPr/>
            </p:nvCxnSpPr>
            <p:spPr bwMode="auto">
              <a:xfrm>
                <a:off x="766529" y="2998439"/>
                <a:ext cx="449292" cy="1586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6"/>
              <p:cNvSpPr txBox="1">
                <a:spLocks noChangeArrowheads="1"/>
              </p:cNvSpPr>
              <p:nvPr/>
            </p:nvSpPr>
            <p:spPr bwMode="auto">
              <a:xfrm>
                <a:off x="679210" y="2706468"/>
                <a:ext cx="636631" cy="261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latinLnBrk="1" hangingPunct="1">
                  <a:defRPr/>
                </a:pPr>
                <a:r>
                  <a:rPr kumimoji="0" lang="en-US" altLang="ko-KR" sz="1050" b="1" dirty="0">
                    <a:solidFill>
                      <a:srgbClr val="0000FF"/>
                    </a:solidFill>
                    <a:latin typeface="맑은 고딕" pitchFamily="50" charset="-127"/>
                    <a:ea typeface="맑은 고딕" pitchFamily="50" charset="-127"/>
                  </a:rPr>
                  <a:t>HTTP</a:t>
                </a:r>
                <a:endParaRPr kumimoji="0" lang="ko-KR" altLang="en-US" sz="1050" b="1" dirty="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1425446" y="5757375"/>
              <a:ext cx="1728904" cy="755318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221030" y="5187713"/>
              <a:ext cx="3072018" cy="1632820"/>
            </a:xfrm>
            <a:prstGeom prst="rect">
              <a:avLst/>
            </a:prstGeom>
            <a:noFill/>
            <a:ln w="38100">
              <a:solidFill>
                <a:srgbClr val="FF66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608406" y="5998569"/>
              <a:ext cx="792215" cy="21580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57737" y="6799904"/>
              <a:ext cx="1200231" cy="253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50" b="1" dirty="0">
                  <a:solidFill>
                    <a:srgbClr val="7030A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Spring</a:t>
              </a:r>
              <a:r>
                <a:rPr lang="ko-KR" altLang="en-US" sz="1050" b="1" dirty="0">
                  <a:solidFill>
                    <a:srgbClr val="7030A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>
                  <a:solidFill>
                    <a:srgbClr val="7030A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Context</a:t>
              </a:r>
              <a:endParaRPr lang="ko-KR" altLang="en-US" sz="105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32"/>
            <p:cNvGrpSpPr>
              <a:grpSpLocks/>
            </p:cNvGrpSpPr>
            <p:nvPr/>
          </p:nvGrpSpPr>
          <p:grpSpPr bwMode="auto">
            <a:xfrm>
              <a:off x="4539768" y="5536729"/>
              <a:ext cx="876906" cy="417808"/>
              <a:chOff x="4539768" y="5536729"/>
              <a:chExt cx="876906" cy="417808"/>
            </a:xfrm>
          </p:grpSpPr>
          <p:grpSp>
            <p:nvGrpSpPr>
              <p:cNvPr id="14" name="그룹 15"/>
              <p:cNvGrpSpPr>
                <a:grpSpLocks/>
              </p:cNvGrpSpPr>
              <p:nvPr/>
            </p:nvGrpSpPr>
            <p:grpSpPr bwMode="auto">
              <a:xfrm>
                <a:off x="4581128" y="5536729"/>
                <a:ext cx="835546" cy="230832"/>
                <a:chOff x="4581128" y="5536729"/>
                <a:chExt cx="835546" cy="230832"/>
              </a:xfrm>
            </p:grpSpPr>
            <p:sp>
              <p:nvSpPr>
                <p:cNvPr id="16" name="모서리가 둥근 직사각형 15"/>
                <p:cNvSpPr/>
                <p:nvPr/>
              </p:nvSpPr>
              <p:spPr>
                <a:xfrm>
                  <a:off x="4581609" y="5579653"/>
                  <a:ext cx="792216" cy="144398"/>
                </a:xfrm>
                <a:prstGeom prst="roundRect">
                  <a:avLst/>
                </a:prstGeom>
                <a:noFill/>
                <a:ln w="12700">
                  <a:solidFill>
                    <a:srgbClr val="9966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7" name="TextBox 1"/>
                <p:cNvSpPr txBox="1">
                  <a:spLocks noChangeArrowheads="1"/>
                </p:cNvSpPr>
                <p:nvPr/>
              </p:nvSpPr>
              <p:spPr bwMode="auto">
                <a:xfrm>
                  <a:off x="4605511" y="5536729"/>
                  <a:ext cx="811163" cy="2308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r>
                    <a:rPr lang="en-US" altLang="ko-KR" sz="900" b="1">
                      <a:solidFill>
                        <a:srgbClr val="996633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Interceptor</a:t>
                  </a:r>
                  <a:endParaRPr lang="ko-KR" altLang="en-US" sz="900" b="1">
                    <a:solidFill>
                      <a:srgbClr val="996633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cxnSp>
            <p:nvCxnSpPr>
              <p:cNvPr id="15" name="꺾인 연결선 14"/>
              <p:cNvCxnSpPr/>
              <p:nvPr/>
            </p:nvCxnSpPr>
            <p:spPr>
              <a:xfrm rot="5400000" flipH="1" flipV="1">
                <a:off x="4450708" y="5742269"/>
                <a:ext cx="301492" cy="122246"/>
              </a:xfrm>
              <a:prstGeom prst="bentConnector3">
                <a:avLst>
                  <a:gd name="adj1" fmla="val 10039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6170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266700" y="193675"/>
            <a:ext cx="8153400" cy="536575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Security </a:t>
            </a:r>
            <a:endParaRPr lang="ko-KR" altLang="en-US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</p:txBody>
      </p:sp>
      <p:sp>
        <p:nvSpPr>
          <p:cNvPr id="4198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E772701-5CEF-4BA8-9FB5-638B7B92521D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35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36525" y="1134755"/>
            <a:ext cx="5299571" cy="4670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6213" indent="-176213">
              <a:lnSpc>
                <a:spcPts val="1700"/>
              </a:lnSpc>
              <a:defRPr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*** 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Filter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종류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필터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3525" indent="-263525" eaLnBrk="1" hangingPunct="1">
              <a:lnSpc>
                <a:spcPts val="17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CorsFilter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Origin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 허가된 사이트인가 확인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3525" indent="-263525" eaLnBrk="1" hangingPunct="1">
              <a:lnSpc>
                <a:spcPts val="17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CsrfFilter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Csrf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공격을 막는 필터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3525" indent="-263525" eaLnBrk="1" hangingPunct="1">
              <a:lnSpc>
                <a:spcPts val="17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UsernamePasswordAuthenticationFilter</a:t>
            </a:r>
            <a:r>
              <a:rPr lang="en-US" altLang="ko-KR" sz="1200" b="1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사용자명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(id)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비밀번호로 이뤄진 폼 기반 인증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3525" indent="-263525" eaLnBrk="1" hangingPunct="1">
              <a:lnSpc>
                <a:spcPts val="17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FilterSecurityInterceptor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200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권한 부여와 관련한 결정을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AccessDecisionManager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위임하여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권한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부여 결정 및 접근 제어 결정을 쉽게 만들어 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3525" indent="-263525" eaLnBrk="1" hangingPunct="1">
              <a:lnSpc>
                <a:spcPts val="17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SecurityContextPersistenceFilter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SecurityContextRepository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로드하고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저장하는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일을 담당함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3525" indent="-263525" eaLnBrk="1" hangingPunct="1">
              <a:lnSpc>
                <a:spcPts val="17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SessionManagementFilter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인증된 주체를 바탕으로 세션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트래킹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(tracking: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추적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처리해 단일 주체와 관련한 모든 세션들이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트래킹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되도록 도움 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3525" indent="-263525" eaLnBrk="1" hangingPunct="1">
              <a:lnSpc>
                <a:spcPts val="17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3525" indent="-263525" eaLnBrk="1" hangingPunct="1">
              <a:lnSpc>
                <a:spcPts val="17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ExceptionTranslationFilter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필터는 보호된 요청을 처리하는 동안 발생할 수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있는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예외의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라우팅과 위임을 처리함 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1" t="20201" r="16531" b="19994"/>
          <a:stretch>
            <a:fillRect/>
          </a:stretch>
        </p:blipFill>
        <p:spPr bwMode="auto">
          <a:xfrm>
            <a:off x="5436096" y="1412775"/>
            <a:ext cx="3600400" cy="296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27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266700" y="193675"/>
            <a:ext cx="8153400" cy="536575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Meiryo" panose="020B0604030504040204" pitchFamily="34" charset="-128"/>
              </a:rPr>
              <a:t>React Project</a:t>
            </a:r>
            <a:endParaRPr lang="ko-KR" altLang="en-US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</p:txBody>
      </p:sp>
      <p:sp>
        <p:nvSpPr>
          <p:cNvPr id="4198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E772701-5CEF-4BA8-9FB5-638B7B92521D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4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36525" y="1066666"/>
            <a:ext cx="8539931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65113" indent="-265113">
              <a:lnSpc>
                <a:spcPts val="1800"/>
              </a:lnSpc>
              <a:defRPr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React Project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구동원리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5113" indent="-265113">
              <a:lnSpc>
                <a:spcPts val="1800"/>
              </a:lnSpc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5113" indent="-265113">
              <a:lnSpc>
                <a:spcPts val="18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SPA (Single Page Application)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동작원리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교재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169p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참고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index.html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로딩 되면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body&gt;&lt;/body&gt;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랜더링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하면서 마지막에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bundle.js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스크립트를 로딩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bundle.js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index.js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포함하고 있고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index.js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실행되어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React.js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(React Component)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들을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root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엘리먼트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아래에 동적으로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랜더링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시켜준다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index.js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ReactDom.render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함수가 동적으로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엘리먼트를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우리 눈에 보이는 첫 화면으로 바뀌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주는것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하위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엘리먼트들은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render()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함수의 매개변수로 전달됨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그러므로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Page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root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하위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엘리먼트를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변경하므로 가능해진다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65113" indent="-265113">
              <a:lnSpc>
                <a:spcPts val="18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5113" indent="-265113">
              <a:lnSpc>
                <a:spcPts val="18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bundle.js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en-US" altLang="ko-KR" sz="1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시 만들어지는 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스크립트이며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index.js 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포함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개발자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도구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sources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탭의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 가능 하다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5113" indent="-265113">
              <a:lnSpc>
                <a:spcPts val="18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5113" indent="-265113">
              <a:lnSpc>
                <a:spcPts val="18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웹팩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Webpack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프런트엔드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프레임워크에서 가장 많이 사용되는 </a:t>
            </a:r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 </a:t>
            </a:r>
            <a:r>
              <a:rPr kumimoji="0"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번들러</a:t>
            </a:r>
            <a:r>
              <a:rPr kumimoji="0"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1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React-App</a:t>
            </a:r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모든 </a:t>
            </a:r>
            <a:r>
              <a:rPr kumimoji="0"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 </a:t>
            </a:r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들을 </a:t>
            </a:r>
            <a:r>
              <a:rPr kumimoji="0"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번들링</a:t>
            </a:r>
            <a:r>
              <a:rPr kumimoji="0"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빌드</a:t>
            </a:r>
            <a:r>
              <a:rPr kumimoji="0"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kumimoji="0"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index.html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</a:t>
            </a:r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브라우저에 제공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하기 위해 사용하는 </a:t>
            </a:r>
            <a:r>
              <a:rPr kumimoji="0"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도구</a:t>
            </a:r>
            <a:r>
              <a:rPr kumimoji="0"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 </a:t>
            </a:r>
            <a:r>
              <a:rPr kumimoji="0" lang="ko-KR" altLang="en-US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kumimoji="0" lang="en-US" altLang="ko-KR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React </a:t>
            </a:r>
            <a:r>
              <a:rPr kumimoji="0" lang="ko-KR" altLang="en-US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코드를 </a:t>
            </a:r>
            <a:r>
              <a:rPr kumimoji="0" lang="ko-KR" altLang="en-US" sz="1050" b="1" dirty="0" err="1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브라우져가</a:t>
            </a:r>
            <a:r>
              <a:rPr kumimoji="0" lang="ko-KR" altLang="en-US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인식할 수 있는 형식으로 변환 </a:t>
            </a:r>
            <a:r>
              <a:rPr kumimoji="0" lang="en-US" altLang="ko-KR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en-US" altLang="ko-KR" sz="105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05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package.json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script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기반으로 동작함</a:t>
            </a: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0" lang="en-US" altLang="ko-KR" sz="1100" b="1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100" b="1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( 00_React02~.ppt 9p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759" y="4583810"/>
            <a:ext cx="4114820" cy="197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7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266700" y="193675"/>
            <a:ext cx="8153400" cy="536575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Meiryo" panose="020B0604030504040204" pitchFamily="34" charset="-128"/>
              </a:rPr>
              <a:t>React Project</a:t>
            </a:r>
            <a:endParaRPr lang="ko-KR" altLang="en-US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</p:txBody>
      </p:sp>
      <p:sp>
        <p:nvSpPr>
          <p:cNvPr id="4198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E772701-5CEF-4BA8-9FB5-638B7B92521D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5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208533" y="1205458"/>
            <a:ext cx="7099771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>
              <a:defRPr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React Project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defRPr/>
            </a:pP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lvl="0" indent="-266700"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Porject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react01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]</a:t>
            </a:r>
            <a:b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package.json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메타데이터 정보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node.js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 목록 등을 포함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dependency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lvl="0" indent="-266700">
              <a:buFont typeface="Symbol" panose="05050102010706020507" pitchFamily="18" charset="2"/>
              <a:buChar char="Þ"/>
              <a:defRPr/>
            </a:pPr>
            <a:endParaRPr lang="en-US" altLang="ko-KR" sz="12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 public ] 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브라우저가 읽을 </a:t>
            </a:r>
            <a:r>
              <a:rPr lang="ko-KR" altLang="en-US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파일들이 있는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``</a:t>
            </a:r>
            <a:r>
              <a:rPr lang="ko-KR" altLang="en-US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곳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index.html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.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http://localhost:3000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가장 먼저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return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React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코드를 이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주입하여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브라우저가 코드를 실행할 수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있도록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-&gt; 3000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서버는 실행되면서 서버가 필요로 하는 리소스 화일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(html,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return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-&gt;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이때 브라우저는 처음으로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return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된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index.html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보여줌으로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첫화면이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.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유일한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Page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들은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React.js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생성되고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index.html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 </a:t>
            </a:r>
            <a:r>
              <a:rPr lang="ko-KR" altLang="en-US" sz="1200" b="1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엘리먼트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아래에 동적으로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랜더링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703" y="3584098"/>
            <a:ext cx="1828800" cy="195262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953" y="1205458"/>
            <a:ext cx="1485900" cy="209550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grpSp>
        <p:nvGrpSpPr>
          <p:cNvPr id="5" name="그룹 4"/>
          <p:cNvGrpSpPr/>
          <p:nvPr/>
        </p:nvGrpSpPr>
        <p:grpSpPr>
          <a:xfrm>
            <a:off x="1828800" y="4212404"/>
            <a:ext cx="4129907" cy="2528964"/>
            <a:chOff x="1828800" y="4212404"/>
            <a:chExt cx="4129907" cy="252896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28093" y="4293096"/>
              <a:ext cx="3230614" cy="2448272"/>
            </a:xfrm>
            <a:prstGeom prst="rect">
              <a:avLst/>
            </a:prstGeom>
          </p:spPr>
        </p:pic>
        <p:sp>
          <p:nvSpPr>
            <p:cNvPr id="4" name="자유형 3"/>
            <p:cNvSpPr/>
            <p:nvPr/>
          </p:nvSpPr>
          <p:spPr>
            <a:xfrm>
              <a:off x="1828800" y="4212404"/>
              <a:ext cx="1047964" cy="883796"/>
            </a:xfrm>
            <a:custGeom>
              <a:avLst/>
              <a:gdLst>
                <a:gd name="connsiteX0" fmla="*/ 133564 w 1047964"/>
                <a:gd name="connsiteY0" fmla="*/ 0 h 883796"/>
                <a:gd name="connsiteX1" fmla="*/ 102742 w 1047964"/>
                <a:gd name="connsiteY1" fmla="*/ 82194 h 883796"/>
                <a:gd name="connsiteX2" fmla="*/ 61645 w 1047964"/>
                <a:gd name="connsiteY2" fmla="*/ 174661 h 883796"/>
                <a:gd name="connsiteX3" fmla="*/ 30822 w 1047964"/>
                <a:gd name="connsiteY3" fmla="*/ 195209 h 883796"/>
                <a:gd name="connsiteX4" fmla="*/ 10274 w 1047964"/>
                <a:gd name="connsiteY4" fmla="*/ 256854 h 883796"/>
                <a:gd name="connsiteX5" fmla="*/ 0 w 1047964"/>
                <a:gd name="connsiteY5" fmla="*/ 287677 h 883796"/>
                <a:gd name="connsiteX6" fmla="*/ 10274 w 1047964"/>
                <a:gd name="connsiteY6" fmla="*/ 400693 h 883796"/>
                <a:gd name="connsiteX7" fmla="*/ 71919 w 1047964"/>
                <a:gd name="connsiteY7" fmla="*/ 472612 h 883796"/>
                <a:gd name="connsiteX8" fmla="*/ 92467 w 1047964"/>
                <a:gd name="connsiteY8" fmla="*/ 503434 h 883796"/>
                <a:gd name="connsiteX9" fmla="*/ 123290 w 1047964"/>
                <a:gd name="connsiteY9" fmla="*/ 513708 h 883796"/>
                <a:gd name="connsiteX10" fmla="*/ 205483 w 1047964"/>
                <a:gd name="connsiteY10" fmla="*/ 554805 h 883796"/>
                <a:gd name="connsiteX11" fmla="*/ 236306 w 1047964"/>
                <a:gd name="connsiteY11" fmla="*/ 565079 h 883796"/>
                <a:gd name="connsiteX12" fmla="*/ 267128 w 1047964"/>
                <a:gd name="connsiteY12" fmla="*/ 575353 h 883796"/>
                <a:gd name="connsiteX13" fmla="*/ 308225 w 1047964"/>
                <a:gd name="connsiteY13" fmla="*/ 585627 h 883796"/>
                <a:gd name="connsiteX14" fmla="*/ 369870 w 1047964"/>
                <a:gd name="connsiteY14" fmla="*/ 616450 h 883796"/>
                <a:gd name="connsiteX15" fmla="*/ 410966 w 1047964"/>
                <a:gd name="connsiteY15" fmla="*/ 636998 h 883796"/>
                <a:gd name="connsiteX16" fmla="*/ 472611 w 1047964"/>
                <a:gd name="connsiteY16" fmla="*/ 657547 h 883796"/>
                <a:gd name="connsiteX17" fmla="*/ 503434 w 1047964"/>
                <a:gd name="connsiteY17" fmla="*/ 667821 h 883796"/>
                <a:gd name="connsiteX18" fmla="*/ 534256 w 1047964"/>
                <a:gd name="connsiteY18" fmla="*/ 688369 h 883796"/>
                <a:gd name="connsiteX19" fmla="*/ 595901 w 1047964"/>
                <a:gd name="connsiteY19" fmla="*/ 708917 h 883796"/>
                <a:gd name="connsiteX20" fmla="*/ 626724 w 1047964"/>
                <a:gd name="connsiteY20" fmla="*/ 729466 h 883796"/>
                <a:gd name="connsiteX21" fmla="*/ 698643 w 1047964"/>
                <a:gd name="connsiteY21" fmla="*/ 760288 h 883796"/>
                <a:gd name="connsiteX22" fmla="*/ 750013 w 1047964"/>
                <a:gd name="connsiteY22" fmla="*/ 770562 h 883796"/>
                <a:gd name="connsiteX23" fmla="*/ 811658 w 1047964"/>
                <a:gd name="connsiteY23" fmla="*/ 791111 h 883796"/>
                <a:gd name="connsiteX24" fmla="*/ 842481 w 1047964"/>
                <a:gd name="connsiteY24" fmla="*/ 811659 h 883796"/>
                <a:gd name="connsiteX25" fmla="*/ 924674 w 1047964"/>
                <a:gd name="connsiteY25" fmla="*/ 832207 h 883796"/>
                <a:gd name="connsiteX26" fmla="*/ 955497 w 1047964"/>
                <a:gd name="connsiteY26" fmla="*/ 842481 h 883796"/>
                <a:gd name="connsiteX27" fmla="*/ 1047964 w 1047964"/>
                <a:gd name="connsiteY27" fmla="*/ 883578 h 883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7964" h="883796">
                  <a:moveTo>
                    <a:pt x="133564" y="0"/>
                  </a:moveTo>
                  <a:cubicBezTo>
                    <a:pt x="109208" y="121780"/>
                    <a:pt x="141221" y="-4384"/>
                    <a:pt x="102742" y="82194"/>
                  </a:cubicBezTo>
                  <a:cubicBezTo>
                    <a:pt x="86466" y="118814"/>
                    <a:pt x="89546" y="146761"/>
                    <a:pt x="61645" y="174661"/>
                  </a:cubicBezTo>
                  <a:cubicBezTo>
                    <a:pt x="52913" y="183392"/>
                    <a:pt x="41096" y="188360"/>
                    <a:pt x="30822" y="195209"/>
                  </a:cubicBezTo>
                  <a:lnTo>
                    <a:pt x="10274" y="256854"/>
                  </a:lnTo>
                  <a:lnTo>
                    <a:pt x="0" y="287677"/>
                  </a:lnTo>
                  <a:cubicBezTo>
                    <a:pt x="3425" y="325349"/>
                    <a:pt x="2348" y="363705"/>
                    <a:pt x="10274" y="400693"/>
                  </a:cubicBezTo>
                  <a:cubicBezTo>
                    <a:pt x="15288" y="424094"/>
                    <a:pt x="63323" y="459718"/>
                    <a:pt x="71919" y="472612"/>
                  </a:cubicBezTo>
                  <a:cubicBezTo>
                    <a:pt x="78768" y="482886"/>
                    <a:pt x="82825" y="495720"/>
                    <a:pt x="92467" y="503434"/>
                  </a:cubicBezTo>
                  <a:cubicBezTo>
                    <a:pt x="100924" y="510199"/>
                    <a:pt x="113016" y="510283"/>
                    <a:pt x="123290" y="513708"/>
                  </a:cubicBezTo>
                  <a:cubicBezTo>
                    <a:pt x="159153" y="549573"/>
                    <a:pt x="134649" y="531194"/>
                    <a:pt x="205483" y="554805"/>
                  </a:cubicBezTo>
                  <a:lnTo>
                    <a:pt x="236306" y="565079"/>
                  </a:lnTo>
                  <a:cubicBezTo>
                    <a:pt x="246580" y="568504"/>
                    <a:pt x="256622" y="572726"/>
                    <a:pt x="267128" y="575353"/>
                  </a:cubicBezTo>
                  <a:lnTo>
                    <a:pt x="308225" y="585627"/>
                  </a:lnTo>
                  <a:cubicBezTo>
                    <a:pt x="345685" y="623089"/>
                    <a:pt x="309277" y="593728"/>
                    <a:pt x="369870" y="616450"/>
                  </a:cubicBezTo>
                  <a:cubicBezTo>
                    <a:pt x="384210" y="621828"/>
                    <a:pt x="396746" y="631310"/>
                    <a:pt x="410966" y="636998"/>
                  </a:cubicBezTo>
                  <a:cubicBezTo>
                    <a:pt x="431077" y="645042"/>
                    <a:pt x="452063" y="650697"/>
                    <a:pt x="472611" y="657547"/>
                  </a:cubicBezTo>
                  <a:lnTo>
                    <a:pt x="503434" y="667821"/>
                  </a:lnTo>
                  <a:cubicBezTo>
                    <a:pt x="513708" y="674670"/>
                    <a:pt x="522972" y="683354"/>
                    <a:pt x="534256" y="688369"/>
                  </a:cubicBezTo>
                  <a:cubicBezTo>
                    <a:pt x="554049" y="697166"/>
                    <a:pt x="595901" y="708917"/>
                    <a:pt x="595901" y="708917"/>
                  </a:cubicBezTo>
                  <a:cubicBezTo>
                    <a:pt x="606175" y="715767"/>
                    <a:pt x="616003" y="723339"/>
                    <a:pt x="626724" y="729466"/>
                  </a:cubicBezTo>
                  <a:cubicBezTo>
                    <a:pt x="649595" y="742535"/>
                    <a:pt x="673027" y="753884"/>
                    <a:pt x="698643" y="760288"/>
                  </a:cubicBezTo>
                  <a:cubicBezTo>
                    <a:pt x="715584" y="764523"/>
                    <a:pt x="733166" y="765967"/>
                    <a:pt x="750013" y="770562"/>
                  </a:cubicBezTo>
                  <a:cubicBezTo>
                    <a:pt x="770910" y="776261"/>
                    <a:pt x="793636" y="779097"/>
                    <a:pt x="811658" y="791111"/>
                  </a:cubicBezTo>
                  <a:cubicBezTo>
                    <a:pt x="821932" y="797960"/>
                    <a:pt x="830876" y="807439"/>
                    <a:pt x="842481" y="811659"/>
                  </a:cubicBezTo>
                  <a:cubicBezTo>
                    <a:pt x="869022" y="821310"/>
                    <a:pt x="897882" y="823277"/>
                    <a:pt x="924674" y="832207"/>
                  </a:cubicBezTo>
                  <a:lnTo>
                    <a:pt x="955497" y="842481"/>
                  </a:lnTo>
                  <a:cubicBezTo>
                    <a:pt x="1025690" y="889277"/>
                    <a:pt x="992446" y="883578"/>
                    <a:pt x="1047964" y="883578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486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266700" y="193675"/>
            <a:ext cx="8153400" cy="536575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Meiryo" panose="020B0604030504040204" pitchFamily="34" charset="-128"/>
              </a:rPr>
              <a:t>React Project</a:t>
            </a:r>
            <a:endParaRPr lang="ko-KR" altLang="en-US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</p:txBody>
      </p:sp>
      <p:sp>
        <p:nvSpPr>
          <p:cNvPr id="4198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E772701-5CEF-4BA8-9FB5-638B7B92521D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6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36525" y="966788"/>
            <a:ext cx="7819851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66700" indent="-266700"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]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애플리케이션의 소스 코드가 있는 </a:t>
            </a:r>
            <a:r>
              <a:rPr lang="ko-KR" altLang="en-US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곳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index.js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. Index.html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함께 가장먼저 실행되는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코드로써 앱의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진입점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코드가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 Component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root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영역에 추가한다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App.js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기본으로 생성된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React Component 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함수형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Component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로써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App()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정의되어 있음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.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JSX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표현식을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반환하며 이 표현식은 브라우저가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궁극적으로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DOM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렌더링할 것을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정의하고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66700" indent="-266700">
              <a:buFont typeface="Symbol" panose="05050102010706020507" pitchFamily="18" charset="2"/>
              <a:buChar char="Þ"/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buFont typeface="Symbol" panose="05050102010706020507" pitchFamily="18" charset="2"/>
              <a:buChar char="Þ"/>
              <a:defRPr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buFont typeface="Symbol" panose="05050102010706020507" pitchFamily="18" charset="2"/>
              <a:buChar char="Þ"/>
              <a:defRPr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buFont typeface="Symbol" panose="05050102010706020507" pitchFamily="18" charset="2"/>
              <a:buChar char="Þ"/>
              <a:defRPr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React 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 명 규칙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JS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에서는 대부분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camel-case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표기를 선호하는 반면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React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 명은 </a:t>
            </a:r>
            <a:r>
              <a:rPr lang="en-US" altLang="ko-KR" sz="1200" b="1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pascal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-case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표기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JSX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요소가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컴포넌트이지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HTML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태그가 아님을 명백히 구분하기 위함이다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그러므로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App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app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표기하면 브라우저는 오류를 발생시킬 수 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Pascal-Case (</a:t>
            </a:r>
            <a:r>
              <a:rPr lang="ko-KR" altLang="en-US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파스칼 표기법</a:t>
            </a: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단어를 붙여 한 단어로 표기할 때</a:t>
            </a: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단어의 첫 문자를 대문자</a:t>
            </a:r>
            <a:r>
              <a:rPr lang="ko-KR" altLang="en-US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표기하는 표기법</a:t>
            </a:r>
            <a:endParaRPr lang="en-US" altLang="ko-KR" sz="1200" b="1" dirty="0" smtClean="0">
              <a:solidFill>
                <a:schemeClr val="accent4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buFont typeface="Symbol" panose="05050102010706020507" pitchFamily="18" charset="2"/>
              <a:buChar char="Þ"/>
              <a:defRPr/>
            </a:pPr>
            <a:endParaRPr lang="ko-KR" altLang="en-US" sz="1200" b="1" dirty="0" smtClean="0">
              <a:solidFill>
                <a:srgbClr val="0066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404664"/>
            <a:ext cx="1628775" cy="233362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996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266700" y="193675"/>
            <a:ext cx="8153400" cy="536575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Meiryo" panose="020B0604030504040204" pitchFamily="34" charset="-128"/>
              </a:rPr>
              <a:t>React </a:t>
            </a:r>
            <a:r>
              <a:rPr lang="en-US" altLang="ko-KR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Project </a:t>
            </a:r>
            <a:r>
              <a:rPr lang="ko-KR" altLang="en-US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실습</a:t>
            </a:r>
            <a:endParaRPr lang="ko-KR" altLang="en-US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</p:txBody>
      </p:sp>
      <p:sp>
        <p:nvSpPr>
          <p:cNvPr id="4198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E772701-5CEF-4BA8-9FB5-638B7B92521D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7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36524" y="966788"/>
            <a:ext cx="8395915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66700" indent="-266700"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💎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List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김다정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React &amp;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스프링부트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 3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66700" indent="-266700"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필요한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defRPr/>
            </a:pP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 material-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 설치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프로젝트내에서  설치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66700" indent="-266700">
              <a:defRPr/>
            </a:pP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lvl="0" indent="-266700">
              <a:buFont typeface="Symbol" panose="05050102010706020507" pitchFamily="18" charset="2"/>
              <a:buChar char="Þ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이를 이용하면 별도로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위한 컴포넌트나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CSS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작성하지 않아도 됨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install @material-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/core    </a:t>
            </a:r>
            <a:r>
              <a:rPr lang="en-US" altLang="ko-KR" sz="1200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en-US" altLang="ko-KR" sz="120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material-</a:t>
            </a:r>
            <a:r>
              <a:rPr lang="en-US" altLang="ko-KR" sz="1200" dirty="0" err="1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en-US" altLang="ko-KR" sz="120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위한 </a:t>
            </a:r>
            <a:r>
              <a:rPr lang="en-US" altLang="ko-KR" sz="1200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core </a:t>
            </a:r>
            <a:r>
              <a:rPr lang="ko-KR" altLang="en-US" sz="1200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 </a:t>
            </a:r>
            <a:r>
              <a:rPr lang="en-US" altLang="ko-KR" sz="1200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install @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material-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/icons    </a:t>
            </a:r>
            <a:r>
              <a:rPr lang="en-US" altLang="ko-KR" sz="120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200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사용할 </a:t>
            </a:r>
            <a:r>
              <a:rPr lang="en-US" altLang="ko-KR" sz="1200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icon </a:t>
            </a:r>
            <a:r>
              <a:rPr lang="ko-KR" altLang="en-US" sz="1200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위한 패키지 </a:t>
            </a:r>
            <a:endParaRPr lang="en-US" altLang="ko-KR" sz="1200" dirty="0" smtClean="0">
              <a:solidFill>
                <a:srgbClr val="008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buFont typeface="Symbol" panose="05050102010706020507" pitchFamily="18" charset="2"/>
              <a:buChar char="Þ"/>
              <a:defRPr/>
            </a:pPr>
            <a:endParaRPr lang="en-US" altLang="ko-KR" sz="1200" b="1" dirty="0">
              <a:solidFill>
                <a:srgbClr val="008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buFont typeface="Symbol" panose="05050102010706020507" pitchFamily="18" charset="2"/>
              <a:buChar char="Þ"/>
              <a:defRPr/>
            </a:pPr>
            <a:r>
              <a:rPr lang="ko-KR" altLang="en-US" sz="1200" b="1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설치오류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발생시 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메모장 참고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 err="1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install </a:t>
            </a: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–force</a:t>
            </a:r>
            <a:b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로컬에 </a:t>
            </a:r>
            <a:r>
              <a:rPr lang="ko-KR" altLang="en-US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</a:t>
            </a:r>
            <a:r>
              <a:rPr lang="ko-KR" altLang="en-US" sz="1200" b="1" dirty="0" err="1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복제본이</a:t>
            </a:r>
            <a:r>
              <a:rPr lang="ko-KR" altLang="en-US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존재하더라도 다시 온라인에서 다운로드 받는다</a:t>
            </a: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 err="1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install --</a:t>
            </a: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legacy-peer-deps</a:t>
            </a:r>
            <a:b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마치 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 이하에서 동작하던 것처럼 </a:t>
            </a:r>
            <a:r>
              <a:rPr lang="en-US" altLang="ko-KR" sz="1200" b="1" dirty="0" err="1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peerDependencies</a:t>
            </a:r>
            <a:r>
              <a:rPr lang="ko-KR" altLang="en-US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무시한다</a:t>
            </a: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 err="1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set legacy-peer-deps </a:t>
            </a: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b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en-US" altLang="ko-KR" sz="1200" b="1" dirty="0" err="1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install</a:t>
            </a:r>
            <a:r>
              <a:rPr lang="ko-KR" altLang="en-US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legacy-peer-deps</a:t>
            </a:r>
            <a:r>
              <a:rPr lang="ko-KR" altLang="en-US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동작하도록 설정한다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( </a:t>
            </a:r>
            <a:r>
              <a:rPr lang="en-US" altLang="ko-KR" sz="1200" b="1" dirty="0" err="1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ko-KR" altLang="en-US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권장하지 않는 방법이다</a:t>
            </a: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)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 react-router-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dom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50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React</a:t>
            </a:r>
            <a:r>
              <a:rPr lang="ko-KR" altLang="en-US" sz="1050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50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클라이언트 </a:t>
            </a:r>
            <a:r>
              <a:rPr lang="ko-KR" altLang="en-US" sz="1050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사이드 라우팅 라이브러리</a:t>
            </a:r>
            <a:r>
              <a:rPr lang="en-US" altLang="ko-KR" sz="1050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</a:p>
          <a:p>
            <a:pPr marL="266700" indent="-266700">
              <a:defRPr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=&gt;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npm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install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react-router-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dom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defRPr/>
            </a:pP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66700" indent="-266700"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**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axios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</a:p>
          <a:p>
            <a:pPr marL="266700" indent="-266700">
              <a:defRPr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=&gt;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Meiryo" panose="020B0604030504040204" pitchFamily="34" charset="-128"/>
              </a:rPr>
              <a:t>npm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Meiryo" panose="020B0604030504040204" pitchFamily="34" charset="-128"/>
              </a:rPr>
              <a:t>install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Meiryo" panose="020B0604030504040204" pitchFamily="34" charset="-128"/>
              </a:rPr>
              <a:t>axios</a:t>
            </a:r>
            <a:endParaRPr lang="en-US" altLang="ko-KR" sz="1200" b="1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  <a:p>
            <a:pPr marL="266700" indent="-266700">
              <a:defRPr/>
            </a:pP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 react version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package.json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defRPr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버전변경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install react@^17.0.2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react-dom@17.0.2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277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266700" y="193675"/>
            <a:ext cx="8153400" cy="536575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Meiryo" panose="020B0604030504040204" pitchFamily="34" charset="-128"/>
              </a:rPr>
              <a:t>React Project </a:t>
            </a:r>
            <a:r>
              <a:rPr lang="ko-KR" altLang="en-US" b="1" dirty="0">
                <a:latin typeface="맑은 고딕" panose="020B0503020000020004" pitchFamily="50" charset="-127"/>
                <a:ea typeface="Meiryo" panose="020B0604030504040204" pitchFamily="34" charset="-128"/>
              </a:rPr>
              <a:t>실습</a:t>
            </a:r>
            <a:endParaRPr lang="ko-KR" altLang="en-US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</p:txBody>
      </p:sp>
      <p:sp>
        <p:nvSpPr>
          <p:cNvPr id="4198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E772701-5CEF-4BA8-9FB5-638B7B92521D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8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36525" y="966788"/>
            <a:ext cx="7226374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💎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List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김다정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React &amp;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스프링부트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 3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6213" indent="-176213">
              <a:buFont typeface="Symbol" panose="05050102010706020507" pitchFamily="18" charset="2"/>
              <a:buChar char="Þ"/>
              <a:defRPr/>
            </a:pP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defRPr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1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( 177 p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 완성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=&gt;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실행결과 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--------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</a:p>
          <a:p>
            <a:pPr marL="266700" indent="-266700">
              <a:buAutoNum type="arabicPeriod"/>
              <a:defRPr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0" indent="0"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2) props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&amp; state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적용 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buFont typeface="Symbol" panose="05050102010706020507" pitchFamily="18" charset="2"/>
              <a:buChar char="Þ"/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App.js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item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넘기기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( 3-10, 3-11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material-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defRPr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 Server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완성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signin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signup, board )</a:t>
            </a:r>
          </a:p>
          <a:p>
            <a:pPr marL="176213" indent="-176213"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start -&gt; index.html </a:t>
            </a:r>
            <a:endParaRPr lang="ko-KR" altLang="en-US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412776"/>
            <a:ext cx="27146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266700" y="193675"/>
            <a:ext cx="8153400" cy="536575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Meiryo" panose="020B0604030504040204" pitchFamily="34" charset="-128"/>
              </a:rPr>
              <a:t>React Project </a:t>
            </a:r>
            <a:r>
              <a:rPr lang="ko-KR" altLang="en-US" b="1" dirty="0">
                <a:latin typeface="맑은 고딕" panose="020B0503020000020004" pitchFamily="50" charset="-127"/>
                <a:ea typeface="Meiryo" panose="020B0604030504040204" pitchFamily="34" charset="-128"/>
              </a:rPr>
              <a:t>실습</a:t>
            </a:r>
            <a:endParaRPr lang="ko-KR" altLang="en-US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</p:txBody>
      </p:sp>
      <p:sp>
        <p:nvSpPr>
          <p:cNvPr id="4198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E772701-5CEF-4BA8-9FB5-638B7B92521D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9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36525" y="966788"/>
            <a:ext cx="7226374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6213" indent="-176213"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완성된 전체 프로젝트구조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4.1) React Project ( react01/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)</a:t>
            </a:r>
          </a:p>
          <a:p>
            <a:pPr marL="176213" indent="-176213">
              <a:defRPr/>
            </a:pP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App.js :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layout , /board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service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ApiService.js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call()_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서버요청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signin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signout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(), signup()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buFont typeface="Symbol" panose="05050102010706020507" pitchFamily="18" charset="2"/>
              <a:buChar char="Þ"/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service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/app-config.js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기본값 정의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API_BASE_URL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buFont typeface="Symbol" panose="05050102010706020507" pitchFamily="18" charset="2"/>
              <a:buChar char="Þ"/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smtClean="0">
                <a:solidFill>
                  <a:srgbClr val="9966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/Login.js</a:t>
            </a:r>
          </a:p>
          <a:p>
            <a:pPr marL="176213" indent="-176213">
              <a:buFont typeface="Symbol" panose="05050102010706020507" pitchFamily="18" charset="2"/>
              <a:buChar char="Þ"/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smtClean="0">
                <a:solidFill>
                  <a:srgbClr val="9966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/SignUp.js</a:t>
            </a:r>
          </a:p>
          <a:p>
            <a:pPr marL="176213" indent="-176213">
              <a:buFont typeface="Symbol" panose="05050102010706020507" pitchFamily="18" charset="2"/>
              <a:buChar char="Þ"/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smtClean="0">
                <a:solidFill>
                  <a:srgbClr val="9966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/Todo.js</a:t>
            </a:r>
          </a:p>
          <a:p>
            <a:pPr marL="176213" indent="-176213">
              <a:buFont typeface="Symbol" panose="05050102010706020507" pitchFamily="18" charset="2"/>
              <a:buChar char="Þ"/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>
                <a:solidFill>
                  <a:srgbClr val="9966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/AddTodo.js</a:t>
            </a:r>
          </a:p>
          <a:p>
            <a:pPr marL="176213" indent="-176213">
              <a:buFont typeface="Symbol" panose="05050102010706020507" pitchFamily="18" charset="2"/>
              <a:buChar char="Þ"/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buFont typeface="Symbol" panose="05050102010706020507" pitchFamily="18" charset="2"/>
              <a:buChar char="Þ"/>
              <a:defRPr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defRPr/>
            </a:pP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defRPr/>
            </a:pP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44680" y="193675"/>
            <a:ext cx="1447800" cy="6543675"/>
            <a:chOff x="6300192" y="193675"/>
            <a:chExt cx="1447800" cy="654367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0192" y="193675"/>
              <a:ext cx="1447800" cy="6543675"/>
            </a:xfrm>
            <a:prstGeom prst="rect">
              <a:avLst/>
            </a:prstGeom>
          </p:spPr>
        </p:pic>
        <p:sp>
          <p:nvSpPr>
            <p:cNvPr id="10" name="오른쪽 대괄호 9"/>
            <p:cNvSpPr/>
            <p:nvPr/>
          </p:nvSpPr>
          <p:spPr>
            <a:xfrm>
              <a:off x="7470879" y="2420888"/>
              <a:ext cx="125457" cy="864096"/>
            </a:xfrm>
            <a:prstGeom prst="rightBracket">
              <a:avLst/>
            </a:prstGeom>
            <a:ln w="25400">
              <a:solidFill>
                <a:srgbClr val="FFFF00"/>
              </a:solidFill>
              <a:headEnd type="none" w="med" len="med"/>
              <a:tailEnd type="triangle" w="sm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대괄호 15"/>
            <p:cNvSpPr/>
            <p:nvPr/>
          </p:nvSpPr>
          <p:spPr>
            <a:xfrm>
              <a:off x="7524328" y="3443856"/>
              <a:ext cx="72008" cy="489200"/>
            </a:xfrm>
            <a:prstGeom prst="rightBracket">
              <a:avLst/>
            </a:prstGeom>
            <a:ln w="25400">
              <a:solidFill>
                <a:schemeClr val="tx2">
                  <a:lumMod val="20000"/>
                  <a:lumOff val="80000"/>
                </a:schemeClr>
              </a:solidFill>
              <a:headEnd type="none" w="med" len="med"/>
              <a:tailEnd type="triangle" w="sm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6473352" y="2262584"/>
              <a:ext cx="0" cy="3600400"/>
            </a:xfrm>
            <a:prstGeom prst="line">
              <a:avLst/>
            </a:prstGeom>
            <a:ln w="25400">
              <a:solidFill>
                <a:srgbClr val="92D050"/>
              </a:solidFill>
              <a:headEnd type="none" w="med" len="med"/>
              <a:tailEnd type="triangle" w="sm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549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진경슬라이드">
      <a:majorFont>
        <a:latin typeface="Meiryo"/>
        <a:ea typeface="휴먼모음T"/>
        <a:cs typeface=""/>
      </a:majorFont>
      <a:minorFont>
        <a:latin typeface="Meiryo"/>
        <a:ea typeface="휴먼모음T"/>
        <a:cs typeface="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12700">
          <a:solidFill>
            <a:schemeClr val="accent2">
              <a:lumMod val="7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accent2">
              <a:lumMod val="50000"/>
            </a:schemeClr>
          </a:solidFill>
          <a:headEnd type="none" w="med" len="med"/>
          <a:tailEnd type="triangle" w="sm" len="med"/>
        </a:ln>
      </a:spPr>
      <a:bodyPr/>
      <a:lstStyle/>
      <a:style>
        <a:lnRef idx="2">
          <a:schemeClr val="accent5"/>
        </a:lnRef>
        <a:fillRef idx="0">
          <a:schemeClr val="accent5"/>
        </a:fillRef>
        <a:effectRef idx="1">
          <a:schemeClr val="accent5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고려청자">
    <a:dk1>
      <a:sysClr val="windowText" lastClr="000000"/>
    </a:dk1>
    <a:lt1>
      <a:sysClr val="window" lastClr="FFFFFF"/>
    </a:lt1>
    <a:dk2>
      <a:srgbClr val="005466"/>
    </a:dk2>
    <a:lt2>
      <a:srgbClr val="D9F3F4"/>
    </a:lt2>
    <a:accent1>
      <a:srgbClr val="3F949A"/>
    </a:accent1>
    <a:accent2>
      <a:srgbClr val="4764B0"/>
    </a:accent2>
    <a:accent3>
      <a:srgbClr val="4FADD1"/>
    </a:accent3>
    <a:accent4>
      <a:srgbClr val="85B692"/>
    </a:accent4>
    <a:accent5>
      <a:srgbClr val="6B94E2"/>
    </a:accent5>
    <a:accent6>
      <a:srgbClr val="819BAB"/>
    </a:accent6>
    <a:hlink>
      <a:srgbClr val="7C0808"/>
    </a:hlink>
    <a:folHlink>
      <a:srgbClr val="0D35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30771</TotalTime>
  <Words>1681</Words>
  <Application>Microsoft Office PowerPoint</Application>
  <PresentationFormat>화면 슬라이드 쇼(4:3)</PresentationFormat>
  <Paragraphs>511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Wingdings 2</vt:lpstr>
      <vt:lpstr>Meiryo</vt:lpstr>
      <vt:lpstr>굴림</vt:lpstr>
      <vt:lpstr>Symbol</vt:lpstr>
      <vt:lpstr>휴먼모음T</vt:lpstr>
      <vt:lpstr>Wingdings</vt:lpstr>
      <vt:lpstr>맑은 고딕</vt:lpstr>
      <vt:lpstr>가을</vt:lpstr>
      <vt:lpstr>PowerPoint 프레젠테이션</vt:lpstr>
      <vt:lpstr>** references</vt:lpstr>
      <vt:lpstr>React Project</vt:lpstr>
      <vt:lpstr>React Project</vt:lpstr>
      <vt:lpstr>React Project</vt:lpstr>
      <vt:lpstr>React Project</vt:lpstr>
      <vt:lpstr>React Project 실습</vt:lpstr>
      <vt:lpstr>React Project 실습</vt:lpstr>
      <vt:lpstr>React Project 실습</vt:lpstr>
      <vt:lpstr>React Project 실습</vt:lpstr>
      <vt:lpstr>React Project 실습 _user 인증과정</vt:lpstr>
      <vt:lpstr>Server 와 연동1 _ Front</vt:lpstr>
      <vt:lpstr>SOP , CORS</vt:lpstr>
      <vt:lpstr>JWT (JSON Web Token) https://blog.naver.com/seek316/222410946965 </vt:lpstr>
      <vt:lpstr>JWT (JSON Web Token) https://blog.naver.com/seek316/222410946965 </vt:lpstr>
      <vt:lpstr>JWT (JSON Web Token)</vt:lpstr>
      <vt:lpstr>브라우져 Storage_ Local_Storage &amp; Session_Storage</vt:lpstr>
      <vt:lpstr>브라우져 Storage_ Local_Storage &amp; Session_Storage</vt:lpstr>
      <vt:lpstr>브라우져 Storage _ Cookie ( https://ko.javascript.info/cookie ) </vt:lpstr>
      <vt:lpstr>브라우져 Storage _ Cookie ( https://ko.javascript.info/cookie ) </vt:lpstr>
      <vt:lpstr>Axios</vt:lpstr>
      <vt:lpstr>Axios</vt:lpstr>
      <vt:lpstr>Axios</vt:lpstr>
      <vt:lpstr>Axios</vt:lpstr>
      <vt:lpstr>Axios 설치</vt:lpstr>
      <vt:lpstr>HttpStatus Code_1XX</vt:lpstr>
      <vt:lpstr>HttpStatus Code_2XX</vt:lpstr>
      <vt:lpstr>HttpStatus Code_3XX</vt:lpstr>
      <vt:lpstr>HttpStatus Code_4XX</vt:lpstr>
      <vt:lpstr>HttpStatus Code_4XX</vt:lpstr>
      <vt:lpstr>HttpStatus Code_5XX</vt:lpstr>
      <vt:lpstr>Header 설정</vt:lpstr>
      <vt:lpstr>Server 와 연동2 _ Server</vt:lpstr>
      <vt:lpstr>Spring Security  </vt:lpstr>
      <vt:lpstr>Spring Security </vt:lpstr>
    </vt:vector>
  </TitlesOfParts>
  <Company>Howon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pc</dc:creator>
  <cp:lastModifiedBy>user</cp:lastModifiedBy>
  <cp:revision>1806</cp:revision>
  <dcterms:created xsi:type="dcterms:W3CDTF">2010-07-01T12:22:11Z</dcterms:created>
  <dcterms:modified xsi:type="dcterms:W3CDTF">2023-07-26T08:53:59Z</dcterms:modified>
</cp:coreProperties>
</file>