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708" r:id="rId5"/>
    <p:sldMasterId id="2147483720" r:id="rId6"/>
  </p:sldMasterIdLst>
  <p:notesMasterIdLst>
    <p:notesMasterId r:id="rId49"/>
  </p:notesMasterIdLst>
  <p:sldIdLst>
    <p:sldId id="268" r:id="rId7"/>
    <p:sldId id="262" r:id="rId8"/>
    <p:sldId id="269" r:id="rId9"/>
    <p:sldId id="272" r:id="rId10"/>
    <p:sldId id="271" r:id="rId11"/>
    <p:sldId id="273" r:id="rId12"/>
    <p:sldId id="288" r:id="rId13"/>
    <p:sldId id="289" r:id="rId14"/>
    <p:sldId id="290" r:id="rId15"/>
    <p:sldId id="291" r:id="rId16"/>
    <p:sldId id="297" r:id="rId17"/>
    <p:sldId id="298" r:id="rId18"/>
    <p:sldId id="292" r:id="rId19"/>
    <p:sldId id="280" r:id="rId20"/>
    <p:sldId id="277" r:id="rId21"/>
    <p:sldId id="299" r:id="rId22"/>
    <p:sldId id="300" r:id="rId23"/>
    <p:sldId id="312" r:id="rId24"/>
    <p:sldId id="311" r:id="rId25"/>
    <p:sldId id="313" r:id="rId26"/>
    <p:sldId id="302" r:id="rId27"/>
    <p:sldId id="303" r:id="rId28"/>
    <p:sldId id="304" r:id="rId29"/>
    <p:sldId id="275" r:id="rId30"/>
    <p:sldId id="317" r:id="rId31"/>
    <p:sldId id="316" r:id="rId32"/>
    <p:sldId id="305" r:id="rId33"/>
    <p:sldId id="314" r:id="rId34"/>
    <p:sldId id="310" r:id="rId35"/>
    <p:sldId id="321" r:id="rId36"/>
    <p:sldId id="320" r:id="rId37"/>
    <p:sldId id="306" r:id="rId38"/>
    <p:sldId id="307" r:id="rId39"/>
    <p:sldId id="308" r:id="rId40"/>
    <p:sldId id="319" r:id="rId41"/>
    <p:sldId id="276" r:id="rId42"/>
    <p:sldId id="282" r:id="rId43"/>
    <p:sldId id="294" r:id="rId44"/>
    <p:sldId id="295" r:id="rId45"/>
    <p:sldId id="293" r:id="rId46"/>
    <p:sldId id="283" r:id="rId47"/>
    <p:sldId id="284" r:id="rId4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A249"/>
    <a:srgbClr val="82985E"/>
    <a:srgbClr val="A9A939"/>
    <a:srgbClr val="808000"/>
    <a:srgbClr val="666633"/>
    <a:srgbClr val="006600"/>
    <a:srgbClr val="6600CC"/>
    <a:srgbClr val="600000"/>
    <a:srgbClr val="F37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9" autoAdjust="0"/>
    <p:restoredTop sz="94660"/>
  </p:normalViewPr>
  <p:slideViewPr>
    <p:cSldViewPr>
      <p:cViewPr>
        <p:scale>
          <a:sx n="75" d="100"/>
          <a:sy n="75" d="100"/>
        </p:scale>
        <p:origin x="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D97ADBC-720D-4F85-A4FB-38FF49AA63B6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1B03FD0-C96F-4D88-9FE9-B8260FA100F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4575C-9EB0-41EF-9A9E-3CE01BA8CC38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8D24E-6FAC-42BA-B989-04C2F7CC1E0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5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5426D-6FB0-4C3E-A03C-F4DB8B1BFFD0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25993-939A-448B-BD3B-30340F11601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A1BCB-3F47-4192-848A-1D903DDB863C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A50A7-0C4D-44BA-94C7-1D49B6BB3CB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2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184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42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75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940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22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383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919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6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FA6-786A-4D7E-8528-4D4C5D92844E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7948E-34ED-452F-874A-2A9577D6984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17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1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24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810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855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262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186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775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435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5644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BFB3B-73EF-4C47-82CE-E05431E6BE00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AA5D0-7480-49FE-AACC-E53312B43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781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9796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249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240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985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648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6593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5917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7532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6551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76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BEF2A-4AFB-4034-8FF8-E0AAB68A6EF2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D7E2E-3C0C-43B0-9094-B8E4A5CC398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156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29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4486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3923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1989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1141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030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271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2331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7532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38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EDF89-D605-41EB-980C-64E1FABB869C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E2878-330D-4DB4-BDF0-FB3CAB40096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210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891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672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9218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6278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3402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5859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5679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548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699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3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0D7D3-DDEA-436D-965E-52E45FCA612D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0BBBA-132D-47E2-8DDA-18AC128EBD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77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8074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5748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7564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1327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5528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8532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49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1DF44-559B-4113-8982-6707B45645D4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9CCDA-FD56-4BBC-994E-AF73ED7A198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8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84029-6947-4D77-B415-968C5EB0FDDD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9966A-38F8-4CA6-9E4A-C57950ED86B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5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0D850-3317-4142-B816-E96BD4F560D5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14AE3-4F25-4E0D-B4C1-A34352F0CAA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8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F06323-7837-4FE7-A44A-87BA5BF7C5A5}" type="datetimeFigureOut">
              <a:rPr lang="ko-KR" altLang="en-US"/>
              <a:pPr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2FBC32-B465-4F09-B0F1-46B5D5044B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87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8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7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8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98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calhost:8080/green/rest/convert" TargetMode="Externa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83671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R</a:t>
            </a:r>
            <a:r>
              <a:rPr lang="en-US" altLang="ko-KR" sz="54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 E S T    </a:t>
            </a:r>
            <a:r>
              <a:rPr lang="en-US" altLang="ko-KR" sz="5400" dirty="0" smtClean="0">
                <a:solidFill>
                  <a:srgbClr val="F377B8"/>
                </a:solidFill>
                <a:latin typeface="Arial Black" panose="020B0A04020102020204" pitchFamily="34" charset="0"/>
              </a:rPr>
              <a:t>A </a:t>
            </a:r>
            <a:r>
              <a:rPr lang="en-US" altLang="ko-KR" sz="5400" dirty="0" smtClean="0">
                <a:solidFill>
                  <a:srgbClr val="9B85B5"/>
                </a:solidFill>
                <a:latin typeface="Arial Black" panose="020B0A04020102020204" pitchFamily="34" charset="0"/>
              </a:rPr>
              <a:t>P </a:t>
            </a:r>
            <a:r>
              <a:rPr lang="en-US" altLang="ko-KR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916832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altLang="ko-KR" dirty="0">
                <a:latin typeface="+mn-ea"/>
              </a:rPr>
              <a:t>( </a:t>
            </a:r>
            <a:r>
              <a:rPr kumimoji="0" lang="en-US" altLang="ko-KR" b="1" dirty="0">
                <a:solidFill>
                  <a:srgbClr val="002060"/>
                </a:solidFill>
                <a:latin typeface="+mn-ea"/>
              </a:rPr>
              <a:t>Representational State Transfer </a:t>
            </a:r>
            <a:r>
              <a:rPr kumimoji="0" lang="en-US" altLang="ko-KR" b="1" dirty="0">
                <a:solidFill>
                  <a:srgbClr val="600000"/>
                </a:solidFill>
                <a:latin typeface="+mn-ea"/>
              </a:rPr>
              <a:t>Application Programming Interface </a:t>
            </a:r>
            <a:r>
              <a:rPr kumimoji="0" lang="en-US" altLang="ko-KR" dirty="0">
                <a:latin typeface="+mn-ea"/>
              </a:rPr>
              <a:t>)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948" b="3186"/>
          <a:stretch/>
        </p:blipFill>
        <p:spPr>
          <a:xfrm>
            <a:off x="1475656" y="2729702"/>
            <a:ext cx="2962577" cy="33843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81" y="2734512"/>
            <a:ext cx="3117823" cy="33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225984"/>
            <a:ext cx="8858250" cy="60426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>
              <a:lnSpc>
                <a:spcPts val="1600"/>
              </a:lnSpc>
            </a:pPr>
            <a:r>
              <a:rPr kumimoji="0" lang="en-US" altLang="ko-KR" sz="1600" b="1" dirty="0" smtClean="0">
                <a:latin typeface="+mn-ea"/>
                <a:ea typeface="+mn-ea"/>
              </a:rPr>
              <a:t>6. REST API</a:t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200" b="1" dirty="0" smtClean="0"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3) </a:t>
            </a:r>
            <a:r>
              <a:rPr lang="ko-KR" altLang="en-US" sz="1200" b="1" dirty="0" smtClean="0">
                <a:latin typeface="+mn-ea"/>
                <a:ea typeface="+mn-ea"/>
              </a:rPr>
              <a:t>리소스를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표현하는 </a:t>
            </a:r>
            <a:r>
              <a:rPr lang="en-US" altLang="ko-KR" sz="1200" b="1" dirty="0" err="1" smtClean="0">
                <a:latin typeface="+mn-ea"/>
                <a:ea typeface="+mn-ea"/>
              </a:rPr>
              <a:t>Colllection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과 </a:t>
            </a:r>
            <a:r>
              <a:rPr lang="en-US" altLang="ko-KR" sz="1200" b="1" dirty="0" smtClean="0">
                <a:latin typeface="+mn-ea"/>
                <a:ea typeface="+mn-ea"/>
              </a:rPr>
              <a:t>Document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DOCUMENT</a:t>
            </a:r>
            <a:r>
              <a:rPr lang="ko-KR" altLang="en-US" sz="1200" dirty="0" smtClean="0">
                <a:latin typeface="+mn-ea"/>
                <a:ea typeface="+mn-ea"/>
              </a:rPr>
              <a:t>는 단순히 문서 또는 하나의 객체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컬렉션은 문서들의 집합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객체들의 집합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이들은 모두 리소스 로써 </a:t>
            </a:r>
            <a:r>
              <a:rPr lang="en-US" altLang="ko-KR" sz="1200" dirty="0" smtClean="0">
                <a:latin typeface="+mn-ea"/>
                <a:ea typeface="+mn-ea"/>
              </a:rPr>
              <a:t>URI</a:t>
            </a:r>
            <a:r>
              <a:rPr lang="ko-KR" altLang="en-US" sz="1200" dirty="0" smtClean="0">
                <a:latin typeface="+mn-ea"/>
                <a:ea typeface="+mn-ea"/>
              </a:rPr>
              <a:t>에 표현될 수 있음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-&gt; http:// restapi.example.com/sports/soccer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ko-KR" altLang="en-US" sz="1200" dirty="0" smtClean="0">
                <a:latin typeface="+mn-ea"/>
                <a:ea typeface="+mn-ea"/>
              </a:rPr>
              <a:t>위 </a:t>
            </a:r>
            <a:r>
              <a:rPr lang="en-US" altLang="ko-KR" sz="1200" dirty="0" smtClean="0">
                <a:latin typeface="+mn-ea"/>
                <a:ea typeface="+mn-ea"/>
              </a:rPr>
              <a:t>URI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latin typeface="+mn-ea"/>
                <a:ea typeface="+mn-ea"/>
              </a:rPr>
              <a:t>sports</a:t>
            </a:r>
            <a:r>
              <a:rPr lang="ko-KR" altLang="en-US" sz="1200" dirty="0" smtClean="0">
                <a:latin typeface="+mn-ea"/>
                <a:ea typeface="+mn-ea"/>
              </a:rPr>
              <a:t>라는 컬렉션과 </a:t>
            </a:r>
            <a:r>
              <a:rPr lang="en-US" altLang="ko-KR" sz="1200" dirty="0" smtClean="0">
                <a:latin typeface="+mn-ea"/>
                <a:ea typeface="+mn-ea"/>
              </a:rPr>
              <a:t>soccer</a:t>
            </a:r>
            <a:r>
              <a:rPr lang="ko-KR" altLang="en-US" sz="1200" dirty="0" smtClean="0">
                <a:latin typeface="+mn-ea"/>
                <a:ea typeface="+mn-ea"/>
              </a:rPr>
              <a:t>라는 도큐먼트로 표현되고 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컬렉션과 도큐먼트를 </a:t>
            </a:r>
            <a:r>
              <a:rPr lang="ko-KR" altLang="en-US" sz="1200" dirty="0" smtClean="0">
                <a:latin typeface="+mn-ea"/>
                <a:ea typeface="+mn-ea"/>
              </a:rPr>
              <a:t>사용할 때 </a:t>
            </a:r>
            <a:r>
              <a:rPr lang="ko-KR" altLang="en-US" sz="1200" dirty="0">
                <a:latin typeface="+mn-ea"/>
                <a:ea typeface="+mn-ea"/>
              </a:rPr>
              <a:t>단수 복수도 </a:t>
            </a:r>
            <a:r>
              <a:rPr lang="ko-KR" altLang="en-US" sz="1200" dirty="0" smtClean="0">
                <a:latin typeface="+mn-ea"/>
                <a:ea typeface="+mn-ea"/>
              </a:rPr>
              <a:t>지켜주면 좀 </a:t>
            </a:r>
            <a:r>
              <a:rPr lang="ko-KR" altLang="en-US" sz="1200" dirty="0">
                <a:latin typeface="+mn-ea"/>
                <a:ea typeface="+mn-ea"/>
              </a:rPr>
              <a:t>더 </a:t>
            </a:r>
            <a:r>
              <a:rPr lang="ko-KR" altLang="en-US" sz="1200" dirty="0" smtClean="0">
                <a:latin typeface="+mn-ea"/>
                <a:ea typeface="+mn-ea"/>
              </a:rPr>
              <a:t>직관적이고 이해하기 </a:t>
            </a:r>
            <a:r>
              <a:rPr lang="ko-KR" altLang="en-US" sz="1200" dirty="0">
                <a:latin typeface="+mn-ea"/>
                <a:ea typeface="+mn-ea"/>
              </a:rPr>
              <a:t>쉬운 </a:t>
            </a:r>
            <a:r>
              <a:rPr lang="en-US" altLang="ko-KR" sz="1200" dirty="0">
                <a:latin typeface="+mn-ea"/>
                <a:ea typeface="+mn-ea"/>
              </a:rPr>
              <a:t>URI</a:t>
            </a:r>
            <a:r>
              <a:rPr lang="ko-KR" altLang="en-US" sz="1200" dirty="0">
                <a:latin typeface="+mn-ea"/>
                <a:ea typeface="+mn-ea"/>
              </a:rPr>
              <a:t>를 설계할 수 </a:t>
            </a:r>
            <a:r>
              <a:rPr lang="ko-KR" altLang="en-US" sz="1200" dirty="0" smtClean="0">
                <a:latin typeface="+mn-ea"/>
                <a:ea typeface="+mn-ea"/>
              </a:rPr>
              <a:t>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-&gt; http:// restapi.example.com/sports/soccer/players/13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sports, players </a:t>
            </a:r>
            <a:r>
              <a:rPr lang="ko-KR" altLang="en-US" sz="1200" dirty="0" smtClean="0">
                <a:latin typeface="+mn-ea"/>
                <a:ea typeface="+mn-ea"/>
              </a:rPr>
              <a:t>컬렉션과 </a:t>
            </a:r>
            <a:r>
              <a:rPr lang="en-US" altLang="ko-KR" sz="1200" dirty="0" smtClean="0">
                <a:latin typeface="+mn-ea"/>
                <a:ea typeface="+mn-ea"/>
              </a:rPr>
              <a:t>soccer, 13(13</a:t>
            </a:r>
            <a:r>
              <a:rPr lang="ko-KR" altLang="en-US" sz="1200" dirty="0" smtClean="0">
                <a:latin typeface="+mn-ea"/>
                <a:ea typeface="+mn-ea"/>
              </a:rPr>
              <a:t>번인 선수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를 의미하는 도큐먼트로 </a:t>
            </a:r>
            <a:r>
              <a:rPr lang="en-US" altLang="ko-KR" sz="1200" dirty="0" smtClean="0">
                <a:latin typeface="+mn-ea"/>
                <a:ea typeface="+mn-ea"/>
              </a:rPr>
              <a:t>URI</a:t>
            </a:r>
            <a:r>
              <a:rPr lang="ko-KR" altLang="en-US" sz="1200" dirty="0" smtClean="0">
                <a:latin typeface="+mn-ea"/>
                <a:ea typeface="+mn-ea"/>
              </a:rPr>
              <a:t>가 이루어졌고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ko-KR" altLang="en-US" sz="1200" dirty="0" smtClean="0">
                <a:latin typeface="+mn-ea"/>
                <a:ea typeface="+mn-ea"/>
              </a:rPr>
              <a:t>중요한 점은 컬렉션은 복수로 사용하고 있다는 점이다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>
                <a:latin typeface="+mn-ea"/>
                <a:ea typeface="+mn-ea"/>
              </a:rPr>
              <a:t>4) HTTP </a:t>
            </a:r>
            <a:r>
              <a:rPr lang="ko-KR" altLang="en-US" sz="1200" b="1" dirty="0">
                <a:latin typeface="+mn-ea"/>
                <a:ea typeface="+mn-ea"/>
              </a:rPr>
              <a:t>응답 상태 </a:t>
            </a:r>
            <a:r>
              <a:rPr lang="ko-KR" altLang="en-US" sz="1200" b="1" dirty="0" smtClean="0">
                <a:latin typeface="+mn-ea"/>
                <a:ea typeface="+mn-ea"/>
              </a:rPr>
              <a:t>코드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잘 </a:t>
            </a:r>
            <a:r>
              <a:rPr lang="ko-KR" altLang="en-US" sz="1200" dirty="0">
                <a:latin typeface="+mn-ea"/>
                <a:ea typeface="+mn-ea"/>
              </a:rPr>
              <a:t>설계된 </a:t>
            </a:r>
            <a:r>
              <a:rPr lang="en-US" altLang="ko-KR" sz="1200" dirty="0">
                <a:latin typeface="+mn-ea"/>
                <a:ea typeface="+mn-ea"/>
              </a:rPr>
              <a:t>REST API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latin typeface="+mn-ea"/>
                <a:ea typeface="+mn-ea"/>
              </a:rPr>
              <a:t>URI </a:t>
            </a:r>
            <a:r>
              <a:rPr lang="ko-KR" altLang="en-US" sz="1200" dirty="0" smtClean="0">
                <a:latin typeface="+mn-ea"/>
                <a:ea typeface="+mn-ea"/>
              </a:rPr>
              <a:t>뿐만 아니라 그 </a:t>
            </a:r>
            <a:r>
              <a:rPr lang="ko-KR" altLang="en-US" sz="1200" dirty="0">
                <a:latin typeface="+mn-ea"/>
                <a:ea typeface="+mn-ea"/>
              </a:rPr>
              <a:t>리소스에 대한 응답을 잘 내어주는 것까지 포함되어야 </a:t>
            </a:r>
            <a:r>
              <a:rPr lang="ko-KR" altLang="en-US" sz="1200" dirty="0" smtClean="0">
                <a:latin typeface="+mn-ea"/>
                <a:ea typeface="+mn-ea"/>
              </a:rPr>
              <a:t>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b="1" dirty="0" err="1" smtClean="0">
                <a:latin typeface="+mn-ea"/>
                <a:ea typeface="+mn-ea"/>
              </a:rPr>
              <a:t>상태코드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- 200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클라이언트의 요청을 정상적으로 </a:t>
            </a:r>
            <a:r>
              <a:rPr lang="ko-KR" altLang="en-US" sz="1200" dirty="0" smtClean="0">
                <a:latin typeface="+mn-ea"/>
                <a:ea typeface="+mn-ea"/>
              </a:rPr>
              <a:t>수행함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- 201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클라이언트가 </a:t>
            </a:r>
            <a:r>
              <a:rPr lang="ko-KR" altLang="en-US" sz="1200" dirty="0" smtClean="0">
                <a:latin typeface="+mn-ea"/>
                <a:ea typeface="+mn-ea"/>
              </a:rPr>
              <a:t>리소스 </a:t>
            </a:r>
            <a:r>
              <a:rPr lang="ko-KR" altLang="en-US" sz="1200" dirty="0">
                <a:latin typeface="+mn-ea"/>
                <a:ea typeface="+mn-ea"/>
              </a:rPr>
              <a:t>생성을 </a:t>
            </a:r>
            <a:r>
              <a:rPr lang="ko-KR" altLang="en-US" sz="1200" dirty="0" smtClean="0">
                <a:latin typeface="+mn-ea"/>
                <a:ea typeface="+mn-ea"/>
              </a:rPr>
              <a:t>요청했고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성공적으로 생성됨 </a:t>
            </a:r>
            <a:r>
              <a:rPr lang="en-US" altLang="ko-KR" sz="1200" dirty="0" smtClean="0">
                <a:latin typeface="+mn-ea"/>
                <a:ea typeface="+mn-ea"/>
              </a:rPr>
              <a:t>( POST</a:t>
            </a:r>
            <a:r>
              <a:rPr lang="ko-KR" altLang="en-US" sz="1200" dirty="0">
                <a:latin typeface="+mn-ea"/>
                <a:ea typeface="+mn-ea"/>
              </a:rPr>
              <a:t>를 통한 리소스 생성 작업 </a:t>
            </a:r>
            <a:r>
              <a:rPr lang="ko-KR" altLang="en-US" sz="1200" dirty="0" smtClean="0">
                <a:latin typeface="+mn-ea"/>
                <a:ea typeface="+mn-ea"/>
              </a:rPr>
              <a:t>시 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- 400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클라이언트의 요청이 부적절 할 경우 사용하는 응답 </a:t>
            </a:r>
            <a:r>
              <a:rPr lang="ko-KR" altLang="en-US" sz="1200" dirty="0" smtClean="0">
                <a:latin typeface="+mn-ea"/>
                <a:ea typeface="+mn-ea"/>
              </a:rPr>
              <a:t>코드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- 401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클라이언트가 인증되지 않은 상태에서 보호된 리소스를 요청했을 때 사용하는 응답 </a:t>
            </a:r>
            <a:r>
              <a:rPr lang="ko-KR" altLang="en-US" sz="1200" dirty="0" smtClean="0">
                <a:latin typeface="+mn-ea"/>
                <a:ea typeface="+mn-ea"/>
              </a:rPr>
              <a:t>코드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(</a:t>
            </a:r>
            <a:r>
              <a:rPr lang="ko-KR" altLang="en-US" sz="1200" dirty="0">
                <a:latin typeface="+mn-ea"/>
                <a:ea typeface="+mn-ea"/>
              </a:rPr>
              <a:t>로그인 하지 않은 유저가 로그인 했을 </a:t>
            </a:r>
            <a:r>
              <a:rPr lang="ko-KR" altLang="en-US" sz="1200" dirty="0" smtClean="0">
                <a:latin typeface="+mn-ea"/>
                <a:ea typeface="+mn-ea"/>
              </a:rPr>
              <a:t>때만 요청 가능한 </a:t>
            </a:r>
            <a:r>
              <a:rPr lang="ko-KR" altLang="en-US" sz="1200" dirty="0">
                <a:latin typeface="+mn-ea"/>
                <a:ea typeface="+mn-ea"/>
              </a:rPr>
              <a:t>리소스를 요청했을 때</a:t>
            </a:r>
            <a:r>
              <a:rPr lang="en-US" altLang="ko-KR" sz="1200" dirty="0" smtClean="0">
                <a:latin typeface="+mn-ea"/>
                <a:ea typeface="+mn-ea"/>
              </a:rPr>
              <a:t>)	</a:t>
            </a:r>
          </a:p>
          <a:p>
            <a:pPr marL="179388" indent="-179388">
              <a:lnSpc>
                <a:spcPts val="1600"/>
              </a:lnSpc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   - 403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유저 </a:t>
            </a:r>
            <a:r>
              <a:rPr lang="ko-KR" altLang="en-US" sz="1200" dirty="0" smtClean="0">
                <a:latin typeface="+mn-ea"/>
                <a:ea typeface="+mn-ea"/>
              </a:rPr>
              <a:t>인증 상태와 </a:t>
            </a:r>
            <a:r>
              <a:rPr lang="ko-KR" altLang="en-US" sz="1200" dirty="0">
                <a:latin typeface="+mn-ea"/>
                <a:ea typeface="+mn-ea"/>
              </a:rPr>
              <a:t>관계 없이 응답하고 싶지 않은 리소스를 클라이언트가 요청했을 때 사용하는 응답 </a:t>
            </a:r>
            <a:r>
              <a:rPr lang="ko-KR" altLang="en-US" sz="1200" dirty="0" smtClean="0">
                <a:latin typeface="+mn-ea"/>
                <a:ea typeface="+mn-ea"/>
              </a:rPr>
              <a:t>코드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(403 </a:t>
            </a:r>
            <a:r>
              <a:rPr lang="ko-KR" altLang="en-US" sz="1200" dirty="0">
                <a:latin typeface="+mn-ea"/>
                <a:ea typeface="+mn-ea"/>
              </a:rPr>
              <a:t>보다는 </a:t>
            </a:r>
            <a:r>
              <a:rPr lang="en-US" altLang="ko-KR" sz="1200" dirty="0">
                <a:latin typeface="+mn-ea"/>
                <a:ea typeface="+mn-ea"/>
              </a:rPr>
              <a:t>400</a:t>
            </a:r>
            <a:r>
              <a:rPr lang="ko-KR" altLang="en-US" sz="1200" dirty="0">
                <a:latin typeface="+mn-ea"/>
                <a:ea typeface="+mn-ea"/>
              </a:rPr>
              <a:t>이나 </a:t>
            </a:r>
            <a:r>
              <a:rPr lang="en-US" altLang="ko-KR" sz="1200" dirty="0">
                <a:latin typeface="+mn-ea"/>
                <a:ea typeface="+mn-ea"/>
              </a:rPr>
              <a:t>404</a:t>
            </a:r>
            <a:r>
              <a:rPr lang="ko-KR" altLang="en-US" sz="1200" dirty="0">
                <a:latin typeface="+mn-ea"/>
                <a:ea typeface="+mn-ea"/>
              </a:rPr>
              <a:t>를 사용할 것을 권고</a:t>
            </a:r>
            <a:r>
              <a:rPr lang="en-US" altLang="ko-KR" sz="1200" dirty="0">
                <a:latin typeface="+mn-ea"/>
                <a:ea typeface="+mn-ea"/>
              </a:rPr>
              <a:t>. 403 </a:t>
            </a:r>
            <a:r>
              <a:rPr lang="ko-KR" altLang="en-US" sz="1200" dirty="0">
                <a:latin typeface="+mn-ea"/>
                <a:ea typeface="+mn-ea"/>
              </a:rPr>
              <a:t>자체가 리소스가 존재한다는 뜻이기 때문에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- 405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클라이언트가 요청한 리소스에서는 사용 불가능한 </a:t>
            </a:r>
            <a:r>
              <a:rPr lang="en-US" altLang="ko-KR" sz="1200" dirty="0">
                <a:latin typeface="+mn-ea"/>
                <a:ea typeface="+mn-ea"/>
              </a:rPr>
              <a:t>Method</a:t>
            </a:r>
            <a:r>
              <a:rPr lang="ko-KR" altLang="en-US" sz="1200" dirty="0">
                <a:latin typeface="+mn-ea"/>
                <a:ea typeface="+mn-ea"/>
              </a:rPr>
              <a:t>를 이용했을 경우 사용하는 응답 </a:t>
            </a:r>
            <a:r>
              <a:rPr lang="ko-KR" altLang="en-US" sz="1200" dirty="0" smtClean="0">
                <a:latin typeface="+mn-ea"/>
                <a:ea typeface="+mn-ea"/>
              </a:rPr>
              <a:t>코드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- 301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클라이언트가 요청한 리소스에 대한 </a:t>
            </a:r>
            <a:r>
              <a:rPr lang="en-US" altLang="ko-KR" sz="1200" dirty="0">
                <a:latin typeface="+mn-ea"/>
                <a:ea typeface="+mn-ea"/>
              </a:rPr>
              <a:t>URI</a:t>
            </a:r>
            <a:r>
              <a:rPr lang="ko-KR" altLang="en-US" sz="1200" dirty="0">
                <a:latin typeface="+mn-ea"/>
                <a:ea typeface="+mn-ea"/>
              </a:rPr>
              <a:t>가 변경 되었을 때 사용하는 응답 </a:t>
            </a:r>
            <a:r>
              <a:rPr lang="ko-KR" altLang="en-US" sz="1200" dirty="0" smtClean="0">
                <a:latin typeface="+mn-ea"/>
                <a:ea typeface="+mn-ea"/>
              </a:rPr>
              <a:t>코드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(</a:t>
            </a:r>
            <a:r>
              <a:rPr lang="ko-KR" altLang="en-US" sz="1200" dirty="0">
                <a:latin typeface="+mn-ea"/>
                <a:ea typeface="+mn-ea"/>
              </a:rPr>
              <a:t>응답 시 </a:t>
            </a:r>
            <a:r>
              <a:rPr lang="en-US" altLang="ko-KR" sz="1200" dirty="0">
                <a:latin typeface="+mn-ea"/>
                <a:ea typeface="+mn-ea"/>
              </a:rPr>
              <a:t>Location header</a:t>
            </a:r>
            <a:r>
              <a:rPr lang="ko-KR" altLang="en-US" sz="1200" dirty="0">
                <a:latin typeface="+mn-ea"/>
                <a:ea typeface="+mn-ea"/>
              </a:rPr>
              <a:t>에 변경된 </a:t>
            </a:r>
            <a:r>
              <a:rPr lang="en-US" altLang="ko-KR" sz="1200" dirty="0">
                <a:latin typeface="+mn-ea"/>
                <a:ea typeface="+mn-ea"/>
              </a:rPr>
              <a:t>URI</a:t>
            </a:r>
            <a:r>
              <a:rPr lang="ko-KR" altLang="en-US" sz="1200" dirty="0">
                <a:latin typeface="+mn-ea"/>
                <a:ea typeface="+mn-ea"/>
              </a:rPr>
              <a:t>를 적어 줘야 </a:t>
            </a:r>
            <a:r>
              <a:rPr lang="ko-KR" altLang="en-US" sz="1200" dirty="0" smtClean="0">
                <a:latin typeface="+mn-ea"/>
                <a:ea typeface="+mn-ea"/>
              </a:rPr>
              <a:t>함</a:t>
            </a:r>
            <a:r>
              <a:rPr lang="en-US" altLang="ko-KR" sz="1200" dirty="0" smtClean="0">
                <a:latin typeface="+mn-ea"/>
                <a:ea typeface="+mn-ea"/>
              </a:rPr>
              <a:t>.)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- 500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서버에 문제가 있을 경우 사용하는 응답 </a:t>
            </a:r>
            <a:r>
              <a:rPr lang="ko-KR" altLang="en-US" sz="1200" dirty="0" smtClean="0">
                <a:latin typeface="+mn-ea"/>
                <a:ea typeface="+mn-ea"/>
              </a:rPr>
              <a:t>코드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009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418A5-034D-4A29-B9B3-220F53AB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04664"/>
            <a:ext cx="7886700" cy="1790268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en-US" altLang="ko-KR" sz="4400" b="1" dirty="0" smtClean="0">
                <a:solidFill>
                  <a:srgbClr val="006600"/>
                </a:solidFill>
                <a:latin typeface="+mn-ea"/>
                <a:ea typeface="+mn-ea"/>
              </a:rPr>
              <a:t>REST</a:t>
            </a:r>
            <a:r>
              <a:rPr lang="ko-KR" altLang="en-US" sz="4400" dirty="0">
                <a:solidFill>
                  <a:srgbClr val="666633"/>
                </a:solidFill>
                <a:latin typeface="+mn-ea"/>
                <a:ea typeface="+mn-ea"/>
              </a:rPr>
              <a:t>방식</a:t>
            </a:r>
            <a:r>
              <a:rPr lang="ko-KR" altLang="en-US" sz="4400" dirty="0">
                <a:solidFill>
                  <a:srgbClr val="600000"/>
                </a:solidFill>
                <a:latin typeface="+mn-ea"/>
                <a:ea typeface="+mn-ea"/>
              </a:rPr>
              <a:t>으로 </a:t>
            </a:r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전환</a:t>
            </a:r>
            <a:r>
              <a:rPr lang="en-US" altLang="ko-KR" sz="4400" dirty="0" smtClean="0">
                <a:solidFill>
                  <a:srgbClr val="600000"/>
                </a:solidFill>
                <a:latin typeface="+mn-ea"/>
                <a:ea typeface="+mn-ea"/>
              </a:rPr>
              <a:t/>
            </a:r>
            <a:br>
              <a:rPr lang="en-US" altLang="ko-KR" sz="4400" dirty="0" smtClean="0">
                <a:solidFill>
                  <a:srgbClr val="600000"/>
                </a:solidFill>
                <a:latin typeface="+mn-ea"/>
                <a:ea typeface="+mn-ea"/>
              </a:rPr>
            </a:br>
            <a:r>
              <a:rPr lang="en-US" altLang="ko-KR" sz="4400" dirty="0" smtClean="0">
                <a:solidFill>
                  <a:srgbClr val="600000"/>
                </a:solidFill>
                <a:latin typeface="+mn-ea"/>
                <a:ea typeface="+mn-ea"/>
              </a:rPr>
              <a:t>   </a:t>
            </a:r>
            <a:r>
              <a:rPr lang="ko-KR" altLang="en-US" b="1" dirty="0" smtClean="0">
                <a:solidFill>
                  <a:srgbClr val="82985E"/>
                </a:solidFill>
                <a:latin typeface="+mn-ea"/>
                <a:ea typeface="+mn-ea"/>
              </a:rPr>
              <a:t>웹의 과거와 현재 </a:t>
            </a:r>
            <a:endParaRPr lang="ko-KR" altLang="en-US" b="1" dirty="0">
              <a:solidFill>
                <a:srgbClr val="82985E"/>
              </a:solidFill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4A15D-D5BF-4B07-B1B4-3ADE1A93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30" y="2276842"/>
            <a:ext cx="6823670" cy="2592318"/>
          </a:xfrm>
        </p:spPr>
        <p:txBody>
          <a:bodyPr/>
          <a:lstStyle/>
          <a:p>
            <a:r>
              <a:rPr lang="ko-KR" altLang="en-US" dirty="0"/>
              <a:t>과거의 웹 서비스 </a:t>
            </a:r>
            <a:endParaRPr lang="en-US" altLang="ko-KR" dirty="0"/>
          </a:p>
          <a:p>
            <a:pPr lvl="1"/>
            <a:r>
              <a:rPr lang="ko-KR" altLang="en-US" dirty="0"/>
              <a:t>고정된 브라우저의 </a:t>
            </a:r>
            <a:r>
              <a:rPr lang="ko-KR" altLang="en-US" dirty="0" err="1"/>
              <a:t>주소창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특정한 </a:t>
            </a:r>
            <a:r>
              <a:rPr lang="ko-KR" altLang="en-US" dirty="0" err="1"/>
              <a:t>확장자를</a:t>
            </a:r>
            <a:r>
              <a:rPr lang="ko-KR" altLang="en-US" dirty="0"/>
              <a:t> 이용하는 모델 </a:t>
            </a:r>
            <a:r>
              <a:rPr lang="en-US" altLang="ko-KR" dirty="0"/>
              <a:t>2 </a:t>
            </a:r>
            <a:r>
              <a:rPr lang="ko-KR" altLang="en-US" dirty="0"/>
              <a:t>방식</a:t>
            </a:r>
            <a:r>
              <a:rPr lang="en-US" altLang="ko-KR" dirty="0"/>
              <a:t>(ex&gt; *.do) </a:t>
            </a:r>
          </a:p>
          <a:p>
            <a:pPr lvl="1"/>
            <a:r>
              <a:rPr lang="ko-KR" altLang="en-US" dirty="0"/>
              <a:t>특정한 </a:t>
            </a:r>
            <a:r>
              <a:rPr lang="ko-KR" altLang="en-US" dirty="0" err="1"/>
              <a:t>파라미터에</a:t>
            </a:r>
            <a:r>
              <a:rPr lang="ko-KR" altLang="en-US" dirty="0"/>
              <a:t> 의한 분기 구조 </a:t>
            </a:r>
            <a:endParaRPr lang="en-US" altLang="ko-KR" dirty="0"/>
          </a:p>
          <a:p>
            <a:r>
              <a:rPr lang="ko-KR" altLang="en-US" dirty="0"/>
              <a:t>현재의 웹 서비스 </a:t>
            </a:r>
            <a:endParaRPr lang="en-US" altLang="ko-KR" dirty="0"/>
          </a:p>
          <a:p>
            <a:pPr lvl="1"/>
            <a:r>
              <a:rPr lang="en-US" altLang="ko-KR" dirty="0"/>
              <a:t>URI  + </a:t>
            </a:r>
            <a:r>
              <a:rPr lang="ko-KR" altLang="en-US" dirty="0" err="1"/>
              <a:t>식별데이터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GET/POST</a:t>
            </a:r>
            <a:r>
              <a:rPr lang="ko-KR" altLang="en-US" dirty="0"/>
              <a:t>외에 </a:t>
            </a:r>
            <a:r>
              <a:rPr lang="en-US" altLang="ko-KR" dirty="0"/>
              <a:t>PUT/DELETE </a:t>
            </a:r>
            <a:r>
              <a:rPr lang="ko-KR" altLang="en-US" dirty="0"/>
              <a:t>등의 다양한 전송 방식 사용 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FF"/>
                </a:solidFill>
              </a:rPr>
              <a:t>서버에서는 순수한 데이터만을 서비스 하는 방식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36A82-A576-40A4-9792-E2EC389A0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2667" y="4797152"/>
            <a:ext cx="4249493" cy="8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7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8384F-512F-4E6A-A692-C8728966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00" y="130846"/>
            <a:ext cx="7886700" cy="77787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  <a:ea typeface="+mn-ea"/>
              </a:rPr>
              <a:t>1. REST </a:t>
            </a:r>
            <a:r>
              <a:rPr lang="en-US" altLang="ko-KR" sz="2000" b="1" dirty="0" smtClean="0">
                <a:latin typeface="+mn-ea"/>
                <a:ea typeface="+mn-ea"/>
              </a:rPr>
              <a:t>(Representational </a:t>
            </a:r>
            <a:r>
              <a:rPr lang="en-US" altLang="ko-KR" sz="2000" b="1" dirty="0">
                <a:latin typeface="+mn-ea"/>
                <a:ea typeface="+mn-ea"/>
              </a:rPr>
              <a:t>State </a:t>
            </a:r>
            <a:r>
              <a:rPr lang="en-US" altLang="ko-KR" sz="2000" b="1" dirty="0" smtClean="0">
                <a:latin typeface="+mn-ea"/>
                <a:ea typeface="+mn-ea"/>
              </a:rPr>
              <a:t>Transfer)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800" dirty="0" smtClean="0">
                <a:latin typeface="+mn-ea"/>
                <a:ea typeface="+mn-ea"/>
              </a:rPr>
              <a:t>방식 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3E79A-76FC-482A-AE8C-9E8077AE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85063"/>
            <a:ext cx="8496944" cy="2171929"/>
          </a:xfrm>
        </p:spPr>
        <p:txBody>
          <a:bodyPr>
            <a:noAutofit/>
          </a:bodyPr>
          <a:lstStyle/>
          <a:p>
            <a:pPr>
              <a:lnSpc>
                <a:spcPts val="25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REST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 방식의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</a:rPr>
              <a:t>출발점은 서버에서 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순수 데이터만을 전송한다는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</a:rPr>
              <a:t>것이다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ko-KR" sz="2000" dirty="0" smtClean="0">
                <a:latin typeface="+mn-ea"/>
              </a:rPr>
              <a:t>REST</a:t>
            </a:r>
            <a:r>
              <a:rPr lang="ko-KR" altLang="ko-KR" sz="2000" dirty="0">
                <a:latin typeface="+mn-ea"/>
              </a:rPr>
              <a:t>는 </a:t>
            </a:r>
            <a:r>
              <a:rPr lang="ko-KR" altLang="ko-KR" sz="2000" dirty="0" smtClean="0">
                <a:latin typeface="+mn-ea"/>
              </a:rPr>
              <a:t>하나의 </a:t>
            </a:r>
            <a:r>
              <a:rPr lang="en-US" altLang="ko-KR" sz="2000" dirty="0">
                <a:latin typeface="+mn-ea"/>
              </a:rPr>
              <a:t>URI</a:t>
            </a:r>
            <a:r>
              <a:rPr lang="ko-KR" altLang="ko-KR" sz="2000" dirty="0">
                <a:latin typeface="+mn-ea"/>
              </a:rPr>
              <a:t>는 하나의 고유한 </a:t>
            </a:r>
            <a:r>
              <a:rPr lang="ko-KR" altLang="ko-KR" sz="2000" dirty="0" smtClean="0">
                <a:latin typeface="+mn-ea"/>
              </a:rPr>
              <a:t>리소스</a:t>
            </a:r>
            <a:r>
              <a:rPr lang="en-US" altLang="ko-KR" sz="2000" dirty="0" smtClean="0">
                <a:latin typeface="+mn-ea"/>
              </a:rPr>
              <a:t>(Resource) </a:t>
            </a:r>
            <a:r>
              <a:rPr lang="ko-KR" altLang="ko-KR" sz="2000" dirty="0" smtClean="0">
                <a:latin typeface="+mn-ea"/>
              </a:rPr>
              <a:t>를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ko-KR" sz="2000" dirty="0" smtClean="0">
                <a:latin typeface="+mn-ea"/>
              </a:rPr>
              <a:t>대표하도록</a:t>
            </a:r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r>
              <a:rPr lang="ko-KR" altLang="ko-KR" sz="2000" dirty="0" smtClean="0">
                <a:latin typeface="+mn-ea"/>
              </a:rPr>
              <a:t>설계된다는 </a:t>
            </a:r>
            <a:r>
              <a:rPr lang="ko-KR" altLang="ko-KR" sz="2000" dirty="0">
                <a:latin typeface="+mn-ea"/>
              </a:rPr>
              <a:t>개념에 </a:t>
            </a:r>
            <a:r>
              <a:rPr lang="ko-KR" altLang="ko-KR" sz="2000" dirty="0" err="1">
                <a:latin typeface="+mn-ea"/>
              </a:rPr>
              <a:t>전송방식을</a:t>
            </a:r>
            <a:r>
              <a:rPr lang="ko-KR" altLang="ko-KR" sz="2000" dirty="0">
                <a:latin typeface="+mn-ea"/>
              </a:rPr>
              <a:t> 결합해서 원하는 작업을 </a:t>
            </a:r>
            <a:r>
              <a:rPr lang="ko-KR" altLang="ko-KR" sz="2000" dirty="0" smtClean="0">
                <a:latin typeface="+mn-ea"/>
              </a:rPr>
              <a:t>지정</a:t>
            </a:r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endParaRPr lang="en-US" altLang="ko-KR" sz="2000" dirty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ko-KR" altLang="en-US" sz="2000" dirty="0">
                <a:latin typeface="+mn-ea"/>
              </a:rPr>
              <a:t>스프링에서는 다양한 </a:t>
            </a:r>
            <a:r>
              <a:rPr lang="ko-KR" altLang="en-US" sz="2000" dirty="0" err="1" smtClean="0">
                <a:latin typeface="+mn-ea"/>
              </a:rPr>
              <a:t>애너테이션과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기능을 통해서 </a:t>
            </a:r>
            <a:r>
              <a:rPr lang="en-US" altLang="ko-KR" sz="2000" dirty="0" smtClean="0">
                <a:latin typeface="+mn-ea"/>
              </a:rPr>
              <a:t>REST </a:t>
            </a:r>
            <a:r>
              <a:rPr lang="ko-KR" altLang="en-US" sz="2000" dirty="0" smtClean="0">
                <a:latin typeface="+mn-ea"/>
              </a:rPr>
              <a:t>방식의 </a:t>
            </a:r>
            <a:r>
              <a:rPr lang="ko-KR" altLang="en-US" sz="2000" dirty="0">
                <a:latin typeface="+mn-ea"/>
              </a:rPr>
              <a:t>서비스를 간편하게 구축할 수 </a:t>
            </a:r>
            <a:r>
              <a:rPr lang="ko-KR" altLang="en-US" sz="2000" dirty="0" smtClean="0">
                <a:latin typeface="+mn-ea"/>
              </a:rPr>
              <a:t>있음</a:t>
            </a:r>
            <a:endParaRPr lang="ko-KR" altLang="en-US" sz="200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949BF3-8C7E-4500-836F-4C68370F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72965"/>
              </p:ext>
            </p:extLst>
          </p:nvPr>
        </p:nvGraphicFramePr>
        <p:xfrm>
          <a:off x="666478" y="3509978"/>
          <a:ext cx="7290033" cy="2727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418">
                  <a:extLst>
                    <a:ext uri="{9D8B030D-6E8A-4147-A177-3AD203B41FA5}">
                      <a16:colId xmlns:a16="http://schemas.microsoft.com/office/drawing/2014/main" val="783761854"/>
                    </a:ext>
                  </a:extLst>
                </a:gridCol>
                <a:gridCol w="5230615">
                  <a:extLst>
                    <a:ext uri="{9D8B030D-6E8A-4147-A177-3AD203B41FA5}">
                      <a16:colId xmlns:a16="http://schemas.microsoft.com/office/drawing/2014/main" val="1921765236"/>
                    </a:ext>
                  </a:extLst>
                </a:gridCol>
              </a:tblGrid>
              <a:tr h="238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effectLst/>
                        </a:rPr>
                        <a:t>애너</a:t>
                      </a:r>
                      <a:r>
                        <a:rPr lang="ko-KR" sz="1400" dirty="0" err="1" smtClean="0">
                          <a:effectLst/>
                        </a:rPr>
                        <a:t>테이션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기능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42516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RestController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Controller</a:t>
                      </a:r>
                      <a:r>
                        <a:rPr lang="ko-KR" sz="1400" dirty="0">
                          <a:effectLst/>
                        </a:rPr>
                        <a:t>가 </a:t>
                      </a:r>
                      <a:r>
                        <a:rPr lang="en-US" sz="1400" dirty="0">
                          <a:effectLst/>
                        </a:rPr>
                        <a:t>REST </a:t>
                      </a:r>
                      <a:r>
                        <a:rPr lang="ko-KR" sz="1400" dirty="0">
                          <a:effectLst/>
                        </a:rPr>
                        <a:t>방식을 처리하기 위한 것임을 명시합니다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938136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ResponseBody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일반적인 </a:t>
                      </a:r>
                      <a:r>
                        <a:rPr lang="en-US" sz="1400" dirty="0">
                          <a:effectLst/>
                        </a:rPr>
                        <a:t>JSP</a:t>
                      </a:r>
                      <a:r>
                        <a:rPr lang="ko-KR" sz="1400" dirty="0">
                          <a:effectLst/>
                        </a:rPr>
                        <a:t>와 같은 뷰로 전달되는 게 아니라 데이터 자체를 전달하기 위한 용도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600140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PathVariable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 </a:t>
                      </a:r>
                      <a:r>
                        <a:rPr lang="ko-KR" sz="1400">
                          <a:effectLst/>
                        </a:rPr>
                        <a:t>경로에 있는 값을 파라미터로 추출하려고 할 때 사용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013554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CrossOrigin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Ajax</a:t>
                      </a:r>
                      <a:r>
                        <a:rPr lang="ko-KR" sz="1400" dirty="0">
                          <a:effectLst/>
                        </a:rPr>
                        <a:t>의 크로스 도메인 문제를 해결해주는 </a:t>
                      </a:r>
                      <a:r>
                        <a:rPr lang="ko-KR" altLang="en-US" sz="1400" dirty="0" err="1" smtClean="0">
                          <a:effectLst/>
                        </a:rPr>
                        <a:t>애너</a:t>
                      </a:r>
                      <a:r>
                        <a:rPr lang="ko-KR" sz="1400" dirty="0" err="1" smtClean="0">
                          <a:effectLst/>
                        </a:rPr>
                        <a:t>테이션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278400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RequestBoby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JSON </a:t>
                      </a:r>
                      <a:r>
                        <a:rPr lang="ko-KR" sz="1400" dirty="0">
                          <a:effectLst/>
                        </a:rPr>
                        <a:t>데이터를 원하는 타입으로 바인딩 처리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955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79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982801"/>
            <a:ext cx="7886699" cy="554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lnSpc>
                <a:spcPts val="1700"/>
              </a:lnSpc>
            </a:pPr>
            <a:r>
              <a:rPr kumimoji="0" lang="en-US" altLang="ko-KR" sz="1200" b="1" dirty="0" smtClean="0">
                <a:latin typeface="+mn-ea"/>
                <a:ea typeface="+mn-ea"/>
              </a:rPr>
              <a:t>1) </a:t>
            </a:r>
            <a:r>
              <a:rPr lang="en-US" altLang="ko-KR" sz="1200" b="1" dirty="0" smtClean="0">
                <a:latin typeface="+mn-ea"/>
                <a:ea typeface="+mn-ea"/>
              </a:rPr>
              <a:t>@Controller</a:t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전통적인 </a:t>
            </a:r>
            <a:r>
              <a:rPr lang="en-US" altLang="ko-KR" sz="1200" dirty="0" smtClean="0">
                <a:latin typeface="+mn-ea"/>
                <a:ea typeface="+mn-ea"/>
              </a:rPr>
              <a:t>Spring MVC</a:t>
            </a:r>
            <a:r>
              <a:rPr lang="ko-KR" altLang="en-US" sz="1200" dirty="0" smtClean="0">
                <a:latin typeface="+mn-ea"/>
                <a:ea typeface="+mn-ea"/>
              </a:rPr>
              <a:t>의 컨트롤러인 </a:t>
            </a:r>
            <a:r>
              <a:rPr lang="en-US" altLang="ko-KR" sz="1200" dirty="0" smtClean="0">
                <a:latin typeface="+mn-ea"/>
                <a:ea typeface="+mn-ea"/>
              </a:rPr>
              <a:t>@Controller</a:t>
            </a:r>
            <a:r>
              <a:rPr lang="ko-KR" altLang="en-US" sz="1200" dirty="0" smtClean="0">
                <a:latin typeface="+mn-ea"/>
                <a:ea typeface="+mn-ea"/>
              </a:rPr>
              <a:t>는 주로 </a:t>
            </a:r>
            <a:r>
              <a:rPr lang="en-US" altLang="ko-KR" sz="1200" dirty="0" smtClean="0">
                <a:latin typeface="+mn-ea"/>
                <a:ea typeface="+mn-ea"/>
              </a:rPr>
              <a:t>View</a:t>
            </a:r>
            <a:r>
              <a:rPr lang="ko-KR" altLang="en-US" sz="1200" dirty="0" smtClean="0">
                <a:latin typeface="+mn-ea"/>
                <a:ea typeface="+mn-ea"/>
              </a:rPr>
              <a:t>를 반환하기 위해 사용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컨트롤러에서 데이터</a:t>
            </a:r>
            <a:r>
              <a:rPr lang="en-US" altLang="ko-KR" sz="1200" dirty="0" smtClean="0">
                <a:latin typeface="+mn-ea"/>
                <a:ea typeface="+mn-ea"/>
              </a:rPr>
              <a:t>(JSON </a:t>
            </a:r>
            <a:r>
              <a:rPr lang="ko-KR" altLang="en-US" sz="1200" dirty="0" smtClean="0">
                <a:latin typeface="+mn-ea"/>
                <a:ea typeface="+mn-ea"/>
              </a:rPr>
              <a:t>등</a:t>
            </a:r>
            <a:r>
              <a:rPr lang="en-US" altLang="ko-KR" sz="1200" dirty="0" smtClean="0">
                <a:latin typeface="+mn-ea"/>
                <a:ea typeface="+mn-ea"/>
              </a:rPr>
              <a:t>) </a:t>
            </a:r>
            <a:r>
              <a:rPr lang="ko-KR" altLang="en-US" sz="1200" dirty="0" smtClean="0">
                <a:latin typeface="+mn-ea"/>
                <a:ea typeface="+mn-ea"/>
              </a:rPr>
              <a:t>를 반환하기 위해서는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@</a:t>
            </a:r>
            <a:r>
              <a:rPr lang="en-US" altLang="ko-KR" sz="1200" b="1" dirty="0" err="1" smtClean="0">
                <a:latin typeface="+mn-ea"/>
                <a:ea typeface="+mn-ea"/>
              </a:rPr>
              <a:t>ResponseBody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또는 이를 위한 </a:t>
            </a:r>
            <a:r>
              <a:rPr lang="en-US" altLang="ko-KR" sz="1200" dirty="0" smtClean="0">
                <a:latin typeface="+mn-ea"/>
                <a:ea typeface="+mn-ea"/>
              </a:rPr>
              <a:t>API</a:t>
            </a:r>
            <a:r>
              <a:rPr lang="ko-KR" altLang="en-US" sz="1200" dirty="0" smtClean="0">
                <a:latin typeface="+mn-ea"/>
                <a:ea typeface="+mn-ea"/>
              </a:rPr>
              <a:t>를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사용할 수 있음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1.1) </a:t>
            </a:r>
            <a:r>
              <a:rPr lang="en-US" altLang="ko-KR" sz="1200" b="1" dirty="0" err="1" smtClean="0">
                <a:latin typeface="+mn-ea"/>
                <a:ea typeface="+mn-ea"/>
              </a:rPr>
              <a:t>viewName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을 반환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* </a:t>
            </a:r>
            <a:r>
              <a:rPr lang="ko-KR" altLang="en-US" sz="1200" b="1" dirty="0" err="1" smtClean="0">
                <a:latin typeface="+mn-ea"/>
                <a:ea typeface="+mn-ea"/>
              </a:rPr>
              <a:t>동작구조</a:t>
            </a:r>
            <a:r>
              <a:rPr lang="ko-KR" altLang="en-US" sz="1200" b="1" dirty="0" smtClean="0">
                <a:latin typeface="+mn-ea"/>
                <a:ea typeface="+mn-ea"/>
              </a:rPr>
              <a:t> 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========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* </a:t>
            </a:r>
            <a:r>
              <a:rPr lang="ko-KR" altLang="en-US" sz="1200" b="1" dirty="0" smtClean="0">
                <a:latin typeface="+mn-ea"/>
                <a:ea typeface="+mn-ea"/>
              </a:rPr>
              <a:t>전달 과정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Client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latin typeface="+mn-ea"/>
                <a:ea typeface="+mn-ea"/>
              </a:rPr>
              <a:t>URL </a:t>
            </a:r>
            <a:r>
              <a:rPr lang="ko-KR" altLang="en-US" sz="1200" dirty="0" smtClean="0">
                <a:latin typeface="+mn-ea"/>
                <a:ea typeface="+mn-ea"/>
              </a:rPr>
              <a:t>형식으로 서버에 요청을 보냄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DIspatcherServlet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이 요청을 위임할 </a:t>
            </a:r>
            <a:r>
              <a:rPr lang="en-US" altLang="ko-KR" sz="1200" dirty="0" err="1" smtClean="0">
                <a:latin typeface="+mn-ea"/>
                <a:ea typeface="+mn-ea"/>
              </a:rPr>
              <a:t>HandlerMapping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을 찾음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HandierMapping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을 통해 요청을 </a:t>
            </a:r>
            <a:r>
              <a:rPr lang="en-US" altLang="ko-KR" sz="1200" dirty="0" smtClean="0">
                <a:latin typeface="+mn-ea"/>
                <a:ea typeface="+mn-ea"/>
              </a:rPr>
              <a:t>Controller </a:t>
            </a:r>
            <a:r>
              <a:rPr lang="ko-KR" altLang="en-US" sz="1200" dirty="0" smtClean="0">
                <a:latin typeface="+mn-ea"/>
                <a:ea typeface="+mn-ea"/>
              </a:rPr>
              <a:t>로 위임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Controller</a:t>
            </a:r>
            <a:r>
              <a:rPr lang="ko-KR" altLang="en-US" sz="1200" dirty="0" smtClean="0">
                <a:latin typeface="+mn-ea"/>
                <a:ea typeface="+mn-ea"/>
              </a:rPr>
              <a:t>는 요청 처리 후 </a:t>
            </a:r>
            <a:r>
              <a:rPr lang="en-US" altLang="ko-KR" sz="1200" dirty="0" err="1" smtClean="0">
                <a:latin typeface="+mn-ea"/>
                <a:ea typeface="+mn-ea"/>
              </a:rPr>
              <a:t>viewName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을 반환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DispatcherServlet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은 </a:t>
            </a:r>
            <a:r>
              <a:rPr lang="en-US" altLang="ko-KR" sz="1200" dirty="0" err="1" smtClean="0">
                <a:latin typeface="+mn-ea"/>
                <a:ea typeface="+mn-ea"/>
              </a:rPr>
              <a:t>ViewResolver</a:t>
            </a:r>
            <a:r>
              <a:rPr lang="ko-KR" altLang="en-US" sz="1200" dirty="0" smtClean="0">
                <a:latin typeface="+mn-ea"/>
                <a:ea typeface="+mn-ea"/>
              </a:rPr>
              <a:t>를 통해 </a:t>
            </a:r>
            <a:r>
              <a:rPr lang="en-US" altLang="ko-KR" sz="1200" dirty="0" err="1" smtClean="0">
                <a:latin typeface="+mn-ea"/>
                <a:ea typeface="+mn-ea"/>
              </a:rPr>
              <a:t>ViewName</a:t>
            </a:r>
            <a:r>
              <a:rPr lang="ko-KR" altLang="en-US" sz="1200" dirty="0" smtClean="0">
                <a:latin typeface="+mn-ea"/>
                <a:ea typeface="+mn-ea"/>
              </a:rPr>
              <a:t>에 해당하는 </a:t>
            </a:r>
            <a:r>
              <a:rPr lang="en-US" altLang="ko-KR" sz="1200" dirty="0" smtClean="0">
                <a:latin typeface="+mn-ea"/>
                <a:ea typeface="+mn-ea"/>
              </a:rPr>
              <a:t>View</a:t>
            </a:r>
            <a:r>
              <a:rPr lang="ko-KR" altLang="en-US" sz="1200" dirty="0" smtClean="0">
                <a:latin typeface="+mn-ea"/>
                <a:ea typeface="+mn-ea"/>
              </a:rPr>
              <a:t>를 찾아 반환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Controller</a:t>
            </a:r>
            <a:r>
              <a:rPr lang="ko-KR" altLang="en-US" sz="1200" dirty="0">
                <a:latin typeface="+mn-ea"/>
                <a:ea typeface="+mn-ea"/>
              </a:rPr>
              <a:t>가 반환한 뷰의 이름으로부터 </a:t>
            </a:r>
            <a:r>
              <a:rPr lang="en-US" altLang="ko-KR" sz="1200" dirty="0">
                <a:latin typeface="+mn-ea"/>
                <a:ea typeface="+mn-ea"/>
              </a:rPr>
              <a:t>View</a:t>
            </a:r>
            <a:r>
              <a:rPr lang="ko-KR" altLang="en-US" sz="1200" dirty="0">
                <a:latin typeface="+mn-ea"/>
                <a:ea typeface="+mn-ea"/>
              </a:rPr>
              <a:t>를 렌더링하기 위해서는 </a:t>
            </a:r>
            <a:r>
              <a:rPr lang="en-US" altLang="ko-KR" sz="1200" dirty="0" err="1">
                <a:latin typeface="+mn-ea"/>
                <a:ea typeface="+mn-ea"/>
              </a:rPr>
              <a:t>ViewResolver</a:t>
            </a:r>
            <a:r>
              <a:rPr lang="ko-KR" altLang="en-US" sz="1200" dirty="0">
                <a:latin typeface="+mn-ea"/>
                <a:ea typeface="+mn-ea"/>
              </a:rPr>
              <a:t>가 사용되며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</a:t>
            </a:r>
            <a:r>
              <a:rPr lang="en-US" altLang="ko-KR" sz="1200" dirty="0" err="1" smtClean="0">
                <a:latin typeface="+mn-ea"/>
                <a:ea typeface="+mn-ea"/>
              </a:rPr>
              <a:t>ViewResolver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설정에 맞게 </a:t>
            </a:r>
            <a:r>
              <a:rPr lang="en-US" altLang="ko-KR" sz="1200" dirty="0">
                <a:latin typeface="+mn-ea"/>
                <a:ea typeface="+mn-ea"/>
              </a:rPr>
              <a:t>View</a:t>
            </a:r>
            <a:r>
              <a:rPr lang="ko-KR" altLang="en-US" sz="1200" dirty="0">
                <a:latin typeface="+mn-ea"/>
                <a:ea typeface="+mn-ea"/>
              </a:rPr>
              <a:t>를 찾아 렌더링한다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51" y="1990913"/>
            <a:ext cx="5144643" cy="252028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 txBox="1">
            <a:spLocks/>
          </p:cNvSpPr>
          <p:nvPr/>
        </p:nvSpPr>
        <p:spPr>
          <a:xfrm>
            <a:off x="285700" y="202854"/>
            <a:ext cx="7886700" cy="56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kumimoji="0" lang="en-US" altLang="ko-KR" sz="28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2. @Controller </a:t>
            </a:r>
            <a:r>
              <a:rPr kumimoji="0" lang="ko-KR" altLang="en-US" sz="2800" dirty="0">
                <a:solidFill>
                  <a:sysClr val="windowText" lastClr="000000"/>
                </a:solidFill>
                <a:latin typeface="+mn-ea"/>
                <a:ea typeface="+mn-ea"/>
              </a:rPr>
              <a:t>와 </a:t>
            </a:r>
            <a:r>
              <a:rPr kumimoji="0" lang="en-US" altLang="ko-KR" sz="2800" dirty="0">
                <a:solidFill>
                  <a:sysClr val="windowText" lastClr="000000"/>
                </a:solidFill>
                <a:latin typeface="+mn-ea"/>
                <a:ea typeface="+mn-ea"/>
              </a:rPr>
              <a:t>@</a:t>
            </a:r>
            <a:r>
              <a:rPr kumimoji="0" lang="en-US" altLang="ko-KR" sz="2800" dirty="0" err="1">
                <a:solidFill>
                  <a:sysClr val="windowText" lastClr="000000"/>
                </a:solidFill>
                <a:latin typeface="+mn-ea"/>
                <a:ea typeface="+mn-ea"/>
              </a:rPr>
              <a:t>RestController</a:t>
            </a:r>
            <a:r>
              <a:rPr kumimoji="0" lang="en-US" altLang="ko-KR" sz="280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2800" dirty="0">
                <a:solidFill>
                  <a:sysClr val="windowText" lastClr="000000"/>
                </a:solidFill>
                <a:latin typeface="+mn-ea"/>
                <a:ea typeface="+mn-ea"/>
              </a:rPr>
              <a:t>비교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877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005" y="647392"/>
            <a:ext cx="8544467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ts val="1800"/>
              </a:lnSpc>
            </a:pPr>
            <a:r>
              <a:rPr kumimoji="0"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kumimoji="0"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kumimoji="0"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1.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2) Data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를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반환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 err="1" smtClean="0">
                <a:latin typeface="+mn-ea"/>
                <a:ea typeface="+mn-ea"/>
              </a:rPr>
              <a:t>동작구조</a:t>
            </a:r>
            <a:r>
              <a:rPr lang="ko-KR" altLang="en-US" sz="1200" b="1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* </a:t>
            </a:r>
            <a:r>
              <a:rPr lang="ko-KR" altLang="en-US" sz="1200" b="1" dirty="0" smtClean="0">
                <a:latin typeface="+mn-ea"/>
                <a:ea typeface="+mn-ea"/>
              </a:rPr>
              <a:t>전달 과정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Client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latin typeface="+mn-ea"/>
                <a:ea typeface="+mn-ea"/>
              </a:rPr>
              <a:t>URL </a:t>
            </a:r>
            <a:r>
              <a:rPr lang="ko-KR" altLang="en-US" sz="1200" dirty="0" smtClean="0">
                <a:latin typeface="+mn-ea"/>
                <a:ea typeface="+mn-ea"/>
              </a:rPr>
              <a:t>형식으로 서버에 요청을 보냄 </a:t>
            </a:r>
            <a:r>
              <a:rPr lang="en-US" altLang="ko-KR" sz="1200" dirty="0" smtClean="0">
                <a:latin typeface="+mn-ea"/>
                <a:ea typeface="+mn-ea"/>
              </a:rPr>
              <a:t>-&gt; </a:t>
            </a:r>
            <a:r>
              <a:rPr lang="en-US" altLang="ko-KR" sz="1200" dirty="0" err="1" smtClean="0">
                <a:latin typeface="+mn-ea"/>
                <a:ea typeface="+mn-ea"/>
              </a:rPr>
              <a:t>DIspatcherServlet</a:t>
            </a:r>
            <a:r>
              <a:rPr lang="en-US" altLang="ko-KR" sz="1200" dirty="0" smtClean="0">
                <a:latin typeface="+mn-ea"/>
                <a:ea typeface="+mn-ea"/>
              </a:rPr>
              <a:t> -&gt; </a:t>
            </a:r>
            <a:r>
              <a:rPr lang="en-US" altLang="ko-KR" sz="1200" dirty="0" err="1" smtClean="0">
                <a:latin typeface="+mn-ea"/>
                <a:ea typeface="+mn-ea"/>
              </a:rPr>
              <a:t>HandlerMapping</a:t>
            </a:r>
            <a:r>
              <a:rPr lang="en-US" altLang="ko-KR" sz="1200" dirty="0" smtClean="0">
                <a:latin typeface="+mn-ea"/>
                <a:ea typeface="+mn-ea"/>
              </a:rPr>
              <a:t> ~~~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Controller</a:t>
            </a:r>
            <a:r>
              <a:rPr lang="ko-KR" altLang="en-US" sz="1200" dirty="0" smtClean="0">
                <a:latin typeface="+mn-ea"/>
                <a:ea typeface="+mn-ea"/>
              </a:rPr>
              <a:t>는 요청 처리 후 객체를 반환하고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이 객체는 </a:t>
            </a:r>
            <a:r>
              <a:rPr lang="en-US" altLang="ko-KR" sz="1200" dirty="0" smtClean="0">
                <a:latin typeface="+mn-ea"/>
                <a:ea typeface="+mn-ea"/>
              </a:rPr>
              <a:t>JSON </a:t>
            </a:r>
            <a:r>
              <a:rPr lang="ko-KR" altLang="en-US" sz="1200" dirty="0" smtClean="0">
                <a:latin typeface="+mn-ea"/>
                <a:ea typeface="+mn-ea"/>
              </a:rPr>
              <a:t>으로 </a:t>
            </a:r>
            <a:r>
              <a:rPr lang="en-US" altLang="ko-KR" sz="1200" dirty="0" smtClean="0">
                <a:latin typeface="+mn-ea"/>
                <a:ea typeface="+mn-ea"/>
              </a:rPr>
              <a:t>Serialize </a:t>
            </a:r>
            <a:r>
              <a:rPr lang="ko-KR" altLang="en-US" sz="1200" dirty="0" smtClean="0">
                <a:latin typeface="+mn-ea"/>
                <a:ea typeface="+mn-ea"/>
              </a:rPr>
              <a:t>되어 </a:t>
            </a:r>
            <a:r>
              <a:rPr lang="en-US" altLang="ko-KR" sz="1200" dirty="0" smtClean="0">
                <a:latin typeface="+mn-ea"/>
                <a:ea typeface="+mn-ea"/>
              </a:rPr>
              <a:t>User </a:t>
            </a:r>
            <a:r>
              <a:rPr lang="ko-KR" altLang="en-US" sz="1200" dirty="0" smtClean="0">
                <a:latin typeface="+mn-ea"/>
                <a:ea typeface="+mn-ea"/>
              </a:rPr>
              <a:t>에게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전달됨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atin typeface="+mn-ea"/>
                <a:ea typeface="+mn-ea"/>
              </a:rPr>
              <a:t>컨트롤러를 </a:t>
            </a:r>
            <a:r>
              <a:rPr lang="ko-KR" altLang="en-US" sz="1200" dirty="0">
                <a:latin typeface="+mn-ea"/>
                <a:ea typeface="+mn-ea"/>
              </a:rPr>
              <a:t>통해 객체를 반환할 때는 일반적으로 </a:t>
            </a:r>
            <a:r>
              <a:rPr lang="en-US" altLang="ko-KR" sz="1200" dirty="0" err="1" smtClean="0">
                <a:latin typeface="+mn-ea"/>
                <a:ea typeface="+mn-ea"/>
              </a:rPr>
              <a:t>ResponseEntity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로 </a:t>
            </a:r>
            <a:r>
              <a:rPr lang="ko-KR" altLang="en-US" sz="1200" dirty="0">
                <a:latin typeface="+mn-ea"/>
                <a:ea typeface="+mn-ea"/>
              </a:rPr>
              <a:t>감싸서 </a:t>
            </a:r>
            <a:r>
              <a:rPr lang="ko-KR" altLang="en-US" sz="1200" dirty="0" smtClean="0">
                <a:latin typeface="+mn-ea"/>
                <a:ea typeface="+mn-ea"/>
              </a:rPr>
              <a:t>반환하고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</a:t>
            </a:r>
            <a:r>
              <a:rPr lang="ko-KR" altLang="en-US" sz="1200" dirty="0" smtClean="0">
                <a:latin typeface="+mn-ea"/>
                <a:ea typeface="+mn-ea"/>
              </a:rPr>
              <a:t>이를 위해서는 </a:t>
            </a:r>
            <a:r>
              <a:rPr lang="en-US" altLang="ko-KR" sz="1200" dirty="0" err="1" smtClean="0">
                <a:latin typeface="+mn-ea"/>
                <a:ea typeface="+mn-ea"/>
              </a:rPr>
              <a:t>ViewResolver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대신 </a:t>
            </a:r>
            <a:r>
              <a:rPr lang="en-US" altLang="ko-KR" sz="1200" dirty="0" err="1" smtClean="0">
                <a:latin typeface="+mn-ea"/>
                <a:ea typeface="+mn-ea"/>
              </a:rPr>
              <a:t>HttpMessageConverter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가 동작함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HttpMessageConverter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에는 </a:t>
            </a:r>
            <a:r>
              <a:rPr lang="ko-KR" altLang="en-US" sz="1200" dirty="0">
                <a:latin typeface="+mn-ea"/>
                <a:ea typeface="+mn-ea"/>
              </a:rPr>
              <a:t>여러 </a:t>
            </a:r>
            <a:r>
              <a:rPr lang="en-US" altLang="ko-KR" sz="1200" dirty="0">
                <a:latin typeface="+mn-ea"/>
                <a:ea typeface="+mn-ea"/>
              </a:rPr>
              <a:t>Converter</a:t>
            </a:r>
            <a:r>
              <a:rPr lang="ko-KR" altLang="en-US" sz="1200" dirty="0">
                <a:latin typeface="+mn-ea"/>
                <a:ea typeface="+mn-ea"/>
              </a:rPr>
              <a:t>가 등록되어 있고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반환 데이터 종류별로 해당 </a:t>
            </a:r>
            <a:r>
              <a:rPr lang="en-US" altLang="ko-KR" sz="1200" dirty="0" smtClean="0">
                <a:latin typeface="+mn-ea"/>
                <a:ea typeface="+mn-ea"/>
              </a:rPr>
              <a:t>Converter</a:t>
            </a:r>
            <a:r>
              <a:rPr lang="ko-KR" altLang="en-US" sz="1200" dirty="0" smtClean="0">
                <a:latin typeface="+mn-ea"/>
                <a:ea typeface="+mn-ea"/>
              </a:rPr>
              <a:t>를 사용함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-&gt; </a:t>
            </a:r>
            <a:r>
              <a:rPr lang="ko-KR" altLang="en-US" sz="1200" dirty="0" smtClean="0">
                <a:latin typeface="+mn-ea"/>
                <a:ea typeface="+mn-ea"/>
              </a:rPr>
              <a:t>단순 문자열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en-US" altLang="ko-KR" sz="1200" dirty="0" err="1" smtClean="0">
                <a:latin typeface="+mn-ea"/>
                <a:ea typeface="+mn-ea"/>
              </a:rPr>
              <a:t>StringHttpMessageConverter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-&gt; </a:t>
            </a:r>
            <a:r>
              <a:rPr lang="ko-KR" altLang="en-US" sz="1200" dirty="0" smtClean="0">
                <a:latin typeface="+mn-ea"/>
                <a:ea typeface="+mn-ea"/>
              </a:rPr>
              <a:t>객체 </a:t>
            </a:r>
            <a:r>
              <a:rPr lang="en-US" altLang="ko-KR" sz="1200" dirty="0" smtClean="0">
                <a:latin typeface="+mn-ea"/>
                <a:ea typeface="+mn-ea"/>
              </a:rPr>
              <a:t>: MappingJackson2HttpMessageConverter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Spring</a:t>
            </a:r>
            <a:r>
              <a:rPr lang="ko-KR" altLang="en-US" sz="1200" dirty="0">
                <a:latin typeface="+mn-ea"/>
                <a:ea typeface="+mn-ea"/>
              </a:rPr>
              <a:t>은 클라이언트의 </a:t>
            </a:r>
            <a:r>
              <a:rPr lang="en-US" altLang="ko-KR" sz="1200" dirty="0">
                <a:latin typeface="+mn-ea"/>
                <a:ea typeface="+mn-ea"/>
              </a:rPr>
              <a:t>HTTP Accept </a:t>
            </a:r>
            <a:r>
              <a:rPr lang="ko-KR" altLang="en-US" sz="1200" dirty="0">
                <a:latin typeface="+mn-ea"/>
                <a:ea typeface="+mn-ea"/>
              </a:rPr>
              <a:t>헤더와 </a:t>
            </a:r>
            <a:r>
              <a:rPr lang="ko-KR" altLang="en-US" sz="1200" dirty="0" smtClean="0">
                <a:latin typeface="+mn-ea"/>
                <a:ea typeface="+mn-ea"/>
              </a:rPr>
              <a:t>컨트롤러의 반환 타입 을 조합해 적합한 </a:t>
            </a:r>
            <a:r>
              <a:rPr lang="en-US" altLang="ko-KR" sz="1200" dirty="0" err="1" smtClean="0">
                <a:latin typeface="+mn-ea"/>
                <a:ea typeface="+mn-ea"/>
              </a:rPr>
              <a:t>HttpMessageConverter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를 선택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MessageConverter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가 </a:t>
            </a:r>
            <a:r>
              <a:rPr lang="ko-KR" altLang="en-US" sz="1200" dirty="0">
                <a:latin typeface="+mn-ea"/>
                <a:ea typeface="+mn-ea"/>
              </a:rPr>
              <a:t>동작하는 시점은 </a:t>
            </a:r>
            <a:r>
              <a:rPr lang="en-US" altLang="ko-KR" sz="1200" dirty="0" err="1" smtClean="0">
                <a:latin typeface="+mn-ea"/>
                <a:ea typeface="+mn-ea"/>
              </a:rPr>
              <a:t>HandlerAdapter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와 </a:t>
            </a:r>
            <a:r>
              <a:rPr lang="en-US" altLang="ko-KR" sz="1200" dirty="0">
                <a:latin typeface="+mn-ea"/>
                <a:ea typeface="+mn-ea"/>
              </a:rPr>
              <a:t>Controller</a:t>
            </a:r>
            <a:r>
              <a:rPr lang="ko-KR" altLang="en-US" sz="1200" dirty="0">
                <a:latin typeface="+mn-ea"/>
                <a:ea typeface="+mn-ea"/>
              </a:rPr>
              <a:t>가 요청을 주고받는 시점이다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( ④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에서는 메시지를 객체로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, ⑥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에서는 객체를 메시지로 변환하는 데 메시지 컨버터가 사용된다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. )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24744"/>
            <a:ext cx="6027809" cy="280831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 txBox="1">
            <a:spLocks/>
          </p:cNvSpPr>
          <p:nvPr/>
        </p:nvSpPr>
        <p:spPr>
          <a:xfrm>
            <a:off x="285700" y="202854"/>
            <a:ext cx="7886700" cy="56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kumimoji="0" lang="en-US" altLang="ko-KR" sz="28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2. @Controller </a:t>
            </a:r>
            <a:r>
              <a:rPr kumimoji="0" lang="ko-KR" altLang="en-US" sz="2800" dirty="0">
                <a:solidFill>
                  <a:sysClr val="windowText" lastClr="000000"/>
                </a:solidFill>
                <a:latin typeface="+mn-ea"/>
                <a:ea typeface="+mn-ea"/>
              </a:rPr>
              <a:t>와 </a:t>
            </a:r>
            <a:r>
              <a:rPr kumimoji="0" lang="en-US" altLang="ko-KR" sz="2800" dirty="0">
                <a:solidFill>
                  <a:sysClr val="windowText" lastClr="000000"/>
                </a:solidFill>
                <a:latin typeface="+mn-ea"/>
                <a:ea typeface="+mn-ea"/>
              </a:rPr>
              <a:t>@</a:t>
            </a:r>
            <a:r>
              <a:rPr kumimoji="0" lang="en-US" altLang="ko-KR" sz="2800" dirty="0" err="1">
                <a:solidFill>
                  <a:sysClr val="windowText" lastClr="000000"/>
                </a:solidFill>
                <a:latin typeface="+mn-ea"/>
                <a:ea typeface="+mn-ea"/>
              </a:rPr>
              <a:t>RestController</a:t>
            </a:r>
            <a:r>
              <a:rPr kumimoji="0" lang="en-US" altLang="ko-KR" sz="280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2800" dirty="0">
                <a:solidFill>
                  <a:sysClr val="windowText" lastClr="000000"/>
                </a:solidFill>
                <a:latin typeface="+mn-ea"/>
                <a:ea typeface="+mn-ea"/>
              </a:rPr>
              <a:t>비교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3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6891" y="575384"/>
            <a:ext cx="8677597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endParaRPr kumimoji="0" lang="en-US" altLang="ko-KR" sz="1600" b="1" dirty="0" smtClean="0">
              <a:latin typeface="+mn-ea"/>
              <a:ea typeface="+mn-ea"/>
            </a:endParaRPr>
          </a:p>
          <a:p>
            <a:pPr marL="179388" indent="-179388">
              <a:lnSpc>
                <a:spcPts val="1800"/>
              </a:lnSpc>
            </a:pPr>
            <a:r>
              <a:rPr kumimoji="0" lang="en-US" altLang="ko-KR" sz="1200" b="1" dirty="0" smtClean="0">
                <a:latin typeface="+mn-ea"/>
                <a:ea typeface="+mn-ea"/>
              </a:rPr>
              <a:t>2) </a:t>
            </a:r>
            <a:r>
              <a:rPr lang="en-US" altLang="ko-KR" sz="1200" b="1" dirty="0" smtClean="0">
                <a:latin typeface="+mn-ea"/>
                <a:ea typeface="+mn-ea"/>
              </a:rPr>
              <a:t>@</a:t>
            </a:r>
            <a:r>
              <a:rPr lang="en-US" altLang="ko-KR" sz="1200" b="1" dirty="0" err="1" smtClean="0">
                <a:latin typeface="+mn-ea"/>
                <a:ea typeface="+mn-ea"/>
              </a:rPr>
              <a:t>RestController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데이터</a:t>
            </a:r>
            <a:r>
              <a:rPr lang="ko-KR" altLang="en-US" sz="1200" dirty="0" smtClean="0">
                <a:latin typeface="+mn-ea"/>
                <a:ea typeface="+mn-ea"/>
              </a:rPr>
              <a:t>를 응답으로 제공하는 </a:t>
            </a:r>
            <a:r>
              <a:rPr lang="en-US" altLang="ko-KR" sz="1200" dirty="0" smtClean="0">
                <a:latin typeface="+mn-ea"/>
                <a:ea typeface="+mn-ea"/>
              </a:rPr>
              <a:t>REST API</a:t>
            </a:r>
            <a:r>
              <a:rPr lang="ko-KR" altLang="en-US" sz="1200" dirty="0" smtClean="0">
                <a:latin typeface="+mn-ea"/>
                <a:ea typeface="+mn-ea"/>
              </a:rPr>
              <a:t>를 개발하기 위해 등장한 </a:t>
            </a:r>
            <a:r>
              <a:rPr lang="ko-KR" altLang="en-US" sz="1200" dirty="0" err="1" smtClean="0">
                <a:latin typeface="+mn-ea"/>
                <a:ea typeface="+mn-ea"/>
              </a:rPr>
              <a:t>애너테이션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en-US" altLang="ko-KR" sz="1200" b="1" dirty="0">
                <a:latin typeface="+mn-ea"/>
                <a:ea typeface="+mn-ea"/>
              </a:rPr>
              <a:t>Return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데이터</a:t>
            </a:r>
            <a:r>
              <a:rPr lang="ko-KR" altLang="en-US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Type</a:t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 String</a:t>
            </a:r>
            <a:r>
              <a:rPr lang="en-US" altLang="ko-KR" sz="1200" dirty="0">
                <a:latin typeface="+mn-ea"/>
                <a:ea typeface="+mn-ea"/>
              </a:rPr>
              <a:t>, Integer </a:t>
            </a:r>
            <a:r>
              <a:rPr lang="ko-KR" altLang="en-US" sz="1200" dirty="0">
                <a:latin typeface="+mn-ea"/>
                <a:ea typeface="+mn-ea"/>
              </a:rPr>
              <a:t>등의 </a:t>
            </a:r>
            <a:r>
              <a:rPr lang="ko-KR" altLang="en-US" sz="1200" dirty="0" err="1" smtClean="0">
                <a:latin typeface="+mn-ea"/>
                <a:ea typeface="+mn-ea"/>
              </a:rPr>
              <a:t>단일값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 </a:t>
            </a:r>
            <a:r>
              <a:rPr lang="ko-KR" altLang="en-US" sz="1200" dirty="0" err="1" smtClean="0">
                <a:latin typeface="+mn-ea"/>
                <a:ea typeface="+mn-ea"/>
              </a:rPr>
              <a:t>사용자정의</a:t>
            </a:r>
            <a:r>
              <a:rPr lang="ko-KR" altLang="en-US" sz="1200" dirty="0" smtClean="0">
                <a:latin typeface="+mn-ea"/>
                <a:ea typeface="+mn-ea"/>
              </a:rPr>
              <a:t> 객체 </a:t>
            </a:r>
            <a:r>
              <a:rPr lang="en-US" altLang="ko-KR" sz="1200" dirty="0" smtClean="0">
                <a:latin typeface="+mn-ea"/>
                <a:ea typeface="+mn-ea"/>
              </a:rPr>
              <a:t>, Collection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 </a:t>
            </a:r>
            <a:r>
              <a:rPr lang="en-US" altLang="ko-KR" sz="1200" b="1" dirty="0" err="1" smtClean="0">
                <a:latin typeface="+mn-ea"/>
                <a:ea typeface="+mn-ea"/>
              </a:rPr>
              <a:t>ResponseEntity</a:t>
            </a:r>
            <a:r>
              <a:rPr lang="en-US" altLang="ko-KR" sz="1200" b="1" dirty="0">
                <a:latin typeface="+mn-ea"/>
                <a:ea typeface="+mn-ea"/>
              </a:rPr>
              <a:t>&lt;&gt; </a:t>
            </a:r>
            <a:r>
              <a:rPr lang="ko-KR" altLang="en-US" sz="1200" b="1" dirty="0" smtClean="0">
                <a:latin typeface="+mn-ea"/>
                <a:ea typeface="+mn-ea"/>
              </a:rPr>
              <a:t>타입 </a:t>
            </a:r>
            <a:r>
              <a:rPr lang="en-US" altLang="ko-KR" sz="1200" b="1" dirty="0" smtClean="0">
                <a:latin typeface="+mn-ea"/>
                <a:ea typeface="+mn-ea"/>
              </a:rPr>
              <a:t>: </a:t>
            </a:r>
            <a:r>
              <a:rPr lang="ko-KR" altLang="en-US" sz="1200" b="1" dirty="0" smtClean="0">
                <a:latin typeface="+mn-ea"/>
                <a:ea typeface="+mn-ea"/>
              </a:rPr>
              <a:t>주로 이용됨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b="1" dirty="0" smtClean="0">
                <a:latin typeface="+mn-ea"/>
                <a:ea typeface="+mn-ea"/>
              </a:rPr>
              <a:t>@Controller + @</a:t>
            </a:r>
            <a:r>
              <a:rPr lang="en-US" altLang="ko-KR" sz="1200" b="1" dirty="0" err="1" smtClean="0">
                <a:latin typeface="+mn-ea"/>
                <a:ea typeface="+mn-ea"/>
              </a:rPr>
              <a:t>ResponseBody</a:t>
            </a:r>
            <a:r>
              <a:rPr lang="en-US" altLang="ko-KR" sz="1200" dirty="0" smtClean="0">
                <a:latin typeface="+mn-ea"/>
                <a:ea typeface="+mn-ea"/>
              </a:rPr>
              <a:t>  -&gt; </a:t>
            </a:r>
            <a:r>
              <a:rPr lang="ko-KR" altLang="en-US" sz="1200" dirty="0" smtClean="0">
                <a:latin typeface="+mn-ea"/>
                <a:ea typeface="+mn-ea"/>
              </a:rPr>
              <a:t>동작 과정이 </a:t>
            </a:r>
            <a:r>
              <a:rPr lang="en-US" altLang="ko-KR" sz="1200" dirty="0" smtClean="0">
                <a:latin typeface="+mn-ea"/>
                <a:ea typeface="+mn-ea"/>
              </a:rPr>
              <a:t>@Controller</a:t>
            </a:r>
            <a:r>
              <a:rPr lang="ko-KR" altLang="en-US" sz="1200" dirty="0" smtClean="0">
                <a:latin typeface="+mn-ea"/>
                <a:ea typeface="+mn-ea"/>
              </a:rPr>
              <a:t>에 </a:t>
            </a:r>
            <a:r>
              <a:rPr lang="en-US" altLang="ko-KR" sz="1200" dirty="0" smtClean="0">
                <a:latin typeface="+mn-ea"/>
                <a:ea typeface="+mn-ea"/>
              </a:rPr>
              <a:t>@</a:t>
            </a:r>
            <a:r>
              <a:rPr lang="en-US" altLang="ko-KR" sz="1200" dirty="0" err="1" smtClean="0">
                <a:latin typeface="+mn-ea"/>
                <a:ea typeface="+mn-ea"/>
              </a:rPr>
              <a:t>ReponseBody</a:t>
            </a:r>
            <a:r>
              <a:rPr lang="ko-KR" altLang="en-US" sz="1200" dirty="0" smtClean="0">
                <a:latin typeface="+mn-ea"/>
                <a:ea typeface="+mn-ea"/>
              </a:rPr>
              <a:t>를 붙인 것과 동일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atin typeface="+mn-ea"/>
                <a:ea typeface="+mn-ea"/>
              </a:rPr>
              <a:t>보통 </a:t>
            </a:r>
            <a:r>
              <a:rPr lang="en-US" altLang="ko-KR" sz="1200" dirty="0" smtClean="0">
                <a:latin typeface="+mn-ea"/>
                <a:ea typeface="+mn-ea"/>
              </a:rPr>
              <a:t>AJAX </a:t>
            </a:r>
            <a:r>
              <a:rPr lang="ko-KR" altLang="en-US" sz="1200" dirty="0" smtClean="0">
                <a:latin typeface="+mn-ea"/>
                <a:ea typeface="+mn-ea"/>
              </a:rPr>
              <a:t>와 결합되어 많이 사용되며 객체를 </a:t>
            </a:r>
            <a:r>
              <a:rPr lang="en-US" altLang="ko-KR" sz="1200" b="1" dirty="0" err="1" smtClean="0">
                <a:latin typeface="+mn-ea"/>
                <a:ea typeface="+mn-ea"/>
              </a:rPr>
              <a:t>ResponseEntity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로 감싸서 반환한다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* </a:t>
            </a:r>
            <a:r>
              <a:rPr lang="ko-KR" altLang="en-US" sz="1200" b="1" dirty="0" smtClean="0">
                <a:latin typeface="+mn-ea"/>
                <a:ea typeface="+mn-ea"/>
              </a:rPr>
              <a:t>동작 구조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* </a:t>
            </a:r>
            <a:r>
              <a:rPr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전달 과정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- Client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는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URL 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형식으로 서버에 요청을 보냄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-&gt; </a:t>
            </a:r>
            <a:r>
              <a:rPr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DIspatcherServlet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-&gt; </a:t>
            </a:r>
            <a:r>
              <a:rPr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HandlerMapping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~~~</a:t>
            </a:r>
            <a:b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- Controller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는 요청을 처리한 후에 객체를 반환하고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이 객체는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JSON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으로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Serialize 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되어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User </a:t>
            </a:r>
            <a:r>
              <a:rPr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에게 전달됨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5433126" cy="252028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 txBox="1">
            <a:spLocks/>
          </p:cNvSpPr>
          <p:nvPr/>
        </p:nvSpPr>
        <p:spPr>
          <a:xfrm>
            <a:off x="285700" y="202854"/>
            <a:ext cx="7886700" cy="56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kumimoji="0" lang="en-US" altLang="ko-KR" sz="28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2. @Controller </a:t>
            </a:r>
            <a:r>
              <a:rPr kumimoji="0" lang="ko-KR" altLang="en-US" sz="2800" dirty="0">
                <a:solidFill>
                  <a:sysClr val="windowText" lastClr="000000"/>
                </a:solidFill>
                <a:latin typeface="+mn-ea"/>
                <a:ea typeface="+mn-ea"/>
              </a:rPr>
              <a:t>와 </a:t>
            </a:r>
            <a:r>
              <a:rPr kumimoji="0" lang="en-US" altLang="ko-KR" sz="2800" dirty="0">
                <a:solidFill>
                  <a:sysClr val="windowText" lastClr="000000"/>
                </a:solidFill>
                <a:latin typeface="+mn-ea"/>
                <a:ea typeface="+mn-ea"/>
              </a:rPr>
              <a:t>@</a:t>
            </a:r>
            <a:r>
              <a:rPr kumimoji="0" lang="en-US" altLang="ko-KR" sz="2800" dirty="0" err="1">
                <a:solidFill>
                  <a:sysClr val="windowText" lastClr="000000"/>
                </a:solidFill>
                <a:latin typeface="+mn-ea"/>
                <a:ea typeface="+mn-ea"/>
              </a:rPr>
              <a:t>RestController</a:t>
            </a:r>
            <a:r>
              <a:rPr kumimoji="0" lang="en-US" altLang="ko-KR" sz="280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2800" dirty="0">
                <a:solidFill>
                  <a:sysClr val="windowText" lastClr="000000"/>
                </a:solidFill>
                <a:latin typeface="+mn-ea"/>
                <a:ea typeface="+mn-ea"/>
              </a:rPr>
              <a:t>비교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193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30846"/>
            <a:ext cx="7886700" cy="77787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3. @</a:t>
            </a:r>
            <a:r>
              <a:rPr lang="en-US" altLang="ko-KR" sz="2800" dirty="0" err="1" smtClean="0"/>
              <a:t>RestController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608541"/>
          </a:xfrm>
        </p:spPr>
        <p:txBody>
          <a:bodyPr>
            <a:norm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2000" dirty="0">
                <a:latin typeface="+mn-ea"/>
              </a:rPr>
              <a:t>3</a:t>
            </a:r>
            <a:r>
              <a:rPr lang="en-US" altLang="ko-KR" sz="2000" dirty="0" smtClean="0">
                <a:latin typeface="+mn-ea"/>
              </a:rPr>
              <a:t>.1) </a:t>
            </a:r>
            <a:r>
              <a:rPr lang="en-US" altLang="ko-KR" sz="2000" dirty="0">
                <a:latin typeface="+mn-ea"/>
              </a:rPr>
              <a:t>@</a:t>
            </a:r>
            <a:r>
              <a:rPr lang="en-US" altLang="ko-KR" sz="2000" dirty="0" err="1" smtClean="0">
                <a:latin typeface="+mn-ea"/>
              </a:rPr>
              <a:t>RestController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의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Return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Type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18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ko-KR" altLang="ko-KR" sz="1800" dirty="0" smtClean="0">
                <a:latin typeface="+mn-ea"/>
              </a:rPr>
              <a:t>스프링</a:t>
            </a:r>
            <a:r>
              <a:rPr lang="en-US" altLang="ko-KR" sz="1800" dirty="0" smtClean="0">
                <a:latin typeface="+mn-ea"/>
              </a:rPr>
              <a:t>4 </a:t>
            </a:r>
            <a:r>
              <a:rPr lang="ko-KR" altLang="ko-KR" sz="1800" dirty="0" smtClean="0">
                <a:latin typeface="+mn-ea"/>
              </a:rPr>
              <a:t>부터 </a:t>
            </a:r>
            <a:r>
              <a:rPr lang="en-US" altLang="ko-KR" sz="1800" dirty="0">
                <a:latin typeface="+mn-ea"/>
              </a:rPr>
              <a:t>@Controller </a:t>
            </a:r>
            <a:r>
              <a:rPr lang="ko-KR" altLang="ko-KR" sz="1800" dirty="0">
                <a:latin typeface="+mn-ea"/>
              </a:rPr>
              <a:t>외에 </a:t>
            </a:r>
            <a:r>
              <a:rPr lang="en-US" altLang="ko-KR" sz="1800" dirty="0">
                <a:latin typeface="+mn-ea"/>
              </a:rPr>
              <a:t>@</a:t>
            </a:r>
            <a:r>
              <a:rPr lang="en-US" altLang="ko-KR" sz="1800" dirty="0" err="1" smtClean="0">
                <a:latin typeface="+mn-ea"/>
              </a:rPr>
              <a:t>RestController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를 </a:t>
            </a:r>
            <a:r>
              <a:rPr lang="ko-KR" altLang="ko-KR" sz="1800" dirty="0" smtClean="0">
                <a:latin typeface="+mn-ea"/>
              </a:rPr>
              <a:t>추가해서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ko-KR" sz="1800" dirty="0" smtClean="0">
                <a:solidFill>
                  <a:srgbClr val="0000FF"/>
                </a:solidFill>
                <a:latin typeface="+mn-ea"/>
              </a:rPr>
              <a:t>해당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Controller</a:t>
            </a:r>
            <a:r>
              <a:rPr lang="ko-KR" altLang="ko-KR" sz="1800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모든 </a:t>
            </a:r>
            <a:r>
              <a:rPr lang="ko-KR" altLang="en-US" sz="1800" dirty="0" err="1" smtClean="0">
                <a:solidFill>
                  <a:srgbClr val="0000FF"/>
                </a:solidFill>
                <a:latin typeface="+mn-ea"/>
              </a:rPr>
              <a:t>매핑</a:t>
            </a:r>
            <a:r>
              <a:rPr lang="ko-KR" altLang="ko-KR" sz="1800" dirty="0" err="1" smtClean="0">
                <a:solidFill>
                  <a:srgbClr val="0000FF"/>
                </a:solidFill>
                <a:latin typeface="+mn-ea"/>
              </a:rPr>
              <a:t>메서드</a:t>
            </a:r>
            <a:r>
              <a:rPr lang="ko-KR" altLang="ko-KR" sz="18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ko-KR" sz="1800" dirty="0">
                <a:solidFill>
                  <a:srgbClr val="0000FF"/>
                </a:solidFill>
                <a:latin typeface="+mn-ea"/>
              </a:rPr>
              <a:t>리턴 타입을 기존과 다르게 </a:t>
            </a:r>
            <a:r>
              <a:rPr lang="ko-KR" altLang="ko-KR" sz="1800" dirty="0" smtClean="0">
                <a:solidFill>
                  <a:srgbClr val="0000FF"/>
                </a:solidFill>
                <a:latin typeface="+mn-ea"/>
              </a:rPr>
              <a:t>처리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함을 </a:t>
            </a:r>
            <a:r>
              <a:rPr lang="ko-KR" altLang="ko-KR" sz="1800" dirty="0" smtClean="0">
                <a:solidFill>
                  <a:srgbClr val="0000FF"/>
                </a:solidFill>
                <a:latin typeface="+mn-ea"/>
              </a:rPr>
              <a:t>명시</a:t>
            </a:r>
            <a:endParaRPr lang="en-US" altLang="ko-KR" sz="18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ko-KR" sz="1800" dirty="0">
                <a:latin typeface="+mn-ea"/>
              </a:rPr>
              <a:t>@</a:t>
            </a:r>
            <a:r>
              <a:rPr lang="en-US" altLang="ko-KR" sz="1800" dirty="0" err="1">
                <a:latin typeface="+mn-ea"/>
              </a:rPr>
              <a:t>RestController</a:t>
            </a:r>
            <a:r>
              <a:rPr lang="ko-KR" altLang="ko-KR" sz="1800" dirty="0">
                <a:latin typeface="+mn-ea"/>
              </a:rPr>
              <a:t>는 메서드의 리턴 타입으로 사용자가 정의한 클래스 타입을 사용할 수 있고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ko-KR" sz="1800" dirty="0">
                <a:latin typeface="+mn-ea"/>
              </a:rPr>
              <a:t>이를 </a:t>
            </a:r>
            <a:r>
              <a:rPr lang="en-US" altLang="ko-KR" sz="1800" dirty="0">
                <a:latin typeface="+mn-ea"/>
              </a:rPr>
              <a:t>JSON</a:t>
            </a:r>
            <a:r>
              <a:rPr lang="ko-KR" altLang="ko-KR" sz="1800" dirty="0">
                <a:latin typeface="+mn-ea"/>
              </a:rPr>
              <a:t>이나 </a:t>
            </a:r>
            <a:r>
              <a:rPr lang="en-US" altLang="ko-KR" sz="1800" dirty="0">
                <a:latin typeface="+mn-ea"/>
              </a:rPr>
              <a:t>XML</a:t>
            </a:r>
            <a:r>
              <a:rPr lang="ko-KR" altLang="ko-KR" sz="1800" dirty="0">
                <a:latin typeface="+mn-ea"/>
              </a:rPr>
              <a:t>로 자동으로 </a:t>
            </a:r>
            <a:r>
              <a:rPr lang="ko-KR" altLang="ko-KR" sz="1800" dirty="0" smtClean="0">
                <a:latin typeface="+mn-ea"/>
              </a:rPr>
              <a:t>처리</a:t>
            </a:r>
            <a:r>
              <a:rPr lang="ko-KR" altLang="en-US" sz="1800" dirty="0" smtClean="0">
                <a:latin typeface="+mn-ea"/>
              </a:rPr>
              <a:t>함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800" b="1" dirty="0">
                <a:latin typeface="+mn-ea"/>
              </a:rPr>
              <a:t>Return </a:t>
            </a:r>
            <a:r>
              <a:rPr lang="ko-KR" altLang="en-US" sz="1800" b="1" dirty="0">
                <a:solidFill>
                  <a:srgbClr val="0000FF"/>
                </a:solidFill>
                <a:latin typeface="+mn-ea"/>
              </a:rPr>
              <a:t>데이터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Type</a:t>
            </a:r>
            <a:br>
              <a:rPr lang="en-US" altLang="ko-KR" sz="1800" b="1" dirty="0">
                <a:latin typeface="+mn-ea"/>
              </a:rPr>
            </a:br>
            <a:r>
              <a:rPr lang="en-US" altLang="ko-KR" sz="1800" dirty="0">
                <a:latin typeface="+mn-ea"/>
              </a:rPr>
              <a:t>	- String, Integer </a:t>
            </a:r>
            <a:r>
              <a:rPr lang="ko-KR" altLang="en-US" sz="1800" dirty="0">
                <a:latin typeface="+mn-ea"/>
              </a:rPr>
              <a:t>등의 </a:t>
            </a:r>
            <a:r>
              <a:rPr lang="ko-KR" altLang="en-US" sz="1800" dirty="0" err="1">
                <a:latin typeface="+mn-ea"/>
              </a:rPr>
              <a:t>단일값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	- </a:t>
            </a:r>
            <a:r>
              <a:rPr lang="ko-KR" altLang="en-US" sz="1800" dirty="0" err="1">
                <a:latin typeface="+mn-ea"/>
              </a:rPr>
              <a:t>사용자정의</a:t>
            </a:r>
            <a:r>
              <a:rPr lang="ko-KR" altLang="en-US" sz="1800" dirty="0">
                <a:latin typeface="+mn-ea"/>
              </a:rPr>
              <a:t> 객체 </a:t>
            </a:r>
            <a:r>
              <a:rPr lang="en-US" altLang="ko-KR" sz="1800" dirty="0">
                <a:latin typeface="+mn-ea"/>
              </a:rPr>
              <a:t>, Collection</a:t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	- </a:t>
            </a:r>
            <a:r>
              <a:rPr lang="en-US" altLang="ko-KR" sz="1800" b="1" dirty="0" err="1">
                <a:latin typeface="+mn-ea"/>
              </a:rPr>
              <a:t>ResponseEntity</a:t>
            </a:r>
            <a:r>
              <a:rPr lang="en-US" altLang="ko-KR" sz="1800" b="1" dirty="0">
                <a:latin typeface="+mn-ea"/>
              </a:rPr>
              <a:t>&lt;&gt; </a:t>
            </a:r>
            <a:r>
              <a:rPr lang="ko-KR" altLang="en-US" sz="1800" b="1" dirty="0">
                <a:latin typeface="+mn-ea"/>
              </a:rPr>
              <a:t>타입 </a:t>
            </a:r>
            <a:r>
              <a:rPr lang="en-US" altLang="ko-KR" sz="1800" b="1" dirty="0">
                <a:latin typeface="+mn-ea"/>
              </a:rPr>
              <a:t>: </a:t>
            </a:r>
            <a:r>
              <a:rPr lang="ko-KR" altLang="en-US" sz="1800" b="1" dirty="0">
                <a:latin typeface="+mn-ea"/>
              </a:rPr>
              <a:t>주로 </a:t>
            </a:r>
            <a:r>
              <a:rPr lang="ko-KR" altLang="en-US" sz="1800" b="1" dirty="0" smtClean="0">
                <a:latin typeface="+mn-ea"/>
              </a:rPr>
              <a:t>이용됨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82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648072"/>
          </a:xfrm>
        </p:spPr>
        <p:txBody>
          <a:bodyPr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2000" dirty="0" smtClean="0">
                <a:latin typeface="+mn-ea"/>
              </a:rPr>
              <a:t>3.1.1) Text , </a:t>
            </a:r>
            <a:r>
              <a:rPr lang="ko-KR" altLang="en-US" sz="2000" dirty="0" smtClean="0">
                <a:latin typeface="+mn-ea"/>
              </a:rPr>
              <a:t>객체 </a:t>
            </a:r>
            <a:r>
              <a:rPr lang="en-US" altLang="ko-KR" sz="2000" dirty="0" smtClean="0">
                <a:latin typeface="+mn-ea"/>
              </a:rPr>
              <a:t>Return</a:t>
            </a:r>
          </a:p>
          <a:p>
            <a:pPr marL="179388" indent="-179388">
              <a:lnSpc>
                <a:spcPts val="2500"/>
              </a:lnSpc>
            </a:pPr>
            <a:endParaRPr lang="en-US" altLang="ko-KR" sz="1800" dirty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41" y="836712"/>
            <a:ext cx="5297731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3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648072"/>
          </a:xfrm>
        </p:spPr>
        <p:txBody>
          <a:bodyPr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2000" dirty="0" smtClean="0">
                <a:latin typeface="+mn-ea"/>
              </a:rPr>
              <a:t>3.1.2) Collection Return</a:t>
            </a:r>
          </a:p>
          <a:p>
            <a:pPr marL="179388" indent="-179388">
              <a:lnSpc>
                <a:spcPts val="2500"/>
              </a:lnSpc>
            </a:pPr>
            <a:endParaRPr lang="en-US" altLang="ko-KR" sz="18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6515646" cy="35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43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4896544"/>
          </a:xfrm>
        </p:spPr>
        <p:txBody>
          <a:bodyPr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2000" dirty="0" smtClean="0">
                <a:latin typeface="+mn-ea"/>
              </a:rPr>
              <a:t>3.1.3) </a:t>
            </a:r>
            <a:r>
              <a:rPr lang="en-US" altLang="ko-KR" sz="2000" b="1" dirty="0" err="1">
                <a:latin typeface="+mn-ea"/>
              </a:rPr>
              <a:t>ResponseEntity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스프링 제공 </a:t>
            </a:r>
            <a:r>
              <a:rPr lang="en-US" altLang="ko-KR" sz="2000" dirty="0">
                <a:latin typeface="+mn-ea"/>
              </a:rPr>
              <a:t>API</a:t>
            </a:r>
            <a:r>
              <a:rPr lang="en-US" altLang="ko-KR" sz="2000" dirty="0" smtClean="0">
                <a:latin typeface="+mn-ea"/>
              </a:rPr>
              <a:t>) </a:t>
            </a:r>
            <a:br>
              <a:rPr lang="en-US" altLang="ko-KR" sz="2000" dirty="0" smtClean="0">
                <a:latin typeface="+mn-ea"/>
              </a:rPr>
            </a:br>
            <a:endParaRPr lang="en-US" altLang="ko-KR" sz="2000" dirty="0" smtClean="0">
              <a:latin typeface="+mn-ea"/>
            </a:endParaRPr>
          </a:p>
          <a:p>
            <a:pPr marL="179388" indent="-179388">
              <a:lnSpc>
                <a:spcPts val="2500"/>
              </a:lnSpc>
            </a:pPr>
            <a:r>
              <a:rPr lang="en-US" altLang="ko-KR" sz="1800" dirty="0" smtClean="0">
                <a:latin typeface="+mj-lt"/>
              </a:rPr>
              <a:t>HTTP </a:t>
            </a:r>
            <a:r>
              <a:rPr lang="en-US" altLang="ko-KR" sz="1800" dirty="0">
                <a:latin typeface="+mj-lt"/>
              </a:rPr>
              <a:t>Response </a:t>
            </a:r>
            <a:r>
              <a:rPr lang="ko-KR" altLang="en-US" sz="1800" dirty="0" smtClean="0">
                <a:latin typeface="+mj-lt"/>
              </a:rPr>
              <a:t>에는 </a:t>
            </a:r>
            <a:r>
              <a:rPr lang="en-US" altLang="ko-KR" sz="1800" dirty="0" smtClean="0">
                <a:latin typeface="+mj-lt"/>
              </a:rPr>
              <a:t>Status </a:t>
            </a:r>
            <a:r>
              <a:rPr lang="en-US" altLang="ko-KR" sz="1800" dirty="0">
                <a:latin typeface="+mj-lt"/>
              </a:rPr>
              <a:t>(200, 404 </a:t>
            </a:r>
            <a:r>
              <a:rPr lang="ko-KR" altLang="en-US" sz="1800" dirty="0">
                <a:latin typeface="+mj-lt"/>
              </a:rPr>
              <a:t>등 </a:t>
            </a:r>
            <a:r>
              <a:rPr lang="ko-KR" altLang="en-US" sz="1800" dirty="0" smtClean="0">
                <a:latin typeface="+mj-lt"/>
              </a:rPr>
              <a:t>응답상태코드</a:t>
            </a:r>
            <a:r>
              <a:rPr lang="en-US" altLang="ko-KR" sz="1800" dirty="0">
                <a:latin typeface="+mj-lt"/>
              </a:rPr>
              <a:t>) , </a:t>
            </a:r>
            <a:r>
              <a:rPr lang="en-US" altLang="ko-KR" sz="1800" dirty="0" smtClean="0">
                <a:latin typeface="+mj-lt"/>
              </a:rPr>
              <a:t>Headers</a:t>
            </a:r>
            <a:r>
              <a:rPr lang="en-US" altLang="ko-KR" sz="1800" dirty="0">
                <a:latin typeface="+mj-lt"/>
              </a:rPr>
              <a:t>, </a:t>
            </a:r>
            <a:r>
              <a:rPr lang="en-US" altLang="ko-KR" sz="1800" dirty="0" smtClean="0">
                <a:latin typeface="+mj-lt"/>
              </a:rPr>
              <a:t>Body </a:t>
            </a:r>
            <a:r>
              <a:rPr lang="ko-KR" altLang="en-US" sz="1800" dirty="0">
                <a:latin typeface="+mj-lt"/>
              </a:rPr>
              <a:t>등이 포함된다</a:t>
            </a:r>
            <a:r>
              <a:rPr lang="en-US" altLang="ko-KR" sz="1800" dirty="0" smtClean="0">
                <a:latin typeface="+mj-lt"/>
              </a:rPr>
              <a:t>.</a:t>
            </a:r>
          </a:p>
          <a:p>
            <a:pPr marL="179388" indent="-179388">
              <a:lnSpc>
                <a:spcPts val="2500"/>
              </a:lnSpc>
            </a:pPr>
            <a:r>
              <a:rPr lang="ko-KR" altLang="en-US" sz="1800" dirty="0" smtClean="0">
                <a:latin typeface="+mj-lt"/>
              </a:rPr>
              <a:t>이 세 요소를 </a:t>
            </a:r>
            <a:r>
              <a:rPr lang="ko-KR" altLang="en-US" sz="1800" dirty="0">
                <a:latin typeface="+mj-lt"/>
              </a:rPr>
              <a:t>채운 객체를 </a:t>
            </a:r>
            <a:r>
              <a:rPr lang="ko-KR" altLang="en-US" sz="1800" dirty="0" err="1" smtClean="0">
                <a:latin typeface="+mj-lt"/>
              </a:rPr>
              <a:t>만드는것이</a:t>
            </a:r>
            <a:r>
              <a:rPr lang="ko-KR" altLang="en-US" sz="1800" dirty="0" smtClean="0">
                <a:latin typeface="+mj-lt"/>
              </a:rPr>
              <a:t> </a:t>
            </a:r>
            <a:r>
              <a:rPr lang="en-US" altLang="ko-KR" sz="1800" dirty="0" smtClean="0">
                <a:latin typeface="+mj-lt"/>
              </a:rPr>
              <a:t>@</a:t>
            </a:r>
            <a:r>
              <a:rPr lang="en-US" altLang="ko-KR" sz="1800" dirty="0" err="1">
                <a:latin typeface="+mj-lt"/>
              </a:rPr>
              <a:t>ResponseBody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와 </a:t>
            </a:r>
            <a:r>
              <a:rPr lang="en-US" altLang="ko-KR" sz="1800" b="1" dirty="0" err="1" smtClean="0">
                <a:latin typeface="+mj-lt"/>
              </a:rPr>
              <a:t>ResponseEntity</a:t>
            </a:r>
            <a:r>
              <a:rPr lang="en-US" altLang="ko-KR" sz="1800" b="1" dirty="0" smtClean="0">
                <a:latin typeface="+mj-lt"/>
              </a:rPr>
              <a:t/>
            </a:r>
            <a:br>
              <a:rPr lang="en-US" altLang="ko-KR" sz="1800" b="1" dirty="0" smtClean="0">
                <a:latin typeface="+mj-lt"/>
              </a:rPr>
            </a:br>
            <a:endParaRPr lang="en-US" altLang="ko-KR" sz="1800" b="1" dirty="0" smtClean="0">
              <a:latin typeface="+mj-lt"/>
            </a:endParaRPr>
          </a:p>
          <a:p>
            <a:pPr marL="179388" indent="-179388">
              <a:lnSpc>
                <a:spcPts val="2500"/>
              </a:lnSpc>
            </a:pPr>
            <a:r>
              <a:rPr lang="en-US" altLang="ko-KR" sz="1800" dirty="0" smtClean="0">
                <a:latin typeface="+mj-lt"/>
              </a:rPr>
              <a:t>REST </a:t>
            </a:r>
            <a:r>
              <a:rPr lang="ko-KR" altLang="en-US" sz="1800" dirty="0">
                <a:latin typeface="+mj-lt"/>
              </a:rPr>
              <a:t>방식에서는 </a:t>
            </a:r>
            <a:r>
              <a:rPr lang="en-US" altLang="ko-KR" sz="1800" dirty="0">
                <a:latin typeface="+mj-lt"/>
              </a:rPr>
              <a:t>Page</a:t>
            </a:r>
            <a:r>
              <a:rPr lang="ko-KR" altLang="en-US" sz="1800" dirty="0">
                <a:latin typeface="+mj-lt"/>
              </a:rPr>
              <a:t>가 아닌 </a:t>
            </a:r>
            <a:r>
              <a:rPr lang="en-US" altLang="ko-KR" sz="1800" b="1" dirty="0">
                <a:solidFill>
                  <a:srgbClr val="0000FF"/>
                </a:solidFill>
                <a:latin typeface="+mj-lt"/>
              </a:rPr>
              <a:t>Data</a:t>
            </a:r>
            <a:r>
              <a:rPr lang="ko-KR" altLang="en-US" sz="1800" dirty="0">
                <a:latin typeface="+mj-lt"/>
              </a:rPr>
              <a:t>를 </a:t>
            </a:r>
            <a:r>
              <a:rPr lang="ko-KR" altLang="en-US" sz="1800" dirty="0" smtClean="0">
                <a:latin typeface="+mj-lt"/>
              </a:rPr>
              <a:t>전송하므로</a:t>
            </a:r>
            <a:r>
              <a:rPr lang="en-US" altLang="ko-KR" sz="1800" dirty="0" smtClean="0">
                <a:latin typeface="+mj-lt"/>
              </a:rPr>
              <a:t/>
            </a:r>
            <a:br>
              <a:rPr lang="en-US" altLang="ko-KR" sz="1800" dirty="0" smtClean="0">
                <a:latin typeface="+mj-lt"/>
              </a:rPr>
            </a:br>
            <a:r>
              <a:rPr lang="ko-KR" altLang="en-US" sz="1800" dirty="0" smtClean="0">
                <a:latin typeface="+mj-lt"/>
              </a:rPr>
              <a:t>이 </a:t>
            </a:r>
            <a:r>
              <a:rPr lang="en-US" altLang="ko-KR" sz="1800" b="1" dirty="0">
                <a:solidFill>
                  <a:srgbClr val="0000FF"/>
                </a:solidFill>
                <a:latin typeface="+mj-lt"/>
              </a:rPr>
              <a:t>Data</a:t>
            </a:r>
            <a:r>
              <a:rPr lang="ko-KR" altLang="en-US" sz="1800" dirty="0">
                <a:latin typeface="+mj-lt"/>
              </a:rPr>
              <a:t>의 정상</a:t>
            </a:r>
            <a:r>
              <a:rPr lang="en-US" altLang="ko-KR" sz="1800" dirty="0">
                <a:latin typeface="+mj-lt"/>
              </a:rPr>
              <a:t>/</a:t>
            </a:r>
            <a:r>
              <a:rPr lang="ko-KR" altLang="en-US" sz="1800" dirty="0">
                <a:latin typeface="+mj-lt"/>
              </a:rPr>
              <a:t>비정상 여부를 알 수 있도록 해 </a:t>
            </a:r>
            <a:r>
              <a:rPr lang="ko-KR" altLang="en-US" sz="1800" dirty="0" smtClean="0">
                <a:latin typeface="+mj-lt"/>
              </a:rPr>
              <a:t>줘야하며</a:t>
            </a:r>
            <a:r>
              <a:rPr lang="en-US" altLang="ko-KR" sz="1800" dirty="0" smtClean="0">
                <a:latin typeface="+mj-lt"/>
              </a:rPr>
              <a:t>,</a:t>
            </a:r>
            <a:br>
              <a:rPr lang="en-US" altLang="ko-KR" sz="1800" dirty="0" smtClean="0">
                <a:latin typeface="+mj-lt"/>
              </a:rPr>
            </a:br>
            <a:r>
              <a:rPr lang="ko-KR" altLang="en-US" sz="1800" dirty="0" smtClean="0">
                <a:latin typeface="+mj-lt"/>
              </a:rPr>
              <a:t>이를 </a:t>
            </a:r>
            <a:r>
              <a:rPr lang="ko-KR" altLang="en-US" sz="1800" dirty="0">
                <a:latin typeface="+mj-lt"/>
              </a:rPr>
              <a:t>위해 </a:t>
            </a:r>
            <a:r>
              <a:rPr lang="en-US" altLang="ko-KR" sz="1800" dirty="0" smtClean="0">
                <a:latin typeface="+mj-lt"/>
              </a:rPr>
              <a:t>Status </a:t>
            </a:r>
            <a:r>
              <a:rPr lang="ko-KR" altLang="en-US" sz="1800" dirty="0">
                <a:latin typeface="+mj-lt"/>
              </a:rPr>
              <a:t>와 </a:t>
            </a:r>
            <a:r>
              <a:rPr lang="en-US" altLang="ko-KR" sz="1800" dirty="0" err="1" smtClean="0">
                <a:latin typeface="+mj-lt"/>
              </a:rPr>
              <a:t>Error_Message</a:t>
            </a:r>
            <a:r>
              <a:rPr lang="en-US" altLang="ko-KR" sz="1800" dirty="0" smtClean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등을 함께 전달하기위해 </a:t>
            </a:r>
            <a:r>
              <a:rPr lang="en-US" altLang="ko-KR" sz="1800" b="1" dirty="0" err="1">
                <a:latin typeface="+mj-lt"/>
              </a:rPr>
              <a:t>ResponseEntity</a:t>
            </a:r>
            <a:r>
              <a:rPr lang="en-US" altLang="ko-KR" sz="1800" b="1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를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사용</a:t>
            </a:r>
            <a:r>
              <a:rPr lang="en-US" altLang="ko-KR" sz="1800" dirty="0" smtClean="0">
                <a:latin typeface="+mj-lt"/>
              </a:rPr>
              <a:t>.</a:t>
            </a:r>
            <a:br>
              <a:rPr lang="en-US" altLang="ko-KR" sz="1800" dirty="0" smtClean="0">
                <a:latin typeface="+mj-lt"/>
              </a:rPr>
            </a:br>
            <a:endParaRPr lang="en-US" altLang="ko-KR" sz="1800" dirty="0" smtClean="0">
              <a:latin typeface="+mj-lt"/>
            </a:endParaRPr>
          </a:p>
          <a:p>
            <a:pPr marL="179388" indent="-179388">
              <a:lnSpc>
                <a:spcPts val="2500"/>
              </a:lnSpc>
            </a:pPr>
            <a:r>
              <a:rPr lang="ko-KR" altLang="en-US" sz="1800" dirty="0">
                <a:latin typeface="+mj-lt"/>
              </a:rPr>
              <a:t>단순히 데이터뿐만 아니라 브라우저에 </a:t>
            </a:r>
            <a:r>
              <a:rPr lang="en-US" altLang="ko-KR" sz="1800" dirty="0">
                <a:latin typeface="+mj-lt"/>
              </a:rPr>
              <a:t>HTTP</a:t>
            </a:r>
            <a:r>
              <a:rPr lang="ko-KR" altLang="en-US" sz="1800" dirty="0">
                <a:latin typeface="+mj-lt"/>
              </a:rPr>
              <a:t>상태 </a:t>
            </a:r>
            <a:r>
              <a:rPr lang="ko-KR" altLang="en-US" sz="1800" dirty="0" smtClean="0">
                <a:latin typeface="+mj-lt"/>
              </a:rPr>
              <a:t>코드 등 </a:t>
            </a:r>
            <a:r>
              <a:rPr lang="ko-KR" altLang="en-US" sz="1800" dirty="0">
                <a:latin typeface="+mj-lt"/>
              </a:rPr>
              <a:t>추가적인 데이터를 전달할 수 있다는 장점 </a:t>
            </a:r>
            <a:r>
              <a:rPr lang="ko-KR" altLang="en-US" sz="1800" dirty="0" smtClean="0">
                <a:latin typeface="+mj-lt"/>
              </a:rPr>
              <a:t> </a:t>
            </a:r>
            <a:endParaRPr lang="en-US" altLang="ko-K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614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285750"/>
            <a:ext cx="885825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latin typeface="+mn-ea"/>
                <a:ea typeface="+mn-ea"/>
              </a:rPr>
              <a:t>1. REST </a:t>
            </a:r>
            <a:r>
              <a:rPr kumimoji="0" lang="en-US" altLang="ko-KR" sz="1600" b="1" dirty="0" smtClean="0">
                <a:latin typeface="+mn-ea"/>
                <a:ea typeface="+mn-ea"/>
              </a:rPr>
              <a:t>API </a:t>
            </a:r>
            <a:r>
              <a:rPr kumimoji="0" lang="ko-KR" altLang="en-US" sz="1600" b="1" dirty="0" smtClean="0">
                <a:latin typeface="+mn-ea"/>
                <a:ea typeface="+mn-ea"/>
              </a:rPr>
              <a:t>등장</a:t>
            </a:r>
            <a:endParaRPr kumimoji="0" lang="en-US" altLang="ko-KR" sz="1400" dirty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 smtClean="0">
              <a:latin typeface="+mn-ea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b="1" dirty="0">
                <a:solidFill>
                  <a:srgbClr val="002060"/>
                </a:solidFill>
                <a:latin typeface="+mn-ea"/>
                <a:ea typeface="+mn-ea"/>
              </a:rPr>
              <a:t>REST</a:t>
            </a:r>
            <a:r>
              <a:rPr kumimoji="0" lang="en-US" altLang="ko-KR" sz="1400" dirty="0">
                <a:latin typeface="+mn-ea"/>
                <a:ea typeface="+mn-ea"/>
              </a:rPr>
              <a:t> </a:t>
            </a:r>
            <a:r>
              <a:rPr kumimoji="0"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API</a:t>
            </a:r>
            <a:r>
              <a:rPr kumimoji="0" lang="en-US" altLang="ko-KR" sz="1400" dirty="0">
                <a:latin typeface="+mn-ea"/>
                <a:ea typeface="+mn-ea"/>
              </a:rPr>
              <a:t> ( </a:t>
            </a:r>
            <a:r>
              <a:rPr kumimoji="0" lang="en-US" altLang="ko-KR" sz="1400" b="1" dirty="0">
                <a:solidFill>
                  <a:srgbClr val="002060"/>
                </a:solidFill>
                <a:latin typeface="+mn-ea"/>
                <a:ea typeface="+mn-ea"/>
              </a:rPr>
              <a:t>Representational State </a:t>
            </a:r>
            <a:r>
              <a:rPr kumimoji="0" lang="en-US" altLang="ko-KR" sz="1400" b="1" dirty="0" smtClean="0">
                <a:solidFill>
                  <a:srgbClr val="002060"/>
                </a:solidFill>
                <a:latin typeface="+mn-ea"/>
                <a:ea typeface="+mn-ea"/>
              </a:rPr>
              <a:t>Transfer</a:t>
            </a:r>
            <a:r>
              <a:rPr kumimoji="0"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_</a:t>
            </a:r>
            <a:r>
              <a:rPr kumimoji="0"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자원의 상태 전달 </a:t>
            </a:r>
            <a:r>
              <a:rPr kumimoji="0" lang="en-US" altLang="ko-KR" sz="1400" b="1" dirty="0" smtClean="0">
                <a:solidFill>
                  <a:srgbClr val="600000"/>
                </a:solidFill>
                <a:latin typeface="+mn-ea"/>
                <a:ea typeface="+mn-ea"/>
              </a:rPr>
              <a:t>Application </a:t>
            </a:r>
            <a:r>
              <a:rPr kumimoji="0" lang="en-US" altLang="ko-KR" sz="1400" b="1" dirty="0">
                <a:solidFill>
                  <a:srgbClr val="600000"/>
                </a:solidFill>
                <a:latin typeface="+mn-ea"/>
                <a:ea typeface="+mn-ea"/>
              </a:rPr>
              <a:t>Programming Interface </a:t>
            </a:r>
            <a:r>
              <a:rPr kumimoji="0" lang="en-US" altLang="ko-KR" sz="1400" dirty="0">
                <a:latin typeface="+mn-ea"/>
                <a:ea typeface="+mn-ea"/>
              </a:rPr>
              <a:t>) </a:t>
            </a: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>
                <a:latin typeface="+mn-ea"/>
                <a:ea typeface="+mn-ea"/>
              </a:rPr>
              <a:t>- Representational : </a:t>
            </a:r>
            <a:r>
              <a:rPr kumimoji="0" lang="ko-KR" altLang="en-US" sz="1400" dirty="0" smtClean="0">
                <a:latin typeface="+mn-ea"/>
                <a:ea typeface="+mn-ea"/>
              </a:rPr>
              <a:t>구상주의적인</a:t>
            </a:r>
            <a:r>
              <a:rPr kumimoji="0" lang="en-US" altLang="ko-KR" sz="1400" dirty="0" smtClean="0">
                <a:latin typeface="+mn-ea"/>
                <a:ea typeface="+mn-ea"/>
              </a:rPr>
              <a:t>	</a:t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>- State : </a:t>
            </a:r>
            <a:r>
              <a:rPr kumimoji="0" lang="ko-KR" altLang="en-US" sz="1400" dirty="0" smtClean="0">
                <a:latin typeface="+mn-ea"/>
                <a:ea typeface="+mn-ea"/>
              </a:rPr>
              <a:t>상태</a:t>
            </a: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>- Transfer :  </a:t>
            </a:r>
            <a:r>
              <a:rPr kumimoji="0" lang="ko-KR" altLang="en-US" sz="1400" dirty="0" smtClean="0">
                <a:latin typeface="+mn-ea"/>
                <a:ea typeface="+mn-ea"/>
              </a:rPr>
              <a:t>이동</a:t>
            </a:r>
            <a:r>
              <a:rPr kumimoji="0" lang="en-US" altLang="ko-KR" sz="1400" dirty="0" smtClean="0">
                <a:latin typeface="+mn-ea"/>
                <a:ea typeface="+mn-ea"/>
              </a:rPr>
              <a:t>, </a:t>
            </a:r>
            <a:r>
              <a:rPr kumimoji="0" lang="ko-KR" altLang="en-US" sz="1400" dirty="0" smtClean="0">
                <a:latin typeface="+mn-ea"/>
                <a:ea typeface="+mn-ea"/>
              </a:rPr>
              <a:t>전송</a:t>
            </a: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>
                <a:latin typeface="+mn-ea"/>
                <a:ea typeface="+mn-ea"/>
              </a:rPr>
              <a:t>** </a:t>
            </a:r>
            <a:r>
              <a:rPr kumimoji="0" lang="en-US" altLang="ko-KR" sz="1400" dirty="0" smtClean="0">
                <a:latin typeface="+mn-ea"/>
                <a:ea typeface="+mn-ea"/>
              </a:rPr>
              <a:t> </a:t>
            </a:r>
            <a:r>
              <a:rPr kumimoji="0" lang="ko-KR" altLang="en-US" sz="1400" dirty="0" err="1" smtClean="0">
                <a:latin typeface="+mn-ea"/>
                <a:ea typeface="+mn-ea"/>
              </a:rPr>
              <a:t>구상주의</a:t>
            </a: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>- </a:t>
            </a:r>
            <a:r>
              <a:rPr kumimoji="0" lang="ko-KR" altLang="en-US" sz="1400" dirty="0" smtClean="0">
                <a:latin typeface="+mn-ea"/>
                <a:ea typeface="+mn-ea"/>
              </a:rPr>
              <a:t>철학</a:t>
            </a:r>
            <a:r>
              <a:rPr kumimoji="0" lang="en-US" altLang="ko-KR" sz="1400" dirty="0" smtClean="0">
                <a:latin typeface="+mn-ea"/>
                <a:ea typeface="+mn-ea"/>
              </a:rPr>
              <a:t>:  “</a:t>
            </a:r>
            <a:r>
              <a:rPr kumimoji="0" lang="ko-KR" altLang="en-US" sz="1400" dirty="0" smtClean="0">
                <a:latin typeface="+mn-ea"/>
                <a:ea typeface="+mn-ea"/>
              </a:rPr>
              <a:t>경험의 </a:t>
            </a:r>
            <a:r>
              <a:rPr kumimoji="0" lang="ko-KR" altLang="en-US" sz="1400" dirty="0">
                <a:latin typeface="+mn-ea"/>
                <a:ea typeface="+mn-ea"/>
              </a:rPr>
              <a:t>현상적 특징</a:t>
            </a:r>
            <a:r>
              <a:rPr kumimoji="0" lang="en-US" altLang="ko-KR" sz="1400" dirty="0">
                <a:latin typeface="+mn-ea"/>
                <a:ea typeface="+mn-ea"/>
              </a:rPr>
              <a:t>(</a:t>
            </a:r>
            <a:r>
              <a:rPr kumimoji="0" lang="ko-KR" altLang="en-US" sz="1400" dirty="0" err="1">
                <a:latin typeface="+mn-ea"/>
                <a:ea typeface="+mn-ea"/>
              </a:rPr>
              <a:t>감각질</a:t>
            </a:r>
            <a:r>
              <a:rPr kumimoji="0" lang="en-US" altLang="ko-KR" sz="1400" dirty="0">
                <a:latin typeface="+mn-ea"/>
                <a:ea typeface="+mn-ea"/>
              </a:rPr>
              <a:t>)</a:t>
            </a:r>
            <a:r>
              <a:rPr kumimoji="0" lang="ko-KR" altLang="en-US" sz="1400" dirty="0" smtClean="0">
                <a:latin typeface="+mn-ea"/>
                <a:ea typeface="+mn-ea"/>
              </a:rPr>
              <a:t>을 그 경험에 해당하는</a:t>
            </a: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>	</a:t>
            </a:r>
            <a:r>
              <a:rPr kumimoji="0" lang="ko-KR" altLang="en-US" sz="1400" dirty="0" smtClean="0">
                <a:latin typeface="+mn-ea"/>
                <a:ea typeface="+mn-ea"/>
              </a:rPr>
              <a:t>표상 </a:t>
            </a:r>
            <a:r>
              <a:rPr kumimoji="0" lang="en-US" altLang="ko-KR" sz="1400" dirty="0" smtClean="0">
                <a:latin typeface="+mn-ea"/>
                <a:ea typeface="+mn-ea"/>
              </a:rPr>
              <a:t>(</a:t>
            </a:r>
            <a:r>
              <a:rPr kumimoji="0" lang="ko-KR" altLang="en-US" sz="1400" dirty="0">
                <a:latin typeface="+mn-ea"/>
                <a:ea typeface="+mn-ea"/>
              </a:rPr>
              <a:t>눈에 보이지 않는 </a:t>
            </a:r>
            <a:r>
              <a:rPr kumimoji="0" lang="en-US" altLang="ko-KR" sz="1400" dirty="0" smtClean="0">
                <a:latin typeface="+mn-ea"/>
                <a:ea typeface="+mn-ea"/>
              </a:rPr>
              <a:t>Image or </a:t>
            </a:r>
            <a:r>
              <a:rPr kumimoji="0" lang="ko-KR" altLang="en-US" sz="1400" dirty="0" err="1" smtClean="0">
                <a:latin typeface="+mn-ea"/>
                <a:ea typeface="+mn-ea"/>
              </a:rPr>
              <a:t>비물체적</a:t>
            </a:r>
            <a:r>
              <a:rPr kumimoji="0" lang="ko-KR" altLang="en-US" sz="1400" dirty="0" smtClean="0">
                <a:latin typeface="+mn-ea"/>
                <a:ea typeface="+mn-ea"/>
              </a:rPr>
              <a:t> </a:t>
            </a:r>
            <a:r>
              <a:rPr kumimoji="0" lang="ko-KR" altLang="en-US" sz="1400" dirty="0">
                <a:latin typeface="+mn-ea"/>
                <a:ea typeface="+mn-ea"/>
              </a:rPr>
              <a:t>관념 등</a:t>
            </a:r>
            <a:r>
              <a:rPr kumimoji="0" lang="en-US" altLang="ko-KR" sz="1400" dirty="0" smtClean="0">
                <a:latin typeface="+mn-ea"/>
                <a:ea typeface="+mn-ea"/>
              </a:rPr>
              <a:t>) </a:t>
            </a:r>
            <a:r>
              <a:rPr kumimoji="0" lang="ko-KR" altLang="en-US" sz="1400" dirty="0" smtClean="0">
                <a:latin typeface="+mn-ea"/>
                <a:ea typeface="+mn-ea"/>
              </a:rPr>
              <a:t>적</a:t>
            </a: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>	</a:t>
            </a:r>
            <a:r>
              <a:rPr kumimoji="0" lang="ko-KR" altLang="en-US" sz="1400" dirty="0" smtClean="0">
                <a:latin typeface="+mn-ea"/>
                <a:ea typeface="+mn-ea"/>
              </a:rPr>
              <a:t>특징으로 </a:t>
            </a:r>
            <a:r>
              <a:rPr kumimoji="0" lang="ko-KR" altLang="en-US" sz="1400" dirty="0">
                <a:latin typeface="+mn-ea"/>
                <a:ea typeface="+mn-ea"/>
              </a:rPr>
              <a:t>환원하여 설명할 수 </a:t>
            </a:r>
            <a:r>
              <a:rPr kumimoji="0" lang="ko-KR" altLang="en-US" sz="1400" dirty="0" smtClean="0">
                <a:latin typeface="+mn-ea"/>
                <a:ea typeface="+mn-ea"/>
              </a:rPr>
              <a:t>있다</a:t>
            </a:r>
            <a:r>
              <a:rPr kumimoji="0" lang="en-US" altLang="ko-KR" sz="1400" dirty="0" smtClean="0">
                <a:latin typeface="+mn-ea"/>
                <a:ea typeface="+mn-ea"/>
              </a:rPr>
              <a:t>.” </a:t>
            </a:r>
            <a:r>
              <a:rPr kumimoji="0" lang="ko-KR" altLang="en-US" sz="1400" dirty="0" smtClean="0">
                <a:latin typeface="+mn-ea"/>
                <a:ea typeface="+mn-ea"/>
              </a:rPr>
              <a:t>는 심리 철학 입장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>- </a:t>
            </a:r>
            <a:r>
              <a:rPr kumimoji="0"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미술</a:t>
            </a:r>
            <a:r>
              <a:rPr kumimoji="0"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kumimoji="0"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추상 </a:t>
            </a:r>
            <a:r>
              <a: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abstract 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의 반대 </a:t>
            </a:r>
            <a:r>
              <a:rPr kumimoji="0"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개념으로</a:t>
            </a:r>
            <a:r>
              <a:rPr kumimoji="0"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kumimoji="0"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kumimoji="0"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	</a:t>
            </a:r>
            <a:r>
              <a:rPr kumimoji="0"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구별할 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수 있을 정도의 형태를 </a:t>
            </a:r>
            <a:r>
              <a:rPr kumimoji="0"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유지한 작품</a:t>
            </a:r>
            <a:r>
              <a:rPr kumimoji="0"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br>
              <a:rPr kumimoji="0"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kumimoji="0"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	20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세기의 대표적인 구상화가 </a:t>
            </a:r>
            <a:r>
              <a:rPr kumimoji="0" lang="ko-KR" altLang="en-US" sz="1400" b="1" dirty="0" err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베르나르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뷔페의 </a:t>
            </a:r>
            <a:r>
              <a:rPr kumimoji="0"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그림</a:t>
            </a:r>
            <a:endParaRPr kumimoji="0" lang="en-US" altLang="ko-KR" sz="1400" b="1" dirty="0" smtClean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kumimoji="0" lang="en-US" altLang="ko-KR" sz="1400" dirty="0">
              <a:latin typeface="+mn-ea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kumimoji="0" lang="en-US" altLang="ko-KR" sz="1400" dirty="0" smtClean="0">
              <a:latin typeface="+mn-ea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dirty="0" smtClean="0">
                <a:latin typeface="+mn-ea"/>
                <a:ea typeface="+mn-ea"/>
              </a:rPr>
              <a:t>2000</a:t>
            </a:r>
            <a:r>
              <a:rPr kumimoji="0" lang="ko-KR" altLang="en-US" sz="1400" dirty="0">
                <a:latin typeface="+mn-ea"/>
                <a:ea typeface="+mn-ea"/>
              </a:rPr>
              <a:t>년도에 로이 </a:t>
            </a:r>
            <a:r>
              <a:rPr kumimoji="0" lang="ko-KR" altLang="en-US" sz="1400" dirty="0" err="1">
                <a:latin typeface="+mn-ea"/>
                <a:ea typeface="+mn-ea"/>
              </a:rPr>
              <a:t>필딩</a:t>
            </a:r>
            <a:r>
              <a:rPr kumimoji="0" lang="ko-KR" altLang="en-US" sz="1400" dirty="0">
                <a:latin typeface="+mn-ea"/>
                <a:ea typeface="+mn-ea"/>
              </a:rPr>
              <a:t> </a:t>
            </a:r>
            <a:r>
              <a:rPr kumimoji="0" lang="en-US" altLang="ko-KR" sz="1400" dirty="0">
                <a:latin typeface="+mn-ea"/>
                <a:ea typeface="+mn-ea"/>
              </a:rPr>
              <a:t>(Roy Fielding)</a:t>
            </a:r>
            <a:r>
              <a:rPr kumimoji="0" lang="ko-KR" altLang="en-US" sz="1400" dirty="0">
                <a:latin typeface="+mn-ea"/>
                <a:ea typeface="+mn-ea"/>
              </a:rPr>
              <a:t>의 박사학위 논문에서 최초로 </a:t>
            </a:r>
            <a:r>
              <a:rPr kumimoji="0" lang="ko-KR" altLang="en-US" sz="1400" dirty="0" smtClean="0">
                <a:latin typeface="+mn-ea"/>
                <a:ea typeface="+mn-ea"/>
              </a:rPr>
              <a:t>소개됨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ko-KR" altLang="en-US" sz="1400" dirty="0" smtClean="0">
                <a:latin typeface="+mn-ea"/>
                <a:ea typeface="+mn-ea"/>
              </a:rPr>
              <a:t>로이 </a:t>
            </a:r>
            <a:r>
              <a:rPr kumimoji="0" lang="ko-KR" altLang="en-US" sz="1400" dirty="0" err="1">
                <a:latin typeface="+mn-ea"/>
                <a:ea typeface="+mn-ea"/>
              </a:rPr>
              <a:t>필딩은</a:t>
            </a:r>
            <a:r>
              <a:rPr kumimoji="0" lang="ko-KR" altLang="en-US" sz="1400" dirty="0">
                <a:latin typeface="+mn-ea"/>
                <a:ea typeface="+mn-ea"/>
              </a:rPr>
              <a:t> </a:t>
            </a:r>
            <a:r>
              <a:rPr kumimoji="0" lang="en-US" altLang="ko-KR" sz="1400" dirty="0">
                <a:latin typeface="+mn-ea"/>
                <a:ea typeface="+mn-ea"/>
              </a:rPr>
              <a:t>HTTP</a:t>
            </a:r>
            <a:r>
              <a:rPr kumimoji="0" lang="ko-KR" altLang="en-US" sz="1400" dirty="0">
                <a:latin typeface="+mn-ea"/>
                <a:ea typeface="+mn-ea"/>
              </a:rPr>
              <a:t>의 주요 저자 중 한 사람으로 그 당시 </a:t>
            </a:r>
            <a:r>
              <a:rPr kumimoji="0" lang="en-US" altLang="ko-KR" sz="1400" dirty="0" smtClean="0">
                <a:latin typeface="+mn-ea"/>
                <a:ea typeface="+mn-ea"/>
              </a:rPr>
              <a:t>HTTP </a:t>
            </a:r>
            <a:r>
              <a:rPr kumimoji="0" lang="ko-KR" altLang="en-US" sz="1400" dirty="0">
                <a:latin typeface="+mn-ea"/>
                <a:ea typeface="+mn-ea"/>
              </a:rPr>
              <a:t>설계의 우수성에 </a:t>
            </a:r>
            <a:r>
              <a:rPr kumimoji="0" lang="ko-KR" altLang="en-US" sz="1400" dirty="0" smtClean="0">
                <a:latin typeface="+mn-ea"/>
                <a:ea typeface="+mn-ea"/>
              </a:rPr>
              <a:t>비해</a:t>
            </a:r>
            <a:r>
              <a:rPr kumimoji="0" lang="en-US" altLang="ko-KR" sz="1400" dirty="0" smtClean="0"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ko-KR" altLang="en-US" sz="1400" dirty="0" smtClean="0">
                <a:latin typeface="+mn-ea"/>
                <a:ea typeface="+mn-ea"/>
              </a:rPr>
              <a:t>제대로 </a:t>
            </a:r>
            <a:r>
              <a:rPr kumimoji="0" lang="ko-KR" altLang="en-US" sz="1400" dirty="0">
                <a:latin typeface="+mn-ea"/>
                <a:ea typeface="+mn-ea"/>
              </a:rPr>
              <a:t>사용되어지지 못하는 모습에 </a:t>
            </a:r>
            <a:r>
              <a:rPr kumimoji="0" lang="ko-KR" altLang="en-US" sz="1400" dirty="0" smtClean="0">
                <a:latin typeface="+mn-ea"/>
                <a:ea typeface="+mn-ea"/>
              </a:rPr>
              <a:t>안타까워하며 웹의 </a:t>
            </a:r>
            <a:r>
              <a:rPr kumimoji="0" lang="ko-KR" altLang="en-US" sz="1400" dirty="0">
                <a:latin typeface="+mn-ea"/>
                <a:ea typeface="+mn-ea"/>
              </a:rPr>
              <a:t>장점을 최대한 활용할 수 있는 아키텍처로써 </a:t>
            </a:r>
            <a:r>
              <a:rPr kumimoji="0" lang="en-US" altLang="ko-KR" sz="1400" dirty="0">
                <a:latin typeface="+mn-ea"/>
                <a:ea typeface="+mn-ea"/>
              </a:rPr>
              <a:t>REST</a:t>
            </a:r>
            <a:r>
              <a:rPr kumimoji="0" lang="ko-KR" altLang="en-US" sz="1400" dirty="0">
                <a:latin typeface="+mn-ea"/>
                <a:ea typeface="+mn-ea"/>
              </a:rPr>
              <a:t>를 </a:t>
            </a:r>
            <a:r>
              <a:rPr kumimoji="0" lang="ko-KR" altLang="en-US" sz="1400" dirty="0" smtClean="0">
                <a:latin typeface="+mn-ea"/>
                <a:ea typeface="+mn-ea"/>
              </a:rPr>
              <a:t>발표함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kumimoji="0" lang="en-US" altLang="ko-KR" sz="1400" dirty="0">
              <a:latin typeface="+mn-ea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dirty="0">
                <a:latin typeface="+mn-ea"/>
                <a:ea typeface="+mn-ea"/>
              </a:rPr>
              <a:t>REST</a:t>
            </a:r>
            <a:r>
              <a:rPr kumimoji="0" lang="ko-KR" altLang="en-US" sz="1400" dirty="0">
                <a:latin typeface="+mn-ea"/>
                <a:ea typeface="+mn-ea"/>
              </a:rPr>
              <a:t>는 구현된 기술이 아니라 소프트웨어 아키텍처의 한 </a:t>
            </a:r>
            <a:r>
              <a:rPr kumimoji="0" lang="ko-KR" altLang="en-US" sz="1400" dirty="0" smtClean="0">
                <a:latin typeface="+mn-ea"/>
                <a:ea typeface="+mn-ea"/>
              </a:rPr>
              <a:t>종류이며</a:t>
            </a:r>
            <a:r>
              <a:rPr kumimoji="0" lang="en-US" altLang="ko-KR" sz="1400" dirty="0" smtClean="0">
                <a:latin typeface="+mn-ea"/>
                <a:ea typeface="+mn-ea"/>
              </a:rPr>
              <a:t>, </a:t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ko-KR" altLang="en-US" sz="1400" dirty="0">
                <a:latin typeface="+mn-ea"/>
                <a:ea typeface="+mn-ea"/>
              </a:rPr>
              <a:t>하나의 </a:t>
            </a:r>
            <a:r>
              <a:rPr kumimoji="0" lang="en-US" altLang="ko-KR" sz="1400" dirty="0">
                <a:latin typeface="+mn-ea"/>
                <a:ea typeface="+mn-ea"/>
              </a:rPr>
              <a:t>URI</a:t>
            </a:r>
            <a:r>
              <a:rPr kumimoji="0" lang="ko-KR" altLang="en-US" sz="1400" dirty="0">
                <a:latin typeface="+mn-ea"/>
                <a:ea typeface="+mn-ea"/>
              </a:rPr>
              <a:t>는 하나의 고유한 리소스를 대표하도록 설계된다는 </a:t>
            </a:r>
            <a:r>
              <a:rPr kumimoji="0" lang="ko-KR" altLang="en-US" sz="1400" dirty="0" smtClean="0">
                <a:latin typeface="+mn-ea"/>
                <a:ea typeface="+mn-ea"/>
              </a:rPr>
              <a:t>개념으로써</a:t>
            </a:r>
            <a:r>
              <a:rPr kumimoji="0" lang="en-US" altLang="ko-KR" sz="1400" dirty="0" smtClean="0">
                <a:latin typeface="+mn-ea"/>
                <a:ea typeface="+mn-ea"/>
              </a:rPr>
              <a:t>,</a:t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en-US" altLang="ko-KR" sz="1400" dirty="0" smtClean="0">
                <a:latin typeface="+mn-ea"/>
                <a:ea typeface="+mn-ea"/>
              </a:rPr>
              <a:t>REST</a:t>
            </a:r>
            <a:r>
              <a:rPr kumimoji="0" lang="ko-KR" altLang="en-US" sz="1400" dirty="0">
                <a:latin typeface="+mn-ea"/>
                <a:ea typeface="+mn-ea"/>
              </a:rPr>
              <a:t>의 목적은 단어의 뜻 그대로 </a:t>
            </a:r>
            <a:r>
              <a:rPr kumimoji="0" lang="ko-KR" altLang="en-US" sz="1400" b="1" dirty="0">
                <a:latin typeface="+mn-ea"/>
                <a:ea typeface="+mn-ea"/>
              </a:rPr>
              <a:t>웹 환경에서 표현형이 정해진 리소스를 주고받기 위함이고</a:t>
            </a:r>
            <a:r>
              <a:rPr kumimoji="0" lang="en-US" altLang="ko-KR" sz="1400" b="1" dirty="0">
                <a:latin typeface="+mn-ea"/>
                <a:ea typeface="+mn-ea"/>
              </a:rPr>
              <a:t>, </a:t>
            </a:r>
            <a:r>
              <a:rPr kumimoji="0" lang="en-US" altLang="ko-KR" sz="1400" b="1" dirty="0" smtClean="0">
                <a:latin typeface="+mn-ea"/>
                <a:ea typeface="+mn-ea"/>
              </a:rPr>
              <a:t/>
            </a:r>
            <a:br>
              <a:rPr kumimoji="0" lang="en-US" altLang="ko-KR" sz="1400" b="1" dirty="0" smtClean="0">
                <a:latin typeface="+mn-ea"/>
                <a:ea typeface="+mn-ea"/>
              </a:rPr>
            </a:br>
            <a:r>
              <a:rPr kumimoji="0" lang="ko-KR" altLang="en-US" sz="1400" b="1" dirty="0" smtClean="0">
                <a:latin typeface="+mn-ea"/>
                <a:ea typeface="+mn-ea"/>
              </a:rPr>
              <a:t>이를 </a:t>
            </a:r>
            <a:r>
              <a:rPr kumimoji="0" lang="ko-KR" altLang="en-US" sz="1400" b="1" dirty="0">
                <a:latin typeface="+mn-ea"/>
                <a:ea typeface="+mn-ea"/>
              </a:rPr>
              <a:t>위해 지켜야 할 설계 스타일 상의 제약사항</a:t>
            </a:r>
            <a:r>
              <a:rPr kumimoji="0" lang="en-US" altLang="ko-KR" sz="1400" b="1" dirty="0">
                <a:latin typeface="+mn-ea"/>
                <a:ea typeface="+mn-ea"/>
              </a:rPr>
              <a:t>(Constraint)</a:t>
            </a:r>
            <a:r>
              <a:rPr kumimoji="0" lang="ko-KR" altLang="en-US" sz="1400" b="1" dirty="0">
                <a:latin typeface="+mn-ea"/>
                <a:ea typeface="+mn-ea"/>
              </a:rPr>
              <a:t>들이 정의</a:t>
            </a:r>
            <a:r>
              <a:rPr kumimoji="0" lang="ko-KR" altLang="en-US" sz="1400" dirty="0">
                <a:latin typeface="+mn-ea"/>
                <a:ea typeface="+mn-ea"/>
              </a:rPr>
              <a:t>되어 </a:t>
            </a:r>
            <a:r>
              <a:rPr kumimoji="0" lang="ko-KR" altLang="en-US" sz="1400" dirty="0" smtClean="0">
                <a:latin typeface="+mn-ea"/>
                <a:ea typeface="+mn-ea"/>
              </a:rPr>
              <a:t>있다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kumimoji="0" lang="en-US" altLang="ko-KR" sz="1400" dirty="0">
              <a:latin typeface="+mn-ea"/>
              <a:ea typeface="+mn-ea"/>
            </a:endParaRPr>
          </a:p>
          <a:p>
            <a:pPr marL="285750" indent="-285750" eaLnBrk="1" fontAlgn="auto" latinLnBrk="1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dirty="0">
                <a:latin typeface="+mn-ea"/>
                <a:ea typeface="+mn-ea"/>
              </a:rPr>
              <a:t>REST</a:t>
            </a:r>
            <a:r>
              <a:rPr kumimoji="0" lang="ko-KR" altLang="en-US" sz="1400" dirty="0">
                <a:latin typeface="+mn-ea"/>
                <a:ea typeface="+mn-ea"/>
              </a:rPr>
              <a:t>는 프로토콜이나 표준이 아닌 </a:t>
            </a:r>
            <a:r>
              <a:rPr kumimoji="0" lang="ko-KR" altLang="en-US" sz="1400" b="1" dirty="0">
                <a:solidFill>
                  <a:srgbClr val="0000FF"/>
                </a:solidFill>
                <a:latin typeface="+mn-ea"/>
                <a:ea typeface="+mn-ea"/>
              </a:rPr>
              <a:t>아키텍처 원칙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+mn-ea"/>
                <a:ea typeface="+mn-ea"/>
              </a:rPr>
              <a:t>세트</a:t>
            </a:r>
            <a:r>
              <a:rPr kumimoji="0" lang="ko-KR" altLang="en-US" sz="1400" dirty="0" smtClean="0">
                <a:latin typeface="+mn-ea"/>
                <a:ea typeface="+mn-ea"/>
              </a:rPr>
              <a:t>이다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  <a:br>
              <a:rPr kumimoji="0" lang="en-US" altLang="ko-KR" sz="1400" dirty="0" smtClean="0">
                <a:latin typeface="+mn-ea"/>
                <a:ea typeface="+mn-ea"/>
              </a:rPr>
            </a:br>
            <a:r>
              <a:rPr kumimoji="0" lang="ko-KR" altLang="en-US" sz="1400" dirty="0" smtClean="0">
                <a:latin typeface="+mn-ea"/>
                <a:ea typeface="+mn-ea"/>
              </a:rPr>
              <a:t>따라서 개발자는 </a:t>
            </a:r>
            <a:r>
              <a:rPr kumimoji="0" lang="en-US" altLang="ko-KR" sz="1400" dirty="0">
                <a:latin typeface="+mn-ea"/>
                <a:ea typeface="+mn-ea"/>
              </a:rPr>
              <a:t>REST</a:t>
            </a:r>
            <a:r>
              <a:rPr kumimoji="0" lang="ko-KR" altLang="en-US" sz="1400" dirty="0">
                <a:latin typeface="+mn-ea"/>
                <a:ea typeface="+mn-ea"/>
              </a:rPr>
              <a:t>를 다양한 방식으로 구현할 수 </a:t>
            </a:r>
            <a:r>
              <a:rPr kumimoji="0" lang="ko-KR" altLang="en-US" sz="1400" dirty="0" smtClean="0">
                <a:latin typeface="+mn-ea"/>
                <a:ea typeface="+mn-ea"/>
              </a:rPr>
              <a:t>있는 것이다</a:t>
            </a:r>
            <a:r>
              <a:rPr kumimoji="0" lang="en-US" altLang="ko-KR" sz="1400" dirty="0" smtClean="0">
                <a:latin typeface="+mn-ea"/>
                <a:ea typeface="+mn-ea"/>
              </a:rPr>
              <a:t>.</a:t>
            </a:r>
            <a:endParaRPr kumimoji="0" lang="en-US" altLang="ko-KR" sz="1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412776"/>
            <a:ext cx="2573605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88579"/>
            <a:ext cx="8405161" cy="390066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08" y="692696"/>
            <a:ext cx="7886700" cy="648072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** </a:t>
            </a:r>
            <a:r>
              <a:rPr lang="en-US" altLang="ko-KR" sz="2000" dirty="0" err="1" smtClean="0">
                <a:latin typeface="+mn-ea"/>
                <a:ea typeface="+mn-ea"/>
              </a:rPr>
              <a:t>ResponseEntity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예제</a:t>
            </a:r>
            <a:endParaRPr lang="ko-KR" altLang="en-US" sz="1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44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27" y="2204864"/>
            <a:ext cx="4205178" cy="410445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764704"/>
            <a:ext cx="7886700" cy="1080120"/>
          </a:xfrm>
        </p:spPr>
        <p:txBody>
          <a:bodyPr>
            <a:normAutofit fontScale="90000"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** </a:t>
            </a:r>
            <a:r>
              <a:rPr lang="en-US" altLang="ko-KR" sz="2000" dirty="0" err="1" smtClean="0">
                <a:latin typeface="+mn-ea"/>
                <a:ea typeface="+mn-ea"/>
              </a:rPr>
              <a:t>ResponseEntity</a:t>
            </a:r>
            <a:r>
              <a:rPr lang="en-US" altLang="ko-KR" sz="2000" b="1" dirty="0" smtClean="0">
                <a:latin typeface="+mn-ea"/>
                <a:ea typeface="+mn-ea"/>
              </a:rPr>
              <a:t> Test</a:t>
            </a:r>
            <a:r>
              <a:rPr lang="ko-KR" altLang="en-US" sz="2000" dirty="0" smtClean="0">
                <a:latin typeface="+mn-ea"/>
                <a:ea typeface="+mn-ea"/>
              </a:rPr>
              <a:t> 결과</a:t>
            </a:r>
            <a:r>
              <a:rPr lang="en-US" altLang="ko-KR" sz="2000" dirty="0" smtClean="0">
                <a:latin typeface="+mn-ea"/>
                <a:ea typeface="+mn-ea"/>
              </a:rPr>
              <a:t/>
            </a:r>
            <a:br>
              <a:rPr lang="en-US" altLang="ko-KR" sz="2000" dirty="0" smtClean="0">
                <a:latin typeface="+mn-ea"/>
                <a:ea typeface="+mn-ea"/>
              </a:rPr>
            </a:br>
            <a:r>
              <a:rPr lang="en-US" altLang="ko-KR" sz="2000" dirty="0" smtClean="0">
                <a:latin typeface="+mn-ea"/>
                <a:ea typeface="+mn-ea"/>
              </a:rPr>
              <a:t/>
            </a:r>
            <a:br>
              <a:rPr lang="en-US" altLang="ko-KR" sz="2000" dirty="0" smtClean="0">
                <a:latin typeface="+mn-ea"/>
                <a:ea typeface="+mn-ea"/>
              </a:rPr>
            </a:br>
            <a:r>
              <a:rPr lang="en-US" altLang="ko-KR" sz="1800" dirty="0" smtClean="0">
                <a:latin typeface="+mn-ea"/>
                <a:ea typeface="+mn-ea"/>
              </a:rPr>
              <a:t>=&gt; </a:t>
            </a:r>
            <a:r>
              <a:rPr lang="en-US" altLang="ko-KR" sz="1800" dirty="0" err="1" smtClean="0">
                <a:latin typeface="+mn-ea"/>
                <a:ea typeface="+mn-ea"/>
              </a:rPr>
              <a:t>RTestController</a:t>
            </a:r>
            <a:r>
              <a:rPr lang="en-US" altLang="ko-KR" sz="1800" dirty="0" smtClean="0">
                <a:latin typeface="+mn-ea"/>
                <a:ea typeface="+mn-ea"/>
              </a:rPr>
              <a:t> , </a:t>
            </a:r>
            <a:r>
              <a:rPr lang="en-US" altLang="ko-KR" sz="1800" dirty="0" err="1" smtClean="0">
                <a:latin typeface="+mn-ea"/>
                <a:ea typeface="+mn-ea"/>
              </a:rPr>
              <a:t>incheck</a:t>
            </a:r>
            <a:r>
              <a:rPr lang="en-US" altLang="ko-KR" sz="1800" dirty="0" smtClean="0">
                <a:latin typeface="+mn-ea"/>
                <a:ea typeface="+mn-ea"/>
              </a:rPr>
              <a:t>() </a:t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en-US" altLang="ko-KR" sz="1800" dirty="0" smtClean="0">
                <a:latin typeface="+mn-ea"/>
                <a:ea typeface="+mn-ea"/>
              </a:rPr>
              <a:t>=&gt; 200 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Test                                              =&gt; 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  <a:ea typeface="+mn-ea"/>
              </a:rPr>
              <a:t>502 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+mn-ea"/>
                <a:ea typeface="+mn-ea"/>
              </a:rPr>
              <a:t>Test</a:t>
            </a:r>
            <a:endParaRPr lang="ko-KR" altLang="en-US" sz="1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413" y="2224177"/>
            <a:ext cx="4206067" cy="40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2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1BF6B-D189-4E4C-8DD6-A26A6110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7886700" cy="4908233"/>
          </a:xfrm>
        </p:spPr>
        <p:txBody>
          <a:bodyPr>
            <a:normAutofit/>
          </a:bodyPr>
          <a:lstStyle/>
          <a:p>
            <a:pPr marL="0" lvl="0" indent="0">
              <a:lnSpc>
                <a:spcPts val="2500"/>
              </a:lnSpc>
              <a:buNone/>
            </a:pPr>
            <a:r>
              <a:rPr lang="en-US" altLang="ko-KR" sz="2000" dirty="0" smtClean="0">
                <a:latin typeface="+mn-ea"/>
              </a:rPr>
              <a:t>3.2) </a:t>
            </a:r>
            <a:r>
              <a:rPr lang="en-US" altLang="ko-KR" sz="2000" dirty="0">
                <a:latin typeface="+mn-ea"/>
              </a:rPr>
              <a:t>@</a:t>
            </a:r>
            <a:r>
              <a:rPr lang="en-US" altLang="ko-KR" sz="2000" dirty="0" err="1" smtClean="0">
                <a:latin typeface="+mn-ea"/>
              </a:rPr>
              <a:t>RestController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의 </a:t>
            </a:r>
            <a:r>
              <a:rPr lang="ko-KR" altLang="en-US" sz="2000" b="1" dirty="0" err="1" smtClean="0">
                <a:latin typeface="+mn-ea"/>
              </a:rPr>
              <a:t>파라미터</a:t>
            </a:r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endParaRPr lang="en-US" altLang="ko-KR" sz="18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ko-KR" altLang="en-US" sz="1800" dirty="0">
                <a:latin typeface="+mn-ea"/>
              </a:rPr>
              <a:t>일반 </a:t>
            </a:r>
            <a:r>
              <a:rPr lang="en-US" altLang="ko-KR" sz="1800" dirty="0">
                <a:latin typeface="+mn-ea"/>
              </a:rPr>
              <a:t>&lt;form&gt;</a:t>
            </a:r>
            <a:r>
              <a:rPr lang="ko-KR" altLang="en-US" sz="1800" dirty="0">
                <a:latin typeface="+mn-ea"/>
              </a:rPr>
              <a:t>방식으로 처리된 데이터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en-US" sz="1800" dirty="0" smtClean="0">
                <a:latin typeface="+mn-ea"/>
              </a:rPr>
              <a:t>기존의 </a:t>
            </a:r>
            <a:r>
              <a:rPr lang="en-US" altLang="ko-KR" sz="1800" dirty="0" smtClean="0">
                <a:latin typeface="+mn-ea"/>
              </a:rPr>
              <a:t>@Controller</a:t>
            </a:r>
            <a:r>
              <a:rPr lang="ko-KR" altLang="en-US" sz="1800" dirty="0" smtClean="0">
                <a:latin typeface="+mn-ea"/>
              </a:rPr>
              <a:t>에서 사용하던 </a:t>
            </a:r>
            <a:r>
              <a:rPr lang="en-US" altLang="ko-KR" sz="1800" dirty="0" smtClean="0">
                <a:latin typeface="+mn-ea"/>
              </a:rPr>
              <a:t>Type</a:t>
            </a:r>
            <a:r>
              <a:rPr lang="ko-KR" altLang="en-US" sz="1800" dirty="0" smtClean="0">
                <a:latin typeface="+mn-ea"/>
              </a:rPr>
              <a:t>에 아래의 </a:t>
            </a:r>
            <a:r>
              <a:rPr lang="en-US" altLang="ko-KR" sz="1800" dirty="0" smtClean="0">
                <a:latin typeface="+mn-ea"/>
              </a:rPr>
              <a:t>@ </a:t>
            </a:r>
            <a:r>
              <a:rPr lang="ko-KR" altLang="en-US" sz="1800" dirty="0" smtClean="0">
                <a:latin typeface="+mn-ea"/>
              </a:rPr>
              <a:t>이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추가로 사용됨</a:t>
            </a:r>
            <a:r>
              <a:rPr lang="en-US" altLang="ko-KR" sz="1800" dirty="0" smtClean="0">
                <a:latin typeface="+mn-ea"/>
              </a:rPr>
              <a:t>.  </a:t>
            </a:r>
            <a:r>
              <a:rPr lang="ko-KR" altLang="en-US" sz="1800" dirty="0" smtClean="0">
                <a:latin typeface="+mn-ea"/>
              </a:rPr>
              <a:t> </a:t>
            </a:r>
            <a:endParaRPr lang="en-US" altLang="ko-KR" sz="1800" dirty="0" smtClean="0">
              <a:latin typeface="+mn-ea"/>
            </a:endParaRPr>
          </a:p>
          <a:p>
            <a:pPr marL="0" lvl="0" indent="0">
              <a:lnSpc>
                <a:spcPts val="2500"/>
              </a:lnSpc>
              <a:buNone/>
            </a:pPr>
            <a:endParaRPr lang="en-US" altLang="ko-KR" sz="1800" dirty="0" smtClean="0">
              <a:latin typeface="+mn-ea"/>
            </a:endParaRPr>
          </a:p>
          <a:p>
            <a:pPr lvl="0">
              <a:lnSpc>
                <a:spcPts val="2500"/>
              </a:lnSpc>
            </a:pPr>
            <a:r>
              <a:rPr lang="en-US" altLang="ko-KR" sz="1800" dirty="0" smtClean="0">
                <a:latin typeface="+mn-ea"/>
              </a:rPr>
              <a:t>@</a:t>
            </a:r>
            <a:r>
              <a:rPr lang="en-US" altLang="ko-KR" sz="1800" dirty="0" err="1" smtClean="0">
                <a:latin typeface="+mn-ea"/>
              </a:rPr>
              <a:t>PathVariable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ko-KR" sz="1800" dirty="0" smtClean="0">
                <a:latin typeface="+mn-ea"/>
              </a:rPr>
              <a:t>일반 </a:t>
            </a:r>
            <a:r>
              <a:rPr lang="ko-KR" altLang="ko-KR" sz="1800" dirty="0">
                <a:latin typeface="+mn-ea"/>
              </a:rPr>
              <a:t>컨트롤러에서도 사용이 가능하지만 </a:t>
            </a:r>
            <a:r>
              <a:rPr lang="en-US" altLang="ko-KR" sz="1800" dirty="0">
                <a:latin typeface="+mn-ea"/>
              </a:rPr>
              <a:t>REST </a:t>
            </a:r>
            <a:r>
              <a:rPr lang="ko-KR" altLang="ko-KR" sz="1800" dirty="0">
                <a:latin typeface="+mn-ea"/>
              </a:rPr>
              <a:t>방식에서 자주 사용됩니다</a:t>
            </a:r>
            <a:r>
              <a:rPr lang="en-US" altLang="ko-KR" sz="1800" dirty="0">
                <a:latin typeface="+mn-ea"/>
              </a:rPr>
              <a:t>. URL </a:t>
            </a:r>
            <a:r>
              <a:rPr lang="ko-KR" altLang="ko-KR" sz="1800" dirty="0">
                <a:latin typeface="+mn-ea"/>
              </a:rPr>
              <a:t>경로의 일부를 </a:t>
            </a:r>
            <a:r>
              <a:rPr lang="ko-KR" altLang="ko-KR" sz="1800" dirty="0" err="1">
                <a:latin typeface="+mn-ea"/>
              </a:rPr>
              <a:t>파라미터로</a:t>
            </a:r>
            <a:r>
              <a:rPr lang="ko-KR" altLang="ko-KR" sz="1800" dirty="0">
                <a:latin typeface="+mn-ea"/>
              </a:rPr>
              <a:t> 사용할 때 </a:t>
            </a:r>
            <a:r>
              <a:rPr lang="ko-KR" altLang="ko-KR" sz="1800" dirty="0" smtClean="0">
                <a:latin typeface="+mn-ea"/>
              </a:rPr>
              <a:t>이용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endParaRPr lang="ko-KR" altLang="ko-KR" sz="1800" dirty="0">
              <a:latin typeface="+mn-ea"/>
            </a:endParaRPr>
          </a:p>
          <a:p>
            <a:pPr lvl="0">
              <a:lnSpc>
                <a:spcPts val="2500"/>
              </a:lnSpc>
            </a:pPr>
            <a:r>
              <a:rPr lang="en-US" altLang="ko-KR" sz="1800" dirty="0">
                <a:latin typeface="+mn-ea"/>
              </a:rPr>
              <a:t>@</a:t>
            </a:r>
            <a:r>
              <a:rPr lang="en-US" altLang="ko-KR" sz="1800" dirty="0" err="1" smtClean="0">
                <a:latin typeface="+mn-ea"/>
              </a:rPr>
              <a:t>RequestBody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JSON </a:t>
            </a:r>
            <a:r>
              <a:rPr lang="ko-KR" altLang="ko-KR" sz="1800" dirty="0">
                <a:latin typeface="+mn-ea"/>
              </a:rPr>
              <a:t>데이터를 원하는 타입의 객체로 변환해야 하는 경우에 주로 사용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endParaRPr lang="ko-KR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8504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64705"/>
            <a:ext cx="8712968" cy="4182308"/>
          </a:xfrm>
        </p:spPr>
        <p:txBody>
          <a:bodyPr/>
          <a:lstStyle/>
          <a:p>
            <a:pPr marL="0" indent="0">
              <a:lnSpc>
                <a:spcPts val="2200"/>
              </a:lnSpc>
              <a:buNone/>
            </a:pPr>
            <a:r>
              <a:rPr lang="en-US" altLang="ko-KR" sz="2000" dirty="0" smtClean="0"/>
              <a:t>3.2.1) @</a:t>
            </a:r>
            <a:r>
              <a:rPr lang="en-US" altLang="ko-KR" sz="2000" dirty="0" err="1" smtClean="0"/>
              <a:t>PathVariable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1800" dirty="0" smtClean="0"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en-US" altLang="ko-KR" sz="1800" dirty="0" smtClean="0">
                <a:latin typeface="+mn-ea"/>
              </a:rPr>
              <a:t>URI </a:t>
            </a:r>
            <a:r>
              <a:rPr lang="ko-KR" altLang="en-US" sz="1800" dirty="0" smtClean="0">
                <a:latin typeface="+mn-ea"/>
              </a:rPr>
              <a:t>경로의 일부를 </a:t>
            </a:r>
            <a:r>
              <a:rPr lang="en-US" altLang="ko-KR" sz="1800" dirty="0" smtClean="0">
                <a:latin typeface="+mn-ea"/>
              </a:rPr>
              <a:t>Parameter </a:t>
            </a:r>
            <a:r>
              <a:rPr lang="ko-KR" altLang="en-US" sz="1800" dirty="0" smtClean="0">
                <a:latin typeface="+mn-ea"/>
              </a:rPr>
              <a:t>로 사용할 때 이 값을 </a:t>
            </a:r>
            <a:r>
              <a:rPr lang="ko-KR" altLang="en-US" sz="1800" dirty="0">
                <a:latin typeface="+mn-ea"/>
              </a:rPr>
              <a:t>얻기 </a:t>
            </a:r>
            <a:r>
              <a:rPr lang="ko-KR" altLang="en-US" sz="1800" dirty="0" smtClean="0">
                <a:latin typeface="+mn-ea"/>
              </a:rPr>
              <a:t>위해 사용되며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en-US" sz="1800" dirty="0" smtClean="0">
                <a:latin typeface="+mn-ea"/>
              </a:rPr>
              <a:t>일반 컨트롤러에서도 사용가능하지만  </a:t>
            </a:r>
            <a:r>
              <a:rPr lang="en-US" altLang="ko-KR" sz="1800" dirty="0" smtClean="0">
                <a:latin typeface="+mn-ea"/>
              </a:rPr>
              <a:t>REST </a:t>
            </a:r>
            <a:r>
              <a:rPr lang="ko-KR" altLang="en-US" sz="1800" dirty="0" smtClean="0">
                <a:latin typeface="+mn-ea"/>
              </a:rPr>
              <a:t>방식에서 주로 사용됨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800" dirty="0" smtClean="0">
                <a:latin typeface="+mn-ea"/>
              </a:rPr>
              <a:t>요청 </a:t>
            </a:r>
            <a:r>
              <a:rPr lang="en-US" altLang="ko-KR" sz="1800" dirty="0">
                <a:latin typeface="+mn-ea"/>
              </a:rPr>
              <a:t>URI </a:t>
            </a:r>
            <a:r>
              <a:rPr lang="ko-KR" altLang="en-US" sz="1800" dirty="0">
                <a:latin typeface="+mn-ea"/>
              </a:rPr>
              <a:t>매핑에서 템플릿 변수를 설정</a:t>
            </a:r>
            <a:r>
              <a:rPr lang="ko-KR" altLang="en-US" sz="1800" dirty="0" smtClean="0">
                <a:latin typeface="+mn-ea"/>
              </a:rPr>
              <a:t>하고 이를 </a:t>
            </a:r>
            <a:r>
              <a:rPr lang="ko-KR" altLang="en-US" sz="1800" dirty="0" err="1" smtClean="0">
                <a:latin typeface="+mn-ea"/>
              </a:rPr>
              <a:t>매핑메서드</a:t>
            </a:r>
            <a:r>
              <a:rPr lang="ko-KR" altLang="en-US" sz="1800" dirty="0" smtClean="0">
                <a:latin typeface="+mn-ea"/>
              </a:rPr>
              <a:t> 매개변수의 값으로 할당 </a:t>
            </a:r>
            <a:r>
              <a:rPr lang="ko-KR" altLang="en-US" sz="1800" dirty="0" err="1" smtClean="0">
                <a:latin typeface="+mn-ea"/>
              </a:rPr>
              <a:t>시켜줌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800" dirty="0" smtClean="0">
                <a:latin typeface="+mn-ea"/>
              </a:rPr>
              <a:t>REST </a:t>
            </a:r>
            <a:r>
              <a:rPr lang="ko-KR" altLang="en-US" sz="1800" dirty="0" smtClean="0">
                <a:latin typeface="+mn-ea"/>
              </a:rPr>
              <a:t>방식에서는 </a:t>
            </a:r>
            <a:r>
              <a:rPr lang="en-US" altLang="ko-KR" sz="1800" dirty="0" smtClean="0">
                <a:latin typeface="+mn-ea"/>
              </a:rPr>
              <a:t>URL</a:t>
            </a:r>
            <a:r>
              <a:rPr lang="ko-KR" altLang="en-US" sz="1800" dirty="0" smtClean="0">
                <a:latin typeface="+mn-ea"/>
              </a:rPr>
              <a:t>에 최대한 많은 정보를 담으려 하며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이전에 </a:t>
            </a:r>
            <a:r>
              <a:rPr lang="en-US" altLang="ko-KR" sz="1800" dirty="0" smtClean="0">
                <a:latin typeface="+mn-ea"/>
              </a:rPr>
              <a:t>? </a:t>
            </a:r>
            <a:r>
              <a:rPr lang="ko-KR" altLang="en-US" sz="1800" dirty="0" smtClean="0">
                <a:latin typeface="+mn-ea"/>
              </a:rPr>
              <a:t>뒤에 </a:t>
            </a:r>
            <a:r>
              <a:rPr lang="ko-KR" altLang="en-US" sz="1800" dirty="0" err="1" smtClean="0">
                <a:latin typeface="+mn-ea"/>
              </a:rPr>
              <a:t>쿼리스트링</a:t>
            </a:r>
            <a:r>
              <a:rPr lang="ko-KR" altLang="en-US" sz="1800" dirty="0" smtClean="0">
                <a:latin typeface="+mn-ea"/>
              </a:rPr>
              <a:t> 형식으로 전달하던</a:t>
            </a:r>
            <a:r>
              <a:rPr lang="en-US" altLang="ko-KR" sz="1800" dirty="0" smtClean="0">
                <a:latin typeface="+mn-ea"/>
              </a:rPr>
              <a:t> Parameter</a:t>
            </a:r>
            <a:r>
              <a:rPr lang="ko-KR" altLang="en-US" sz="1800" dirty="0" smtClean="0">
                <a:latin typeface="+mn-ea"/>
              </a:rPr>
              <a:t>를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경로의 일부로 차용함</a:t>
            </a:r>
            <a:r>
              <a:rPr lang="en-US" altLang="ko-KR" sz="1800" dirty="0" smtClean="0">
                <a:latin typeface="+mn-ea"/>
              </a:rPr>
              <a:t>. 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endParaRPr lang="en-US" altLang="ko-KR" sz="1800" dirty="0" smtClean="0"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ko-KR" altLang="en-US" sz="1800" dirty="0" smtClean="0">
                <a:latin typeface="+mn-ea"/>
              </a:rPr>
              <a:t>아래 </a:t>
            </a:r>
            <a:r>
              <a:rPr lang="en-US" altLang="ko-KR" sz="1800" dirty="0" smtClean="0">
                <a:latin typeface="+mn-ea"/>
              </a:rPr>
              <a:t>URI</a:t>
            </a:r>
            <a:r>
              <a:rPr lang="ko-KR" altLang="en-US" sz="1800" dirty="0" smtClean="0">
                <a:latin typeface="+mn-ea"/>
              </a:rPr>
              <a:t>의 </a:t>
            </a:r>
            <a:r>
              <a:rPr lang="en-US" altLang="ko-KR" sz="1800" dirty="0" smtClean="0">
                <a:latin typeface="+mn-ea"/>
              </a:rPr>
              <a:t>{</a:t>
            </a:r>
            <a:r>
              <a:rPr lang="en-US" altLang="ko-KR" sz="1800" dirty="0">
                <a:latin typeface="+mn-ea"/>
              </a:rPr>
              <a:t>id} </a:t>
            </a:r>
            <a:r>
              <a:rPr lang="ko-KR" altLang="en-US" sz="1800" dirty="0">
                <a:latin typeface="+mn-ea"/>
              </a:rPr>
              <a:t>에 해당하는 부분을 </a:t>
            </a:r>
            <a:r>
              <a:rPr lang="ko-KR" altLang="en-US" sz="1800" dirty="0" smtClean="0">
                <a:latin typeface="+mn-ea"/>
              </a:rPr>
              <a:t>매개변수의 </a:t>
            </a:r>
            <a:r>
              <a:rPr lang="ko-KR" altLang="en-US" sz="1800" dirty="0">
                <a:latin typeface="+mn-ea"/>
              </a:rPr>
              <a:t>값으로 </a:t>
            </a:r>
            <a:r>
              <a:rPr lang="ko-KR" altLang="en-US" sz="1800" dirty="0" smtClean="0">
                <a:latin typeface="+mn-ea"/>
              </a:rPr>
              <a:t>사용할 수 있도록 해줌</a:t>
            </a:r>
            <a:r>
              <a:rPr lang="en-US" altLang="ko-KR" sz="1800" dirty="0" smtClean="0">
                <a:latin typeface="+mn-ea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09"/>
          <a:stretch/>
        </p:blipFill>
        <p:spPr>
          <a:xfrm>
            <a:off x="323528" y="4293096"/>
            <a:ext cx="8424936" cy="153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84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 txBox="1">
            <a:spLocks/>
          </p:cNvSpPr>
          <p:nvPr/>
        </p:nvSpPr>
        <p:spPr>
          <a:xfrm>
            <a:off x="323528" y="908720"/>
            <a:ext cx="8352928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lnSpc>
                <a:spcPts val="2400"/>
              </a:lnSpc>
              <a:spcAft>
                <a:spcPts val="0"/>
              </a:spcAft>
            </a:pPr>
            <a:r>
              <a:rPr kumimoji="0" lang="en-US" altLang="ko-KR" sz="1800" dirty="0">
                <a:solidFill>
                  <a:srgbClr val="0000FF"/>
                </a:solidFill>
                <a:latin typeface="+mn-ea"/>
              </a:rPr>
              <a:t>@</a:t>
            </a:r>
            <a:r>
              <a:rPr kumimoji="0" lang="en-US" altLang="ko-KR" sz="1800" dirty="0" err="1">
                <a:solidFill>
                  <a:srgbClr val="0000FF"/>
                </a:solidFill>
                <a:latin typeface="+mn-ea"/>
              </a:rPr>
              <a:t>PathVariable</a:t>
            </a:r>
            <a:r>
              <a:rPr kumimoji="0" lang="en-US" altLang="ko-KR" sz="1800" dirty="0">
                <a:solidFill>
                  <a:srgbClr val="0000FF"/>
                </a:solidFill>
                <a:latin typeface="+mn-ea"/>
              </a:rPr>
              <a:t> </a:t>
            </a:r>
            <a:r>
              <a:rPr kumimoji="0" lang="ko-KR" altLang="en-US" sz="1800" dirty="0">
                <a:solidFill>
                  <a:sysClr val="windowText" lastClr="000000"/>
                </a:solidFill>
                <a:latin typeface="+mn-ea"/>
              </a:rPr>
              <a:t>과 </a:t>
            </a:r>
            <a:r>
              <a:rPr kumimoji="0" lang="en-US" altLang="ko-KR" sz="1800" dirty="0">
                <a:solidFill>
                  <a:srgbClr val="C00000"/>
                </a:solidFill>
                <a:latin typeface="+mn-ea"/>
              </a:rPr>
              <a:t>@</a:t>
            </a:r>
            <a:r>
              <a:rPr kumimoji="0" lang="en-US" altLang="ko-KR" sz="1800" dirty="0" err="1">
                <a:solidFill>
                  <a:srgbClr val="C00000"/>
                </a:solidFill>
                <a:latin typeface="+mn-ea"/>
              </a:rPr>
              <a:t>RequestParam</a:t>
            </a:r>
            <a:r>
              <a:rPr kumimoji="0" lang="en-US" altLang="ko-KR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0" lang="ko-KR" altLang="en-US" sz="1800" dirty="0">
                <a:solidFill>
                  <a:sysClr val="windowText" lastClr="000000"/>
                </a:solidFill>
                <a:latin typeface="+mn-ea"/>
              </a:rPr>
              <a:t>비교</a:t>
            </a:r>
            <a:br>
              <a:rPr kumimoji="0" lang="ko-KR" altLang="en-US" sz="1800" dirty="0">
                <a:solidFill>
                  <a:sysClr val="windowText" lastClr="000000"/>
                </a:solidFill>
                <a:latin typeface="+mn-ea"/>
              </a:rPr>
            </a:b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</a:b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=&gt;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@</a:t>
            </a:r>
            <a:r>
              <a:rPr lang="en-US" altLang="ko-KR" sz="1800" dirty="0" err="1" smtClean="0">
                <a:solidFill>
                  <a:srgbClr val="0000FF"/>
                </a:solidFill>
                <a:latin typeface="+mn-ea"/>
              </a:rPr>
              <a:t>PathVariable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</a:t>
            </a:r>
            <a:r>
              <a:rPr lang="ko-KR" altLang="en-US" sz="1800" dirty="0" smtClean="0">
                <a:latin typeface="+mn-ea"/>
              </a:rPr>
              <a:t>도메인 </a:t>
            </a:r>
            <a:r>
              <a:rPr lang="ko-KR" altLang="en-US" sz="1800" dirty="0">
                <a:latin typeface="+mn-ea"/>
              </a:rPr>
              <a:t>형태로 전송되는 경우 </a:t>
            </a:r>
            <a:r>
              <a:rPr lang="ko-KR" altLang="en-US" sz="1800" dirty="0" smtClean="0">
                <a:latin typeface="+mn-ea"/>
              </a:rPr>
              <a:t>사용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  ex</a:t>
            </a:r>
            <a:r>
              <a:rPr lang="en-US" altLang="ko-KR" sz="1800" dirty="0">
                <a:latin typeface="+mn-ea"/>
              </a:rPr>
              <a:t>) </a:t>
            </a:r>
            <a:r>
              <a:rPr lang="en-US" altLang="ko-KR" sz="1800" dirty="0" err="1" smtClean="0">
                <a:latin typeface="+mn-ea"/>
              </a:rPr>
              <a:t>contextpath</a:t>
            </a:r>
            <a:r>
              <a:rPr lang="en-US" altLang="ko-KR" sz="1800" dirty="0" smtClean="0">
                <a:latin typeface="+mn-ea"/>
              </a:rPr>
              <a:t>/dream/12345! 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smtClean="0">
                <a:latin typeface="+mn-ea"/>
              </a:rPr>
              <a:t>  -&gt; </a:t>
            </a:r>
            <a:r>
              <a:rPr lang="en-US" altLang="ko-KR" sz="1800" dirty="0">
                <a:latin typeface="+mn-ea"/>
              </a:rPr>
              <a:t>@</a:t>
            </a:r>
            <a:r>
              <a:rPr lang="en-US" altLang="ko-KR" sz="1800" dirty="0" err="1">
                <a:latin typeface="+mn-ea"/>
              </a:rPr>
              <a:t>PathVariable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로 </a:t>
            </a:r>
            <a:r>
              <a:rPr lang="ko-KR" altLang="en-US" sz="1800" dirty="0" smtClean="0">
                <a:latin typeface="+mn-ea"/>
              </a:rPr>
              <a:t>찾아야 </a:t>
            </a:r>
            <a:r>
              <a:rPr lang="ko-KR" altLang="en-US" sz="1800" dirty="0">
                <a:latin typeface="+mn-ea"/>
              </a:rPr>
              <a:t>함</a:t>
            </a:r>
            <a:r>
              <a:rPr lang="en-US" altLang="ko-KR" sz="1800" dirty="0">
                <a:latin typeface="+mn-ea"/>
              </a:rPr>
              <a:t>.</a:t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=&gt; 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@</a:t>
            </a:r>
            <a:r>
              <a:rPr lang="en-US" altLang="ko-KR" sz="1800" dirty="0" err="1" smtClean="0">
                <a:solidFill>
                  <a:srgbClr val="C00000"/>
                </a:solidFill>
                <a:latin typeface="+mn-ea"/>
              </a:rPr>
              <a:t>RequestParam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Parameter </a:t>
            </a:r>
            <a:r>
              <a:rPr lang="en-US" altLang="ko-KR" sz="1800" dirty="0">
                <a:latin typeface="+mn-ea"/>
              </a:rPr>
              <a:t>name </a:t>
            </a:r>
            <a:r>
              <a:rPr lang="ko-KR" altLang="en-US" sz="1800" dirty="0">
                <a:latin typeface="+mn-ea"/>
              </a:rPr>
              <a:t>과</a:t>
            </a:r>
            <a:r>
              <a:rPr lang="en-US" altLang="ko-KR" sz="1800" dirty="0">
                <a:latin typeface="+mn-ea"/>
              </a:rPr>
              <a:t> value</a:t>
            </a:r>
            <a:r>
              <a:rPr lang="ko-KR" altLang="en-US" sz="1800" dirty="0">
                <a:latin typeface="+mn-ea"/>
              </a:rPr>
              <a:t> 가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같이 </a:t>
            </a:r>
            <a:r>
              <a:rPr lang="ko-KR" altLang="en-US" sz="1800" dirty="0" smtClean="0">
                <a:latin typeface="+mn-ea"/>
              </a:rPr>
              <a:t>전달된 경우 사용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  ex</a:t>
            </a:r>
            <a:r>
              <a:rPr lang="en-US" altLang="ko-KR" sz="1800" dirty="0">
                <a:latin typeface="+mn-ea"/>
              </a:rPr>
              <a:t>) </a:t>
            </a:r>
            <a:r>
              <a:rPr lang="en-US" altLang="ko-KR" sz="1800" dirty="0" err="1" smtClean="0">
                <a:latin typeface="+mn-ea"/>
              </a:rPr>
              <a:t>contextpath?id</a:t>
            </a:r>
            <a:r>
              <a:rPr lang="en-US" altLang="ko-KR" sz="1800" dirty="0" smtClean="0">
                <a:latin typeface="+mn-ea"/>
              </a:rPr>
              <a:t>=</a:t>
            </a:r>
            <a:r>
              <a:rPr lang="en-US" altLang="ko-KR" sz="1800" dirty="0" err="1" smtClean="0">
                <a:latin typeface="+mn-ea"/>
              </a:rPr>
              <a:t>dream&amp;pwd</a:t>
            </a:r>
            <a:r>
              <a:rPr lang="en-US" altLang="ko-KR" sz="1800" dirty="0" smtClean="0">
                <a:latin typeface="+mn-ea"/>
              </a:rPr>
              <a:t>=12345!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smtClean="0">
                <a:latin typeface="+mn-ea"/>
              </a:rPr>
              <a:t>  -&gt; </a:t>
            </a:r>
            <a:r>
              <a:rPr lang="en-US" altLang="ko-KR" sz="1800" dirty="0">
                <a:latin typeface="+mn-ea"/>
              </a:rPr>
              <a:t>@</a:t>
            </a:r>
            <a:r>
              <a:rPr lang="en-US" altLang="ko-KR" sz="1800" dirty="0" err="1">
                <a:latin typeface="+mn-ea"/>
              </a:rPr>
              <a:t>RequestParam</a:t>
            </a:r>
            <a:r>
              <a:rPr lang="en-US" altLang="ko-KR" sz="1800" dirty="0">
                <a:latin typeface="+mn-ea"/>
              </a:rPr>
              <a:t>("id") </a:t>
            </a:r>
            <a:r>
              <a:rPr lang="ko-KR" altLang="en-US" sz="1800" dirty="0">
                <a:latin typeface="+mn-ea"/>
              </a:rPr>
              <a:t>로 찾아야 함</a:t>
            </a:r>
            <a:r>
              <a:rPr lang="en-US" altLang="ko-KR" sz="1800" dirty="0" smtClean="0">
                <a:latin typeface="+mn-ea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2945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3744416"/>
          </a:xfrm>
        </p:spPr>
        <p:txBody>
          <a:bodyPr/>
          <a:lstStyle/>
          <a:p>
            <a:pPr lvl="0">
              <a:lnSpc>
                <a:spcPts val="2400"/>
              </a:lnSpc>
            </a:pPr>
            <a:r>
              <a:rPr lang="ko-KR" altLang="en-US" sz="1800" dirty="0" err="1" smtClean="0">
                <a:latin typeface="+mn-ea"/>
              </a:rPr>
              <a:t>적용규칙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=&gt; </a:t>
            </a:r>
            <a:r>
              <a:rPr lang="ko-KR" altLang="en-US" sz="1800" dirty="0" err="1" smtClean="0">
                <a:latin typeface="+mn-ea"/>
              </a:rPr>
              <a:t>요청명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</a:t>
            </a:r>
            <a:r>
              <a:rPr lang="en-US" altLang="ko-KR" sz="1800" dirty="0" err="1" smtClean="0">
                <a:latin typeface="+mn-ea"/>
              </a:rPr>
              <a:t>url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경로의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일부를 </a:t>
            </a:r>
            <a:r>
              <a:rPr lang="en-US" altLang="ko-KR" sz="1800" dirty="0" smtClean="0">
                <a:latin typeface="+mn-ea"/>
              </a:rPr>
              <a:t>Parameter </a:t>
            </a:r>
            <a:r>
              <a:rPr lang="ko-KR" altLang="en-US" sz="1800" dirty="0" smtClean="0">
                <a:latin typeface="+mn-ea"/>
              </a:rPr>
              <a:t>로 사용</a:t>
            </a:r>
            <a:r>
              <a:rPr lang="en-US" altLang="ko-KR" sz="1800" dirty="0" smtClean="0">
                <a:latin typeface="+mn-ea"/>
              </a:rPr>
              <a:t> 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</a:t>
            </a:r>
            <a:r>
              <a:rPr lang="en-US" altLang="ko-KR" sz="1800" dirty="0">
                <a:solidFill>
                  <a:prstClr val="black"/>
                </a:solidFill>
                <a:latin typeface="+mn-ea"/>
              </a:rPr>
              <a:t>http://</a:t>
            </a:r>
            <a:r>
              <a:rPr lang="en-US" altLang="ko-KR" sz="1800" dirty="0" smtClean="0">
                <a:solidFill>
                  <a:prstClr val="black"/>
                </a:solidFill>
                <a:latin typeface="+mn-ea"/>
              </a:rPr>
              <a:t>localhost:8080/rest/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product/bags/1234</a:t>
            </a:r>
            <a:br>
              <a:rPr lang="en-US" altLang="ko-KR" sz="18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8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800" dirty="0" smtClean="0">
                <a:latin typeface="+mn-ea"/>
              </a:rPr>
              <a:t>=&gt; </a:t>
            </a:r>
            <a:r>
              <a:rPr lang="ko-KR" altLang="en-US" sz="1800" dirty="0" smtClean="0">
                <a:latin typeface="+mn-ea"/>
              </a:rPr>
              <a:t>매핑 </a:t>
            </a:r>
            <a:r>
              <a:rPr lang="en-US" altLang="ko-KR" sz="18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(@</a:t>
            </a:r>
            <a:r>
              <a:rPr lang="en-US" altLang="ko-KR" sz="18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GetMapping</a:t>
            </a:r>
            <a:r>
              <a:rPr lang="en-US" altLang="ko-KR" sz="18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등</a:t>
            </a:r>
            <a:r>
              <a:rPr lang="en-US" altLang="ko-KR" sz="18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800" dirty="0" smtClean="0">
                <a:latin typeface="+mn-ea"/>
              </a:rPr>
              <a:t>에서는 </a:t>
            </a:r>
            <a:r>
              <a:rPr lang="en-US" altLang="ko-KR" sz="1800" dirty="0" smtClean="0">
                <a:latin typeface="+mn-ea"/>
              </a:rPr>
              <a:t>“{ }” </a:t>
            </a:r>
            <a:r>
              <a:rPr lang="ko-KR" altLang="en-US" sz="1800" dirty="0" smtClean="0">
                <a:latin typeface="+mn-ea"/>
              </a:rPr>
              <a:t>를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이용하여 </a:t>
            </a:r>
            <a:r>
              <a:rPr lang="ko-KR" altLang="en-US" sz="1800" dirty="0" err="1" smtClean="0">
                <a:latin typeface="+mn-ea"/>
              </a:rPr>
              <a:t>변수명을</a:t>
            </a:r>
            <a:r>
              <a:rPr lang="ko-KR" altLang="en-US" sz="1800" dirty="0" smtClean="0">
                <a:latin typeface="+mn-ea"/>
              </a:rPr>
              <a:t> 지정</a:t>
            </a:r>
            <a:r>
              <a:rPr lang="en-US" altLang="ko-KR" sz="1800" dirty="0" smtClean="0">
                <a:latin typeface="+mn-ea"/>
              </a:rPr>
              <a:t>. 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=&gt; @</a:t>
            </a:r>
            <a:r>
              <a:rPr lang="en-US" altLang="ko-KR" sz="1800" dirty="0" err="1" smtClean="0">
                <a:latin typeface="+mn-ea"/>
              </a:rPr>
              <a:t>PathVariable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로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매개변수에 값을 할당</a:t>
            </a:r>
            <a:r>
              <a:rPr lang="en-US" altLang="ko-KR" sz="1800" dirty="0" smtClean="0">
                <a:latin typeface="+mn-ea"/>
              </a:rPr>
              <a:t>.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     </a:t>
            </a:r>
            <a:r>
              <a:rPr lang="ko-KR" altLang="en-US" sz="1800" dirty="0" smtClean="0">
                <a:latin typeface="+mn-ea"/>
              </a:rPr>
              <a:t>이때 기본자료형은 사용할 수 없고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b="1" dirty="0" err="1" smtClean="0">
                <a:latin typeface="+mn-ea"/>
              </a:rPr>
              <a:t>변수명은</a:t>
            </a:r>
            <a:r>
              <a:rPr lang="ko-KR" altLang="en-US" sz="1800" b="1" dirty="0" smtClean="0">
                <a:latin typeface="+mn-ea"/>
              </a:rPr>
              <a:t> 생략 가능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=&gt; </a:t>
            </a:r>
            <a:r>
              <a:rPr lang="en-US" altLang="ko-KR" sz="1800" dirty="0">
                <a:latin typeface="+mn-ea"/>
              </a:rPr>
              <a:t>@</a:t>
            </a:r>
            <a:r>
              <a:rPr lang="en-US" altLang="ko-KR" sz="1800" dirty="0" err="1">
                <a:latin typeface="+mn-ea"/>
              </a:rPr>
              <a:t>GetMapping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과 </a:t>
            </a:r>
            <a:r>
              <a:rPr lang="en-US" altLang="ko-KR" sz="1800" dirty="0">
                <a:latin typeface="+mn-ea"/>
              </a:rPr>
              <a:t>@</a:t>
            </a:r>
            <a:r>
              <a:rPr lang="en-US" altLang="ko-KR" sz="1800" dirty="0" err="1">
                <a:latin typeface="+mn-ea"/>
              </a:rPr>
              <a:t>PathVariable</a:t>
            </a:r>
            <a:r>
              <a:rPr lang="ko-KR" altLang="en-US" sz="1800" dirty="0">
                <a:latin typeface="+mn-ea"/>
              </a:rPr>
              <a:t>에 지정된 </a:t>
            </a:r>
            <a:r>
              <a:rPr lang="ko-KR" altLang="en-US" sz="1800" b="1" dirty="0" err="1">
                <a:latin typeface="+mn-ea"/>
              </a:rPr>
              <a:t>변수명은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동일 </a:t>
            </a:r>
            <a:r>
              <a:rPr lang="ko-KR" altLang="en-US" sz="1800" dirty="0" smtClean="0">
                <a:latin typeface="+mn-ea"/>
              </a:rPr>
              <a:t>해야함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lvl="0">
              <a:lnSpc>
                <a:spcPts val="2400"/>
              </a:lnSpc>
            </a:pPr>
            <a:r>
              <a:rPr lang="ko-KR" altLang="en-US" sz="1800" dirty="0" smtClean="0">
                <a:latin typeface="+mn-ea"/>
              </a:rPr>
              <a:t>적용 예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id </a:t>
            </a:r>
            <a:r>
              <a:rPr lang="ko-KR" altLang="en-US" sz="1800" dirty="0" smtClean="0">
                <a:latin typeface="+mn-ea"/>
              </a:rPr>
              <a:t>로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err="1" smtClean="0">
                <a:latin typeface="+mn-ea"/>
              </a:rPr>
              <a:t>게시글</a:t>
            </a:r>
            <a:r>
              <a:rPr lang="ko-KR" altLang="en-US" sz="1800" dirty="0" smtClean="0">
                <a:latin typeface="+mn-ea"/>
              </a:rPr>
              <a:t> 목록 조회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 @</a:t>
            </a:r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PathVariable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(“id”)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에서 </a:t>
            </a: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변수명은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생략됨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0">
              <a:lnSpc>
                <a:spcPts val="2400"/>
              </a:lnSpc>
            </a:pPr>
            <a:endParaRPr lang="ko-KR" altLang="en-US" sz="18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237" t="62180" r="5425" b="7934"/>
          <a:stretch/>
        </p:blipFill>
        <p:spPr>
          <a:xfrm>
            <a:off x="539552" y="4293096"/>
            <a:ext cx="614242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69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08" y="810198"/>
            <a:ext cx="7886700" cy="45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** </a:t>
            </a:r>
            <a:r>
              <a:rPr lang="ko-KR" altLang="en-US" sz="1800" dirty="0" smtClean="0">
                <a:latin typeface="+mn-ea"/>
              </a:rPr>
              <a:t>실습 예제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BA01-C129-4C9A-A1A5-84F4D0E77F37}"/>
              </a:ext>
            </a:extLst>
          </p:cNvPr>
          <p:cNvSpPr txBox="1"/>
          <p:nvPr/>
        </p:nvSpPr>
        <p:spPr>
          <a:xfrm>
            <a:off x="900990" y="1412776"/>
            <a:ext cx="57592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http://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localhost:8080/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</a:rPr>
              <a:t>green/rest/product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/bags</a:t>
            </a:r>
            <a:r>
              <a:rPr lang="en-US" altLang="ko-KR" sz="1400" dirty="0" smtClean="0">
                <a:latin typeface="+mn-ea"/>
              </a:rPr>
              <a:t>/1234</a:t>
            </a:r>
          </a:p>
          <a:p>
            <a:pPr lv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</a:rPr>
              <a:t>http://localhost:8080/green/rest/product/bags/1234.json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FC13B5-DE52-4000-99BB-AB28CB531860}"/>
              </a:ext>
            </a:extLst>
          </p:cNvPr>
          <p:cNvSpPr/>
          <p:nvPr/>
        </p:nvSpPr>
        <p:spPr>
          <a:xfrm>
            <a:off x="909609" y="2060848"/>
            <a:ext cx="6614719" cy="2043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@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GetMapping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"/product/{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cata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}/{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String[]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getPath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@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PathVariable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cata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String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cat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@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PathVariable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Integer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{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 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return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String[] {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"category: 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+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cata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productid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: 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+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};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8E3C9-260D-487B-AA65-24265D15BA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4437112"/>
            <a:ext cx="4426344" cy="1263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5445224"/>
            <a:ext cx="5619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7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EB92-D2AB-4063-853D-D2412DC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24477"/>
            <a:ext cx="8403768" cy="5340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3.2.2) @</a:t>
            </a:r>
            <a:r>
              <a:rPr lang="en-US" altLang="ko-KR" sz="2000" dirty="0" err="1" smtClean="0"/>
              <a:t>RequestBody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1800" dirty="0">
              <a:latin typeface="+mn-ea"/>
            </a:endParaRPr>
          </a:p>
          <a:p>
            <a:pPr marL="174625" indent="-174625">
              <a:lnSpc>
                <a:spcPts val="2500"/>
              </a:lnSpc>
            </a:pPr>
            <a:r>
              <a:rPr lang="ko-KR" altLang="en-US" sz="1800" dirty="0" smtClean="0">
                <a:latin typeface="+mn-ea"/>
              </a:rPr>
              <a:t>전송된 </a:t>
            </a:r>
            <a:r>
              <a:rPr lang="ko-KR" altLang="en-US" sz="1800" dirty="0">
                <a:latin typeface="+mn-ea"/>
              </a:rPr>
              <a:t>데이터가 </a:t>
            </a:r>
            <a:r>
              <a:rPr lang="en-US" altLang="ko-KR" sz="1800" dirty="0">
                <a:latin typeface="+mn-ea"/>
              </a:rPr>
              <a:t>JSON</a:t>
            </a:r>
            <a:r>
              <a:rPr lang="ko-KR" altLang="en-US" sz="1800" dirty="0">
                <a:latin typeface="+mn-ea"/>
              </a:rPr>
              <a:t>이고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이를 컨트롤러에서는 사용자 정의 타입의 객체로 </a:t>
            </a:r>
            <a:r>
              <a:rPr lang="ko-KR" altLang="en-US" sz="1800" dirty="0" smtClean="0">
                <a:latin typeface="+mn-ea"/>
              </a:rPr>
              <a:t>변환할 때 </a:t>
            </a:r>
            <a:r>
              <a:rPr lang="ko-KR" altLang="en-US" sz="1800" dirty="0">
                <a:latin typeface="+mn-ea"/>
              </a:rPr>
              <a:t>사용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endParaRPr lang="en-US" altLang="ko-KR" sz="1800" dirty="0" smtClean="0">
              <a:latin typeface="+mn-ea"/>
            </a:endParaRPr>
          </a:p>
          <a:p>
            <a:pPr marL="174625" indent="-174625" defTabSz="914400">
              <a:lnSpc>
                <a:spcPts val="2500"/>
              </a:lnSpc>
              <a:spcBef>
                <a:spcPts val="0"/>
              </a:spcBef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+mn-ea"/>
              </a:rPr>
              <a:t>브라우저에서는 </a:t>
            </a:r>
            <a:r>
              <a:rPr lang="en-US" altLang="ko-KR" sz="1800" dirty="0" smtClean="0">
                <a:solidFill>
                  <a:prstClr val="black"/>
                </a:solidFill>
                <a:latin typeface="+mn-ea"/>
              </a:rPr>
              <a:t>JSON</a:t>
            </a:r>
            <a:r>
              <a:rPr lang="ko-KR" altLang="en-US" sz="1800" dirty="0" smtClean="0">
                <a:solidFill>
                  <a:prstClr val="black"/>
                </a:solidFill>
                <a:latin typeface="+mn-ea"/>
              </a:rPr>
              <a:t>형태의 데이터를 손쉽게 전송할 수 없으므로 </a:t>
            </a:r>
            <a:r>
              <a:rPr lang="en-US" altLang="ko-KR" sz="18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1800" dirty="0" smtClean="0">
                <a:solidFill>
                  <a:prstClr val="black"/>
                </a:solidFill>
                <a:latin typeface="+mn-ea"/>
              </a:rPr>
              <a:t>별도의 </a:t>
            </a:r>
            <a:r>
              <a:rPr lang="en-US" altLang="ko-KR" sz="1800" dirty="0">
                <a:solidFill>
                  <a:prstClr val="black"/>
                </a:solidFill>
                <a:latin typeface="+mn-ea"/>
              </a:rPr>
              <a:t>REST</a:t>
            </a:r>
            <a:r>
              <a:rPr lang="ko-KR" altLang="en-US" sz="1800" dirty="0">
                <a:solidFill>
                  <a:prstClr val="black"/>
                </a:solidFill>
                <a:latin typeface="+mn-ea"/>
              </a:rPr>
              <a:t>관련 도구를 이용해서 테스트를 진행해야 </a:t>
            </a:r>
            <a:r>
              <a:rPr lang="ko-KR" altLang="en-US" sz="1800" dirty="0" smtClean="0">
                <a:solidFill>
                  <a:prstClr val="black"/>
                </a:solidFill>
                <a:latin typeface="+mn-ea"/>
              </a:rPr>
              <a:t>함</a:t>
            </a:r>
            <a:r>
              <a:rPr lang="en-US" altLang="ko-KR" sz="1800" dirty="0" smtClean="0">
                <a:solidFill>
                  <a:prstClr val="black"/>
                </a:solidFill>
                <a:latin typeface="+mn-ea"/>
              </a:rPr>
              <a:t>. </a:t>
            </a:r>
            <a:r>
              <a:rPr lang="en-US" altLang="ko-KR" sz="1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en-US" altLang="ko-KR" sz="1800" b="1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ppt</a:t>
            </a:r>
            <a:r>
              <a:rPr lang="ko-KR" altLang="en-US" sz="1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ko-KR" sz="1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31p~ </a:t>
            </a:r>
            <a:r>
              <a:rPr lang="ko-KR" altLang="en-US" sz="1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참고</a:t>
            </a:r>
            <a:r>
              <a:rPr lang="en-US" altLang="ko-KR" sz="1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lang="ko-KR" altLang="en-US" sz="1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174625" indent="-174625">
              <a:lnSpc>
                <a:spcPts val="2500"/>
              </a:lnSpc>
            </a:pP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683199-E13D-4008-BC96-0B2C58FF0060}"/>
              </a:ext>
            </a:extLst>
          </p:cNvPr>
          <p:cNvSpPr/>
          <p:nvPr/>
        </p:nvSpPr>
        <p:spPr>
          <a:xfrm>
            <a:off x="683568" y="2616874"/>
            <a:ext cx="45720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@Data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public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Ticket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private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tno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private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String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owner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private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String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grade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D7783B-F391-4901-B3D9-39C665A40DBF}"/>
              </a:ext>
            </a:extLst>
          </p:cNvPr>
          <p:cNvSpPr/>
          <p:nvPr/>
        </p:nvSpPr>
        <p:spPr>
          <a:xfrm>
            <a:off x="3059832" y="3212976"/>
            <a:ext cx="5595456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@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PostMapping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"/ticket"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public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Ticket convert(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@</a:t>
            </a: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RequestBody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Ticket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ticket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log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.info(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"convert.......ticket"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+ 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ticket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return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ticket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572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424936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fontAlgn="auto">
              <a:lnSpc>
                <a:spcPts val="2200"/>
              </a:lnSpc>
              <a:spcAft>
                <a:spcPts val="0"/>
              </a:spcAft>
              <a:buNone/>
            </a:pPr>
            <a:r>
              <a:rPr kumimoji="0" lang="en-US" altLang="ko-KR" sz="2000" dirty="0" smtClean="0">
                <a:solidFill>
                  <a:prstClr val="black"/>
                </a:solidFill>
                <a:latin typeface="+mn-ea"/>
                <a:ea typeface="+mn-ea"/>
              </a:rPr>
              <a:t>3.3</a:t>
            </a:r>
            <a:r>
              <a:rPr kumimoji="0" lang="en-US" altLang="ko-KR" sz="2000" dirty="0">
                <a:solidFill>
                  <a:prstClr val="black"/>
                </a:solidFill>
                <a:latin typeface="+mn-ea"/>
                <a:ea typeface="+mn-ea"/>
              </a:rPr>
              <a:t>) @</a:t>
            </a:r>
            <a:r>
              <a:rPr kumimoji="0" lang="en-US" altLang="ko-KR" sz="2000" dirty="0" err="1">
                <a:solidFill>
                  <a:prstClr val="black"/>
                </a:solidFill>
                <a:latin typeface="+mn-ea"/>
                <a:ea typeface="+mn-ea"/>
              </a:rPr>
              <a:t>ResponseBody</a:t>
            </a:r>
            <a:r>
              <a:rPr kumimoji="0" lang="en-US" altLang="ko-KR" sz="20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endParaRPr kumimoji="0"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** HTTP (</a:t>
            </a:r>
            <a:r>
              <a:rPr kumimoji="0" lang="en-US" altLang="ko-KR" sz="1400" dirty="0" err="1">
                <a:solidFill>
                  <a:prstClr val="black"/>
                </a:solidFill>
                <a:latin typeface="+mn-ea"/>
                <a:ea typeface="+mn-ea"/>
              </a:rPr>
              <a:t>HyperText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 Transfer Protocol )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Client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와 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Server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사이에 요청과 응답을 처리하기 위한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규약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b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HTTP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는 요청과 응답 모두 크게 세 가지 요소로 구성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endParaRPr kumimoji="0"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=&gt;  HTTP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요청 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en-US" altLang="ko-KR" sz="1400" b="1" dirty="0">
                <a:solidFill>
                  <a:prstClr val="black"/>
                </a:solidFill>
                <a:latin typeface="+mn-ea"/>
                <a:ea typeface="+mn-ea"/>
              </a:rPr>
              <a:t>Start Line, Headers, Body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	- Start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Line: method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, URL,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version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등으로 이루어져 있고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서버에서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요청을 받아들이는 첫 줄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	-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Headers: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요청에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대한 접속 운영체제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브라우저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인증 정보와 같은 부가적인 정보를 담고 있음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	-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Body: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요청에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관련된 </a:t>
            </a:r>
            <a:r>
              <a:rPr kumimoji="0" lang="en-US" altLang="ko-KR" sz="1400" dirty="0" err="1">
                <a:solidFill>
                  <a:prstClr val="black"/>
                </a:solidFill>
                <a:latin typeface="+mn-ea"/>
                <a:ea typeface="+mn-ea"/>
              </a:rPr>
              <a:t>json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 Data, html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등 과 같은 구체적인 내용을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포함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endParaRPr kumimoji="0"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=&gt; HTTP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응답 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en-US" altLang="ko-KR" sz="1400" b="1" dirty="0">
                <a:solidFill>
                  <a:prstClr val="black"/>
                </a:solidFill>
                <a:latin typeface="+mn-ea"/>
                <a:ea typeface="+mn-ea"/>
              </a:rPr>
              <a:t>Status Line, Headers, Body 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	- Status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+mn-ea"/>
                <a:ea typeface="+mn-ea"/>
              </a:rPr>
              <a:t>Line: HTTP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버전과 함께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요청에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대한 처리의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상태 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(200 , 404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등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	- Spring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에서는 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HTTP Response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를 만드는 것이 기본과제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>
              <a:lnSpc>
                <a:spcPts val="1800"/>
              </a:lnSpc>
              <a:spcAft>
                <a:spcPts val="0"/>
              </a:spcAft>
              <a:buNone/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	-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이 세 가지 요소를 채운 객체를 만드는 것이 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@</a:t>
            </a:r>
            <a:r>
              <a:rPr kumimoji="0" lang="en-US" altLang="ko-KR" sz="1400" dirty="0" err="1">
                <a:solidFill>
                  <a:prstClr val="black"/>
                </a:solidFill>
                <a:latin typeface="+mn-ea"/>
                <a:ea typeface="+mn-ea"/>
              </a:rPr>
              <a:t>ResponseBody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와 </a:t>
            </a:r>
            <a:r>
              <a:rPr kumimoji="0" lang="en-US" altLang="ko-KR" sz="1400" dirty="0" err="1">
                <a:solidFill>
                  <a:prstClr val="black"/>
                </a:solidFill>
                <a:latin typeface="+mn-ea"/>
                <a:ea typeface="+mn-ea"/>
              </a:rPr>
              <a:t>ResponseEntity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이다</a:t>
            </a: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72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EB92-D2AB-4063-853D-D2412DC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</p:spPr>
        <p:txBody>
          <a:bodyPr>
            <a:normAutofit/>
          </a:bodyPr>
          <a:lstStyle/>
          <a:p>
            <a:pPr marL="174625" indent="-174625">
              <a:lnSpc>
                <a:spcPts val="1800"/>
              </a:lnSpc>
              <a:buNone/>
            </a:pPr>
            <a:r>
              <a:rPr lang="en-US" altLang="ko-KR" sz="2000" dirty="0" smtClean="0"/>
              <a:t>3.3) @</a:t>
            </a:r>
            <a:r>
              <a:rPr lang="en-US" altLang="ko-KR" sz="2000" dirty="0" err="1" smtClean="0"/>
              <a:t>ResponseBody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174625" indent="-174625">
              <a:lnSpc>
                <a:spcPts val="1800"/>
              </a:lnSpc>
            </a:pPr>
            <a:r>
              <a:rPr lang="en-US" altLang="ko-KR" sz="1400" dirty="0" smtClean="0">
                <a:latin typeface="+mn-ea"/>
              </a:rPr>
              <a:t>HTTP </a:t>
            </a:r>
            <a:r>
              <a:rPr lang="ko-KR" altLang="en-US" sz="1400" dirty="0">
                <a:latin typeface="+mn-ea"/>
              </a:rPr>
              <a:t>규격에 맞는 응답을 만들어주기 위한 </a:t>
            </a:r>
            <a:r>
              <a:rPr lang="en-US" altLang="ko-KR" sz="1400" dirty="0">
                <a:latin typeface="+mn-ea"/>
              </a:rPr>
              <a:t>Annotation .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HTTP </a:t>
            </a:r>
            <a:r>
              <a:rPr lang="ko-KR" altLang="en-US" sz="1400" dirty="0">
                <a:latin typeface="+mn-ea"/>
              </a:rPr>
              <a:t>요청을 객체로 변환하거나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객체를 응답으로 변환하는 </a:t>
            </a:r>
            <a:r>
              <a:rPr lang="en-US" altLang="ko-KR" sz="1400" dirty="0" err="1">
                <a:latin typeface="+mn-ea"/>
              </a:rPr>
              <a:t>HttpMessageConverter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를 사용함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HTTPMessageConverter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는 해당 </a:t>
            </a:r>
            <a:r>
              <a:rPr lang="en-US" altLang="ko-KR" sz="1400" dirty="0">
                <a:latin typeface="+mn-ea"/>
              </a:rPr>
              <a:t>Annotation </a:t>
            </a:r>
            <a:r>
              <a:rPr lang="ko-KR" altLang="en-US" sz="1400" dirty="0">
                <a:latin typeface="+mn-ea"/>
              </a:rPr>
              <a:t>이 붙은 대상을 </a:t>
            </a:r>
            <a:r>
              <a:rPr lang="en-US" altLang="ko-KR" sz="1400" dirty="0">
                <a:latin typeface="+mn-ea"/>
              </a:rPr>
              <a:t>Response 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Body </a:t>
            </a:r>
            <a:r>
              <a:rPr lang="ko-KR" altLang="en-US" sz="1400" dirty="0">
                <a:latin typeface="+mn-ea"/>
              </a:rPr>
              <a:t>에 직렬화를 하는 방식으로 작동됨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따라서 </a:t>
            </a:r>
            <a:r>
              <a:rPr lang="en-US" altLang="ko-KR" sz="1400" dirty="0">
                <a:latin typeface="+mn-ea"/>
              </a:rPr>
              <a:t>Controller </a:t>
            </a:r>
            <a:r>
              <a:rPr lang="ko-KR" altLang="en-US" sz="1400" dirty="0">
                <a:latin typeface="+mn-ea"/>
              </a:rPr>
              <a:t>에서 반환할 객체나 </a:t>
            </a:r>
            <a:r>
              <a:rPr lang="en-US" altLang="ko-KR" sz="1400" dirty="0">
                <a:latin typeface="+mn-ea"/>
              </a:rPr>
              <a:t>Method </a:t>
            </a:r>
            <a:r>
              <a:rPr lang="ko-KR" altLang="en-US" sz="1400" dirty="0">
                <a:latin typeface="+mn-ea"/>
              </a:rPr>
              <a:t>에 </a:t>
            </a:r>
            <a:r>
              <a:rPr lang="en-US" altLang="ko-KR" sz="1400" dirty="0">
                <a:latin typeface="+mn-ea"/>
              </a:rPr>
              <a:t>@</a:t>
            </a:r>
            <a:r>
              <a:rPr lang="en-US" altLang="ko-KR" sz="1400" dirty="0" err="1">
                <a:latin typeface="+mn-ea"/>
              </a:rPr>
              <a:t>ResponseBody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를 붙이는 것만으로 </a:t>
            </a:r>
            <a:r>
              <a:rPr lang="en-US" altLang="ko-KR" sz="1400" dirty="0">
                <a:latin typeface="+mn-ea"/>
              </a:rPr>
              <a:t>HTTP </a:t>
            </a:r>
            <a:r>
              <a:rPr lang="ko-KR" altLang="en-US" sz="1400" dirty="0">
                <a:latin typeface="+mn-ea"/>
              </a:rPr>
              <a:t>규격에 맞는 값을 반환할 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74625" indent="-174625">
              <a:lnSpc>
                <a:spcPts val="1800"/>
              </a:lnSpc>
            </a:pPr>
            <a:r>
              <a:rPr lang="en-US" altLang="ko-KR" sz="1400" dirty="0" smtClean="0">
                <a:latin typeface="+mn-ea"/>
              </a:rPr>
              <a:t>@</a:t>
            </a:r>
            <a:r>
              <a:rPr lang="en-US" altLang="ko-KR" sz="1400" dirty="0" err="1">
                <a:latin typeface="+mn-ea"/>
              </a:rPr>
              <a:t>RestController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를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사용하면 </a:t>
            </a:r>
            <a:r>
              <a:rPr lang="en-US" altLang="ko-KR" sz="1400" dirty="0" smtClean="0">
                <a:latin typeface="+mn-ea"/>
              </a:rPr>
              <a:t>@</a:t>
            </a:r>
            <a:r>
              <a:rPr lang="en-US" altLang="ko-KR" sz="1400" dirty="0" err="1">
                <a:latin typeface="+mn-ea"/>
              </a:rPr>
              <a:t>ResponseBody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 smtClean="0">
                <a:latin typeface="+mn-ea"/>
              </a:rPr>
              <a:t>생략함</a:t>
            </a:r>
            <a:r>
              <a:rPr lang="en-US" altLang="ko-KR" sz="1400" dirty="0" smtClean="0">
                <a:latin typeface="+mn-ea"/>
              </a:rPr>
              <a:t>. (@</a:t>
            </a:r>
            <a:r>
              <a:rPr lang="en-US" altLang="ko-KR" sz="1400" dirty="0" err="1">
                <a:latin typeface="+mn-ea"/>
              </a:rPr>
              <a:t>RestController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에는 내포되어 있음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4625" indent="-174625">
              <a:lnSpc>
                <a:spcPts val="1800"/>
              </a:lnSpc>
            </a:pPr>
            <a:r>
              <a:rPr lang="ko-KR" altLang="en-US" sz="1400" dirty="0" smtClean="0">
                <a:latin typeface="+mn-ea"/>
              </a:rPr>
              <a:t>매핑 메서드의 </a:t>
            </a:r>
            <a:r>
              <a:rPr lang="ko-KR" altLang="en-US" sz="1400" dirty="0" err="1">
                <a:latin typeface="+mn-ea"/>
              </a:rPr>
              <a:t>리턴값이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View </a:t>
            </a:r>
            <a:r>
              <a:rPr lang="ko-KR" altLang="en-US" sz="1400" dirty="0" smtClean="0">
                <a:latin typeface="+mn-ea"/>
              </a:rPr>
              <a:t>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출력되지 </a:t>
            </a:r>
            <a:r>
              <a:rPr lang="ko-KR" altLang="en-US" sz="1400" dirty="0">
                <a:latin typeface="+mn-ea"/>
              </a:rPr>
              <a:t>않고 </a:t>
            </a:r>
            <a:r>
              <a:rPr lang="en-US" altLang="ko-KR" sz="1400" dirty="0" smtClean="0">
                <a:latin typeface="+mn-ea"/>
              </a:rPr>
              <a:t>Response </a:t>
            </a:r>
            <a:r>
              <a:rPr lang="en-US" altLang="ko-KR" sz="1400" dirty="0">
                <a:latin typeface="+mn-ea"/>
              </a:rPr>
              <a:t>Body 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 smtClean="0">
                <a:latin typeface="+mn-ea"/>
              </a:rPr>
              <a:t>담겨지도록함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@Controller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에서 주로 사용됨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174625" indent="-174625">
              <a:lnSpc>
                <a:spcPts val="1800"/>
              </a:lnSpc>
            </a:pPr>
            <a:r>
              <a:rPr lang="ko-KR" altLang="en-US" sz="1400" dirty="0">
                <a:latin typeface="+mn-ea"/>
              </a:rPr>
              <a:t>이때 </a:t>
            </a:r>
            <a:r>
              <a:rPr lang="ko-KR" altLang="en-US" sz="1400" dirty="0" err="1">
                <a:latin typeface="+mn-ea"/>
              </a:rPr>
              <a:t>리턴되는</a:t>
            </a:r>
            <a:r>
              <a:rPr lang="ko-KR" altLang="en-US" sz="1400" dirty="0">
                <a:latin typeface="+mn-ea"/>
              </a:rPr>
              <a:t> 데이터 종류에 따라 서로 </a:t>
            </a:r>
            <a:r>
              <a:rPr lang="ko-KR" altLang="en-US" sz="1400" dirty="0" smtClean="0">
                <a:latin typeface="+mn-ea"/>
              </a:rPr>
              <a:t>다른 </a:t>
            </a:r>
            <a:r>
              <a:rPr lang="en-US" altLang="ko-KR" sz="1400" dirty="0" err="1" smtClean="0">
                <a:latin typeface="+mn-ea"/>
              </a:rPr>
              <a:t>MessageConverter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가 동작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  </a:t>
            </a:r>
            <a:r>
              <a:rPr lang="ko-KR" altLang="en-US" sz="1400" dirty="0">
                <a:latin typeface="+mn-ea"/>
              </a:rPr>
              <a:t>단순 </a:t>
            </a:r>
            <a:r>
              <a:rPr lang="ko-KR" altLang="en-US" sz="1400" dirty="0" smtClean="0">
                <a:latin typeface="+mn-ea"/>
              </a:rPr>
              <a:t>문자열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 err="1" smtClean="0">
                <a:latin typeface="+mn-ea"/>
              </a:rPr>
              <a:t>StringHttpMessageConverter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  </a:t>
            </a:r>
            <a:r>
              <a:rPr lang="ko-KR" altLang="en-US" sz="1400" dirty="0" smtClean="0">
                <a:latin typeface="+mn-ea"/>
              </a:rPr>
              <a:t>객체</a:t>
            </a:r>
            <a:r>
              <a:rPr lang="en-US" altLang="ko-KR" sz="1400" dirty="0" smtClean="0">
                <a:latin typeface="+mn-ea"/>
              </a:rPr>
              <a:t>:  Mapping </a:t>
            </a:r>
            <a:r>
              <a:rPr lang="en-US" altLang="ko-KR" sz="1400" dirty="0">
                <a:latin typeface="+mn-ea"/>
              </a:rPr>
              <a:t>jackson2HttpMessageConverter</a:t>
            </a:r>
          </a:p>
          <a:p>
            <a:pPr marL="174625" indent="-174625">
              <a:lnSpc>
                <a:spcPts val="1800"/>
              </a:lnSpc>
            </a:pPr>
            <a:r>
              <a:rPr lang="en-US" altLang="ko-KR" sz="1400" dirty="0" err="1" smtClean="0">
                <a:latin typeface="+mn-ea"/>
              </a:rPr>
              <a:t>MessageConverter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의 동작 </a:t>
            </a:r>
            <a:r>
              <a:rPr lang="ko-KR" altLang="en-US" sz="1400" dirty="0" smtClean="0">
                <a:latin typeface="+mn-ea"/>
              </a:rPr>
              <a:t>시점은 </a:t>
            </a:r>
            <a:r>
              <a:rPr lang="en-US" altLang="ko-KR" sz="1400" dirty="0" err="1" smtClean="0">
                <a:latin typeface="+mn-ea"/>
              </a:rPr>
              <a:t>HandlerAdapter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Controller</a:t>
            </a:r>
            <a:r>
              <a:rPr lang="ko-KR" altLang="en-US" sz="1400" dirty="0">
                <a:latin typeface="+mn-ea"/>
              </a:rPr>
              <a:t>가 주고 받는 시점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74625" indent="-174625">
              <a:lnSpc>
                <a:spcPts val="1800"/>
              </a:lnSpc>
            </a:pPr>
            <a:endParaRPr lang="en-US" altLang="ko-KR" sz="1400" dirty="0" smtClean="0">
              <a:latin typeface="+mn-ea"/>
            </a:endParaRPr>
          </a:p>
          <a:p>
            <a:pPr marL="174625" indent="-174625">
              <a:lnSpc>
                <a:spcPts val="1800"/>
              </a:lnSpc>
            </a:pPr>
            <a:r>
              <a:rPr lang="ko-KR" altLang="en-US" sz="1400" dirty="0" smtClean="0">
                <a:latin typeface="+mn-ea"/>
              </a:rPr>
              <a:t>단점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 View </a:t>
            </a:r>
            <a:r>
              <a:rPr lang="ko-KR" altLang="en-US" sz="1400" dirty="0">
                <a:latin typeface="+mn-ea"/>
              </a:rPr>
              <a:t>없이 데이터만 전송하는 형식이므로</a:t>
            </a:r>
            <a:r>
              <a:rPr lang="en-US" altLang="ko-KR" sz="1400" dirty="0">
                <a:latin typeface="+mn-ea"/>
              </a:rPr>
              <a:t>,  Header,  Status </a:t>
            </a:r>
            <a:r>
              <a:rPr lang="ko-KR" altLang="en-US" sz="1400" dirty="0">
                <a:latin typeface="+mn-ea"/>
              </a:rPr>
              <a:t>값 설정이 불편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( </a:t>
            </a:r>
            <a:r>
              <a:rPr lang="ko-KR" altLang="en-US" sz="1400" dirty="0">
                <a:latin typeface="+mn-ea"/>
              </a:rPr>
              <a:t>메서드 밖에서 </a:t>
            </a:r>
            <a:r>
              <a:rPr lang="en-US" altLang="ko-KR" sz="1400" dirty="0">
                <a:latin typeface="+mn-ea"/>
              </a:rPr>
              <a:t>Annotation </a:t>
            </a:r>
            <a:r>
              <a:rPr lang="ko-KR" altLang="en-US" sz="1400" dirty="0">
                <a:latin typeface="+mn-ea"/>
              </a:rPr>
              <a:t>을 사용하여 따로 설정을 해야함 </a:t>
            </a:r>
            <a:r>
              <a:rPr lang="en-US" altLang="ko-KR" sz="1400" dirty="0" smtClean="0">
                <a:latin typeface="+mn-ea"/>
              </a:rPr>
              <a:t>)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이러한 </a:t>
            </a:r>
            <a:r>
              <a:rPr lang="ko-KR" altLang="en-US" sz="1400" dirty="0">
                <a:latin typeface="+mn-ea"/>
              </a:rPr>
              <a:t>단점을 해결해 줄 수 있는 것이 </a:t>
            </a:r>
            <a:r>
              <a:rPr lang="en-US" altLang="ko-KR" sz="1400" dirty="0" err="1">
                <a:latin typeface="+mn-ea"/>
              </a:rPr>
              <a:t>ResponseEntity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라는 객체임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075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825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latin typeface="+mn-ea"/>
                <a:ea typeface="+mn-ea"/>
              </a:rPr>
              <a:t>2. </a:t>
            </a:r>
            <a:r>
              <a:rPr kumimoji="0" lang="ko-KR" altLang="en-US" sz="1600" b="1" dirty="0">
                <a:latin typeface="+mn-ea"/>
                <a:ea typeface="+mn-ea"/>
              </a:rPr>
              <a:t>로이 </a:t>
            </a:r>
            <a:r>
              <a:rPr kumimoji="0" lang="ko-KR" altLang="en-US" sz="1600" b="1" dirty="0" err="1">
                <a:latin typeface="+mn-ea"/>
                <a:ea typeface="+mn-ea"/>
              </a:rPr>
              <a:t>필딩</a:t>
            </a:r>
            <a:r>
              <a:rPr kumimoji="0" lang="ko-KR" altLang="en-US" sz="1600" b="1" dirty="0">
                <a:latin typeface="+mn-ea"/>
                <a:ea typeface="+mn-ea"/>
              </a:rPr>
              <a:t> </a:t>
            </a:r>
            <a:r>
              <a:rPr kumimoji="0" lang="en-US" altLang="ko-KR" sz="1600" b="1" dirty="0">
                <a:latin typeface="+mn-ea"/>
                <a:ea typeface="+mn-ea"/>
              </a:rPr>
              <a:t>(Roy Fielding)</a:t>
            </a:r>
            <a:r>
              <a:rPr kumimoji="0" lang="ko-KR" altLang="en-US" sz="1600" b="1" dirty="0">
                <a:latin typeface="+mn-ea"/>
                <a:ea typeface="+mn-ea"/>
              </a:rPr>
              <a:t>의 </a:t>
            </a:r>
            <a:r>
              <a:rPr kumimoji="0" lang="ko-KR" altLang="en-US" sz="1600" b="1" dirty="0" err="1" smtClean="0">
                <a:latin typeface="+mn-ea"/>
                <a:ea typeface="+mn-ea"/>
              </a:rPr>
              <a:t>제약사항들</a:t>
            </a:r>
            <a:r>
              <a:rPr kumimoji="0" lang="en-US" altLang="ko-KR" sz="1600" b="1" dirty="0" smtClean="0">
                <a:latin typeface="+mn-ea"/>
                <a:ea typeface="+mn-ea"/>
              </a:rPr>
              <a:t>(Constraint</a:t>
            </a:r>
            <a:r>
              <a:rPr kumimoji="0" lang="en-US" altLang="ko-KR" sz="1600" b="1" dirty="0">
                <a:latin typeface="+mn-ea"/>
                <a:ea typeface="+mn-ea"/>
              </a:rPr>
              <a:t>s</a:t>
            </a:r>
            <a:r>
              <a:rPr kumimoji="0" lang="en-US" altLang="ko-KR" sz="1600" b="1" dirty="0" smtClean="0">
                <a:latin typeface="+mn-ea"/>
                <a:ea typeface="+mn-ea"/>
              </a:rPr>
              <a:t>)_RESTful </a:t>
            </a:r>
            <a:r>
              <a:rPr kumimoji="0" lang="ko-KR" altLang="en-US" sz="1600" b="1" dirty="0" smtClean="0">
                <a:latin typeface="+mn-ea"/>
                <a:ea typeface="+mn-ea"/>
              </a:rPr>
              <a:t>의 조건들</a:t>
            </a:r>
            <a:endParaRPr kumimoji="0" lang="en-US" altLang="ko-KR" sz="1400" dirty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 smtClean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1) Client-Server </a:t>
            </a:r>
            <a:r>
              <a:rPr lang="en-US" altLang="ko-KR" sz="1100" dirty="0" smtClean="0">
                <a:latin typeface="+mn-ea"/>
                <a:ea typeface="+mn-ea"/>
              </a:rPr>
              <a:t/>
            </a:r>
            <a:br>
              <a:rPr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>
                <a:latin typeface="+mn-ea"/>
                <a:ea typeface="+mn-ea"/>
              </a:rPr>
              <a:t>클라이언트와 서버가 나누어진 구조여야 한다</a:t>
            </a:r>
            <a:r>
              <a:rPr kumimoji="0" lang="en-US" altLang="ko-KR" sz="1100" dirty="0">
                <a:latin typeface="+mn-ea"/>
                <a:ea typeface="+mn-ea"/>
              </a:rPr>
              <a:t>.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이 </a:t>
            </a:r>
            <a:r>
              <a:rPr kumimoji="0" lang="ko-KR" altLang="en-US" sz="1100" dirty="0">
                <a:latin typeface="+mn-ea"/>
                <a:ea typeface="+mn-ea"/>
              </a:rPr>
              <a:t>둘은 서로의 내부 </a:t>
            </a:r>
            <a:r>
              <a:rPr kumimoji="0" lang="ko-KR" altLang="en-US" sz="1100" dirty="0" err="1">
                <a:latin typeface="+mn-ea"/>
                <a:ea typeface="+mn-ea"/>
              </a:rPr>
              <a:t>로직을</a:t>
            </a:r>
            <a:r>
              <a:rPr kumimoji="0" lang="ko-KR" altLang="en-US" sz="1100" dirty="0">
                <a:latin typeface="+mn-ea"/>
                <a:ea typeface="+mn-ea"/>
              </a:rPr>
              <a:t> 알지 못하며 오직 요청</a:t>
            </a:r>
            <a:r>
              <a:rPr kumimoji="0" lang="en-US" altLang="ko-KR" sz="1100" dirty="0">
                <a:latin typeface="+mn-ea"/>
                <a:ea typeface="+mn-ea"/>
              </a:rPr>
              <a:t>-</a:t>
            </a:r>
            <a:r>
              <a:rPr kumimoji="0" lang="ko-KR" altLang="en-US" sz="1100" dirty="0">
                <a:latin typeface="+mn-ea"/>
                <a:ea typeface="+mn-ea"/>
              </a:rPr>
              <a:t>응답 채널로 소통할 수 있다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endParaRPr kumimoji="0" lang="en-US" altLang="ko-KR" sz="1100" dirty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2) Stateless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클라이언트</a:t>
            </a:r>
            <a:r>
              <a:rPr kumimoji="0" lang="en-US" altLang="ko-KR" sz="1100" dirty="0">
                <a:latin typeface="+mn-ea"/>
                <a:ea typeface="+mn-ea"/>
              </a:rPr>
              <a:t>-</a:t>
            </a:r>
            <a:r>
              <a:rPr kumimoji="0" lang="ko-KR" altLang="en-US" sz="1100" dirty="0" smtClean="0">
                <a:latin typeface="+mn-ea"/>
                <a:ea typeface="+mn-ea"/>
              </a:rPr>
              <a:t>서버 </a:t>
            </a:r>
            <a:r>
              <a:rPr kumimoji="0" lang="ko-KR" altLang="en-US" sz="1100" dirty="0" err="1" smtClean="0">
                <a:latin typeface="+mn-ea"/>
                <a:ea typeface="+mn-ea"/>
              </a:rPr>
              <a:t>상호작용시</a:t>
            </a:r>
            <a:r>
              <a:rPr kumimoji="0" lang="ko-KR" altLang="en-US" sz="1100" dirty="0" smtClean="0">
                <a:latin typeface="+mn-ea"/>
                <a:ea typeface="+mn-ea"/>
              </a:rPr>
              <a:t> </a:t>
            </a:r>
            <a:r>
              <a:rPr kumimoji="0" lang="ko-KR" altLang="en-US" sz="1100" dirty="0">
                <a:latin typeface="+mn-ea"/>
                <a:ea typeface="+mn-ea"/>
              </a:rPr>
              <a:t>클라이언트의 요청은 </a:t>
            </a:r>
            <a:r>
              <a:rPr kumimoji="0" lang="ko-KR" altLang="en-US" sz="1100" dirty="0" smtClean="0">
                <a:latin typeface="+mn-ea"/>
                <a:ea typeface="+mn-ea"/>
              </a:rPr>
              <a:t>서버에서 유지</a:t>
            </a:r>
            <a:r>
              <a:rPr kumimoji="0" lang="en-US" altLang="ko-KR" sz="1100" dirty="0" smtClean="0">
                <a:latin typeface="+mn-ea"/>
                <a:ea typeface="+mn-ea"/>
              </a:rPr>
              <a:t>(</a:t>
            </a:r>
            <a:r>
              <a:rPr kumimoji="0" lang="ko-KR" altLang="en-US" sz="1100" dirty="0" err="1" smtClean="0">
                <a:latin typeface="+mn-ea"/>
                <a:ea typeface="+mn-ea"/>
              </a:rPr>
              <a:t>상태유지</a:t>
            </a:r>
            <a:r>
              <a:rPr kumimoji="0" lang="en-US" altLang="ko-KR" sz="1100" dirty="0" smtClean="0">
                <a:latin typeface="+mn-ea"/>
                <a:ea typeface="+mn-ea"/>
              </a:rPr>
              <a:t>)</a:t>
            </a:r>
            <a:r>
              <a:rPr kumimoji="0" lang="ko-KR" altLang="en-US" sz="1100" dirty="0" smtClean="0">
                <a:latin typeface="+mn-ea"/>
                <a:ea typeface="+mn-ea"/>
              </a:rPr>
              <a:t> 또는 변경될 </a:t>
            </a:r>
            <a:r>
              <a:rPr kumimoji="0" lang="ko-KR" altLang="en-US" sz="1100" dirty="0">
                <a:latin typeface="+mn-ea"/>
                <a:ea typeface="+mn-ea"/>
              </a:rPr>
              <a:t>수 없다</a:t>
            </a:r>
            <a:r>
              <a:rPr kumimoji="0" lang="en-US" altLang="ko-KR" sz="1100" dirty="0">
                <a:latin typeface="+mn-ea"/>
                <a:ea typeface="+mn-ea"/>
              </a:rPr>
              <a:t>.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요청은 </a:t>
            </a:r>
            <a:r>
              <a:rPr kumimoji="0" lang="ko-KR" altLang="en-US" sz="1100" dirty="0">
                <a:latin typeface="+mn-ea"/>
                <a:ea typeface="+mn-ea"/>
              </a:rPr>
              <a:t>본래 것 그대로 전달되어야 하며</a:t>
            </a:r>
            <a:r>
              <a:rPr kumimoji="0" lang="en-US" altLang="ko-KR" sz="1100" dirty="0">
                <a:latin typeface="+mn-ea"/>
                <a:ea typeface="+mn-ea"/>
              </a:rPr>
              <a:t>, </a:t>
            </a:r>
            <a:r>
              <a:rPr kumimoji="0" lang="ko-KR" altLang="en-US" sz="1100" dirty="0">
                <a:latin typeface="+mn-ea"/>
                <a:ea typeface="+mn-ea"/>
              </a:rPr>
              <a:t>따라서 클라이언트가 요청에 대한 모든 권리와 책임을 지게 된다</a:t>
            </a:r>
            <a:r>
              <a:rPr kumimoji="0" lang="en-US" altLang="ko-KR" sz="1100" dirty="0">
                <a:latin typeface="+mn-ea"/>
                <a:ea typeface="+mn-ea"/>
              </a:rPr>
              <a:t>. </a:t>
            </a:r>
            <a:r>
              <a:rPr kumimoji="0" lang="ko-KR" altLang="en-US" sz="1100" dirty="0">
                <a:latin typeface="+mn-ea"/>
                <a:ea typeface="+mn-ea"/>
              </a:rPr>
              <a:t>이럴 경우 모니터링 시 요청 메시지만 보면 되기에 </a:t>
            </a:r>
            <a:r>
              <a:rPr kumimoji="0" lang="en-US" altLang="ko-KR" sz="1100" dirty="0" smtClean="0">
                <a:latin typeface="+mn-ea"/>
                <a:ea typeface="+mn-ea"/>
              </a:rPr>
              <a:t>Visibility(</a:t>
            </a:r>
            <a:r>
              <a:rPr kumimoji="0" lang="ko-KR" altLang="en-US" sz="1100" dirty="0" err="1" smtClean="0">
                <a:latin typeface="+mn-ea"/>
                <a:ea typeface="+mn-ea"/>
              </a:rPr>
              <a:t>가독성</a:t>
            </a:r>
            <a:r>
              <a:rPr kumimoji="0" lang="en-US" altLang="ko-KR" sz="1100" dirty="0" smtClean="0">
                <a:latin typeface="+mn-ea"/>
                <a:ea typeface="+mn-ea"/>
              </a:rPr>
              <a:t>)</a:t>
            </a:r>
            <a:r>
              <a:rPr kumimoji="0" lang="ko-KR" altLang="en-US" sz="1100" dirty="0" smtClean="0">
                <a:latin typeface="+mn-ea"/>
                <a:ea typeface="+mn-ea"/>
              </a:rPr>
              <a:t>가 </a:t>
            </a:r>
            <a:r>
              <a:rPr kumimoji="0" lang="ko-KR" altLang="en-US" sz="1100" dirty="0">
                <a:latin typeface="+mn-ea"/>
                <a:ea typeface="+mn-ea"/>
              </a:rPr>
              <a:t>높아지고</a:t>
            </a:r>
            <a:r>
              <a:rPr kumimoji="0" lang="en-US" altLang="ko-KR" sz="1100" dirty="0">
                <a:latin typeface="+mn-ea"/>
                <a:ea typeface="+mn-ea"/>
              </a:rPr>
              <a:t>,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통신 </a:t>
            </a:r>
            <a:r>
              <a:rPr kumimoji="0" lang="ko-KR" altLang="en-US" sz="1100" dirty="0">
                <a:latin typeface="+mn-ea"/>
                <a:ea typeface="+mn-ea"/>
              </a:rPr>
              <a:t>오류가 다양한 곳에서 일어날 가능성을 낮춰 주므로 </a:t>
            </a:r>
            <a:r>
              <a:rPr kumimoji="0" lang="en-US" altLang="ko-KR" sz="1100" dirty="0" smtClean="0">
                <a:latin typeface="+mn-ea"/>
                <a:ea typeface="+mn-ea"/>
              </a:rPr>
              <a:t>Reliability(</a:t>
            </a:r>
            <a:r>
              <a:rPr kumimoji="0" lang="ko-KR" altLang="en-US" sz="1100" dirty="0" smtClean="0">
                <a:latin typeface="+mn-ea"/>
                <a:ea typeface="+mn-ea"/>
              </a:rPr>
              <a:t>신뢰성</a:t>
            </a:r>
            <a:r>
              <a:rPr kumimoji="0" lang="en-US" altLang="ko-KR" sz="1100" dirty="0" smtClean="0">
                <a:latin typeface="+mn-ea"/>
                <a:ea typeface="+mn-ea"/>
              </a:rPr>
              <a:t>)</a:t>
            </a:r>
            <a:r>
              <a:rPr kumimoji="0" lang="ko-KR" altLang="en-US" sz="1100" dirty="0" smtClean="0">
                <a:latin typeface="+mn-ea"/>
                <a:ea typeface="+mn-ea"/>
              </a:rPr>
              <a:t>가 </a:t>
            </a:r>
            <a:r>
              <a:rPr kumimoji="0" lang="ko-KR" altLang="en-US" sz="1100" dirty="0">
                <a:latin typeface="+mn-ea"/>
                <a:ea typeface="+mn-ea"/>
              </a:rPr>
              <a:t>확보되며</a:t>
            </a:r>
            <a:r>
              <a:rPr kumimoji="0" lang="en-US" altLang="ko-KR" sz="1100" dirty="0">
                <a:latin typeface="+mn-ea"/>
                <a:ea typeface="+mn-ea"/>
              </a:rPr>
              <a:t>,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요청에 </a:t>
            </a:r>
            <a:r>
              <a:rPr kumimoji="0" lang="ko-KR" altLang="en-US" sz="1100" dirty="0">
                <a:latin typeface="+mn-ea"/>
                <a:ea typeface="+mn-ea"/>
              </a:rPr>
              <a:t>소모되는 자원</a:t>
            </a:r>
            <a:r>
              <a:rPr kumimoji="0" lang="en-US" altLang="ko-KR" sz="1100" dirty="0">
                <a:latin typeface="+mn-ea"/>
                <a:ea typeface="+mn-ea"/>
              </a:rPr>
              <a:t>, </a:t>
            </a:r>
            <a:r>
              <a:rPr kumimoji="0" lang="ko-KR" altLang="en-US" sz="1100" dirty="0">
                <a:latin typeface="+mn-ea"/>
                <a:ea typeface="+mn-ea"/>
              </a:rPr>
              <a:t>상태를 서버가 </a:t>
            </a:r>
            <a:r>
              <a:rPr kumimoji="0" lang="ko-KR" altLang="en-US" sz="1100" dirty="0" smtClean="0">
                <a:latin typeface="+mn-ea"/>
                <a:ea typeface="+mn-ea"/>
              </a:rPr>
              <a:t>저장</a:t>
            </a:r>
            <a:r>
              <a:rPr kumimoji="0" lang="en-US" altLang="ko-KR" sz="1100" dirty="0" smtClean="0">
                <a:latin typeface="+mn-ea"/>
                <a:ea typeface="+mn-ea"/>
              </a:rPr>
              <a:t>(</a:t>
            </a:r>
            <a:r>
              <a:rPr kumimoji="0" lang="ko-KR" altLang="en-US" sz="1100" dirty="0" smtClean="0">
                <a:latin typeface="+mn-ea"/>
                <a:ea typeface="+mn-ea"/>
              </a:rPr>
              <a:t>유지</a:t>
            </a:r>
            <a:r>
              <a:rPr kumimoji="0" lang="en-US" altLang="ko-KR" sz="1100" dirty="0" smtClean="0">
                <a:latin typeface="+mn-ea"/>
                <a:ea typeface="+mn-ea"/>
              </a:rPr>
              <a:t>)</a:t>
            </a:r>
            <a:r>
              <a:rPr kumimoji="0" lang="ko-KR" altLang="en-US" sz="1100" dirty="0" smtClean="0">
                <a:latin typeface="+mn-ea"/>
                <a:ea typeface="+mn-ea"/>
              </a:rPr>
              <a:t>하지 </a:t>
            </a:r>
            <a:r>
              <a:rPr kumimoji="0" lang="ko-KR" altLang="en-US" sz="1100" dirty="0">
                <a:latin typeface="+mn-ea"/>
                <a:ea typeface="+mn-ea"/>
              </a:rPr>
              <a:t>않기 때문에 </a:t>
            </a:r>
            <a:r>
              <a:rPr kumimoji="0" lang="en-US" altLang="ko-KR" sz="1100" dirty="0" smtClean="0">
                <a:latin typeface="+mn-ea"/>
                <a:ea typeface="+mn-ea"/>
              </a:rPr>
              <a:t>Scalability(</a:t>
            </a:r>
            <a:r>
              <a:rPr kumimoji="0" lang="ko-KR" altLang="en-US" sz="1100" dirty="0" smtClean="0">
                <a:latin typeface="+mn-ea"/>
                <a:ea typeface="+mn-ea"/>
              </a:rPr>
              <a:t>확장성</a:t>
            </a:r>
            <a:r>
              <a:rPr kumimoji="0" lang="en-US" altLang="ko-KR" sz="1100" dirty="0" smtClean="0">
                <a:latin typeface="+mn-ea"/>
                <a:ea typeface="+mn-ea"/>
              </a:rPr>
              <a:t>)</a:t>
            </a:r>
            <a:r>
              <a:rPr kumimoji="0" lang="ko-KR" altLang="en-US" sz="1100" dirty="0" smtClean="0">
                <a:latin typeface="+mn-ea"/>
                <a:ea typeface="+mn-ea"/>
              </a:rPr>
              <a:t>도 </a:t>
            </a:r>
            <a:r>
              <a:rPr kumimoji="0" lang="ko-KR" altLang="en-US" sz="1100" dirty="0">
                <a:latin typeface="+mn-ea"/>
                <a:ea typeface="+mn-ea"/>
              </a:rPr>
              <a:t>높아진다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endParaRPr kumimoji="0" lang="en-US" altLang="ko-KR" sz="1100" dirty="0" smtClean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3) Cache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클라이언트 </a:t>
            </a:r>
            <a:r>
              <a:rPr kumimoji="0" lang="ko-KR" altLang="en-US" sz="1100" dirty="0">
                <a:latin typeface="+mn-ea"/>
                <a:ea typeface="+mn-ea"/>
              </a:rPr>
              <a:t>단에 </a:t>
            </a:r>
            <a:r>
              <a:rPr kumimoji="0" lang="ko-KR" altLang="en-US" sz="1100" dirty="0" err="1" smtClean="0">
                <a:latin typeface="+mn-ea"/>
                <a:ea typeface="+mn-ea"/>
              </a:rPr>
              <a:t>캐싱</a:t>
            </a:r>
            <a:r>
              <a:rPr kumimoji="0" lang="en-US" altLang="ko-KR" sz="1100" dirty="0" smtClean="0">
                <a:latin typeface="+mn-ea"/>
                <a:ea typeface="+mn-ea"/>
              </a:rPr>
              <a:t>(</a:t>
            </a:r>
            <a:r>
              <a:rPr kumimoji="0" lang="ko-KR" altLang="en-US" sz="1100" dirty="0" err="1" smtClean="0">
                <a:latin typeface="+mn-ea"/>
                <a:ea typeface="+mn-ea"/>
              </a:rPr>
              <a:t>임시저장</a:t>
            </a:r>
            <a:r>
              <a:rPr kumimoji="0" lang="en-US" altLang="ko-KR" sz="1100" dirty="0" smtClean="0">
                <a:latin typeface="+mn-ea"/>
                <a:ea typeface="+mn-ea"/>
              </a:rPr>
              <a:t>)</a:t>
            </a:r>
            <a:r>
              <a:rPr kumimoji="0" lang="ko-KR" altLang="en-US" sz="1100" dirty="0" smtClean="0">
                <a:latin typeface="+mn-ea"/>
                <a:ea typeface="+mn-ea"/>
              </a:rPr>
              <a:t> </a:t>
            </a:r>
            <a:r>
              <a:rPr kumimoji="0" lang="ko-KR" altLang="en-US" sz="1100" dirty="0">
                <a:latin typeface="+mn-ea"/>
                <a:ea typeface="+mn-ea"/>
              </a:rPr>
              <a:t>기능이 있어야 한다</a:t>
            </a:r>
            <a:r>
              <a:rPr kumimoji="0" lang="en-US" altLang="ko-KR" sz="1100" dirty="0">
                <a:latin typeface="+mn-ea"/>
                <a:ea typeface="+mn-ea"/>
              </a:rPr>
              <a:t>.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클라이언트가 </a:t>
            </a:r>
            <a:r>
              <a:rPr kumimoji="0" lang="ko-KR" altLang="en-US" sz="1100" dirty="0">
                <a:latin typeface="+mn-ea"/>
                <a:ea typeface="+mn-ea"/>
              </a:rPr>
              <a:t>같은 동작을 반복적으로 요청하는 상황에서 최근 응답에 대한 </a:t>
            </a:r>
            <a:r>
              <a:rPr kumimoji="0" lang="ko-KR" altLang="en-US" sz="1100" dirty="0" err="1" smtClean="0">
                <a:latin typeface="+mn-ea"/>
                <a:ea typeface="+mn-ea"/>
              </a:rPr>
              <a:t>저장정책이</a:t>
            </a:r>
            <a:r>
              <a:rPr kumimoji="0" lang="ko-KR" altLang="en-US" sz="1100" dirty="0" smtClean="0">
                <a:latin typeface="+mn-ea"/>
                <a:ea typeface="+mn-ea"/>
              </a:rPr>
              <a:t> </a:t>
            </a:r>
            <a:r>
              <a:rPr kumimoji="0" lang="ko-KR" altLang="en-US" sz="1100" dirty="0">
                <a:latin typeface="+mn-ea"/>
                <a:ea typeface="+mn-ea"/>
              </a:rPr>
              <a:t>구현되어 있는 캐시가 있다면</a:t>
            </a:r>
            <a:r>
              <a:rPr kumimoji="0" lang="en-US" altLang="ko-KR" sz="1100" dirty="0">
                <a:latin typeface="+mn-ea"/>
                <a:ea typeface="+mn-ea"/>
              </a:rPr>
              <a:t>,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캐시를 </a:t>
            </a:r>
            <a:r>
              <a:rPr kumimoji="0" lang="ko-KR" altLang="en-US" sz="1100" dirty="0">
                <a:latin typeface="+mn-ea"/>
                <a:ea typeface="+mn-ea"/>
              </a:rPr>
              <a:t>먼저 탐색하고 반복 요청을 생략할 수 있기 때문에 </a:t>
            </a:r>
            <a:r>
              <a:rPr kumimoji="0" lang="en-US" altLang="ko-KR" sz="1100" dirty="0">
                <a:latin typeface="+mn-ea"/>
                <a:ea typeface="+mn-ea"/>
              </a:rPr>
              <a:t>Scalability</a:t>
            </a:r>
            <a:r>
              <a:rPr kumimoji="0" lang="ko-KR" altLang="en-US" sz="1100" dirty="0">
                <a:latin typeface="+mn-ea"/>
                <a:ea typeface="+mn-ea"/>
              </a:rPr>
              <a:t>가 높아진다</a:t>
            </a:r>
            <a:r>
              <a:rPr kumimoji="0" lang="en-US" altLang="ko-KR" sz="1100" dirty="0">
                <a:latin typeface="+mn-ea"/>
                <a:ea typeface="+mn-ea"/>
              </a:rPr>
              <a:t>.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solidFill>
                  <a:srgbClr val="C00000"/>
                </a:solidFill>
                <a:latin typeface="+mn-ea"/>
                <a:ea typeface="+mn-ea"/>
              </a:rPr>
              <a:t>하지만 </a:t>
            </a:r>
            <a:r>
              <a:rPr kumimoji="0" lang="ko-KR" altLang="en-US" sz="1100" dirty="0">
                <a:solidFill>
                  <a:srgbClr val="C00000"/>
                </a:solidFill>
                <a:latin typeface="+mn-ea"/>
                <a:ea typeface="+mn-ea"/>
              </a:rPr>
              <a:t>서버의 데이터가 변경되는 시점을 캐치하는 기능이 없다면 캐시와 서버 데이터의 </a:t>
            </a:r>
            <a:r>
              <a:rPr kumimoji="0" lang="ko-KR" altLang="en-US" sz="1100" dirty="0" err="1">
                <a:solidFill>
                  <a:srgbClr val="C00000"/>
                </a:solidFill>
                <a:latin typeface="+mn-ea"/>
                <a:ea typeface="+mn-ea"/>
              </a:rPr>
              <a:t>불합치가</a:t>
            </a:r>
            <a:r>
              <a:rPr kumimoji="0" lang="ko-KR" altLang="en-US" sz="1100" dirty="0">
                <a:solidFill>
                  <a:srgbClr val="C00000"/>
                </a:solidFill>
                <a:latin typeface="+mn-ea"/>
                <a:ea typeface="+mn-ea"/>
              </a:rPr>
              <a:t> 일어나 데이터 일관성이 파괴되는 문제점도 있다</a:t>
            </a:r>
            <a:r>
              <a:rPr kumimoji="0" lang="en-US" altLang="ko-KR" sz="1100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br>
              <a:rPr kumimoji="0" lang="en-US" altLang="ko-KR" sz="1100" dirty="0" smtClean="0">
                <a:solidFill>
                  <a:srgbClr val="C00000"/>
                </a:solidFill>
                <a:latin typeface="+mn-ea"/>
                <a:ea typeface="+mn-ea"/>
              </a:rPr>
            </a:br>
            <a:endParaRPr kumimoji="0" lang="en-US" altLang="ko-KR" sz="11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4) Uniform Interface (</a:t>
            </a:r>
            <a:r>
              <a:rPr kumimoji="0" lang="ko-KR" altLang="en-US" sz="1100" b="1" dirty="0" smtClean="0">
                <a:latin typeface="+mn-ea"/>
                <a:ea typeface="+mn-ea"/>
              </a:rPr>
              <a:t>인터페이스 일관성</a:t>
            </a:r>
            <a:r>
              <a:rPr kumimoji="0" lang="en-US" altLang="ko-KR" sz="1100" b="1" dirty="0" smtClean="0">
                <a:latin typeface="+mn-ea"/>
                <a:ea typeface="+mn-ea"/>
              </a:rPr>
              <a:t>)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인터페이스의 일관성을 지키고</a:t>
            </a:r>
            <a:r>
              <a:rPr kumimoji="0" lang="en-US" altLang="ko-KR" sz="1100" dirty="0" smtClean="0">
                <a:latin typeface="+mn-ea"/>
                <a:ea typeface="+mn-ea"/>
              </a:rPr>
              <a:t>, </a:t>
            </a:r>
            <a:r>
              <a:rPr kumimoji="0" lang="ko-KR" altLang="en-US" sz="1100" dirty="0" err="1" smtClean="0">
                <a:latin typeface="+mn-ea"/>
                <a:ea typeface="+mn-ea"/>
              </a:rPr>
              <a:t>아키텍쳐를</a:t>
            </a:r>
            <a:r>
              <a:rPr kumimoji="0" lang="ko-KR" altLang="en-US" sz="1100" dirty="0" smtClean="0">
                <a:latin typeface="+mn-ea"/>
                <a:ea typeface="+mn-ea"/>
              </a:rPr>
              <a:t> 단순화시켜 작은 단위로 </a:t>
            </a:r>
            <a:r>
              <a:rPr kumimoji="0" lang="ko-KR" altLang="en-US" sz="1100" dirty="0">
                <a:latin typeface="+mn-ea"/>
                <a:ea typeface="+mn-ea"/>
              </a:rPr>
              <a:t>분리하여 </a:t>
            </a:r>
            <a:r>
              <a:rPr kumimoji="0" lang="ko-KR" altLang="en-US" sz="1100" dirty="0" smtClean="0">
                <a:latin typeface="+mn-ea"/>
                <a:ea typeface="+mn-ea"/>
              </a:rPr>
              <a:t>클라이언트 서버가 독립적으로 개선될 수 있어야함</a:t>
            </a:r>
            <a:r>
              <a:rPr kumimoji="0" lang="en-US" altLang="ko-KR" sz="1100" dirty="0" smtClean="0">
                <a:latin typeface="+mn-ea"/>
                <a:ea typeface="+mn-ea"/>
              </a:rPr>
              <a:t>. </a:t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endParaRPr kumimoji="0" lang="en-US" altLang="ko-KR" sz="1100" dirty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5) Layered System (</a:t>
            </a:r>
            <a:r>
              <a:rPr kumimoji="0" lang="ko-KR" altLang="en-US" sz="1100" b="1" dirty="0" smtClean="0">
                <a:latin typeface="+mn-ea"/>
                <a:ea typeface="+mn-ea"/>
              </a:rPr>
              <a:t>계층화</a:t>
            </a:r>
            <a:r>
              <a:rPr kumimoji="0" lang="en-US" altLang="ko-KR" sz="1100" b="1" dirty="0" smtClean="0">
                <a:latin typeface="+mn-ea"/>
                <a:ea typeface="+mn-ea"/>
              </a:rPr>
              <a:t>)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클라이언트는 </a:t>
            </a:r>
            <a:r>
              <a:rPr kumimoji="0" lang="en-US" altLang="ko-KR" sz="1100" dirty="0">
                <a:latin typeface="+mn-ea"/>
                <a:ea typeface="+mn-ea"/>
              </a:rPr>
              <a:t>Layered Architecture</a:t>
            </a:r>
            <a:r>
              <a:rPr kumimoji="0" lang="ko-KR" altLang="en-US" sz="1100" dirty="0">
                <a:latin typeface="+mn-ea"/>
                <a:ea typeface="+mn-ea"/>
              </a:rPr>
              <a:t>의 개념을 계승하여 자신과 서버 사이에서 그 밑 단이 어떻게 동작하는지 알지 못해야 한다</a:t>
            </a:r>
            <a:r>
              <a:rPr kumimoji="0" lang="en-US" altLang="ko-KR" sz="1100" dirty="0">
                <a:latin typeface="+mn-ea"/>
                <a:ea typeface="+mn-ea"/>
              </a:rPr>
              <a:t>.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대부분의 </a:t>
            </a:r>
            <a:r>
              <a:rPr kumimoji="0" lang="ko-KR" altLang="en-US" sz="1100" dirty="0">
                <a:latin typeface="+mn-ea"/>
                <a:ea typeface="+mn-ea"/>
              </a:rPr>
              <a:t>경우 요청은 서버에 다이렉트하게 전달되지 않고 중간 서버나 프록시 등을 거치는데</a:t>
            </a:r>
            <a:r>
              <a:rPr kumimoji="0" lang="en-US" altLang="ko-KR" sz="1100" dirty="0">
                <a:latin typeface="+mn-ea"/>
                <a:ea typeface="+mn-ea"/>
              </a:rPr>
              <a:t>,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클라이언트는 </a:t>
            </a:r>
            <a:r>
              <a:rPr kumimoji="0" lang="ko-KR" altLang="en-US" sz="1100" dirty="0">
                <a:latin typeface="+mn-ea"/>
                <a:ea typeface="+mn-ea"/>
              </a:rPr>
              <a:t>최종 목적지에 요청을 보낼 뿐 그 중간 과정은 </a:t>
            </a:r>
            <a:r>
              <a:rPr kumimoji="0" lang="ko-KR" altLang="en-US" sz="1100" dirty="0" err="1">
                <a:latin typeface="+mn-ea"/>
                <a:ea typeface="+mn-ea"/>
              </a:rPr>
              <a:t>신경쓰지</a:t>
            </a:r>
            <a:r>
              <a:rPr kumimoji="0" lang="ko-KR" altLang="en-US" sz="1100" dirty="0">
                <a:latin typeface="+mn-ea"/>
                <a:ea typeface="+mn-ea"/>
              </a:rPr>
              <a:t> 않아야 한다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endParaRPr kumimoji="0" lang="en-US" altLang="ko-KR" sz="1100" dirty="0">
              <a:latin typeface="+mn-ea"/>
              <a:ea typeface="+mn-ea"/>
            </a:endParaRPr>
          </a:p>
          <a:p>
            <a:pPr marL="182563" indent="-182563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latin typeface="+mn-ea"/>
                <a:ea typeface="+mn-ea"/>
              </a:rPr>
              <a:t>6) Code-on-demand </a:t>
            </a:r>
            <a:r>
              <a:rPr kumimoji="0" lang="en-US" altLang="ko-KR" sz="1100" b="1" dirty="0">
                <a:latin typeface="+mn-ea"/>
                <a:ea typeface="+mn-ea"/>
              </a:rPr>
              <a:t>(Optional</a:t>
            </a:r>
            <a:r>
              <a:rPr kumimoji="0" lang="en-US" altLang="ko-KR" sz="1100" b="1" dirty="0" smtClean="0">
                <a:latin typeface="+mn-ea"/>
                <a:ea typeface="+mn-ea"/>
              </a:rPr>
              <a:t>)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클라이언트는 서버로부터 애플릿이나 </a:t>
            </a:r>
            <a:r>
              <a:rPr kumimoji="0" lang="ko-KR" altLang="en-US" sz="1100" dirty="0">
                <a:latin typeface="+mn-ea"/>
                <a:ea typeface="+mn-ea"/>
              </a:rPr>
              <a:t>스크립트 </a:t>
            </a:r>
            <a:r>
              <a:rPr kumimoji="0" lang="ko-KR" altLang="en-US" sz="1100" dirty="0" smtClean="0">
                <a:latin typeface="+mn-ea"/>
                <a:ea typeface="+mn-ea"/>
              </a:rPr>
              <a:t>코드 등을 전달받아 실행할 수 있어 기능적인 </a:t>
            </a:r>
            <a:r>
              <a:rPr kumimoji="0" lang="ko-KR" altLang="en-US" sz="1100" dirty="0">
                <a:latin typeface="+mn-ea"/>
                <a:ea typeface="+mn-ea"/>
              </a:rPr>
              <a:t>확장을 가능하게 해야 한다</a:t>
            </a:r>
            <a:r>
              <a:rPr kumimoji="0" lang="en-US" altLang="ko-KR" sz="1100" dirty="0">
                <a:latin typeface="+mn-ea"/>
                <a:ea typeface="+mn-ea"/>
              </a:rPr>
              <a:t>.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이 </a:t>
            </a:r>
            <a:r>
              <a:rPr kumimoji="0" lang="ko-KR" altLang="en-US" sz="1100" dirty="0">
                <a:latin typeface="+mn-ea"/>
                <a:ea typeface="+mn-ea"/>
              </a:rPr>
              <a:t>제약조건은 애플리케이션의 </a:t>
            </a:r>
            <a:r>
              <a:rPr kumimoji="0" lang="en-US" altLang="ko-KR" sz="1100" dirty="0" smtClean="0">
                <a:latin typeface="+mn-ea"/>
                <a:ea typeface="+mn-ea"/>
              </a:rPr>
              <a:t>Expandability(</a:t>
            </a:r>
            <a:r>
              <a:rPr lang="ko-KR" altLang="en-US" sz="1100" dirty="0" smtClean="0">
                <a:latin typeface="+mn-ea"/>
                <a:ea typeface="+mn-ea"/>
              </a:rPr>
              <a:t>확장성</a:t>
            </a:r>
            <a:r>
              <a:rPr lang="en-US" altLang="ko-KR" sz="1100" dirty="0" smtClean="0">
                <a:latin typeface="+mn-ea"/>
                <a:ea typeface="+mn-ea"/>
              </a:rPr>
              <a:t>) </a:t>
            </a:r>
            <a:r>
              <a:rPr kumimoji="0" lang="ko-KR" altLang="en-US" sz="1100" dirty="0" smtClean="0">
                <a:latin typeface="+mn-ea"/>
                <a:ea typeface="+mn-ea"/>
              </a:rPr>
              <a:t>는 </a:t>
            </a:r>
            <a:r>
              <a:rPr kumimoji="0" lang="ko-KR" altLang="en-US" sz="1100" dirty="0">
                <a:latin typeface="+mn-ea"/>
                <a:ea typeface="+mn-ea"/>
              </a:rPr>
              <a:t>높아지지만 </a:t>
            </a:r>
            <a:r>
              <a:rPr kumimoji="0" lang="en-US" altLang="ko-KR" sz="1100" dirty="0">
                <a:latin typeface="+mn-ea"/>
                <a:ea typeface="+mn-ea"/>
              </a:rPr>
              <a:t>Visibility</a:t>
            </a:r>
            <a:r>
              <a:rPr kumimoji="0" lang="ko-KR" altLang="en-US" sz="1100" dirty="0">
                <a:latin typeface="+mn-ea"/>
                <a:ea typeface="+mn-ea"/>
              </a:rPr>
              <a:t>를 해칠 수 있기 때문에 </a:t>
            </a:r>
            <a:r>
              <a:rPr kumimoji="0" lang="en-US" altLang="ko-KR" sz="1100" dirty="0">
                <a:latin typeface="+mn-ea"/>
                <a:ea typeface="+mn-ea"/>
              </a:rPr>
              <a:t>6</a:t>
            </a:r>
            <a:r>
              <a:rPr kumimoji="0" lang="ko-KR" altLang="en-US" sz="1100" dirty="0">
                <a:latin typeface="+mn-ea"/>
                <a:ea typeface="+mn-ea"/>
              </a:rPr>
              <a:t>개 중 유일한 선택사항이며</a:t>
            </a:r>
            <a:r>
              <a:rPr kumimoji="0" lang="en-US" altLang="ko-KR" sz="1100" dirty="0">
                <a:latin typeface="+mn-ea"/>
                <a:ea typeface="+mn-ea"/>
              </a:rPr>
              <a:t>, </a:t>
            </a:r>
            <a:r>
              <a:rPr kumimoji="0" lang="en-US" altLang="ko-KR" sz="1100" dirty="0" smtClean="0"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atin typeface="+mn-ea"/>
                <a:ea typeface="+mn-ea"/>
              </a:rPr>
            </a:br>
            <a:r>
              <a:rPr kumimoji="0" lang="ko-KR" altLang="en-US" sz="1100" dirty="0" smtClean="0">
                <a:latin typeface="+mn-ea"/>
                <a:ea typeface="+mn-ea"/>
              </a:rPr>
              <a:t>전체 </a:t>
            </a:r>
            <a:r>
              <a:rPr kumimoji="0" lang="ko-KR" altLang="en-US" sz="1100" dirty="0">
                <a:latin typeface="+mn-ea"/>
                <a:ea typeface="+mn-ea"/>
              </a:rPr>
              <a:t>시스템적인 측면에서 이 조건의 도입이 더 효율적이라고 판단될 경우 도입하는 것이 좋다</a:t>
            </a:r>
            <a:r>
              <a:rPr kumimoji="0" lang="en-US" altLang="ko-KR" sz="1100" dirty="0" smtClean="0">
                <a:latin typeface="+mn-ea"/>
                <a:ea typeface="+mn-ea"/>
              </a:rPr>
              <a:t>.</a:t>
            </a:r>
            <a:endParaRPr kumimoji="0" lang="en-US" altLang="ko-KR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3325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D97B6C1-0262-44E3-92F7-9DAC05F30264}"/>
              </a:ext>
            </a:extLst>
          </p:cNvPr>
          <p:cNvSpPr txBox="1">
            <a:spLocks/>
          </p:cNvSpPr>
          <p:nvPr/>
        </p:nvSpPr>
        <p:spPr>
          <a:xfrm>
            <a:off x="345676" y="692696"/>
            <a:ext cx="7886700" cy="5412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2200"/>
              </a:lnSpc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3.4) </a:t>
            </a:r>
            <a:r>
              <a:rPr lang="ko-KR" altLang="en-US" sz="2000" dirty="0">
                <a:latin typeface="+mn-ea"/>
              </a:rPr>
              <a:t>다양한 </a:t>
            </a:r>
            <a:r>
              <a:rPr lang="ko-KR" altLang="en-US" sz="2000" dirty="0" err="1">
                <a:latin typeface="+mn-ea"/>
              </a:rPr>
              <a:t>전송방식과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URI</a:t>
            </a:r>
            <a:r>
              <a:rPr lang="ko-KR" altLang="en-US" sz="2000" dirty="0">
                <a:latin typeface="+mn-ea"/>
              </a:rPr>
              <a:t>설계</a:t>
            </a:r>
            <a:endParaRPr lang="en-US" altLang="ko-KR" sz="2000" dirty="0">
              <a:latin typeface="+mn-ea"/>
            </a:endParaRPr>
          </a:p>
          <a:p>
            <a:pPr fontAlgn="auto">
              <a:lnSpc>
                <a:spcPts val="2200"/>
              </a:lnSpc>
              <a:spcAft>
                <a:spcPts val="0"/>
              </a:spcAft>
            </a:pPr>
            <a:endParaRPr kumimoji="0" lang="en-US" altLang="ko-KR" dirty="0" smtClean="0"/>
          </a:p>
          <a:p>
            <a:pPr fontAlgn="auto">
              <a:lnSpc>
                <a:spcPts val="2200"/>
              </a:lnSpc>
              <a:spcAft>
                <a:spcPts val="0"/>
              </a:spcAft>
            </a:pPr>
            <a:r>
              <a:rPr kumimoji="0" lang="en-US" altLang="ko-KR" sz="1800" dirty="0" smtClean="0">
                <a:latin typeface="+mn-ea"/>
              </a:rPr>
              <a:t>REST </a:t>
            </a:r>
            <a:r>
              <a:rPr kumimoji="0" lang="ko-KR" altLang="ko-KR" sz="1800" dirty="0" smtClean="0">
                <a:latin typeface="+mn-ea"/>
              </a:rPr>
              <a:t>방식의 데이터 교환에서 가장 특이한 점은 기존의</a:t>
            </a:r>
            <a:r>
              <a:rPr kumimoji="0" lang="en-US" altLang="ko-KR" sz="1800" dirty="0" smtClean="0">
                <a:latin typeface="+mn-ea"/>
              </a:rPr>
              <a:t> GET/POST </a:t>
            </a:r>
            <a:r>
              <a:rPr kumimoji="0" lang="ko-KR" altLang="ko-KR" sz="1800" dirty="0" smtClean="0">
                <a:latin typeface="+mn-ea"/>
              </a:rPr>
              <a:t>외에 다양한 방식으로 데이터를 전달한다는 점</a:t>
            </a:r>
            <a:r>
              <a:rPr kumimoji="0" lang="en-US" altLang="ko-KR" sz="1800" dirty="0" smtClean="0">
                <a:latin typeface="+mn-ea"/>
              </a:rPr>
              <a:t/>
            </a:r>
            <a:br>
              <a:rPr kumimoji="0" lang="en-US" altLang="ko-KR" sz="1800" dirty="0" smtClean="0">
                <a:latin typeface="+mn-ea"/>
              </a:rPr>
            </a:br>
            <a:r>
              <a:rPr kumimoji="0" lang="en-US" altLang="ko-KR" sz="1800" dirty="0" smtClean="0">
                <a:latin typeface="+mn-ea"/>
              </a:rPr>
              <a:t/>
            </a:r>
            <a:br>
              <a:rPr kumimoji="0" lang="en-US" altLang="ko-KR" sz="1800" dirty="0" smtClean="0">
                <a:latin typeface="+mn-ea"/>
              </a:rPr>
            </a:br>
            <a:r>
              <a:rPr kumimoji="0" lang="en-US" altLang="ko-KR" sz="1800" dirty="0" smtClean="0">
                <a:latin typeface="+mn-ea"/>
              </a:rPr>
              <a:t>=&gt; </a:t>
            </a:r>
            <a:r>
              <a:rPr lang="en-US" altLang="ko-KR" sz="1800" dirty="0" smtClean="0">
                <a:latin typeface="+mn-ea"/>
              </a:rPr>
              <a:t>GET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</a:t>
            </a:r>
            <a:r>
              <a:rPr lang="ko-KR" altLang="en-US" sz="1800" dirty="0" smtClean="0">
                <a:latin typeface="+mn-ea"/>
              </a:rPr>
              <a:t>데이터를 </a:t>
            </a:r>
            <a:r>
              <a:rPr lang="ko-KR" altLang="en-US" sz="1800" dirty="0">
                <a:latin typeface="+mn-ea"/>
              </a:rPr>
              <a:t>검색하여 해당 값을 </a:t>
            </a:r>
            <a:r>
              <a:rPr lang="ko-KR" altLang="en-US" sz="1800" dirty="0" err="1" smtClean="0">
                <a:latin typeface="+mn-ea"/>
              </a:rPr>
              <a:t>받아올때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사용</a:t>
            </a:r>
            <a:r>
              <a:rPr lang="en-US" altLang="ko-KR" sz="1800" dirty="0">
                <a:latin typeface="+mn-ea"/>
              </a:rPr>
              <a:t>.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  ( CRUD </a:t>
            </a:r>
            <a:r>
              <a:rPr lang="ko-KR" altLang="en-US" sz="1800" dirty="0" smtClean="0">
                <a:latin typeface="+mn-ea"/>
              </a:rPr>
              <a:t>에서 </a:t>
            </a:r>
            <a:r>
              <a:rPr lang="en-US" altLang="ko-KR" sz="1800" dirty="0">
                <a:latin typeface="+mn-ea"/>
              </a:rPr>
              <a:t>RETRIEVE(</a:t>
            </a:r>
            <a:r>
              <a:rPr lang="ko-KR" altLang="en-US" sz="1800" dirty="0">
                <a:latin typeface="+mn-ea"/>
              </a:rPr>
              <a:t>검색</a:t>
            </a:r>
            <a:r>
              <a:rPr lang="en-US" altLang="ko-KR" sz="1800" dirty="0">
                <a:latin typeface="+mn-ea"/>
              </a:rPr>
              <a:t>), </a:t>
            </a:r>
            <a:r>
              <a:rPr lang="en-US" altLang="ko-KR" sz="1800" dirty="0" smtClean="0">
                <a:latin typeface="+mn-ea"/>
              </a:rPr>
              <a:t>SELECT )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=&gt; POST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</a:t>
            </a:r>
            <a:r>
              <a:rPr lang="ko-KR" altLang="en-US" sz="1800" dirty="0" smtClean="0">
                <a:latin typeface="+mn-ea"/>
              </a:rPr>
              <a:t>새롭게 </a:t>
            </a:r>
            <a:r>
              <a:rPr lang="ko-KR" altLang="en-US" sz="1800" dirty="0">
                <a:latin typeface="+mn-ea"/>
              </a:rPr>
              <a:t>데이터를 생성 할 때 사용 한다</a:t>
            </a:r>
            <a:r>
              <a:rPr lang="en-US" altLang="ko-KR" sz="1800" dirty="0" smtClean="0">
                <a:latin typeface="+mn-ea"/>
              </a:rPr>
              <a:t>.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  ( CRUD </a:t>
            </a:r>
            <a:r>
              <a:rPr lang="ko-KR" altLang="en-US" sz="1800" dirty="0" smtClean="0">
                <a:latin typeface="+mn-ea"/>
              </a:rPr>
              <a:t>에서 </a:t>
            </a:r>
            <a:r>
              <a:rPr lang="en-US" altLang="ko-KR" sz="1800" dirty="0" smtClean="0">
                <a:latin typeface="+mn-ea"/>
              </a:rPr>
              <a:t>CREATE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생성</a:t>
            </a:r>
            <a:r>
              <a:rPr lang="en-US" altLang="ko-KR" sz="1800" dirty="0">
                <a:latin typeface="+mn-ea"/>
              </a:rPr>
              <a:t>), </a:t>
            </a:r>
            <a:r>
              <a:rPr lang="en-US" altLang="ko-KR" sz="1800" dirty="0" smtClean="0">
                <a:latin typeface="+mn-ea"/>
              </a:rPr>
              <a:t>INSERT )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=&gt; </a:t>
            </a:r>
            <a:r>
              <a:rPr lang="en-US" altLang="ko-KR" sz="1800" dirty="0" smtClean="0">
                <a:latin typeface="+mn-ea"/>
              </a:rPr>
              <a:t>PUT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</a:t>
            </a:r>
            <a:r>
              <a:rPr lang="ko-KR" altLang="en-US" sz="1800" dirty="0" smtClean="0">
                <a:latin typeface="+mn-ea"/>
              </a:rPr>
              <a:t>데이터를 </a:t>
            </a:r>
            <a:r>
              <a:rPr lang="ko-KR" altLang="en-US" sz="1800" dirty="0">
                <a:latin typeface="+mn-ea"/>
              </a:rPr>
              <a:t>업데이트 할 때 사용 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  ( CRUD </a:t>
            </a:r>
            <a:r>
              <a:rPr lang="ko-KR" altLang="en-US" sz="1800" dirty="0">
                <a:latin typeface="+mn-ea"/>
              </a:rPr>
              <a:t>에서 </a:t>
            </a:r>
            <a:r>
              <a:rPr lang="en-US" altLang="ko-KR" sz="1800" dirty="0" smtClean="0">
                <a:latin typeface="+mn-ea"/>
              </a:rPr>
              <a:t>UPDATE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갱신</a:t>
            </a:r>
            <a:r>
              <a:rPr lang="en-US" altLang="ko-KR" sz="1800" dirty="0">
                <a:latin typeface="+mn-ea"/>
              </a:rPr>
              <a:t>), </a:t>
            </a:r>
            <a:r>
              <a:rPr lang="en-US" altLang="ko-KR" sz="1800" dirty="0" smtClean="0">
                <a:latin typeface="+mn-ea"/>
              </a:rPr>
              <a:t>UPDATE )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=&gt; DELETE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- </a:t>
            </a:r>
            <a:r>
              <a:rPr lang="ko-KR" altLang="en-US" sz="1800" dirty="0" smtClean="0">
                <a:latin typeface="+mn-ea"/>
              </a:rPr>
              <a:t>데이터를 </a:t>
            </a:r>
            <a:r>
              <a:rPr lang="ko-KR" altLang="en-US" sz="1800" dirty="0">
                <a:latin typeface="+mn-ea"/>
              </a:rPr>
              <a:t>삭제 할 때 사용한다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	  ( CRUD </a:t>
            </a:r>
            <a:r>
              <a:rPr lang="ko-KR" altLang="en-US" sz="1800" dirty="0">
                <a:latin typeface="+mn-ea"/>
              </a:rPr>
              <a:t>에서 </a:t>
            </a:r>
            <a:r>
              <a:rPr lang="en-US" altLang="ko-KR" sz="1800" dirty="0" smtClean="0">
                <a:latin typeface="+mn-ea"/>
              </a:rPr>
              <a:t>DELETE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삭제</a:t>
            </a:r>
            <a:r>
              <a:rPr lang="en-US" altLang="ko-KR" sz="1800" dirty="0">
                <a:latin typeface="+mn-ea"/>
              </a:rPr>
              <a:t>), </a:t>
            </a:r>
            <a:r>
              <a:rPr lang="en-US" altLang="ko-KR" sz="1800" dirty="0" smtClean="0">
                <a:latin typeface="+mn-ea"/>
              </a:rPr>
              <a:t>DELETE )</a:t>
            </a:r>
            <a:endParaRPr kumimoji="0"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851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16AA2D-BE61-49BE-AA4E-B545C3493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5432"/>
              </p:ext>
            </p:extLst>
          </p:nvPr>
        </p:nvGraphicFramePr>
        <p:xfrm>
          <a:off x="789784" y="1052736"/>
          <a:ext cx="4104456" cy="1664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228">
                  <a:extLst>
                    <a:ext uri="{9D8B030D-6E8A-4147-A177-3AD203B41FA5}">
                      <a16:colId xmlns:a16="http://schemas.microsoft.com/office/drawing/2014/main" val="94212957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4052126317"/>
                    </a:ext>
                  </a:extLst>
                </a:gridCol>
              </a:tblGrid>
              <a:tr h="3329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9526440"/>
                  </a:ext>
                </a:extLst>
              </a:tr>
              <a:tr h="3329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45417"/>
                  </a:ext>
                </a:extLst>
              </a:tr>
              <a:tr h="3329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245763"/>
                  </a:ext>
                </a:extLst>
              </a:tr>
              <a:tr h="3329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PUT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09868"/>
                  </a:ext>
                </a:extLst>
              </a:tr>
              <a:tr h="3329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DELETE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273108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5868FA7-138B-4C88-BE4E-C95C1BC5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05951"/>
              </p:ext>
            </p:extLst>
          </p:nvPr>
        </p:nvGraphicFramePr>
        <p:xfrm>
          <a:off x="755576" y="3209410"/>
          <a:ext cx="5434809" cy="2460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409">
                  <a:extLst>
                    <a:ext uri="{9D8B030D-6E8A-4147-A177-3AD203B41FA5}">
                      <a16:colId xmlns:a16="http://schemas.microsoft.com/office/drawing/2014/main" val="3515278673"/>
                    </a:ext>
                  </a:extLst>
                </a:gridCol>
                <a:gridCol w="1066750">
                  <a:extLst>
                    <a:ext uri="{9D8B030D-6E8A-4147-A177-3AD203B41FA5}">
                      <a16:colId xmlns:a16="http://schemas.microsoft.com/office/drawing/2014/main" val="409709266"/>
                    </a:ext>
                  </a:extLst>
                </a:gridCol>
                <a:gridCol w="3755650">
                  <a:extLst>
                    <a:ext uri="{9D8B030D-6E8A-4147-A177-3AD203B41FA5}">
                      <a16:colId xmlns:a16="http://schemas.microsoft.com/office/drawing/2014/main" val="1277363996"/>
                    </a:ext>
                  </a:extLst>
                </a:gridCol>
              </a:tblGrid>
              <a:tr h="472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작업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전송방식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URI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992181"/>
                  </a:ext>
                </a:extLst>
              </a:tr>
              <a:tr h="472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등록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/members/new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314539"/>
                  </a:ext>
                </a:extLst>
              </a:tr>
              <a:tr h="472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조회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915324"/>
                  </a:ext>
                </a:extLst>
              </a:tr>
              <a:tr h="5714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수정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+ body (json </a:t>
                      </a:r>
                      <a:r>
                        <a:rPr lang="ko-KR" sz="1200">
                          <a:effectLst/>
                        </a:rPr>
                        <a:t>데이터 등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4663389"/>
                  </a:ext>
                </a:extLst>
              </a:tr>
              <a:tr h="472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삭제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/member/{id} 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95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582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84B2D-9DE7-4294-80B0-C974C403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7"/>
            <a:ext cx="7886700" cy="4824535"/>
          </a:xfrm>
        </p:spPr>
        <p:txBody>
          <a:bodyPr>
            <a:norm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2000" dirty="0" smtClean="0">
                <a:latin typeface="+mn-ea"/>
              </a:rPr>
              <a:t>4.1) REST</a:t>
            </a:r>
            <a:r>
              <a:rPr lang="ko-KR" altLang="en-US" sz="2000" dirty="0" smtClean="0">
                <a:latin typeface="+mn-ea"/>
              </a:rPr>
              <a:t> 방식 테스트 방법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ko-KR" sz="1800" dirty="0" smtClean="0">
                <a:latin typeface="+mn-ea"/>
              </a:rPr>
              <a:t>JSON Data</a:t>
            </a:r>
            <a:r>
              <a:rPr lang="ko-KR" altLang="en-US" sz="1800" dirty="0" smtClean="0">
                <a:latin typeface="+mn-ea"/>
              </a:rPr>
              <a:t>를 </a:t>
            </a:r>
            <a:r>
              <a:rPr lang="en-US" altLang="ko-KR" sz="1800" dirty="0" smtClean="0">
                <a:latin typeface="+mn-ea"/>
              </a:rPr>
              <a:t>Post </a:t>
            </a:r>
            <a:r>
              <a:rPr lang="ko-KR" altLang="en-US" sz="1800" dirty="0" smtClean="0">
                <a:latin typeface="+mn-ea"/>
              </a:rPr>
              <a:t>방식으로</a:t>
            </a:r>
            <a:r>
              <a:rPr lang="en-US" altLang="ko-KR" sz="1800" dirty="0" smtClean="0">
                <a:latin typeface="+mn-ea"/>
              </a:rPr>
              <a:t> </a:t>
            </a:r>
            <a:br>
              <a:rPr lang="en-US" altLang="ko-KR" sz="1800" dirty="0" smtClean="0">
                <a:latin typeface="+mn-ea"/>
              </a:rPr>
            </a:br>
            <a:r>
              <a:rPr lang="ko-KR" altLang="en-US" sz="1800" dirty="0" smtClean="0">
                <a:latin typeface="+mn-ea"/>
              </a:rPr>
              <a:t>전달하는 </a:t>
            </a:r>
            <a:r>
              <a:rPr lang="en-US" altLang="ko-KR" sz="1800" dirty="0" smtClean="0">
                <a:latin typeface="+mn-ea"/>
              </a:rPr>
              <a:t>UI </a:t>
            </a:r>
            <a:r>
              <a:rPr lang="ko-KR" altLang="en-US" sz="1800" dirty="0" smtClean="0">
                <a:latin typeface="+mn-ea"/>
              </a:rPr>
              <a:t>없이 손쉽게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Test </a:t>
            </a:r>
            <a:r>
              <a:rPr lang="ko-KR" altLang="en-US" sz="1800" dirty="0" smtClean="0">
                <a:latin typeface="+mn-ea"/>
              </a:rPr>
              <a:t>하기 위한 방법</a:t>
            </a:r>
            <a:r>
              <a:rPr lang="en-US" altLang="ko-KR" sz="1800" dirty="0" smtClean="0">
                <a:latin typeface="+mn-ea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altLang="ko-KR" sz="1800" b="1" dirty="0" smtClean="0">
                <a:latin typeface="+mn-ea"/>
              </a:rPr>
              <a:t>JUnit</a:t>
            </a:r>
            <a:r>
              <a:rPr lang="ko-KR" altLang="en-US" sz="1800" b="1" dirty="0">
                <a:latin typeface="+mn-ea"/>
              </a:rPr>
              <a:t>기반의 </a:t>
            </a:r>
            <a:r>
              <a:rPr lang="ko-KR" altLang="en-US" sz="1800" b="1" dirty="0" smtClean="0">
                <a:latin typeface="+mn-ea"/>
              </a:rPr>
              <a:t>테스트 </a:t>
            </a:r>
            <a:r>
              <a:rPr lang="en-US" altLang="ko-KR" sz="1800" dirty="0" smtClean="0">
                <a:latin typeface="+mn-ea"/>
              </a:rPr>
              <a:t>----------</a:t>
            </a:r>
            <a:r>
              <a:rPr lang="en-US" altLang="ko-KR" sz="1800" dirty="0" smtClean="0">
                <a:latin typeface="+mn-ea"/>
                <a:sym typeface="Wingdings" panose="05000000000000000000" pitchFamily="2" charset="2"/>
              </a:rPr>
              <a:t></a:t>
            </a:r>
            <a:endParaRPr lang="en-US" altLang="ko-KR" sz="18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ko-KR" altLang="en-US" sz="1800" dirty="0" smtClean="0">
                <a:latin typeface="+mn-ea"/>
              </a:rPr>
              <a:t>별도의 프로그램 또는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en-US" sz="1800" b="1" dirty="0" smtClean="0">
                <a:latin typeface="+mn-ea"/>
              </a:rPr>
              <a:t>크롬 확장프로그램 </a:t>
            </a:r>
            <a:r>
              <a:rPr lang="ko-KR" altLang="en-US" sz="1800" dirty="0" smtClean="0">
                <a:latin typeface="+mn-ea"/>
              </a:rPr>
              <a:t>등을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en-US" sz="1800" dirty="0" smtClean="0">
                <a:latin typeface="+mn-ea"/>
              </a:rPr>
              <a:t>이용하는 </a:t>
            </a:r>
            <a:r>
              <a:rPr lang="ko-KR" altLang="en-US" sz="1800" dirty="0">
                <a:latin typeface="+mn-ea"/>
              </a:rPr>
              <a:t>테스트 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D9FEE5-5695-4DD6-8864-FD687EEC6DC1}"/>
              </a:ext>
            </a:extLst>
          </p:cNvPr>
          <p:cNvSpPr/>
          <p:nvPr/>
        </p:nvSpPr>
        <p:spPr>
          <a:xfrm>
            <a:off x="3851920" y="1722298"/>
            <a:ext cx="5000195" cy="480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@Test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void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testConvert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throws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Exception {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 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Ticket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ticket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Ticket();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ticket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.setTno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(123);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ticket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.setOwner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"Admin"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ticket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.setGrade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"AAA"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//GSON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라이브러리를 이용해서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JSON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데이터로 변환 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String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jsonStr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Gson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().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toJson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ticket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log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.info(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jsonStr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mockMvc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.perform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post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"/sample/ticket"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.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contentType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MediaType.</a:t>
            </a:r>
            <a:r>
              <a:rPr kumimoji="0" lang="en-US" altLang="ko-KR" sz="1100" b="1" i="1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APPLICATION_JSON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.content(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jsonStr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))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.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andExpect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status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().is(200));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 txBox="1">
            <a:spLocks/>
          </p:cNvSpPr>
          <p:nvPr/>
        </p:nvSpPr>
        <p:spPr>
          <a:xfrm>
            <a:off x="323528" y="274862"/>
            <a:ext cx="864096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2800" dirty="0">
                <a:latin typeface="+mn-ea"/>
                <a:ea typeface="+mn-ea"/>
              </a:rPr>
              <a:t>4. </a:t>
            </a:r>
            <a:r>
              <a:rPr kumimoji="0" lang="ko-KR" altLang="en-US" sz="2800" dirty="0">
                <a:latin typeface="+mn-ea"/>
                <a:ea typeface="+mn-ea"/>
              </a:rPr>
              <a:t>크롬 </a:t>
            </a:r>
            <a:r>
              <a:rPr kumimoji="0" lang="ko-KR" altLang="en-US" sz="2800" dirty="0" smtClean="0">
                <a:latin typeface="+mn-ea"/>
                <a:ea typeface="+mn-ea"/>
              </a:rPr>
              <a:t>확장프로그램을 이용한 </a:t>
            </a:r>
            <a:r>
              <a:rPr kumimoji="0" lang="en-US" altLang="ko-KR" sz="2800" dirty="0" smtClean="0">
                <a:latin typeface="+mn-ea"/>
                <a:ea typeface="+mn-ea"/>
              </a:rPr>
              <a:t>REST</a:t>
            </a:r>
            <a:r>
              <a:rPr kumimoji="0" lang="ko-KR" altLang="en-US" sz="2800" dirty="0" smtClean="0">
                <a:latin typeface="+mn-ea"/>
                <a:ea typeface="+mn-ea"/>
              </a:rPr>
              <a:t>방식 </a:t>
            </a:r>
            <a:r>
              <a:rPr kumimoji="0" lang="ko-KR" altLang="en-US" sz="2800" dirty="0">
                <a:latin typeface="+mn-ea"/>
                <a:ea typeface="+mn-ea"/>
              </a:rPr>
              <a:t>테스트 </a:t>
            </a:r>
          </a:p>
        </p:txBody>
      </p:sp>
    </p:spTree>
    <p:extLst>
      <p:ext uri="{BB962C8B-B14F-4D97-AF65-F5344CB8AC3E}">
        <p14:creationId xmlns:p14="http://schemas.microsoft.com/office/powerpoint/2010/main" val="3312625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E64A7-D445-4E8B-950D-1D17FEE1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81007"/>
            <a:ext cx="864096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4.2) </a:t>
            </a:r>
            <a:r>
              <a:rPr lang="ko-KR" altLang="en-US" sz="2000" dirty="0" smtClean="0">
                <a:latin typeface="+mn-ea"/>
              </a:rPr>
              <a:t>크롬 </a:t>
            </a:r>
            <a:r>
              <a:rPr lang="ko-KR" altLang="en-US" sz="2000" dirty="0">
                <a:latin typeface="+mn-ea"/>
              </a:rPr>
              <a:t>앱 </a:t>
            </a:r>
            <a:r>
              <a:rPr lang="ko-KR" altLang="en-US" sz="2000" dirty="0" smtClean="0">
                <a:latin typeface="+mn-ea"/>
              </a:rPr>
              <a:t>스토어 </a:t>
            </a:r>
            <a:r>
              <a:rPr lang="en-US" altLang="ko-KR" sz="2000" dirty="0" smtClean="0">
                <a:latin typeface="+mn-ea"/>
              </a:rPr>
              <a:t>REST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방식 호출이 가능한 </a:t>
            </a:r>
            <a:r>
              <a:rPr lang="ko-KR" altLang="en-US" sz="2000" dirty="0" smtClean="0">
                <a:latin typeface="+mn-ea"/>
              </a:rPr>
              <a:t>프로그램들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크롬 앱 </a:t>
            </a:r>
            <a:r>
              <a:rPr lang="ko-KR" altLang="en-US" sz="1800" dirty="0" smtClean="0">
                <a:latin typeface="+mn-ea"/>
              </a:rPr>
              <a:t>스토어 </a:t>
            </a:r>
            <a:r>
              <a:rPr lang="en-US" altLang="ko-KR" sz="1800" dirty="0" smtClean="0">
                <a:latin typeface="+mn-ea"/>
              </a:rPr>
              <a:t>-&gt; Rest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Client </a:t>
            </a:r>
            <a:r>
              <a:rPr lang="ko-KR" altLang="en-US" sz="1800" dirty="0" smtClean="0">
                <a:latin typeface="+mn-ea"/>
              </a:rPr>
              <a:t>검색 </a:t>
            </a:r>
            <a:r>
              <a:rPr lang="en-US" altLang="ko-KR" sz="1200" dirty="0">
                <a:latin typeface="+mn-ea"/>
              </a:rPr>
              <a:t>(https://</a:t>
            </a:r>
            <a:r>
              <a:rPr lang="en-US" altLang="ko-KR" sz="1200" dirty="0" smtClean="0">
                <a:latin typeface="+mn-ea"/>
              </a:rPr>
              <a:t>chrome.google.com/webstore/category/extensions?hl=ko)</a:t>
            </a:r>
          </a:p>
          <a:p>
            <a:r>
              <a:rPr lang="en-US" altLang="ko-KR" sz="1800" b="1" dirty="0" smtClean="0">
                <a:solidFill>
                  <a:srgbClr val="0000FF"/>
                </a:solidFill>
                <a:latin typeface="+mn-ea"/>
              </a:rPr>
              <a:t>Yet </a:t>
            </a:r>
            <a:r>
              <a:rPr lang="en-US" altLang="ko-KR" sz="1800" b="1" dirty="0">
                <a:solidFill>
                  <a:srgbClr val="0000FF"/>
                </a:solidFill>
                <a:latin typeface="+mn-ea"/>
              </a:rPr>
              <a:t>Another REST </a:t>
            </a:r>
            <a:r>
              <a:rPr lang="en-US" altLang="ko-KR" sz="1800" b="1" dirty="0" smtClean="0">
                <a:solidFill>
                  <a:srgbClr val="0000FF"/>
                </a:solidFill>
                <a:latin typeface="+mn-ea"/>
              </a:rPr>
              <a:t>Client 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en-US" altLang="ko-KR" sz="1800" dirty="0" err="1" smtClean="0">
                <a:latin typeface="+mn-ea"/>
              </a:rPr>
              <a:t>Restlet</a:t>
            </a:r>
            <a:r>
              <a:rPr lang="en-US" altLang="ko-KR" sz="1800" dirty="0" smtClean="0">
                <a:latin typeface="+mn-ea"/>
              </a:rPr>
              <a:t> Client … </a:t>
            </a:r>
            <a:r>
              <a:rPr lang="ko-KR" altLang="en-US" sz="1800" dirty="0" smtClean="0">
                <a:latin typeface="+mn-ea"/>
              </a:rPr>
              <a:t>등 다양</a:t>
            </a:r>
            <a:r>
              <a:rPr lang="en-US" altLang="ko-KR" sz="1800" dirty="0" smtClean="0">
                <a:latin typeface="+mn-ea"/>
              </a:rPr>
              <a:t>.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en-US" sz="1800" dirty="0" smtClean="0">
                <a:latin typeface="+mn-ea"/>
              </a:rPr>
              <a:t> </a:t>
            </a:r>
            <a:endParaRPr lang="ko-KR" altLang="en-US" sz="18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94" y="2708920"/>
            <a:ext cx="3175904" cy="21602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743730"/>
            <a:ext cx="351646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90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D8E64A7-D445-4E8B-950D-1D17FEE1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20688"/>
            <a:ext cx="8640960" cy="4908233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altLang="ko-KR" sz="2000" dirty="0" smtClean="0">
                <a:latin typeface="+mn-ea"/>
              </a:rPr>
              <a:t>4.3</a:t>
            </a:r>
            <a:r>
              <a:rPr lang="en-US" altLang="ko-KR" sz="2000" dirty="0">
                <a:latin typeface="+mn-ea"/>
              </a:rPr>
              <a:t>) Yet Another REST </a:t>
            </a:r>
            <a:r>
              <a:rPr lang="en-US" altLang="ko-KR" sz="2000" dirty="0" smtClean="0">
                <a:latin typeface="+mn-ea"/>
              </a:rPr>
              <a:t>Client </a:t>
            </a:r>
            <a:r>
              <a:rPr lang="ko-KR" altLang="en-US" sz="2000" dirty="0" smtClean="0">
                <a:latin typeface="+mn-ea"/>
              </a:rPr>
              <a:t>테스트 </a:t>
            </a: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ts val="2400"/>
              </a:lnSpc>
              <a:buNone/>
            </a:pPr>
            <a:endParaRPr lang="en-US" altLang="ko-KR" sz="1800" dirty="0" smtClean="0">
              <a:latin typeface="+mn-ea"/>
            </a:endParaRPr>
          </a:p>
          <a:p>
            <a:pPr>
              <a:lnSpc>
                <a:spcPts val="2400"/>
              </a:lnSpc>
            </a:pPr>
            <a:r>
              <a:rPr lang="en-US" altLang="ko-KR" sz="1800" dirty="0" smtClean="0">
                <a:latin typeface="+mn-ea"/>
              </a:rPr>
              <a:t>Yet </a:t>
            </a:r>
            <a:r>
              <a:rPr lang="en-US" altLang="ko-KR" sz="1800" dirty="0">
                <a:latin typeface="+mn-ea"/>
              </a:rPr>
              <a:t>Another REST </a:t>
            </a:r>
            <a:r>
              <a:rPr lang="en-US" altLang="ko-KR" sz="1800" dirty="0" smtClean="0">
                <a:latin typeface="+mn-ea"/>
              </a:rPr>
              <a:t>Client </a:t>
            </a:r>
            <a:r>
              <a:rPr lang="ko-KR" altLang="en-US" sz="1800" dirty="0" smtClean="0">
                <a:latin typeface="+mn-ea"/>
              </a:rPr>
              <a:t>클릭</a:t>
            </a:r>
            <a:r>
              <a:rPr lang="en-US" altLang="ko-KR" sz="1800" dirty="0" smtClean="0">
                <a:latin typeface="+mn-ea"/>
              </a:rPr>
              <a:t> 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-&gt; Chrome</a:t>
            </a:r>
            <a:r>
              <a:rPr lang="ko-KR" altLang="en-US" sz="1800" dirty="0" smtClean="0">
                <a:latin typeface="+mn-ea"/>
              </a:rPr>
              <a:t>에 추가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endParaRPr lang="en-US" altLang="ko-KR" sz="1800" dirty="0" smtClean="0">
              <a:latin typeface="+mn-ea"/>
            </a:endParaRPr>
          </a:p>
          <a:p>
            <a:pPr>
              <a:lnSpc>
                <a:spcPts val="2400"/>
              </a:lnSpc>
            </a:pPr>
            <a:r>
              <a:rPr lang="ko-KR" altLang="en-US" sz="1800" dirty="0" smtClean="0">
                <a:latin typeface="+mn-ea"/>
              </a:rPr>
              <a:t>크롬 확장 프로그램 사용 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-&gt; </a:t>
            </a:r>
            <a:r>
              <a:rPr lang="ko-KR" altLang="en-US" sz="1800" dirty="0">
                <a:latin typeface="+mn-ea"/>
              </a:rPr>
              <a:t>주소 표시줄 우측의 </a:t>
            </a:r>
            <a:r>
              <a:rPr lang="ko-KR" altLang="en-US" sz="1800" dirty="0" smtClean="0">
                <a:latin typeface="+mn-ea"/>
              </a:rPr>
              <a:t>아이콘 클릭</a:t>
            </a: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-&gt; </a:t>
            </a:r>
            <a:r>
              <a:rPr lang="en-US" altLang="ko-KR" sz="1800" dirty="0">
                <a:latin typeface="+mn-ea"/>
              </a:rPr>
              <a:t>Yet Another REST Client </a:t>
            </a:r>
            <a:r>
              <a:rPr lang="ko-KR" altLang="en-US" sz="1800" dirty="0" smtClean="0">
                <a:latin typeface="+mn-ea"/>
              </a:rPr>
              <a:t>실행</a:t>
            </a:r>
            <a:endParaRPr lang="en-US" altLang="ko-KR" sz="1800" dirty="0">
              <a:latin typeface="+mn-ea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ko-KR" altLang="en-US" sz="1800" dirty="0" smtClean="0">
                <a:latin typeface="+mn-ea"/>
              </a:rPr>
              <a:t> </a:t>
            </a:r>
            <a:endParaRPr lang="ko-KR" altLang="en-US" sz="1800" dirty="0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433800" y="1196752"/>
            <a:ext cx="4464496" cy="3168352"/>
            <a:chOff x="4355976" y="1196752"/>
            <a:chExt cx="4464496" cy="316835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730" r="-1" b="17652"/>
            <a:stretch/>
          </p:blipFill>
          <p:spPr>
            <a:xfrm>
              <a:off x="4355976" y="1196752"/>
              <a:ext cx="4320480" cy="3168352"/>
            </a:xfrm>
            <a:prstGeom prst="rect">
              <a:avLst/>
            </a:prstGeom>
          </p:spPr>
        </p:pic>
        <p:sp>
          <p:nvSpPr>
            <p:cNvPr id="10" name="타원 9"/>
            <p:cNvSpPr/>
            <p:nvPr/>
          </p:nvSpPr>
          <p:spPr>
            <a:xfrm>
              <a:off x="7884368" y="1700808"/>
              <a:ext cx="936104" cy="504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3905" y="3573016"/>
            <a:ext cx="4760143" cy="2670220"/>
            <a:chOff x="179512" y="3351068"/>
            <a:chExt cx="4760143" cy="267022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0690" y="3687663"/>
              <a:ext cx="3181350" cy="23336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7773" t="6608"/>
            <a:stretch/>
          </p:blipFill>
          <p:spPr>
            <a:xfrm>
              <a:off x="179512" y="3399630"/>
              <a:ext cx="4752528" cy="409197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4546884" y="3351068"/>
              <a:ext cx="392771" cy="38941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136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D8E64A7-D445-4E8B-950D-1D17FEE1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20688"/>
            <a:ext cx="8640960" cy="4176463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ko-KR" sz="1800" dirty="0" smtClean="0">
                <a:latin typeface="+mn-ea"/>
              </a:rPr>
              <a:t>JSON Format Data </a:t>
            </a:r>
            <a:r>
              <a:rPr lang="ko-KR" altLang="en-US" sz="1800" dirty="0" smtClean="0">
                <a:latin typeface="+mn-ea"/>
              </a:rPr>
              <a:t>전송 </a:t>
            </a:r>
            <a:r>
              <a:rPr lang="en-US" altLang="ko-KR" sz="1800" dirty="0" smtClean="0">
                <a:latin typeface="+mn-ea"/>
              </a:rPr>
              <a:t>Test </a:t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/>
            </a:r>
            <a:br>
              <a:rPr lang="en-US" altLang="ko-KR" sz="18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-&gt; </a:t>
            </a:r>
            <a:r>
              <a:rPr lang="en-US" altLang="ko-KR" sz="1600" dirty="0" err="1" smtClean="0">
                <a:latin typeface="+mn-ea"/>
              </a:rPr>
              <a:t>url</a:t>
            </a:r>
            <a:r>
              <a:rPr lang="en-US" altLang="ko-KR" sz="1600" dirty="0">
                <a:latin typeface="+mn-ea"/>
              </a:rPr>
              <a:t> : </a:t>
            </a:r>
            <a:r>
              <a:rPr lang="en-US" altLang="ko-KR" sz="1600" dirty="0">
                <a:latin typeface="+mn-ea"/>
                <a:hlinkClick r:id="rId2"/>
              </a:rPr>
              <a:t>http://</a:t>
            </a:r>
            <a:r>
              <a:rPr lang="en-US" altLang="ko-KR" sz="1600" dirty="0" smtClean="0">
                <a:latin typeface="+mn-ea"/>
                <a:hlinkClick r:id="rId2"/>
              </a:rPr>
              <a:t>localhost:8080/green/rest/convert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>
                <a:latin typeface="+mn-ea"/>
              </a:rPr>
              <a:t>-&gt; Payload: {"jno":33, "</a:t>
            </a:r>
            <a:r>
              <a:rPr lang="en-US" altLang="ko-KR" sz="1600" dirty="0" err="1">
                <a:latin typeface="+mn-ea"/>
              </a:rPr>
              <a:t>chief":"victory</a:t>
            </a:r>
            <a:r>
              <a:rPr lang="en-US" altLang="ko-KR" sz="1600" dirty="0">
                <a:latin typeface="+mn-ea"/>
              </a:rPr>
              <a:t>", "</a:t>
            </a:r>
            <a:r>
              <a:rPr lang="en-US" altLang="ko-KR" sz="1600" dirty="0" err="1">
                <a:latin typeface="+mn-ea"/>
              </a:rPr>
              <a:t>jname</a:t>
            </a:r>
            <a:r>
              <a:rPr lang="en-US" altLang="ko-KR" sz="1600" dirty="0">
                <a:latin typeface="+mn-ea"/>
              </a:rPr>
              <a:t>":"</a:t>
            </a:r>
            <a:r>
              <a:rPr lang="ko-KR" altLang="en-US" sz="1600" dirty="0">
                <a:latin typeface="+mn-ea"/>
              </a:rPr>
              <a:t>삼삼오오</a:t>
            </a:r>
            <a:r>
              <a:rPr lang="en-US" altLang="ko-KR" sz="1600" dirty="0">
                <a:latin typeface="+mn-ea"/>
              </a:rPr>
              <a:t>", "note":"</a:t>
            </a:r>
            <a:r>
              <a:rPr lang="en-US" altLang="ko-KR" sz="1600" dirty="0" err="1">
                <a:latin typeface="+mn-ea"/>
              </a:rPr>
              <a:t>RequestBody</a:t>
            </a:r>
            <a:r>
              <a:rPr lang="en-US" altLang="ko-KR" sz="1600" dirty="0">
                <a:latin typeface="+mn-ea"/>
              </a:rPr>
              <a:t> Test </a:t>
            </a:r>
            <a:r>
              <a:rPr lang="ko-KR" altLang="en-US" sz="1600" dirty="0">
                <a:latin typeface="+mn-ea"/>
              </a:rPr>
              <a:t>중</a:t>
            </a:r>
            <a:r>
              <a:rPr lang="en-US" altLang="ko-KR" sz="1600" dirty="0">
                <a:latin typeface="+mn-ea"/>
              </a:rPr>
              <a:t>" </a:t>
            </a:r>
            <a:r>
              <a:rPr lang="en-US" altLang="ko-KR" sz="1600" dirty="0" smtClean="0">
                <a:latin typeface="+mn-ea"/>
              </a:rPr>
              <a:t>}</a:t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-&gt; Custom Headers : Content-Type: application/</a:t>
            </a:r>
            <a:r>
              <a:rPr lang="en-US" altLang="ko-KR" sz="1600" dirty="0" err="1" smtClean="0">
                <a:latin typeface="+mn-ea"/>
              </a:rPr>
              <a:t>json</a:t>
            </a:r>
            <a:r>
              <a:rPr lang="en-US" altLang="ko-KR" sz="1600" dirty="0" smtClean="0">
                <a:latin typeface="+mn-ea"/>
              </a:rPr>
              <a:t> -&gt; </a:t>
            </a:r>
            <a:r>
              <a:rPr lang="en-US" altLang="ko-KR" sz="1600" b="1" dirty="0" smtClean="0">
                <a:solidFill>
                  <a:srgbClr val="00A249"/>
                </a:solidFill>
                <a:latin typeface="+mn-ea"/>
              </a:rPr>
              <a:t>Send Request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800" dirty="0" smtClean="0">
                <a:latin typeface="+mn-ea"/>
              </a:rPr>
              <a:t> </a:t>
            </a:r>
            <a:br>
              <a:rPr lang="en-US" altLang="ko-KR" sz="1800" dirty="0" smtClean="0">
                <a:latin typeface="+mn-ea"/>
              </a:rPr>
            </a:br>
            <a:endParaRPr lang="ko-KR" altLang="en-US" sz="18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6" y="2360912"/>
            <a:ext cx="3384376" cy="4293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896" y="2374032"/>
            <a:ext cx="4791762" cy="30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8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989" y="203742"/>
            <a:ext cx="8616475" cy="6393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kumimoji="0" lang="en-US" altLang="ko-KR" sz="2000" b="1" dirty="0" smtClean="0">
                <a:latin typeface="+mn-ea"/>
                <a:ea typeface="+mn-ea"/>
              </a:rPr>
              <a:t>** </a:t>
            </a:r>
            <a:r>
              <a:rPr kumimoji="0" lang="ko-KR" altLang="en-US" sz="2000" b="1" dirty="0" smtClean="0">
                <a:latin typeface="+mn-ea"/>
                <a:ea typeface="+mn-ea"/>
              </a:rPr>
              <a:t>실습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600" b="1" dirty="0" smtClean="0"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kumimoji="0" lang="en-US" altLang="ko-KR" sz="1600" b="1" dirty="0" smtClean="0">
                <a:latin typeface="+mn-ea"/>
                <a:ea typeface="+mn-ea"/>
              </a:rPr>
              <a:t>1. </a:t>
            </a:r>
            <a:r>
              <a:rPr kumimoji="0" lang="en-US" altLang="ko-KR" sz="1200" b="1" dirty="0" smtClean="0">
                <a:latin typeface="+mn-ea"/>
                <a:ea typeface="+mn-ea"/>
              </a:rPr>
              <a:t>Dependency </a:t>
            </a:r>
            <a:r>
              <a:rPr kumimoji="0" lang="ko-KR" altLang="en-US" sz="1200" b="1" dirty="0" smtClean="0">
                <a:latin typeface="+mn-ea"/>
                <a:ea typeface="+mn-ea"/>
              </a:rPr>
              <a:t>추가 </a:t>
            </a:r>
            <a:r>
              <a:rPr kumimoji="0" lang="en-US" altLang="ko-KR" sz="1200" b="1" dirty="0" smtClean="0">
                <a:latin typeface="+mn-ea"/>
                <a:ea typeface="+mn-ea"/>
              </a:rPr>
              <a:t>(pom.xml)</a:t>
            </a:r>
            <a:r>
              <a:rPr kumimoji="0" lang="ko-KR" altLang="en-US" sz="1200" b="1" dirty="0" smtClean="0">
                <a:latin typeface="+mn-ea"/>
                <a:ea typeface="+mn-ea"/>
              </a:rPr>
              <a:t> </a:t>
            </a:r>
            <a:r>
              <a:rPr kumimoji="0" lang="en-US" altLang="ko-KR" sz="1200" b="1" dirty="0">
                <a:latin typeface="+mn-ea"/>
                <a:ea typeface="+mn-ea"/>
              </a:rPr>
              <a:t/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kumimoji="0" lang="en-US" altLang="ko-KR" sz="1200" b="1" dirty="0">
                <a:latin typeface="+mn-ea"/>
                <a:ea typeface="+mn-ea"/>
              </a:rPr>
              <a:t>=&gt; https://mvnrepository.com</a:t>
            </a:r>
            <a:r>
              <a:rPr kumimoji="0" lang="en-US" altLang="ko-KR" sz="1200" b="1" dirty="0" smtClean="0">
                <a:latin typeface="+mn-ea"/>
                <a:ea typeface="+mn-ea"/>
              </a:rPr>
              <a:t>/</a:t>
            </a:r>
            <a:br>
              <a:rPr kumimoji="0" lang="en-US" altLang="ko-KR" sz="1200" b="1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=&gt; </a:t>
            </a:r>
            <a:r>
              <a:rPr kumimoji="0" lang="en-US" altLang="ko-KR" sz="1200" b="1" dirty="0" err="1">
                <a:latin typeface="+mn-ea"/>
                <a:ea typeface="+mn-ea"/>
              </a:rPr>
              <a:t>jackson-databind</a:t>
            </a:r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r>
              <a:rPr kumimoji="0" lang="ko-KR" altLang="en-US" sz="1200" b="1" dirty="0" smtClean="0">
                <a:latin typeface="+mn-ea"/>
                <a:ea typeface="+mn-ea"/>
              </a:rPr>
              <a:t>검색</a:t>
            </a:r>
            <a:r>
              <a:rPr kumimoji="0" lang="en-US" altLang="ko-KR" sz="1200" dirty="0" smtClean="0">
                <a:latin typeface="+mn-ea"/>
                <a:ea typeface="+mn-ea"/>
              </a:rPr>
              <a:t>, Jackson </a:t>
            </a:r>
            <a:r>
              <a:rPr kumimoji="0" lang="en-US" altLang="ko-KR" sz="1200" dirty="0" err="1">
                <a:latin typeface="+mn-ea"/>
                <a:ea typeface="+mn-ea"/>
              </a:rPr>
              <a:t>Databind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latin typeface="+mn-ea"/>
                <a:ea typeface="+mn-ea"/>
              </a:rPr>
              <a:t>클릭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&lt;!-- </a:t>
            </a:r>
            <a:r>
              <a:rPr kumimoji="0" lang="en-US" altLang="ko-KR" sz="1200" dirty="0">
                <a:latin typeface="+mn-ea"/>
                <a:ea typeface="+mn-ea"/>
              </a:rPr>
              <a:t>https://mvnrepository.com/artifact/com.fasterxml.jackson.core/jackson-databind 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	</a:t>
            </a:r>
            <a:r>
              <a:rPr kumimoji="0" lang="ko-KR" altLang="en-US" sz="1200" b="1" dirty="0" smtClean="0">
                <a:latin typeface="+mn-ea"/>
                <a:ea typeface="+mn-ea"/>
              </a:rPr>
              <a:t>객체를 </a:t>
            </a:r>
            <a:r>
              <a:rPr kumimoji="0" lang="en-US" altLang="ko-KR" sz="1200" b="1" dirty="0" smtClean="0">
                <a:latin typeface="+mn-ea"/>
                <a:ea typeface="+mn-ea"/>
              </a:rPr>
              <a:t>JSON </a:t>
            </a:r>
            <a:r>
              <a:rPr kumimoji="0" lang="ko-KR" altLang="en-US" sz="1200" b="1" dirty="0" smtClean="0">
                <a:latin typeface="+mn-ea"/>
                <a:ea typeface="+mn-ea"/>
              </a:rPr>
              <a:t>포맷으로 전송할 때 </a:t>
            </a:r>
            <a:r>
              <a:rPr kumimoji="0" lang="ko-KR" altLang="en-US" sz="1200" dirty="0" smtClean="0">
                <a:latin typeface="+mn-ea"/>
                <a:ea typeface="+mn-ea"/>
              </a:rPr>
              <a:t>사용 </a:t>
            </a:r>
            <a:r>
              <a:rPr kumimoji="0" lang="en-US" altLang="ko-KR" sz="1200" dirty="0" smtClean="0">
                <a:latin typeface="+mn-ea"/>
                <a:ea typeface="+mn-ea"/>
              </a:rPr>
              <a:t>--&gt;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</a:t>
            </a:r>
            <a:r>
              <a:rPr kumimoji="0" lang="en-US" altLang="ko-KR" sz="1200" dirty="0">
                <a:latin typeface="+mn-ea"/>
                <a:ea typeface="+mn-ea"/>
              </a:rPr>
              <a:t>dependency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</a:t>
            </a:r>
            <a:r>
              <a:rPr kumimoji="0" lang="en-US" altLang="ko-KR" sz="1200" dirty="0" err="1">
                <a:latin typeface="+mn-ea"/>
                <a:ea typeface="+mn-ea"/>
              </a:rPr>
              <a:t>groupId</a:t>
            </a:r>
            <a:r>
              <a:rPr kumimoji="0" lang="en-US" altLang="ko-KR" sz="1200" dirty="0">
                <a:latin typeface="+mn-ea"/>
                <a:ea typeface="+mn-ea"/>
              </a:rPr>
              <a:t>&gt;</a:t>
            </a:r>
            <a:r>
              <a:rPr kumimoji="0" lang="en-US" altLang="ko-KR" sz="1200" dirty="0" err="1">
                <a:latin typeface="+mn-ea"/>
                <a:ea typeface="+mn-ea"/>
              </a:rPr>
              <a:t>com.fasterxml.jackson.core</a:t>
            </a:r>
            <a:r>
              <a:rPr kumimoji="0" lang="en-US" altLang="ko-KR" sz="1200" dirty="0">
                <a:latin typeface="+mn-ea"/>
                <a:ea typeface="+mn-ea"/>
              </a:rPr>
              <a:t>&lt;/</a:t>
            </a:r>
            <a:r>
              <a:rPr kumimoji="0" lang="en-US" altLang="ko-KR" sz="1200" dirty="0" err="1">
                <a:latin typeface="+mn-ea"/>
                <a:ea typeface="+mn-ea"/>
              </a:rPr>
              <a:t>groupId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</a:t>
            </a:r>
            <a:r>
              <a:rPr kumimoji="0" lang="en-US" altLang="ko-KR" sz="1200" dirty="0" err="1">
                <a:latin typeface="+mn-ea"/>
                <a:ea typeface="+mn-ea"/>
              </a:rPr>
              <a:t>artifactId</a:t>
            </a:r>
            <a:r>
              <a:rPr kumimoji="0" lang="en-US" altLang="ko-KR" sz="1200" dirty="0">
                <a:latin typeface="+mn-ea"/>
                <a:ea typeface="+mn-ea"/>
              </a:rPr>
              <a:t>&gt;</a:t>
            </a:r>
            <a:r>
              <a:rPr kumimoji="0" lang="en-US" altLang="ko-KR" sz="1200" dirty="0" err="1">
                <a:latin typeface="+mn-ea"/>
                <a:ea typeface="+mn-ea"/>
              </a:rPr>
              <a:t>jackson-databind</a:t>
            </a:r>
            <a:r>
              <a:rPr kumimoji="0" lang="en-US" altLang="ko-KR" sz="1200" dirty="0">
                <a:latin typeface="+mn-ea"/>
                <a:ea typeface="+mn-ea"/>
              </a:rPr>
              <a:t>&lt;/</a:t>
            </a:r>
            <a:r>
              <a:rPr kumimoji="0" lang="en-US" altLang="ko-KR" sz="1200" dirty="0" err="1">
                <a:latin typeface="+mn-ea"/>
                <a:ea typeface="+mn-ea"/>
              </a:rPr>
              <a:t>artifactId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&lt;version&gt;2.13.3&lt;/version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&lt;/</a:t>
            </a:r>
            <a:r>
              <a:rPr kumimoji="0" lang="en-US" altLang="ko-KR" sz="1200" dirty="0">
                <a:latin typeface="+mn-ea"/>
                <a:ea typeface="+mn-ea"/>
              </a:rPr>
              <a:t>dependency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=&gt; </a:t>
            </a:r>
            <a:r>
              <a:rPr kumimoji="0" lang="en-US" altLang="ko-KR" sz="1200" b="1" dirty="0" err="1">
                <a:latin typeface="+mn-ea"/>
                <a:ea typeface="+mn-ea"/>
              </a:rPr>
              <a:t>jackson-dataformat</a:t>
            </a:r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r>
              <a:rPr kumimoji="0" lang="ko-KR" altLang="en-US" sz="1200" b="1" dirty="0" smtClean="0">
                <a:latin typeface="+mn-ea"/>
                <a:ea typeface="+mn-ea"/>
              </a:rPr>
              <a:t>검색</a:t>
            </a:r>
            <a:r>
              <a:rPr kumimoji="0" lang="en-US" altLang="ko-KR" sz="1200" dirty="0" smtClean="0">
                <a:latin typeface="+mn-ea"/>
                <a:ea typeface="+mn-ea"/>
              </a:rPr>
              <a:t>, Jackson </a:t>
            </a:r>
            <a:r>
              <a:rPr kumimoji="0" lang="en-US" altLang="ko-KR" sz="1200" dirty="0" err="1">
                <a:latin typeface="+mn-ea"/>
                <a:ea typeface="+mn-ea"/>
              </a:rPr>
              <a:t>Dataformat</a:t>
            </a:r>
            <a:r>
              <a:rPr kumimoji="0" lang="en-US" altLang="ko-KR" sz="1200" dirty="0">
                <a:latin typeface="+mn-ea"/>
                <a:ea typeface="+mn-ea"/>
              </a:rPr>
              <a:t> XML </a:t>
            </a:r>
            <a:r>
              <a:rPr kumimoji="0" lang="ko-KR" altLang="en-US" sz="1200" dirty="0" smtClean="0">
                <a:latin typeface="+mn-ea"/>
                <a:ea typeface="+mn-ea"/>
              </a:rPr>
              <a:t>클릭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&lt;!-- </a:t>
            </a:r>
            <a:r>
              <a:rPr kumimoji="0" lang="en-US" altLang="ko-KR" sz="1200" dirty="0">
                <a:latin typeface="+mn-ea"/>
                <a:ea typeface="+mn-ea"/>
              </a:rPr>
              <a:t>https://mvnrepository.com/artifact/com.fasterxml.jackson.dataformat/jackson-dataformat-xml 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	</a:t>
            </a:r>
            <a:r>
              <a:rPr kumimoji="0" lang="en-US" altLang="ko-KR" sz="1200" b="1" dirty="0" smtClean="0">
                <a:latin typeface="+mn-ea"/>
                <a:ea typeface="+mn-ea"/>
              </a:rPr>
              <a:t>XML </a:t>
            </a:r>
            <a:r>
              <a:rPr kumimoji="0" lang="ko-KR" altLang="en-US" sz="1200" b="1" dirty="0" smtClean="0">
                <a:latin typeface="+mn-ea"/>
                <a:ea typeface="+mn-ea"/>
              </a:rPr>
              <a:t>처리에</a:t>
            </a:r>
            <a:r>
              <a:rPr kumimoji="0" lang="en-US" altLang="ko-KR" sz="1200" b="1" dirty="0" smtClean="0"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latin typeface="+mn-ea"/>
                <a:ea typeface="+mn-ea"/>
              </a:rPr>
              <a:t>사용 </a:t>
            </a:r>
            <a:r>
              <a:rPr kumimoji="0" lang="en-US" altLang="ko-KR" sz="1200" dirty="0" smtClean="0">
                <a:latin typeface="+mn-ea"/>
                <a:ea typeface="+mn-ea"/>
              </a:rPr>
              <a:t>--&gt;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</a:t>
            </a:r>
            <a:r>
              <a:rPr kumimoji="0" lang="en-US" altLang="ko-KR" sz="1200" dirty="0">
                <a:latin typeface="+mn-ea"/>
                <a:ea typeface="+mn-ea"/>
              </a:rPr>
              <a:t>dependency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</a:t>
            </a:r>
            <a:r>
              <a:rPr kumimoji="0" lang="en-US" altLang="ko-KR" sz="1200" dirty="0" err="1">
                <a:latin typeface="+mn-ea"/>
                <a:ea typeface="+mn-ea"/>
              </a:rPr>
              <a:t>groupId</a:t>
            </a:r>
            <a:r>
              <a:rPr kumimoji="0" lang="en-US" altLang="ko-KR" sz="1200" dirty="0">
                <a:latin typeface="+mn-ea"/>
                <a:ea typeface="+mn-ea"/>
              </a:rPr>
              <a:t>&gt;</a:t>
            </a:r>
            <a:r>
              <a:rPr kumimoji="0" lang="en-US" altLang="ko-KR" sz="1200" dirty="0" err="1">
                <a:latin typeface="+mn-ea"/>
                <a:ea typeface="+mn-ea"/>
              </a:rPr>
              <a:t>com.fasterxml.jackson.dataformat</a:t>
            </a:r>
            <a:r>
              <a:rPr kumimoji="0" lang="en-US" altLang="ko-KR" sz="1200" dirty="0">
                <a:latin typeface="+mn-ea"/>
                <a:ea typeface="+mn-ea"/>
              </a:rPr>
              <a:t>&lt;/</a:t>
            </a:r>
            <a:r>
              <a:rPr kumimoji="0" lang="en-US" altLang="ko-KR" sz="1200" dirty="0" err="1">
                <a:latin typeface="+mn-ea"/>
                <a:ea typeface="+mn-ea"/>
              </a:rPr>
              <a:t>groupId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</a:t>
            </a:r>
            <a:r>
              <a:rPr kumimoji="0" lang="en-US" altLang="ko-KR" sz="1200" dirty="0" err="1">
                <a:latin typeface="+mn-ea"/>
                <a:ea typeface="+mn-ea"/>
              </a:rPr>
              <a:t>artifactId</a:t>
            </a:r>
            <a:r>
              <a:rPr kumimoji="0" lang="en-US" altLang="ko-KR" sz="1200" dirty="0">
                <a:latin typeface="+mn-ea"/>
                <a:ea typeface="+mn-ea"/>
              </a:rPr>
              <a:t>&gt;</a:t>
            </a:r>
            <a:r>
              <a:rPr kumimoji="0" lang="en-US" altLang="ko-KR" sz="1200" dirty="0" err="1">
                <a:latin typeface="+mn-ea"/>
                <a:ea typeface="+mn-ea"/>
              </a:rPr>
              <a:t>jackson</a:t>
            </a:r>
            <a:r>
              <a:rPr kumimoji="0" lang="en-US" altLang="ko-KR" sz="1200" dirty="0">
                <a:latin typeface="+mn-ea"/>
                <a:ea typeface="+mn-ea"/>
              </a:rPr>
              <a:t>-</a:t>
            </a:r>
            <a:r>
              <a:rPr kumimoji="0" lang="en-US" altLang="ko-KR" sz="1200" dirty="0" err="1">
                <a:latin typeface="+mn-ea"/>
                <a:ea typeface="+mn-ea"/>
              </a:rPr>
              <a:t>dataformat</a:t>
            </a:r>
            <a:r>
              <a:rPr kumimoji="0" lang="en-US" altLang="ko-KR" sz="1200" dirty="0">
                <a:latin typeface="+mn-ea"/>
                <a:ea typeface="+mn-ea"/>
              </a:rPr>
              <a:t>-xml&lt;/</a:t>
            </a:r>
            <a:r>
              <a:rPr kumimoji="0" lang="en-US" altLang="ko-KR" sz="1200" dirty="0" err="1">
                <a:latin typeface="+mn-ea"/>
                <a:ea typeface="+mn-ea"/>
              </a:rPr>
              <a:t>artifactId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&lt;version&gt;2.13.3&lt;/version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&lt;/</a:t>
            </a:r>
            <a:r>
              <a:rPr kumimoji="0" lang="en-US" altLang="ko-KR" sz="1200" dirty="0">
                <a:latin typeface="+mn-ea"/>
                <a:ea typeface="+mn-ea"/>
              </a:rPr>
              <a:t>dependency&gt;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=&gt; </a:t>
            </a:r>
            <a:r>
              <a:rPr kumimoji="0" lang="en-US" altLang="ko-KR" sz="1200" b="1" dirty="0" err="1">
                <a:latin typeface="+mn-ea"/>
                <a:ea typeface="+mn-ea"/>
              </a:rPr>
              <a:t>gson</a:t>
            </a:r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r>
              <a:rPr kumimoji="0" lang="ko-KR" altLang="en-US" sz="1200" b="1" dirty="0">
                <a:latin typeface="+mn-ea"/>
                <a:ea typeface="+mn-ea"/>
              </a:rPr>
              <a:t>검색 </a:t>
            </a:r>
            <a:r>
              <a:rPr kumimoji="0" lang="en-US" altLang="ko-KR" sz="1200" b="1" dirty="0">
                <a:latin typeface="+mn-ea"/>
                <a:ea typeface="+mn-ea"/>
              </a:rPr>
              <a:t>, 1. </a:t>
            </a:r>
            <a:r>
              <a:rPr kumimoji="0" lang="en-US" altLang="ko-KR" sz="1200" b="1" dirty="0" err="1">
                <a:latin typeface="+mn-ea"/>
                <a:ea typeface="+mn-ea"/>
              </a:rPr>
              <a:t>Gson</a:t>
            </a:r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r>
              <a:rPr kumimoji="0" lang="ko-KR" altLang="en-US" sz="1200" b="1" dirty="0" smtClean="0">
                <a:latin typeface="+mn-ea"/>
                <a:ea typeface="+mn-ea"/>
              </a:rPr>
              <a:t>클릭</a:t>
            </a: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&lt;!-- https://</a:t>
            </a:r>
            <a:r>
              <a:rPr kumimoji="0" lang="en-US" altLang="ko-KR" sz="1200" dirty="0" smtClean="0">
                <a:latin typeface="+mn-ea"/>
                <a:ea typeface="+mn-ea"/>
              </a:rPr>
              <a:t>mvnrepository.com/artifact/com.google.code.gson/gson  : Java </a:t>
            </a:r>
            <a:r>
              <a:rPr kumimoji="0" lang="ko-KR" altLang="en-US" sz="1200" dirty="0" smtClean="0">
                <a:latin typeface="+mn-ea"/>
                <a:ea typeface="+mn-ea"/>
              </a:rPr>
              <a:t>객체를</a:t>
            </a:r>
            <a:r>
              <a:rPr kumimoji="0" lang="en-US" altLang="ko-KR" sz="1200" dirty="0" smtClean="0">
                <a:latin typeface="+mn-ea"/>
                <a:ea typeface="+mn-ea"/>
              </a:rPr>
              <a:t>  JSON Type </a:t>
            </a:r>
            <a:r>
              <a:rPr kumimoji="0" lang="ko-KR" altLang="en-US" sz="1200" dirty="0" smtClean="0">
                <a:latin typeface="+mn-ea"/>
                <a:ea typeface="+mn-ea"/>
              </a:rPr>
              <a:t>으로</a:t>
            </a:r>
            <a:r>
              <a:rPr kumimoji="0" lang="en-US" altLang="ko-KR" sz="1200" dirty="0" smtClean="0">
                <a:latin typeface="+mn-ea"/>
                <a:ea typeface="+mn-ea"/>
              </a:rPr>
              <a:t>  --&gt;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</a:t>
            </a:r>
            <a:r>
              <a:rPr kumimoji="0" lang="en-US" altLang="ko-KR" sz="1200" dirty="0">
                <a:latin typeface="+mn-ea"/>
                <a:ea typeface="+mn-ea"/>
              </a:rPr>
              <a:t>dependency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</a:t>
            </a:r>
            <a:r>
              <a:rPr kumimoji="0" lang="en-US" altLang="ko-KR" sz="1200" dirty="0" err="1">
                <a:latin typeface="+mn-ea"/>
                <a:ea typeface="+mn-ea"/>
              </a:rPr>
              <a:t>groupId</a:t>
            </a:r>
            <a:r>
              <a:rPr kumimoji="0" lang="en-US" altLang="ko-KR" sz="1200" dirty="0">
                <a:latin typeface="+mn-ea"/>
                <a:ea typeface="+mn-ea"/>
              </a:rPr>
              <a:t>&gt;</a:t>
            </a:r>
            <a:r>
              <a:rPr kumimoji="0" lang="en-US" altLang="ko-KR" sz="1200" dirty="0" err="1">
                <a:latin typeface="+mn-ea"/>
                <a:ea typeface="+mn-ea"/>
              </a:rPr>
              <a:t>com.google.code.gson</a:t>
            </a:r>
            <a:r>
              <a:rPr kumimoji="0" lang="en-US" altLang="ko-KR" sz="1200" dirty="0">
                <a:latin typeface="+mn-ea"/>
                <a:ea typeface="+mn-ea"/>
              </a:rPr>
              <a:t>&lt;/</a:t>
            </a:r>
            <a:r>
              <a:rPr kumimoji="0" lang="en-US" altLang="ko-KR" sz="1200" dirty="0" err="1">
                <a:latin typeface="+mn-ea"/>
                <a:ea typeface="+mn-ea"/>
              </a:rPr>
              <a:t>groupId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</a:t>
            </a:r>
            <a:r>
              <a:rPr kumimoji="0" lang="en-US" altLang="ko-KR" sz="1200" dirty="0" err="1">
                <a:latin typeface="+mn-ea"/>
                <a:ea typeface="+mn-ea"/>
              </a:rPr>
              <a:t>artifactId</a:t>
            </a:r>
            <a:r>
              <a:rPr kumimoji="0" lang="en-US" altLang="ko-KR" sz="1200" dirty="0">
                <a:latin typeface="+mn-ea"/>
                <a:ea typeface="+mn-ea"/>
              </a:rPr>
              <a:t>&gt;</a:t>
            </a:r>
            <a:r>
              <a:rPr kumimoji="0" lang="en-US" altLang="ko-KR" sz="1200" dirty="0" err="1">
                <a:latin typeface="+mn-ea"/>
                <a:ea typeface="+mn-ea"/>
              </a:rPr>
              <a:t>gson</a:t>
            </a:r>
            <a:r>
              <a:rPr kumimoji="0" lang="en-US" altLang="ko-KR" sz="1200" dirty="0">
                <a:latin typeface="+mn-ea"/>
                <a:ea typeface="+mn-ea"/>
              </a:rPr>
              <a:t>&lt;/</a:t>
            </a:r>
            <a:r>
              <a:rPr kumimoji="0" lang="en-US" altLang="ko-KR" sz="1200" dirty="0" err="1">
                <a:latin typeface="+mn-ea"/>
                <a:ea typeface="+mn-ea"/>
              </a:rPr>
              <a:t>artifactId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</a:t>
            </a:r>
            <a:r>
              <a:rPr kumimoji="0" lang="en-US" altLang="ko-KR" sz="1200" dirty="0">
                <a:latin typeface="+mn-ea"/>
                <a:ea typeface="+mn-ea"/>
              </a:rPr>
              <a:t>&lt;version&gt;2.8.5&lt;/version</a:t>
            </a:r>
            <a:r>
              <a:rPr kumimoji="0" lang="en-US" altLang="ko-KR" sz="1200" dirty="0" smtClean="0">
                <a:latin typeface="+mn-ea"/>
                <a:ea typeface="+mn-ea"/>
              </a:rPr>
              <a:t>&gt;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&lt;/</a:t>
            </a:r>
            <a:r>
              <a:rPr kumimoji="0" lang="en-US" altLang="ko-KR" sz="1200" dirty="0">
                <a:latin typeface="+mn-ea"/>
                <a:ea typeface="+mn-ea"/>
              </a:rPr>
              <a:t>dependency&gt;</a:t>
            </a:r>
            <a:endParaRPr kumimoji="0" lang="en-US" altLang="ko-KR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1545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24744"/>
            <a:ext cx="7056784" cy="55715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1989" y="181948"/>
            <a:ext cx="68162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ts val="2000"/>
              </a:lnSpc>
            </a:pPr>
            <a:r>
              <a:rPr kumimoji="0"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kumimoji="0"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600" b="1" dirty="0" smtClean="0">
              <a:latin typeface="+mn-ea"/>
              <a:ea typeface="+mn-ea"/>
            </a:endParaRPr>
          </a:p>
          <a:p>
            <a:pPr marL="176213" indent="-176213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* </a:t>
            </a:r>
            <a:r>
              <a:rPr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실습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예제 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  <a:ea typeface="+mn-ea"/>
              </a:rPr>
              <a:t>=&gt;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+mn-ea"/>
                <a:ea typeface="+mn-ea"/>
              </a:rPr>
              <a:t>RTestController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  <a:ea typeface="+mn-ea"/>
              </a:rPr>
              <a:t> , </a:t>
            </a:r>
            <a:r>
              <a:rPr lang="en-US" altLang="ko-KR" sz="1200" b="1" dirty="0" err="1">
                <a:solidFill>
                  <a:prstClr val="black"/>
                </a:solidFill>
                <a:latin typeface="+mn-ea"/>
                <a:ea typeface="+mn-ea"/>
              </a:rPr>
              <a:t>RestVO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5141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989" y="181948"/>
            <a:ext cx="6024187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ts val="2000"/>
              </a:lnSpc>
            </a:pPr>
            <a:r>
              <a:rPr kumimoji="0"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kumimoji="0"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600" b="1" dirty="0" smtClean="0">
              <a:latin typeface="+mn-ea"/>
              <a:ea typeface="+mn-ea"/>
            </a:endParaRPr>
          </a:p>
          <a:p>
            <a:pPr marL="176213" indent="-176213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* </a:t>
            </a:r>
            <a:r>
              <a:rPr lang="en-US" altLang="ko-KR" sz="1200" b="1" dirty="0" smtClean="0">
                <a:latin typeface="+mn-ea"/>
                <a:ea typeface="+mn-ea"/>
              </a:rPr>
              <a:t>Test :  </a:t>
            </a:r>
            <a:r>
              <a:rPr lang="ko-KR" altLang="en-US" sz="1200" b="1" dirty="0" smtClean="0">
                <a:latin typeface="+mn-ea"/>
                <a:ea typeface="+mn-ea"/>
              </a:rPr>
              <a:t>메뉴없이 </a:t>
            </a:r>
            <a:r>
              <a:rPr lang="ko-KR" altLang="en-US" sz="1200" b="1" dirty="0" err="1" smtClean="0">
                <a:latin typeface="+mn-ea"/>
                <a:ea typeface="+mn-ea"/>
              </a:rPr>
              <a:t>주소창에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 err="1" smtClean="0">
                <a:latin typeface="+mn-ea"/>
                <a:ea typeface="+mn-ea"/>
              </a:rPr>
              <a:t>url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입력하여</a:t>
            </a:r>
            <a:r>
              <a:rPr lang="en-US" altLang="ko-KR" sz="1200" b="1" dirty="0">
                <a:latin typeface="+mn-ea"/>
                <a:ea typeface="+mn-ea"/>
              </a:rPr>
              <a:t>  </a:t>
            </a:r>
            <a:r>
              <a:rPr lang="en-US" altLang="ko-KR" sz="1200" b="1" dirty="0" smtClean="0">
                <a:latin typeface="+mn-ea"/>
                <a:ea typeface="+mn-ea"/>
              </a:rPr>
              <a:t>Test</a:t>
            </a:r>
          </a:p>
          <a:p>
            <a:pPr marL="228600" indent="-228600">
              <a:lnSpc>
                <a:spcPts val="2000"/>
              </a:lnSpc>
              <a:buAutoNum type="arabicParenR"/>
            </a:pPr>
            <a:r>
              <a:rPr lang="en-US" altLang="ko-KR" sz="1200" b="1" dirty="0" smtClean="0">
                <a:latin typeface="+mn-ea"/>
                <a:ea typeface="+mn-ea"/>
              </a:rPr>
              <a:t>Text </a:t>
            </a:r>
            <a:r>
              <a:rPr lang="en-US" altLang="ko-KR" sz="1200" b="1" dirty="0">
                <a:latin typeface="+mn-ea"/>
                <a:ea typeface="+mn-ea"/>
              </a:rPr>
              <a:t>Return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http://</a:t>
            </a:r>
            <a:r>
              <a:rPr lang="en-US" altLang="ko-KR" sz="1200" dirty="0" smtClean="0">
                <a:latin typeface="+mn-ea"/>
                <a:ea typeface="+mn-ea"/>
              </a:rPr>
              <a:t>localhost:8080/green/rest/getText</a:t>
            </a:r>
          </a:p>
          <a:p>
            <a:pPr marL="228600" indent="-228600">
              <a:lnSpc>
                <a:spcPts val="2000"/>
              </a:lnSpc>
              <a:buAutoNum type="arabicParenR"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228600" indent="-228600">
              <a:lnSpc>
                <a:spcPts val="2000"/>
              </a:lnSpc>
              <a:buAutoNum type="arabicParenR"/>
            </a:pPr>
            <a:r>
              <a:rPr lang="ko-KR" altLang="en-US" sz="1200" b="1" dirty="0">
                <a:latin typeface="+mn-ea"/>
                <a:ea typeface="+mn-ea"/>
              </a:rPr>
              <a:t>객체 </a:t>
            </a:r>
            <a:r>
              <a:rPr lang="en-US" altLang="ko-KR" sz="1200" b="1" dirty="0" smtClean="0">
                <a:latin typeface="+mn-ea"/>
                <a:ea typeface="+mn-ea"/>
              </a:rPr>
              <a:t>(xml/JSON </a:t>
            </a:r>
            <a:r>
              <a:rPr lang="ko-KR" altLang="en-US" sz="1200" b="1" dirty="0" smtClean="0">
                <a:latin typeface="+mn-ea"/>
                <a:ea typeface="+mn-ea"/>
              </a:rPr>
              <a:t>형식</a:t>
            </a:r>
            <a:r>
              <a:rPr lang="en-US" altLang="ko-KR" sz="1200" b="1" dirty="0" smtClean="0">
                <a:latin typeface="+mn-ea"/>
                <a:ea typeface="+mn-ea"/>
              </a:rPr>
              <a:t>) Return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http://</a:t>
            </a:r>
            <a:r>
              <a:rPr lang="en-US" altLang="ko-KR" sz="1200" dirty="0" smtClean="0">
                <a:latin typeface="+mn-ea"/>
                <a:ea typeface="+mn-ea"/>
              </a:rPr>
              <a:t>localhost:8080/green/rest/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  <a:ea typeface="+mn-ea"/>
              </a:rPr>
              <a:t>getVO1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=&gt;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  <a:ea typeface="+mn-ea"/>
              </a:rPr>
              <a:t>XML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데이터를 전달받음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</a:t>
            </a: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 smtClean="0">
                <a:latin typeface="+mn-ea"/>
                <a:ea typeface="+mn-ea"/>
              </a:rPr>
              <a:t>produces </a:t>
            </a:r>
            <a:r>
              <a:rPr lang="ko-KR" altLang="en-US" sz="1200" dirty="0" smtClean="0">
                <a:latin typeface="+mn-ea"/>
                <a:ea typeface="+mn-ea"/>
              </a:rPr>
              <a:t>속성 적용과 무관하게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     </a:t>
            </a:r>
            <a:r>
              <a:rPr lang="en-US" altLang="ko-KR" sz="1200" dirty="0" err="1" smtClean="0">
                <a:latin typeface="+mn-ea"/>
                <a:ea typeface="+mn-ea"/>
              </a:rPr>
              <a:t>url</a:t>
            </a:r>
            <a:r>
              <a:rPr lang="ko-KR" altLang="en-US" sz="1200" dirty="0" smtClean="0">
                <a:latin typeface="+mn-ea"/>
                <a:ea typeface="+mn-ea"/>
              </a:rPr>
              <a:t> 에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Data_Type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err="1" smtClean="0">
                <a:latin typeface="+mn-ea"/>
                <a:ea typeface="+mn-ea"/>
              </a:rPr>
              <a:t>확장자</a:t>
            </a:r>
            <a:r>
              <a:rPr lang="en-US" altLang="ko-KR" sz="1200" dirty="0" smtClean="0">
                <a:latin typeface="+mn-ea"/>
                <a:ea typeface="+mn-ea"/>
              </a:rPr>
              <a:t>) </a:t>
            </a:r>
            <a:r>
              <a:rPr lang="ko-KR" altLang="en-US" sz="1200" dirty="0" smtClean="0">
                <a:latin typeface="+mn-ea"/>
                <a:ea typeface="+mn-ea"/>
              </a:rPr>
              <a:t>지정하지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않은 경우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r>
              <a:rPr lang="ko-KR" altLang="en-US" sz="1200" dirty="0" smtClean="0">
                <a:latin typeface="+mn-ea"/>
                <a:ea typeface="+mn-ea"/>
              </a:rPr>
              <a:t>  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- </a:t>
            </a:r>
            <a:r>
              <a:rPr lang="en-US" altLang="ko-KR" sz="1200" dirty="0">
                <a:latin typeface="+mn-ea"/>
                <a:ea typeface="+mn-ea"/>
              </a:rPr>
              <a:t>http://</a:t>
            </a:r>
            <a:r>
              <a:rPr lang="en-US" altLang="ko-KR" sz="1200" dirty="0" smtClean="0">
                <a:latin typeface="+mn-ea"/>
                <a:ea typeface="+mn-ea"/>
              </a:rPr>
              <a:t>localhost:8080/green/rest/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getVO1.json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=&gt; </a:t>
            </a:r>
            <a:r>
              <a:rPr lang="ko-KR" altLang="en-US" sz="1200" dirty="0" smtClean="0">
                <a:latin typeface="+mn-ea"/>
                <a:ea typeface="+mn-ea"/>
              </a:rPr>
              <a:t>동일한 메서드 이지만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    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요청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  <a:ea typeface="+mn-ea"/>
              </a:rPr>
              <a:t>url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의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  <a:ea typeface="+mn-ea"/>
              </a:rPr>
              <a:t>확장자에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 따라 해당하는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Type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으로 전송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produces </a:t>
            </a:r>
            <a:r>
              <a:rPr lang="ko-KR" altLang="en-US" sz="1200" dirty="0" smtClean="0">
                <a:latin typeface="+mn-ea"/>
                <a:ea typeface="+mn-ea"/>
              </a:rPr>
              <a:t>속성을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적용하지않은 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getVO2 , getVO2.json </a:t>
            </a:r>
            <a:r>
              <a:rPr lang="ko-KR" altLang="en-US" sz="1200" dirty="0" smtClean="0">
                <a:latin typeface="+mn-ea"/>
                <a:ea typeface="+mn-ea"/>
              </a:rPr>
              <a:t>도 동일한 결과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809"/>
          <a:stretch/>
        </p:blipFill>
        <p:spPr>
          <a:xfrm>
            <a:off x="4199335" y="1022397"/>
            <a:ext cx="4856955" cy="18258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753" b="21454"/>
          <a:stretch/>
        </p:blipFill>
        <p:spPr>
          <a:xfrm>
            <a:off x="4692640" y="2977338"/>
            <a:ext cx="4363650" cy="7193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451"/>
          <a:stretch/>
        </p:blipFill>
        <p:spPr>
          <a:xfrm>
            <a:off x="530394" y="4437112"/>
            <a:ext cx="5697790" cy="2019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873" y="5596086"/>
            <a:ext cx="49815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27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528" y="263738"/>
            <a:ext cx="7338065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ts val="2000"/>
              </a:lnSpc>
            </a:pPr>
            <a:r>
              <a:rPr kumimoji="0"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kumimoji="0"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600" b="1" dirty="0" smtClean="0">
              <a:latin typeface="+mn-ea"/>
              <a:ea typeface="+mn-ea"/>
            </a:endParaRPr>
          </a:p>
          <a:p>
            <a:pPr marL="176213" indent="-176213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3) Collection</a:t>
            </a:r>
            <a:r>
              <a:rPr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* Map </a:t>
            </a:r>
            <a:r>
              <a:rPr lang="en-US" altLang="ko-KR" sz="1200" b="1" dirty="0" smtClean="0">
                <a:latin typeface="+mn-ea"/>
                <a:ea typeface="+mn-ea"/>
              </a:rPr>
              <a:t>Test </a:t>
            </a:r>
            <a:r>
              <a:rPr lang="en-US" altLang="ko-KR" sz="1200" b="1" dirty="0">
                <a:latin typeface="+mn-ea"/>
                <a:ea typeface="+mn-ea"/>
              </a:rPr>
              <a:t>:  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http://</a:t>
            </a:r>
            <a:r>
              <a:rPr lang="en-US" altLang="ko-KR" sz="1200" dirty="0" smtClean="0">
                <a:latin typeface="+mn-ea"/>
                <a:ea typeface="+mn-ea"/>
              </a:rPr>
              <a:t>localhost:8080/green/rest/getMap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Key </a:t>
            </a:r>
            <a:r>
              <a:rPr lang="ko-KR" altLang="en-US" sz="1200" dirty="0" smtClean="0">
                <a:latin typeface="+mn-ea"/>
                <a:ea typeface="+mn-ea"/>
              </a:rPr>
              <a:t>값은 </a:t>
            </a:r>
            <a:r>
              <a:rPr lang="en-US" altLang="ko-KR" sz="1200" dirty="0" smtClean="0">
                <a:latin typeface="+mn-ea"/>
                <a:ea typeface="+mn-ea"/>
              </a:rPr>
              <a:t>XML </a:t>
            </a:r>
            <a:r>
              <a:rPr lang="ko-KR" altLang="en-US" sz="1200" dirty="0" err="1" smtClean="0">
                <a:latin typeface="+mn-ea"/>
                <a:ea typeface="+mn-ea"/>
              </a:rPr>
              <a:t>변환시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Tag</a:t>
            </a:r>
            <a:r>
              <a:rPr lang="ko-KR" altLang="en-US" sz="1200" dirty="0" smtClean="0">
                <a:latin typeface="+mn-ea"/>
                <a:ea typeface="+mn-ea"/>
              </a:rPr>
              <a:t>명이 되므로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</a:t>
            </a:r>
            <a:r>
              <a:rPr lang="ko-KR" altLang="en-US" sz="1200" dirty="0" smtClean="0">
                <a:latin typeface="+mn-ea"/>
                <a:ea typeface="+mn-ea"/>
              </a:rPr>
              <a:t> 반드시 문자를 사용함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( </a:t>
            </a:r>
            <a:r>
              <a:rPr lang="ko-KR" altLang="en-US" sz="1200" dirty="0" err="1" smtClean="0">
                <a:latin typeface="+mn-ea"/>
                <a:ea typeface="+mn-ea"/>
              </a:rPr>
              <a:t>첫글자</a:t>
            </a:r>
            <a:r>
              <a:rPr lang="ko-KR" altLang="en-US" sz="1200" dirty="0" smtClean="0">
                <a:latin typeface="+mn-ea"/>
                <a:ea typeface="+mn-ea"/>
              </a:rPr>
              <a:t> 숫자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한글 사용도 브라우져에서 오류 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http://</a:t>
            </a:r>
            <a:r>
              <a:rPr lang="en-US" altLang="ko-KR" sz="1200" dirty="0" smtClean="0">
                <a:latin typeface="+mn-ea"/>
                <a:ea typeface="+mn-ea"/>
              </a:rPr>
              <a:t>localhost:8080/green/rest/getMap.json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Key </a:t>
            </a:r>
            <a:r>
              <a:rPr lang="ko-KR" altLang="en-US" sz="1200" dirty="0" smtClean="0">
                <a:latin typeface="+mn-ea"/>
                <a:ea typeface="+mn-ea"/>
              </a:rPr>
              <a:t>값의 </a:t>
            </a:r>
            <a:r>
              <a:rPr lang="en-US" altLang="ko-KR" sz="1200" dirty="0" smtClean="0">
                <a:latin typeface="+mn-ea"/>
                <a:ea typeface="+mn-ea"/>
              </a:rPr>
              <a:t>Type </a:t>
            </a:r>
            <a:r>
              <a:rPr lang="ko-KR" altLang="en-US" sz="1200" dirty="0" smtClean="0">
                <a:latin typeface="+mn-ea"/>
                <a:ea typeface="+mn-ea"/>
              </a:rPr>
              <a:t>무관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* 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List </a:t>
            </a:r>
            <a:r>
              <a:rPr lang="en-US" altLang="ko-KR" sz="1200" b="1" dirty="0">
                <a:latin typeface="+mn-ea"/>
              </a:rPr>
              <a:t>Test :  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dirty="0">
                <a:latin typeface="+mn-ea"/>
              </a:rPr>
              <a:t>- http://</a:t>
            </a:r>
            <a:r>
              <a:rPr lang="en-US" altLang="ko-KR" sz="1200" dirty="0" smtClean="0">
                <a:latin typeface="+mn-ea"/>
              </a:rPr>
              <a:t>localhost:8080/green/rest/getList  ----------------------------------------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dirty="0">
                <a:latin typeface="+mn-ea"/>
              </a:rPr>
              <a:t>http://</a:t>
            </a:r>
            <a:r>
              <a:rPr lang="en-US" altLang="ko-KR" sz="1200" dirty="0" smtClean="0">
                <a:latin typeface="+mn-ea"/>
              </a:rPr>
              <a:t>localhost:8080/green/rest/getList.json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97795"/>
            <a:ext cx="3145219" cy="28431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196752"/>
            <a:ext cx="2736304" cy="10801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2705273"/>
            <a:ext cx="2573114" cy="23079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32" y="5229200"/>
            <a:ext cx="875465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116632"/>
            <a:ext cx="885825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6213" indent="-176213">
              <a:lnSpc>
                <a:spcPts val="2000"/>
              </a:lnSpc>
            </a:pPr>
            <a:r>
              <a:rPr kumimoji="0" lang="en-US" altLang="ko-KR" sz="1600" b="1" dirty="0">
                <a:latin typeface="+mn-ea"/>
                <a:ea typeface="+mn-ea"/>
              </a:rPr>
              <a:t>3</a:t>
            </a:r>
            <a:r>
              <a:rPr kumimoji="0" lang="en-US" altLang="ko-KR" sz="1600" b="1" dirty="0" smtClean="0">
                <a:latin typeface="+mn-ea"/>
                <a:ea typeface="+mn-ea"/>
              </a:rPr>
              <a:t>. </a:t>
            </a:r>
            <a:r>
              <a:rPr kumimoji="0" lang="en-US" altLang="ko-KR" sz="1600" b="1" dirty="0">
                <a:latin typeface="+mn-ea"/>
                <a:ea typeface="+mn-ea"/>
              </a:rPr>
              <a:t>REST</a:t>
            </a:r>
            <a:r>
              <a:rPr kumimoji="0" lang="ko-KR" altLang="en-US" sz="1600" b="1" dirty="0">
                <a:latin typeface="+mn-ea"/>
                <a:ea typeface="+mn-ea"/>
              </a:rPr>
              <a:t>와 </a:t>
            </a:r>
            <a:r>
              <a:rPr kumimoji="0" lang="en-US" altLang="ko-KR" sz="1600" b="1" dirty="0">
                <a:latin typeface="+mn-ea"/>
                <a:ea typeface="+mn-ea"/>
              </a:rPr>
              <a:t>HTTP</a:t>
            </a:r>
            <a:r>
              <a:rPr kumimoji="0" lang="ko-KR" altLang="en-US" sz="1600" b="1" dirty="0">
                <a:latin typeface="+mn-ea"/>
                <a:ea typeface="+mn-ea"/>
              </a:rPr>
              <a:t>의 </a:t>
            </a:r>
            <a:r>
              <a:rPr kumimoji="0" lang="ko-KR" altLang="en-US" sz="1600" b="1" dirty="0" smtClean="0">
                <a:latin typeface="+mn-ea"/>
                <a:ea typeface="+mn-ea"/>
              </a:rPr>
              <a:t>비교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600" b="1" dirty="0" smtClean="0">
              <a:latin typeface="+mn-ea"/>
              <a:ea typeface="+mn-ea"/>
            </a:endParaRPr>
          </a:p>
          <a:p>
            <a:pPr marL="176213" indent="-176213">
              <a:lnSpc>
                <a:spcPts val="2000"/>
              </a:lnSpc>
            </a:pPr>
            <a:r>
              <a:rPr lang="en-US" altLang="ko-KR" sz="1200" b="1" dirty="0" smtClean="0">
                <a:latin typeface="+mn-ea"/>
              </a:rPr>
              <a:t>1) RESTful </a:t>
            </a:r>
            <a:r>
              <a:rPr lang="en-US" altLang="ko-KR" sz="1200" b="1" dirty="0">
                <a:latin typeface="+mn-ea"/>
              </a:rPr>
              <a:t>API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  <a:ea typeface="+mn-ea"/>
              </a:rPr>
              <a:t>API</a:t>
            </a:r>
            <a:r>
              <a:rPr lang="ko-KR" altLang="en-US" sz="1200" dirty="0">
                <a:latin typeface="+mn-ea"/>
                <a:ea typeface="+mn-ea"/>
              </a:rPr>
              <a:t>를 구성할 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앞</a:t>
            </a:r>
            <a:r>
              <a:rPr lang="ko-KR" altLang="en-US" sz="1200" dirty="0" smtClean="0">
                <a:latin typeface="+mn-ea"/>
                <a:ea typeface="+mn-ea"/>
              </a:rPr>
              <a:t>의 </a:t>
            </a:r>
            <a:r>
              <a:rPr lang="en-US" altLang="ko-KR" sz="1200" dirty="0" smtClean="0">
                <a:latin typeface="+mn-ea"/>
                <a:ea typeface="+mn-ea"/>
              </a:rPr>
              <a:t>6</a:t>
            </a:r>
            <a:r>
              <a:rPr lang="ko-KR" altLang="en-US" sz="1200" dirty="0">
                <a:latin typeface="+mn-ea"/>
                <a:ea typeface="+mn-ea"/>
              </a:rPr>
              <a:t>가지 </a:t>
            </a:r>
            <a:r>
              <a:rPr lang="ko-KR" altLang="en-US" sz="1200" dirty="0" smtClean="0">
                <a:latin typeface="+mn-ea"/>
                <a:ea typeface="+mn-ea"/>
              </a:rPr>
              <a:t>조건을 </a:t>
            </a:r>
            <a:r>
              <a:rPr lang="ko-KR" altLang="en-US" sz="1200" dirty="0">
                <a:latin typeface="+mn-ea"/>
                <a:ea typeface="+mn-ea"/>
              </a:rPr>
              <a:t>만족시킨다면 어떻게 </a:t>
            </a:r>
            <a:r>
              <a:rPr lang="ko-KR" altLang="en-US" sz="1200" dirty="0" err="1">
                <a:latin typeface="+mn-ea"/>
                <a:ea typeface="+mn-ea"/>
              </a:rPr>
              <a:t>만들어졌던간에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RESTful </a:t>
            </a:r>
            <a:r>
              <a:rPr lang="en-US" altLang="ko-KR" sz="1200" dirty="0" smtClean="0">
                <a:latin typeface="+mn-ea"/>
                <a:ea typeface="+mn-ea"/>
              </a:rPr>
              <a:t>API </a:t>
            </a:r>
            <a:r>
              <a:rPr lang="ko-KR" altLang="en-US" sz="1200" dirty="0" smtClean="0">
                <a:latin typeface="+mn-ea"/>
                <a:ea typeface="+mn-ea"/>
              </a:rPr>
              <a:t>이다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웹 어플리케이션은 </a:t>
            </a:r>
            <a:r>
              <a:rPr lang="en-US" altLang="ko-KR" sz="1200" dirty="0" smtClean="0">
                <a:latin typeface="+mn-ea"/>
                <a:ea typeface="+mn-ea"/>
              </a:rPr>
              <a:t>Http </a:t>
            </a:r>
            <a:r>
              <a:rPr lang="ko-KR" altLang="en-US" sz="1200" dirty="0">
                <a:latin typeface="+mn-ea"/>
                <a:ea typeface="+mn-ea"/>
              </a:rPr>
              <a:t>프로토콜을 사용하고</a:t>
            </a:r>
            <a:r>
              <a:rPr lang="en-US" altLang="ko-KR" sz="1200" dirty="0">
                <a:latin typeface="+mn-ea"/>
                <a:ea typeface="+mn-ea"/>
              </a:rPr>
              <a:t>, Http</a:t>
            </a:r>
            <a:r>
              <a:rPr lang="ko-KR" altLang="en-US" sz="1200" dirty="0">
                <a:latin typeface="+mn-ea"/>
                <a:ea typeface="+mn-ea"/>
              </a:rPr>
              <a:t>에 정의된 기술들은 </a:t>
            </a:r>
            <a:r>
              <a:rPr lang="en-US" altLang="ko-KR" sz="1200" dirty="0">
                <a:latin typeface="+mn-ea"/>
                <a:ea typeface="+mn-ea"/>
              </a:rPr>
              <a:t>REST</a:t>
            </a:r>
            <a:r>
              <a:rPr lang="ko-KR" altLang="en-US" sz="1200" dirty="0">
                <a:latin typeface="+mn-ea"/>
                <a:ea typeface="+mn-ea"/>
              </a:rPr>
              <a:t>의 조건을 상당수 만족하기 </a:t>
            </a:r>
            <a:r>
              <a:rPr lang="ko-KR" altLang="en-US" sz="1200" dirty="0" smtClean="0">
                <a:latin typeface="+mn-ea"/>
                <a:ea typeface="+mn-ea"/>
              </a:rPr>
              <a:t>때문에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Http </a:t>
            </a:r>
            <a:r>
              <a:rPr lang="ko-KR" altLang="en-US" sz="1200" dirty="0">
                <a:latin typeface="+mn-ea"/>
                <a:ea typeface="+mn-ea"/>
              </a:rPr>
              <a:t>기반으로 </a:t>
            </a:r>
            <a:r>
              <a:rPr lang="en-US" altLang="ko-KR" sz="1200" dirty="0">
                <a:latin typeface="+mn-ea"/>
                <a:ea typeface="+mn-ea"/>
              </a:rPr>
              <a:t>API</a:t>
            </a:r>
            <a:r>
              <a:rPr lang="ko-KR" altLang="en-US" sz="1200" dirty="0">
                <a:latin typeface="+mn-ea"/>
                <a:ea typeface="+mn-ea"/>
              </a:rPr>
              <a:t>를 만들면 어느 정도 </a:t>
            </a:r>
            <a:r>
              <a:rPr lang="en-US" altLang="ko-KR" sz="1200" dirty="0">
                <a:latin typeface="+mn-ea"/>
                <a:ea typeface="+mn-ea"/>
              </a:rPr>
              <a:t>RESTful</a:t>
            </a:r>
            <a:r>
              <a:rPr lang="ko-KR" altLang="en-US" sz="1200" dirty="0">
                <a:latin typeface="+mn-ea"/>
                <a:ea typeface="+mn-ea"/>
              </a:rPr>
              <a:t>한 </a:t>
            </a:r>
            <a:r>
              <a:rPr lang="en-US" altLang="ko-KR" sz="1200" dirty="0">
                <a:latin typeface="+mn-ea"/>
                <a:ea typeface="+mn-ea"/>
              </a:rPr>
              <a:t>API</a:t>
            </a:r>
            <a:r>
              <a:rPr lang="ko-KR" altLang="en-US" sz="1200" dirty="0">
                <a:latin typeface="+mn-ea"/>
                <a:ea typeface="+mn-ea"/>
              </a:rPr>
              <a:t>라고 부를 수 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6213" indent="-176213">
              <a:lnSpc>
                <a:spcPts val="2000"/>
              </a:lnSpc>
              <a:buAutoNum type="arabicParenR"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76213" indent="-176213">
              <a:lnSpc>
                <a:spcPts val="2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​2) HTTP </a:t>
            </a:r>
            <a:r>
              <a:rPr lang="ko-KR" altLang="en-US" sz="1200" b="1" dirty="0" smtClean="0">
                <a:latin typeface="+mn-ea"/>
                <a:ea typeface="+mn-ea"/>
              </a:rPr>
              <a:t>프로토콜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특징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HTTP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ko-KR" altLang="en-US" sz="1200" b="1" dirty="0">
                <a:latin typeface="+mn-ea"/>
                <a:ea typeface="+mn-ea"/>
              </a:rPr>
              <a:t>클라이언트</a:t>
            </a:r>
            <a:r>
              <a:rPr lang="en-US" altLang="ko-KR" sz="1200" b="1" dirty="0">
                <a:latin typeface="+mn-ea"/>
                <a:ea typeface="+mn-ea"/>
              </a:rPr>
              <a:t>-</a:t>
            </a:r>
            <a:r>
              <a:rPr lang="ko-KR" altLang="en-US" sz="1200" b="1" dirty="0">
                <a:latin typeface="+mn-ea"/>
                <a:ea typeface="+mn-ea"/>
              </a:rPr>
              <a:t>서버의 동기 통신</a:t>
            </a:r>
            <a:r>
              <a:rPr lang="en-US" altLang="ko-KR" sz="1200" dirty="0">
                <a:latin typeface="+mn-ea"/>
                <a:ea typeface="+mn-ea"/>
              </a:rPr>
              <a:t>(1</a:t>
            </a:r>
            <a:r>
              <a:rPr lang="ko-KR" altLang="en-US" sz="1200" dirty="0">
                <a:latin typeface="+mn-ea"/>
                <a:ea typeface="+mn-ea"/>
              </a:rPr>
              <a:t>번 제약사항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이며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b="1" dirty="0" smtClean="0">
                <a:latin typeface="+mn-ea"/>
                <a:ea typeface="+mn-ea"/>
              </a:rPr>
              <a:t>기본적으로 </a:t>
            </a:r>
            <a:r>
              <a:rPr lang="en-US" altLang="ko-KR" sz="1200" b="1" dirty="0">
                <a:latin typeface="+mn-ea"/>
                <a:ea typeface="+mn-ea"/>
              </a:rPr>
              <a:t>Stateless</a:t>
            </a:r>
            <a:r>
              <a:rPr lang="ko-KR" altLang="en-US" sz="1200" dirty="0">
                <a:latin typeface="+mn-ea"/>
                <a:ea typeface="+mn-ea"/>
              </a:rPr>
              <a:t> 하며</a:t>
            </a:r>
            <a:r>
              <a:rPr lang="en-US" altLang="ko-KR" sz="1200" dirty="0">
                <a:latin typeface="+mn-ea"/>
                <a:ea typeface="+mn-ea"/>
              </a:rPr>
              <a:t>(2</a:t>
            </a:r>
            <a:r>
              <a:rPr lang="ko-KR" altLang="en-US" sz="1200" dirty="0">
                <a:latin typeface="+mn-ea"/>
                <a:ea typeface="+mn-ea"/>
              </a:rPr>
              <a:t>번 제약사항</a:t>
            </a:r>
            <a:r>
              <a:rPr lang="en-US" altLang="ko-KR" sz="1200" dirty="0">
                <a:latin typeface="+mn-ea"/>
                <a:ea typeface="+mn-ea"/>
              </a:rPr>
              <a:t>),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브라우저 </a:t>
            </a:r>
            <a:r>
              <a:rPr lang="ko-KR" altLang="en-US" sz="1200" dirty="0">
                <a:latin typeface="+mn-ea"/>
                <a:ea typeface="+mn-ea"/>
              </a:rPr>
              <a:t>단에서 클라이언트의 </a:t>
            </a:r>
            <a:r>
              <a:rPr lang="ko-KR" altLang="en-US" sz="1200" b="1" dirty="0" err="1">
                <a:latin typeface="+mn-ea"/>
                <a:ea typeface="+mn-ea"/>
              </a:rPr>
              <a:t>캐싱을</a:t>
            </a:r>
            <a:r>
              <a:rPr lang="ko-KR" altLang="en-US" sz="1200" b="1" dirty="0">
                <a:latin typeface="+mn-ea"/>
                <a:ea typeface="+mn-ea"/>
              </a:rPr>
              <a:t> 지원</a:t>
            </a:r>
            <a:r>
              <a:rPr lang="ko-KR" altLang="en-US" sz="1200" dirty="0">
                <a:latin typeface="+mn-ea"/>
                <a:ea typeface="+mn-ea"/>
              </a:rPr>
              <a:t>할 수 있고</a:t>
            </a:r>
            <a:r>
              <a:rPr lang="en-US" altLang="ko-KR" sz="1200" dirty="0">
                <a:latin typeface="+mn-ea"/>
                <a:ea typeface="+mn-ea"/>
              </a:rPr>
              <a:t>(3</a:t>
            </a:r>
            <a:r>
              <a:rPr lang="ko-KR" altLang="en-US" sz="1200" dirty="0">
                <a:latin typeface="+mn-ea"/>
                <a:ea typeface="+mn-ea"/>
              </a:rPr>
              <a:t>번 제약사항</a:t>
            </a:r>
            <a:r>
              <a:rPr lang="en-US" altLang="ko-KR" sz="1200" dirty="0">
                <a:latin typeface="+mn-ea"/>
                <a:ea typeface="+mn-ea"/>
              </a:rPr>
              <a:t>),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OSI </a:t>
            </a:r>
            <a:r>
              <a:rPr lang="en-US" altLang="ko-KR" sz="1200" b="1" dirty="0">
                <a:latin typeface="+mn-ea"/>
                <a:ea typeface="+mn-ea"/>
              </a:rPr>
              <a:t>7</a:t>
            </a:r>
            <a:r>
              <a:rPr lang="ko-KR" altLang="en-US" sz="1200" b="1" dirty="0">
                <a:latin typeface="+mn-ea"/>
                <a:ea typeface="+mn-ea"/>
              </a:rPr>
              <a:t>계층 구조</a:t>
            </a:r>
            <a:r>
              <a:rPr lang="en-US" altLang="ko-KR" sz="1200" dirty="0">
                <a:latin typeface="+mn-ea"/>
                <a:ea typeface="+mn-ea"/>
              </a:rPr>
              <a:t>(5</a:t>
            </a:r>
            <a:r>
              <a:rPr lang="ko-KR" altLang="en-US" sz="1200" dirty="0">
                <a:latin typeface="+mn-ea"/>
                <a:ea typeface="+mn-ea"/>
              </a:rPr>
              <a:t>번 제약사항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를 따른다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서버가 </a:t>
            </a:r>
            <a:r>
              <a:rPr lang="ko-KR" altLang="en-US" sz="1200" dirty="0">
                <a:latin typeface="+mn-ea"/>
                <a:ea typeface="+mn-ea"/>
              </a:rPr>
              <a:t>추적이나 확장기능을 제공하기 위해 클라이언트의 </a:t>
            </a:r>
            <a:r>
              <a:rPr lang="en-US" altLang="ko-KR" sz="1200" dirty="0">
                <a:latin typeface="+mn-ea"/>
                <a:ea typeface="+mn-ea"/>
              </a:rPr>
              <a:t>State</a:t>
            </a:r>
            <a:r>
              <a:rPr lang="ko-KR" altLang="en-US" sz="1200" dirty="0">
                <a:latin typeface="+mn-ea"/>
                <a:ea typeface="+mn-ea"/>
              </a:rPr>
              <a:t>를 저장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변경하여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번 제약사항을 위반하는 경우가 있을 수 있지만 이는 </a:t>
            </a:r>
            <a:r>
              <a:rPr lang="en-US" altLang="ko-KR" sz="1200" dirty="0">
                <a:latin typeface="+mn-ea"/>
                <a:ea typeface="+mn-ea"/>
              </a:rPr>
              <a:t>6</a:t>
            </a:r>
            <a:r>
              <a:rPr lang="ko-KR" altLang="en-US" sz="1200" dirty="0">
                <a:latin typeface="+mn-ea"/>
                <a:ea typeface="+mn-ea"/>
              </a:rPr>
              <a:t>번 제약사항을 만족시키기 위한 </a:t>
            </a:r>
            <a:r>
              <a:rPr lang="en-US" altLang="ko-KR" sz="1200" dirty="0">
                <a:latin typeface="+mn-ea"/>
                <a:ea typeface="+mn-ea"/>
              </a:rPr>
              <a:t>Option</a:t>
            </a:r>
            <a:r>
              <a:rPr lang="ko-KR" altLang="en-US" sz="1200" dirty="0">
                <a:latin typeface="+mn-ea"/>
                <a:ea typeface="+mn-ea"/>
              </a:rPr>
              <a:t>이며 일반적으로는 </a:t>
            </a:r>
            <a:r>
              <a:rPr lang="en-US" altLang="ko-KR" sz="1200" dirty="0">
                <a:latin typeface="+mn-ea"/>
                <a:ea typeface="+mn-ea"/>
              </a:rPr>
              <a:t>REST</a:t>
            </a:r>
            <a:r>
              <a:rPr lang="ko-KR" altLang="en-US" sz="1200" dirty="0">
                <a:latin typeface="+mn-ea"/>
                <a:ea typeface="+mn-ea"/>
              </a:rPr>
              <a:t>의 조건을 만족한다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4</a:t>
            </a:r>
            <a:r>
              <a:rPr lang="ko-KR" altLang="en-US" sz="1200" dirty="0">
                <a:latin typeface="+mn-ea"/>
                <a:ea typeface="+mn-ea"/>
              </a:rPr>
              <a:t>번 </a:t>
            </a:r>
            <a:r>
              <a:rPr lang="ko-KR" altLang="en-US" sz="1200" dirty="0" err="1">
                <a:latin typeface="+mn-ea"/>
                <a:ea typeface="+mn-ea"/>
              </a:rPr>
              <a:t>제약사항에</a:t>
            </a:r>
            <a:r>
              <a:rPr lang="ko-KR" altLang="en-US" sz="1200" dirty="0">
                <a:latin typeface="+mn-ea"/>
                <a:ea typeface="+mn-ea"/>
              </a:rPr>
              <a:t> 대해서는 </a:t>
            </a:r>
            <a:r>
              <a:rPr lang="ko-KR" altLang="en-US" sz="1200" dirty="0" smtClean="0">
                <a:latin typeface="+mn-ea"/>
                <a:ea typeface="+mn-ea"/>
              </a:rPr>
              <a:t>다음페이지에서 살펴본다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6953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989" y="181948"/>
            <a:ext cx="87604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lnSpc>
                <a:spcPts val="2000"/>
              </a:lnSpc>
            </a:pPr>
            <a:r>
              <a:rPr kumimoji="0"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kumimoji="0" lang="ko-KR" altLang="en-US" sz="2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예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* </a:t>
            </a:r>
            <a:r>
              <a:rPr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예제</a:t>
            </a:r>
            <a:r>
              <a:rPr lang="ko-KR" altLang="en-US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findUser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>
                <a:latin typeface="+mn-ea"/>
                <a:ea typeface="+mn-ea"/>
              </a:rPr>
              <a:t>User </a:t>
            </a:r>
            <a:r>
              <a:rPr lang="ko-KR" altLang="en-US" sz="1200" dirty="0">
                <a:latin typeface="+mn-ea"/>
                <a:ea typeface="+mn-ea"/>
              </a:rPr>
              <a:t>객체를 </a:t>
            </a:r>
            <a:r>
              <a:rPr lang="en-US" altLang="ko-KR" sz="1200" dirty="0" err="1">
                <a:latin typeface="+mn-ea"/>
                <a:ea typeface="+mn-ea"/>
              </a:rPr>
              <a:t>ResponseEntity</a:t>
            </a:r>
            <a:r>
              <a:rPr lang="ko-KR" altLang="en-US" sz="1200" dirty="0">
                <a:latin typeface="+mn-ea"/>
                <a:ea typeface="+mn-ea"/>
              </a:rPr>
              <a:t>로 감싸서 반환하고 있고</a:t>
            </a:r>
            <a:r>
              <a:rPr lang="en-US" altLang="ko-KR" sz="1200" dirty="0">
                <a:latin typeface="+mn-ea"/>
                <a:ea typeface="+mn-ea"/>
              </a:rPr>
              <a:t>, User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en-US" altLang="ko-KR" sz="1200" dirty="0" err="1">
                <a:latin typeface="+mn-ea"/>
                <a:ea typeface="+mn-ea"/>
              </a:rPr>
              <a:t>json</a:t>
            </a:r>
            <a:r>
              <a:rPr lang="ko-KR" altLang="en-US" sz="1200" dirty="0">
                <a:latin typeface="+mn-ea"/>
                <a:ea typeface="+mn-ea"/>
              </a:rPr>
              <a:t>으로 반환하기 위해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@</a:t>
            </a:r>
            <a:r>
              <a:rPr lang="en-US" altLang="ko-KR" sz="1200" dirty="0" err="1">
                <a:latin typeface="+mn-ea"/>
                <a:ea typeface="+mn-ea"/>
              </a:rPr>
              <a:t>ResponseBody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 err="1" smtClean="0">
                <a:latin typeface="+mn-ea"/>
                <a:ea typeface="+mn-ea"/>
              </a:rPr>
              <a:t>애너테이션을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사용하고 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detailView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함수에서는 </a:t>
            </a:r>
            <a:r>
              <a:rPr lang="en-US" altLang="ko-KR" sz="1200" dirty="0">
                <a:latin typeface="+mn-ea"/>
                <a:ea typeface="+mn-ea"/>
              </a:rPr>
              <a:t>View</a:t>
            </a:r>
            <a:r>
              <a:rPr lang="ko-KR" altLang="en-US" sz="1200" dirty="0">
                <a:latin typeface="+mn-ea"/>
                <a:ea typeface="+mn-ea"/>
              </a:rPr>
              <a:t>를 전달해주고 있기 때문에 </a:t>
            </a:r>
            <a:r>
              <a:rPr lang="en-US" altLang="ko-KR" sz="1200" dirty="0">
                <a:latin typeface="+mn-ea"/>
                <a:ea typeface="+mn-ea"/>
              </a:rPr>
              <a:t>String</a:t>
            </a:r>
            <a:r>
              <a:rPr lang="ko-KR" altLang="en-US" sz="1200" dirty="0">
                <a:latin typeface="+mn-ea"/>
                <a:ea typeface="+mn-ea"/>
              </a:rPr>
              <a:t>을 반환 값으로 사용한다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65817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4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2225" y="188640"/>
            <a:ext cx="87604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0" indent="-176213">
              <a:lnSpc>
                <a:spcPts val="2000"/>
              </a:lnSpc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적용 예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예제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7624" y="764704"/>
            <a:ext cx="6624736" cy="5976664"/>
            <a:chOff x="611560" y="-243407"/>
            <a:chExt cx="9333018" cy="712879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-235488"/>
              <a:ext cx="5229225" cy="70961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1459" b="11414"/>
            <a:stretch/>
          </p:blipFill>
          <p:spPr>
            <a:xfrm>
              <a:off x="4715353" y="-243407"/>
              <a:ext cx="5229225" cy="7128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507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2225" y="188640"/>
            <a:ext cx="87604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0" indent="-176213">
              <a:lnSpc>
                <a:spcPts val="2000"/>
              </a:lnSpc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적용 예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예제 </a:t>
            </a: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58252"/>
            <a:ext cx="5545942" cy="63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6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116632"/>
            <a:ext cx="8858250" cy="63504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kumimoji="0" lang="en-US" altLang="ko-KR" sz="1600" b="1" dirty="0">
                <a:latin typeface="+mn-ea"/>
                <a:ea typeface="+mn-ea"/>
              </a:rPr>
              <a:t>3</a:t>
            </a:r>
            <a:r>
              <a:rPr kumimoji="0" lang="en-US" altLang="ko-KR" sz="1600" b="1" dirty="0" smtClean="0">
                <a:latin typeface="+mn-ea"/>
                <a:ea typeface="+mn-ea"/>
              </a:rPr>
              <a:t>. </a:t>
            </a:r>
            <a:r>
              <a:rPr kumimoji="0" lang="en-US" altLang="ko-KR" sz="1600" b="1" dirty="0">
                <a:latin typeface="+mn-ea"/>
                <a:ea typeface="+mn-ea"/>
              </a:rPr>
              <a:t>REST</a:t>
            </a:r>
            <a:r>
              <a:rPr kumimoji="0" lang="ko-KR" altLang="en-US" sz="1600" b="1" dirty="0">
                <a:latin typeface="+mn-ea"/>
                <a:ea typeface="+mn-ea"/>
              </a:rPr>
              <a:t>와 </a:t>
            </a:r>
            <a:r>
              <a:rPr kumimoji="0" lang="en-US" altLang="ko-KR" sz="1600" b="1" dirty="0">
                <a:latin typeface="+mn-ea"/>
                <a:ea typeface="+mn-ea"/>
              </a:rPr>
              <a:t>HTTP</a:t>
            </a:r>
            <a:r>
              <a:rPr kumimoji="0" lang="ko-KR" altLang="en-US" sz="1600" b="1" dirty="0">
                <a:latin typeface="+mn-ea"/>
                <a:ea typeface="+mn-ea"/>
              </a:rPr>
              <a:t>의 </a:t>
            </a:r>
            <a:r>
              <a:rPr kumimoji="0" lang="ko-KR" altLang="en-US" sz="1600" b="1" dirty="0" smtClean="0">
                <a:latin typeface="+mn-ea"/>
                <a:ea typeface="+mn-ea"/>
              </a:rPr>
              <a:t>비교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600" b="1" dirty="0" smtClean="0">
              <a:latin typeface="+mn-ea"/>
              <a:ea typeface="+mn-ea"/>
            </a:endParaRPr>
          </a:p>
          <a:p>
            <a:pPr marL="176213" indent="-176213">
              <a:lnSpc>
                <a:spcPts val="1600"/>
              </a:lnSpc>
            </a:pPr>
            <a:r>
              <a:rPr kumimoji="0" lang="en-US" altLang="ko-KR" sz="1200" b="1" dirty="0" smtClean="0">
                <a:latin typeface="+mn-ea"/>
                <a:ea typeface="+mn-ea"/>
              </a:rPr>
              <a:t>3) 4</a:t>
            </a:r>
            <a:r>
              <a:rPr kumimoji="0" lang="ko-KR" altLang="en-US" sz="1200" b="1" dirty="0">
                <a:latin typeface="+mn-ea"/>
                <a:ea typeface="+mn-ea"/>
              </a:rPr>
              <a:t>번 제약사항</a:t>
            </a:r>
            <a:r>
              <a:rPr lang="en-US" altLang="ko-KR" sz="1200" b="1" dirty="0" smtClean="0">
                <a:latin typeface="+mn-ea"/>
                <a:ea typeface="+mn-ea"/>
              </a:rPr>
              <a:t>​ : Uniform Interface</a:t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HTTP</a:t>
            </a:r>
            <a:r>
              <a:rPr lang="ko-KR" altLang="en-US" sz="1200" dirty="0">
                <a:latin typeface="+mn-ea"/>
                <a:ea typeface="+mn-ea"/>
              </a:rPr>
              <a:t>에서 제공하는 메서드 </a:t>
            </a:r>
            <a:r>
              <a:rPr lang="en-US" altLang="ko-KR" sz="1200" dirty="0">
                <a:latin typeface="+mn-ea"/>
                <a:ea typeface="+mn-ea"/>
              </a:rPr>
              <a:t>POST, GET, PUT, DELETE</a:t>
            </a:r>
            <a:r>
              <a:rPr lang="ko-KR" altLang="en-US" sz="1200" dirty="0">
                <a:latin typeface="+mn-ea"/>
                <a:ea typeface="+mn-ea"/>
              </a:rPr>
              <a:t>는 데이터 </a:t>
            </a:r>
            <a:r>
              <a:rPr lang="ko-KR" altLang="en-US" sz="1200" dirty="0" smtClean="0">
                <a:latin typeface="+mn-ea"/>
                <a:ea typeface="+mn-ea"/>
              </a:rPr>
              <a:t>핸들링의 필수 </a:t>
            </a:r>
            <a:r>
              <a:rPr lang="ko-KR" altLang="en-US" sz="1200" dirty="0">
                <a:latin typeface="+mn-ea"/>
                <a:ea typeface="+mn-ea"/>
              </a:rPr>
              <a:t>요소인 </a:t>
            </a:r>
            <a:r>
              <a:rPr lang="en-US" altLang="ko-KR" sz="1200" dirty="0">
                <a:latin typeface="+mn-ea"/>
                <a:ea typeface="+mn-ea"/>
              </a:rPr>
              <a:t>CRUD</a:t>
            </a:r>
            <a:r>
              <a:rPr lang="ko-KR" altLang="en-US" sz="1200" dirty="0">
                <a:latin typeface="+mn-ea"/>
                <a:ea typeface="+mn-ea"/>
              </a:rPr>
              <a:t>와 각각 매칭된다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이는 </a:t>
            </a:r>
            <a:r>
              <a:rPr lang="ko-KR" altLang="en-US" sz="1200" dirty="0">
                <a:latin typeface="+mn-ea"/>
                <a:ea typeface="+mn-ea"/>
              </a:rPr>
              <a:t>공통 </a:t>
            </a:r>
            <a:r>
              <a:rPr lang="ko-KR" altLang="en-US" sz="1200" dirty="0" err="1">
                <a:latin typeface="+mn-ea"/>
                <a:ea typeface="+mn-ea"/>
              </a:rPr>
              <a:t>인터페이스로써의</a:t>
            </a:r>
            <a:r>
              <a:rPr lang="ko-KR" altLang="en-US" sz="1200" dirty="0">
                <a:latin typeface="+mn-ea"/>
                <a:ea typeface="+mn-ea"/>
              </a:rPr>
              <a:t> 역할을 하기에 적합하다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</a:pPr>
            <a:r>
              <a:rPr lang="ko-KR" altLang="en-US" sz="1200" b="1" dirty="0" smtClean="0">
                <a:latin typeface="+mn-ea"/>
                <a:ea typeface="+mn-ea"/>
              </a:rPr>
              <a:t>리소스의 </a:t>
            </a:r>
            <a:r>
              <a:rPr lang="ko-KR" altLang="en-US" sz="1200" b="1" dirty="0" err="1">
                <a:latin typeface="+mn-ea"/>
                <a:ea typeface="+mn-ea"/>
              </a:rPr>
              <a:t>유니크한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식별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HTTP</a:t>
            </a:r>
            <a:r>
              <a:rPr lang="ko-KR" altLang="en-US" sz="1200" dirty="0">
                <a:latin typeface="+mn-ea"/>
                <a:ea typeface="+mn-ea"/>
              </a:rPr>
              <a:t>는 네트워크 상의 유일한 </a:t>
            </a:r>
            <a:r>
              <a:rPr lang="ko-KR" altLang="en-US" sz="1200" dirty="0" smtClean="0">
                <a:latin typeface="+mn-ea"/>
                <a:ea typeface="+mn-ea"/>
              </a:rPr>
              <a:t>주소인 </a:t>
            </a:r>
            <a:r>
              <a:rPr lang="en-US" altLang="ko-KR" sz="1200" dirty="0" smtClean="0">
                <a:latin typeface="+mn-ea"/>
                <a:ea typeface="+mn-ea"/>
              </a:rPr>
              <a:t>URI</a:t>
            </a:r>
            <a:r>
              <a:rPr lang="ko-KR" altLang="en-US" sz="1200" dirty="0">
                <a:latin typeface="+mn-ea"/>
                <a:ea typeface="+mn-ea"/>
              </a:rPr>
              <a:t>를 통해 리소스를 표현한다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이는 </a:t>
            </a:r>
            <a:r>
              <a:rPr lang="en-US" altLang="ko-KR" sz="1200" dirty="0" smtClean="0">
                <a:latin typeface="+mn-ea"/>
                <a:ea typeface="+mn-ea"/>
              </a:rPr>
              <a:t>URI</a:t>
            </a:r>
            <a:r>
              <a:rPr lang="ko-KR" altLang="en-US" sz="1200" dirty="0">
                <a:latin typeface="+mn-ea"/>
                <a:ea typeface="+mn-ea"/>
              </a:rPr>
              <a:t>를 통해 리소스를 </a:t>
            </a:r>
            <a:r>
              <a:rPr lang="ko-KR" altLang="en-US" sz="1200" dirty="0" err="1" smtClean="0">
                <a:latin typeface="+mn-ea"/>
                <a:ea typeface="+mn-ea"/>
              </a:rPr>
              <a:t>유니크하게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식별할 수 있음을 의미한다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</a:pPr>
            <a:r>
              <a:rPr lang="ko-KR" altLang="en-US" sz="1200" b="1" dirty="0" smtClean="0">
                <a:latin typeface="+mn-ea"/>
                <a:ea typeface="+mn-ea"/>
              </a:rPr>
              <a:t>특정 </a:t>
            </a:r>
            <a:r>
              <a:rPr lang="ko-KR" altLang="en-US" sz="1200" b="1" dirty="0">
                <a:latin typeface="+mn-ea"/>
                <a:ea typeface="+mn-ea"/>
              </a:rPr>
              <a:t>표현형을 통해 리소스 </a:t>
            </a:r>
            <a:r>
              <a:rPr lang="ko-KR" altLang="en-US" sz="1200" b="1" dirty="0" smtClean="0">
                <a:latin typeface="+mn-ea"/>
                <a:ea typeface="+mn-ea"/>
              </a:rPr>
              <a:t>표현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표현형이란 </a:t>
            </a:r>
            <a:r>
              <a:rPr lang="ko-KR" altLang="en-US" sz="1200" dirty="0">
                <a:latin typeface="+mn-ea"/>
                <a:ea typeface="+mn-ea"/>
              </a:rPr>
              <a:t>데이터가 표현되는 포맷을 의미한다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같은 </a:t>
            </a:r>
            <a:r>
              <a:rPr lang="ko-KR" altLang="en-US" sz="1200" dirty="0" smtClean="0">
                <a:latin typeface="+mn-ea"/>
                <a:ea typeface="+mn-ea"/>
              </a:rPr>
              <a:t>데이터 도 </a:t>
            </a:r>
            <a:r>
              <a:rPr lang="en-US" altLang="ko-KR" sz="1200" dirty="0">
                <a:latin typeface="+mn-ea"/>
                <a:ea typeface="+mn-ea"/>
              </a:rPr>
              <a:t>XML, JSON, Binary </a:t>
            </a:r>
            <a:r>
              <a:rPr lang="ko-KR" altLang="en-US" sz="1200" dirty="0">
                <a:latin typeface="+mn-ea"/>
                <a:ea typeface="+mn-ea"/>
              </a:rPr>
              <a:t>등 다양한 </a:t>
            </a:r>
            <a:r>
              <a:rPr lang="ko-KR" altLang="en-US" sz="1200" dirty="0" smtClean="0">
                <a:latin typeface="+mn-ea"/>
                <a:ea typeface="+mn-ea"/>
              </a:rPr>
              <a:t>포맷의 표현이 가능하다</a:t>
            </a:r>
            <a:r>
              <a:rPr lang="en-US" altLang="ko-KR" sz="1200" dirty="0">
                <a:latin typeface="+mn-ea"/>
                <a:ea typeface="+mn-ea"/>
              </a:rPr>
              <a:t>. HTTP </a:t>
            </a:r>
            <a:r>
              <a:rPr lang="ko-KR" altLang="en-US" sz="1200" dirty="0">
                <a:latin typeface="+mn-ea"/>
                <a:ea typeface="+mn-ea"/>
              </a:rPr>
              <a:t>역시 </a:t>
            </a:r>
            <a:r>
              <a:rPr lang="en-US" altLang="ko-KR" sz="1200" dirty="0">
                <a:latin typeface="+mn-ea"/>
                <a:ea typeface="+mn-ea"/>
              </a:rPr>
              <a:t>Header</a:t>
            </a:r>
            <a:r>
              <a:rPr lang="ko-KR" altLang="en-US" sz="1200" dirty="0">
                <a:latin typeface="+mn-ea"/>
                <a:ea typeface="+mn-ea"/>
              </a:rPr>
              <a:t>의 </a:t>
            </a:r>
            <a:r>
              <a:rPr lang="en-US" altLang="ko-KR" sz="1200" dirty="0">
                <a:latin typeface="+mn-ea"/>
                <a:ea typeface="+mn-ea"/>
              </a:rPr>
              <a:t>Content-Type</a:t>
            </a:r>
            <a:r>
              <a:rPr lang="ko-KR" altLang="en-US" sz="1200" dirty="0">
                <a:latin typeface="+mn-ea"/>
                <a:ea typeface="+mn-ea"/>
              </a:rPr>
              <a:t>을 설정하여 텍스트</a:t>
            </a:r>
            <a:r>
              <a:rPr lang="en-US" altLang="ko-KR" sz="1200" dirty="0">
                <a:latin typeface="+mn-ea"/>
                <a:ea typeface="+mn-ea"/>
              </a:rPr>
              <a:t>, HTML, JSON, XML </a:t>
            </a:r>
            <a:r>
              <a:rPr lang="ko-KR" altLang="en-US" sz="1200" dirty="0">
                <a:latin typeface="+mn-ea"/>
                <a:ea typeface="+mn-ea"/>
              </a:rPr>
              <a:t>등의 표현형으로 리소스를 다룰 수 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</a:pPr>
            <a:r>
              <a:rPr lang="ko-KR" altLang="en-US" sz="1200" b="1" dirty="0" smtClean="0">
                <a:latin typeface="+mn-ea"/>
                <a:ea typeface="+mn-ea"/>
              </a:rPr>
              <a:t>자기 서술형 메시지 </a:t>
            </a:r>
            <a:r>
              <a:rPr lang="en-US" altLang="ko-KR" sz="1200" b="1" dirty="0">
                <a:latin typeface="+mn-ea"/>
                <a:ea typeface="+mn-ea"/>
              </a:rPr>
              <a:t>(self-descriptive : </a:t>
            </a:r>
            <a:r>
              <a:rPr lang="ko-KR" altLang="en-US" sz="1200" b="1" dirty="0">
                <a:latin typeface="+mn-ea"/>
                <a:ea typeface="+mn-ea"/>
              </a:rPr>
              <a:t>묘사</a:t>
            </a:r>
            <a:r>
              <a:rPr lang="en-US" altLang="ko-KR" sz="1200" b="1" dirty="0">
                <a:latin typeface="+mn-ea"/>
                <a:ea typeface="+mn-ea"/>
              </a:rPr>
              <a:t>,</a:t>
            </a:r>
            <a:r>
              <a:rPr lang="ko-KR" altLang="en-US" sz="1200" b="1" dirty="0">
                <a:latin typeface="+mn-ea"/>
                <a:ea typeface="+mn-ea"/>
              </a:rPr>
              <a:t>설명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자기서술이란 </a:t>
            </a:r>
            <a:r>
              <a:rPr lang="ko-KR" altLang="en-US" sz="1200" dirty="0">
                <a:latin typeface="+mn-ea"/>
                <a:ea typeface="+mn-ea"/>
              </a:rPr>
              <a:t>클라이언트나 서버가 어떤 </a:t>
            </a:r>
            <a:r>
              <a:rPr lang="ko-KR" altLang="en-US" sz="1200" dirty="0" err="1">
                <a:latin typeface="+mn-ea"/>
                <a:ea typeface="+mn-ea"/>
              </a:rPr>
              <a:t>종류이던간에</a:t>
            </a:r>
            <a:r>
              <a:rPr lang="ko-KR" altLang="en-US" sz="1200" dirty="0">
                <a:latin typeface="+mn-ea"/>
                <a:ea typeface="+mn-ea"/>
              </a:rPr>
              <a:t> 주고받는 메시지만 읽어도 무슨 요청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응답이 </a:t>
            </a:r>
            <a:r>
              <a:rPr lang="ko-KR" altLang="en-US" sz="1200" dirty="0" err="1">
                <a:latin typeface="+mn-ea"/>
                <a:ea typeface="+mn-ea"/>
              </a:rPr>
              <a:t>오고가는지</a:t>
            </a:r>
            <a:r>
              <a:rPr lang="ko-KR" altLang="en-US" sz="1200" dirty="0">
                <a:latin typeface="+mn-ea"/>
                <a:ea typeface="+mn-ea"/>
              </a:rPr>
              <a:t> 알 수 있어야 한다는 </a:t>
            </a:r>
            <a:r>
              <a:rPr lang="ko-KR" altLang="en-US" sz="1200" dirty="0" smtClean="0">
                <a:latin typeface="+mn-ea"/>
                <a:ea typeface="+mn-ea"/>
              </a:rPr>
              <a:t>의미이다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HTTP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>
                <a:latin typeface="+mn-ea"/>
                <a:ea typeface="+mn-ea"/>
              </a:rPr>
              <a:t>Header</a:t>
            </a:r>
            <a:r>
              <a:rPr lang="ko-KR" altLang="en-US" sz="1200" dirty="0">
                <a:latin typeface="+mn-ea"/>
                <a:ea typeface="+mn-ea"/>
              </a:rPr>
              <a:t>와 </a:t>
            </a:r>
            <a:r>
              <a:rPr lang="en-US" altLang="ko-KR" sz="1200" dirty="0">
                <a:latin typeface="+mn-ea"/>
                <a:ea typeface="+mn-ea"/>
              </a:rPr>
              <a:t>Body</a:t>
            </a:r>
            <a:r>
              <a:rPr lang="ko-KR" altLang="en-US" sz="1200" dirty="0">
                <a:latin typeface="+mn-ea"/>
                <a:ea typeface="+mn-ea"/>
              </a:rPr>
              <a:t>로 이루어져 있고 요청의 종류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표현형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목적지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본문 등을 확인할 수 있으며 이는 자기서술적이다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</a:pPr>
            <a:r>
              <a:rPr lang="ko-KR" altLang="en-US" sz="1200" b="1" dirty="0" smtClean="0">
                <a:latin typeface="+mn-ea"/>
                <a:ea typeface="+mn-ea"/>
              </a:rPr>
              <a:t>하이퍼링크를 </a:t>
            </a:r>
            <a:r>
              <a:rPr lang="ko-KR" altLang="en-US" sz="1200" b="1" dirty="0">
                <a:latin typeface="+mn-ea"/>
                <a:ea typeface="+mn-ea"/>
              </a:rPr>
              <a:t>사용한 상태 </a:t>
            </a:r>
            <a:r>
              <a:rPr lang="ko-KR" altLang="en-US" sz="1200" b="1" dirty="0" smtClean="0">
                <a:latin typeface="+mn-ea"/>
                <a:ea typeface="+mn-ea"/>
              </a:rPr>
              <a:t>변화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HATEOAS </a:t>
            </a:r>
            <a:r>
              <a:rPr lang="en-US" altLang="ko-KR" sz="1200" dirty="0">
                <a:latin typeface="+mn-ea"/>
                <a:ea typeface="+mn-ea"/>
              </a:rPr>
              <a:t>(Hypermedia as the Engine of Application State)</a:t>
            </a:r>
            <a:r>
              <a:rPr lang="ko-KR" altLang="en-US" sz="1200" dirty="0">
                <a:latin typeface="+mn-ea"/>
                <a:ea typeface="+mn-ea"/>
              </a:rPr>
              <a:t>라고 불리는 이 제약조건은 클라이언트의 상태 변화가 하이퍼링크를 통해 이루어짐을 의미한다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HTML</a:t>
            </a:r>
            <a:r>
              <a:rPr lang="ko-KR" altLang="en-US" sz="1200" dirty="0">
                <a:latin typeface="+mn-ea"/>
                <a:ea typeface="+mn-ea"/>
              </a:rPr>
              <a:t>의 </a:t>
            </a:r>
            <a:r>
              <a:rPr lang="en-US" altLang="ko-KR" sz="1200" dirty="0">
                <a:latin typeface="+mn-ea"/>
                <a:ea typeface="+mn-ea"/>
              </a:rPr>
              <a:t>&lt;a </a:t>
            </a:r>
            <a:r>
              <a:rPr lang="en-US" altLang="ko-KR" sz="1200" dirty="0" err="1">
                <a:latin typeface="+mn-ea"/>
                <a:ea typeface="+mn-ea"/>
              </a:rPr>
              <a:t>href</a:t>
            </a:r>
            <a:r>
              <a:rPr lang="en-US" altLang="ko-KR" sz="1200" dirty="0">
                <a:latin typeface="+mn-ea"/>
                <a:ea typeface="+mn-ea"/>
              </a:rPr>
              <a:t>=""&gt; </a:t>
            </a:r>
            <a:r>
              <a:rPr lang="ko-KR" altLang="en-US" sz="1200" dirty="0">
                <a:latin typeface="+mn-ea"/>
                <a:ea typeface="+mn-ea"/>
              </a:rPr>
              <a:t>태그를 누르면 해당 주소로 이동할 수 있는데 이것이 바로 상태 변화이다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즉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웹애플리케이션이 단순히 클라이언트의 요청에 대한 데이터만 응답 </a:t>
            </a:r>
            <a:r>
              <a:rPr lang="ko-KR" altLang="en-US" sz="1200" dirty="0" err="1" smtClean="0">
                <a:latin typeface="+mn-ea"/>
                <a:ea typeface="+mn-ea"/>
              </a:rPr>
              <a:t>하는것이</a:t>
            </a:r>
            <a:r>
              <a:rPr lang="ko-KR" altLang="en-US" sz="1200" dirty="0" smtClean="0">
                <a:latin typeface="+mn-ea"/>
                <a:ea typeface="+mn-ea"/>
              </a:rPr>
              <a:t> 아니라 관련 리소스에 대한 링크정보까지 포함되어야 함을 의미하고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이러한 조건들을 잘 갖춘 경우 </a:t>
            </a:r>
            <a:r>
              <a:rPr lang="en-US" altLang="ko-KR" sz="1200" dirty="0" smtClean="0">
                <a:latin typeface="+mn-ea"/>
                <a:ea typeface="+mn-ea"/>
              </a:rPr>
              <a:t>RESTful </a:t>
            </a:r>
            <a:r>
              <a:rPr lang="ko-KR" altLang="en-US" sz="1200" dirty="0" smtClean="0">
                <a:latin typeface="+mn-ea"/>
                <a:ea typeface="+mn-ea"/>
              </a:rPr>
              <a:t>하다고 표현하고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이를 </a:t>
            </a:r>
            <a:r>
              <a:rPr lang="en-US" altLang="ko-KR" sz="1200" dirty="0" smtClean="0">
                <a:latin typeface="+mn-ea"/>
                <a:ea typeface="+mn-ea"/>
              </a:rPr>
              <a:t>REST API </a:t>
            </a:r>
            <a:r>
              <a:rPr lang="ko-KR" altLang="en-US" sz="1200" dirty="0" smtClean="0">
                <a:latin typeface="+mn-ea"/>
                <a:ea typeface="+mn-ea"/>
              </a:rPr>
              <a:t>라고 함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</a:pPr>
            <a:r>
              <a:rPr lang="en-US" altLang="ko-KR" sz="1200" b="1" dirty="0" smtClean="0">
                <a:latin typeface="+mn-ea"/>
                <a:ea typeface="+mn-ea"/>
              </a:rPr>
              <a:t>HTTP</a:t>
            </a:r>
            <a:r>
              <a:rPr lang="ko-KR" altLang="en-US" sz="1200" b="1" dirty="0">
                <a:latin typeface="+mn-ea"/>
                <a:ea typeface="+mn-ea"/>
              </a:rPr>
              <a:t>는 </a:t>
            </a:r>
            <a:r>
              <a:rPr lang="en-US" altLang="ko-KR" sz="1200" b="1" dirty="0">
                <a:latin typeface="+mn-ea"/>
                <a:ea typeface="+mn-ea"/>
              </a:rPr>
              <a:t>HTML </a:t>
            </a:r>
            <a:r>
              <a:rPr lang="ko-KR" altLang="en-US" sz="1200" b="1" dirty="0">
                <a:latin typeface="+mn-ea"/>
                <a:ea typeface="+mn-ea"/>
              </a:rPr>
              <a:t>전송을 고려해 설계되었기에 </a:t>
            </a:r>
            <a:r>
              <a:rPr lang="en-US" altLang="ko-KR" sz="1200" b="1" dirty="0">
                <a:latin typeface="+mn-ea"/>
                <a:ea typeface="+mn-ea"/>
              </a:rPr>
              <a:t>Content-Type</a:t>
            </a:r>
            <a:r>
              <a:rPr lang="ko-KR" altLang="en-US" sz="1200" b="1" dirty="0">
                <a:latin typeface="+mn-ea"/>
                <a:ea typeface="+mn-ea"/>
              </a:rPr>
              <a:t>이 </a:t>
            </a:r>
            <a:r>
              <a:rPr lang="en-US" altLang="ko-KR" sz="1200" b="1" dirty="0">
                <a:latin typeface="+mn-ea"/>
                <a:ea typeface="+mn-ea"/>
              </a:rPr>
              <a:t>HTML</a:t>
            </a:r>
            <a:r>
              <a:rPr lang="ko-KR" altLang="en-US" sz="1200" b="1" dirty="0">
                <a:latin typeface="+mn-ea"/>
                <a:ea typeface="+mn-ea"/>
              </a:rPr>
              <a:t>이라면 이 조건을 만족한다</a:t>
            </a:r>
            <a:r>
              <a:rPr lang="en-US" altLang="ko-KR" sz="1200" b="1" dirty="0">
                <a:latin typeface="+mn-ea"/>
                <a:ea typeface="+mn-ea"/>
              </a:rPr>
              <a:t>. 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ko-KR" altLang="en-US" sz="1200" b="1" dirty="0" smtClean="0">
                <a:latin typeface="+mn-ea"/>
                <a:ea typeface="+mn-ea"/>
              </a:rPr>
              <a:t>그렇다고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HTTP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와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REST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를 서로 동치라 할 수는 없다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 HTTP</a:t>
            </a:r>
            <a:r>
              <a:rPr lang="ko-KR" altLang="en-US" sz="1200" dirty="0">
                <a:solidFill>
                  <a:srgbClr val="0000FF"/>
                </a:solidFill>
                <a:latin typeface="+mn-ea"/>
                <a:ea typeface="+mn-ea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'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기술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‘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이고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REST</a:t>
            </a:r>
            <a:r>
              <a:rPr lang="ko-KR" altLang="en-US" sz="1200" dirty="0">
                <a:solidFill>
                  <a:srgbClr val="0000FF"/>
                </a:solidFill>
                <a:latin typeface="+mn-ea"/>
                <a:ea typeface="+mn-ea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'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컨셉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‘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이다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그러나 학문적 구분 또는 아주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  <a:ea typeface="+mn-ea"/>
              </a:rPr>
              <a:t>엄격한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구분이 필요한 상황만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  <a:ea typeface="+mn-ea"/>
              </a:rPr>
              <a:t>아니라면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RESTful API</a:t>
            </a:r>
            <a:r>
              <a:rPr lang="ko-KR" altLang="en-US" sz="1200" dirty="0">
                <a:solidFill>
                  <a:srgbClr val="0000FF"/>
                </a:solidFill>
                <a:latin typeface="+mn-ea"/>
                <a:ea typeface="+mn-ea"/>
              </a:rPr>
              <a:t>와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HTTP API</a:t>
            </a:r>
            <a:r>
              <a:rPr lang="ko-KR" altLang="en-US" sz="1200" dirty="0">
                <a:solidFill>
                  <a:srgbClr val="0000FF"/>
                </a:solidFill>
                <a:latin typeface="+mn-ea"/>
                <a:ea typeface="+mn-ea"/>
              </a:rPr>
              <a:t>를 혼용하여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  <a:ea typeface="+mn-ea"/>
              </a:rPr>
              <a:t>사용할 수도 있다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. </a:t>
            </a:r>
            <a:endParaRPr kumimoji="0" lang="en-US" altLang="ko-KR" sz="120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634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255801"/>
            <a:ext cx="8858250" cy="54271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00"/>
              </a:lnSpc>
            </a:pPr>
            <a:r>
              <a:rPr kumimoji="0" lang="en-US" altLang="ko-KR" sz="1600" b="1" dirty="0" smtClean="0">
                <a:latin typeface="+mn-ea"/>
                <a:ea typeface="+mn-ea"/>
              </a:rPr>
              <a:t>4</a:t>
            </a:r>
            <a:r>
              <a:rPr kumimoji="0" lang="en-US" altLang="ko-KR" sz="1600" b="1" dirty="0">
                <a:latin typeface="+mn-ea"/>
                <a:ea typeface="+mn-ea"/>
              </a:rPr>
              <a:t>. </a:t>
            </a:r>
            <a:r>
              <a:rPr kumimoji="0" lang="en-US" altLang="ko-KR" sz="1600" b="1" dirty="0" smtClean="0">
                <a:latin typeface="+mn-ea"/>
                <a:ea typeface="+mn-ea"/>
              </a:rPr>
              <a:t>WEB</a:t>
            </a:r>
            <a:r>
              <a:rPr kumimoji="0" lang="ko-KR" altLang="en-US" sz="1600" b="1" dirty="0" smtClean="0">
                <a:latin typeface="+mn-ea"/>
                <a:ea typeface="+mn-ea"/>
              </a:rPr>
              <a:t> 개발 환경에서</a:t>
            </a:r>
            <a:r>
              <a:rPr kumimoji="0" lang="en-US" altLang="ko-KR" sz="1600" b="1" dirty="0" smtClean="0">
                <a:latin typeface="+mn-ea"/>
                <a:ea typeface="+mn-ea"/>
              </a:rPr>
              <a:t> REST API</a:t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200" b="1" dirty="0" smtClean="0">
              <a:latin typeface="+mn-ea"/>
              <a:ea typeface="+mn-ea"/>
            </a:endParaRPr>
          </a:p>
          <a:p>
            <a:pPr marL="228600" indent="-228600">
              <a:lnSpc>
                <a:spcPts val="1600"/>
              </a:lnSpc>
              <a:buAutoNum type="arabicParenR"/>
            </a:pPr>
            <a:r>
              <a:rPr kumimoji="0" lang="en-US" altLang="ko-KR" sz="1200" b="1" dirty="0" smtClean="0">
                <a:latin typeface="+mn-ea"/>
                <a:ea typeface="+mn-ea"/>
              </a:rPr>
              <a:t>WEB</a:t>
            </a:r>
            <a:r>
              <a:rPr kumimoji="0" lang="ko-KR" altLang="en-US" sz="1200" b="1" dirty="0" smtClean="0">
                <a:latin typeface="+mn-ea"/>
                <a:ea typeface="+mn-ea"/>
              </a:rPr>
              <a:t> 환경 변화의 특징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=&gt; </a:t>
            </a:r>
            <a:r>
              <a:rPr kumimoji="0" lang="ko-KR" altLang="en-US" sz="1200" dirty="0" smtClean="0">
                <a:latin typeface="+mn-ea"/>
                <a:ea typeface="+mn-ea"/>
              </a:rPr>
              <a:t>거대한 애플리케이션을 모듈</a:t>
            </a:r>
            <a:r>
              <a:rPr kumimoji="0" lang="en-US" altLang="ko-KR" sz="1200" dirty="0" smtClean="0">
                <a:latin typeface="+mn-ea"/>
                <a:ea typeface="+mn-ea"/>
              </a:rPr>
              <a:t>, </a:t>
            </a:r>
            <a:r>
              <a:rPr kumimoji="0" lang="ko-KR" altLang="en-US" sz="1200" dirty="0" smtClean="0">
                <a:latin typeface="+mn-ea"/>
                <a:ea typeface="+mn-ea"/>
              </a:rPr>
              <a:t>기능별로 분리한다</a:t>
            </a:r>
            <a:r>
              <a:rPr kumimoji="0" lang="en-US" altLang="ko-KR" sz="1200" dirty="0" smtClean="0">
                <a:latin typeface="+mn-ea"/>
                <a:ea typeface="+mn-ea"/>
              </a:rPr>
              <a:t>. 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=&gt; </a:t>
            </a:r>
            <a:r>
              <a:rPr kumimoji="0" lang="ko-KR" altLang="en-US" sz="1200" dirty="0" smtClean="0">
                <a:latin typeface="+mn-ea"/>
                <a:ea typeface="+mn-ea"/>
              </a:rPr>
              <a:t>멀티 플랫폼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 - WEB </a:t>
            </a:r>
            <a:r>
              <a:rPr kumimoji="0" lang="ko-KR" altLang="en-US" sz="1200" dirty="0" smtClean="0">
                <a:latin typeface="+mn-ea"/>
                <a:ea typeface="+mn-ea"/>
              </a:rPr>
              <a:t>브라우저 외에 클라이언트 다양화 됨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 - </a:t>
            </a:r>
            <a:r>
              <a:rPr kumimoji="0" lang="ko-KR" altLang="en-US" sz="1200" dirty="0" smtClean="0">
                <a:latin typeface="+mn-ea"/>
                <a:ea typeface="+mn-ea"/>
              </a:rPr>
              <a:t>웹 </a:t>
            </a:r>
            <a:r>
              <a:rPr kumimoji="0" lang="ko-KR" altLang="en-US" sz="1200" dirty="0">
                <a:latin typeface="+mn-ea"/>
                <a:ea typeface="+mn-ea"/>
              </a:rPr>
              <a:t>페이지를 위한 </a:t>
            </a:r>
            <a:r>
              <a:rPr kumimoji="0" lang="en-US" altLang="ko-KR" sz="1200" dirty="0">
                <a:latin typeface="+mn-ea"/>
                <a:ea typeface="+mn-ea"/>
              </a:rPr>
              <a:t>HTML </a:t>
            </a:r>
            <a:r>
              <a:rPr kumimoji="0" lang="ko-KR" altLang="en-US" sz="1200" dirty="0">
                <a:latin typeface="+mn-ea"/>
                <a:ea typeface="+mn-ea"/>
              </a:rPr>
              <a:t>및 </a:t>
            </a:r>
            <a:r>
              <a:rPr kumimoji="0" lang="ko-KR" altLang="en-US" sz="1200" dirty="0" err="1" smtClean="0">
                <a:latin typeface="+mn-ea"/>
                <a:ea typeface="+mn-ea"/>
              </a:rPr>
              <a:t>이미지등</a:t>
            </a:r>
            <a:r>
              <a:rPr kumimoji="0" lang="ko-KR" altLang="en-US" sz="1200" dirty="0" smtClean="0">
                <a:latin typeface="+mn-ea"/>
                <a:ea typeface="+mn-ea"/>
              </a:rPr>
              <a:t> 을 </a:t>
            </a:r>
            <a:r>
              <a:rPr kumimoji="0" lang="ko-KR" altLang="en-US" sz="1200" dirty="0">
                <a:latin typeface="+mn-ea"/>
                <a:ea typeface="+mn-ea"/>
              </a:rPr>
              <a:t>보내던 것과 달리 </a:t>
            </a:r>
            <a:r>
              <a:rPr kumimoji="0" lang="ko-KR" altLang="en-US" sz="1200" b="1" dirty="0">
                <a:latin typeface="+mn-ea"/>
                <a:ea typeface="+mn-ea"/>
              </a:rPr>
              <a:t>이제는 데이터만 보내면 여러 </a:t>
            </a:r>
            <a:r>
              <a:rPr kumimoji="0" lang="ko-KR" altLang="en-US" sz="1200" b="1" dirty="0" smtClean="0">
                <a:latin typeface="+mn-ea"/>
                <a:ea typeface="+mn-ea"/>
              </a:rPr>
              <a:t>클라이언트에서</a:t>
            </a:r>
            <a:r>
              <a:rPr kumimoji="0" lang="en-US" altLang="ko-KR" sz="1200" b="1" dirty="0" smtClean="0">
                <a:latin typeface="+mn-ea"/>
                <a:ea typeface="+mn-ea"/>
              </a:rPr>
              <a:t/>
            </a:r>
            <a:br>
              <a:rPr kumimoji="0" lang="en-US" altLang="ko-KR" sz="1200" b="1" dirty="0" smtClean="0">
                <a:latin typeface="+mn-ea"/>
                <a:ea typeface="+mn-ea"/>
              </a:rPr>
            </a:br>
            <a:r>
              <a:rPr kumimoji="0" lang="en-US" altLang="ko-KR" sz="1200" b="1" dirty="0" smtClean="0">
                <a:latin typeface="+mn-ea"/>
                <a:ea typeface="+mn-ea"/>
              </a:rPr>
              <a:t>     </a:t>
            </a:r>
            <a:r>
              <a:rPr kumimoji="0" lang="ko-KR" altLang="en-US" sz="1200" b="1" dirty="0" smtClean="0">
                <a:latin typeface="+mn-ea"/>
                <a:ea typeface="+mn-ea"/>
              </a:rPr>
              <a:t>  해당 </a:t>
            </a:r>
            <a:r>
              <a:rPr kumimoji="0" lang="ko-KR" altLang="en-US" sz="1200" b="1" dirty="0">
                <a:latin typeface="+mn-ea"/>
                <a:ea typeface="+mn-ea"/>
              </a:rPr>
              <a:t>데이터를 적절히 보여주기</a:t>
            </a:r>
            <a:r>
              <a:rPr kumimoji="0" lang="ko-KR" altLang="en-US" sz="1200" dirty="0">
                <a:latin typeface="+mn-ea"/>
                <a:ea typeface="+mn-ea"/>
              </a:rPr>
              <a:t>만 하면 </a:t>
            </a:r>
            <a:r>
              <a:rPr kumimoji="0" lang="ko-KR" altLang="en-US" sz="1200" dirty="0" smtClean="0">
                <a:latin typeface="+mn-ea"/>
                <a:ea typeface="+mn-ea"/>
              </a:rPr>
              <a:t>된다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 - </a:t>
            </a:r>
            <a:r>
              <a:rPr kumimoji="0" lang="ko-KR" altLang="en-US" sz="1200" dirty="0" smtClean="0">
                <a:latin typeface="+mn-ea"/>
                <a:ea typeface="+mn-ea"/>
              </a:rPr>
              <a:t>예를 </a:t>
            </a:r>
            <a:r>
              <a:rPr kumimoji="0" lang="ko-KR" altLang="en-US" sz="1200" dirty="0">
                <a:latin typeface="+mn-ea"/>
                <a:ea typeface="+mn-ea"/>
              </a:rPr>
              <a:t>들어 모바일 </a:t>
            </a:r>
            <a:r>
              <a:rPr kumimoji="0" lang="ko-KR" altLang="en-US" sz="1200" dirty="0" smtClean="0">
                <a:latin typeface="+mn-ea"/>
                <a:ea typeface="+mn-ea"/>
              </a:rPr>
              <a:t>앱으로 </a:t>
            </a:r>
            <a:r>
              <a:rPr kumimoji="0" lang="en-US" altLang="ko-KR" sz="1200" dirty="0">
                <a:latin typeface="+mn-ea"/>
                <a:ea typeface="+mn-ea"/>
              </a:rPr>
              <a:t>html</a:t>
            </a:r>
            <a:r>
              <a:rPr kumimoji="0" lang="ko-KR" altLang="en-US" sz="1200" dirty="0">
                <a:latin typeface="+mn-ea"/>
                <a:ea typeface="+mn-ea"/>
              </a:rPr>
              <a:t>같은 파일을 보내는 것은 </a:t>
            </a:r>
            <a:r>
              <a:rPr kumimoji="0" lang="ko-KR" altLang="en-US" sz="1200" dirty="0" smtClean="0">
                <a:latin typeface="+mn-ea"/>
                <a:ea typeface="+mn-ea"/>
              </a:rPr>
              <a:t>무겁고</a:t>
            </a:r>
            <a:r>
              <a:rPr kumimoji="0" lang="en-US" altLang="ko-KR" sz="1200" dirty="0" smtClean="0">
                <a:latin typeface="+mn-ea"/>
                <a:ea typeface="+mn-ea"/>
              </a:rPr>
              <a:t>,</a:t>
            </a:r>
            <a:r>
              <a:rPr kumimoji="0" lang="ko-KR" altLang="en-US" sz="1200" dirty="0" smtClean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브라우저가 모든 앱에 있는 것은 아니기 때문에 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   </a:t>
            </a:r>
            <a:r>
              <a:rPr kumimoji="0" lang="ko-KR" altLang="en-US" sz="1200" dirty="0" smtClean="0">
                <a:latin typeface="+mn-ea"/>
                <a:ea typeface="+mn-ea"/>
              </a:rPr>
              <a:t>적절치 않았는데</a:t>
            </a:r>
            <a:r>
              <a:rPr kumimoji="0" lang="en-US" altLang="ko-KR" sz="1200" dirty="0" smtClean="0">
                <a:latin typeface="+mn-ea"/>
                <a:ea typeface="+mn-ea"/>
              </a:rPr>
              <a:t>,</a:t>
            </a:r>
            <a:r>
              <a:rPr kumimoji="0" lang="ko-KR" altLang="en-US" sz="1200" dirty="0" smtClean="0">
                <a:latin typeface="+mn-ea"/>
                <a:ea typeface="+mn-ea"/>
              </a:rPr>
              <a:t> 데이터만 </a:t>
            </a:r>
            <a:r>
              <a:rPr kumimoji="0" lang="ko-KR" altLang="en-US" sz="1200" dirty="0">
                <a:latin typeface="+mn-ea"/>
                <a:ea typeface="+mn-ea"/>
              </a:rPr>
              <a:t>주고 </a:t>
            </a:r>
            <a:r>
              <a:rPr kumimoji="0" lang="ko-KR" altLang="en-US" sz="1200" dirty="0" smtClean="0">
                <a:latin typeface="+mn-ea"/>
                <a:ea typeface="+mn-ea"/>
              </a:rPr>
              <a:t>받으면 다양한 클라이언트가 </a:t>
            </a:r>
            <a:r>
              <a:rPr kumimoji="0" lang="ko-KR" altLang="en-US" sz="1200" dirty="0">
                <a:latin typeface="+mn-ea"/>
                <a:ea typeface="+mn-ea"/>
              </a:rPr>
              <a:t>자유롭고 부담없이 데이터를 이용할 수 있다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  - </a:t>
            </a:r>
            <a:r>
              <a:rPr kumimoji="0" lang="ko-KR" altLang="en-US" sz="1200" dirty="0" smtClean="0">
                <a:latin typeface="+mn-ea"/>
                <a:ea typeface="+mn-ea"/>
              </a:rPr>
              <a:t>서버도 </a:t>
            </a:r>
            <a:r>
              <a:rPr kumimoji="0" lang="ko-KR" altLang="en-US" sz="1200" dirty="0">
                <a:latin typeface="+mn-ea"/>
                <a:ea typeface="+mn-ea"/>
              </a:rPr>
              <a:t>요청한 데이터만 </a:t>
            </a:r>
            <a:r>
              <a:rPr kumimoji="0" lang="ko-KR" altLang="en-US" sz="1200" dirty="0" smtClean="0">
                <a:latin typeface="+mn-ea"/>
                <a:ea typeface="+mn-ea"/>
              </a:rPr>
              <a:t>보내주면 되므로 가벼워지고 </a:t>
            </a:r>
            <a:r>
              <a:rPr kumimoji="0" lang="ko-KR" altLang="en-US" sz="1200" dirty="0">
                <a:latin typeface="+mn-ea"/>
                <a:ea typeface="+mn-ea"/>
              </a:rPr>
              <a:t>유지보수성도 </a:t>
            </a:r>
            <a:r>
              <a:rPr kumimoji="0" lang="ko-KR" altLang="en-US" sz="1200" dirty="0" smtClean="0">
                <a:latin typeface="+mn-ea"/>
                <a:ea typeface="+mn-ea"/>
              </a:rPr>
              <a:t>좋아진다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endParaRPr kumimoji="0" lang="en-US" altLang="ko-KR" sz="1200" dirty="0" smtClean="0">
              <a:latin typeface="+mn-ea"/>
              <a:ea typeface="+mn-ea"/>
            </a:endParaRPr>
          </a:p>
          <a:p>
            <a:pPr marL="228600" lvl="0" indent="-228600">
              <a:lnSpc>
                <a:spcPts val="1600"/>
              </a:lnSpc>
              <a:buFontTx/>
              <a:buAutoNum type="arabicParenR"/>
            </a:pP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</a:t>
            </a:r>
            <a:r>
              <a:rPr kumimoji="0"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 </a:t>
            </a:r>
            <a:r>
              <a:rPr kumimoji="0"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(Application Programming Interface)</a:t>
            </a:r>
            <a:b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kumimoji="0"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</a:t>
            </a:r>
            <a:r>
              <a:rPr kumimoji="0"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kumimoji="0"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0" lang="ko-KR" altLang="en-US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kumimoji="0"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kumimoji="0"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 </a:t>
            </a:r>
            <a:r>
              <a:rPr kumimoji="0"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소통할 수 있는 시스템</a:t>
            </a:r>
            <a:r>
              <a:rPr kumimoji="0"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API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시스템을 구현하기 위한 아키텍처 중 가장 널리 사용되는 형식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kumimoji="0"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graphQL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스타트업에서 많이 다루고 있음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SOAP , GRPC , </a:t>
            </a:r>
            <a:r>
              <a:rPr kumimoji="0"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. . .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endParaRPr kumimoji="0"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lnSpc>
                <a:spcPts val="1600"/>
              </a:lnSpc>
              <a:buFontTx/>
              <a:buAutoNum type="arabicParenR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28600" lvl="0" indent="-228600">
              <a:lnSpc>
                <a:spcPts val="1600"/>
              </a:lnSpc>
              <a:buFontTx/>
              <a:buAutoNum type="arabicParenR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REST, </a:t>
            </a:r>
            <a:r>
              <a:rPr lang="en-US" altLang="ko-KR" sz="1200" b="1" dirty="0" smtClean="0">
                <a:latin typeface="+mn-ea"/>
                <a:ea typeface="+mn-ea"/>
              </a:rPr>
              <a:t>RESTful, </a:t>
            </a:r>
            <a:r>
              <a:rPr lang="en-US" altLang="ko-KR" sz="1200" b="1" dirty="0">
                <a:latin typeface="+mn-ea"/>
                <a:ea typeface="+mn-ea"/>
              </a:rPr>
              <a:t>RESTful API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=&gt; REST :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클라이언트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서버 의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분산 시스템 설계를 위한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아키텍처 스타일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 (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즉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아키텍처를 위한 제약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조건의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집합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=&gt; RESTful : REST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아키텍처 원칙을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모두 만족하는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것을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의미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=&gt; </a:t>
            </a:r>
            <a:r>
              <a:rPr lang="en-US" altLang="ko-KR" sz="1200" dirty="0">
                <a:latin typeface="+mn-ea"/>
                <a:ea typeface="+mn-ea"/>
              </a:rPr>
              <a:t>RESTful </a:t>
            </a:r>
            <a:r>
              <a:rPr lang="en-US" altLang="ko-KR" sz="1200" dirty="0" smtClean="0">
                <a:latin typeface="+mn-ea"/>
                <a:ea typeface="+mn-ea"/>
              </a:rPr>
              <a:t>API :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REST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아키텍처 원칙을 모두 만족하는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API</a:t>
            </a:r>
          </a:p>
          <a:p>
            <a:pPr marL="228600" lvl="0" indent="-228600">
              <a:lnSpc>
                <a:spcPts val="1600"/>
              </a:lnSpc>
              <a:buFontTx/>
              <a:buAutoNum type="arabicParenR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28600" indent="-228600">
              <a:lnSpc>
                <a:spcPts val="1600"/>
              </a:lnSpc>
              <a:buFontTx/>
              <a:buAutoNum type="arabicParenR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REST 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필요성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=&gt;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분산 시스템 환경에서 서로 다른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 또는 애플리케이션들이라도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RESTful API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상호간에 통신을 할 수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 환경에서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RESTful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사용하면서 데이터만 주고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받을 수 있다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816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225984"/>
            <a:ext cx="8858250" cy="66582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00"/>
              </a:lnSpc>
            </a:pPr>
            <a:r>
              <a:rPr kumimoji="0" lang="en-US" altLang="ko-KR" sz="1600" b="1" dirty="0" smtClean="0">
                <a:latin typeface="+mn-ea"/>
                <a:ea typeface="+mn-ea"/>
              </a:rPr>
              <a:t>5. REST </a:t>
            </a:r>
            <a:r>
              <a:rPr kumimoji="0" lang="ko-KR" altLang="en-US" sz="1600" b="1" dirty="0" smtClean="0">
                <a:latin typeface="+mn-ea"/>
                <a:ea typeface="+mn-ea"/>
              </a:rPr>
              <a:t>의 특징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200" b="1" dirty="0" smtClean="0">
              <a:latin typeface="+mn-ea"/>
              <a:ea typeface="+mn-ea"/>
            </a:endParaRPr>
          </a:p>
          <a:p>
            <a:pPr marL="228600" indent="-228600">
              <a:lnSpc>
                <a:spcPts val="1600"/>
              </a:lnSpc>
              <a:buAutoNum type="arabicParenR"/>
            </a:pPr>
            <a:r>
              <a:rPr lang="en-US" altLang="ko-KR" sz="1200" b="1" dirty="0" smtClean="0">
                <a:latin typeface="+mn-ea"/>
                <a:ea typeface="+mn-ea"/>
              </a:rPr>
              <a:t>REST(Representational State Transfer) </a:t>
            </a:r>
            <a:r>
              <a:rPr lang="ko-KR" altLang="en-US" sz="1200" b="1" dirty="0" smtClean="0">
                <a:latin typeface="+mn-ea"/>
                <a:ea typeface="+mn-ea"/>
              </a:rPr>
              <a:t>정의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 smtClean="0">
                <a:latin typeface="+mn-ea"/>
                <a:ea typeface="+mn-ea"/>
              </a:rPr>
              <a:t>HTTP </a:t>
            </a:r>
            <a:r>
              <a:rPr lang="en-US" altLang="ko-KR" sz="1200" dirty="0">
                <a:latin typeface="+mn-ea"/>
                <a:ea typeface="+mn-ea"/>
              </a:rPr>
              <a:t>URI</a:t>
            </a:r>
            <a:r>
              <a:rPr lang="ko-KR" altLang="en-US" sz="1200" dirty="0">
                <a:latin typeface="+mn-ea"/>
                <a:ea typeface="+mn-ea"/>
              </a:rPr>
              <a:t>를 통해 </a:t>
            </a:r>
            <a:r>
              <a:rPr lang="en-US" altLang="ko-KR" sz="1200" dirty="0" smtClean="0">
                <a:latin typeface="+mn-ea"/>
                <a:ea typeface="+mn-ea"/>
              </a:rPr>
              <a:t>Resource </a:t>
            </a:r>
            <a:r>
              <a:rPr lang="ko-KR" altLang="en-US" sz="1200" dirty="0" smtClean="0">
                <a:latin typeface="+mn-ea"/>
                <a:ea typeface="+mn-ea"/>
              </a:rPr>
              <a:t>를 어떻게 </a:t>
            </a:r>
            <a:r>
              <a:rPr lang="ko-KR" altLang="en-US" sz="1200" dirty="0">
                <a:latin typeface="+mn-ea"/>
                <a:ea typeface="+mn-ea"/>
              </a:rPr>
              <a:t>처리할지 </a:t>
            </a:r>
            <a:r>
              <a:rPr lang="en-US" altLang="ko-KR" sz="1200" dirty="0">
                <a:latin typeface="+mn-ea"/>
                <a:ea typeface="+mn-ea"/>
              </a:rPr>
              <a:t>( method(get, post..)+Payload ) </a:t>
            </a:r>
            <a:r>
              <a:rPr lang="ko-KR" altLang="en-US" sz="1200" dirty="0" smtClean="0">
                <a:latin typeface="+mn-ea"/>
                <a:ea typeface="+mn-ea"/>
              </a:rPr>
              <a:t>를 구조적으로 </a:t>
            </a:r>
            <a:r>
              <a:rPr lang="ko-KR" altLang="en-US" sz="1200" dirty="0">
                <a:latin typeface="+mn-ea"/>
                <a:ea typeface="+mn-ea"/>
              </a:rPr>
              <a:t>표현하는 </a:t>
            </a:r>
            <a:r>
              <a:rPr lang="ko-KR" altLang="en-US" sz="1200" dirty="0" smtClean="0">
                <a:latin typeface="+mn-ea"/>
                <a:ea typeface="+mn-ea"/>
              </a:rPr>
              <a:t>방식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HTTP </a:t>
            </a:r>
            <a:r>
              <a:rPr lang="ko-KR" altLang="en-US" sz="1200" dirty="0" err="1" smtClean="0">
                <a:latin typeface="+mn-ea"/>
                <a:ea typeface="+mn-ea"/>
              </a:rPr>
              <a:t>메소드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latin typeface="+mn-ea"/>
                <a:ea typeface="+mn-ea"/>
              </a:rPr>
              <a:t>POST, GET, PUT, DELETE, PATCH </a:t>
            </a:r>
            <a:r>
              <a:rPr lang="ko-KR" altLang="en-US" sz="1200" dirty="0">
                <a:latin typeface="+mn-ea"/>
                <a:ea typeface="+mn-ea"/>
              </a:rPr>
              <a:t>등</a:t>
            </a:r>
            <a:r>
              <a:rPr lang="en-US" altLang="ko-KR" sz="1200" dirty="0" smtClean="0">
                <a:latin typeface="+mn-ea"/>
                <a:ea typeface="+mn-ea"/>
              </a:rPr>
              <a:t>) </a:t>
            </a:r>
            <a:r>
              <a:rPr lang="ko-KR" altLang="en-US" sz="1200" dirty="0" smtClean="0">
                <a:latin typeface="+mn-ea"/>
                <a:ea typeface="+mn-ea"/>
              </a:rPr>
              <a:t>를 </a:t>
            </a:r>
            <a:r>
              <a:rPr lang="ko-KR" altLang="en-US" sz="1200" dirty="0">
                <a:latin typeface="+mn-ea"/>
                <a:ea typeface="+mn-ea"/>
              </a:rPr>
              <a:t>통해 </a:t>
            </a:r>
            <a:r>
              <a:rPr lang="en-US" altLang="ko-KR" sz="1200" dirty="0">
                <a:latin typeface="+mn-ea"/>
                <a:ea typeface="+mn-ea"/>
              </a:rPr>
              <a:t>CRUD </a:t>
            </a:r>
            <a:r>
              <a:rPr lang="ko-KR" altLang="en-US" sz="1200" dirty="0" smtClean="0">
                <a:latin typeface="+mn-ea"/>
                <a:ea typeface="+mn-ea"/>
              </a:rPr>
              <a:t>적용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en-US" altLang="ko-KR" sz="1200" b="1" dirty="0" smtClean="0">
                <a:latin typeface="+mn-ea"/>
                <a:ea typeface="+mn-ea"/>
              </a:rPr>
              <a:t>POST: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ko-KR" sz="1200" b="1" dirty="0" smtClean="0">
                <a:latin typeface="+mn-ea"/>
                <a:ea typeface="+mn-ea"/>
              </a:rPr>
              <a:t>REATE , GET: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R</a:t>
            </a:r>
            <a:r>
              <a:rPr lang="en-US" altLang="ko-KR" sz="1200" b="1" dirty="0" smtClean="0">
                <a:latin typeface="+mn-ea"/>
                <a:ea typeface="+mn-ea"/>
              </a:rPr>
              <a:t>EAD , PUT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데이터 전체 변경</a:t>
            </a:r>
            <a:r>
              <a:rPr lang="en-US" altLang="ko-KR" sz="1200" dirty="0" smtClean="0">
                <a:latin typeface="+mn-ea"/>
                <a:ea typeface="+mn-ea"/>
              </a:rPr>
              <a:t>)/</a:t>
            </a:r>
            <a:r>
              <a:rPr lang="en-US" altLang="ko-KR" sz="1200" b="1" dirty="0" smtClean="0">
                <a:latin typeface="+mn-ea"/>
              </a:rPr>
              <a:t> PATCH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데이터 부분 </a:t>
            </a:r>
            <a:r>
              <a:rPr lang="ko-KR" altLang="en-US" sz="1200" dirty="0">
                <a:latin typeface="+mn-ea"/>
                <a:ea typeface="+mn-ea"/>
              </a:rPr>
              <a:t>변경</a:t>
            </a:r>
            <a:r>
              <a:rPr lang="en-US" altLang="ko-KR" sz="1200" dirty="0" smtClean="0">
                <a:latin typeface="+mn-ea"/>
                <a:ea typeface="+mn-ea"/>
              </a:rPr>
              <a:t>) </a:t>
            </a:r>
            <a:r>
              <a:rPr lang="en-US" altLang="ko-KR" sz="1200" b="1" dirty="0" smtClean="0">
                <a:latin typeface="+mn-ea"/>
                <a:ea typeface="+mn-ea"/>
              </a:rPr>
              <a:t>: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U</a:t>
            </a:r>
            <a:r>
              <a:rPr lang="en-US" altLang="ko-KR" sz="1200" b="1" dirty="0" smtClean="0">
                <a:latin typeface="+mn-ea"/>
                <a:ea typeface="+mn-ea"/>
              </a:rPr>
              <a:t>PDATE, DELETE: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D</a:t>
            </a:r>
            <a:r>
              <a:rPr lang="en-US" altLang="ko-KR" sz="1200" b="1" dirty="0" smtClean="0">
                <a:latin typeface="+mn-ea"/>
                <a:ea typeface="+mn-ea"/>
              </a:rPr>
              <a:t>ELETE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marL="228600" indent="-228600">
              <a:lnSpc>
                <a:spcPts val="1600"/>
              </a:lnSpc>
              <a:buAutoNum type="arabicParenR"/>
            </a:pPr>
            <a:r>
              <a:rPr lang="en-US" altLang="ko-KR" sz="1200" b="1" dirty="0" smtClean="0">
                <a:latin typeface="+mn-ea"/>
                <a:ea typeface="+mn-ea"/>
              </a:rPr>
              <a:t>REST</a:t>
            </a:r>
            <a:r>
              <a:rPr lang="ko-KR" altLang="en-US" sz="1200" b="1" dirty="0" smtClean="0">
                <a:latin typeface="+mn-ea"/>
                <a:ea typeface="+mn-ea"/>
              </a:rPr>
              <a:t>의 구성 요소 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=&gt; </a:t>
            </a:r>
            <a:r>
              <a:rPr kumimoji="0" lang="ko-KR" altLang="en-US" sz="1200" dirty="0" smtClean="0">
                <a:latin typeface="+mn-ea"/>
                <a:ea typeface="+mn-ea"/>
              </a:rPr>
              <a:t>자원</a:t>
            </a:r>
            <a:r>
              <a:rPr kumimoji="0"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 smtClean="0">
                <a:latin typeface="+mn-ea"/>
                <a:ea typeface="+mn-ea"/>
              </a:rPr>
              <a:t>Resource) : </a:t>
            </a:r>
            <a:r>
              <a:rPr kumimoji="0" lang="ko-KR" altLang="en-US" sz="1200" dirty="0" smtClean="0"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latin typeface="+mn-ea"/>
                <a:ea typeface="+mn-ea"/>
              </a:rPr>
              <a:t>HTTP URI  (</a:t>
            </a:r>
            <a:r>
              <a:rPr kumimoji="0"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/10 </a:t>
            </a:r>
            <a:r>
              <a:rPr kumimoji="0" lang="en-US" altLang="ko-KR" sz="1200" dirty="0" smtClean="0">
                <a:latin typeface="+mn-ea"/>
                <a:ea typeface="+mn-ea"/>
              </a:rPr>
              <a:t>)</a:t>
            </a:r>
            <a:r>
              <a:rPr kumimoji="0"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자원에 대한 </a:t>
            </a:r>
            <a:r>
              <a:rPr lang="ko-KR" altLang="en-US" sz="1200" dirty="0" smtClean="0">
                <a:latin typeface="+mn-ea"/>
                <a:ea typeface="+mn-ea"/>
              </a:rPr>
              <a:t>행위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kumimoji="0" lang="en-US" altLang="ko-KR" sz="1200" dirty="0" smtClean="0">
                <a:latin typeface="+mn-ea"/>
                <a:ea typeface="+mn-ea"/>
              </a:rPr>
              <a:t> Method  (</a:t>
            </a:r>
            <a:r>
              <a:rPr kumimoji="0"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GET</a:t>
            </a:r>
            <a:r>
              <a:rPr kumimoji="0"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latin typeface="+mn-ea"/>
                <a:ea typeface="+mn-ea"/>
              </a:rPr>
              <a:t>)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자원에 대한 </a:t>
            </a:r>
            <a:r>
              <a:rPr lang="ko-KR" altLang="en-US" sz="1200" dirty="0" smtClean="0">
                <a:latin typeface="+mn-ea"/>
                <a:ea typeface="+mn-ea"/>
              </a:rPr>
              <a:t>행위 내용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HTTP </a:t>
            </a:r>
            <a:r>
              <a:rPr lang="en-US" altLang="ko-KR" sz="1200" dirty="0">
                <a:latin typeface="+mn-ea"/>
                <a:ea typeface="+mn-ea"/>
              </a:rPr>
              <a:t>Message </a:t>
            </a:r>
            <a:r>
              <a:rPr lang="en-US" altLang="ko-KR" sz="1200" dirty="0" err="1" smtClean="0">
                <a:latin typeface="+mn-ea"/>
                <a:ea typeface="+mn-ea"/>
              </a:rPr>
              <a:t>PayLoad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Payload :  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클라이언트에서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body 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담아 서버로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보내는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 - </a:t>
            </a:r>
            <a:r>
              <a:rPr kumimoji="0" lang="en-US" altLang="ko-KR" sz="1200" dirty="0" smtClean="0">
                <a:latin typeface="+mn-ea"/>
                <a:ea typeface="+mn-ea"/>
              </a:rPr>
              <a:t>MIME Type : </a:t>
            </a:r>
            <a:r>
              <a:rPr kumimoji="0" lang="ko-KR" altLang="en-US" sz="1200" dirty="0" smtClean="0">
                <a:latin typeface="+mn-ea"/>
                <a:ea typeface="+mn-ea"/>
              </a:rPr>
              <a:t>표현 방식</a:t>
            </a:r>
            <a:r>
              <a:rPr kumimoji="0" lang="en-US" altLang="ko-KR" sz="1200" dirty="0" smtClean="0"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r>
              <a:rPr kumimoji="0" lang="en-US" altLang="ko-KR" sz="1200" dirty="0" smtClean="0">
                <a:latin typeface="+mn-ea"/>
                <a:ea typeface="+mn-ea"/>
              </a:rPr>
              <a:t>   </a:t>
            </a:r>
            <a:r>
              <a:rPr kumimoji="0" lang="ko-KR" altLang="en-US" sz="1200" dirty="0" smtClean="0">
                <a:latin typeface="+mn-ea"/>
                <a:ea typeface="+mn-ea"/>
              </a:rPr>
              <a:t>   </a:t>
            </a:r>
            <a:r>
              <a:rPr kumimoji="0" lang="en-US" altLang="ko-KR" sz="1200" dirty="0" smtClean="0">
                <a:latin typeface="+mn-ea"/>
                <a:ea typeface="+mn-ea"/>
              </a:rPr>
              <a:t>(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MIME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Type </a:t>
            </a:r>
            <a:r>
              <a:rPr kumimoji="0"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은 보통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Response Http header </a:t>
            </a:r>
            <a:r>
              <a:rPr kumimoji="0" lang="ko-KR" altLang="en-US" sz="1200" b="1" dirty="0" err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메세지에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Content-type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으로 </a:t>
            </a:r>
            <a:r>
              <a:rPr kumimoji="0"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쓰이며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 </a:t>
            </a:r>
            <a:r>
              <a:rPr kumimoji="0"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위에서는 없음 </a:t>
            </a:r>
            <a:r>
              <a:rPr kumimoji="0" lang="en-US" altLang="ko-KR" sz="1200" dirty="0" smtClean="0">
                <a:latin typeface="+mn-ea"/>
                <a:ea typeface="+mn-ea"/>
              </a:rPr>
              <a:t>)</a:t>
            </a:r>
            <a:br>
              <a:rPr kumimoji="0" lang="en-US" altLang="ko-KR" sz="1200" dirty="0" smtClean="0">
                <a:latin typeface="+mn-ea"/>
                <a:ea typeface="+mn-ea"/>
              </a:rPr>
            </a:b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28600" indent="-228600">
              <a:lnSpc>
                <a:spcPts val="1600"/>
              </a:lnSpc>
              <a:buFontTx/>
              <a:buAutoNum type="arabicParenR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REST 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 제약조건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①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Client/Server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②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Stateless (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무상태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 :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각 요청에 클라이언트의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context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가 서버에 저장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유지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되어서는 안된다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③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Cacheable :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클라이언트는 응답을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캐싱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가능 해야 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④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Layered System (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계층화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    :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클라이언트는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최종 목적지에 요청을 보낼 뿐 그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중간의  과정의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Layered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Architecture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는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신경쓰지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않아야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⑤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Code on demand :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클라이언트는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서버로부터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코드를 전달받아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실행할 수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있어야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한다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(option)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⑥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uniform interface (</a:t>
            </a:r>
            <a:r>
              <a:rPr lang="ko-KR" altLang="en-US" sz="1200" dirty="0">
                <a:latin typeface="+mn-ea"/>
                <a:ea typeface="+mn-ea"/>
              </a:rPr>
              <a:t>인터페이스 </a:t>
            </a:r>
            <a:r>
              <a:rPr lang="ko-KR" altLang="en-US" sz="1200" dirty="0" smtClean="0">
                <a:latin typeface="+mn-ea"/>
                <a:ea typeface="+mn-ea"/>
              </a:rPr>
              <a:t>일관성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   -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자원은 유일하게 식별 가능 해야하고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,  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   - HTTP Method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로 표현을 담아야 하고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   -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메세지는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스스로를 설명 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(self-descriptive : </a:t>
            </a:r>
            <a:r>
              <a:rPr lang="ko-KR" altLang="en-US" sz="1200" dirty="0" smtClean="0">
                <a:latin typeface="+mn-ea"/>
                <a:ea typeface="+mn-ea"/>
              </a:rPr>
              <a:t>묘사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  <a:r>
              <a:rPr lang="ko-KR" altLang="en-US" sz="1200" dirty="0" smtClean="0">
                <a:latin typeface="+mn-ea"/>
                <a:ea typeface="+mn-ea"/>
              </a:rPr>
              <a:t>설명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+mn-ea"/>
                <a:ea typeface="+mn-ea"/>
              </a:rPr>
              <a:t>해야하고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b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   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-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하이퍼링크를 통해서 애플리케이션의 상태가 전이 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+mn-ea"/>
                <a:ea typeface="+mn-ea"/>
              </a:rPr>
              <a:t>(HATEOAS)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되어야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=&gt; 1~5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번 조건은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HTTP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에서 이미 충분히 지켜지고 있지만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    RESTful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하려면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uniform interface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특히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그중에서도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HATEOAS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self-descriptive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를 잘 지켜야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772816"/>
            <a:ext cx="320848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5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225984"/>
            <a:ext cx="885825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>
              <a:lnSpc>
                <a:spcPts val="1600"/>
              </a:lnSpc>
            </a:pPr>
            <a:r>
              <a:rPr kumimoji="0" lang="en-US" altLang="ko-KR" sz="1600" b="1" dirty="0" smtClean="0">
                <a:latin typeface="+mn-ea"/>
                <a:ea typeface="+mn-ea"/>
              </a:rPr>
              <a:t>5. REST </a:t>
            </a:r>
            <a:r>
              <a:rPr kumimoji="0" lang="ko-KR" altLang="en-US" sz="1600" b="1" dirty="0" smtClean="0">
                <a:latin typeface="+mn-ea"/>
                <a:ea typeface="+mn-ea"/>
              </a:rPr>
              <a:t>의 특징</a:t>
            </a:r>
            <a:r>
              <a:rPr kumimoji="0" lang="en-US" altLang="ko-KR" sz="1600" b="1" dirty="0" smtClean="0">
                <a:latin typeface="+mn-ea"/>
                <a:ea typeface="+mn-ea"/>
              </a:rPr>
              <a:t/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200" b="1" dirty="0" smtClean="0"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4) REST </a:t>
            </a:r>
            <a:r>
              <a:rPr lang="ko-KR" altLang="en-US" sz="1200" b="1" dirty="0" smtClean="0">
                <a:latin typeface="+mn-ea"/>
                <a:ea typeface="+mn-ea"/>
              </a:rPr>
              <a:t>장점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별도의 </a:t>
            </a:r>
            <a:r>
              <a:rPr lang="ko-KR" altLang="en-US" sz="1200" dirty="0">
                <a:latin typeface="+mn-ea"/>
                <a:ea typeface="+mn-ea"/>
              </a:rPr>
              <a:t>인프라 구축이 </a:t>
            </a:r>
            <a:r>
              <a:rPr lang="ko-KR" altLang="en-US" sz="1200" dirty="0" smtClean="0">
                <a:latin typeface="+mn-ea"/>
                <a:ea typeface="+mn-ea"/>
              </a:rPr>
              <a:t>필요 없다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HTTP </a:t>
            </a:r>
            <a:r>
              <a:rPr lang="ko-KR" altLang="en-US" sz="1200" dirty="0">
                <a:latin typeface="+mn-ea"/>
                <a:ea typeface="+mn-ea"/>
              </a:rPr>
              <a:t>표준 프로토콜에 따르는 모든 플랫폼에서 </a:t>
            </a:r>
            <a:r>
              <a:rPr lang="ko-KR" altLang="en-US" sz="1200" dirty="0" smtClean="0">
                <a:latin typeface="+mn-ea"/>
                <a:ea typeface="+mn-ea"/>
              </a:rPr>
              <a:t>사용가능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범용성 보장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멀티플랫폼에  유연한 대응 및 확장 가능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메시지의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의도가 </a:t>
            </a:r>
            <a:r>
              <a:rPr lang="ko-KR" altLang="en-US" sz="1200" b="1" dirty="0" smtClean="0">
                <a:latin typeface="+mn-ea"/>
                <a:ea typeface="+mn-ea"/>
              </a:rPr>
              <a:t>명확하여 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ko-KR" altLang="en-US" sz="1200" b="1" dirty="0" err="1">
                <a:latin typeface="+mn-ea"/>
                <a:ea typeface="+mn-ea"/>
              </a:rPr>
              <a:t>직관성</a:t>
            </a:r>
            <a:r>
              <a:rPr lang="en-US" altLang="ko-KR" sz="1200" b="1" dirty="0" smtClean="0">
                <a:latin typeface="+mn-ea"/>
                <a:ea typeface="+mn-ea"/>
              </a:rPr>
              <a:t>) </a:t>
            </a:r>
            <a:r>
              <a:rPr lang="ko-KR" altLang="en-US" sz="1200" b="1" dirty="0" smtClean="0">
                <a:latin typeface="+mn-ea"/>
                <a:ea typeface="+mn-ea"/>
              </a:rPr>
              <a:t>파악이 </a:t>
            </a:r>
            <a:r>
              <a:rPr lang="ko-KR" altLang="en-US" sz="1200" dirty="0" smtClean="0">
                <a:latin typeface="+mn-ea"/>
                <a:ea typeface="+mn-ea"/>
              </a:rPr>
              <a:t>쉬움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(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self-descriptiveness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조건에 의해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RESTful API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는 그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자체만으로도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API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의 목적이 쉽게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이해됨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서버와 </a:t>
            </a:r>
            <a:r>
              <a:rPr lang="ko-KR" altLang="en-US" sz="1200" dirty="0">
                <a:latin typeface="+mn-ea"/>
                <a:ea typeface="+mn-ea"/>
              </a:rPr>
              <a:t>클라이언트의 역할을 명확하게 </a:t>
            </a:r>
            <a:r>
              <a:rPr lang="ko-KR" altLang="en-US" sz="1200" dirty="0" smtClean="0">
                <a:latin typeface="+mn-ea"/>
                <a:ea typeface="+mn-ea"/>
              </a:rPr>
              <a:t>분리하여 </a:t>
            </a:r>
            <a:r>
              <a:rPr lang="ko-KR" altLang="en-US" sz="1200" dirty="0">
                <a:latin typeface="+mn-ea"/>
                <a:ea typeface="+mn-ea"/>
              </a:rPr>
              <a:t>완전히 </a:t>
            </a:r>
            <a:r>
              <a:rPr lang="ko-KR" altLang="en-US" sz="1200" dirty="0" smtClean="0">
                <a:latin typeface="+mn-ea"/>
                <a:ea typeface="+mn-ea"/>
              </a:rPr>
              <a:t>독립적 구현이 가능함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 (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다른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모듈 또는 애플리케이션들이라도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RESTful API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를 통해 상호간에 통신을 할 수 있기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때문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5) REST </a:t>
            </a:r>
            <a:r>
              <a:rPr lang="ko-KR" altLang="en-US" sz="1200" b="1" dirty="0" smtClean="0">
                <a:latin typeface="+mn-ea"/>
                <a:ea typeface="+mn-ea"/>
              </a:rPr>
              <a:t>단점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표준 규약이 없어 정</a:t>
            </a:r>
            <a:r>
              <a:rPr lang="ko-KR" altLang="en-US" sz="1200" dirty="0" smtClean="0">
                <a:latin typeface="+mn-ea"/>
                <a:ea typeface="+mn-ea"/>
              </a:rPr>
              <a:t>의가 필요하고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API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문서가 만들어지는 이유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안티패턴으로 작성되는 경우가 흔하다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    (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안티패턴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실제 많이 사용되는 패턴이지만 비효율*비생산적인 패턴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행위에 대한 </a:t>
            </a:r>
            <a:r>
              <a:rPr lang="ko-KR" altLang="en-US" sz="1200" dirty="0" err="1">
                <a:latin typeface="+mn-ea"/>
                <a:ea typeface="+mn-ea"/>
              </a:rPr>
              <a:t>메소드가</a:t>
            </a:r>
            <a:r>
              <a:rPr lang="ko-KR" altLang="en-US" sz="1200" dirty="0">
                <a:latin typeface="+mn-ea"/>
                <a:ea typeface="+mn-ea"/>
              </a:rPr>
              <a:t> 제한적이다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>( GET</a:t>
            </a:r>
            <a:r>
              <a:rPr lang="en-US" altLang="ko-KR" sz="1200" dirty="0">
                <a:latin typeface="+mn-ea"/>
                <a:ea typeface="+mn-ea"/>
              </a:rPr>
              <a:t>, POST, PUT, DELETE, HEAD, </a:t>
            </a:r>
            <a:r>
              <a:rPr lang="en-US" altLang="ko-KR" sz="1200" dirty="0" smtClean="0">
                <a:latin typeface="+mn-ea"/>
                <a:ea typeface="+mn-ea"/>
              </a:rPr>
              <a:t>... 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err="1" smtClean="0">
                <a:latin typeface="+mn-ea"/>
                <a:ea typeface="+mn-ea"/>
              </a:rPr>
              <a:t>테스트시에</a:t>
            </a:r>
            <a:r>
              <a:rPr lang="ko-KR" altLang="en-US" sz="1200" dirty="0" smtClean="0">
                <a:latin typeface="+mn-ea"/>
                <a:ea typeface="+mn-ea"/>
              </a:rPr>
              <a:t> 쉽게 고칠 수 있는 </a:t>
            </a:r>
            <a:r>
              <a:rPr lang="en-US" altLang="ko-KR" sz="1200" dirty="0" smtClean="0">
                <a:latin typeface="+mn-ea"/>
                <a:ea typeface="+mn-ea"/>
              </a:rPr>
              <a:t>URL</a:t>
            </a:r>
            <a:r>
              <a:rPr lang="ko-KR" altLang="en-US" sz="1200" dirty="0" smtClean="0">
                <a:latin typeface="+mn-ea"/>
                <a:ea typeface="+mn-ea"/>
              </a:rPr>
              <a:t>보다 </a:t>
            </a:r>
            <a:r>
              <a:rPr lang="en-US" altLang="ko-KR" sz="1200" dirty="0" smtClean="0">
                <a:latin typeface="+mn-ea"/>
                <a:ea typeface="+mn-ea"/>
              </a:rPr>
              <a:t>Header </a:t>
            </a:r>
            <a:r>
              <a:rPr lang="ko-KR" altLang="en-US" sz="1200" dirty="0" smtClean="0">
                <a:latin typeface="+mn-ea"/>
                <a:ea typeface="+mn-ea"/>
              </a:rPr>
              <a:t>정보의 값을 처리해야 하므로 전문성이 요구됨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err="1" smtClean="0">
                <a:latin typeface="+mn-ea"/>
                <a:ea typeface="+mn-ea"/>
              </a:rPr>
              <a:t>익스플로어와</a:t>
            </a:r>
            <a:r>
              <a:rPr lang="ko-KR" altLang="en-US" sz="1200" dirty="0" smtClean="0">
                <a:latin typeface="+mn-ea"/>
                <a:ea typeface="+mn-ea"/>
              </a:rPr>
              <a:t> 같은 구형 브라우저에서 지원하지 않는 경우가 있음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97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225984"/>
            <a:ext cx="885825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388" indent="-179388">
              <a:lnSpc>
                <a:spcPts val="1600"/>
              </a:lnSpc>
            </a:pPr>
            <a:r>
              <a:rPr kumimoji="0" lang="en-US" altLang="ko-KR" sz="1600" b="1" dirty="0" smtClean="0">
                <a:latin typeface="+mn-ea"/>
                <a:ea typeface="+mn-ea"/>
              </a:rPr>
              <a:t>6. REST API</a:t>
            </a:r>
            <a:br>
              <a:rPr kumimoji="0" lang="en-US" altLang="ko-KR" sz="1600" b="1" dirty="0" smtClean="0">
                <a:latin typeface="+mn-ea"/>
                <a:ea typeface="+mn-ea"/>
              </a:rPr>
            </a:br>
            <a:endParaRPr kumimoji="0" lang="en-US" altLang="ko-KR" sz="1200" b="1" dirty="0" smtClean="0"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  <a:buAutoNum type="arabicParenR"/>
            </a:pPr>
            <a:r>
              <a:rPr lang="en-US" altLang="ko-KR" sz="1200" b="1" dirty="0" smtClean="0">
                <a:latin typeface="+mn-ea"/>
                <a:ea typeface="+mn-ea"/>
              </a:rPr>
              <a:t>REST API </a:t>
            </a:r>
            <a:r>
              <a:rPr lang="ko-KR" altLang="en-US" sz="1200" b="1" dirty="0" smtClean="0">
                <a:latin typeface="+mn-ea"/>
                <a:ea typeface="+mn-ea"/>
              </a:rPr>
              <a:t>정의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REST </a:t>
            </a:r>
            <a:r>
              <a:rPr lang="ko-KR" altLang="en-US" sz="1200" dirty="0" smtClean="0">
                <a:latin typeface="+mn-ea"/>
                <a:ea typeface="+mn-ea"/>
              </a:rPr>
              <a:t>기반으로 만들어진 </a:t>
            </a:r>
            <a:r>
              <a:rPr lang="en-US" altLang="ko-KR" sz="1200" dirty="0" smtClean="0">
                <a:latin typeface="+mn-ea"/>
                <a:ea typeface="+mn-ea"/>
              </a:rPr>
              <a:t>API, HTTP</a:t>
            </a:r>
            <a:r>
              <a:rPr lang="ko-KR" altLang="en-US" sz="1200" dirty="0" smtClean="0">
                <a:latin typeface="+mn-ea"/>
                <a:ea typeface="+mn-ea"/>
              </a:rPr>
              <a:t>를 이용함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9388" indent="-179388">
              <a:lnSpc>
                <a:spcPts val="1600"/>
              </a:lnSpc>
              <a:buAutoNum type="arabicParenR"/>
            </a:pPr>
            <a:endParaRPr lang="en-US" altLang="ko-KR" sz="1200" dirty="0"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  <a:buAutoNum type="arabicParenR"/>
            </a:pPr>
            <a:r>
              <a:rPr lang="en-US" altLang="ko-KR" sz="1200" b="1" dirty="0">
                <a:latin typeface="+mn-ea"/>
              </a:rPr>
              <a:t>REST </a:t>
            </a:r>
            <a:r>
              <a:rPr lang="en-US" altLang="ko-KR" sz="1200" b="1" dirty="0" smtClean="0">
                <a:latin typeface="+mn-ea"/>
              </a:rPr>
              <a:t>API </a:t>
            </a:r>
            <a:r>
              <a:rPr lang="ko-KR" altLang="en-US" sz="1200" b="1" dirty="0" smtClean="0">
                <a:latin typeface="+mn-ea"/>
                <a:ea typeface="+mn-ea"/>
              </a:rPr>
              <a:t>설계 규칙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URI</a:t>
            </a:r>
            <a:r>
              <a:rPr lang="ko-KR" altLang="en-US" sz="1200" dirty="0" smtClean="0">
                <a:latin typeface="+mn-ea"/>
                <a:ea typeface="+mn-ea"/>
              </a:rPr>
              <a:t>는 동사가 아니라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명사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대문자가 아니라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  <a:ea typeface="+mn-ea"/>
              </a:rPr>
              <a:t>소문자</a:t>
            </a:r>
            <a:r>
              <a:rPr lang="ko-KR" altLang="en-US" sz="1200" dirty="0" smtClean="0">
                <a:latin typeface="+mn-ea"/>
                <a:ea typeface="+mn-ea"/>
              </a:rPr>
              <a:t> 활용 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  (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RFC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3986(URI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문법 형식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은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URI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스키마와 호스트를 제외하고는 대소문자를 구별하도록 규정하기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때문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     RFC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3986 is the URI (Unified Resource Identifier) Syntax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document </a:t>
            </a:r>
            <a:r>
              <a:rPr lang="en-US" altLang="ko-KR" sz="1200" dirty="0" smtClean="0">
                <a:latin typeface="+mn-ea"/>
                <a:ea typeface="+mn-ea"/>
              </a:rPr>
              <a:t>) 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슬래시</a:t>
            </a:r>
            <a:r>
              <a:rPr lang="en-US" altLang="ko-KR" sz="1200" dirty="0" smtClean="0">
                <a:latin typeface="+mn-ea"/>
                <a:ea typeface="+mn-ea"/>
              </a:rPr>
              <a:t>(/) </a:t>
            </a:r>
            <a:r>
              <a:rPr lang="ko-KR" altLang="en-US" sz="1200" dirty="0" smtClean="0">
                <a:latin typeface="+mn-ea"/>
                <a:ea typeface="+mn-ea"/>
              </a:rPr>
              <a:t>는 </a:t>
            </a:r>
            <a:r>
              <a:rPr lang="ko-KR" altLang="en-US" sz="1200" dirty="0">
                <a:latin typeface="+mn-ea"/>
                <a:ea typeface="+mn-ea"/>
              </a:rPr>
              <a:t>계층 관계를 </a:t>
            </a:r>
            <a:r>
              <a:rPr lang="ko-KR" altLang="en-US" sz="1200" dirty="0" smtClean="0">
                <a:latin typeface="+mn-ea"/>
                <a:ea typeface="+mn-ea"/>
              </a:rPr>
              <a:t>나타내는데 사용하며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마지막에는 포함 하지않는다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err="1" smtClean="0">
                <a:latin typeface="+mn-ea"/>
                <a:ea typeface="+mn-ea"/>
              </a:rPr>
              <a:t>가독성을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위해 </a:t>
            </a:r>
            <a:r>
              <a:rPr lang="ko-KR" altLang="en-US" sz="1200" dirty="0" err="1" smtClean="0">
                <a:latin typeface="+mn-ea"/>
                <a:ea typeface="+mn-ea"/>
              </a:rPr>
              <a:t>언더바</a:t>
            </a:r>
            <a:r>
              <a:rPr lang="ko-KR" altLang="en-US" sz="1200" dirty="0" smtClean="0">
                <a:latin typeface="+mn-ea"/>
                <a:ea typeface="+mn-ea"/>
              </a:rPr>
              <a:t> 대신 하이픈</a:t>
            </a:r>
            <a:r>
              <a:rPr lang="en-US" altLang="ko-KR" sz="1200" dirty="0" smtClean="0">
                <a:latin typeface="+mn-ea"/>
                <a:ea typeface="+mn-ea"/>
              </a:rPr>
              <a:t>(-) </a:t>
            </a:r>
            <a:r>
              <a:rPr lang="ko-KR" altLang="en-US" sz="1200" dirty="0" smtClean="0">
                <a:latin typeface="+mn-ea"/>
                <a:ea typeface="+mn-ea"/>
              </a:rPr>
              <a:t>사용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파일 </a:t>
            </a:r>
            <a:r>
              <a:rPr lang="ko-KR" altLang="en-US" sz="1200" b="1" dirty="0" err="1" smtClean="0">
                <a:latin typeface="+mn-ea"/>
                <a:ea typeface="+mn-ea"/>
              </a:rPr>
              <a:t>확장자는</a:t>
            </a:r>
            <a:r>
              <a:rPr lang="ko-KR" altLang="en-US" sz="1200" b="1" dirty="0" smtClean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URI</a:t>
            </a:r>
            <a:r>
              <a:rPr lang="ko-KR" altLang="en-US" sz="1200" b="1" dirty="0" smtClean="0">
                <a:latin typeface="+mn-ea"/>
                <a:ea typeface="+mn-ea"/>
              </a:rPr>
              <a:t>에 </a:t>
            </a:r>
            <a:r>
              <a:rPr lang="ko-KR" altLang="en-US" sz="1200" b="1" dirty="0">
                <a:latin typeface="+mn-ea"/>
                <a:ea typeface="+mn-ea"/>
              </a:rPr>
              <a:t>포함 하지않는</a:t>
            </a:r>
            <a:r>
              <a:rPr lang="ko-KR" altLang="en-US" sz="1200" dirty="0">
                <a:latin typeface="+mn-ea"/>
                <a:ea typeface="+mn-ea"/>
              </a:rPr>
              <a:t>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  <a:ea typeface="+mn-ea"/>
              </a:rPr>
              <a:t>http</a:t>
            </a:r>
            <a:r>
              <a:rPr lang="en-US" altLang="ko-KR" sz="1200" dirty="0">
                <a:solidFill>
                  <a:srgbClr val="C00000"/>
                </a:solidFill>
                <a:latin typeface="+mn-ea"/>
                <a:ea typeface="+mn-ea"/>
              </a:rPr>
              <a:t>://restapi.example.com/members/soccer/345/photo.jpg (X)</a:t>
            </a:r>
          </a:p>
          <a:p>
            <a:pPr marL="179388" indent="-179388">
              <a:lnSpc>
                <a:spcPts val="1600"/>
              </a:lnSpc>
            </a:pP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 smtClean="0">
                <a:latin typeface="+mn-ea"/>
                <a:ea typeface="+mn-ea"/>
              </a:rPr>
              <a:t>	REST </a:t>
            </a:r>
            <a:r>
              <a:rPr lang="en-US" altLang="ko-KR" sz="1200" dirty="0">
                <a:latin typeface="+mn-ea"/>
                <a:ea typeface="+mn-ea"/>
              </a:rPr>
              <a:t>API</a:t>
            </a:r>
            <a:r>
              <a:rPr lang="ko-KR" altLang="en-US" sz="1200" dirty="0">
                <a:latin typeface="+mn-ea"/>
                <a:ea typeface="+mn-ea"/>
              </a:rPr>
              <a:t>에서는 </a:t>
            </a:r>
            <a:r>
              <a:rPr lang="ko-KR" altLang="en-US" sz="1200" dirty="0" smtClean="0">
                <a:latin typeface="+mn-ea"/>
                <a:ea typeface="+mn-ea"/>
              </a:rPr>
              <a:t>파일 </a:t>
            </a:r>
            <a:r>
              <a:rPr lang="ko-KR" altLang="en-US" sz="1200" dirty="0" err="1">
                <a:latin typeface="+mn-ea"/>
                <a:ea typeface="+mn-ea"/>
              </a:rPr>
              <a:t>확장자를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URI </a:t>
            </a:r>
            <a:r>
              <a:rPr lang="ko-KR" altLang="en-US" sz="1200" dirty="0">
                <a:latin typeface="+mn-ea"/>
                <a:ea typeface="+mn-ea"/>
              </a:rPr>
              <a:t>안에 포함시키지 </a:t>
            </a:r>
            <a:r>
              <a:rPr lang="ko-KR" altLang="en-US" sz="1200" dirty="0" smtClean="0">
                <a:latin typeface="+mn-ea"/>
                <a:ea typeface="+mn-ea"/>
              </a:rPr>
              <a:t>않으니</a:t>
            </a:r>
            <a:r>
              <a:rPr lang="en-US" altLang="ko-KR" sz="1200" dirty="0" smtClean="0">
                <a:latin typeface="+mn-ea"/>
                <a:ea typeface="+mn-ea"/>
              </a:rPr>
              <a:t>, Accept </a:t>
            </a:r>
            <a:r>
              <a:rPr lang="en-US" altLang="ko-KR" sz="1200" dirty="0">
                <a:latin typeface="+mn-ea"/>
                <a:ea typeface="+mn-ea"/>
              </a:rPr>
              <a:t>header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ko-KR" altLang="en-US" sz="1200" dirty="0" smtClean="0">
                <a:latin typeface="+mn-ea"/>
                <a:ea typeface="+mn-ea"/>
              </a:rPr>
              <a:t>사용함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GET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  <a:ea typeface="+mn-ea"/>
              </a:rPr>
              <a:t>/members/soccer/345/photo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>HTTP/1.1 Host: restapi.example.com Accept: image/jpg</a:t>
            </a:r>
            <a:endParaRPr lang="en-US" altLang="ko-KR" sz="12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행위를 포함하지 않는다</a:t>
            </a:r>
            <a:r>
              <a:rPr lang="en-US" altLang="ko-KR" sz="1200" dirty="0" smtClean="0">
                <a:latin typeface="+mn-ea"/>
                <a:ea typeface="+mn-ea"/>
              </a:rPr>
              <a:t>. (ex. delete~~ </a:t>
            </a:r>
            <a:r>
              <a:rPr lang="ko-KR" altLang="en-US" sz="1200" dirty="0" smtClean="0">
                <a:latin typeface="+mn-ea"/>
                <a:ea typeface="+mn-ea"/>
              </a:rPr>
              <a:t>포함하지 않음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 smtClean="0">
                <a:latin typeface="+mn-ea"/>
                <a:ea typeface="+mn-ea"/>
              </a:rPr>
              <a:t>검색기능은 호출하는 </a:t>
            </a:r>
            <a:r>
              <a:rPr lang="ko-KR" altLang="en-US" sz="1200" dirty="0">
                <a:latin typeface="+mn-ea"/>
                <a:ea typeface="+mn-ea"/>
              </a:rPr>
              <a:t>기능이므로 </a:t>
            </a:r>
            <a:r>
              <a:rPr lang="en-US" altLang="ko-KR" sz="1200" dirty="0">
                <a:latin typeface="+mn-ea"/>
                <a:ea typeface="+mn-ea"/>
              </a:rPr>
              <a:t>[GET] method</a:t>
            </a:r>
            <a:r>
              <a:rPr lang="ko-KR" altLang="en-US" sz="1200" dirty="0">
                <a:latin typeface="+mn-ea"/>
                <a:ea typeface="+mn-ea"/>
              </a:rPr>
              <a:t>를 사용하고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검색 키워드는 </a:t>
            </a:r>
            <a:r>
              <a:rPr lang="en-US" altLang="ko-KR" sz="1200" dirty="0">
                <a:latin typeface="+mn-ea"/>
                <a:ea typeface="+mn-ea"/>
              </a:rPr>
              <a:t>Query String</a:t>
            </a:r>
            <a:r>
              <a:rPr lang="ko-KR" altLang="en-US" sz="1200" dirty="0">
                <a:latin typeface="+mn-ea"/>
                <a:ea typeface="+mn-ea"/>
              </a:rPr>
              <a:t>을 활용한다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en-US" altLang="ko-KR" sz="1200" dirty="0" err="1" smtClean="0">
                <a:latin typeface="+mn-ea"/>
                <a:ea typeface="+mn-ea"/>
              </a:rPr>
              <a:t>url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은 </a:t>
            </a:r>
            <a:r>
              <a:rPr lang="en-US" altLang="ko-KR" sz="1200" dirty="0">
                <a:latin typeface="+mn-ea"/>
                <a:ea typeface="+mn-ea"/>
              </a:rPr>
              <a:t>page </a:t>
            </a:r>
            <a:r>
              <a:rPr lang="ko-KR" altLang="en-US" sz="1200" dirty="0">
                <a:latin typeface="+mn-ea"/>
                <a:ea typeface="+mn-ea"/>
              </a:rPr>
              <a:t>기준이 아닌 </a:t>
            </a:r>
            <a:r>
              <a:rPr lang="en-US" altLang="ko-KR" sz="1200" dirty="0">
                <a:latin typeface="+mn-ea"/>
                <a:ea typeface="+mn-ea"/>
              </a:rPr>
              <a:t>resource </a:t>
            </a:r>
            <a:r>
              <a:rPr lang="ko-KR" altLang="en-US" sz="1200" dirty="0">
                <a:latin typeface="+mn-ea"/>
                <a:ea typeface="+mn-ea"/>
              </a:rPr>
              <a:t>기준으로 </a:t>
            </a:r>
            <a:r>
              <a:rPr lang="ko-KR" altLang="en-US" sz="1200" dirty="0" smtClean="0">
                <a:latin typeface="+mn-ea"/>
                <a:ea typeface="+mn-ea"/>
              </a:rPr>
              <a:t>작성하고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표출할 </a:t>
            </a:r>
            <a:r>
              <a:rPr lang="ko-KR" altLang="en-US" sz="1200" dirty="0">
                <a:latin typeface="+mn-ea"/>
                <a:ea typeface="+mn-ea"/>
              </a:rPr>
              <a:t>정보가 </a:t>
            </a:r>
            <a:r>
              <a:rPr lang="ko-KR" altLang="en-US" sz="1200" dirty="0" smtClean="0">
                <a:latin typeface="+mn-ea"/>
                <a:ea typeface="+mn-ea"/>
              </a:rPr>
              <a:t>무엇인지를 </a:t>
            </a:r>
            <a:r>
              <a:rPr lang="ko-KR" altLang="en-US" sz="1200" dirty="0">
                <a:latin typeface="+mn-ea"/>
                <a:ea typeface="+mn-ea"/>
              </a:rPr>
              <a:t>판별하여 </a:t>
            </a:r>
            <a:r>
              <a:rPr lang="ko-KR" altLang="en-US" sz="1200" dirty="0" smtClean="0">
                <a:latin typeface="+mn-ea"/>
                <a:ea typeface="+mn-ea"/>
              </a:rPr>
              <a:t>결정한다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리소스 간의 관계를 표현하는 </a:t>
            </a:r>
            <a:r>
              <a:rPr lang="ko-KR" altLang="en-US" sz="1200" dirty="0" smtClean="0">
                <a:latin typeface="+mn-ea"/>
                <a:ea typeface="+mn-ea"/>
              </a:rPr>
              <a:t>방법 </a:t>
            </a:r>
            <a:r>
              <a:rPr lang="en-US" altLang="ko-KR" sz="1200" dirty="0" smtClean="0">
                <a:latin typeface="+mn-ea"/>
                <a:ea typeface="+mn-ea"/>
              </a:rPr>
              <a:t>( REST </a:t>
            </a:r>
            <a:r>
              <a:rPr lang="ko-KR" altLang="en-US" sz="1200" dirty="0" smtClean="0">
                <a:latin typeface="+mn-ea"/>
                <a:ea typeface="+mn-ea"/>
              </a:rPr>
              <a:t>리소스 간에는 연관 관계가 있는 경우 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ko-KR" altLang="en-US" sz="1200" b="1" dirty="0" err="1">
                <a:solidFill>
                  <a:srgbClr val="0000FF"/>
                </a:solidFill>
                <a:latin typeface="+mn-ea"/>
                <a:ea typeface="+mn-ea"/>
              </a:rPr>
              <a:t>리소스명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리소스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ID/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관계가 있는 다른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  <a:ea typeface="+mn-ea"/>
              </a:rPr>
              <a:t>리소스명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     	</a:t>
            </a:r>
            <a:r>
              <a:rPr lang="en-US" altLang="ko-KR" sz="1200" dirty="0" smtClean="0">
                <a:latin typeface="+mn-ea"/>
                <a:ea typeface="+mn-ea"/>
              </a:rPr>
              <a:t>ex</a:t>
            </a:r>
            <a:r>
              <a:rPr lang="en-US" altLang="ko-KR" sz="1200" dirty="0">
                <a:latin typeface="+mn-ea"/>
                <a:ea typeface="+mn-ea"/>
              </a:rPr>
              <a:t>)    GET : /users/{</a:t>
            </a:r>
            <a:r>
              <a:rPr lang="en-US" altLang="ko-KR" sz="1200" dirty="0" err="1">
                <a:latin typeface="+mn-ea"/>
                <a:ea typeface="+mn-ea"/>
              </a:rPr>
              <a:t>userid</a:t>
            </a:r>
            <a:r>
              <a:rPr lang="en-US" altLang="ko-KR" sz="1200" dirty="0">
                <a:latin typeface="+mn-ea"/>
                <a:ea typeface="+mn-ea"/>
              </a:rPr>
              <a:t>}/devices </a:t>
            </a:r>
            <a:r>
              <a:rPr lang="en-US" altLang="ko-KR" sz="1200" dirty="0" smtClean="0">
                <a:latin typeface="+mn-ea"/>
                <a:ea typeface="+mn-ea"/>
              </a:rPr>
              <a:t>( </a:t>
            </a:r>
            <a:r>
              <a:rPr lang="ko-KR" altLang="en-US" sz="1200" dirty="0" smtClean="0">
                <a:latin typeface="+mn-ea"/>
                <a:ea typeface="+mn-ea"/>
              </a:rPr>
              <a:t>일반적으로 </a:t>
            </a:r>
            <a:r>
              <a:rPr lang="ko-KR" altLang="en-US" sz="1200" dirty="0">
                <a:latin typeface="+mn-ea"/>
                <a:ea typeface="+mn-ea"/>
              </a:rPr>
              <a:t>소유 ‘</a:t>
            </a:r>
            <a:r>
              <a:rPr lang="en-US" altLang="ko-KR" sz="1200" dirty="0">
                <a:latin typeface="+mn-ea"/>
                <a:ea typeface="+mn-ea"/>
              </a:rPr>
              <a:t>has’</a:t>
            </a:r>
            <a:r>
              <a:rPr lang="ko-KR" altLang="en-US" sz="1200" dirty="0">
                <a:latin typeface="+mn-ea"/>
                <a:ea typeface="+mn-ea"/>
              </a:rPr>
              <a:t>의 관계를 표현할 </a:t>
            </a:r>
            <a:r>
              <a:rPr lang="ko-KR" altLang="en-US" sz="1200" dirty="0" smtClean="0">
                <a:latin typeface="+mn-ea"/>
                <a:ea typeface="+mn-ea"/>
              </a:rPr>
              <a:t>때 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-&gt; </a:t>
            </a:r>
            <a:r>
              <a:rPr lang="ko-KR" altLang="en-US" sz="1200" dirty="0" smtClean="0">
                <a:latin typeface="+mn-ea"/>
                <a:ea typeface="+mn-ea"/>
              </a:rPr>
              <a:t>만약에 </a:t>
            </a:r>
            <a:r>
              <a:rPr lang="ko-KR" altLang="en-US" sz="1200" dirty="0" err="1">
                <a:latin typeface="+mn-ea"/>
                <a:ea typeface="+mn-ea"/>
              </a:rPr>
              <a:t>관계명이</a:t>
            </a:r>
            <a:r>
              <a:rPr lang="ko-KR" altLang="en-US" sz="1200" dirty="0">
                <a:latin typeface="+mn-ea"/>
                <a:ea typeface="+mn-ea"/>
              </a:rPr>
              <a:t> 복잡하다면 이를 서브 리소스에 명시적으로 표현하는 방법이 </a:t>
            </a:r>
            <a:r>
              <a:rPr lang="ko-KR" altLang="en-US" sz="1200" dirty="0" smtClean="0">
                <a:latin typeface="+mn-ea"/>
                <a:ea typeface="+mn-ea"/>
              </a:rPr>
              <a:t>있음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    </a:t>
            </a:r>
            <a:r>
              <a:rPr lang="ko-KR" altLang="en-US" sz="1200" dirty="0" smtClean="0">
                <a:latin typeface="+mn-ea"/>
                <a:ea typeface="+mn-ea"/>
              </a:rPr>
              <a:t>예를 </a:t>
            </a:r>
            <a:r>
              <a:rPr lang="ko-KR" altLang="en-US" sz="1200" dirty="0">
                <a:latin typeface="+mn-ea"/>
                <a:ea typeface="+mn-ea"/>
              </a:rPr>
              <a:t>들어 사용자가 ‘좋아하는’ 디바이스 목록을 </a:t>
            </a:r>
            <a:r>
              <a:rPr lang="ko-KR" altLang="en-US" sz="1200" dirty="0" smtClean="0">
                <a:latin typeface="+mn-ea"/>
                <a:ea typeface="+mn-ea"/>
              </a:rPr>
              <a:t>표현하는 경우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	    GET </a:t>
            </a:r>
            <a:r>
              <a:rPr lang="en-US" altLang="ko-KR" sz="1200" dirty="0">
                <a:latin typeface="+mn-ea"/>
                <a:ea typeface="+mn-ea"/>
              </a:rPr>
              <a:t>: /users/{</a:t>
            </a:r>
            <a:r>
              <a:rPr lang="en-US" altLang="ko-KR" sz="1200" dirty="0" err="1">
                <a:latin typeface="+mn-ea"/>
                <a:ea typeface="+mn-ea"/>
              </a:rPr>
              <a:t>userid</a:t>
            </a:r>
            <a:r>
              <a:rPr lang="en-US" altLang="ko-KR" sz="1200" dirty="0">
                <a:latin typeface="+mn-ea"/>
                <a:ea typeface="+mn-ea"/>
              </a:rPr>
              <a:t>}/likes/devices </a:t>
            </a:r>
            <a:r>
              <a:rPr lang="en-US" altLang="ko-KR" sz="1200" dirty="0" smtClean="0">
                <a:latin typeface="+mn-ea"/>
                <a:ea typeface="+mn-ea"/>
              </a:rPr>
              <a:t>( </a:t>
            </a:r>
            <a:r>
              <a:rPr lang="ko-KR" altLang="en-US" sz="1200" dirty="0" err="1" smtClean="0">
                <a:latin typeface="+mn-ea"/>
                <a:ea typeface="+mn-ea"/>
              </a:rPr>
              <a:t>관계명이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애매하거나 구체적 표현이 필요할 </a:t>
            </a:r>
            <a:r>
              <a:rPr lang="ko-KR" altLang="en-US" sz="1200" dirty="0" smtClean="0">
                <a:latin typeface="+mn-ea"/>
                <a:ea typeface="+mn-ea"/>
              </a:rPr>
              <a:t>때 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021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7787</TotalTime>
  <Words>585</Words>
  <Application>Microsoft Office PowerPoint</Application>
  <PresentationFormat>화면 슬라이드 쇼(4:3)</PresentationFormat>
  <Paragraphs>244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42</vt:i4>
      </vt:variant>
    </vt:vector>
  </HeadingPairs>
  <TitlesOfParts>
    <vt:vector size="56" baseType="lpstr">
      <vt:lpstr>굴림</vt:lpstr>
      <vt:lpstr>나눔명조</vt:lpstr>
      <vt:lpstr>맑은 고딕</vt:lpstr>
      <vt:lpstr>Arial</vt:lpstr>
      <vt:lpstr>Arial Black</vt:lpstr>
      <vt:lpstr>Consolas</vt:lpstr>
      <vt:lpstr>Symbol</vt:lpstr>
      <vt:lpstr>Wingdings</vt:lpstr>
      <vt:lpstr>Office 테마</vt:lpstr>
      <vt:lpstr>1_Office 테마</vt:lpstr>
      <vt:lpstr>2_Office 테마</vt:lpstr>
      <vt:lpstr>3_Office 테마</vt:lpstr>
      <vt:lpstr>5_Office 테마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REST방식으로 전환    웹의 과거와 현재 </vt:lpstr>
      <vt:lpstr>1. REST (Representational State Transfer) 방식 </vt:lpstr>
      <vt:lpstr>PowerPoint 프레젠테이션</vt:lpstr>
      <vt:lpstr>PowerPoint 프레젠테이션</vt:lpstr>
      <vt:lpstr>PowerPoint 프레젠테이션</vt:lpstr>
      <vt:lpstr>3. @RestController</vt:lpstr>
      <vt:lpstr>PowerPoint 프레젠테이션</vt:lpstr>
      <vt:lpstr>PowerPoint 프레젠테이션</vt:lpstr>
      <vt:lpstr>PowerPoint 프레젠테이션</vt:lpstr>
      <vt:lpstr>** ResponseEntity 예제</vt:lpstr>
      <vt:lpstr>** ResponseEntity Test 결과  =&gt; RTestController , incheck()  =&gt; 200  Test                                              =&gt; 502  Test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332</cp:revision>
  <dcterms:created xsi:type="dcterms:W3CDTF">2017-01-22T19:39:28Z</dcterms:created>
  <dcterms:modified xsi:type="dcterms:W3CDTF">2023-11-08T08:31:10Z</dcterms:modified>
</cp:coreProperties>
</file>